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9" r:id="rId7"/>
    <p:sldId id="262" r:id="rId8"/>
    <p:sldId id="263" r:id="rId9"/>
    <p:sldId id="264" r:id="rId10"/>
    <p:sldId id="265" r:id="rId11"/>
    <p:sldId id="266" r:id="rId12"/>
    <p:sldId id="270" r:id="rId13"/>
    <p:sldId id="267"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2"/>
    <p:restoredTop sz="96374" autoAdjust="0"/>
  </p:normalViewPr>
  <p:slideViewPr>
    <p:cSldViewPr snapToGrid="0">
      <p:cViewPr varScale="1">
        <p:scale>
          <a:sx n="56" d="100"/>
          <a:sy n="56"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endParaRPr/>
          </a:p>
        </p:txBody>
      </p:sp>
      <p:sp>
        <p:nvSpPr>
          <p:cNvPr id="73" name="Shape 73"/>
          <p:cNvSpPr>
            <a:spLocks noGrp="1"/>
          </p:cNvSpPr>
          <p:nvPr>
            <p:ph type="body" sz="quarter" idx="1"/>
          </p:nvPr>
        </p:nvSpPr>
        <p:spPr>
          <a:prstGeom prst="rect">
            <a:avLst/>
          </a:prstGeom>
        </p:spPr>
        <p:txBody>
          <a:bodyPr/>
          <a:lstStyle/>
          <a:p>
            <a:r>
              <a:t>This lecture builds on the foundation of the object oriented programming concepts of encapsulation and data abstraction and it develops the notion of an abstract data type.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Before we can implement a bag in C++, we need to describe its data and specify in detail the methods that correspond to the bag’s behaviors. </a:t>
            </a:r>
          </a:p>
          <a:p>
            <a:endParaRPr/>
          </a:p>
          <a:p>
            <a:r>
              <a:t>We’ll name the methods, choose their parameters, decide their return types, and write comments to fully describe their effect on the bag’s data. </a:t>
            </a:r>
          </a:p>
          <a:p>
            <a:endParaRPr/>
          </a:p>
          <a:p>
            <a:r>
              <a:t>Our eventual goal, of course, is to write a Java header and comments for each method, but first we will express the methods in Unified Modeling Language or UML notation. </a:t>
            </a:r>
          </a:p>
          <a:p>
            <a:endParaRPr/>
          </a:p>
          <a:p>
            <a:r>
              <a:t>@@ As behaviors, our method names should begin with action verbs.  For example, when finding the number of items currently in the bag, we GET the current size.  This method returns the number of items so it should return an integer type. It doesn't need any parameters since it operates on the bag itself.</a:t>
            </a:r>
          </a:p>
          <a:p>
            <a:endParaRPr/>
          </a:p>
          <a:p>
            <a:r>
              <a:t>@@ Similarly, isEmpty, does not need parameters. This method is only checking the status of the Bag.  As a predicate, or yes-no question it can return a boolean value.</a:t>
            </a:r>
          </a:p>
          <a:p>
            <a:endParaRPr/>
          </a:p>
          <a:p>
            <a:r>
              <a:t>@@ To add an entry to the Bag, we can call our method ADD.  It needs a parameter of the type of object we are going to store in our bag — for now, we can use a generic 'T' to represent that type. </a:t>
            </a:r>
          </a:p>
          <a:p>
            <a:endParaRPr/>
          </a:p>
          <a:p>
            <a:r>
              <a:t>Here we have an interesting design issue, what should the add method do when it cannot add a new entry? </a:t>
            </a:r>
          </a:p>
          <a:p>
            <a:endParaRPr/>
          </a:p>
          <a:p>
            <a:r>
              <a:t>At this point, we have two options that we can take when add cannot complete its task: </a:t>
            </a:r>
          </a:p>
          <a:p>
            <a:r>
              <a:t>First - Do nothing. We cannot add another item, so we ignore it and leave the bag unchanged. </a:t>
            </a:r>
          </a:p>
          <a:p>
            <a:endParaRPr/>
          </a:p>
          <a:p>
            <a:r>
              <a:t>Second - Leave the bag unchanged, but signal the client that the addition is impossible. </a:t>
            </a:r>
          </a:p>
          <a:p>
            <a:endParaRPr/>
          </a:p>
          <a:p>
            <a:r>
              <a:t>The first option is easy, but it leaves the client wondering what happened. The second option is the better one, and it is easy to specify and implement. Though displaying an error message is not a good choice, since a class should let the client manage all written output. Since adding an item is either successful or not, we can simply have the method return a boolean value.</a:t>
            </a:r>
          </a:p>
          <a:p>
            <a:endParaRPr/>
          </a:p>
          <a:p>
            <a:r>
              <a:t>Later we will examine using exceptions to notify the client.</a:t>
            </a:r>
          </a:p>
          <a:p>
            <a:endParaRPr/>
          </a:p>
          <a:p>
            <a:r>
              <a:t>@@ The remove method requires us to specify an object to be removed. If the Bag does not contain the item, we need to inform the client.   Since the client already had  to specify the item as a parameter, we can return a boolean to indicate whether or not the item was successfully removed.</a:t>
            </a:r>
          </a:p>
          <a:p>
            <a:endParaRPr/>
          </a:p>
          <a:p>
            <a:r>
              <a:t>@@ Removing all of the bag's contents can be a void method - We just want to empty the bag, not retrieve any of its contents. </a:t>
            </a:r>
          </a:p>
          <a:p>
            <a:endParaRPr/>
          </a:p>
          <a:p>
            <a:r>
              <a:t>@@ The next two methods report on a specific item and do not change the contents of the bag.</a:t>
            </a:r>
          </a:p>
          <a:p>
            <a:endParaRPr/>
          </a:p>
          <a:p>
            <a:r>
              <a:t>Then finally, we want to look at the contents of the bag. Rather than providing a method that displays the entries in the bag, let's define one that returns a vextor of these entries. The client is then free to display any or all of them in any way desired. This design decision makes our class more portable and independent of display methods - such as needing to determine if the application is console or GUI-based.</a:t>
            </a:r>
          </a:p>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extLst>
      <p:ext uri="{BB962C8B-B14F-4D97-AF65-F5344CB8AC3E}">
        <p14:creationId xmlns:p14="http://schemas.microsoft.com/office/powerpoint/2010/main" val="401373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endParaRPr/>
          </a:p>
        </p:txBody>
      </p:sp>
      <p:sp>
        <p:nvSpPr>
          <p:cNvPr id="87" name="Shape 87"/>
          <p:cNvSpPr>
            <a:spLocks noGrp="1"/>
          </p:cNvSpPr>
          <p:nvPr>
            <p:ph type="body" sz="quarter" idx="1"/>
          </p:nvPr>
        </p:nvSpPr>
        <p:spPr>
          <a:prstGeom prst="rect">
            <a:avLst/>
          </a:prstGeom>
        </p:spPr>
        <p:txBody>
          <a:bodyPr/>
          <a:lstStyle/>
          <a:p>
            <a:r>
              <a:t>As you probably know, a data type such as integer or double is a group of values and operations on those values that is defined within a specific programming language. In contrast, an abstract data type, or ADT, is a specification for a group of values and the operations on those values that is defined conceptually and independently of any programming language. </a:t>
            </a:r>
          </a:p>
          <a:p>
            <a:endParaRPr/>
          </a:p>
          <a:p>
            <a:r>
              <a:t>@@ A data structure is an implementation of an ADT within a programming language.</a:t>
            </a:r>
          </a:p>
          <a:p>
            <a:endParaRPr/>
          </a:p>
          <a:p>
            <a:r>
              <a:t>@@ This lecture also begins to generalize the idea of grouping objects. A collection is an object that groups other objects and provides various services to its client. Various collections exist for different purposes and we specify the behaviors of collections abstractly. </a:t>
            </a:r>
          </a:p>
          <a:p>
            <a:endParaRPr/>
          </a:p>
          <a:p>
            <a:r>
              <a:t>So, a collection is an abstract data type. However, an ADT is not necessarily a collection.</a:t>
            </a:r>
          </a:p>
          <a:p>
            <a:endParaRPr/>
          </a:p>
          <a:p>
            <a:r>
              <a:t>@@ For an example of a collection and of an abstract data type, let's look at the Abstract Data Type bag. </a:t>
            </a:r>
          </a:p>
          <a:p>
            <a:endParaRPr/>
          </a:p>
          <a:p>
            <a:r>
              <a:t>@@ A typical collection enables a client perform several actions</a:t>
            </a:r>
          </a:p>
          <a:p>
            <a:endParaRPr/>
          </a:p>
          <a:p>
            <a:r>
              <a:t>@@ such as to adding items to the collection</a:t>
            </a:r>
          </a:p>
          <a:p>
            <a:endParaRPr/>
          </a:p>
          <a:p>
            <a:r>
              <a:t>@@ remove or retrieve items </a:t>
            </a:r>
          </a:p>
          <a:p>
            <a:endParaRPr/>
          </a:p>
          <a:p>
            <a:r>
              <a:t>@@ and query the objects it represents.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381000" y="685800"/>
            <a:ext cx="6096000" cy="3429000"/>
          </a:xfrm>
          <a:prstGeom prst="rect">
            <a:avLst/>
          </a:prstGeom>
        </p:spPr>
        <p:txBody>
          <a:bodyPr/>
          <a:lstStyle/>
          <a:p>
            <a:endParaRPr/>
          </a:p>
        </p:txBody>
      </p:sp>
      <p:sp>
        <p:nvSpPr>
          <p:cNvPr id="109" name="Shape 109"/>
          <p:cNvSpPr>
            <a:spLocks noGrp="1"/>
          </p:cNvSpPr>
          <p:nvPr>
            <p:ph type="body" sz="quarter" idx="1"/>
          </p:nvPr>
        </p:nvSpPr>
        <p:spPr>
          <a:prstGeom prst="rect">
            <a:avLst/>
          </a:prstGeom>
        </p:spPr>
        <p:txBody>
          <a:bodyPr/>
          <a:lstStyle/>
          <a:p>
            <a:r>
              <a:t>Let's look more closely at the specific behaviors our ADT Bag needs.</a:t>
            </a:r>
          </a:p>
          <a:p>
            <a:endParaRPr/>
          </a:p>
          <a:p>
            <a:r>
              <a:t>We need to check the bag's status so we need to Get the number of items currently in the bag, and See whether the bag is empty</a:t>
            </a:r>
          </a:p>
          <a:p>
            <a:endParaRPr/>
          </a:p>
          <a:p>
            <a:r>
              <a:t>@@ Add a given object to the bag </a:t>
            </a:r>
          </a:p>
          <a:p>
            <a:endParaRPr/>
          </a:p>
          <a:p>
            <a:r>
              <a:t>@@ If possible, Remove a particular object from the bag, </a:t>
            </a:r>
          </a:p>
          <a:p>
            <a:endParaRPr/>
          </a:p>
          <a:p>
            <a:r>
              <a:t>  and Remove all objects from the bag such as when we want to empty or clear the bag</a:t>
            </a:r>
          </a:p>
          <a:p>
            <a:endParaRPr/>
          </a:p>
          <a:p>
            <a:r>
              <a:t>@@ Count the number of times an object occurs in the bag </a:t>
            </a:r>
          </a:p>
          <a:p>
            <a:endParaRPr/>
          </a:p>
          <a:p>
            <a:r>
              <a:t>@@ Test whether the bag contains a particular object </a:t>
            </a:r>
          </a:p>
          <a:p>
            <a:endParaRPr/>
          </a:p>
          <a:p>
            <a:r>
              <a:t>@@ and finally, Look at all objects in the bag</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381000" y="685800"/>
            <a:ext cx="6096000" cy="3429000"/>
          </a:xfrm>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r>
              <a:t>We can take these behaviors and write them on a class-responsibility-collaboration or CRC Card. Since a bag is an abstract data type, we only describe its data and specify its operations. We don't indicate how to store the data or how to implement its operations. </a:t>
            </a:r>
          </a:p>
          <a:p>
            <a:endParaRPr/>
          </a:p>
          <a:p>
            <a:r>
              <a:t>For example, don’t think about arrays. We first need to clearly understand what the bag operations do, not on how they do them. </a:t>
            </a:r>
          </a:p>
          <a:p>
            <a:endParaRPr/>
          </a:p>
          <a:p>
            <a:r>
              <a:t>That is, you need a detailed set of specifications before you can use a bag in a program. In fact, when we design ADT's, we should specify the ADT's operations before we even decide on a programming language.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381000" y="685800"/>
            <a:ext cx="6096000" cy="3429000"/>
          </a:xfrm>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t>Before we can implement a bag in C++, we need to describe its data and specify in detail the methods that correspond to the bag’s behaviors. </a:t>
            </a:r>
          </a:p>
          <a:p>
            <a:endParaRPr/>
          </a:p>
          <a:p>
            <a:r>
              <a:t>We’ll name the methods, choose their parameters, decide their return types, and write comments to fully describe their effect on the bag’s data. </a:t>
            </a:r>
          </a:p>
          <a:p>
            <a:endParaRPr/>
          </a:p>
          <a:p>
            <a:r>
              <a:t>Our eventual goal, of course, is to write a Java header and comments for each method, but first we will express the methods in Unified Modeling Language or UML notation. </a:t>
            </a:r>
          </a:p>
          <a:p>
            <a:endParaRPr/>
          </a:p>
          <a:p>
            <a:r>
              <a:t>@@ As behaviors, our method names should begin with action verbs.  For example, when finding the number of items currently in the bag, we GET the current size.  This method returns the number of items so it should return an integer type. It doesn't need any parameters since it operates on the bag itself.</a:t>
            </a:r>
          </a:p>
          <a:p>
            <a:endParaRPr/>
          </a:p>
          <a:p>
            <a:r>
              <a:t>@@ Similarly, isEmpty, does not need parameters. This method is only checking the status of the Bag.  As a predicate, or yes-no question it can return a boolean value.</a:t>
            </a:r>
          </a:p>
          <a:p>
            <a:endParaRPr/>
          </a:p>
          <a:p>
            <a:r>
              <a:t>@@ To add an entry to the Bag, we can call our method ADD.  It needs a parameter of the type of object we are going to store in our bag — for now, we can use a generic 'T' to represent that type. </a:t>
            </a:r>
          </a:p>
          <a:p>
            <a:endParaRPr/>
          </a:p>
          <a:p>
            <a:r>
              <a:t>Here we have an interesting design issue, what should the add method do when it cannot add a new entry? </a:t>
            </a:r>
          </a:p>
          <a:p>
            <a:endParaRPr/>
          </a:p>
          <a:p>
            <a:r>
              <a:t>At this point, we have two options that we can take when add cannot complete its task: </a:t>
            </a:r>
          </a:p>
          <a:p>
            <a:r>
              <a:t>First - Do nothing. We cannot add another item, so we ignore it and leave the bag unchanged. </a:t>
            </a:r>
          </a:p>
          <a:p>
            <a:endParaRPr/>
          </a:p>
          <a:p>
            <a:r>
              <a:t>Second - Leave the bag unchanged, but signal the client that the addition is impossible. </a:t>
            </a:r>
          </a:p>
          <a:p>
            <a:endParaRPr/>
          </a:p>
          <a:p>
            <a:r>
              <a:t>The first option is easy, but it leaves the client wondering what happened. The second option is the better one, and it is easy to specify and implement. Though displaying an error message is not a good choice, since a class should let the client manage all written output. Since adding an item is either successful or not, we can simply have the method return a boolean value.</a:t>
            </a:r>
          </a:p>
          <a:p>
            <a:endParaRPr/>
          </a:p>
          <a:p>
            <a:r>
              <a:t>Later we will examine using exceptions to notify the client.</a:t>
            </a:r>
          </a:p>
          <a:p>
            <a:endParaRPr/>
          </a:p>
          <a:p>
            <a:r>
              <a:t>@@ The remove method requires us to specify an object to be removed. If the Bag does not contain the item, we need to inform the client.   Since the client already had  to specify the item as a parameter, we can return a boolean to indicate whether or not the item was successfully removed.</a:t>
            </a:r>
          </a:p>
          <a:p>
            <a:endParaRPr/>
          </a:p>
          <a:p>
            <a:r>
              <a:t>@@ Removing all of the bag's contents can be a void method - We just want to empty the bag, not retrieve any of its contents. </a:t>
            </a:r>
          </a:p>
          <a:p>
            <a:endParaRPr/>
          </a:p>
          <a:p>
            <a:r>
              <a:t>@@ The next two methods report on a specific item and do not change the contents of the bag.</a:t>
            </a:r>
          </a:p>
          <a:p>
            <a:endParaRPr/>
          </a:p>
          <a:p>
            <a:r>
              <a:t>Then finally, we want to look at the contents of the bag. Rather than providing a method that displays the entries in the bag, let's define one that returns a vextor of these entries. The client is then free to display any or all of them in any way desired. This design decision makes our class more portable and independent of display methods - such as needing to determine if the application is console or GUI-based.</a:t>
            </a: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extLst>
      <p:ext uri="{BB962C8B-B14F-4D97-AF65-F5344CB8AC3E}">
        <p14:creationId xmlns:p14="http://schemas.microsoft.com/office/powerpoint/2010/main" val="18688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381000" y="685800"/>
            <a:ext cx="6096000" cy="3429000"/>
          </a:xfrm>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As your specifications become more detailed, they should  increasingly reflect your choice of programming language. Ultimately, you can write C++ headers for the bag’s methods and organize them into a header file for the class that will implement the ADT.</a:t>
            </a:r>
          </a:p>
          <a:p>
            <a:endParaRPr/>
          </a:p>
          <a:p>
            <a:r>
              <a:t>@@ For now, the items in the bag will be objects of the same class. To accommodate entries of any single class type, the bag methods use a generic type </a:t>
            </a:r>
            <a:r>
              <a:rPr b="1"/>
              <a:t>ItemType</a:t>
            </a:r>
            <a:r>
              <a:t> for each entry. To give meaning to the identifier ItemType, we must write </a:t>
            </a:r>
            <a:r>
              <a:rPr b="1"/>
              <a:t>template&lt;class ItemType&gt; </a:t>
            </a:r>
            <a:r>
              <a:t>on the line before the class header. Once the actual data type is chosen by a client, the compiler will use that data type wherever </a:t>
            </a:r>
            <a:r>
              <a:rPr b="1"/>
              <a:t>ItemType</a:t>
            </a:r>
            <a:r>
              <a:t> appears. </a:t>
            </a:r>
          </a:p>
          <a:p>
            <a:endParaRPr/>
          </a:p>
          <a:p>
            <a:r>
              <a:t>The class </a:t>
            </a:r>
            <a:r>
              <a:rPr b="1"/>
              <a:t>BagInterface</a:t>
            </a:r>
            <a:r>
              <a:t> is a C++ abstract base class. An abstract base class, or simply an abstract class, in C++ contains at least one method that is declared as virtual and has no implementation. An abstract class cannot be instantiated; it can only be used as a base class. The subclass must then implement the methods specified but not defined in the abstract class.</a:t>
            </a:r>
          </a:p>
          <a:p>
            <a:endParaRPr/>
          </a:p>
          <a:p>
            <a:r>
              <a:t>@@ Here is a syntax example implementing the base class - </a:t>
            </a:r>
            <a:r>
              <a:rPr b="1"/>
              <a:t>BagInterface</a:t>
            </a:r>
            <a:r>
              <a:t>. The class </a:t>
            </a:r>
            <a:r>
              <a:rPr b="1"/>
              <a:t>Bag</a:t>
            </a:r>
            <a:r>
              <a:t> must provide an implementation of all the methods we are about to define in the base class </a:t>
            </a:r>
            <a:r>
              <a:rPr b="1"/>
              <a:t>BagInterface</a:t>
            </a:r>
            <a:r>
              <a:t>.</a:t>
            </a:r>
          </a:p>
          <a:p>
            <a:endParaRPr/>
          </a:p>
          <a:p>
            <a:r>
              <a:t>@@ When we are ready to instantiate or create a </a:t>
            </a:r>
            <a:r>
              <a:rPr b="1"/>
              <a:t>Bag</a:t>
            </a:r>
            <a:r>
              <a:t> object, we specify the type of the item we want to store in the </a:t>
            </a:r>
            <a:r>
              <a:rPr b="1"/>
              <a:t>Bag</a:t>
            </a:r>
            <a:r>
              <a:t>.  In this example, we are storing </a:t>
            </a:r>
            <a:r>
              <a:rPr b="1"/>
              <a:t>String</a:t>
            </a:r>
            <a:r>
              <a:t> objects in our bag.  </a:t>
            </a:r>
          </a:p>
          <a:p>
            <a:endParaRPr/>
          </a:p>
          <a:p>
            <a:r>
              <a:t>@@ Our methods that check the status of the bag are independent of the type of items stored in the bag.</a:t>
            </a:r>
          </a:p>
          <a:p>
            <a:endParaRPr/>
          </a:p>
          <a:p>
            <a:r>
              <a:t>@@ The add and remove methods use the generic type </a:t>
            </a:r>
            <a:r>
              <a:rPr sz="1700" b="1">
                <a:latin typeface="Menlo Regular"/>
                <a:ea typeface="Menlo Regular"/>
                <a:cs typeface="Menlo Regular"/>
                <a:sym typeface="Menlo Regular"/>
              </a:rPr>
              <a:t>ItemType</a:t>
            </a:r>
            <a:r>
              <a:t> for the entry to add to or remove from the bag. Since we are not worried about implementation details yet, how these items are stored and removed is not important to us.</a:t>
            </a:r>
          </a:p>
          <a:p>
            <a:endParaRPr/>
          </a:p>
          <a:p>
            <a:r>
              <a:t>@@ And last we have the methods that check the status of a particular entry stored in the bag and the toVector method that returns a vector containing the entries in the bag.</a:t>
            </a:r>
          </a:p>
          <a:p>
            <a:endParaRPr/>
          </a:p>
          <a:p>
            <a:r>
              <a:t>Because this method returns a vector of the entries does not imply that the items are stored in a vector data member of the ADT Bag. How we store those items is an implementation detail and the topic of another lecture.</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t>This lecture builds on the foundation of the object oriented programming concepts of encapsulation and data abstraction and it develops the notion of an abstract data type.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33525" y="2305050"/>
            <a:ext cx="21297900" cy="4629150"/>
          </a:xfrm>
          <a:prstGeom prst="rect">
            <a:avLst/>
          </a:prstGeom>
          <a:effectLst>
            <a:outerShdw blurRad="38100" dist="12700" dir="2700000" rotWithShape="0">
              <a:srgbClr val="000000"/>
            </a:outerShdw>
          </a:effectLst>
        </p:spPr>
        <p:txBody>
          <a:bodyPr anchor="b"/>
          <a:lstStyle>
            <a:lvl1pPr algn="ctr">
              <a:defRPr sz="12000" cap="none"/>
            </a:lvl1pPr>
          </a:lstStyle>
          <a:p>
            <a:r>
              <a:t>Title Text</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5C8E7F1C-9FCD-455B-A816-EF7167BDDEA3}"/>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23EDEF7B-CA39-4D85-B611-5FFEB93B62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2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0" name="Title Text"/>
          <p:cNvSpPr txBox="1">
            <a:spLocks noGrp="1"/>
          </p:cNvSpPr>
          <p:nvPr>
            <p:ph type="title"/>
          </p:nvPr>
        </p:nvSpPr>
        <p:spPr>
          <a:xfrm>
            <a:off x="361950" y="0"/>
            <a:ext cx="21697950" cy="2095500"/>
          </a:xfrm>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C6C6F6AE-AE9D-490B-86F8-14E938A99CBC}"/>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87329865-69E9-4235-B25E-BF8A230EF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Content copy">
    <p:spTree>
      <p:nvGrpSpPr>
        <p:cNvPr id="1" name=""/>
        <p:cNvGrpSpPr/>
        <p:nvPr/>
      </p:nvGrpSpPr>
      <p:grpSpPr>
        <a:xfrm>
          <a:off x="0" y="0"/>
          <a:ext cx="0" cy="0"/>
          <a:chOff x="0" y="0"/>
          <a:chExt cx="0" cy="0"/>
        </a:xfrm>
      </p:grpSpPr>
      <p:pic>
        <p:nvPicPr>
          <p:cNvPr id="3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0" name="Title Text"/>
          <p:cNvSpPr txBox="1">
            <a:spLocks noGrp="1"/>
          </p:cNvSpPr>
          <p:nvPr>
            <p:ph type="title"/>
          </p:nvPr>
        </p:nvSpPr>
        <p:spPr>
          <a:xfrm>
            <a:off x="361950" y="0"/>
            <a:ext cx="22136100" cy="2095500"/>
          </a:xfrm>
          <a:prstGeom prst="rect">
            <a:avLst/>
          </a:prstGeom>
        </p:spPr>
        <p:txBody>
          <a:bodyPr/>
          <a:lstStyle/>
          <a:p>
            <a:r>
              <a:t>Title Text</a:t>
            </a:r>
          </a:p>
        </p:txBody>
      </p:sp>
      <p:sp>
        <p:nvSpPr>
          <p:cNvPr id="4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68CD9368-2FDC-4F3F-ADD6-156EC3D0C9F3}"/>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34C87B51-78C0-49D1-8886-7B644CFD49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opic Content copy 1">
    <p:spTree>
      <p:nvGrpSpPr>
        <p:cNvPr id="1" name=""/>
        <p:cNvGrpSpPr/>
        <p:nvPr/>
      </p:nvGrpSpPr>
      <p:grpSpPr>
        <a:xfrm>
          <a:off x="0" y="0"/>
          <a:ext cx="0" cy="0"/>
          <a:chOff x="0" y="0"/>
          <a:chExt cx="0" cy="0"/>
        </a:xfrm>
      </p:grpSpPr>
      <p:pic>
        <p:nvPicPr>
          <p:cNvPr id="4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0" name="Title Text"/>
          <p:cNvSpPr txBox="1">
            <a:spLocks noGrp="1"/>
          </p:cNvSpPr>
          <p:nvPr>
            <p:ph type="title"/>
          </p:nvPr>
        </p:nvSpPr>
        <p:spPr>
          <a:xfrm>
            <a:off x="361950" y="0"/>
            <a:ext cx="22136100" cy="2095500"/>
          </a:xfrm>
          <a:prstGeom prst="rect">
            <a:avLst/>
          </a:prstGeom>
        </p:spPr>
        <p:txBody>
          <a:bodyPr/>
          <a:lstStyle/>
          <a:p>
            <a:r>
              <a:t>Title Text</a:t>
            </a:r>
          </a:p>
        </p:txBody>
      </p:sp>
      <p:sp>
        <p:nvSpPr>
          <p:cNvPr id="5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64FDE917-E3A8-4741-BF79-2BD62F98058F}"/>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3273CED5-AFC9-4722-B14F-999F66B837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t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pic>
        <p:nvPicPr>
          <p:cNvPr id="2" name="FinderScreenSnapz001.tiff" descr="FinderScreenSnapz001.tiff"/>
          <p:cNvPicPr>
            <a:picLocks noChangeAspect="1"/>
          </p:cNvPicPr>
          <p:nvPr/>
        </p:nvPicPr>
        <p:blipFill>
          <a:blip r:embed="rId7"/>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4"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8"/>
              </a:buBlip>
            </a:lvl1pPr>
            <a:lvl2pPr marL="952500" indent="-571500">
              <a:buBlip>
                <a:blip r:embed="rId8"/>
              </a:buBlip>
              <a:defRPr sz="4800" b="0"/>
            </a:lvl2pPr>
            <a:lvl3pPr marL="1318846" indent="-556846">
              <a:buBlip>
                <a:blip r:embed="rId8"/>
              </a:buBlip>
              <a:defRPr sz="3800" b="0"/>
            </a:lvl3pPr>
            <a:lvl4pPr marL="1699846" indent="-556846">
              <a:buBlip>
                <a:blip r:embed="rId8"/>
              </a:buBlip>
              <a:defRPr sz="3800" b="0"/>
            </a:lvl4pPr>
            <a:lvl5pPr marL="2080846" indent="-556846">
              <a:buBlip>
                <a:blip r:embed="rId8"/>
              </a:buBlip>
              <a:defRPr sz="3800" b="0"/>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8" name="Content Placeholder 7">
            <a:extLst>
              <a:ext uri="{FF2B5EF4-FFF2-40B4-BE49-F238E27FC236}">
                <a16:creationId xmlns:a16="http://schemas.microsoft.com/office/drawing/2014/main" id="{29011832-1EBE-495D-BE5F-8A01A1309D26}"/>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9" name="Picture 8">
            <a:extLst>
              <a:ext uri="{FF2B5EF4-FFF2-40B4-BE49-F238E27FC236}">
                <a16:creationId xmlns:a16="http://schemas.microsoft.com/office/drawing/2014/main" id="{4D6F7B84-9F27-42A8-8A19-A958CB26D7F9}"/>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esigning An ADT"/>
          <p:cNvSpPr txBox="1">
            <a:spLocks noGrp="1"/>
          </p:cNvSpPr>
          <p:nvPr>
            <p:ph type="ctrTitle"/>
          </p:nvPr>
        </p:nvSpPr>
        <p:spPr>
          <a:prstGeom prst="rect">
            <a:avLst/>
          </a:prstGeom>
        </p:spPr>
        <p:txBody>
          <a:bodyPr/>
          <a:lstStyle/>
          <a:p>
            <a:r>
              <a:t>Designing An ADT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71"/>
                                        </p:tgtEl>
                                        <p:attrNameLst>
                                          <p:attrName>style.visibility</p:attrName>
                                        </p:attrNameLst>
                                      </p:cBhvr>
                                      <p:to>
                                        <p:strVal val="visible"/>
                                      </p:to>
                                    </p:set>
                                    <p:anim calcmode="lin" valueType="num">
                                      <p:cBhvr>
                                        <p:cTn id="7" dur="750" fill="hold"/>
                                        <p:tgtEl>
                                          <p:spTgt spid="71"/>
                                        </p:tgtEl>
                                        <p:attrNameLst>
                                          <p:attrName>ppt_w</p:attrName>
                                        </p:attrNameLst>
                                      </p:cBhvr>
                                      <p:tavLst>
                                        <p:tav tm="0">
                                          <p:val>
                                            <p:strVal val="4*#ppt_w"/>
                                          </p:val>
                                        </p:tav>
                                        <p:tav tm="100000">
                                          <p:val>
                                            <p:strVal val="#ppt_w"/>
                                          </p:val>
                                        </p:tav>
                                      </p:tavLst>
                                    </p:anim>
                                    <p:anim calcmode="lin" valueType="num">
                                      <p:cBhvr>
                                        <p:cTn id="8" dur="750" fill="hold"/>
                                        <p:tgtEl>
                                          <p:spTgt spid="7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M03_fig02-01.png" descr="M03_fig02-01.png"/>
          <p:cNvPicPr>
            <a:picLocks noChangeAspect="1"/>
          </p:cNvPicPr>
          <p:nvPr/>
        </p:nvPicPr>
        <p:blipFill>
          <a:blip r:embed="rId3"/>
          <a:srcRect t="722" b="722"/>
          <a:stretch>
            <a:fillRect/>
          </a:stretch>
        </p:blipFill>
        <p:spPr>
          <a:xfrm>
            <a:off x="1123950" y="5043721"/>
            <a:ext cx="10210800" cy="7501845"/>
          </a:xfrm>
          <a:prstGeom prst="rect">
            <a:avLst/>
          </a:prstGeom>
          <a:ln w="38100">
            <a:solidFill>
              <a:srgbClr val="000000"/>
            </a:solidFill>
            <a:miter lim="400000"/>
          </a:ln>
          <a:effectLst>
            <a:outerShdw blurRad="317500" dir="2700000" rotWithShape="0">
              <a:srgbClr val="000000"/>
            </a:outerShdw>
          </a:effectLst>
        </p:spPr>
      </p:pic>
      <p:sp>
        <p:nvSpPr>
          <p:cNvPr id="163" name="A Bag's Behaviors"/>
          <p:cNvSpPr txBox="1">
            <a:spLocks noGrp="1"/>
          </p:cNvSpPr>
          <p:nvPr>
            <p:ph type="title"/>
          </p:nvPr>
        </p:nvSpPr>
        <p:spPr>
          <a:prstGeom prst="rect">
            <a:avLst/>
          </a:prstGeom>
        </p:spPr>
        <p:txBody>
          <a:bodyPr/>
          <a:lstStyle/>
          <a:p>
            <a:r>
              <a:t>A Bag's Behaviors</a:t>
            </a:r>
          </a:p>
        </p:txBody>
      </p:sp>
      <p:grpSp>
        <p:nvGrpSpPr>
          <p:cNvPr id="168" name="Group"/>
          <p:cNvGrpSpPr/>
          <p:nvPr/>
        </p:nvGrpSpPr>
        <p:grpSpPr>
          <a:xfrm>
            <a:off x="14287499" y="5124450"/>
            <a:ext cx="9015559" cy="7258050"/>
            <a:chOff x="0" y="0"/>
            <a:chExt cx="9015557" cy="7258050"/>
          </a:xfrm>
        </p:grpSpPr>
        <p:sp>
          <p:nvSpPr>
            <p:cNvPr id="164"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5" name="Bag"/>
            <p:cNvSpPr/>
            <p:nvPr/>
          </p:nvSpPr>
          <p:spPr>
            <a:xfrm>
              <a:off x="3983863" y="0"/>
              <a:ext cx="1033923" cy="6985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66"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67"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69" name="+getCurrentSize(): integer…"/>
          <p:cNvSpPr/>
          <p:nvPr/>
        </p:nvSpPr>
        <p:spPr>
          <a:xfrm>
            <a:off x="14485436" y="7410450"/>
            <a:ext cx="9010651" cy="3467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70" name="UML Notation"/>
          <p:cNvSpPr/>
          <p:nvPr/>
        </p:nvSpPr>
        <p:spPr>
          <a:xfrm>
            <a:off x="15735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
        <p:nvSpPr>
          <p:cNvPr id="171" name="CRC Card"/>
          <p:cNvSpPr/>
          <p:nvPr/>
        </p:nvSpPr>
        <p:spPr>
          <a:xfrm>
            <a:off x="28067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CRC Card</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68"/>
                                        </p:tgtEl>
                                        <p:attrNameLst>
                                          <p:attrName>style.visibility</p:attrName>
                                        </p:attrNameLst>
                                      </p:cBhvr>
                                      <p:to>
                                        <p:strVal val="visible"/>
                                      </p:to>
                                    </p:set>
                                    <p:anim calcmode="lin" valueType="num">
                                      <p:cBhvr>
                                        <p:cTn id="7" dur="500" fill="hold"/>
                                        <p:tgtEl>
                                          <p:spTgt spid="168"/>
                                        </p:tgtEl>
                                        <p:attrNameLst>
                                          <p:attrName>ppt_w</p:attrName>
                                        </p:attrNameLst>
                                      </p:cBhvr>
                                      <p:tavLst>
                                        <p:tav tm="0">
                                          <p:val>
                                            <p:fltVal val="0"/>
                                          </p:val>
                                        </p:tav>
                                        <p:tav tm="100000">
                                          <p:val>
                                            <p:strVal val="#ppt_w"/>
                                          </p:val>
                                        </p:tav>
                                      </p:tavLst>
                                    </p:anim>
                                    <p:anim calcmode="lin" valueType="num">
                                      <p:cBhvr>
                                        <p:cTn id="8" dur="500" fill="hold"/>
                                        <p:tgtEl>
                                          <p:spTgt spid="1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iterate>
                                    <p:tmAbs val="0"/>
                                  </p:iterate>
                                  <p:childTnLst>
                                    <p:set>
                                      <p:cBhvr>
                                        <p:cTn id="11" fill="hold"/>
                                        <p:tgtEl>
                                          <p:spTgt spid="162"/>
                                        </p:tgtEl>
                                        <p:attrNameLst>
                                          <p:attrName>style.visibility</p:attrName>
                                        </p:attrNameLst>
                                      </p:cBhvr>
                                      <p:to>
                                        <p:strVal val="visible"/>
                                      </p:to>
                                    </p:set>
                                    <p:anim calcmode="lin" valueType="num">
                                      <p:cBhvr>
                                        <p:cTn id="12" dur="500" fill="hold"/>
                                        <p:tgtEl>
                                          <p:spTgt spid="162"/>
                                        </p:tgtEl>
                                        <p:attrNameLst>
                                          <p:attrName>ppt_w</p:attrName>
                                        </p:attrNameLst>
                                      </p:cBhvr>
                                      <p:tavLst>
                                        <p:tav tm="0">
                                          <p:val>
                                            <p:fltVal val="0"/>
                                          </p:val>
                                        </p:tav>
                                        <p:tav tm="100000">
                                          <p:val>
                                            <p:strVal val="#ppt_w"/>
                                          </p:val>
                                        </p:tav>
                                      </p:tavLst>
                                    </p:anim>
                                    <p:anim calcmode="lin" valueType="num">
                                      <p:cBhvr>
                                        <p:cTn id="13" dur="500" fill="hold"/>
                                        <p:tgtEl>
                                          <p:spTgt spid="16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0" presetClass="entr" fill="hold" grpId="3" nodeType="afterEffect">
                                  <p:stCondLst>
                                    <p:cond delay="0"/>
                                  </p:stCondLst>
                                  <p:iterate>
                                    <p:tmAbs val="0"/>
                                  </p:iterate>
                                  <p:childTnLst>
                                    <p:set>
                                      <p:cBhvr>
                                        <p:cTn id="16" fill="hold"/>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par>
                          <p:cTn id="18" fill="hold">
                            <p:stCondLst>
                              <p:cond delay="1500"/>
                            </p:stCondLst>
                            <p:childTnLst>
                              <p:par>
                                <p:cTn id="19" presetID="10" presetClass="entr" fill="hold" grpId="4" nodeType="afterEffect">
                                  <p:stCondLst>
                                    <p:cond delay="0"/>
                                  </p:stCondLst>
                                  <p:iterate>
                                    <p:tmAbs val="0"/>
                                  </p:iterate>
                                  <p:childTnLst>
                                    <p:set>
                                      <p:cBhvr>
                                        <p:cTn id="20" fill="hold"/>
                                        <p:tgtEl>
                                          <p:spTgt spid="171"/>
                                        </p:tgtEl>
                                        <p:attrNameLst>
                                          <p:attrName>style.visibility</p:attrName>
                                        </p:attrNameLst>
                                      </p:cBhvr>
                                      <p:to>
                                        <p:strVal val="visible"/>
                                      </p:to>
                                    </p:set>
                                    <p:animEffect transition="in" filter="fade">
                                      <p:cBhvr>
                                        <p:cTn id="21" dur="500"/>
                                        <p:tgtEl>
                                          <p:spTgt spid="171"/>
                                        </p:tgtEl>
                                      </p:cBhvr>
                                    </p:animEffect>
                                  </p:childTnLst>
                                </p:cTn>
                              </p:par>
                            </p:childTnLst>
                          </p:cTn>
                        </p:par>
                        <p:par>
                          <p:cTn id="22" fill="hold">
                            <p:stCondLst>
                              <p:cond delay="2000"/>
                            </p:stCondLst>
                            <p:childTnLst>
                              <p:par>
                                <p:cTn id="23" presetID="10" presetClass="entr" fill="hold" grpId="5" nodeType="afterEffect">
                                  <p:stCondLst>
                                    <p:cond delay="0"/>
                                  </p:stCondLst>
                                  <p:iterate type="lt">
                                    <p:tmAbs val="0"/>
                                  </p:iterate>
                                  <p:childTnLst>
                                    <p:set>
                                      <p:cBhvr>
                                        <p:cTn id="24" fill="hold"/>
                                        <p:tgtEl>
                                          <p:spTgt spid="169"/>
                                        </p:tgtEl>
                                        <p:attrNameLst>
                                          <p:attrName>style.visibility</p:attrName>
                                        </p:attrNameLst>
                                      </p:cBhvr>
                                      <p:to>
                                        <p:strVal val="visible"/>
                                      </p:to>
                                    </p:set>
                                    <p:animEffect transition="in" filter="fade">
                                      <p:cBhvr>
                                        <p:cTn id="25"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2" animBg="1" advAuto="0"/>
      <p:bldP spid="168" grpId="1" animBg="1" advAuto="0"/>
      <p:bldP spid="169" grpId="5" animBg="1" advAuto="0"/>
      <p:bldP spid="170" grpId="3" animBg="1" advAuto="0"/>
      <p:bldP spid="171" grpId="4"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p:cNvSpPr/>
          <p:nvPr/>
        </p:nvSpPr>
        <p:spPr>
          <a:xfrm>
            <a:off x="10763250" y="2171700"/>
            <a:ext cx="13315950" cy="10675852"/>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76" name="#ifndef _BagInterface_h…"/>
          <p:cNvSpPr/>
          <p:nvPr/>
        </p:nvSpPr>
        <p:spPr>
          <a:xfrm>
            <a:off x="10901759" y="2166044"/>
            <a:ext cx="13373101" cy="106490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368300" algn="l"/>
              </a:tabLst>
              <a:defRPr sz="2400" b="1">
                <a:solidFill>
                  <a:srgbClr val="78492A"/>
                </a:solidFill>
                <a:latin typeface="Menlo Regular"/>
                <a:ea typeface="Menlo Regular"/>
                <a:cs typeface="Menlo Regular"/>
                <a:sym typeface="Menlo Regular"/>
              </a:defRPr>
            </a:pPr>
            <a:r>
              <a:rPr sz="2200" dirty="0"/>
              <a:t>#</a:t>
            </a:r>
            <a:r>
              <a:rPr sz="2200" dirty="0" err="1"/>
              <a:t>ifndef</a:t>
            </a:r>
            <a:r>
              <a:rPr sz="2200" dirty="0"/>
              <a:t> _</a:t>
            </a:r>
            <a:r>
              <a:rPr sz="2200" dirty="0" err="1"/>
              <a:t>BagInterface_h</a:t>
            </a:r>
            <a:endParaRPr sz="2200" dirty="0"/>
          </a:p>
          <a:p>
            <a:pPr algn="l" defTabSz="685800">
              <a:tabLst>
                <a:tab pos="368300" algn="l"/>
              </a:tabLst>
              <a:defRPr sz="2400" b="1">
                <a:solidFill>
                  <a:srgbClr val="78492A"/>
                </a:solidFill>
                <a:latin typeface="Menlo Regular"/>
                <a:ea typeface="Menlo Regular"/>
                <a:cs typeface="Menlo Regular"/>
                <a:sym typeface="Menlo Regular"/>
              </a:defRPr>
            </a:pPr>
            <a:r>
              <a:rPr sz="2200" dirty="0"/>
              <a:t>#define _</a:t>
            </a:r>
            <a:r>
              <a:rPr sz="2200" dirty="0" err="1"/>
              <a:t>BagInterface_h</a:t>
            </a:r>
            <a:endParaRPr sz="2200" dirty="0"/>
          </a:p>
          <a:p>
            <a:pPr algn="l" defTabSz="685800">
              <a:tabLst>
                <a:tab pos="368300" algn="l"/>
              </a:tabLst>
              <a:defRPr sz="2400" b="1">
                <a:solidFill>
                  <a:srgbClr val="78492A"/>
                </a:solidFill>
                <a:latin typeface="Menlo Regular"/>
                <a:ea typeface="Menlo Regular"/>
                <a:cs typeface="Menlo Regular"/>
                <a:sym typeface="Menlo Regular"/>
              </a:defRPr>
            </a:pPr>
            <a:r>
              <a:rPr sz="2200" dirty="0"/>
              <a:t>#include </a:t>
            </a:r>
            <a:r>
              <a:rPr sz="2200" dirty="0">
                <a:solidFill>
                  <a:srgbClr val="D12F1B"/>
                </a:solidFill>
              </a:rPr>
              <a:t>&lt;vector&gt;</a:t>
            </a:r>
          </a:p>
          <a:p>
            <a:pPr algn="l" defTabSz="685800">
              <a:tabLst>
                <a:tab pos="368300" algn="l"/>
              </a:tabLst>
              <a:defRPr sz="2400" b="1">
                <a:solidFill>
                  <a:srgbClr val="BB2CA2"/>
                </a:solidFill>
                <a:latin typeface="Menlo Regular"/>
                <a:ea typeface="Menlo Regular"/>
                <a:cs typeface="Menlo Regular"/>
                <a:sym typeface="Menlo Regular"/>
              </a:defRPr>
            </a:pP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685800">
              <a:tabLst>
                <a:tab pos="368300" algn="l"/>
              </a:tabLst>
              <a:defRPr sz="2400" b="1">
                <a:latin typeface="Menlo Regular"/>
                <a:ea typeface="Menlo Regular"/>
                <a:cs typeface="Menlo Regular"/>
                <a:sym typeface="Menlo Regular"/>
              </a:defRPr>
            </a:pPr>
            <a:r>
              <a:rPr sz="2200" dirty="0">
                <a:solidFill>
                  <a:srgbClr val="BB2CA2"/>
                </a:solidFill>
              </a:rPr>
              <a:t>class</a:t>
            </a:r>
            <a:r>
              <a:rPr sz="2200" dirty="0"/>
              <a:t> </a:t>
            </a:r>
            <a:r>
              <a:rPr sz="2200" dirty="0" err="1"/>
              <a:t>BagInterface</a:t>
            </a:r>
            <a:r>
              <a:rPr sz="2200" dirty="0"/>
              <a:t> </a:t>
            </a:r>
          </a:p>
          <a:p>
            <a:pPr algn="l" defTabSz="685800">
              <a:tabLst>
                <a:tab pos="368300" algn="l"/>
              </a:tabLst>
              <a:defRPr sz="2400" b="1">
                <a:latin typeface="Menlo Regular"/>
                <a:ea typeface="Menlo Regular"/>
                <a:cs typeface="Menlo Regular"/>
                <a:sym typeface="Menlo Regular"/>
              </a:defRPr>
            </a:pPr>
            <a:r>
              <a:rPr sz="2200" dirty="0"/>
              <a:t>{</a:t>
            </a:r>
          </a:p>
          <a:p>
            <a:pPr algn="l" defTabSz="685800">
              <a:tabLst>
                <a:tab pos="368300" algn="l"/>
              </a:tabLst>
              <a:defRPr sz="2400" b="1">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Gets the current number of entries in this bag.</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@return</a:t>
            </a:r>
            <a:r>
              <a:rPr sz="2200" dirty="0"/>
              <a:t> the integer number of entries currently in the bag */</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a:t>
            </a:r>
            <a:r>
              <a:rPr sz="2200" dirty="0">
                <a:solidFill>
                  <a:srgbClr val="BB2CA2"/>
                </a:solidFill>
              </a:rPr>
              <a:t>int</a:t>
            </a:r>
            <a:r>
              <a:rPr sz="2200" dirty="0"/>
              <a:t> </a:t>
            </a:r>
            <a:r>
              <a:rPr sz="2200" dirty="0" err="1"/>
              <a:t>getCurrentSize</a:t>
            </a:r>
            <a:r>
              <a:rPr sz="2200" dirty="0"/>
              <a:t>() </a:t>
            </a:r>
            <a:r>
              <a:rPr sz="2200" dirty="0">
                <a:solidFill>
                  <a:srgbClr val="BB2CA2"/>
                </a:solidFill>
              </a:rPr>
              <a:t>const</a:t>
            </a:r>
            <a:r>
              <a:rPr sz="2200" dirty="0"/>
              <a:t> = </a:t>
            </a:r>
            <a:r>
              <a:rPr sz="2200" dirty="0">
                <a:solidFill>
                  <a:srgbClr val="272AD8"/>
                </a:solidFill>
              </a:rPr>
              <a:t>0</a:t>
            </a:r>
            <a:r>
              <a:rPr sz="2200" dirty="0"/>
              <a:t>;</a:t>
            </a:r>
          </a:p>
          <a:p>
            <a:pPr algn="l" defTabSz="685800">
              <a:tabLst>
                <a:tab pos="368300" algn="l"/>
              </a:tabLst>
              <a:defRPr sz="2400" b="1">
                <a:latin typeface="Menlo Regular"/>
                <a:ea typeface="Menlo Regular"/>
                <a:cs typeface="Menlo Regular"/>
                <a:sym typeface="Menlo Regular"/>
              </a:defRPr>
            </a:pPr>
            <a:endParaRPr sz="2200" dirty="0"/>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Sees whether this bag is empty.</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@return</a:t>
            </a:r>
            <a:r>
              <a:rPr sz="2200" dirty="0"/>
              <a:t> true if the bag is empty, or false if not */</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a:t>
            </a:r>
            <a:r>
              <a:rPr sz="2200" dirty="0">
                <a:solidFill>
                  <a:srgbClr val="BB2CA2"/>
                </a:solidFill>
              </a:rPr>
              <a:t>bool</a:t>
            </a:r>
            <a:r>
              <a:rPr sz="2200" dirty="0"/>
              <a:t> </a:t>
            </a:r>
            <a:r>
              <a:rPr sz="2200" dirty="0" err="1"/>
              <a:t>isEmpty</a:t>
            </a:r>
            <a:r>
              <a:rPr sz="2200" dirty="0"/>
              <a:t>() </a:t>
            </a:r>
            <a:r>
              <a:rPr sz="2200" dirty="0">
                <a:solidFill>
                  <a:srgbClr val="BB2CA2"/>
                </a:solidFill>
              </a:rPr>
              <a:t>const</a:t>
            </a:r>
            <a:r>
              <a:rPr sz="2200" dirty="0"/>
              <a:t> = </a:t>
            </a:r>
            <a:r>
              <a:rPr sz="2200" dirty="0">
                <a:solidFill>
                  <a:srgbClr val="272AD8"/>
                </a:solidFill>
              </a:rPr>
              <a:t>0</a:t>
            </a:r>
            <a:r>
              <a:rPr sz="2200" dirty="0"/>
              <a:t>;</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Adds a new entry to this bag.</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@post</a:t>
            </a:r>
            <a:r>
              <a:rPr sz="2200" dirty="0"/>
              <a:t> if successful, </a:t>
            </a:r>
            <a:r>
              <a:rPr sz="2200" dirty="0" err="1"/>
              <a:t>someItem</a:t>
            </a:r>
            <a:r>
              <a:rPr sz="2200" dirty="0"/>
              <a:t> in stored in bag and</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count of items in the bag is increased by 1</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@param</a:t>
            </a:r>
            <a:r>
              <a:rPr sz="2200" dirty="0"/>
              <a:t> </a:t>
            </a:r>
            <a:r>
              <a:rPr sz="2200" dirty="0" err="1"/>
              <a:t>someItem</a:t>
            </a:r>
            <a:r>
              <a:rPr sz="2200" dirty="0"/>
              <a:t>  the object to be added as a new entry</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@return</a:t>
            </a:r>
            <a:r>
              <a:rPr sz="2200" dirty="0"/>
              <a:t> true if addition is successful, or false if not */</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a:t>
            </a:r>
            <a:r>
              <a:rPr sz="2200" dirty="0">
                <a:solidFill>
                  <a:srgbClr val="BB2CA2"/>
                </a:solidFill>
              </a:rPr>
              <a:t>bool</a:t>
            </a:r>
            <a:r>
              <a:rPr sz="2200" dirty="0"/>
              <a:t> add(</a:t>
            </a:r>
            <a:r>
              <a:rPr sz="2200" dirty="0">
                <a:solidFill>
                  <a:srgbClr val="BB2CA2"/>
                </a:solidFill>
              </a:rPr>
              <a:t>const</a:t>
            </a:r>
            <a:r>
              <a:rPr sz="2200" dirty="0"/>
              <a:t> ItemType&amp; </a:t>
            </a:r>
            <a:r>
              <a:rPr sz="2200" dirty="0" err="1"/>
              <a:t>someItem</a:t>
            </a:r>
            <a:r>
              <a:rPr sz="2200" dirty="0"/>
              <a:t>) = </a:t>
            </a:r>
            <a:r>
              <a:rPr sz="2200" dirty="0">
                <a:solidFill>
                  <a:srgbClr val="272AD8"/>
                </a:solidFill>
              </a:rPr>
              <a:t>0</a:t>
            </a:r>
            <a:r>
              <a:rPr sz="2200" dirty="0"/>
              <a:t>;</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Removes one occurrence of a given entry from this bag,</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if possible.</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@post</a:t>
            </a:r>
            <a:r>
              <a:rPr sz="2200" dirty="0"/>
              <a:t> if successful, target has been removed from the bag </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and the count of items in the bag has decreased by 1</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@param</a:t>
            </a:r>
            <a:r>
              <a:rPr sz="2200" dirty="0"/>
              <a:t> target  the entry to be removed</a:t>
            </a:r>
          </a:p>
          <a:p>
            <a:pPr algn="l" defTabSz="685800">
              <a:tabLst>
                <a:tab pos="368300" algn="l"/>
              </a:tabLst>
              <a:defRPr sz="2400" b="1">
                <a:solidFill>
                  <a:srgbClr val="008400"/>
                </a:solidFill>
                <a:latin typeface="Menlo Regular"/>
                <a:ea typeface="Menlo Regular"/>
                <a:cs typeface="Menlo Regular"/>
                <a:sym typeface="Menlo Regular"/>
              </a:defRPr>
            </a:pPr>
            <a:r>
              <a:rPr sz="2200" dirty="0"/>
              <a:t>     </a:t>
            </a:r>
            <a:r>
              <a:rPr sz="2200" dirty="0">
                <a:solidFill>
                  <a:srgbClr val="004C14"/>
                </a:solidFill>
              </a:rPr>
              <a:t>@return</a:t>
            </a:r>
            <a:r>
              <a:rPr sz="2200" dirty="0"/>
              <a:t> true if removal was successful, or false if not */</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virtual</a:t>
            </a:r>
            <a:r>
              <a:rPr sz="2200" dirty="0"/>
              <a:t> </a:t>
            </a:r>
            <a:r>
              <a:rPr sz="2200" dirty="0">
                <a:solidFill>
                  <a:srgbClr val="BB2CA2"/>
                </a:solidFill>
              </a:rPr>
              <a:t>bool</a:t>
            </a:r>
            <a:r>
              <a:rPr sz="2200" dirty="0"/>
              <a:t> remove(</a:t>
            </a:r>
            <a:r>
              <a:rPr sz="2200" dirty="0">
                <a:solidFill>
                  <a:srgbClr val="BB2CA2"/>
                </a:solidFill>
              </a:rPr>
              <a:t>const</a:t>
            </a:r>
            <a:r>
              <a:rPr sz="2200" dirty="0"/>
              <a:t> ItemType&amp; target) = </a:t>
            </a:r>
            <a:r>
              <a:rPr sz="2200" dirty="0">
                <a:solidFill>
                  <a:srgbClr val="272AD8"/>
                </a:solidFill>
              </a:rPr>
              <a:t>0</a:t>
            </a:r>
            <a:r>
              <a:rPr sz="2200" dirty="0"/>
              <a:t>;</a:t>
            </a:r>
          </a:p>
          <a:p>
            <a:pPr algn="l" defTabSz="685800">
              <a:tabLst>
                <a:tab pos="368300" algn="l"/>
              </a:tabLst>
              <a:defRPr sz="2400" b="1">
                <a:latin typeface="Menlo Regular"/>
                <a:ea typeface="Menlo Regular"/>
                <a:cs typeface="Menlo Regular"/>
                <a:sym typeface="Menlo Regular"/>
              </a:defRPr>
            </a:pPr>
            <a:endParaRPr sz="2200" dirty="0"/>
          </a:p>
        </p:txBody>
      </p:sp>
      <p:pic>
        <p:nvPicPr>
          <p:cNvPr id="177"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78" name="BagInterface.h"/>
          <p:cNvSpPr/>
          <p:nvPr/>
        </p:nvSpPr>
        <p:spPr>
          <a:xfrm>
            <a:off x="18421350" y="1746973"/>
            <a:ext cx="5715000" cy="802934"/>
          </a:xfrm>
          <a:prstGeom prst="roundRect">
            <a:avLst>
              <a:gd name="adj" fmla="val 17393"/>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b="1">
                <a:effectLst>
                  <a:outerShdw blurRad="38100" dist="12700" dir="5400000" rotWithShape="0">
                    <a:srgbClr val="000000">
                      <a:alpha val="50000"/>
                    </a:srgbClr>
                  </a:outerShdw>
                </a:effectLst>
                <a:latin typeface="Courier New"/>
                <a:ea typeface="Courier New"/>
                <a:cs typeface="Courier New"/>
                <a:sym typeface="Courier New"/>
              </a:defRPr>
            </a:lvl1pPr>
          </a:lstStyle>
          <a:p>
            <a:r>
              <a:t>BagInterface.h</a:t>
            </a:r>
          </a:p>
        </p:txBody>
      </p:sp>
      <p:sp>
        <p:nvSpPr>
          <p:cNvPr id="179" name="An Interface for the ADT Bag"/>
          <p:cNvSpPr txBox="1">
            <a:spLocks noGrp="1"/>
          </p:cNvSpPr>
          <p:nvPr>
            <p:ph type="title"/>
          </p:nvPr>
        </p:nvSpPr>
        <p:spPr>
          <a:xfrm>
            <a:off x="361950" y="0"/>
            <a:ext cx="20669250" cy="2095500"/>
          </a:xfrm>
          <a:prstGeom prst="rect">
            <a:avLst/>
          </a:prstGeom>
        </p:spPr>
        <p:txBody>
          <a:bodyPr/>
          <a:lstStyle/>
          <a:p>
            <a:r>
              <a:rPr sz="11500" dirty="0"/>
              <a:t>An Interface for the ADT Bag</a:t>
            </a:r>
          </a:p>
        </p:txBody>
      </p:sp>
      <p:grpSp>
        <p:nvGrpSpPr>
          <p:cNvPr id="184" name="Group"/>
          <p:cNvGrpSpPr/>
          <p:nvPr/>
        </p:nvGrpSpPr>
        <p:grpSpPr>
          <a:xfrm>
            <a:off x="952499" y="5124450"/>
            <a:ext cx="9015559" cy="7258050"/>
            <a:chOff x="0" y="0"/>
            <a:chExt cx="9015557" cy="7258050"/>
          </a:xfrm>
        </p:grpSpPr>
        <p:sp>
          <p:nvSpPr>
            <p:cNvPr id="180"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1" name="Bag"/>
            <p:cNvSpPr/>
            <p:nvPr/>
          </p:nvSpPr>
          <p:spPr>
            <a:xfrm>
              <a:off x="3983863" y="0"/>
              <a:ext cx="1033923" cy="6985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82"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83"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85" name="+getCurrentSize(): integer…"/>
          <p:cNvSpPr/>
          <p:nvPr/>
        </p:nvSpPr>
        <p:spPr>
          <a:xfrm>
            <a:off x="1150436" y="7410450"/>
            <a:ext cx="9010651" cy="3467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86" name="UML Notation"/>
          <p:cNvSpPr/>
          <p:nvPr/>
        </p:nvSpPr>
        <p:spPr>
          <a:xfrm>
            <a:off x="2400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79"/>
                                        </p:tgtEl>
                                        <p:attrNameLst>
                                          <p:attrName>style.visibility</p:attrName>
                                        </p:attrNameLst>
                                      </p:cBhvr>
                                      <p:to>
                                        <p:strVal val="visible"/>
                                      </p:to>
                                    </p:set>
                                    <p:anim calcmode="lin" valueType="num">
                                      <p:cBhvr>
                                        <p:cTn id="7" dur="1000" fill="hold"/>
                                        <p:tgtEl>
                                          <p:spTgt spid="179"/>
                                        </p:tgtEl>
                                        <p:attrNameLst>
                                          <p:attrName>ppt_w</p:attrName>
                                        </p:attrNameLst>
                                      </p:cBhvr>
                                      <p:tavLst>
                                        <p:tav tm="0">
                                          <p:val>
                                            <p:strVal val="4*#ppt_w"/>
                                          </p:val>
                                        </p:tav>
                                        <p:tav tm="100000">
                                          <p:val>
                                            <p:strVal val="#ppt_w"/>
                                          </p:val>
                                        </p:tav>
                                      </p:tavLst>
                                    </p:anim>
                                    <p:anim calcmode="lin" valueType="num">
                                      <p:cBhvr>
                                        <p:cTn id="8" dur="1000" fill="hold"/>
                                        <p:tgtEl>
                                          <p:spTgt spid="179"/>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2" nodeType="afterEffect">
                                  <p:stCondLst>
                                    <p:cond delay="500"/>
                                  </p:stCondLst>
                                  <p:iterate>
                                    <p:tmAbs val="0"/>
                                  </p:iterate>
                                  <p:childTnLst>
                                    <p:set>
                                      <p:cBhvr>
                                        <p:cTn id="11" fill="hold"/>
                                        <p:tgtEl>
                                          <p:spTgt spid="175"/>
                                        </p:tgtEl>
                                        <p:attrNameLst>
                                          <p:attrName>style.visibility</p:attrName>
                                        </p:attrNameLst>
                                      </p:cBhvr>
                                      <p:to>
                                        <p:strVal val="visible"/>
                                      </p:to>
                                    </p:set>
                                    <p:anim calcmode="lin" valueType="num">
                                      <p:cBhvr>
                                        <p:cTn id="12" dur="500" fill="hold"/>
                                        <p:tgtEl>
                                          <p:spTgt spid="175"/>
                                        </p:tgtEl>
                                        <p:attrNameLst>
                                          <p:attrName>ppt_w</p:attrName>
                                        </p:attrNameLst>
                                      </p:cBhvr>
                                      <p:tavLst>
                                        <p:tav tm="0">
                                          <p:val>
                                            <p:fltVal val="0"/>
                                          </p:val>
                                        </p:tav>
                                        <p:tav tm="100000">
                                          <p:val>
                                            <p:strVal val="#ppt_w"/>
                                          </p:val>
                                        </p:tav>
                                      </p:tavLst>
                                    </p:anim>
                                    <p:anim calcmode="lin" valueType="num">
                                      <p:cBhvr>
                                        <p:cTn id="13" dur="500" fill="hold"/>
                                        <p:tgtEl>
                                          <p:spTgt spid="175"/>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fill="hold" grpId="3" nodeType="afterEffect">
                                  <p:stCondLst>
                                    <p:cond delay="0"/>
                                  </p:stCondLst>
                                  <p:iterate>
                                    <p:tmAbs val="0"/>
                                  </p:iterate>
                                  <p:childTnLst>
                                    <p:set>
                                      <p:cBhvr>
                                        <p:cTn id="16" fill="hold"/>
                                        <p:tgtEl>
                                          <p:spTgt spid="178"/>
                                        </p:tgtEl>
                                        <p:attrNameLst>
                                          <p:attrName>style.visibility</p:attrName>
                                        </p:attrNameLst>
                                      </p:cBhvr>
                                      <p:to>
                                        <p:strVal val="visible"/>
                                      </p:to>
                                    </p:set>
                                    <p:animEffect transition="in" filter="fade">
                                      <p:cBhvr>
                                        <p:cTn id="17" dur="500"/>
                                        <p:tgtEl>
                                          <p:spTgt spid="178"/>
                                        </p:tgtEl>
                                      </p:cBhvr>
                                    </p:animEffect>
                                  </p:childTnLst>
                                </p:cTn>
                              </p:par>
                            </p:childTnLst>
                          </p:cTn>
                        </p:par>
                        <p:par>
                          <p:cTn id="18" fill="hold">
                            <p:stCondLst>
                              <p:cond delay="2500"/>
                            </p:stCondLst>
                            <p:childTnLst>
                              <p:par>
                                <p:cTn id="19" presetID="1" presetClass="entr" presetSubtype="0" fill="hold" grpId="4" nodeType="afterEffect">
                                  <p:stCondLst>
                                    <p:cond delay="0"/>
                                  </p:stCondLst>
                                  <p:iterate type="lt">
                                    <p:tmAbs val="100"/>
                                  </p:iterate>
                                  <p:childTnLst>
                                    <p:set>
                                      <p:cBhvr>
                                        <p:cTn id="20" fill="hold"/>
                                        <p:tgtEl>
                                          <p:spTgt spid="176">
                                            <p:bg/>
                                          </p:spTgt>
                                        </p:tgtEl>
                                        <p:attrNameLst>
                                          <p:attrName>style.visibility</p:attrName>
                                        </p:attrNameLst>
                                      </p:cBhvr>
                                      <p:to>
                                        <p:strVal val="visible"/>
                                      </p:to>
                                    </p:set>
                                  </p:childTnLst>
                                </p:cTn>
                              </p:par>
                              <p:par>
                                <p:cTn id="21" presetID="1" presetClass="entr" presetSubtype="0" fill="hold" grpId="4" nodeType="withEffect">
                                  <p:stCondLst>
                                    <p:cond delay="0"/>
                                  </p:stCondLst>
                                  <p:iterate type="lt">
                                    <p:tmAbs val="100"/>
                                  </p:iterate>
                                  <p:childTnLst>
                                    <p:set>
                                      <p:cBhvr>
                                        <p:cTn id="22" fill="hold"/>
                                        <p:tgtEl>
                                          <p:spTgt spid="176">
                                            <p:txEl>
                                              <p:pRg st="0" end="0"/>
                                            </p:txEl>
                                          </p:spTgt>
                                        </p:tgtEl>
                                        <p:attrNameLst>
                                          <p:attrName>style.visibility</p:attrName>
                                        </p:attrNameLst>
                                      </p:cBhvr>
                                      <p:to>
                                        <p:strVal val="visible"/>
                                      </p:to>
                                    </p:set>
                                  </p:childTnLst>
                                </p:cTn>
                              </p:par>
                            </p:childTnLst>
                          </p:cTn>
                        </p:par>
                        <p:par>
                          <p:cTn id="23" fill="hold">
                            <p:stCondLst>
                              <p:cond delay="4600"/>
                            </p:stCondLst>
                            <p:childTnLst>
                              <p:par>
                                <p:cTn id="24" presetID="1" presetClass="entr" presetSubtype="0" fill="hold" grpId="4" nodeType="afterEffect">
                                  <p:stCondLst>
                                    <p:cond delay="0"/>
                                  </p:stCondLst>
                                  <p:iterate type="lt">
                                    <p:tmAbs val="100"/>
                                  </p:iterate>
                                  <p:childTnLst>
                                    <p:set>
                                      <p:cBhvr>
                                        <p:cTn id="25" fill="hold"/>
                                        <p:tgtEl>
                                          <p:spTgt spid="176">
                                            <p:txEl>
                                              <p:pRg st="1" end="1"/>
                                            </p:txEl>
                                          </p:spTgt>
                                        </p:tgtEl>
                                        <p:attrNameLst>
                                          <p:attrName>style.visibility</p:attrName>
                                        </p:attrNameLst>
                                      </p:cBhvr>
                                      <p:to>
                                        <p:strVal val="visible"/>
                                      </p:to>
                                    </p:set>
                                  </p:childTnLst>
                                </p:cTn>
                              </p:par>
                            </p:childTnLst>
                          </p:cTn>
                        </p:par>
                        <p:par>
                          <p:cTn id="26" fill="hold">
                            <p:stCondLst>
                              <p:cond delay="6700"/>
                            </p:stCondLst>
                            <p:childTnLst>
                              <p:par>
                                <p:cTn id="27" presetID="1" presetClass="entr" presetSubtype="0" fill="hold" grpId="4" nodeType="afterEffect">
                                  <p:stCondLst>
                                    <p:cond delay="0"/>
                                  </p:stCondLst>
                                  <p:iterate type="lt">
                                    <p:tmAbs val="100"/>
                                  </p:iterate>
                                  <p:childTnLst>
                                    <p:set>
                                      <p:cBhvr>
                                        <p:cTn id="28" fill="hold"/>
                                        <p:tgtEl>
                                          <p:spTgt spid="176">
                                            <p:txEl>
                                              <p:pRg st="2" end="2"/>
                                            </p:txEl>
                                          </p:spTgt>
                                        </p:tgtEl>
                                        <p:attrNameLst>
                                          <p:attrName>style.visibility</p:attrName>
                                        </p:attrNameLst>
                                      </p:cBhvr>
                                      <p:to>
                                        <p:strVal val="visible"/>
                                      </p:to>
                                    </p:set>
                                  </p:childTnLst>
                                </p:cTn>
                              </p:par>
                            </p:childTnLst>
                          </p:cTn>
                        </p:par>
                        <p:par>
                          <p:cTn id="29" fill="hold">
                            <p:stCondLst>
                              <p:cond delay="8200"/>
                            </p:stCondLst>
                            <p:childTnLst>
                              <p:par>
                                <p:cTn id="30" presetID="1" presetClass="entr" presetSubtype="0" fill="hold" grpId="4" nodeType="afterEffect">
                                  <p:stCondLst>
                                    <p:cond delay="0"/>
                                  </p:stCondLst>
                                  <p:iterate type="lt">
                                    <p:tmAbs val="100"/>
                                  </p:iterate>
                                  <p:childTnLst>
                                    <p:set>
                                      <p:cBhvr>
                                        <p:cTn id="31" fill="hold"/>
                                        <p:tgtEl>
                                          <p:spTgt spid="176">
                                            <p:txEl>
                                              <p:pRg st="4" end="4"/>
                                            </p:txEl>
                                          </p:spTgt>
                                        </p:tgtEl>
                                        <p:attrNameLst>
                                          <p:attrName>style.visibility</p:attrName>
                                        </p:attrNameLst>
                                      </p:cBhvr>
                                      <p:to>
                                        <p:strVal val="visible"/>
                                      </p:to>
                                    </p:set>
                                  </p:childTnLst>
                                </p:cTn>
                              </p:par>
                            </p:childTnLst>
                          </p:cTn>
                        </p:par>
                        <p:par>
                          <p:cTn id="32" fill="hold">
                            <p:stCondLst>
                              <p:cond delay="10400"/>
                            </p:stCondLst>
                            <p:childTnLst>
                              <p:par>
                                <p:cTn id="33" presetID="1" presetClass="entr" presetSubtype="0" fill="hold" grpId="4" nodeType="afterEffect">
                                  <p:stCondLst>
                                    <p:cond delay="0"/>
                                  </p:stCondLst>
                                  <p:iterate type="lt">
                                    <p:tmAbs val="100"/>
                                  </p:iterate>
                                  <p:childTnLst>
                                    <p:set>
                                      <p:cBhvr>
                                        <p:cTn id="34" fill="hold"/>
                                        <p:tgtEl>
                                          <p:spTgt spid="176">
                                            <p:txEl>
                                              <p:pRg st="5" end="5"/>
                                            </p:txEl>
                                          </p:spTgt>
                                        </p:tgtEl>
                                        <p:attrNameLst>
                                          <p:attrName>style.visibility</p:attrName>
                                        </p:attrNameLst>
                                      </p:cBhvr>
                                      <p:to>
                                        <p:strVal val="visible"/>
                                      </p:to>
                                    </p:set>
                                  </p:childTnLst>
                                </p:cTn>
                              </p:par>
                            </p:childTnLst>
                          </p:cTn>
                        </p:par>
                        <p:par>
                          <p:cTn id="35" fill="hold">
                            <p:stCondLst>
                              <p:cond delay="12000"/>
                            </p:stCondLst>
                            <p:childTnLst>
                              <p:par>
                                <p:cTn id="36" presetID="1" presetClass="entr" presetSubtype="0" fill="hold" grpId="4" nodeType="afterEffect">
                                  <p:stCondLst>
                                    <p:cond delay="0"/>
                                  </p:stCondLst>
                                  <p:iterate type="lt">
                                    <p:tmAbs val="100"/>
                                  </p:iterate>
                                  <p:childTnLst>
                                    <p:set>
                                      <p:cBhvr>
                                        <p:cTn id="37" fill="hold"/>
                                        <p:tgtEl>
                                          <p:spTgt spid="176">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4" nodeType="clickEffect">
                                  <p:stCondLst>
                                    <p:cond delay="0"/>
                                  </p:stCondLst>
                                  <p:iterate type="lt">
                                    <p:tmAbs val="100"/>
                                  </p:iterate>
                                  <p:childTnLst>
                                    <p:set>
                                      <p:cBhvr>
                                        <p:cTn id="41" fill="hold"/>
                                        <p:tgtEl>
                                          <p:spTgt spid="176">
                                            <p:txEl>
                                              <p:pRg st="7" end="7"/>
                                            </p:txEl>
                                          </p:spTgt>
                                        </p:tgtEl>
                                        <p:attrNameLst>
                                          <p:attrName>style.visibility</p:attrName>
                                        </p:attrNameLst>
                                      </p:cBhvr>
                                      <p:to>
                                        <p:strVal val="visible"/>
                                      </p:to>
                                    </p:set>
                                  </p:childTnLst>
                                </p:cTn>
                              </p:par>
                            </p:childTnLst>
                          </p:cTn>
                        </p:par>
                        <p:par>
                          <p:cTn id="42" fill="hold">
                            <p:stCondLst>
                              <p:cond delay="600"/>
                            </p:stCondLst>
                            <p:childTnLst>
                              <p:par>
                                <p:cTn id="43" presetID="1" presetClass="entr" presetSubtype="0" fill="hold" grpId="4" nodeType="afterEffect">
                                  <p:stCondLst>
                                    <p:cond delay="0"/>
                                  </p:stCondLst>
                                  <p:iterate type="lt">
                                    <p:tmAbs val="100"/>
                                  </p:iterate>
                                  <p:childTnLst>
                                    <p:set>
                                      <p:cBhvr>
                                        <p:cTn id="44" fill="hold"/>
                                        <p:tgtEl>
                                          <p:spTgt spid="176">
                                            <p:txEl>
                                              <p:pRg st="8" end="8"/>
                                            </p:txEl>
                                          </p:spTgt>
                                        </p:tgtEl>
                                        <p:attrNameLst>
                                          <p:attrName>style.visibility</p:attrName>
                                        </p:attrNameLst>
                                      </p:cBhvr>
                                      <p:to>
                                        <p:strVal val="visible"/>
                                      </p:to>
                                    </p:set>
                                  </p:childTnLst>
                                </p:cTn>
                              </p:par>
                            </p:childTnLst>
                          </p:cTn>
                        </p:par>
                        <p:par>
                          <p:cTn id="45" fill="hold">
                            <p:stCondLst>
                              <p:cond delay="4700"/>
                            </p:stCondLst>
                            <p:childTnLst>
                              <p:par>
                                <p:cTn id="46" presetID="1" presetClass="entr" presetSubtype="0" fill="hold" grpId="4" nodeType="afterEffect">
                                  <p:stCondLst>
                                    <p:cond delay="0"/>
                                  </p:stCondLst>
                                  <p:iterate type="lt">
                                    <p:tmAbs val="100"/>
                                  </p:iterate>
                                  <p:childTnLst>
                                    <p:set>
                                      <p:cBhvr>
                                        <p:cTn id="47" fill="hold"/>
                                        <p:tgtEl>
                                          <p:spTgt spid="176">
                                            <p:txEl>
                                              <p:pRg st="9" end="9"/>
                                            </p:txEl>
                                          </p:spTgt>
                                        </p:tgtEl>
                                        <p:attrNameLst>
                                          <p:attrName>style.visibility</p:attrName>
                                        </p:attrNameLst>
                                      </p:cBhvr>
                                      <p:to>
                                        <p:strVal val="visible"/>
                                      </p:to>
                                    </p:set>
                                  </p:childTnLst>
                                </p:cTn>
                              </p:par>
                            </p:childTnLst>
                          </p:cTn>
                        </p:par>
                        <p:par>
                          <p:cTn id="48" fill="hold">
                            <p:stCondLst>
                              <p:cond delay="9700"/>
                            </p:stCondLst>
                            <p:childTnLst>
                              <p:par>
                                <p:cTn id="49" presetID="1" presetClass="entr" presetSubtype="0" fill="hold" grpId="4" nodeType="afterEffect">
                                  <p:stCondLst>
                                    <p:cond delay="0"/>
                                  </p:stCondLst>
                                  <p:iterate type="lt">
                                    <p:tmAbs val="100"/>
                                  </p:iterate>
                                  <p:childTnLst>
                                    <p:set>
                                      <p:cBhvr>
                                        <p:cTn id="50" fill="hold"/>
                                        <p:tgtEl>
                                          <p:spTgt spid="17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4" nodeType="clickEffect">
                                  <p:stCondLst>
                                    <p:cond delay="0"/>
                                  </p:stCondLst>
                                  <p:iterate type="lt">
                                    <p:tmAbs val="100"/>
                                  </p:iterate>
                                  <p:childTnLst>
                                    <p:set>
                                      <p:cBhvr>
                                        <p:cTn id="54" fill="hold"/>
                                        <p:tgtEl>
                                          <p:spTgt spid="176">
                                            <p:txEl>
                                              <p:pRg st="12" end="12"/>
                                            </p:txEl>
                                          </p:spTgt>
                                        </p:tgtEl>
                                        <p:attrNameLst>
                                          <p:attrName>style.visibility</p:attrName>
                                        </p:attrNameLst>
                                      </p:cBhvr>
                                      <p:to>
                                        <p:strVal val="visible"/>
                                      </p:to>
                                    </p:set>
                                  </p:childTnLst>
                                </p:cTn>
                              </p:par>
                            </p:childTnLst>
                          </p:cTn>
                        </p:par>
                        <p:par>
                          <p:cTn id="55" fill="hold">
                            <p:stCondLst>
                              <p:cond delay="2800"/>
                            </p:stCondLst>
                            <p:childTnLst>
                              <p:par>
                                <p:cTn id="56" presetID="1" presetClass="entr" presetSubtype="0" fill="hold" grpId="4" nodeType="afterEffect">
                                  <p:stCondLst>
                                    <p:cond delay="0"/>
                                  </p:stCondLst>
                                  <p:iterate type="lt">
                                    <p:tmAbs val="100"/>
                                  </p:iterate>
                                  <p:childTnLst>
                                    <p:set>
                                      <p:cBhvr>
                                        <p:cTn id="57" fill="hold"/>
                                        <p:tgtEl>
                                          <p:spTgt spid="176">
                                            <p:txEl>
                                              <p:pRg st="13" end="13"/>
                                            </p:txEl>
                                          </p:spTgt>
                                        </p:tgtEl>
                                        <p:attrNameLst>
                                          <p:attrName>style.visibility</p:attrName>
                                        </p:attrNameLst>
                                      </p:cBhvr>
                                      <p:to>
                                        <p:strVal val="visible"/>
                                      </p:to>
                                    </p:set>
                                  </p:childTnLst>
                                </p:cTn>
                              </p:par>
                            </p:childTnLst>
                          </p:cTn>
                        </p:par>
                        <p:par>
                          <p:cTn id="58" fill="hold">
                            <p:stCondLst>
                              <p:cond delay="6800"/>
                            </p:stCondLst>
                            <p:childTnLst>
                              <p:par>
                                <p:cTn id="59" presetID="1" presetClass="entr" presetSubtype="0" fill="hold" grpId="4" nodeType="afterEffect">
                                  <p:stCondLst>
                                    <p:cond delay="0"/>
                                  </p:stCondLst>
                                  <p:iterate type="lt">
                                    <p:tmAbs val="100"/>
                                  </p:iterate>
                                  <p:childTnLst>
                                    <p:set>
                                      <p:cBhvr>
                                        <p:cTn id="60" fill="hold"/>
                                        <p:tgtEl>
                                          <p:spTgt spid="176">
                                            <p:txEl>
                                              <p:pRg st="14" end="14"/>
                                            </p:txEl>
                                          </p:spTgt>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4" nodeType="afterEffect">
                                  <p:stCondLst>
                                    <p:cond delay="0"/>
                                  </p:stCondLst>
                                  <p:iterate type="lt">
                                    <p:tmAbs val="100"/>
                                  </p:iterate>
                                  <p:childTnLst>
                                    <p:set>
                                      <p:cBhvr>
                                        <p:cTn id="63" fill="hold"/>
                                        <p:tgtEl>
                                          <p:spTgt spid="176">
                                            <p:txEl>
                                              <p:pRg st="15" end="1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4" nodeType="clickEffect">
                                  <p:stCondLst>
                                    <p:cond delay="0"/>
                                  </p:stCondLst>
                                  <p:iterate type="lt">
                                    <p:tmAbs val="100"/>
                                  </p:iterate>
                                  <p:childTnLst>
                                    <p:set>
                                      <p:cBhvr>
                                        <p:cTn id="67" fill="hold"/>
                                        <p:tgtEl>
                                          <p:spTgt spid="176">
                                            <p:txEl>
                                              <p:pRg st="16" end="16"/>
                                            </p:txEl>
                                          </p:spTgt>
                                        </p:tgtEl>
                                        <p:attrNameLst>
                                          <p:attrName>style.visibility</p:attrName>
                                        </p:attrNameLst>
                                      </p:cBhvr>
                                      <p:to>
                                        <p:strVal val="visible"/>
                                      </p:to>
                                    </p:set>
                                  </p:childTnLst>
                                </p:cTn>
                              </p:par>
                            </p:childTnLst>
                          </p:cTn>
                        </p:par>
                        <p:par>
                          <p:cTn id="68" fill="hold">
                            <p:stCondLst>
                              <p:cond delay="2500"/>
                            </p:stCondLst>
                            <p:childTnLst>
                              <p:par>
                                <p:cTn id="69" presetID="1" presetClass="entr" presetSubtype="0" fill="hold" grpId="4" nodeType="afterEffect">
                                  <p:stCondLst>
                                    <p:cond delay="0"/>
                                  </p:stCondLst>
                                  <p:iterate type="lt">
                                    <p:tmAbs val="100"/>
                                  </p:iterate>
                                  <p:childTnLst>
                                    <p:set>
                                      <p:cBhvr>
                                        <p:cTn id="70" fill="hold"/>
                                        <p:tgtEl>
                                          <p:spTgt spid="176">
                                            <p:txEl>
                                              <p:pRg st="17" end="17"/>
                                            </p:txEl>
                                          </p:spTgt>
                                        </p:tgtEl>
                                        <p:attrNameLst>
                                          <p:attrName>style.visibility</p:attrName>
                                        </p:attrNameLst>
                                      </p:cBhvr>
                                      <p:to>
                                        <p:strVal val="visible"/>
                                      </p:to>
                                    </p:set>
                                  </p:childTnLst>
                                </p:cTn>
                              </p:par>
                            </p:childTnLst>
                          </p:cTn>
                        </p:par>
                        <p:par>
                          <p:cTn id="71" fill="hold">
                            <p:stCondLst>
                              <p:cond delay="6600"/>
                            </p:stCondLst>
                            <p:childTnLst>
                              <p:par>
                                <p:cTn id="72" presetID="1" presetClass="entr" presetSubtype="0" fill="hold" grpId="4" nodeType="afterEffect">
                                  <p:stCondLst>
                                    <p:cond delay="0"/>
                                  </p:stCondLst>
                                  <p:iterate type="lt">
                                    <p:tmAbs val="100"/>
                                  </p:iterate>
                                  <p:childTnLst>
                                    <p:set>
                                      <p:cBhvr>
                                        <p:cTn id="73" fill="hold"/>
                                        <p:tgtEl>
                                          <p:spTgt spid="176">
                                            <p:txEl>
                                              <p:pRg st="18" end="18"/>
                                            </p:txEl>
                                          </p:spTgt>
                                        </p:tgtEl>
                                        <p:attrNameLst>
                                          <p:attrName>style.visibility</p:attrName>
                                        </p:attrNameLst>
                                      </p:cBhvr>
                                      <p:to>
                                        <p:strVal val="visible"/>
                                      </p:to>
                                    </p:set>
                                  </p:childTnLst>
                                </p:cTn>
                              </p:par>
                            </p:childTnLst>
                          </p:cTn>
                        </p:par>
                        <p:par>
                          <p:cTn id="74" fill="hold">
                            <p:stCondLst>
                              <p:cond delay="9900"/>
                            </p:stCondLst>
                            <p:childTnLst>
                              <p:par>
                                <p:cTn id="75" presetID="1" presetClass="entr" presetSubtype="0" fill="hold" grpId="4" nodeType="afterEffect">
                                  <p:stCondLst>
                                    <p:cond delay="0"/>
                                  </p:stCondLst>
                                  <p:iterate type="lt">
                                    <p:tmAbs val="100"/>
                                  </p:iterate>
                                  <p:childTnLst>
                                    <p:set>
                                      <p:cBhvr>
                                        <p:cTn id="76" fill="hold"/>
                                        <p:tgtEl>
                                          <p:spTgt spid="176">
                                            <p:txEl>
                                              <p:pRg st="19" end="19"/>
                                            </p:txEl>
                                          </p:spTgt>
                                        </p:tgtEl>
                                        <p:attrNameLst>
                                          <p:attrName>style.visibility</p:attrName>
                                        </p:attrNameLst>
                                      </p:cBhvr>
                                      <p:to>
                                        <p:strVal val="visible"/>
                                      </p:to>
                                    </p:set>
                                  </p:childTnLst>
                                </p:cTn>
                              </p:par>
                            </p:childTnLst>
                          </p:cTn>
                        </p:par>
                        <p:par>
                          <p:cTn id="77" fill="hold">
                            <p:stCondLst>
                              <p:cond delay="14100"/>
                            </p:stCondLst>
                            <p:childTnLst>
                              <p:par>
                                <p:cTn id="78" presetID="1" presetClass="entr" presetSubtype="0" fill="hold" grpId="4" nodeType="afterEffect">
                                  <p:stCondLst>
                                    <p:cond delay="0"/>
                                  </p:stCondLst>
                                  <p:iterate type="lt">
                                    <p:tmAbs val="100"/>
                                  </p:iterate>
                                  <p:childTnLst>
                                    <p:set>
                                      <p:cBhvr>
                                        <p:cTn id="79" fill="hold"/>
                                        <p:tgtEl>
                                          <p:spTgt spid="176">
                                            <p:txEl>
                                              <p:pRg st="20" end="20"/>
                                            </p:txEl>
                                          </p:spTgt>
                                        </p:tgtEl>
                                        <p:attrNameLst>
                                          <p:attrName>style.visibility</p:attrName>
                                        </p:attrNameLst>
                                      </p:cBhvr>
                                      <p:to>
                                        <p:strVal val="visible"/>
                                      </p:to>
                                    </p:set>
                                  </p:childTnLst>
                                </p:cTn>
                              </p:par>
                            </p:childTnLst>
                          </p:cTn>
                        </p:par>
                        <p:par>
                          <p:cTn id="80" fill="hold">
                            <p:stCondLst>
                              <p:cond delay="18800"/>
                            </p:stCondLst>
                            <p:childTnLst>
                              <p:par>
                                <p:cTn id="81" presetID="1" presetClass="entr" presetSubtype="0" fill="hold" grpId="4" nodeType="afterEffect">
                                  <p:stCondLst>
                                    <p:cond delay="0"/>
                                  </p:stCondLst>
                                  <p:iterate type="lt">
                                    <p:tmAbs val="100"/>
                                  </p:iterate>
                                  <p:childTnLst>
                                    <p:set>
                                      <p:cBhvr>
                                        <p:cTn id="82" fill="hold"/>
                                        <p:tgtEl>
                                          <p:spTgt spid="176">
                                            <p:txEl>
                                              <p:pRg st="21" end="21"/>
                                            </p:txEl>
                                          </p:spTgt>
                                        </p:tgtEl>
                                        <p:attrNameLst>
                                          <p:attrName>style.visibility</p:attrName>
                                        </p:attrNameLst>
                                      </p:cBhvr>
                                      <p:to>
                                        <p:strVal val="visible"/>
                                      </p:to>
                                    </p:set>
                                  </p:childTnLst>
                                </p:cTn>
                              </p:par>
                            </p:childTnLst>
                          </p:cTn>
                        </p:par>
                        <p:par>
                          <p:cTn id="83" fill="hold">
                            <p:stCondLst>
                              <p:cond delay="22800"/>
                            </p:stCondLst>
                            <p:childTnLst>
                              <p:par>
                                <p:cTn id="84" presetID="1" presetClass="entr" presetSubtype="0" fill="hold" grpId="4" nodeType="afterEffect">
                                  <p:stCondLst>
                                    <p:cond delay="0"/>
                                  </p:stCondLst>
                                  <p:iterate type="lt">
                                    <p:tmAbs val="100"/>
                                  </p:iterate>
                                  <p:childTnLst>
                                    <p:set>
                                      <p:cBhvr>
                                        <p:cTn id="85" fill="hold"/>
                                        <p:tgtEl>
                                          <p:spTgt spid="176">
                                            <p:txEl>
                                              <p:pRg st="22" end="2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4" nodeType="clickEffect">
                                  <p:stCondLst>
                                    <p:cond delay="0"/>
                                  </p:stCondLst>
                                  <p:iterate type="lt">
                                    <p:tmAbs val="100"/>
                                  </p:iterate>
                                  <p:childTnLst>
                                    <p:set>
                                      <p:cBhvr>
                                        <p:cTn id="89" fill="hold"/>
                                        <p:tgtEl>
                                          <p:spTgt spid="176">
                                            <p:txEl>
                                              <p:pRg st="23" end="23"/>
                                            </p:txEl>
                                          </p:spTgt>
                                        </p:tgtEl>
                                        <p:attrNameLst>
                                          <p:attrName>style.visibility</p:attrName>
                                        </p:attrNameLst>
                                      </p:cBhvr>
                                      <p:to>
                                        <p:strVal val="visible"/>
                                      </p:to>
                                    </p:set>
                                  </p:childTnLst>
                                </p:cTn>
                              </p:par>
                            </p:childTnLst>
                          </p:cTn>
                        </p:par>
                        <p:par>
                          <p:cTn id="90" fill="hold">
                            <p:stCondLst>
                              <p:cond delay="4700"/>
                            </p:stCondLst>
                            <p:childTnLst>
                              <p:par>
                                <p:cTn id="91" presetID="1" presetClass="entr" presetSubtype="0" fill="hold" grpId="4" nodeType="afterEffect">
                                  <p:stCondLst>
                                    <p:cond delay="0"/>
                                  </p:stCondLst>
                                  <p:iterate type="lt">
                                    <p:tmAbs val="100"/>
                                  </p:iterate>
                                  <p:childTnLst>
                                    <p:set>
                                      <p:cBhvr>
                                        <p:cTn id="92" fill="hold"/>
                                        <p:tgtEl>
                                          <p:spTgt spid="176">
                                            <p:txEl>
                                              <p:pRg st="24" end="24"/>
                                            </p:txEl>
                                          </p:spTgt>
                                        </p:tgtEl>
                                        <p:attrNameLst>
                                          <p:attrName>style.visibility</p:attrName>
                                        </p:attrNameLst>
                                      </p:cBhvr>
                                      <p:to>
                                        <p:strVal val="visible"/>
                                      </p:to>
                                    </p:set>
                                  </p:childTnLst>
                                </p:cTn>
                              </p:par>
                            </p:childTnLst>
                          </p:cTn>
                        </p:par>
                        <p:par>
                          <p:cTn id="93" fill="hold">
                            <p:stCondLst>
                              <p:cond delay="5700"/>
                            </p:stCondLst>
                            <p:childTnLst>
                              <p:par>
                                <p:cTn id="94" presetID="1" presetClass="entr" presetSubtype="0" fill="hold" grpId="4" nodeType="afterEffect">
                                  <p:stCondLst>
                                    <p:cond delay="0"/>
                                  </p:stCondLst>
                                  <p:iterate type="lt">
                                    <p:tmAbs val="100"/>
                                  </p:iterate>
                                  <p:childTnLst>
                                    <p:set>
                                      <p:cBhvr>
                                        <p:cTn id="95" fill="hold"/>
                                        <p:tgtEl>
                                          <p:spTgt spid="176">
                                            <p:txEl>
                                              <p:pRg st="25" end="25"/>
                                            </p:txEl>
                                          </p:spTgt>
                                        </p:tgtEl>
                                        <p:attrNameLst>
                                          <p:attrName>style.visibility</p:attrName>
                                        </p:attrNameLst>
                                      </p:cBhvr>
                                      <p:to>
                                        <p:strVal val="visible"/>
                                      </p:to>
                                    </p:set>
                                  </p:childTnLst>
                                </p:cTn>
                              </p:par>
                            </p:childTnLst>
                          </p:cTn>
                        </p:par>
                        <p:par>
                          <p:cTn id="96" fill="hold">
                            <p:stCondLst>
                              <p:cond delay="10400"/>
                            </p:stCondLst>
                            <p:childTnLst>
                              <p:par>
                                <p:cTn id="97" presetID="1" presetClass="entr" presetSubtype="0" fill="hold" grpId="4" nodeType="afterEffect">
                                  <p:stCondLst>
                                    <p:cond delay="0"/>
                                  </p:stCondLst>
                                  <p:iterate type="lt">
                                    <p:tmAbs val="100"/>
                                  </p:iterate>
                                  <p:childTnLst>
                                    <p:set>
                                      <p:cBhvr>
                                        <p:cTn id="98" fill="hold"/>
                                        <p:tgtEl>
                                          <p:spTgt spid="176">
                                            <p:txEl>
                                              <p:pRg st="26" end="26"/>
                                            </p:txEl>
                                          </p:spTgt>
                                        </p:tgtEl>
                                        <p:attrNameLst>
                                          <p:attrName>style.visibility</p:attrName>
                                        </p:attrNameLst>
                                      </p:cBhvr>
                                      <p:to>
                                        <p:strVal val="visible"/>
                                      </p:to>
                                    </p:set>
                                  </p:childTnLst>
                                </p:cTn>
                              </p:par>
                            </p:childTnLst>
                          </p:cTn>
                        </p:par>
                        <p:par>
                          <p:cTn id="99" fill="hold">
                            <p:stCondLst>
                              <p:cond delay="14400"/>
                            </p:stCondLst>
                            <p:childTnLst>
                              <p:par>
                                <p:cTn id="100" presetID="1" presetClass="entr" presetSubtype="0" fill="hold" grpId="4" nodeType="afterEffect">
                                  <p:stCondLst>
                                    <p:cond delay="0"/>
                                  </p:stCondLst>
                                  <p:iterate type="lt">
                                    <p:tmAbs val="100"/>
                                  </p:iterate>
                                  <p:childTnLst>
                                    <p:set>
                                      <p:cBhvr>
                                        <p:cTn id="101" fill="hold"/>
                                        <p:tgtEl>
                                          <p:spTgt spid="176">
                                            <p:txEl>
                                              <p:pRg st="27" end="27"/>
                                            </p:txEl>
                                          </p:spTgt>
                                        </p:tgtEl>
                                        <p:attrNameLst>
                                          <p:attrName>style.visibility</p:attrName>
                                        </p:attrNameLst>
                                      </p:cBhvr>
                                      <p:to>
                                        <p:strVal val="visible"/>
                                      </p:to>
                                    </p:set>
                                  </p:childTnLst>
                                </p:cTn>
                              </p:par>
                            </p:childTnLst>
                          </p:cTn>
                        </p:par>
                        <p:par>
                          <p:cTn id="102" fill="hold">
                            <p:stCondLst>
                              <p:cond delay="17400"/>
                            </p:stCondLst>
                            <p:childTnLst>
                              <p:par>
                                <p:cTn id="103" presetID="1" presetClass="entr" presetSubtype="0" fill="hold" grpId="4" nodeType="afterEffect">
                                  <p:stCondLst>
                                    <p:cond delay="0"/>
                                  </p:stCondLst>
                                  <p:iterate type="lt">
                                    <p:tmAbs val="100"/>
                                  </p:iterate>
                                  <p:childTnLst>
                                    <p:set>
                                      <p:cBhvr>
                                        <p:cTn id="104" fill="hold"/>
                                        <p:tgtEl>
                                          <p:spTgt spid="176">
                                            <p:txEl>
                                              <p:pRg st="28" end="28"/>
                                            </p:txEl>
                                          </p:spTgt>
                                        </p:tgtEl>
                                        <p:attrNameLst>
                                          <p:attrName>style.visibility</p:attrName>
                                        </p:attrNameLst>
                                      </p:cBhvr>
                                      <p:to>
                                        <p:strVal val="visible"/>
                                      </p:to>
                                    </p:set>
                                  </p:childTnLst>
                                </p:cTn>
                              </p:par>
                            </p:childTnLst>
                          </p:cTn>
                        </p:par>
                        <p:par>
                          <p:cTn id="105" fill="hold">
                            <p:stCondLst>
                              <p:cond delay="22100"/>
                            </p:stCondLst>
                            <p:childTnLst>
                              <p:par>
                                <p:cTn id="106" presetID="1" presetClass="entr" presetSubtype="0" fill="hold" grpId="4" nodeType="afterEffect">
                                  <p:stCondLst>
                                    <p:cond delay="0"/>
                                  </p:stCondLst>
                                  <p:iterate type="lt">
                                    <p:tmAbs val="100"/>
                                  </p:iterate>
                                  <p:childTnLst>
                                    <p:set>
                                      <p:cBhvr>
                                        <p:cTn id="107" fill="hold"/>
                                        <p:tgtEl>
                                          <p:spTgt spid="176">
                                            <p:txEl>
                                              <p:pRg st="29" end="29"/>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path" presetSubtype="0" accel="50000" decel="50000" fill="hold" nodeType="clickEffect">
                                  <p:stCondLst>
                                    <p:cond delay="0"/>
                                  </p:stCondLst>
                                  <p:childTnLst>
                                    <p:animMotion origin="layout" path="M 0.000000 0.000000 L -0.003019 -0.572085" pathEditMode="relative">
                                      <p:cBhvr>
                                        <p:cTn id="111" dur="1000" fill="hold"/>
                                        <p:tgtEl>
                                          <p:spTgt spid="176">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2" animBg="1" advAuto="0"/>
      <p:bldP spid="176" grpId="4" build="p" bldLvl="5" animBg="1" advAuto="0"/>
      <p:bldP spid="178" grpId="3" animBg="1" advAuto="0"/>
      <p:bldP spid="179"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p:cNvSpPr/>
          <p:nvPr/>
        </p:nvSpPr>
        <p:spPr>
          <a:xfrm>
            <a:off x="10763250" y="2171700"/>
            <a:ext cx="13315950" cy="10648184"/>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76" name="#ifndef _BagInterface_h…"/>
          <p:cNvSpPr/>
          <p:nvPr/>
        </p:nvSpPr>
        <p:spPr>
          <a:xfrm>
            <a:off x="10901759" y="2166044"/>
            <a:ext cx="13373101" cy="8279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368300" algn="l"/>
              </a:tabLst>
              <a:defRPr sz="2400" b="1">
                <a:latin typeface="Menlo Regular"/>
                <a:ea typeface="Menlo Regular"/>
                <a:cs typeface="Menlo Regular"/>
                <a:sym typeface="Menlo Regular"/>
              </a:defRPr>
            </a:pPr>
            <a:endParaRPr dirty="0"/>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Removes all entries from this bag. </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bag contains no items and the count of items is 0 */</a:t>
            </a:r>
            <a:r>
              <a:rPr dirty="0">
                <a:solidFill>
                  <a:srgbClr val="000000"/>
                </a:solidFill>
              </a:rPr>
              <a:t>   </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void</a:t>
            </a:r>
            <a:r>
              <a:rPr dirty="0"/>
              <a:t> clear()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Counts the number of times a given entry appears in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target  the entry to be counted</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the number of times </a:t>
            </a:r>
            <a:r>
              <a:rPr dirty="0" err="1"/>
              <a:t>anEntry</a:t>
            </a:r>
            <a:r>
              <a:rPr dirty="0"/>
              <a:t> appears in the bag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getFrequencyOf</a:t>
            </a:r>
            <a:r>
              <a:rPr dirty="0"/>
              <a:t>(</a:t>
            </a:r>
            <a:r>
              <a:rPr dirty="0">
                <a:solidFill>
                  <a:srgbClr val="BB2CA2"/>
                </a:solidFill>
              </a:rPr>
              <a:t>const</a:t>
            </a:r>
            <a:r>
              <a:rPr dirty="0"/>
              <a:t> ItemType&amp; target)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Tests whether this bag contains a given entry.</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target  the entry to locate</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true if bag contains target, or false otherwise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contains(</a:t>
            </a:r>
            <a:r>
              <a:rPr dirty="0">
                <a:solidFill>
                  <a:srgbClr val="BB2CA2"/>
                </a:solidFill>
              </a:rPr>
              <a:t>const</a:t>
            </a:r>
            <a:r>
              <a:rPr dirty="0"/>
              <a:t> ItemType&amp; target)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Returns vector with copies of all entries in the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a:t>
            </a:r>
            <a:r>
              <a:rPr dirty="0" err="1"/>
              <a:t>bagContents</a:t>
            </a:r>
            <a:r>
              <a:rPr dirty="0"/>
              <a:t>  a vector</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a:t>
            </a:r>
            <a:r>
              <a:rPr dirty="0" err="1"/>
              <a:t>bagContents</a:t>
            </a:r>
            <a:r>
              <a:rPr dirty="0"/>
              <a:t> contains copies of all entries in the bag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vector&lt;ItemType&gt; </a:t>
            </a:r>
            <a:r>
              <a:rPr dirty="0" err="1"/>
              <a:t>toVector</a:t>
            </a:r>
            <a:r>
              <a:rPr dirty="0"/>
              <a:t>() </a:t>
            </a:r>
            <a:r>
              <a:rPr dirty="0">
                <a:solidFill>
                  <a:srgbClr val="BB2CA2"/>
                </a:solidFill>
              </a:rPr>
              <a:t>const</a:t>
            </a:r>
            <a:r>
              <a:rPr dirty="0"/>
              <a:t> = </a:t>
            </a:r>
            <a:r>
              <a:rPr dirty="0">
                <a:solidFill>
                  <a:srgbClr val="272AD8"/>
                </a:solidFill>
              </a:rPr>
              <a:t>0</a:t>
            </a: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BagInterface</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solidFill>
                  <a:srgbClr val="78492A"/>
                </a:solidFill>
                <a:latin typeface="Menlo Regular"/>
                <a:ea typeface="Menlo Regular"/>
                <a:cs typeface="Menlo Regular"/>
                <a:sym typeface="Menlo Regular"/>
              </a:defRPr>
            </a:pPr>
            <a:r>
              <a:rPr dirty="0"/>
              <a:t>#endif</a:t>
            </a:r>
          </a:p>
        </p:txBody>
      </p:sp>
      <p:pic>
        <p:nvPicPr>
          <p:cNvPr id="177"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78" name="BagInterface.h"/>
          <p:cNvSpPr/>
          <p:nvPr/>
        </p:nvSpPr>
        <p:spPr>
          <a:xfrm>
            <a:off x="18421350" y="1746973"/>
            <a:ext cx="5715000" cy="802934"/>
          </a:xfrm>
          <a:prstGeom prst="roundRect">
            <a:avLst>
              <a:gd name="adj" fmla="val 17393"/>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effectLst>
                  <a:outerShdw blurRad="38100" dist="12700" dir="5400000" rotWithShape="0">
                    <a:srgbClr val="000000">
                      <a:alpha val="50000"/>
                    </a:srgbClr>
                  </a:outerShdw>
                </a:effectLst>
                <a:latin typeface="Courier New"/>
                <a:ea typeface="Courier New"/>
                <a:cs typeface="Courier New"/>
                <a:sym typeface="Courier New"/>
              </a:defRPr>
            </a:lvl1pPr>
          </a:lstStyle>
          <a:p>
            <a:r>
              <a:t>BagInterface.h</a:t>
            </a:r>
          </a:p>
        </p:txBody>
      </p:sp>
      <p:sp>
        <p:nvSpPr>
          <p:cNvPr id="179" name="An Interface for the ADT Bag"/>
          <p:cNvSpPr txBox="1">
            <a:spLocks noGrp="1"/>
          </p:cNvSpPr>
          <p:nvPr>
            <p:ph type="title"/>
          </p:nvPr>
        </p:nvSpPr>
        <p:spPr>
          <a:xfrm>
            <a:off x="361950" y="0"/>
            <a:ext cx="20669250" cy="2095500"/>
          </a:xfrm>
          <a:prstGeom prst="rect">
            <a:avLst/>
          </a:prstGeom>
        </p:spPr>
        <p:txBody>
          <a:bodyPr/>
          <a:lstStyle/>
          <a:p>
            <a:r>
              <a:rPr sz="11500" dirty="0"/>
              <a:t>An Interface for the ADT Bag</a:t>
            </a:r>
          </a:p>
        </p:txBody>
      </p:sp>
      <p:grpSp>
        <p:nvGrpSpPr>
          <p:cNvPr id="184" name="Group"/>
          <p:cNvGrpSpPr/>
          <p:nvPr/>
        </p:nvGrpSpPr>
        <p:grpSpPr>
          <a:xfrm>
            <a:off x="952499" y="5124450"/>
            <a:ext cx="9015559" cy="7258050"/>
            <a:chOff x="0" y="0"/>
            <a:chExt cx="9015557" cy="7258050"/>
          </a:xfrm>
        </p:grpSpPr>
        <p:sp>
          <p:nvSpPr>
            <p:cNvPr id="180"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1" name="Bag"/>
            <p:cNvSpPr/>
            <p:nvPr/>
          </p:nvSpPr>
          <p:spPr>
            <a:xfrm>
              <a:off x="3983863" y="0"/>
              <a:ext cx="1033923" cy="6985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82"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83"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85" name="+getCurrentSize(): integer…"/>
          <p:cNvSpPr/>
          <p:nvPr/>
        </p:nvSpPr>
        <p:spPr>
          <a:xfrm>
            <a:off x="1150436" y="7410450"/>
            <a:ext cx="9010651" cy="346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86" name="UML Notation"/>
          <p:cNvSpPr/>
          <p:nvPr/>
        </p:nvSpPr>
        <p:spPr>
          <a:xfrm>
            <a:off x="2400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Tree>
    <p:extLst>
      <p:ext uri="{BB962C8B-B14F-4D97-AF65-F5344CB8AC3E}">
        <p14:creationId xmlns:p14="http://schemas.microsoft.com/office/powerpoint/2010/main" val="227673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79"/>
                                        </p:tgtEl>
                                        <p:attrNameLst>
                                          <p:attrName>style.visibility</p:attrName>
                                        </p:attrNameLst>
                                      </p:cBhvr>
                                      <p:to>
                                        <p:strVal val="visible"/>
                                      </p:to>
                                    </p:set>
                                    <p:anim calcmode="lin" valueType="num">
                                      <p:cBhvr>
                                        <p:cTn id="7" dur="1000" fill="hold"/>
                                        <p:tgtEl>
                                          <p:spTgt spid="179"/>
                                        </p:tgtEl>
                                        <p:attrNameLst>
                                          <p:attrName>ppt_w</p:attrName>
                                        </p:attrNameLst>
                                      </p:cBhvr>
                                      <p:tavLst>
                                        <p:tav tm="0">
                                          <p:val>
                                            <p:strVal val="4*#ppt_w"/>
                                          </p:val>
                                        </p:tav>
                                        <p:tav tm="100000">
                                          <p:val>
                                            <p:strVal val="#ppt_w"/>
                                          </p:val>
                                        </p:tav>
                                      </p:tavLst>
                                    </p:anim>
                                    <p:anim calcmode="lin" valueType="num">
                                      <p:cBhvr>
                                        <p:cTn id="8" dur="1000" fill="hold"/>
                                        <p:tgtEl>
                                          <p:spTgt spid="179"/>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0" nodeType="afterEffect">
                                  <p:stCondLst>
                                    <p:cond delay="500"/>
                                  </p:stCondLst>
                                  <p:iterate>
                                    <p:tmAbs val="0"/>
                                  </p:iterate>
                                  <p:childTnLst>
                                    <p:set>
                                      <p:cBhvr>
                                        <p:cTn id="11" fill="hold"/>
                                        <p:tgtEl>
                                          <p:spTgt spid="175"/>
                                        </p:tgtEl>
                                        <p:attrNameLst>
                                          <p:attrName>style.visibility</p:attrName>
                                        </p:attrNameLst>
                                      </p:cBhvr>
                                      <p:to>
                                        <p:strVal val="visible"/>
                                      </p:to>
                                    </p:set>
                                    <p:anim calcmode="lin" valueType="num">
                                      <p:cBhvr>
                                        <p:cTn id="12" dur="500" fill="hold"/>
                                        <p:tgtEl>
                                          <p:spTgt spid="175"/>
                                        </p:tgtEl>
                                        <p:attrNameLst>
                                          <p:attrName>ppt_w</p:attrName>
                                        </p:attrNameLst>
                                      </p:cBhvr>
                                      <p:tavLst>
                                        <p:tav tm="0">
                                          <p:val>
                                            <p:fltVal val="0"/>
                                          </p:val>
                                        </p:tav>
                                        <p:tav tm="100000">
                                          <p:val>
                                            <p:strVal val="#ppt_w"/>
                                          </p:val>
                                        </p:tav>
                                      </p:tavLst>
                                    </p:anim>
                                    <p:anim calcmode="lin" valueType="num">
                                      <p:cBhvr>
                                        <p:cTn id="13" dur="500" fill="hold"/>
                                        <p:tgtEl>
                                          <p:spTgt spid="175"/>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fill="hold" grpId="0" nodeType="afterEffect">
                                  <p:stCondLst>
                                    <p:cond delay="0"/>
                                  </p:stCondLst>
                                  <p:iterate>
                                    <p:tmAbs val="0"/>
                                  </p:iterate>
                                  <p:childTnLst>
                                    <p:set>
                                      <p:cBhvr>
                                        <p:cTn id="16" fill="hold"/>
                                        <p:tgtEl>
                                          <p:spTgt spid="178"/>
                                        </p:tgtEl>
                                        <p:attrNameLst>
                                          <p:attrName>style.visibility</p:attrName>
                                        </p:attrNameLst>
                                      </p:cBhvr>
                                      <p:to>
                                        <p:strVal val="visible"/>
                                      </p:to>
                                    </p:set>
                                    <p:animEffect transition="in" filter="fade">
                                      <p:cBhvr>
                                        <p:cTn id="17" dur="500"/>
                                        <p:tgtEl>
                                          <p:spTgt spid="178"/>
                                        </p:tgtEl>
                                      </p:cBhvr>
                                    </p:animEffect>
                                  </p:childTnLst>
                                </p:cTn>
                              </p:par>
                            </p:childTnLst>
                          </p:cTn>
                        </p:par>
                        <p:par>
                          <p:cTn id="18" fill="hold">
                            <p:stCondLst>
                              <p:cond delay="2500"/>
                            </p:stCondLst>
                            <p:childTnLst>
                              <p:par>
                                <p:cTn id="19" presetID="1" presetClass="entr" presetSubtype="0" fill="hold" grpId="0" nodeType="afterEffect">
                                  <p:stCondLst>
                                    <p:cond delay="0"/>
                                  </p:stCondLst>
                                  <p:iterate type="lt">
                                    <p:tmAbs val="100"/>
                                  </p:iterate>
                                  <p:childTnLst>
                                    <p:set>
                                      <p:cBhvr>
                                        <p:cTn id="20" fill="hold"/>
                                        <p:tgtEl>
                                          <p:spTgt spid="176">
                                            <p:bg/>
                                          </p:spTgt>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iterate type="lt">
                                    <p:tmAbs val="100"/>
                                  </p:iterate>
                                  <p:childTnLst>
                                    <p:set>
                                      <p:cBhvr>
                                        <p:cTn id="23" fill="hold"/>
                                        <p:tgtEl>
                                          <p:spTgt spid="176">
                                            <p:txEl>
                                              <p:pRg st="1" end="1"/>
                                            </p:txEl>
                                          </p:spTgt>
                                        </p:tgtEl>
                                        <p:attrNameLst>
                                          <p:attrName>style.visibility</p:attrName>
                                        </p:attrNameLst>
                                      </p:cBhvr>
                                      <p:to>
                                        <p:strVal val="visible"/>
                                      </p:to>
                                    </p:set>
                                  </p:childTnLst>
                                </p:cTn>
                              </p:par>
                            </p:childTnLst>
                          </p:cTn>
                        </p:par>
                        <p:par>
                          <p:cTn id="24" fill="hold">
                            <p:stCondLst>
                              <p:cond delay="5600"/>
                            </p:stCondLst>
                            <p:childTnLst>
                              <p:par>
                                <p:cTn id="25" presetID="1" presetClass="entr" presetSubtype="0" fill="hold" grpId="0" nodeType="afterEffect">
                                  <p:stCondLst>
                                    <p:cond delay="0"/>
                                  </p:stCondLst>
                                  <p:iterate type="lt">
                                    <p:tmAbs val="100"/>
                                  </p:iterate>
                                  <p:childTnLst>
                                    <p:set>
                                      <p:cBhvr>
                                        <p:cTn id="26" fill="hold"/>
                                        <p:tgtEl>
                                          <p:spTgt spid="176">
                                            <p:txEl>
                                              <p:pRg st="2" end="2"/>
                                            </p:txEl>
                                          </p:spTgt>
                                        </p:tgtEl>
                                        <p:attrNameLst>
                                          <p:attrName>style.visibility</p:attrName>
                                        </p:attrNameLst>
                                      </p:cBhvr>
                                      <p:to>
                                        <p:strVal val="visible"/>
                                      </p:to>
                                    </p:set>
                                  </p:childTnLst>
                                </p:cTn>
                              </p:par>
                            </p:childTnLst>
                          </p:cTn>
                        </p:par>
                        <p:par>
                          <p:cTn id="27" fill="hold">
                            <p:stCondLst>
                              <p:cond delay="10100"/>
                            </p:stCondLst>
                            <p:childTnLst>
                              <p:par>
                                <p:cTn id="28" presetID="1" presetClass="entr" presetSubtype="0" fill="hold" grpId="0" nodeType="afterEffect">
                                  <p:stCondLst>
                                    <p:cond delay="0"/>
                                  </p:stCondLst>
                                  <p:iterate type="lt">
                                    <p:tmAbs val="100"/>
                                  </p:iterate>
                                  <p:childTnLst>
                                    <p:set>
                                      <p:cBhvr>
                                        <p:cTn id="29" fill="hold"/>
                                        <p:tgtEl>
                                          <p:spTgt spid="176">
                                            <p:txEl>
                                              <p:pRg st="3" end="3"/>
                                            </p:txEl>
                                          </p:spTgt>
                                        </p:tgtEl>
                                        <p:attrNameLst>
                                          <p:attrName>style.visibility</p:attrName>
                                        </p:attrNameLst>
                                      </p:cBhvr>
                                      <p:to>
                                        <p:strVal val="visible"/>
                                      </p:to>
                                    </p:set>
                                  </p:childTnLst>
                                </p:cTn>
                              </p:par>
                            </p:childTnLst>
                          </p:cTn>
                        </p:par>
                        <p:par>
                          <p:cTn id="30" fill="hold">
                            <p:stCondLst>
                              <p:cond delay="12100"/>
                            </p:stCondLst>
                            <p:childTnLst>
                              <p:par>
                                <p:cTn id="31" presetID="1" presetClass="entr" presetSubtype="0" fill="hold" grpId="0" nodeType="afterEffect">
                                  <p:stCondLst>
                                    <p:cond delay="0"/>
                                  </p:stCondLst>
                                  <p:iterate type="lt">
                                    <p:tmAbs val="100"/>
                                  </p:iterate>
                                  <p:childTnLst>
                                    <p:set>
                                      <p:cBhvr>
                                        <p:cTn id="32" fill="hold"/>
                                        <p:tgtEl>
                                          <p:spTgt spid="176">
                                            <p:txEl>
                                              <p:pRg st="4" end="4"/>
                                            </p:txEl>
                                          </p:spTgt>
                                        </p:tgtEl>
                                        <p:attrNameLst>
                                          <p:attrName>style.visibility</p:attrName>
                                        </p:attrNameLst>
                                      </p:cBhvr>
                                      <p:to>
                                        <p:strVal val="visible"/>
                                      </p:to>
                                    </p:set>
                                  </p:childTnLst>
                                </p:cTn>
                              </p:par>
                            </p:childTnLst>
                          </p:cTn>
                        </p:par>
                        <p:par>
                          <p:cTn id="33" fill="hold">
                            <p:stCondLst>
                              <p:cond delay="12100"/>
                            </p:stCondLst>
                            <p:childTnLst>
                              <p:par>
                                <p:cTn id="34" presetID="1" presetClass="entr" presetSubtype="0" fill="hold" grpId="0" nodeType="afterEffect">
                                  <p:stCondLst>
                                    <p:cond delay="0"/>
                                  </p:stCondLst>
                                  <p:iterate type="lt">
                                    <p:tmAbs val="100"/>
                                  </p:iterate>
                                  <p:childTnLst>
                                    <p:set>
                                      <p:cBhvr>
                                        <p:cTn id="35" fill="hold"/>
                                        <p:tgtEl>
                                          <p:spTgt spid="176">
                                            <p:txEl>
                                              <p:pRg st="5" end="5"/>
                                            </p:txEl>
                                          </p:spTgt>
                                        </p:tgtEl>
                                        <p:attrNameLst>
                                          <p:attrName>style.visibility</p:attrName>
                                        </p:attrNameLst>
                                      </p:cBhvr>
                                      <p:to>
                                        <p:strVal val="visible"/>
                                      </p:to>
                                    </p:set>
                                  </p:childTnLst>
                                </p:cTn>
                              </p:par>
                            </p:childTnLst>
                          </p:cTn>
                        </p:par>
                        <p:par>
                          <p:cTn id="36" fill="hold">
                            <p:stCondLst>
                              <p:cond delay="16900"/>
                            </p:stCondLst>
                            <p:childTnLst>
                              <p:par>
                                <p:cTn id="37" presetID="1" presetClass="entr" presetSubtype="0" fill="hold" grpId="0" nodeType="afterEffect">
                                  <p:stCondLst>
                                    <p:cond delay="0"/>
                                  </p:stCondLst>
                                  <p:iterate type="lt">
                                    <p:tmAbs val="100"/>
                                  </p:iterate>
                                  <p:childTnLst>
                                    <p:set>
                                      <p:cBhvr>
                                        <p:cTn id="38" fill="hold"/>
                                        <p:tgtEl>
                                          <p:spTgt spid="176">
                                            <p:txEl>
                                              <p:pRg st="6" end="6"/>
                                            </p:txEl>
                                          </p:spTgt>
                                        </p:tgtEl>
                                        <p:attrNameLst>
                                          <p:attrName>style.visibility</p:attrName>
                                        </p:attrNameLst>
                                      </p:cBhvr>
                                      <p:to>
                                        <p:strVal val="visible"/>
                                      </p:to>
                                    </p:set>
                                  </p:childTnLst>
                                </p:cTn>
                              </p:par>
                            </p:childTnLst>
                          </p:cTn>
                        </p:par>
                        <p:par>
                          <p:cTn id="39" fill="hold">
                            <p:stCondLst>
                              <p:cond delay="19900"/>
                            </p:stCondLst>
                            <p:childTnLst>
                              <p:par>
                                <p:cTn id="40" presetID="1" presetClass="entr" presetSubtype="0" fill="hold" grpId="0" nodeType="afterEffect">
                                  <p:stCondLst>
                                    <p:cond delay="0"/>
                                  </p:stCondLst>
                                  <p:iterate type="lt">
                                    <p:tmAbs val="100"/>
                                  </p:iterate>
                                  <p:childTnLst>
                                    <p:set>
                                      <p:cBhvr>
                                        <p:cTn id="41" fill="hold"/>
                                        <p:tgtEl>
                                          <p:spTgt spid="176">
                                            <p:txEl>
                                              <p:pRg st="7" end="7"/>
                                            </p:txEl>
                                          </p:spTgt>
                                        </p:tgtEl>
                                        <p:attrNameLst>
                                          <p:attrName>style.visibility</p:attrName>
                                        </p:attrNameLst>
                                      </p:cBhvr>
                                      <p:to>
                                        <p:strVal val="visible"/>
                                      </p:to>
                                    </p:set>
                                  </p:childTnLst>
                                </p:cTn>
                              </p:par>
                            </p:childTnLst>
                          </p:cTn>
                        </p:par>
                        <p:par>
                          <p:cTn id="42" fill="hold">
                            <p:stCondLst>
                              <p:cond delay="24500"/>
                            </p:stCondLst>
                            <p:childTnLst>
                              <p:par>
                                <p:cTn id="43" presetID="1" presetClass="entr" presetSubtype="0" fill="hold" grpId="0" nodeType="afterEffect">
                                  <p:stCondLst>
                                    <p:cond delay="0"/>
                                  </p:stCondLst>
                                  <p:iterate type="lt">
                                    <p:tmAbs val="100"/>
                                  </p:iterate>
                                  <p:childTnLst>
                                    <p:set>
                                      <p:cBhvr>
                                        <p:cTn id="44" fill="hold"/>
                                        <p:tgtEl>
                                          <p:spTgt spid="176">
                                            <p:txEl>
                                              <p:pRg st="8" end="8"/>
                                            </p:txEl>
                                          </p:spTgt>
                                        </p:tgtEl>
                                        <p:attrNameLst>
                                          <p:attrName>style.visibility</p:attrName>
                                        </p:attrNameLst>
                                      </p:cBhvr>
                                      <p:to>
                                        <p:strVal val="visible"/>
                                      </p:to>
                                    </p:set>
                                  </p:childTnLst>
                                </p:cTn>
                              </p:par>
                            </p:childTnLst>
                          </p:cTn>
                        </p:par>
                        <p:par>
                          <p:cTn id="45" fill="hold">
                            <p:stCondLst>
                              <p:cond delay="29800"/>
                            </p:stCondLst>
                            <p:childTnLst>
                              <p:par>
                                <p:cTn id="46" presetID="1" presetClass="entr" presetSubtype="0" fill="hold" grpId="0" nodeType="afterEffect">
                                  <p:stCondLst>
                                    <p:cond delay="0"/>
                                  </p:stCondLst>
                                  <p:iterate type="lt">
                                    <p:tmAbs val="100"/>
                                  </p:iterate>
                                  <p:childTnLst>
                                    <p:set>
                                      <p:cBhvr>
                                        <p:cTn id="47" fill="hold"/>
                                        <p:tgtEl>
                                          <p:spTgt spid="176">
                                            <p:txEl>
                                              <p:pRg st="9" end="9"/>
                                            </p:txEl>
                                          </p:spTgt>
                                        </p:tgtEl>
                                        <p:attrNameLst>
                                          <p:attrName>style.visibility</p:attrName>
                                        </p:attrNameLst>
                                      </p:cBhvr>
                                      <p:to>
                                        <p:strVal val="visible"/>
                                      </p:to>
                                    </p:set>
                                  </p:childTnLst>
                                </p:cTn>
                              </p:par>
                            </p:childTnLst>
                          </p:cTn>
                        </p:par>
                        <p:par>
                          <p:cTn id="48" fill="hold">
                            <p:stCondLst>
                              <p:cond delay="29800"/>
                            </p:stCondLst>
                            <p:childTnLst>
                              <p:par>
                                <p:cTn id="49" presetID="1" presetClass="entr" presetSubtype="0" fill="hold" grpId="0" nodeType="afterEffect">
                                  <p:stCondLst>
                                    <p:cond delay="0"/>
                                  </p:stCondLst>
                                  <p:iterate type="lt">
                                    <p:tmAbs val="100"/>
                                  </p:iterate>
                                  <p:childTnLst>
                                    <p:set>
                                      <p:cBhvr>
                                        <p:cTn id="50" fill="hold"/>
                                        <p:tgtEl>
                                          <p:spTgt spid="176">
                                            <p:txEl>
                                              <p:pRg st="10" end="10"/>
                                            </p:txEl>
                                          </p:spTgt>
                                        </p:tgtEl>
                                        <p:attrNameLst>
                                          <p:attrName>style.visibility</p:attrName>
                                        </p:attrNameLst>
                                      </p:cBhvr>
                                      <p:to>
                                        <p:strVal val="visible"/>
                                      </p:to>
                                    </p:set>
                                  </p:childTnLst>
                                </p:cTn>
                              </p:par>
                            </p:childTnLst>
                          </p:cTn>
                        </p:par>
                        <p:par>
                          <p:cTn id="51" fill="hold">
                            <p:stCondLst>
                              <p:cond delay="33900"/>
                            </p:stCondLst>
                            <p:childTnLst>
                              <p:par>
                                <p:cTn id="52" presetID="1" presetClass="entr" presetSubtype="0" fill="hold" grpId="0" nodeType="afterEffect">
                                  <p:stCondLst>
                                    <p:cond delay="0"/>
                                  </p:stCondLst>
                                  <p:iterate type="lt">
                                    <p:tmAbs val="100"/>
                                  </p:iterate>
                                  <p:childTnLst>
                                    <p:set>
                                      <p:cBhvr>
                                        <p:cTn id="53" fill="hold"/>
                                        <p:tgtEl>
                                          <p:spTgt spid="176">
                                            <p:txEl>
                                              <p:pRg st="11" end="11"/>
                                            </p:txEl>
                                          </p:spTgt>
                                        </p:tgtEl>
                                        <p:attrNameLst>
                                          <p:attrName>style.visibility</p:attrName>
                                        </p:attrNameLst>
                                      </p:cBhvr>
                                      <p:to>
                                        <p:strVal val="visible"/>
                                      </p:to>
                                    </p:set>
                                  </p:childTnLst>
                                </p:cTn>
                              </p:par>
                            </p:childTnLst>
                          </p:cTn>
                        </p:par>
                        <p:par>
                          <p:cTn id="54" fill="hold">
                            <p:stCondLst>
                              <p:cond delay="36600"/>
                            </p:stCondLst>
                            <p:childTnLst>
                              <p:par>
                                <p:cTn id="55" presetID="1" presetClass="entr" presetSubtype="0" fill="hold" grpId="0" nodeType="afterEffect">
                                  <p:stCondLst>
                                    <p:cond delay="0"/>
                                  </p:stCondLst>
                                  <p:iterate type="lt">
                                    <p:tmAbs val="100"/>
                                  </p:iterate>
                                  <p:childTnLst>
                                    <p:set>
                                      <p:cBhvr>
                                        <p:cTn id="56" fill="hold"/>
                                        <p:tgtEl>
                                          <p:spTgt spid="176">
                                            <p:txEl>
                                              <p:pRg st="12" end="12"/>
                                            </p:txEl>
                                          </p:spTgt>
                                        </p:tgtEl>
                                        <p:attrNameLst>
                                          <p:attrName>style.visibility</p:attrName>
                                        </p:attrNameLst>
                                      </p:cBhvr>
                                      <p:to>
                                        <p:strVal val="visible"/>
                                      </p:to>
                                    </p:set>
                                  </p:childTnLst>
                                </p:cTn>
                              </p:par>
                            </p:childTnLst>
                          </p:cTn>
                        </p:par>
                        <p:par>
                          <p:cTn id="57" fill="hold">
                            <p:stCondLst>
                              <p:cond delay="41400"/>
                            </p:stCondLst>
                            <p:childTnLst>
                              <p:par>
                                <p:cTn id="58" presetID="1" presetClass="entr" presetSubtype="0" fill="hold" grpId="0" nodeType="afterEffect">
                                  <p:stCondLst>
                                    <p:cond delay="0"/>
                                  </p:stCondLst>
                                  <p:iterate type="lt">
                                    <p:tmAbs val="100"/>
                                  </p:iterate>
                                  <p:childTnLst>
                                    <p:set>
                                      <p:cBhvr>
                                        <p:cTn id="59" fill="hold"/>
                                        <p:tgtEl>
                                          <p:spTgt spid="176">
                                            <p:txEl>
                                              <p:pRg st="13" end="13"/>
                                            </p:txEl>
                                          </p:spTgt>
                                        </p:tgtEl>
                                        <p:attrNameLst>
                                          <p:attrName>style.visibility</p:attrName>
                                        </p:attrNameLst>
                                      </p:cBhvr>
                                      <p:to>
                                        <p:strVal val="visible"/>
                                      </p:to>
                                    </p:set>
                                  </p:childTnLst>
                                </p:cTn>
                              </p:par>
                            </p:childTnLst>
                          </p:cTn>
                        </p:par>
                        <p:par>
                          <p:cTn id="60" fill="hold">
                            <p:stCondLst>
                              <p:cond delay="46200"/>
                            </p:stCondLst>
                            <p:childTnLst>
                              <p:par>
                                <p:cTn id="61" presetID="1" presetClass="entr" presetSubtype="0" fill="hold" grpId="0" nodeType="afterEffect">
                                  <p:stCondLst>
                                    <p:cond delay="0"/>
                                  </p:stCondLst>
                                  <p:iterate type="lt">
                                    <p:tmAbs val="100"/>
                                  </p:iterate>
                                  <p:childTnLst>
                                    <p:set>
                                      <p:cBhvr>
                                        <p:cTn id="62" fill="hold"/>
                                        <p:tgtEl>
                                          <p:spTgt spid="176">
                                            <p:txEl>
                                              <p:pRg st="14" end="14"/>
                                            </p:txEl>
                                          </p:spTgt>
                                        </p:tgtEl>
                                        <p:attrNameLst>
                                          <p:attrName>style.visibility</p:attrName>
                                        </p:attrNameLst>
                                      </p:cBhvr>
                                      <p:to>
                                        <p:strVal val="visible"/>
                                      </p:to>
                                    </p:set>
                                  </p:childTnLst>
                                </p:cTn>
                              </p:par>
                            </p:childTnLst>
                          </p:cTn>
                        </p:par>
                        <p:par>
                          <p:cTn id="63" fill="hold">
                            <p:stCondLst>
                              <p:cond delay="46200"/>
                            </p:stCondLst>
                            <p:childTnLst>
                              <p:par>
                                <p:cTn id="64" presetID="1" presetClass="entr" presetSubtype="0" fill="hold" grpId="0" nodeType="afterEffect">
                                  <p:stCondLst>
                                    <p:cond delay="0"/>
                                  </p:stCondLst>
                                  <p:iterate type="lt">
                                    <p:tmAbs val="100"/>
                                  </p:iterate>
                                  <p:childTnLst>
                                    <p:set>
                                      <p:cBhvr>
                                        <p:cTn id="65" fill="hold"/>
                                        <p:tgtEl>
                                          <p:spTgt spid="176">
                                            <p:txEl>
                                              <p:pRg st="15" end="15"/>
                                            </p:txEl>
                                          </p:spTgt>
                                        </p:tgtEl>
                                        <p:attrNameLst>
                                          <p:attrName>style.visibility</p:attrName>
                                        </p:attrNameLst>
                                      </p:cBhvr>
                                      <p:to>
                                        <p:strVal val="visible"/>
                                      </p:to>
                                    </p:set>
                                  </p:childTnLst>
                                </p:cTn>
                              </p:par>
                            </p:childTnLst>
                          </p:cTn>
                        </p:par>
                        <p:par>
                          <p:cTn id="66" fill="hold">
                            <p:stCondLst>
                              <p:cond delay="50800"/>
                            </p:stCondLst>
                            <p:childTnLst>
                              <p:par>
                                <p:cTn id="67" presetID="1" presetClass="entr" presetSubtype="0" fill="hold" grpId="0" nodeType="afterEffect">
                                  <p:stCondLst>
                                    <p:cond delay="0"/>
                                  </p:stCondLst>
                                  <p:iterate type="lt">
                                    <p:tmAbs val="100"/>
                                  </p:iterate>
                                  <p:childTnLst>
                                    <p:set>
                                      <p:cBhvr>
                                        <p:cTn id="68" fill="hold"/>
                                        <p:tgtEl>
                                          <p:spTgt spid="176">
                                            <p:txEl>
                                              <p:pRg st="16" end="16"/>
                                            </p:txEl>
                                          </p:spTgt>
                                        </p:tgtEl>
                                        <p:attrNameLst>
                                          <p:attrName>style.visibility</p:attrName>
                                        </p:attrNameLst>
                                      </p:cBhvr>
                                      <p:to>
                                        <p:strVal val="visible"/>
                                      </p:to>
                                    </p:set>
                                  </p:childTnLst>
                                </p:cTn>
                              </p:par>
                            </p:childTnLst>
                          </p:cTn>
                        </p:par>
                        <p:par>
                          <p:cTn id="69" fill="hold">
                            <p:stCondLst>
                              <p:cond delay="53100"/>
                            </p:stCondLst>
                            <p:childTnLst>
                              <p:par>
                                <p:cTn id="70" presetID="1" presetClass="entr" presetSubtype="0" fill="hold" grpId="0" nodeType="afterEffect">
                                  <p:stCondLst>
                                    <p:cond delay="0"/>
                                  </p:stCondLst>
                                  <p:iterate type="lt">
                                    <p:tmAbs val="100"/>
                                  </p:iterate>
                                  <p:childTnLst>
                                    <p:set>
                                      <p:cBhvr>
                                        <p:cTn id="71" fill="hold"/>
                                        <p:tgtEl>
                                          <p:spTgt spid="176">
                                            <p:txEl>
                                              <p:pRg st="17" end="17"/>
                                            </p:txEl>
                                          </p:spTgt>
                                        </p:tgtEl>
                                        <p:attrNameLst>
                                          <p:attrName>style.visibility</p:attrName>
                                        </p:attrNameLst>
                                      </p:cBhvr>
                                      <p:to>
                                        <p:strVal val="visible"/>
                                      </p:to>
                                    </p:set>
                                  </p:childTnLst>
                                </p:cTn>
                              </p:par>
                            </p:childTnLst>
                          </p:cTn>
                        </p:par>
                        <p:par>
                          <p:cTn id="72" fill="hold">
                            <p:stCondLst>
                              <p:cond delay="58200"/>
                            </p:stCondLst>
                            <p:childTnLst>
                              <p:par>
                                <p:cTn id="73" presetID="1" presetClass="entr" presetSubtype="0" fill="hold" grpId="0" nodeType="afterEffect">
                                  <p:stCondLst>
                                    <p:cond delay="0"/>
                                  </p:stCondLst>
                                  <p:iterate type="lt">
                                    <p:tmAbs val="100"/>
                                  </p:iterate>
                                  <p:childTnLst>
                                    <p:set>
                                      <p:cBhvr>
                                        <p:cTn id="74" fill="hold"/>
                                        <p:tgtEl>
                                          <p:spTgt spid="176">
                                            <p:txEl>
                                              <p:pRg st="18" end="18"/>
                                            </p:txEl>
                                          </p:spTgt>
                                        </p:tgtEl>
                                        <p:attrNameLst>
                                          <p:attrName>style.visibility</p:attrName>
                                        </p:attrNameLst>
                                      </p:cBhvr>
                                      <p:to>
                                        <p:strVal val="visible"/>
                                      </p:to>
                                    </p:set>
                                  </p:childTnLst>
                                </p:cTn>
                              </p:par>
                            </p:childTnLst>
                          </p:cTn>
                        </p:par>
                        <p:par>
                          <p:cTn id="75" fill="hold">
                            <p:stCondLst>
                              <p:cond delay="62200"/>
                            </p:stCondLst>
                            <p:childTnLst>
                              <p:par>
                                <p:cTn id="76" presetID="1" presetClass="entr" presetSubtype="0" fill="hold" grpId="0" nodeType="afterEffect">
                                  <p:stCondLst>
                                    <p:cond delay="0"/>
                                  </p:stCondLst>
                                  <p:iterate type="lt">
                                    <p:tmAbs val="100"/>
                                  </p:iterate>
                                  <p:childTnLst>
                                    <p:set>
                                      <p:cBhvr>
                                        <p:cTn id="77" fill="hold"/>
                                        <p:tgtEl>
                                          <p:spTgt spid="176">
                                            <p:txEl>
                                              <p:pRg st="19" end="19"/>
                                            </p:txEl>
                                          </p:spTgt>
                                        </p:tgtEl>
                                        <p:attrNameLst>
                                          <p:attrName>style.visibility</p:attrName>
                                        </p:attrNameLst>
                                      </p:cBhvr>
                                      <p:to>
                                        <p:strVal val="visible"/>
                                      </p:to>
                                    </p:set>
                                  </p:childTnLst>
                                </p:cTn>
                              </p:par>
                            </p:childTnLst>
                          </p:cTn>
                        </p:par>
                        <p:par>
                          <p:cTn id="78" fill="hold">
                            <p:stCondLst>
                              <p:cond delay="64000"/>
                            </p:stCondLst>
                            <p:childTnLst>
                              <p:par>
                                <p:cTn id="79" presetID="1" presetClass="entr" presetSubtype="0" fill="hold" grpId="0" nodeType="afterEffect">
                                  <p:stCondLst>
                                    <p:cond delay="0"/>
                                  </p:stCondLst>
                                  <p:iterate type="lt">
                                    <p:tmAbs val="100"/>
                                  </p:iterate>
                                  <p:childTnLst>
                                    <p:set>
                                      <p:cBhvr>
                                        <p:cTn id="80" fill="hold"/>
                                        <p:tgtEl>
                                          <p:spTgt spid="17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build="p" bldLvl="5" animBg="1" advAuto="0"/>
      <p:bldP spid="178" grpId="0" animBg="1" advAuto="0"/>
      <p:bldP spid="17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Implementing the interface:…"/>
          <p:cNvSpPr/>
          <p:nvPr/>
        </p:nvSpPr>
        <p:spPr>
          <a:xfrm>
            <a:off x="6097785" y="2982466"/>
            <a:ext cx="12394408" cy="4957068"/>
          </a:xfrm>
          <a:prstGeom prst="rect">
            <a:avLst/>
          </a:prstGeom>
          <a:solidFill>
            <a:srgbClr val="EBEBEB"/>
          </a:solidFill>
          <a:ln w="38100">
            <a:solidFill>
              <a:srgbClr val="011993"/>
            </a:solidFill>
            <a:miter lim="400000"/>
          </a:ln>
          <a:effectLst>
            <a:outerShdw blurRad="508000" dir="1980000" rotWithShape="0">
              <a:srgbClr val="000000">
                <a:alpha val="99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r>
              <a:rPr>
                <a:solidFill>
                  <a:srgbClr val="39362D"/>
                </a:solidFill>
              </a:rPr>
              <a:t>Implementing the interface: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endParaRPr>
              <a:solidFill>
                <a:srgbClr val="39362D"/>
              </a:solidFill>
            </a:endParaRPr>
          </a:p>
          <a:p>
            <a:pPr algn="l" defTabSz="685800">
              <a:spcBef>
                <a:spcPts val="2100"/>
              </a:spcBef>
              <a:tabLst>
                <a:tab pos="368300" algn="l"/>
              </a:tabLst>
              <a:defRPr sz="3600" b="1">
                <a:solidFill>
                  <a:srgbClr val="78492A"/>
                </a:solidFill>
                <a:latin typeface="Menlo Regular"/>
                <a:ea typeface="Menlo Regular"/>
                <a:cs typeface="Menlo Regular"/>
                <a:sym typeface="Menlo Regular"/>
              </a:defRPr>
            </a:pPr>
            <a:r>
              <a:t>#include </a:t>
            </a:r>
            <a:r>
              <a:rPr>
                <a:solidFill>
                  <a:srgbClr val="D12F1B"/>
                </a:solidFill>
              </a:rPr>
              <a:t>" BagInterface.h"</a:t>
            </a:r>
          </a:p>
          <a:p>
            <a:pPr algn="l" defTabSz="685800">
              <a:tabLst>
                <a:tab pos="368300" algn="l"/>
              </a:tabLst>
              <a:defRPr sz="3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BB2CA2"/>
                </a:solidFill>
                <a:latin typeface="Menlo Regular"/>
                <a:ea typeface="Menlo Regular"/>
                <a:cs typeface="Menlo Regular"/>
                <a:sym typeface="Menlo Regular"/>
              </a:rPr>
              <a:t>class</a:t>
            </a:r>
            <a:r>
              <a:t> </a:t>
            </a:r>
            <a:r>
              <a:rPr>
                <a:solidFill>
                  <a:srgbClr val="000000"/>
                </a:solidFill>
              </a:rPr>
              <a:t>Bag</a:t>
            </a:r>
            <a:r>
              <a:t> : </a:t>
            </a:r>
            <a:r>
              <a:rPr>
                <a:solidFill>
                  <a:srgbClr val="BB2CA2"/>
                </a:solidFill>
                <a:latin typeface="Menlo Regular"/>
                <a:ea typeface="Menlo Regular"/>
                <a:cs typeface="Menlo Regular"/>
                <a:sym typeface="Menlo Regular"/>
              </a:rPr>
              <a:t>public</a:t>
            </a:r>
            <a:r>
              <a:t> </a:t>
            </a:r>
            <a:r>
              <a:rPr>
                <a:solidFill>
                  <a:srgbClr val="000000"/>
                </a:solidFill>
              </a:rPr>
              <a:t>BagInterface&lt;</a:t>
            </a:r>
            <a:r>
              <a:rPr>
                <a:solidFill>
                  <a:srgbClr val="000000"/>
                </a:solidFill>
                <a:latin typeface="Menlo Regular"/>
                <a:ea typeface="Menlo Regular"/>
                <a:cs typeface="Menlo Regular"/>
                <a:sym typeface="Menlo Regular"/>
              </a:rPr>
              <a:t>ItemType</a:t>
            </a:r>
            <a:r>
              <a:rPr>
                <a:solidFill>
                  <a:srgbClr val="000000"/>
                </a:solidFill>
              </a:rPr>
              <a:t>&gt;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t> // Implementation goes here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000000"/>
                </a:solidFill>
              </a:rPr>
              <a:t>}</a:t>
            </a:r>
          </a:p>
        </p:txBody>
      </p:sp>
      <p:sp>
        <p:nvSpPr>
          <p:cNvPr id="191" name="Instantiating an object of class Bag:…"/>
          <p:cNvSpPr/>
          <p:nvPr/>
        </p:nvSpPr>
        <p:spPr>
          <a:xfrm>
            <a:off x="4532510" y="9197975"/>
            <a:ext cx="15524958" cy="3308350"/>
          </a:xfrm>
          <a:prstGeom prst="rect">
            <a:avLst/>
          </a:prstGeom>
          <a:solidFill>
            <a:srgbClr val="EBEBEB"/>
          </a:solidFill>
          <a:ln w="38100">
            <a:solidFill>
              <a:srgbClr val="011993"/>
            </a:solidFill>
            <a:miter lim="400000"/>
          </a:ln>
          <a:effectLst>
            <a:outerShdw blurRad="508000" dir="1980000" rotWithShape="0">
              <a:srgbClr val="000000">
                <a:alpha val="99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r>
              <a:rPr>
                <a:solidFill>
                  <a:srgbClr val="39362D"/>
                </a:solidFill>
              </a:rPr>
              <a:t>Instantiating an object of class Bag:</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endParaRPr>
              <a:solidFill>
                <a:srgbClr val="39362D"/>
              </a:solidFill>
            </a:endParaRPr>
          </a:p>
          <a:p>
            <a:pPr algn="l" defTabSz="685800">
              <a:spcBef>
                <a:spcPts val="1600"/>
              </a:spcBef>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Bag&lt;string&gt; shoppingList;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Bag&lt;string&gt; shoppingList = Bag&lt;string&gt;();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BagInterface&lt;string&gt;* shoppingList = </a:t>
            </a:r>
            <a:r>
              <a:rPr>
                <a:solidFill>
                  <a:srgbClr val="0433FF"/>
                </a:solidFill>
              </a:rPr>
              <a:t>new </a:t>
            </a:r>
            <a:r>
              <a:rPr>
                <a:solidFill>
                  <a:srgbClr val="39362D"/>
                </a:solidFill>
              </a:rPr>
              <a:t>Bag&lt;string&gt;();</a:t>
            </a:r>
          </a:p>
        </p:txBody>
      </p:sp>
      <p:pic>
        <p:nvPicPr>
          <p:cNvPr id="192"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93" name="Using Abstract Class BagInterface"/>
          <p:cNvSpPr txBox="1">
            <a:spLocks noGrp="1"/>
          </p:cNvSpPr>
          <p:nvPr>
            <p:ph type="title"/>
          </p:nvPr>
        </p:nvSpPr>
        <p:spPr>
          <a:xfrm>
            <a:off x="361950" y="0"/>
            <a:ext cx="23866079" cy="2095500"/>
          </a:xfrm>
          <a:prstGeom prst="rect">
            <a:avLst/>
          </a:prstGeom>
        </p:spPr>
        <p:txBody>
          <a:bodyPr/>
          <a:lstStyle/>
          <a:p>
            <a:pPr>
              <a:defRPr sz="10700"/>
            </a:pPr>
            <a:r>
              <a:t>Using Abstract Class </a:t>
            </a:r>
            <a:r>
              <a:rPr cap="none">
                <a:latin typeface="Courier New"/>
                <a:ea typeface="Courier New"/>
                <a:cs typeface="Courier New"/>
                <a:sym typeface="Courier New"/>
              </a:rPr>
              <a:t>BagInterface</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p:tmAbs val="0"/>
                                  </p:iterate>
                                  <p:childTnLst>
                                    <p:set>
                                      <p:cBhvr>
                                        <p:cTn id="6" fill="hold"/>
                                        <p:tgtEl>
                                          <p:spTgt spid="193"/>
                                        </p:tgtEl>
                                        <p:attrNameLst>
                                          <p:attrName>style.visibility</p:attrName>
                                        </p:attrNameLst>
                                      </p:cBhvr>
                                      <p:to>
                                        <p:strVal val="visible"/>
                                      </p:to>
                                    </p:set>
                                    <p:anim calcmode="lin" valueType="num">
                                      <p:cBhvr>
                                        <p:cTn id="7" dur="1000" fill="hold"/>
                                        <p:tgtEl>
                                          <p:spTgt spid="193"/>
                                        </p:tgtEl>
                                        <p:attrNameLst>
                                          <p:attrName>ppt_w</p:attrName>
                                        </p:attrNameLst>
                                      </p:cBhvr>
                                      <p:tavLst>
                                        <p:tav tm="0">
                                          <p:val>
                                            <p:strVal val="4*#ppt_w"/>
                                          </p:val>
                                        </p:tav>
                                        <p:tav tm="100000">
                                          <p:val>
                                            <p:strVal val="#ppt_w"/>
                                          </p:val>
                                        </p:tav>
                                      </p:tavLst>
                                    </p:anim>
                                    <p:anim calcmode="lin" valueType="num">
                                      <p:cBhvr>
                                        <p:cTn id="8" dur="1000" fill="hold"/>
                                        <p:tgtEl>
                                          <p:spTgt spid="19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5" presetClass="entr" presetSubtype="8" fill="hold" grpId="2" nodeType="afterEffect">
                                  <p:stCondLst>
                                    <p:cond delay="0"/>
                                  </p:stCondLst>
                                  <p:iterate>
                                    <p:tmAbs val="0"/>
                                  </p:iterate>
                                  <p:childTnLst>
                                    <p:set>
                                      <p:cBhvr>
                                        <p:cTn id="11" fill="hold"/>
                                        <p:tgtEl>
                                          <p:spTgt spid="190"/>
                                        </p:tgtEl>
                                        <p:attrNameLst>
                                          <p:attrName>style.visibility</p:attrName>
                                        </p:attrNameLst>
                                      </p:cBhvr>
                                      <p:to>
                                        <p:strVal val="visible"/>
                                      </p:to>
                                    </p:set>
                                    <p:anim calcmode="lin" valueType="num">
                                      <p:cBhvr>
                                        <p:cTn id="12" dur="500" fill="hold"/>
                                        <p:tgtEl>
                                          <p:spTgt spid="190"/>
                                        </p:tgtEl>
                                        <p:attrNameLst>
                                          <p:attrName>ppt_w</p:attrName>
                                        </p:attrNameLst>
                                      </p:cBhvr>
                                      <p:tavLst>
                                        <p:tav tm="0">
                                          <p:val>
                                            <p:fltVal val="0"/>
                                          </p:val>
                                        </p:tav>
                                        <p:tav tm="100000">
                                          <p:val>
                                            <p:strVal val="#ppt_w"/>
                                          </p:val>
                                        </p:tav>
                                      </p:tavLst>
                                    </p:anim>
                                    <p:anim calcmode="lin" valueType="num">
                                      <p:cBhvr>
                                        <p:cTn id="13" dur="500" fill="hold"/>
                                        <p:tgtEl>
                                          <p:spTgt spid="190"/>
                                        </p:tgtEl>
                                        <p:attrNameLst>
                                          <p:attrName>ppt_h</p:attrName>
                                        </p:attrNameLst>
                                      </p:cBhvr>
                                      <p:tavLst>
                                        <p:tav tm="0">
                                          <p:val>
                                            <p:fltVal val="0"/>
                                          </p:val>
                                        </p:tav>
                                        <p:tav tm="100000">
                                          <p:val>
                                            <p:strVal val="#ppt_h"/>
                                          </p:val>
                                        </p:tav>
                                      </p:tavLst>
                                    </p:anim>
                                    <p:anim calcmode="lin" valueType="num">
                                      <p:cBhvr>
                                        <p:cTn id="14" dur="500" fill="hold"/>
                                        <p:tgtEl>
                                          <p:spTgt spid="190"/>
                                        </p:tgtEl>
                                        <p:attrNameLst>
                                          <p:attrName>ppt_x</p:attrName>
                                        </p:attrNameLst>
                                      </p:cBhvr>
                                      <p:tavLst>
                                        <p:tav tm="0" fmla="#ppt_x+(cos(-2*pi*(1-$))*-#ppt_x-sin(-2*pi*(1-$))*(1-#ppt_y))*(1-$)">
                                          <p:val>
                                            <p:fltVal val="0"/>
                                          </p:val>
                                        </p:tav>
                                        <p:tav tm="100000">
                                          <p:val>
                                            <p:fltVal val="1"/>
                                          </p:val>
                                        </p:tav>
                                      </p:tavLst>
                                    </p:anim>
                                    <p:anim calcmode="lin" valueType="num">
                                      <p:cBhvr>
                                        <p:cTn id="15" dur="500" fill="hold"/>
                                        <p:tgtEl>
                                          <p:spTgt spid="1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8" fill="hold" grpId="3" nodeType="clickEffect">
                                  <p:stCondLst>
                                    <p:cond delay="0"/>
                                  </p:stCondLst>
                                  <p:iterate>
                                    <p:tmAbs val="0"/>
                                  </p:iterate>
                                  <p:childTnLst>
                                    <p:set>
                                      <p:cBhvr>
                                        <p:cTn id="19" fill="hold"/>
                                        <p:tgtEl>
                                          <p:spTgt spid="191"/>
                                        </p:tgtEl>
                                        <p:attrNameLst>
                                          <p:attrName>style.visibility</p:attrName>
                                        </p:attrNameLst>
                                      </p:cBhvr>
                                      <p:to>
                                        <p:strVal val="visible"/>
                                      </p:to>
                                    </p:set>
                                    <p:anim calcmode="lin" valueType="num">
                                      <p:cBhvr>
                                        <p:cTn id="20" dur="500" fill="hold"/>
                                        <p:tgtEl>
                                          <p:spTgt spid="191"/>
                                        </p:tgtEl>
                                        <p:attrNameLst>
                                          <p:attrName>ppt_w</p:attrName>
                                        </p:attrNameLst>
                                      </p:cBhvr>
                                      <p:tavLst>
                                        <p:tav tm="0">
                                          <p:val>
                                            <p:fltVal val="0"/>
                                          </p:val>
                                        </p:tav>
                                        <p:tav tm="100000">
                                          <p:val>
                                            <p:strVal val="#ppt_w"/>
                                          </p:val>
                                        </p:tav>
                                      </p:tavLst>
                                    </p:anim>
                                    <p:anim calcmode="lin" valueType="num">
                                      <p:cBhvr>
                                        <p:cTn id="21" dur="500" fill="hold"/>
                                        <p:tgtEl>
                                          <p:spTgt spid="191"/>
                                        </p:tgtEl>
                                        <p:attrNameLst>
                                          <p:attrName>ppt_h</p:attrName>
                                        </p:attrNameLst>
                                      </p:cBhvr>
                                      <p:tavLst>
                                        <p:tav tm="0">
                                          <p:val>
                                            <p:fltVal val="0"/>
                                          </p:val>
                                        </p:tav>
                                        <p:tav tm="100000">
                                          <p:val>
                                            <p:strVal val="#ppt_h"/>
                                          </p:val>
                                        </p:tav>
                                      </p:tavLst>
                                    </p:anim>
                                    <p:anim calcmode="lin" valueType="num">
                                      <p:cBhvr>
                                        <p:cTn id="22" dur="500" fill="hold"/>
                                        <p:tgtEl>
                                          <p:spTgt spid="191"/>
                                        </p:tgtEl>
                                        <p:attrNameLst>
                                          <p:attrName>ppt_x</p:attrName>
                                        </p:attrNameLst>
                                      </p:cBhvr>
                                      <p:tavLst>
                                        <p:tav tm="0" fmla="#ppt_x+(cos(-2*pi*(1-$))*-#ppt_x-sin(-2*pi*(1-$))*(1-#ppt_y))*(1-$)">
                                          <p:val>
                                            <p:fltVal val="0"/>
                                          </p:val>
                                        </p:tav>
                                        <p:tav tm="100000">
                                          <p:val>
                                            <p:fltVal val="1"/>
                                          </p:val>
                                        </p:tav>
                                      </p:tavLst>
                                    </p:anim>
                                    <p:anim calcmode="lin" valueType="num">
                                      <p:cBhvr>
                                        <p:cTn id="23" dur="500" fill="hold"/>
                                        <p:tgtEl>
                                          <p:spTgt spid="1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2" animBg="1" advAuto="0"/>
      <p:bldP spid="191" grpId="3" animBg="1" advAuto="0"/>
      <p:bldP spid="193"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bstract Data Type"/>
          <p:cNvSpPr txBox="1">
            <a:spLocks noGrp="1"/>
          </p:cNvSpPr>
          <p:nvPr>
            <p:ph type="title"/>
          </p:nvPr>
        </p:nvSpPr>
        <p:spPr>
          <a:prstGeom prst="rect">
            <a:avLst/>
          </a:prstGeom>
        </p:spPr>
        <p:txBody>
          <a:bodyPr/>
          <a:lstStyle/>
          <a:p>
            <a:r>
              <a:t>Abstract Data Type</a:t>
            </a:r>
          </a:p>
        </p:txBody>
      </p:sp>
      <p:sp>
        <p:nvSpPr>
          <p:cNvPr id="76" name="Abstract Data Type (ADT)…"/>
          <p:cNvSpPr txBox="1">
            <a:spLocks noGrp="1"/>
          </p:cNvSpPr>
          <p:nvPr>
            <p:ph type="body" idx="1"/>
          </p:nvPr>
        </p:nvSpPr>
        <p:spPr>
          <a:xfrm>
            <a:off x="190500" y="2343150"/>
            <a:ext cx="15659100" cy="9909810"/>
          </a:xfrm>
          <a:prstGeom prst="rect">
            <a:avLst/>
          </a:prstGeom>
        </p:spPr>
        <p:txBody>
          <a:bodyPr/>
          <a:lstStyle/>
          <a:p>
            <a:pPr>
              <a:buBlip>
                <a:blip r:embed="rId3"/>
              </a:buBlip>
            </a:pPr>
            <a:r>
              <a:rPr sz="4300" dirty="0"/>
              <a:t>Abstract Data Type (ADT)</a:t>
            </a:r>
          </a:p>
          <a:p>
            <a:pPr lvl="1">
              <a:buBlip>
                <a:blip r:embed="rId3"/>
              </a:buBlip>
            </a:pPr>
            <a:r>
              <a:rPr sz="4300" dirty="0"/>
              <a:t>Specification for a group of values and operations on those values</a:t>
            </a:r>
          </a:p>
          <a:p>
            <a:pPr>
              <a:buBlip>
                <a:blip r:embed="rId3"/>
              </a:buBlip>
            </a:pPr>
            <a:r>
              <a:rPr sz="4300" dirty="0"/>
              <a:t>Data Structure</a:t>
            </a:r>
          </a:p>
          <a:p>
            <a:pPr lvl="1">
              <a:buBlip>
                <a:blip r:embed="rId3"/>
              </a:buBlip>
            </a:pPr>
            <a:r>
              <a:rPr sz="4300" dirty="0"/>
              <a:t>Implementation of an ADT within a programming language</a:t>
            </a:r>
          </a:p>
          <a:p>
            <a:pPr>
              <a:buBlip>
                <a:blip r:embed="rId3"/>
              </a:buBlip>
            </a:pPr>
            <a:r>
              <a:rPr sz="4300" dirty="0"/>
              <a:t>Collection</a:t>
            </a:r>
          </a:p>
          <a:p>
            <a:pPr lvl="1">
              <a:buBlip>
                <a:blip r:embed="rId3"/>
              </a:buBlip>
            </a:pPr>
            <a:r>
              <a:rPr sz="4300" dirty="0"/>
              <a:t>Object that groups other objects together</a:t>
            </a:r>
          </a:p>
          <a:p>
            <a:pPr lvl="1">
              <a:buBlip>
                <a:blip r:embed="rId3"/>
              </a:buBlip>
            </a:pPr>
            <a:r>
              <a:rPr sz="4300" dirty="0"/>
              <a:t>Provides various services to clients</a:t>
            </a:r>
          </a:p>
          <a:p>
            <a:pPr lvl="2">
              <a:spcBef>
                <a:spcPts val="0"/>
              </a:spcBef>
              <a:buBlip>
                <a:blip r:embed="rId3"/>
              </a:buBlip>
              <a:defRPr sz="4300"/>
            </a:pPr>
            <a:r>
              <a:rPr sz="4300" dirty="0"/>
              <a:t>add</a:t>
            </a:r>
          </a:p>
          <a:p>
            <a:pPr lvl="2">
              <a:spcBef>
                <a:spcPts val="0"/>
              </a:spcBef>
              <a:buBlip>
                <a:blip r:embed="rId3"/>
              </a:buBlip>
              <a:defRPr sz="4300"/>
            </a:pPr>
            <a:r>
              <a:rPr sz="4300" dirty="0"/>
              <a:t>remove</a:t>
            </a:r>
          </a:p>
          <a:p>
            <a:pPr lvl="2">
              <a:spcBef>
                <a:spcPts val="0"/>
              </a:spcBef>
              <a:buBlip>
                <a:blip r:embed="rId3"/>
              </a:buBlip>
              <a:defRPr sz="4300"/>
            </a:pPr>
            <a:r>
              <a:rPr sz="4300" dirty="0"/>
              <a:t>query </a:t>
            </a:r>
          </a:p>
        </p:txBody>
      </p:sp>
      <p:pic>
        <p:nvPicPr>
          <p:cNvPr id="77" name="30171_Illustration.png" descr="30171_Illustration.png"/>
          <p:cNvPicPr>
            <a:picLocks noChangeAspect="1"/>
          </p:cNvPicPr>
          <p:nvPr/>
        </p:nvPicPr>
        <p:blipFill>
          <a:blip r:embed="rId4"/>
          <a:stretch>
            <a:fillRect/>
          </a:stretch>
        </p:blipFill>
        <p:spPr>
          <a:xfrm>
            <a:off x="17487900" y="6381750"/>
            <a:ext cx="1714500" cy="1714500"/>
          </a:xfrm>
          <a:prstGeom prst="rect">
            <a:avLst/>
          </a:prstGeom>
          <a:ln w="12700">
            <a:miter lim="400000"/>
          </a:ln>
        </p:spPr>
      </p:pic>
      <p:pic>
        <p:nvPicPr>
          <p:cNvPr id="78" name="30172_Illustration.png" descr="30172_Illustration.png"/>
          <p:cNvPicPr>
            <a:picLocks noChangeAspect="1"/>
          </p:cNvPicPr>
          <p:nvPr/>
        </p:nvPicPr>
        <p:blipFill>
          <a:blip r:embed="rId5"/>
          <a:stretch>
            <a:fillRect/>
          </a:stretch>
        </p:blipFill>
        <p:spPr>
          <a:xfrm>
            <a:off x="16916400" y="6000750"/>
            <a:ext cx="1714500" cy="1714500"/>
          </a:xfrm>
          <a:prstGeom prst="rect">
            <a:avLst/>
          </a:prstGeom>
          <a:ln w="12700">
            <a:miter lim="400000"/>
          </a:ln>
        </p:spPr>
      </p:pic>
      <p:pic>
        <p:nvPicPr>
          <p:cNvPr id="79" name="30756_Swiggle.png" descr="30756_Swiggle.png"/>
          <p:cNvPicPr>
            <a:picLocks noChangeAspect="1"/>
          </p:cNvPicPr>
          <p:nvPr/>
        </p:nvPicPr>
        <p:blipFill>
          <a:blip r:embed="rId6"/>
          <a:stretch>
            <a:fillRect/>
          </a:stretch>
        </p:blipFill>
        <p:spPr>
          <a:xfrm>
            <a:off x="17487900" y="6381750"/>
            <a:ext cx="1714500" cy="1714500"/>
          </a:xfrm>
          <a:prstGeom prst="rect">
            <a:avLst/>
          </a:prstGeom>
          <a:ln w="12700">
            <a:miter lim="400000"/>
          </a:ln>
        </p:spPr>
      </p:pic>
      <p:pic>
        <p:nvPicPr>
          <p:cNvPr id="80" name="30189_Illustration.png" descr="30189_Illustration.png"/>
          <p:cNvPicPr>
            <a:picLocks noChangeAspect="1"/>
          </p:cNvPicPr>
          <p:nvPr/>
        </p:nvPicPr>
        <p:blipFill>
          <a:blip r:embed="rId7"/>
          <a:stretch>
            <a:fillRect/>
          </a:stretch>
        </p:blipFill>
        <p:spPr>
          <a:xfrm>
            <a:off x="16916400" y="6000750"/>
            <a:ext cx="1714500" cy="1714500"/>
          </a:xfrm>
          <a:prstGeom prst="rect">
            <a:avLst/>
          </a:prstGeom>
          <a:ln w="12700">
            <a:miter lim="400000"/>
          </a:ln>
        </p:spPr>
      </p:pic>
      <p:pic>
        <p:nvPicPr>
          <p:cNvPr id="81" name="30180_Illustration.png" descr="30180_Illustration.png"/>
          <p:cNvPicPr>
            <a:picLocks noChangeAspect="1"/>
          </p:cNvPicPr>
          <p:nvPr/>
        </p:nvPicPr>
        <p:blipFill>
          <a:blip r:embed="rId8"/>
          <a:stretch>
            <a:fillRect/>
          </a:stretch>
        </p:blipFill>
        <p:spPr>
          <a:xfrm>
            <a:off x="17487900" y="6381750"/>
            <a:ext cx="1714500" cy="1714500"/>
          </a:xfrm>
          <a:prstGeom prst="rect">
            <a:avLst/>
          </a:prstGeom>
          <a:ln w="12700">
            <a:miter lim="400000"/>
          </a:ln>
        </p:spPr>
      </p:pic>
      <p:pic>
        <p:nvPicPr>
          <p:cNvPr id="82" name="30593_Swiggle.png" descr="30593_Swiggle.png"/>
          <p:cNvPicPr>
            <a:picLocks noChangeAspect="1"/>
          </p:cNvPicPr>
          <p:nvPr/>
        </p:nvPicPr>
        <p:blipFill>
          <a:blip r:embed="rId9"/>
          <a:stretch>
            <a:fillRect/>
          </a:stretch>
        </p:blipFill>
        <p:spPr>
          <a:xfrm>
            <a:off x="16916400" y="6000750"/>
            <a:ext cx="1714500" cy="1714500"/>
          </a:xfrm>
          <a:prstGeom prst="rect">
            <a:avLst/>
          </a:prstGeom>
          <a:ln w="12700">
            <a:miter lim="400000"/>
          </a:ln>
        </p:spPr>
      </p:pic>
      <p:pic>
        <p:nvPicPr>
          <p:cNvPr id="83" name="30300_Expression_L_b.png" descr="30300_Expression_L_b.png"/>
          <p:cNvPicPr>
            <a:picLocks noChangeAspect="1"/>
          </p:cNvPicPr>
          <p:nvPr/>
        </p:nvPicPr>
        <p:blipFill>
          <a:blip r:embed="rId10"/>
          <a:stretch>
            <a:fillRect/>
          </a:stretch>
        </p:blipFill>
        <p:spPr>
          <a:xfrm>
            <a:off x="15068550" y="4019550"/>
            <a:ext cx="9525000" cy="9525000"/>
          </a:xfrm>
          <a:prstGeom prst="rect">
            <a:avLst/>
          </a:prstGeom>
          <a:ln w="12700">
            <a:miter lim="400000"/>
          </a:ln>
          <a:effectLst>
            <a:outerShdw blurRad="723900" dir="2700000" rotWithShape="0">
              <a:srgbClr val="000000"/>
            </a:outerShdw>
          </a:effectLst>
        </p:spPr>
      </p:pic>
      <p:sp>
        <p:nvSpPr>
          <p:cNvPr id="84" name="Bag"/>
          <p:cNvSpPr/>
          <p:nvPr/>
        </p:nvSpPr>
        <p:spPr>
          <a:xfrm>
            <a:off x="15087600" y="9372600"/>
            <a:ext cx="306705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6400">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Bag</a:t>
            </a:r>
          </a:p>
        </p:txBody>
      </p:sp>
      <p:sp>
        <p:nvSpPr>
          <p:cNvPr id="85" name="??"/>
          <p:cNvSpPr/>
          <p:nvPr/>
        </p:nvSpPr>
        <p:spPr>
          <a:xfrm>
            <a:off x="10971857" y="4485781"/>
            <a:ext cx="1220144" cy="1193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6800" b="1">
                <a:solidFill>
                  <a:schemeClr val="accent5">
                    <a:lumOff val="-29866"/>
                  </a:schemeClr>
                </a:solidFill>
                <a:latin typeface="Helvetica"/>
                <a:ea typeface="Helvetica"/>
                <a:cs typeface="Helvetica"/>
                <a:sym typeface="Helvetica"/>
              </a:defRPr>
            </a:lvl1pPr>
          </a:lstStyle>
          <a:p>
            <a:r>
              <a:t>??</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75"/>
                                        </p:tgtEl>
                                        <p:attrNameLst>
                                          <p:attrName>style.visibility</p:attrName>
                                        </p:attrNameLst>
                                      </p:cBhvr>
                                      <p:to>
                                        <p:strVal val="visible"/>
                                      </p:to>
                                    </p:set>
                                    <p:anim calcmode="lin" valueType="num">
                                      <p:cBhvr>
                                        <p:cTn id="7" dur="1000" fill="hold"/>
                                        <p:tgtEl>
                                          <p:spTgt spid="75"/>
                                        </p:tgtEl>
                                        <p:attrNameLst>
                                          <p:attrName>ppt_w</p:attrName>
                                        </p:attrNameLst>
                                      </p:cBhvr>
                                      <p:tavLst>
                                        <p:tav tm="0">
                                          <p:val>
                                            <p:strVal val="4*#ppt_w"/>
                                          </p:val>
                                        </p:tav>
                                        <p:tav tm="100000">
                                          <p:val>
                                            <p:strVal val="#ppt_w"/>
                                          </p:val>
                                        </p:tav>
                                      </p:tavLst>
                                    </p:anim>
                                    <p:anim calcmode="lin" valueType="num">
                                      <p:cBhvr>
                                        <p:cTn id="8" dur="1000" fill="hold"/>
                                        <p:tgtEl>
                                          <p:spTgt spid="7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500"/>
                                  </p:stCondLst>
                                  <p:iterate>
                                    <p:tmAbs val="0"/>
                                  </p:iterate>
                                  <p:childTnLst>
                                    <p:set>
                                      <p:cBhvr>
                                        <p:cTn id="11" fill="hold"/>
                                        <p:tgtEl>
                                          <p:spTgt spid="76">
                                            <p:bg/>
                                          </p:spTgt>
                                        </p:tgtEl>
                                        <p:attrNameLst>
                                          <p:attrName>style.visibility</p:attrName>
                                        </p:attrNameLst>
                                      </p:cBhvr>
                                      <p:to>
                                        <p:strVal val="visible"/>
                                      </p:to>
                                    </p:set>
                                    <p:animEffect transition="in" filter="fade">
                                      <p:cBhvr>
                                        <p:cTn id="12" dur="500"/>
                                        <p:tgtEl>
                                          <p:spTgt spid="76">
                                            <p:bg/>
                                          </p:spTgt>
                                        </p:tgtEl>
                                      </p:cBhvr>
                                    </p:animEffect>
                                  </p:childTnLst>
                                </p:cTn>
                              </p:par>
                              <p:par>
                                <p:cTn id="13" presetID="10" presetClass="entr" presetSubtype="0" fill="hold" grpId="2" nodeType="withEffect">
                                  <p:stCondLst>
                                    <p:cond delay="500"/>
                                  </p:stCondLst>
                                  <p:iterate>
                                    <p:tmAbs val="0"/>
                                  </p:iterate>
                                  <p:childTnLst>
                                    <p:set>
                                      <p:cBhvr>
                                        <p:cTn id="14" fill="hold"/>
                                        <p:tgtEl>
                                          <p:spTgt spid="76">
                                            <p:txEl>
                                              <p:pRg st="0" end="0"/>
                                            </p:txEl>
                                          </p:spTgt>
                                        </p:tgtEl>
                                        <p:attrNameLst>
                                          <p:attrName>style.visibility</p:attrName>
                                        </p:attrNameLst>
                                      </p:cBhvr>
                                      <p:to>
                                        <p:strVal val="visible"/>
                                      </p:to>
                                    </p:set>
                                    <p:animEffect transition="in" filter="fade">
                                      <p:cBhvr>
                                        <p:cTn id="15" dur="500"/>
                                        <p:tgtEl>
                                          <p:spTgt spid="76">
                                            <p:txEl>
                                              <p:pRg st="0" end="0"/>
                                            </p:txEl>
                                          </p:spTgt>
                                        </p:tgtEl>
                                      </p:cBhvr>
                                    </p:animEffect>
                                  </p:childTnLst>
                                </p:cTn>
                              </p:par>
                            </p:childTnLst>
                          </p:cTn>
                        </p:par>
                        <p:par>
                          <p:cTn id="16" fill="hold">
                            <p:stCondLst>
                              <p:cond delay="2000"/>
                            </p:stCondLst>
                            <p:childTnLst>
                              <p:par>
                                <p:cTn id="17" presetID="10" presetClass="entr" fill="hold" grpId="2" nodeType="afterEffect">
                                  <p:stCondLst>
                                    <p:cond delay="0"/>
                                  </p:stCondLst>
                                  <p:iterate>
                                    <p:tmAbs val="0"/>
                                  </p:iterate>
                                  <p:childTnLst>
                                    <p:set>
                                      <p:cBhvr>
                                        <p:cTn id="18" fill="hold"/>
                                        <p:tgtEl>
                                          <p:spTgt spid="76">
                                            <p:txEl>
                                              <p:pRg st="1" end="1"/>
                                            </p:txEl>
                                          </p:spTgt>
                                        </p:tgtEl>
                                        <p:attrNameLst>
                                          <p:attrName>style.visibility</p:attrName>
                                        </p:attrNameLst>
                                      </p:cBhvr>
                                      <p:to>
                                        <p:strVal val="visible"/>
                                      </p:to>
                                    </p:set>
                                    <p:animEffect transition="in" filter="fade">
                                      <p:cBhvr>
                                        <p:cTn id="19" dur="500"/>
                                        <p:tgtEl>
                                          <p:spTgt spid="7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76">
                                            <p:txEl>
                                              <p:pRg st="2" end="2"/>
                                            </p:txEl>
                                          </p:spTgt>
                                        </p:tgtEl>
                                        <p:attrNameLst>
                                          <p:attrName>style.visibility</p:attrName>
                                        </p:attrNameLst>
                                      </p:cBhvr>
                                      <p:to>
                                        <p:strVal val="visible"/>
                                      </p:to>
                                    </p:set>
                                    <p:animEffect transition="in" filter="fade">
                                      <p:cBhvr>
                                        <p:cTn id="24" dur="500"/>
                                        <p:tgtEl>
                                          <p:spTgt spid="76">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76">
                                            <p:txEl>
                                              <p:pRg st="3" end="3"/>
                                            </p:txEl>
                                          </p:spTgt>
                                        </p:tgtEl>
                                        <p:attrNameLst>
                                          <p:attrName>style.visibility</p:attrName>
                                        </p:attrNameLst>
                                      </p:cBhvr>
                                      <p:to>
                                        <p:strVal val="visible"/>
                                      </p:to>
                                    </p:set>
                                    <p:animEffect transition="in" filter="fade">
                                      <p:cBhvr>
                                        <p:cTn id="28" dur="500"/>
                                        <p:tgtEl>
                                          <p:spTgt spid="7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76">
                                            <p:txEl>
                                              <p:pRg st="4" end="4"/>
                                            </p:txEl>
                                          </p:spTgt>
                                        </p:tgtEl>
                                        <p:attrNameLst>
                                          <p:attrName>style.visibility</p:attrName>
                                        </p:attrNameLst>
                                      </p:cBhvr>
                                      <p:to>
                                        <p:strVal val="visible"/>
                                      </p:to>
                                    </p:set>
                                    <p:animEffect transition="in" filter="fade">
                                      <p:cBhvr>
                                        <p:cTn id="33" dur="500"/>
                                        <p:tgtEl>
                                          <p:spTgt spid="76">
                                            <p:txEl>
                                              <p:pRg st="4" end="4"/>
                                            </p:txEl>
                                          </p:spTgt>
                                        </p:tgtEl>
                                      </p:cBhvr>
                                    </p:animEffect>
                                  </p:childTnLst>
                                </p:cTn>
                              </p:par>
                            </p:childTnLst>
                          </p:cTn>
                        </p:par>
                        <p:par>
                          <p:cTn id="34" fill="hold">
                            <p:stCondLst>
                              <p:cond delay="500"/>
                            </p:stCondLst>
                            <p:childTnLst>
                              <p:par>
                                <p:cTn id="35" presetID="10" presetClass="entr" fill="hold" grpId="2" nodeType="afterEffect">
                                  <p:stCondLst>
                                    <p:cond delay="0"/>
                                  </p:stCondLst>
                                  <p:iterate>
                                    <p:tmAbs val="0"/>
                                  </p:iterate>
                                  <p:childTnLst>
                                    <p:set>
                                      <p:cBhvr>
                                        <p:cTn id="36" fill="hold"/>
                                        <p:tgtEl>
                                          <p:spTgt spid="76">
                                            <p:txEl>
                                              <p:pRg st="5" end="5"/>
                                            </p:txEl>
                                          </p:spTgt>
                                        </p:tgtEl>
                                        <p:attrNameLst>
                                          <p:attrName>style.visibility</p:attrName>
                                        </p:attrNameLst>
                                      </p:cBhvr>
                                      <p:to>
                                        <p:strVal val="visible"/>
                                      </p:to>
                                    </p:set>
                                    <p:animEffect transition="in" filter="fade">
                                      <p:cBhvr>
                                        <p:cTn id="37" dur="500"/>
                                        <p:tgtEl>
                                          <p:spTgt spid="7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3" nodeType="clickEffect">
                                  <p:stCondLst>
                                    <p:cond delay="0"/>
                                  </p:stCondLst>
                                  <p:iterate>
                                    <p:tmAbs val="0"/>
                                  </p:iterate>
                                  <p:childTnLst>
                                    <p:set>
                                      <p:cBhvr>
                                        <p:cTn id="41" fill="hold"/>
                                        <p:tgtEl>
                                          <p:spTgt spid="83"/>
                                        </p:tgtEl>
                                        <p:attrNameLst>
                                          <p:attrName>style.visibility</p:attrName>
                                        </p:attrNameLst>
                                      </p:cBhvr>
                                      <p:to>
                                        <p:strVal val="visible"/>
                                      </p:to>
                                    </p:set>
                                    <p:animEffect transition="in" filter="fade">
                                      <p:cBhvr>
                                        <p:cTn id="42" dur="750"/>
                                        <p:tgtEl>
                                          <p:spTgt spid="83"/>
                                        </p:tgtEl>
                                      </p:cBhvr>
                                    </p:animEffect>
                                  </p:childTnLst>
                                </p:cTn>
                              </p:par>
                            </p:childTnLst>
                          </p:cTn>
                        </p:par>
                        <p:par>
                          <p:cTn id="43" fill="hold">
                            <p:stCondLst>
                              <p:cond delay="750"/>
                            </p:stCondLst>
                            <p:childTnLst>
                              <p:par>
                                <p:cTn id="44" presetID="23" presetClass="entr" presetSubtype="16" fill="hold" grpId="4" nodeType="afterEffect">
                                  <p:stCondLst>
                                    <p:cond delay="0"/>
                                  </p:stCondLst>
                                  <p:iterate>
                                    <p:tmAbs val="0"/>
                                  </p:iterate>
                                  <p:childTnLst>
                                    <p:set>
                                      <p:cBhvr>
                                        <p:cTn id="45" fill="hold"/>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fill="hold" grpId="2" nodeType="clickEffect">
                                  <p:stCondLst>
                                    <p:cond delay="0"/>
                                  </p:stCondLst>
                                  <p:iterate>
                                    <p:tmAbs val="0"/>
                                  </p:iterate>
                                  <p:childTnLst>
                                    <p:set>
                                      <p:cBhvr>
                                        <p:cTn id="51" fill="hold"/>
                                        <p:tgtEl>
                                          <p:spTgt spid="76">
                                            <p:txEl>
                                              <p:pRg st="6" end="6"/>
                                            </p:txEl>
                                          </p:spTgt>
                                        </p:tgtEl>
                                        <p:attrNameLst>
                                          <p:attrName>style.visibility</p:attrName>
                                        </p:attrNameLst>
                                      </p:cBhvr>
                                      <p:to>
                                        <p:strVal val="visible"/>
                                      </p:to>
                                    </p:set>
                                    <p:animEffect transition="in" filter="fade">
                                      <p:cBhvr>
                                        <p:cTn id="52" dur="500"/>
                                        <p:tgtEl>
                                          <p:spTgt spid="7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2" nodeType="clickEffect">
                                  <p:stCondLst>
                                    <p:cond delay="0"/>
                                  </p:stCondLst>
                                  <p:iterate>
                                    <p:tmAbs val="0"/>
                                  </p:iterate>
                                  <p:childTnLst>
                                    <p:set>
                                      <p:cBhvr>
                                        <p:cTn id="56" fill="hold"/>
                                        <p:tgtEl>
                                          <p:spTgt spid="76">
                                            <p:txEl>
                                              <p:pRg st="7" end="7"/>
                                            </p:txEl>
                                          </p:spTgt>
                                        </p:tgtEl>
                                        <p:attrNameLst>
                                          <p:attrName>style.visibility</p:attrName>
                                        </p:attrNameLst>
                                      </p:cBhvr>
                                      <p:to>
                                        <p:strVal val="visible"/>
                                      </p:to>
                                    </p:set>
                                    <p:animEffect transition="in" filter="fade">
                                      <p:cBhvr>
                                        <p:cTn id="57" dur="500"/>
                                        <p:tgtEl>
                                          <p:spTgt spid="76">
                                            <p:txEl>
                                              <p:pRg st="7" end="7"/>
                                            </p:txEl>
                                          </p:spTgt>
                                        </p:tgtEl>
                                      </p:cBhvr>
                                    </p:animEffect>
                                  </p:childTnLst>
                                </p:cTn>
                              </p:par>
                            </p:childTnLst>
                          </p:cTn>
                        </p:par>
                        <p:par>
                          <p:cTn id="58" fill="hold">
                            <p:stCondLst>
                              <p:cond delay="500"/>
                            </p:stCondLst>
                            <p:childTnLst>
                              <p:par>
                                <p:cTn id="59" presetID="2" presetClass="entr" presetSubtype="9" fill="hold" grpId="5" nodeType="afterEffect">
                                  <p:stCondLst>
                                    <p:cond delay="0"/>
                                  </p:stCondLst>
                                  <p:iterate>
                                    <p:tmAbs val="0"/>
                                  </p:iterate>
                                  <p:childTnLst>
                                    <p:set>
                                      <p:cBhvr>
                                        <p:cTn id="60" fill="hold"/>
                                        <p:tgtEl>
                                          <p:spTgt spid="79"/>
                                        </p:tgtEl>
                                        <p:attrNameLst>
                                          <p:attrName>style.visibility</p:attrName>
                                        </p:attrNameLst>
                                      </p:cBhvr>
                                      <p:to>
                                        <p:strVal val="visible"/>
                                      </p:to>
                                    </p:set>
                                    <p:anim calcmode="lin" valueType="num">
                                      <p:cBhvr>
                                        <p:cTn id="61" dur="800" fill="hold"/>
                                        <p:tgtEl>
                                          <p:spTgt spid="79"/>
                                        </p:tgtEl>
                                        <p:attrNameLst>
                                          <p:attrName>ppt_x</p:attrName>
                                        </p:attrNameLst>
                                      </p:cBhvr>
                                      <p:tavLst>
                                        <p:tav tm="0">
                                          <p:val>
                                            <p:strVal val="0-#ppt_w/2"/>
                                          </p:val>
                                        </p:tav>
                                        <p:tav tm="100000">
                                          <p:val>
                                            <p:strVal val="#ppt_x"/>
                                          </p:val>
                                        </p:tav>
                                      </p:tavLst>
                                    </p:anim>
                                    <p:anim calcmode="lin" valueType="num">
                                      <p:cBhvr>
                                        <p:cTn id="62" dur="800" fill="hold"/>
                                        <p:tgtEl>
                                          <p:spTgt spid="79"/>
                                        </p:tgtEl>
                                        <p:attrNameLst>
                                          <p:attrName>ppt_y</p:attrName>
                                        </p:attrNameLst>
                                      </p:cBhvr>
                                      <p:tavLst>
                                        <p:tav tm="0">
                                          <p:val>
                                            <p:strVal val="0-#ppt_h/2"/>
                                          </p:val>
                                        </p:tav>
                                        <p:tav tm="100000">
                                          <p:val>
                                            <p:strVal val="#ppt_y"/>
                                          </p:val>
                                        </p:tav>
                                      </p:tavLst>
                                    </p:anim>
                                  </p:childTnLst>
                                </p:cTn>
                              </p:par>
                            </p:childTnLst>
                          </p:cTn>
                        </p:par>
                        <p:par>
                          <p:cTn id="63" fill="hold">
                            <p:stCondLst>
                              <p:cond delay="1300"/>
                            </p:stCondLst>
                            <p:childTnLst>
                              <p:par>
                                <p:cTn id="64" presetID="2" presetClass="entr" presetSubtype="1" fill="hold" grpId="6" nodeType="afterEffect">
                                  <p:stCondLst>
                                    <p:cond delay="300"/>
                                  </p:stCondLst>
                                  <p:iterate>
                                    <p:tmAbs val="0"/>
                                  </p:iterate>
                                  <p:childTnLst>
                                    <p:set>
                                      <p:cBhvr>
                                        <p:cTn id="65" fill="hold"/>
                                        <p:tgtEl>
                                          <p:spTgt spid="78"/>
                                        </p:tgtEl>
                                        <p:attrNameLst>
                                          <p:attrName>style.visibility</p:attrName>
                                        </p:attrNameLst>
                                      </p:cBhvr>
                                      <p:to>
                                        <p:strVal val="visible"/>
                                      </p:to>
                                    </p:set>
                                    <p:anim calcmode="lin" valueType="num">
                                      <p:cBhvr>
                                        <p:cTn id="66" dur="1000" fill="hold"/>
                                        <p:tgtEl>
                                          <p:spTgt spid="78"/>
                                        </p:tgtEl>
                                        <p:attrNameLst>
                                          <p:attrName>ppt_x</p:attrName>
                                        </p:attrNameLst>
                                      </p:cBhvr>
                                      <p:tavLst>
                                        <p:tav tm="0">
                                          <p:val>
                                            <p:strVal val="#ppt_x"/>
                                          </p:val>
                                        </p:tav>
                                        <p:tav tm="100000">
                                          <p:val>
                                            <p:strVal val="#ppt_x"/>
                                          </p:val>
                                        </p:tav>
                                      </p:tavLst>
                                    </p:anim>
                                    <p:anim calcmode="lin" valueType="num">
                                      <p:cBhvr>
                                        <p:cTn id="67" dur="1000" fill="hold"/>
                                        <p:tgtEl>
                                          <p:spTgt spid="78"/>
                                        </p:tgtEl>
                                        <p:attrNameLst>
                                          <p:attrName>ppt_y</p:attrName>
                                        </p:attrNameLst>
                                      </p:cBhvr>
                                      <p:tavLst>
                                        <p:tav tm="0">
                                          <p:val>
                                            <p:strVal val="0-#ppt_h/2"/>
                                          </p:val>
                                        </p:tav>
                                        <p:tav tm="100000">
                                          <p:val>
                                            <p:strVal val="#ppt_y"/>
                                          </p:val>
                                        </p:tav>
                                      </p:tavLst>
                                    </p:anim>
                                  </p:childTnLst>
                                </p:cTn>
                              </p:par>
                            </p:childTnLst>
                          </p:cTn>
                        </p:par>
                        <p:par>
                          <p:cTn id="68" fill="hold">
                            <p:stCondLst>
                              <p:cond delay="2600"/>
                            </p:stCondLst>
                            <p:childTnLst>
                              <p:par>
                                <p:cTn id="69" presetID="2" presetClass="entr" presetSubtype="9" fill="hold" grpId="7" nodeType="afterEffect">
                                  <p:stCondLst>
                                    <p:cond delay="300"/>
                                  </p:stCondLst>
                                  <p:iterate>
                                    <p:tmAbs val="0"/>
                                  </p:iterate>
                                  <p:childTnLst>
                                    <p:set>
                                      <p:cBhvr>
                                        <p:cTn id="70" fill="hold"/>
                                        <p:tgtEl>
                                          <p:spTgt spid="77"/>
                                        </p:tgtEl>
                                        <p:attrNameLst>
                                          <p:attrName>style.visibility</p:attrName>
                                        </p:attrNameLst>
                                      </p:cBhvr>
                                      <p:to>
                                        <p:strVal val="visible"/>
                                      </p:to>
                                    </p:set>
                                    <p:anim calcmode="lin" valueType="num">
                                      <p:cBhvr>
                                        <p:cTn id="71" dur="1000" fill="hold"/>
                                        <p:tgtEl>
                                          <p:spTgt spid="77"/>
                                        </p:tgtEl>
                                        <p:attrNameLst>
                                          <p:attrName>ppt_x</p:attrName>
                                        </p:attrNameLst>
                                      </p:cBhvr>
                                      <p:tavLst>
                                        <p:tav tm="0">
                                          <p:val>
                                            <p:strVal val="0-#ppt_w/2"/>
                                          </p:val>
                                        </p:tav>
                                        <p:tav tm="100000">
                                          <p:val>
                                            <p:strVal val="#ppt_x"/>
                                          </p:val>
                                        </p:tav>
                                      </p:tavLst>
                                    </p:anim>
                                    <p:anim calcmode="lin" valueType="num">
                                      <p:cBhvr>
                                        <p:cTn id="72" dur="1000" fill="hold"/>
                                        <p:tgtEl>
                                          <p:spTgt spid="77"/>
                                        </p:tgtEl>
                                        <p:attrNameLst>
                                          <p:attrName>ppt_y</p:attrName>
                                        </p:attrNameLst>
                                      </p:cBhvr>
                                      <p:tavLst>
                                        <p:tav tm="0">
                                          <p:val>
                                            <p:strVal val="0-#ppt_h/2"/>
                                          </p:val>
                                        </p:tav>
                                        <p:tav tm="100000">
                                          <p:val>
                                            <p:strVal val="#ppt_y"/>
                                          </p:val>
                                        </p:tav>
                                      </p:tavLst>
                                    </p:anim>
                                  </p:childTnLst>
                                </p:cTn>
                              </p:par>
                            </p:childTnLst>
                          </p:cTn>
                        </p:par>
                        <p:par>
                          <p:cTn id="73" fill="hold">
                            <p:stCondLst>
                              <p:cond delay="3900"/>
                            </p:stCondLst>
                            <p:childTnLst>
                              <p:par>
                                <p:cTn id="74" presetID="2" presetClass="entr" presetSubtype="1" fill="hold" grpId="8" nodeType="afterEffect">
                                  <p:stCondLst>
                                    <p:cond delay="300"/>
                                  </p:stCondLst>
                                  <p:iterate>
                                    <p:tmAbs val="0"/>
                                  </p:iterate>
                                  <p:childTnLst>
                                    <p:set>
                                      <p:cBhvr>
                                        <p:cTn id="75" fill="hold"/>
                                        <p:tgtEl>
                                          <p:spTgt spid="80"/>
                                        </p:tgtEl>
                                        <p:attrNameLst>
                                          <p:attrName>style.visibility</p:attrName>
                                        </p:attrNameLst>
                                      </p:cBhvr>
                                      <p:to>
                                        <p:strVal val="visible"/>
                                      </p:to>
                                    </p:set>
                                    <p:anim calcmode="lin" valueType="num">
                                      <p:cBhvr>
                                        <p:cTn id="76" dur="1000" fill="hold"/>
                                        <p:tgtEl>
                                          <p:spTgt spid="80"/>
                                        </p:tgtEl>
                                        <p:attrNameLst>
                                          <p:attrName>ppt_x</p:attrName>
                                        </p:attrNameLst>
                                      </p:cBhvr>
                                      <p:tavLst>
                                        <p:tav tm="0">
                                          <p:val>
                                            <p:strVal val="#ppt_x"/>
                                          </p:val>
                                        </p:tav>
                                        <p:tav tm="100000">
                                          <p:val>
                                            <p:strVal val="#ppt_x"/>
                                          </p:val>
                                        </p:tav>
                                      </p:tavLst>
                                    </p:anim>
                                    <p:anim calcmode="lin" valueType="num">
                                      <p:cBhvr>
                                        <p:cTn id="77" dur="1000" fill="hold"/>
                                        <p:tgtEl>
                                          <p:spTgt spid="80"/>
                                        </p:tgtEl>
                                        <p:attrNameLst>
                                          <p:attrName>ppt_y</p:attrName>
                                        </p:attrNameLst>
                                      </p:cBhvr>
                                      <p:tavLst>
                                        <p:tav tm="0">
                                          <p:val>
                                            <p:strVal val="0-#ppt_h/2"/>
                                          </p:val>
                                        </p:tav>
                                        <p:tav tm="100000">
                                          <p:val>
                                            <p:strVal val="#ppt_y"/>
                                          </p:val>
                                        </p:tav>
                                      </p:tavLst>
                                    </p:anim>
                                  </p:childTnLst>
                                </p:cTn>
                              </p:par>
                            </p:childTnLst>
                          </p:cTn>
                        </p:par>
                        <p:par>
                          <p:cTn id="78" fill="hold">
                            <p:stCondLst>
                              <p:cond delay="5200"/>
                            </p:stCondLst>
                            <p:childTnLst>
                              <p:par>
                                <p:cTn id="79" presetID="2" presetClass="entr" presetSubtype="9" fill="hold" grpId="9" nodeType="afterEffect">
                                  <p:stCondLst>
                                    <p:cond delay="300"/>
                                  </p:stCondLst>
                                  <p:iterate>
                                    <p:tmAbs val="0"/>
                                  </p:iterate>
                                  <p:childTnLst>
                                    <p:set>
                                      <p:cBhvr>
                                        <p:cTn id="80" fill="hold"/>
                                        <p:tgtEl>
                                          <p:spTgt spid="81"/>
                                        </p:tgtEl>
                                        <p:attrNameLst>
                                          <p:attrName>style.visibility</p:attrName>
                                        </p:attrNameLst>
                                      </p:cBhvr>
                                      <p:to>
                                        <p:strVal val="visible"/>
                                      </p:to>
                                    </p:set>
                                    <p:anim calcmode="lin" valueType="num">
                                      <p:cBhvr>
                                        <p:cTn id="81" dur="1000" fill="hold"/>
                                        <p:tgtEl>
                                          <p:spTgt spid="81"/>
                                        </p:tgtEl>
                                        <p:attrNameLst>
                                          <p:attrName>ppt_x</p:attrName>
                                        </p:attrNameLst>
                                      </p:cBhvr>
                                      <p:tavLst>
                                        <p:tav tm="0">
                                          <p:val>
                                            <p:strVal val="0-#ppt_w/2"/>
                                          </p:val>
                                        </p:tav>
                                        <p:tav tm="100000">
                                          <p:val>
                                            <p:strVal val="#ppt_x"/>
                                          </p:val>
                                        </p:tav>
                                      </p:tavLst>
                                    </p:anim>
                                    <p:anim calcmode="lin" valueType="num">
                                      <p:cBhvr>
                                        <p:cTn id="82" dur="1000" fill="hold"/>
                                        <p:tgtEl>
                                          <p:spTgt spid="81"/>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1" fill="hold" grpId="10" nodeType="afterEffect">
                                  <p:stCondLst>
                                    <p:cond delay="300"/>
                                  </p:stCondLst>
                                  <p:iterate>
                                    <p:tmAbs val="0"/>
                                  </p:iterate>
                                  <p:childTnLst>
                                    <p:set>
                                      <p:cBhvr>
                                        <p:cTn id="85" fill="hold"/>
                                        <p:tgtEl>
                                          <p:spTgt spid="82"/>
                                        </p:tgtEl>
                                        <p:attrNameLst>
                                          <p:attrName>style.visibility</p:attrName>
                                        </p:attrNameLst>
                                      </p:cBhvr>
                                      <p:to>
                                        <p:strVal val="visible"/>
                                      </p:to>
                                    </p:set>
                                    <p:anim calcmode="lin" valueType="num">
                                      <p:cBhvr>
                                        <p:cTn id="86" dur="1000" fill="hold"/>
                                        <p:tgtEl>
                                          <p:spTgt spid="82"/>
                                        </p:tgtEl>
                                        <p:attrNameLst>
                                          <p:attrName>ppt_x</p:attrName>
                                        </p:attrNameLst>
                                      </p:cBhvr>
                                      <p:tavLst>
                                        <p:tav tm="0">
                                          <p:val>
                                            <p:strVal val="#ppt_x"/>
                                          </p:val>
                                        </p:tav>
                                        <p:tav tm="100000">
                                          <p:val>
                                            <p:strVal val="#ppt_x"/>
                                          </p:val>
                                        </p:tav>
                                      </p:tavLst>
                                    </p:anim>
                                    <p:anim calcmode="lin" valueType="num">
                                      <p:cBhvr>
                                        <p:cTn id="87" dur="1000" fill="hold"/>
                                        <p:tgtEl>
                                          <p:spTgt spid="82"/>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fill="hold" grpId="2" nodeType="clickEffect">
                                  <p:stCondLst>
                                    <p:cond delay="0"/>
                                  </p:stCondLst>
                                  <p:iterate>
                                    <p:tmAbs val="0"/>
                                  </p:iterate>
                                  <p:childTnLst>
                                    <p:set>
                                      <p:cBhvr>
                                        <p:cTn id="91" fill="hold"/>
                                        <p:tgtEl>
                                          <p:spTgt spid="76">
                                            <p:txEl>
                                              <p:pRg st="8" end="8"/>
                                            </p:txEl>
                                          </p:spTgt>
                                        </p:tgtEl>
                                        <p:attrNameLst>
                                          <p:attrName>style.visibility</p:attrName>
                                        </p:attrNameLst>
                                      </p:cBhvr>
                                      <p:to>
                                        <p:strVal val="visible"/>
                                      </p:to>
                                    </p:set>
                                    <p:animEffect transition="in" filter="fade">
                                      <p:cBhvr>
                                        <p:cTn id="92" dur="500"/>
                                        <p:tgtEl>
                                          <p:spTgt spid="76">
                                            <p:txEl>
                                              <p:pRg st="8" end="8"/>
                                            </p:txEl>
                                          </p:spTgt>
                                        </p:tgtEl>
                                      </p:cBhvr>
                                    </p:animEffect>
                                  </p:childTnLst>
                                </p:cTn>
                              </p:par>
                            </p:childTnLst>
                          </p:cTn>
                        </p:par>
                        <p:par>
                          <p:cTn id="93" fill="hold">
                            <p:stCondLst>
                              <p:cond delay="500"/>
                            </p:stCondLst>
                            <p:childTnLst>
                              <p:par>
                                <p:cTn id="94" presetID="2" presetClass="exit" presetSubtype="9" fill="hold" grpId="11" nodeType="afterEffect">
                                  <p:stCondLst>
                                    <p:cond delay="0"/>
                                  </p:stCondLst>
                                  <p:iterate>
                                    <p:tmAbs val="0"/>
                                  </p:iterate>
                                  <p:childTnLst>
                                    <p:anim calcmode="lin" valueType="num">
                                      <p:cBhvr>
                                        <p:cTn id="95" dur="1000" fill="hold"/>
                                        <p:tgtEl>
                                          <p:spTgt spid="78"/>
                                        </p:tgtEl>
                                        <p:attrNameLst>
                                          <p:attrName>ppt_x</p:attrName>
                                        </p:attrNameLst>
                                      </p:cBhvr>
                                      <p:tavLst>
                                        <p:tav tm="0">
                                          <p:val>
                                            <p:strVal val="ppt_x"/>
                                          </p:val>
                                        </p:tav>
                                        <p:tav tm="100000">
                                          <p:val>
                                            <p:strVal val="0-ppt_w/2"/>
                                          </p:val>
                                        </p:tav>
                                      </p:tavLst>
                                    </p:anim>
                                    <p:anim calcmode="lin" valueType="num">
                                      <p:cBhvr>
                                        <p:cTn id="96" dur="1000" fill="hold"/>
                                        <p:tgtEl>
                                          <p:spTgt spid="78"/>
                                        </p:tgtEl>
                                        <p:attrNameLst>
                                          <p:attrName>ppt_y</p:attrName>
                                        </p:attrNameLst>
                                      </p:cBhvr>
                                      <p:tavLst>
                                        <p:tav tm="0">
                                          <p:val>
                                            <p:strVal val="ppt_y"/>
                                          </p:val>
                                        </p:tav>
                                        <p:tav tm="100000">
                                          <p:val>
                                            <p:strVal val="0-ppt_h/2"/>
                                          </p:val>
                                        </p:tav>
                                      </p:tavLst>
                                    </p:anim>
                                    <p:set>
                                      <p:cBhvr>
                                        <p:cTn id="97" fill="hold">
                                          <p:stCondLst>
                                            <p:cond delay="999"/>
                                          </p:stCondLst>
                                        </p:cTn>
                                        <p:tgtEl>
                                          <p:spTgt spid="78"/>
                                        </p:tgtEl>
                                        <p:attrNameLst>
                                          <p:attrName>style.visibility</p:attrName>
                                        </p:attrNameLst>
                                      </p:cBhvr>
                                      <p:to>
                                        <p:strVal val="hidden"/>
                                      </p:to>
                                    </p:set>
                                  </p:childTnLst>
                                </p:cTn>
                              </p:par>
                            </p:childTnLst>
                          </p:cTn>
                        </p:par>
                        <p:par>
                          <p:cTn id="98" fill="hold">
                            <p:stCondLst>
                              <p:cond delay="1500"/>
                            </p:stCondLst>
                            <p:childTnLst>
                              <p:par>
                                <p:cTn id="99" presetID="2" presetClass="exit" presetSubtype="1" fill="hold" grpId="12" nodeType="afterEffect">
                                  <p:stCondLst>
                                    <p:cond delay="300"/>
                                  </p:stCondLst>
                                  <p:iterate>
                                    <p:tmAbs val="0"/>
                                  </p:iterate>
                                  <p:childTnLst>
                                    <p:anim calcmode="lin" valueType="num">
                                      <p:cBhvr>
                                        <p:cTn id="100" dur="750" fill="hold"/>
                                        <p:tgtEl>
                                          <p:spTgt spid="79"/>
                                        </p:tgtEl>
                                        <p:attrNameLst>
                                          <p:attrName>ppt_x</p:attrName>
                                        </p:attrNameLst>
                                      </p:cBhvr>
                                      <p:tavLst>
                                        <p:tav tm="0">
                                          <p:val>
                                            <p:strVal val="ppt_x"/>
                                          </p:val>
                                        </p:tav>
                                        <p:tav tm="100000">
                                          <p:val>
                                            <p:strVal val="ppt_x"/>
                                          </p:val>
                                        </p:tav>
                                      </p:tavLst>
                                    </p:anim>
                                    <p:anim calcmode="lin" valueType="num">
                                      <p:cBhvr>
                                        <p:cTn id="101" dur="750" fill="hold"/>
                                        <p:tgtEl>
                                          <p:spTgt spid="79"/>
                                        </p:tgtEl>
                                        <p:attrNameLst>
                                          <p:attrName>ppt_y</p:attrName>
                                        </p:attrNameLst>
                                      </p:cBhvr>
                                      <p:tavLst>
                                        <p:tav tm="0">
                                          <p:val>
                                            <p:strVal val="ppt_y"/>
                                          </p:val>
                                        </p:tav>
                                        <p:tav tm="100000">
                                          <p:val>
                                            <p:strVal val="0-ppt_h/2"/>
                                          </p:val>
                                        </p:tav>
                                      </p:tavLst>
                                    </p:anim>
                                    <p:set>
                                      <p:cBhvr>
                                        <p:cTn id="102" fill="hold">
                                          <p:stCondLst>
                                            <p:cond delay="749"/>
                                          </p:stCondLst>
                                        </p:cTn>
                                        <p:tgtEl>
                                          <p:spTgt spid="7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fill="hold" grpId="2" nodeType="clickEffect">
                                  <p:stCondLst>
                                    <p:cond delay="0"/>
                                  </p:stCondLst>
                                  <p:iterate>
                                    <p:tmAbs val="0"/>
                                  </p:iterate>
                                  <p:childTnLst>
                                    <p:set>
                                      <p:cBhvr>
                                        <p:cTn id="106" fill="hold"/>
                                        <p:tgtEl>
                                          <p:spTgt spid="76">
                                            <p:txEl>
                                              <p:pRg st="9" end="9"/>
                                            </p:txEl>
                                          </p:spTgt>
                                        </p:tgtEl>
                                        <p:attrNameLst>
                                          <p:attrName>style.visibility</p:attrName>
                                        </p:attrNameLst>
                                      </p:cBhvr>
                                      <p:to>
                                        <p:strVal val="visible"/>
                                      </p:to>
                                    </p:set>
                                    <p:animEffect transition="in" filter="fade">
                                      <p:cBhvr>
                                        <p:cTn id="107" dur="500"/>
                                        <p:tgtEl>
                                          <p:spTgt spid="76">
                                            <p:txEl>
                                              <p:pRg st="9" end="9"/>
                                            </p:txEl>
                                          </p:spTgt>
                                        </p:tgtEl>
                                      </p:cBhvr>
                                    </p:animEffect>
                                  </p:childTnLst>
                                </p:cTn>
                              </p:par>
                            </p:childTnLst>
                          </p:cTn>
                        </p:par>
                        <p:par>
                          <p:cTn id="108" fill="hold">
                            <p:stCondLst>
                              <p:cond delay="0"/>
                            </p:stCondLst>
                            <p:childTnLst>
                              <p:par>
                                <p:cTn id="109" presetID="-1" presetClass="path" presetSubtype="0" accel="50000" decel="50000" fill="hold" nodeType="afterEffect">
                                  <p:stCondLst>
                                    <p:cond delay="0"/>
                                  </p:stCondLst>
                                  <p:childTnLst>
                                    <p:animMotion origin="layout" path="M 0.000000 0.000000 C 0.000000 0.000000 -0.019061 -0.167624 -0.081510 -0.206944 C -0.144010 -0.246296 -0.205469 -0.187037 -0.205469 -0.187037" pathEditMode="relative">
                                      <p:cBhvr>
                                        <p:cTn id="110" dur="750" fill="hold"/>
                                        <p:tgtEl>
                                          <p:spTgt spid="80"/>
                                        </p:tgtEl>
                                        <p:attrNameLst>
                                          <p:attrName>ppt_x</p:attrName>
                                          <p:attrName>ppt_y</p:attrName>
                                        </p:attrNameLst>
                                      </p:cBhvr>
                                    </p:animMotion>
                                  </p:childTnLst>
                                </p:cTn>
                              </p:par>
                            </p:childTnLst>
                          </p:cTn>
                        </p:par>
                        <p:par>
                          <p:cTn id="111" fill="hold">
                            <p:stCondLst>
                              <p:cond delay="750"/>
                            </p:stCondLst>
                            <p:childTnLst>
                              <p:par>
                                <p:cTn id="112" presetID="1" presetClass="entr" presetSubtype="0" fill="hold" grpId="14" nodeType="afterEffect">
                                  <p:stCondLst>
                                    <p:cond delay="0"/>
                                  </p:stCondLst>
                                  <p:iterate>
                                    <p:tmAbs val="0"/>
                                  </p:iterate>
                                  <p:childTnLst>
                                    <p:set>
                                      <p:cBhvr>
                                        <p:cTn id="113" fill="hold"/>
                                        <p:tgtEl>
                                          <p:spTgt spid="85"/>
                                        </p:tgtEl>
                                        <p:attrNameLst>
                                          <p:attrName>style.visibility</p:attrName>
                                        </p:attrNameLst>
                                      </p:cBhvr>
                                      <p:to>
                                        <p:strVal val="visible"/>
                                      </p:to>
                                    </p:set>
                                  </p:childTnLst>
                                </p:cTn>
                              </p:par>
                            </p:childTnLst>
                          </p:cTn>
                        </p:par>
                        <p:par>
                          <p:cTn id="114" fill="hold">
                            <p:stCondLst>
                              <p:cond delay="0"/>
                            </p:stCondLst>
                            <p:childTnLst>
                              <p:par>
                                <p:cTn id="115" presetID="35" presetClass="emph" presetSubtype="0" repeatCount="4000" fill="hold" grpId="15" nodeType="afterEffect">
                                  <p:stCondLst>
                                    <p:cond delay="0"/>
                                  </p:stCondLst>
                                  <p:childTnLst>
                                    <p:anim calcmode="discrete" valueType="str">
                                      <p:cBhvr>
                                        <p:cTn id="116" dur="1000" fill="hold"/>
                                        <p:tgtEl>
                                          <p:spTgt spid="85"/>
                                        </p:tgtEl>
                                        <p:attrNameLst>
                                          <p:attrName>style.visibility</p:attrName>
                                        </p:attrNameLst>
                                      </p:cBhvr>
                                      <p:tavLst>
                                        <p:tav tm="0">
                                          <p:val>
                                            <p:strVal val="hidden"/>
                                          </p:val>
                                        </p:tav>
                                        <p:tav tm="50000">
                                          <p:val>
                                            <p:strVal val="visible"/>
                                          </p:val>
                                        </p:tav>
                                      </p:tavLst>
                                    </p:anim>
                                  </p:childTnLst>
                                </p:cTn>
                              </p:par>
                            </p:childTnLst>
                          </p:cTn>
                        </p:par>
                        <p:par>
                          <p:cTn id="117" fill="hold">
                            <p:stCondLst>
                              <p:cond delay="0"/>
                            </p:stCondLst>
                            <p:childTnLst>
                              <p:par>
                                <p:cTn id="118" presetID="-1" presetClass="path" presetSubtype="0" accel="50000" decel="50000" fill="hold" nodeType="afterEffect">
                                  <p:stCondLst>
                                    <p:cond delay="0"/>
                                  </p:stCondLst>
                                  <p:childTnLst>
                                    <p:animMotion origin="layout" path="M -0.205469 -0.187037 C -0.205469 -0.187037 -0.122135 -0.268519 -0.065885 -0.206944 C -0.022137 -0.159056 0.000000 0.027778 0.000000 0.027778" pathEditMode="relative">
                                      <p:cBhvr>
                                        <p:cTn id="119" dur="750" fill="hold"/>
                                        <p:tgtEl>
                                          <p:spTgt spid="80"/>
                                        </p:tgtEl>
                                        <p:attrNameLst>
                                          <p:attrName>ppt_x</p:attrName>
                                          <p:attrName>ppt_y</p:attrName>
                                        </p:attrNameLst>
                                      </p:cBhvr>
                                    </p:animMotion>
                                  </p:childTnLst>
                                </p:cTn>
                              </p:par>
                            </p:childTnLst>
                          </p:cTn>
                        </p:par>
                        <p:par>
                          <p:cTn id="120" fill="hold">
                            <p:stCondLst>
                              <p:cond delay="750"/>
                            </p:stCondLst>
                            <p:childTnLst>
                              <p:par>
                                <p:cTn id="121" presetID="1" presetClass="exit" presetSubtype="0" fill="hold" grpId="17" nodeType="afterEffect">
                                  <p:stCondLst>
                                    <p:cond delay="0"/>
                                  </p:stCondLst>
                                  <p:iterate>
                                    <p:tmAbs val="0"/>
                                  </p:iterate>
                                  <p:childTnLst>
                                    <p:set>
                                      <p:cBhvr>
                                        <p:cTn id="122"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1" animBg="1" advAuto="0"/>
      <p:bldP spid="76" grpId="2" build="p" bldLvl="5" animBg="1" advAuto="0"/>
      <p:bldP spid="77" grpId="7" animBg="1" advAuto="0"/>
      <p:bldP spid="78" grpId="6" animBg="1" advAuto="0"/>
      <p:bldP spid="78" grpId="11" animBg="1" advAuto="0"/>
      <p:bldP spid="79" grpId="5" animBg="1" advAuto="0"/>
      <p:bldP spid="79" grpId="12" animBg="1" advAuto="0"/>
      <p:bldP spid="80" grpId="8" animBg="1" advAuto="0"/>
      <p:bldP spid="81" grpId="9" animBg="1" advAuto="0"/>
      <p:bldP spid="82" grpId="10" animBg="1" advAuto="0"/>
      <p:bldP spid="83" grpId="3" animBg="1" advAuto="0"/>
      <p:bldP spid="84" grpId="4" animBg="1" advAuto="0"/>
      <p:bldP spid="85" grpId="14" animBg="1" advAuto="0"/>
      <p:bldP spid="85" grpId="15" animBg="1" advAuto="0"/>
      <p:bldP spid="85" grpId="1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 Bag's Behaviors"/>
          <p:cNvSpPr txBox="1">
            <a:spLocks noGrp="1"/>
          </p:cNvSpPr>
          <p:nvPr>
            <p:ph type="title"/>
          </p:nvPr>
        </p:nvSpPr>
        <p:spPr>
          <a:prstGeom prst="rect">
            <a:avLst/>
          </a:prstGeom>
        </p:spPr>
        <p:txBody>
          <a:bodyPr/>
          <a:lstStyle/>
          <a:p>
            <a:r>
              <a:t>A Bag's Behaviors</a:t>
            </a:r>
          </a:p>
        </p:txBody>
      </p:sp>
      <p:pic>
        <p:nvPicPr>
          <p:cNvPr id="90" name="30178_Illustration.png" descr="30178_Illustration.png"/>
          <p:cNvPicPr>
            <a:picLocks noChangeAspect="1"/>
          </p:cNvPicPr>
          <p:nvPr/>
        </p:nvPicPr>
        <p:blipFill>
          <a:blip r:embed="rId3"/>
          <a:stretch>
            <a:fillRect/>
          </a:stretch>
        </p:blipFill>
        <p:spPr>
          <a:xfrm>
            <a:off x="17068800" y="6559550"/>
            <a:ext cx="1714500" cy="1714500"/>
          </a:xfrm>
          <a:prstGeom prst="rect">
            <a:avLst/>
          </a:prstGeom>
          <a:ln w="12700">
            <a:miter lim="400000"/>
          </a:ln>
        </p:spPr>
      </p:pic>
      <p:pic>
        <p:nvPicPr>
          <p:cNvPr id="91" name="30179_Illustration.png" descr="30179_Illustration.png"/>
          <p:cNvPicPr>
            <a:picLocks noChangeAspect="1"/>
          </p:cNvPicPr>
          <p:nvPr/>
        </p:nvPicPr>
        <p:blipFill>
          <a:blip r:embed="rId4"/>
          <a:stretch>
            <a:fillRect/>
          </a:stretch>
        </p:blipFill>
        <p:spPr>
          <a:xfrm>
            <a:off x="16840200" y="6362700"/>
            <a:ext cx="1714500" cy="1714500"/>
          </a:xfrm>
          <a:prstGeom prst="rect">
            <a:avLst/>
          </a:prstGeom>
          <a:ln w="12700">
            <a:miter lim="400000"/>
          </a:ln>
        </p:spPr>
      </p:pic>
      <p:pic>
        <p:nvPicPr>
          <p:cNvPr id="92" name="30179_Illustration.png" descr="30179_Illustration.png"/>
          <p:cNvPicPr>
            <a:picLocks noChangeAspect="1"/>
          </p:cNvPicPr>
          <p:nvPr/>
        </p:nvPicPr>
        <p:blipFill>
          <a:blip r:embed="rId4"/>
          <a:stretch>
            <a:fillRect/>
          </a:stretch>
        </p:blipFill>
        <p:spPr>
          <a:xfrm>
            <a:off x="17049750" y="6362700"/>
            <a:ext cx="1714500" cy="1714500"/>
          </a:xfrm>
          <a:prstGeom prst="rect">
            <a:avLst/>
          </a:prstGeom>
          <a:ln w="12700">
            <a:miter lim="400000"/>
          </a:ln>
        </p:spPr>
      </p:pic>
      <p:pic>
        <p:nvPicPr>
          <p:cNvPr id="93" name="30179_Illustration.png" descr="30179_Illustration.png"/>
          <p:cNvPicPr>
            <a:picLocks noChangeAspect="1"/>
          </p:cNvPicPr>
          <p:nvPr/>
        </p:nvPicPr>
        <p:blipFill>
          <a:blip r:embed="rId4"/>
          <a:stretch>
            <a:fillRect/>
          </a:stretch>
        </p:blipFill>
        <p:spPr>
          <a:xfrm>
            <a:off x="17049750" y="6362700"/>
            <a:ext cx="1714500" cy="1714500"/>
          </a:xfrm>
          <a:prstGeom prst="rect">
            <a:avLst/>
          </a:prstGeom>
          <a:ln w="12700">
            <a:miter lim="400000"/>
          </a:ln>
        </p:spPr>
      </p:pic>
      <p:pic>
        <p:nvPicPr>
          <p:cNvPr id="94" name="30179_Illustration.png" descr="30179_Illustration.png"/>
          <p:cNvPicPr>
            <a:picLocks noChangeAspect="1"/>
          </p:cNvPicPr>
          <p:nvPr/>
        </p:nvPicPr>
        <p:blipFill>
          <a:blip r:embed="rId4"/>
          <a:stretch>
            <a:fillRect/>
          </a:stretch>
        </p:blipFill>
        <p:spPr>
          <a:xfrm>
            <a:off x="16840200" y="6362700"/>
            <a:ext cx="1714500" cy="1714500"/>
          </a:xfrm>
          <a:prstGeom prst="rect">
            <a:avLst/>
          </a:prstGeom>
          <a:ln w="12700">
            <a:miter lim="400000"/>
          </a:ln>
        </p:spPr>
      </p:pic>
      <p:pic>
        <p:nvPicPr>
          <p:cNvPr id="95" name="30171_Illustration.png" descr="30171_Illustration.png"/>
          <p:cNvPicPr>
            <a:picLocks noChangeAspect="1"/>
          </p:cNvPicPr>
          <p:nvPr/>
        </p:nvPicPr>
        <p:blipFill>
          <a:blip r:embed="rId5"/>
          <a:stretch>
            <a:fillRect/>
          </a:stretch>
        </p:blipFill>
        <p:spPr>
          <a:xfrm>
            <a:off x="16383000" y="4933950"/>
            <a:ext cx="1714500" cy="1714500"/>
          </a:xfrm>
          <a:prstGeom prst="rect">
            <a:avLst/>
          </a:prstGeom>
          <a:ln w="12700">
            <a:miter lim="400000"/>
          </a:ln>
        </p:spPr>
      </p:pic>
      <p:pic>
        <p:nvPicPr>
          <p:cNvPr id="96" name="30172_Illustration.png" descr="30172_Illustration.png"/>
          <p:cNvPicPr>
            <a:picLocks noChangeAspect="1"/>
          </p:cNvPicPr>
          <p:nvPr/>
        </p:nvPicPr>
        <p:blipFill>
          <a:blip r:embed="rId6"/>
          <a:stretch>
            <a:fillRect/>
          </a:stretch>
        </p:blipFill>
        <p:spPr>
          <a:xfrm>
            <a:off x="16897350" y="5524500"/>
            <a:ext cx="1714500" cy="1714500"/>
          </a:xfrm>
          <a:prstGeom prst="rect">
            <a:avLst/>
          </a:prstGeom>
          <a:ln w="12700">
            <a:miter lim="400000"/>
          </a:ln>
        </p:spPr>
      </p:pic>
      <p:grpSp>
        <p:nvGrpSpPr>
          <p:cNvPr id="99" name="Group"/>
          <p:cNvGrpSpPr/>
          <p:nvPr/>
        </p:nvGrpSpPr>
        <p:grpSpPr>
          <a:xfrm>
            <a:off x="17062450" y="6229350"/>
            <a:ext cx="1714500" cy="1714500"/>
            <a:chOff x="0" y="0"/>
            <a:chExt cx="1714500" cy="1714500"/>
          </a:xfrm>
        </p:grpSpPr>
        <p:pic>
          <p:nvPicPr>
            <p:cNvPr id="97" name="30593_Swiggle.png" descr="30593_Swiggle.png"/>
            <p:cNvPicPr>
              <a:picLocks noChangeAspect="1"/>
            </p:cNvPicPr>
            <p:nvPr/>
          </p:nvPicPr>
          <p:blipFill>
            <a:blip r:embed="rId7"/>
            <a:stretch>
              <a:fillRect/>
            </a:stretch>
          </p:blipFill>
          <p:spPr>
            <a:xfrm>
              <a:off x="0" y="0"/>
              <a:ext cx="1714500" cy="1714500"/>
            </a:xfrm>
            <a:prstGeom prst="rect">
              <a:avLst/>
            </a:prstGeom>
            <a:ln w="12700" cap="flat">
              <a:noFill/>
              <a:miter lim="400000"/>
            </a:ln>
            <a:effectLst/>
          </p:spPr>
        </p:pic>
        <p:sp>
          <p:nvSpPr>
            <p:cNvPr id="98" name="??"/>
            <p:cNvSpPr/>
            <p:nvPr/>
          </p:nvSpPr>
          <p:spPr>
            <a:xfrm>
              <a:off x="159611" y="161925"/>
              <a:ext cx="1406328" cy="1371601"/>
            </a:xfrm>
            <a:prstGeom prst="rect">
              <a:avLst/>
            </a:prstGeom>
            <a:noFill/>
            <a:ln w="12700" cap="flat">
              <a:noFill/>
              <a:miter lim="400000"/>
            </a:ln>
            <a:effectLst>
              <a:outerShdw blurRad="127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sz="8000" b="1">
                  <a:solidFill>
                    <a:srgbClr val="FFFB00"/>
                  </a:solidFill>
                  <a:latin typeface="Helvetica"/>
                  <a:ea typeface="Helvetica"/>
                  <a:cs typeface="Helvetica"/>
                  <a:sym typeface="Helvetica"/>
                </a:defRPr>
              </a:lvl1pPr>
            </a:lstStyle>
            <a:p>
              <a:r>
                <a:t>??</a:t>
              </a:r>
            </a:p>
          </p:txBody>
        </p:sp>
      </p:grpSp>
      <p:pic>
        <p:nvPicPr>
          <p:cNvPr id="100" name="30047_Situation_L_b.png" descr="30047_Situation_L_b.png"/>
          <p:cNvPicPr>
            <a:picLocks noChangeAspect="1"/>
          </p:cNvPicPr>
          <p:nvPr/>
        </p:nvPicPr>
        <p:blipFill>
          <a:blip r:embed="rId8"/>
          <a:stretch>
            <a:fillRect/>
          </a:stretch>
        </p:blipFill>
        <p:spPr>
          <a:xfrm>
            <a:off x="12134850" y="3143250"/>
            <a:ext cx="4762500" cy="4762500"/>
          </a:xfrm>
          <a:prstGeom prst="rect">
            <a:avLst/>
          </a:prstGeom>
          <a:ln w="12700">
            <a:miter lim="400000"/>
          </a:ln>
          <a:effectLst>
            <a:outerShdw blurRad="723900" dir="2700000" rotWithShape="0">
              <a:srgbClr val="000000"/>
            </a:outerShdw>
          </a:effectLst>
        </p:spPr>
      </p:pic>
      <p:sp>
        <p:nvSpPr>
          <p:cNvPr id="101" name="Get the number of items currently in the bag…"/>
          <p:cNvSpPr/>
          <p:nvPr/>
        </p:nvSpPr>
        <p:spPr>
          <a:xfrm>
            <a:off x="-88900" y="2324100"/>
            <a:ext cx="13931900" cy="11239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normAutofit/>
          </a:bodyPr>
          <a:lstStyle/>
          <a:p>
            <a:pPr marL="952500" lvl="1" indent="-571500" algn="l">
              <a:spcBef>
                <a:spcPts val="1000"/>
              </a:spcBef>
              <a:buSzPct val="53000"/>
              <a:buBlip>
                <a:blip r:embed="rId9"/>
              </a:buBlip>
              <a:defRPr sz="4800">
                <a:latin typeface="+mn-lt"/>
                <a:ea typeface="+mn-ea"/>
                <a:cs typeface="+mn-cs"/>
                <a:sym typeface="Optima"/>
              </a:defRPr>
            </a:pPr>
            <a:r>
              <a:rPr dirty="0"/>
              <a:t>Get the number of items currently in the bag</a:t>
            </a:r>
          </a:p>
          <a:p>
            <a:pPr marL="952500" lvl="1" indent="-571500" algn="l">
              <a:spcBef>
                <a:spcPts val="1000"/>
              </a:spcBef>
              <a:buSzPct val="53000"/>
              <a:buBlip>
                <a:blip r:embed="rId9"/>
              </a:buBlip>
              <a:defRPr sz="4800">
                <a:latin typeface="+mn-lt"/>
                <a:ea typeface="+mn-ea"/>
                <a:cs typeface="+mn-cs"/>
                <a:sym typeface="Optima"/>
              </a:defRPr>
            </a:pPr>
            <a:r>
              <a:rPr dirty="0"/>
              <a:t>See whether the bag is empty</a:t>
            </a:r>
          </a:p>
          <a:p>
            <a:pPr marL="952500" lvl="1" indent="-571500" algn="l">
              <a:spcBef>
                <a:spcPts val="1000"/>
              </a:spcBef>
              <a:buSzPct val="53000"/>
              <a:buBlip>
                <a:blip r:embed="rId9"/>
              </a:buBlip>
              <a:defRPr sz="4800">
                <a:latin typeface="+mn-lt"/>
                <a:ea typeface="+mn-ea"/>
                <a:cs typeface="+mn-cs"/>
                <a:sym typeface="Optima"/>
              </a:defRPr>
            </a:pPr>
            <a:r>
              <a:rPr dirty="0"/>
              <a:t>Add a given object to the bag </a:t>
            </a:r>
          </a:p>
          <a:p>
            <a:pPr marL="952500" lvl="1" indent="-571500" algn="l">
              <a:spcBef>
                <a:spcPts val="1000"/>
              </a:spcBef>
              <a:buSzPct val="53000"/>
              <a:buBlip>
                <a:blip r:embed="rId9"/>
              </a:buBlip>
              <a:defRPr sz="4800">
                <a:latin typeface="+mn-lt"/>
                <a:ea typeface="+mn-ea"/>
                <a:cs typeface="+mn-cs"/>
                <a:sym typeface="Optima"/>
              </a:defRPr>
            </a:pPr>
            <a:r>
              <a:rPr dirty="0"/>
              <a:t>Remove an occurrence of a particular object from the bag, if possible </a:t>
            </a:r>
          </a:p>
          <a:p>
            <a:pPr marL="952500" lvl="1" indent="-571500" algn="l">
              <a:spcBef>
                <a:spcPts val="1000"/>
              </a:spcBef>
              <a:buSzPct val="53000"/>
              <a:buBlip>
                <a:blip r:embed="rId9"/>
              </a:buBlip>
              <a:defRPr sz="4800">
                <a:latin typeface="+mn-lt"/>
                <a:ea typeface="+mn-ea"/>
                <a:cs typeface="+mn-cs"/>
                <a:sym typeface="Optima"/>
              </a:defRPr>
            </a:pPr>
            <a:r>
              <a:rPr dirty="0"/>
              <a:t>Remove all objects from the bag </a:t>
            </a:r>
          </a:p>
          <a:p>
            <a:pPr marL="1846384" lvl="3" indent="-703384" algn="l">
              <a:spcBef>
                <a:spcPts val="1000"/>
              </a:spcBef>
              <a:buSzPct val="53000"/>
              <a:buBlip>
                <a:blip r:embed="rId9"/>
              </a:buBlip>
              <a:defRPr sz="3800">
                <a:latin typeface="+mn-lt"/>
                <a:ea typeface="+mn-ea"/>
                <a:cs typeface="+mn-cs"/>
                <a:sym typeface="Optima"/>
              </a:defRPr>
            </a:pPr>
            <a:r>
              <a:rPr dirty="0"/>
              <a:t>(empty or clear the bag)</a:t>
            </a:r>
          </a:p>
          <a:p>
            <a:pPr marL="952500" lvl="1" indent="-571500" algn="l">
              <a:spcBef>
                <a:spcPts val="1000"/>
              </a:spcBef>
              <a:buSzPct val="53000"/>
              <a:buBlip>
                <a:blip r:embed="rId9"/>
              </a:buBlip>
              <a:defRPr sz="4800">
                <a:latin typeface="+mn-lt"/>
                <a:ea typeface="+mn-ea"/>
                <a:cs typeface="+mn-cs"/>
                <a:sym typeface="Optima"/>
              </a:defRPr>
            </a:pPr>
            <a:r>
              <a:rPr dirty="0"/>
              <a:t>Count the number of times an object occurs in the bag </a:t>
            </a:r>
          </a:p>
          <a:p>
            <a:pPr marL="952500" lvl="1" indent="-571500" algn="l">
              <a:spcBef>
                <a:spcPts val="1000"/>
              </a:spcBef>
              <a:buSzPct val="53000"/>
              <a:buBlip>
                <a:blip r:embed="rId9"/>
              </a:buBlip>
              <a:defRPr sz="4800">
                <a:latin typeface="+mn-lt"/>
                <a:ea typeface="+mn-ea"/>
                <a:cs typeface="+mn-cs"/>
                <a:sym typeface="Optima"/>
              </a:defRPr>
            </a:pPr>
            <a:r>
              <a:rPr dirty="0"/>
              <a:t>Test whether the bag contains a particular object </a:t>
            </a:r>
          </a:p>
          <a:p>
            <a:pPr marL="952500" lvl="1" indent="-571500" algn="l">
              <a:spcBef>
                <a:spcPts val="1000"/>
              </a:spcBef>
              <a:buSzPct val="53000"/>
              <a:buBlip>
                <a:blip r:embed="rId9"/>
              </a:buBlip>
              <a:defRPr sz="4800">
                <a:latin typeface="+mn-lt"/>
                <a:ea typeface="+mn-ea"/>
                <a:cs typeface="+mn-cs"/>
                <a:sym typeface="Optima"/>
              </a:defRPr>
            </a:pPr>
            <a:r>
              <a:rPr dirty="0"/>
              <a:t>Look at all objects in the bag</a:t>
            </a:r>
          </a:p>
        </p:txBody>
      </p:sp>
      <p:pic>
        <p:nvPicPr>
          <p:cNvPr id="102" name="30300_Expression_L_b.png" descr="30300_Expression_L_b.png"/>
          <p:cNvPicPr>
            <a:picLocks noChangeAspect="1"/>
          </p:cNvPicPr>
          <p:nvPr/>
        </p:nvPicPr>
        <p:blipFill>
          <a:blip r:embed="rId10"/>
          <a:stretch>
            <a:fillRect/>
          </a:stretch>
        </p:blipFill>
        <p:spPr>
          <a:xfrm>
            <a:off x="15068550" y="4019550"/>
            <a:ext cx="9525000" cy="9525000"/>
          </a:xfrm>
          <a:prstGeom prst="rect">
            <a:avLst/>
          </a:prstGeom>
          <a:ln w="12700">
            <a:miter lim="400000"/>
          </a:ln>
          <a:effectLst>
            <a:outerShdw blurRad="723900" dir="2700000" rotWithShape="0">
              <a:srgbClr val="000000"/>
            </a:outerShdw>
          </a:effectLst>
        </p:spPr>
      </p:pic>
      <p:grpSp>
        <p:nvGrpSpPr>
          <p:cNvPr id="105" name="Group"/>
          <p:cNvGrpSpPr/>
          <p:nvPr/>
        </p:nvGrpSpPr>
        <p:grpSpPr>
          <a:xfrm>
            <a:off x="21793200" y="2943225"/>
            <a:ext cx="2723326" cy="1714500"/>
            <a:chOff x="0" y="454025"/>
            <a:chExt cx="2723325" cy="1714500"/>
          </a:xfrm>
        </p:grpSpPr>
        <p:pic>
          <p:nvPicPr>
            <p:cNvPr id="103" name="30178_Illustration.png" descr="30178_Illustration.png"/>
            <p:cNvPicPr>
              <a:picLocks noChangeAspect="1"/>
            </p:cNvPicPr>
            <p:nvPr/>
          </p:nvPicPr>
          <p:blipFill>
            <a:blip r:embed="rId3"/>
            <a:stretch>
              <a:fillRect/>
            </a:stretch>
          </p:blipFill>
          <p:spPr>
            <a:xfrm>
              <a:off x="0" y="454025"/>
              <a:ext cx="1714500" cy="1714501"/>
            </a:xfrm>
            <a:prstGeom prst="rect">
              <a:avLst/>
            </a:prstGeom>
            <a:ln w="12700" cap="flat">
              <a:noFill/>
              <a:miter lim="400000"/>
            </a:ln>
            <a:effectLst/>
          </p:spPr>
        </p:pic>
        <p:sp>
          <p:nvSpPr>
            <p:cNvPr id="104" name="??"/>
            <p:cNvSpPr/>
            <p:nvPr/>
          </p:nvSpPr>
          <p:spPr>
            <a:xfrm>
              <a:off x="1453325" y="59690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sz="6800" b="1">
                  <a:solidFill>
                    <a:schemeClr val="accent5">
                      <a:lumOff val="-29866"/>
                    </a:schemeClr>
                  </a:solidFill>
                  <a:latin typeface="Helvetica"/>
                  <a:ea typeface="Helvetica"/>
                  <a:cs typeface="Helvetica"/>
                  <a:sym typeface="Helvetica"/>
                </a:defRPr>
              </a:lvl1pPr>
            </a:lstStyle>
            <a:p>
              <a:r>
                <a:t>??</a:t>
              </a:r>
            </a:p>
          </p:txBody>
        </p:sp>
      </p:grpSp>
      <p:sp>
        <p:nvSpPr>
          <p:cNvPr id="106" name="√"/>
          <p:cNvSpPr/>
          <p:nvPr/>
        </p:nvSpPr>
        <p:spPr>
          <a:xfrm>
            <a:off x="19025778" y="3167536"/>
            <a:ext cx="639069" cy="1193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6800" b="1">
                <a:solidFill>
                  <a:schemeClr val="accent3">
                    <a:hueOff val="914337"/>
                    <a:satOff val="31515"/>
                    <a:lumOff val="-30790"/>
                  </a:schemeClr>
                </a:solidFill>
                <a:latin typeface="Helvetica"/>
                <a:ea typeface="Helvetica"/>
                <a:cs typeface="Helvetica"/>
                <a:sym typeface="Helvetica"/>
              </a:defRPr>
            </a:lvl1pPr>
          </a:lstStyle>
          <a:p>
            <a:r>
              <a:t>√</a:t>
            </a:r>
          </a:p>
        </p:txBody>
      </p:sp>
      <p:sp>
        <p:nvSpPr>
          <p:cNvPr id="107" name="Bag"/>
          <p:cNvSpPr/>
          <p:nvPr/>
        </p:nvSpPr>
        <p:spPr>
          <a:xfrm>
            <a:off x="15087600" y="9372600"/>
            <a:ext cx="306705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6400">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Bag</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89"/>
                                        </p:tgtEl>
                                        <p:attrNameLst>
                                          <p:attrName>style.visibility</p:attrName>
                                        </p:attrNameLst>
                                      </p:cBhvr>
                                      <p:to>
                                        <p:strVal val="visible"/>
                                      </p:to>
                                    </p:set>
                                    <p:anim calcmode="lin" valueType="num">
                                      <p:cBhvr>
                                        <p:cTn id="7" dur="1000" fill="hold"/>
                                        <p:tgtEl>
                                          <p:spTgt spid="89"/>
                                        </p:tgtEl>
                                        <p:attrNameLst>
                                          <p:attrName>ppt_w</p:attrName>
                                        </p:attrNameLst>
                                      </p:cBhvr>
                                      <p:tavLst>
                                        <p:tav tm="0">
                                          <p:val>
                                            <p:strVal val="4*#ppt_w"/>
                                          </p:val>
                                        </p:tav>
                                        <p:tav tm="100000">
                                          <p:val>
                                            <p:strVal val="#ppt_w"/>
                                          </p:val>
                                        </p:tav>
                                      </p:tavLst>
                                    </p:anim>
                                    <p:anim calcmode="lin" valueType="num">
                                      <p:cBhvr>
                                        <p:cTn id="8" dur="1000" fill="hold"/>
                                        <p:tgtEl>
                                          <p:spTgt spid="89"/>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500"/>
                                  </p:stCondLst>
                                  <p:iterate>
                                    <p:tmAbs val="0"/>
                                  </p:iterate>
                                  <p:childTnLst>
                                    <p:set>
                                      <p:cBhvr>
                                        <p:cTn id="11" fill="hold"/>
                                        <p:tgtEl>
                                          <p:spTgt spid="101">
                                            <p:bg/>
                                          </p:spTgt>
                                        </p:tgtEl>
                                        <p:attrNameLst>
                                          <p:attrName>style.visibility</p:attrName>
                                        </p:attrNameLst>
                                      </p:cBhvr>
                                      <p:to>
                                        <p:strVal val="visible"/>
                                      </p:to>
                                    </p:set>
                                    <p:animEffect transition="in" filter="fade">
                                      <p:cBhvr>
                                        <p:cTn id="12" dur="500"/>
                                        <p:tgtEl>
                                          <p:spTgt spid="101">
                                            <p:bg/>
                                          </p:spTgt>
                                        </p:tgtEl>
                                      </p:cBhvr>
                                    </p:animEffect>
                                  </p:childTnLst>
                                </p:cTn>
                              </p:par>
                              <p:par>
                                <p:cTn id="13" presetID="10" presetClass="entr" presetSubtype="0" fill="hold" grpId="2" nodeType="withEffect">
                                  <p:stCondLst>
                                    <p:cond delay="500"/>
                                  </p:stCondLst>
                                  <p:iterate>
                                    <p:tmAbs val="0"/>
                                  </p:iterate>
                                  <p:childTnLst>
                                    <p:set>
                                      <p:cBhvr>
                                        <p:cTn id="14" fill="hold"/>
                                        <p:tgtEl>
                                          <p:spTgt spid="101">
                                            <p:txEl>
                                              <p:pRg st="0" end="0"/>
                                            </p:txEl>
                                          </p:spTgt>
                                        </p:tgtEl>
                                        <p:attrNameLst>
                                          <p:attrName>style.visibility</p:attrName>
                                        </p:attrNameLst>
                                      </p:cBhvr>
                                      <p:to>
                                        <p:strVal val="visible"/>
                                      </p:to>
                                    </p:set>
                                    <p:animEffect transition="in" filter="fade">
                                      <p:cBhvr>
                                        <p:cTn id="15" dur="500"/>
                                        <p:tgtEl>
                                          <p:spTgt spid="101">
                                            <p:txEl>
                                              <p:pRg st="0" end="0"/>
                                            </p:txEl>
                                          </p:spTgt>
                                        </p:tgtEl>
                                      </p:cBhvr>
                                    </p:animEffect>
                                  </p:childTnLst>
                                </p:cTn>
                              </p:par>
                            </p:childTnLst>
                          </p:cTn>
                        </p:par>
                        <p:par>
                          <p:cTn id="16" fill="hold">
                            <p:stCondLst>
                              <p:cond delay="2000"/>
                            </p:stCondLst>
                            <p:childTnLst>
                              <p:par>
                                <p:cTn id="17" presetID="10" presetClass="entr" fill="hold" grpId="2" nodeType="afterEffect">
                                  <p:stCondLst>
                                    <p:cond delay="0"/>
                                  </p:stCondLst>
                                  <p:iterate>
                                    <p:tmAbs val="0"/>
                                  </p:iterate>
                                  <p:childTnLst>
                                    <p:set>
                                      <p:cBhvr>
                                        <p:cTn id="18" fill="hold"/>
                                        <p:tgtEl>
                                          <p:spTgt spid="101">
                                            <p:txEl>
                                              <p:pRg st="1" end="1"/>
                                            </p:txEl>
                                          </p:spTgt>
                                        </p:tgtEl>
                                        <p:attrNameLst>
                                          <p:attrName>style.visibility</p:attrName>
                                        </p:attrNameLst>
                                      </p:cBhvr>
                                      <p:to>
                                        <p:strVal val="visible"/>
                                      </p:to>
                                    </p:set>
                                    <p:animEffect transition="in" filter="fade">
                                      <p:cBhvr>
                                        <p:cTn id="19" dur="500"/>
                                        <p:tgtEl>
                                          <p:spTgt spid="101">
                                            <p:txEl>
                                              <p:pRg st="1" end="1"/>
                                            </p:txEl>
                                          </p:spTgt>
                                        </p:tgtEl>
                                      </p:cBhvr>
                                    </p:animEffect>
                                  </p:childTnLst>
                                </p:cTn>
                              </p:par>
                            </p:childTnLst>
                          </p:cTn>
                        </p:par>
                        <p:par>
                          <p:cTn id="20" fill="hold">
                            <p:stCondLst>
                              <p:cond delay="2500"/>
                            </p:stCondLst>
                            <p:childTnLst>
                              <p:par>
                                <p:cTn id="21" presetID="10" presetClass="entr" fill="hold" grpId="3" nodeType="afterEffect">
                                  <p:stCondLst>
                                    <p:cond delay="0"/>
                                  </p:stCondLst>
                                  <p:iterate>
                                    <p:tmAbs val="0"/>
                                  </p:iterate>
                                  <p:childTnLst>
                                    <p:set>
                                      <p:cBhvr>
                                        <p:cTn id="22" fill="hold"/>
                                        <p:tgtEl>
                                          <p:spTgt spid="100"/>
                                        </p:tgtEl>
                                        <p:attrNameLst>
                                          <p:attrName>style.visibility</p:attrName>
                                        </p:attrNameLst>
                                      </p:cBhvr>
                                      <p:to>
                                        <p:strVal val="visible"/>
                                      </p:to>
                                    </p:set>
                                    <p:animEffect transition="in" filter="fade">
                                      <p:cBhvr>
                                        <p:cTn id="23" dur="500"/>
                                        <p:tgtEl>
                                          <p:spTgt spid="100"/>
                                        </p:tgtEl>
                                      </p:cBhvr>
                                    </p:animEffect>
                                  </p:childTnLst>
                                </p:cTn>
                              </p:par>
                            </p:childTnLst>
                          </p:cTn>
                        </p:par>
                        <p:par>
                          <p:cTn id="24" fill="hold">
                            <p:stCondLst>
                              <p:cond delay="0"/>
                            </p:stCondLst>
                            <p:childTnLst>
                              <p:par>
                                <p:cTn id="25" presetID="-1" presetClass="path" presetSubtype="0" accel="50000" decel="50000" fill="hold" nodeType="afterEffect">
                                  <p:stCondLst>
                                    <p:cond delay="0"/>
                                  </p:stCondLst>
                                  <p:childTnLst>
                                    <p:animMotion origin="layout" path="M 0.000000 0.000000 C -0.003020 -0.028765 0.007648 -0.056436 0.023828 -0.061806 C 0.040008 -0.067175 0.055573 -0.048209 0.058594 -0.019444" pathEditMode="relative">
                                      <p:cBhvr>
                                        <p:cTn id="26" dur="750" fill="hold"/>
                                        <p:tgtEl>
                                          <p:spTgt spid="100"/>
                                        </p:tgtEl>
                                        <p:attrNameLst>
                                          <p:attrName>ppt_x</p:attrName>
                                          <p:attrName>ppt_y</p:attrName>
                                        </p:attrNameLst>
                                      </p:cBhvr>
                                    </p:animMotion>
                                  </p:childTnLst>
                                </p:cTn>
                              </p:par>
                            </p:childTnLst>
                          </p:cTn>
                        </p:par>
                        <p:par>
                          <p:cTn id="27" fill="hold">
                            <p:stCondLst>
                              <p:cond delay="0"/>
                            </p:stCondLst>
                            <p:childTnLst>
                              <p:par>
                                <p:cTn id="28" presetID="8" presetClass="emph" presetSubtype="0" accel="50000" decel="50000" fill="hold" grpId="5" nodeType="withEffect">
                                  <p:stCondLst>
                                    <p:cond delay="0"/>
                                  </p:stCondLst>
                                  <p:childTnLst>
                                    <p:animRot by="3000000">
                                      <p:cBhvr>
                                        <p:cTn id="29" dur="750" fill="hold"/>
                                        <p:tgtEl>
                                          <p:spTgt spid="100"/>
                                        </p:tgtEl>
                                        <p:attrNameLst>
                                          <p:attrName>r</p:attrName>
                                        </p:attrNameLst>
                                      </p:cBhvr>
                                    </p:animRot>
                                  </p:childTnLst>
                                </p:cTn>
                              </p:par>
                            </p:childTnLst>
                          </p:cTn>
                        </p:par>
                        <p:par>
                          <p:cTn id="30" fill="hold">
                            <p:stCondLst>
                              <p:cond delay="750"/>
                            </p:stCondLst>
                            <p:childTnLst>
                              <p:par>
                                <p:cTn id="31" presetID="10" presetClass="exit" fill="hold" grpId="6" nodeType="afterEffect">
                                  <p:stCondLst>
                                    <p:cond delay="1000"/>
                                  </p:stCondLst>
                                  <p:iterate>
                                    <p:tmAbs val="0"/>
                                  </p:iterate>
                                  <p:childTnLst>
                                    <p:animEffect transition="out" filter="fade">
                                      <p:cBhvr>
                                        <p:cTn id="32" dur="500" fill="hold"/>
                                        <p:tgtEl>
                                          <p:spTgt spid="100"/>
                                        </p:tgtEl>
                                      </p:cBhvr>
                                    </p:animEffect>
                                    <p:set>
                                      <p:cBhvr>
                                        <p:cTn id="33" fill="hold">
                                          <p:stCondLst>
                                            <p:cond delay="499"/>
                                          </p:stCondLst>
                                        </p:cTn>
                                        <p:tgtEl>
                                          <p:spTgt spid="10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fill="hold" grpId="2" nodeType="clickEffect">
                                  <p:stCondLst>
                                    <p:cond delay="0"/>
                                  </p:stCondLst>
                                  <p:iterate>
                                    <p:tmAbs val="0"/>
                                  </p:iterate>
                                  <p:childTnLst>
                                    <p:set>
                                      <p:cBhvr>
                                        <p:cTn id="37" fill="hold"/>
                                        <p:tgtEl>
                                          <p:spTgt spid="101">
                                            <p:txEl>
                                              <p:pRg st="2" end="2"/>
                                            </p:txEl>
                                          </p:spTgt>
                                        </p:tgtEl>
                                        <p:attrNameLst>
                                          <p:attrName>style.visibility</p:attrName>
                                        </p:attrNameLst>
                                      </p:cBhvr>
                                      <p:to>
                                        <p:strVal val="visible"/>
                                      </p:to>
                                    </p:set>
                                    <p:animEffect transition="in" filter="fade">
                                      <p:cBhvr>
                                        <p:cTn id="38" dur="500"/>
                                        <p:tgtEl>
                                          <p:spTgt spid="101">
                                            <p:txEl>
                                              <p:pRg st="2" end="2"/>
                                            </p:txEl>
                                          </p:spTgt>
                                        </p:tgtEl>
                                      </p:cBhvr>
                                    </p:animEffect>
                                  </p:childTnLst>
                                </p:cTn>
                              </p:par>
                            </p:childTnLst>
                          </p:cTn>
                        </p:par>
                        <p:par>
                          <p:cTn id="39" fill="hold">
                            <p:stCondLst>
                              <p:cond delay="500"/>
                            </p:stCondLst>
                            <p:childTnLst>
                              <p:par>
                                <p:cTn id="40" presetID="2" presetClass="entr" presetSubtype="9" fill="hold" grpId="7" nodeType="afterEffect">
                                  <p:stCondLst>
                                    <p:cond delay="0"/>
                                  </p:stCondLst>
                                  <p:iterate>
                                    <p:tmAbs val="0"/>
                                  </p:iterate>
                                  <p:childTnLst>
                                    <p:set>
                                      <p:cBhvr>
                                        <p:cTn id="41" fill="hold"/>
                                        <p:tgtEl>
                                          <p:spTgt spid="95"/>
                                        </p:tgtEl>
                                        <p:attrNameLst>
                                          <p:attrName>style.visibility</p:attrName>
                                        </p:attrNameLst>
                                      </p:cBhvr>
                                      <p:to>
                                        <p:strVal val="visible"/>
                                      </p:to>
                                    </p:set>
                                    <p:anim calcmode="lin" valueType="num">
                                      <p:cBhvr>
                                        <p:cTn id="42" dur="750" fill="hold"/>
                                        <p:tgtEl>
                                          <p:spTgt spid="95"/>
                                        </p:tgtEl>
                                        <p:attrNameLst>
                                          <p:attrName>ppt_x</p:attrName>
                                        </p:attrNameLst>
                                      </p:cBhvr>
                                      <p:tavLst>
                                        <p:tav tm="0">
                                          <p:val>
                                            <p:strVal val="0-#ppt_w/2"/>
                                          </p:val>
                                        </p:tav>
                                        <p:tav tm="100000">
                                          <p:val>
                                            <p:strVal val="#ppt_x"/>
                                          </p:val>
                                        </p:tav>
                                      </p:tavLst>
                                    </p:anim>
                                    <p:anim calcmode="lin" valueType="num">
                                      <p:cBhvr>
                                        <p:cTn id="43" dur="750" fill="hold"/>
                                        <p:tgtEl>
                                          <p:spTgt spid="95"/>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fill="hold" grpId="2" nodeType="clickEffect">
                                  <p:stCondLst>
                                    <p:cond delay="0"/>
                                  </p:stCondLst>
                                  <p:iterate>
                                    <p:tmAbs val="0"/>
                                  </p:iterate>
                                  <p:childTnLst>
                                    <p:set>
                                      <p:cBhvr>
                                        <p:cTn id="47" fill="hold"/>
                                        <p:tgtEl>
                                          <p:spTgt spid="101">
                                            <p:txEl>
                                              <p:pRg st="3" end="3"/>
                                            </p:txEl>
                                          </p:spTgt>
                                        </p:tgtEl>
                                        <p:attrNameLst>
                                          <p:attrName>style.visibility</p:attrName>
                                        </p:attrNameLst>
                                      </p:cBhvr>
                                      <p:to>
                                        <p:strVal val="visible"/>
                                      </p:to>
                                    </p:set>
                                    <p:animEffect transition="in" filter="fade">
                                      <p:cBhvr>
                                        <p:cTn id="48" dur="500"/>
                                        <p:tgtEl>
                                          <p:spTgt spid="101">
                                            <p:txEl>
                                              <p:pRg st="3" end="3"/>
                                            </p:txEl>
                                          </p:spTgt>
                                        </p:tgtEl>
                                      </p:cBhvr>
                                    </p:animEffect>
                                  </p:childTnLst>
                                </p:cTn>
                              </p:par>
                            </p:childTnLst>
                          </p:cTn>
                        </p:par>
                        <p:par>
                          <p:cTn id="49" fill="hold">
                            <p:stCondLst>
                              <p:cond delay="0"/>
                            </p:stCondLst>
                            <p:childTnLst>
                              <p:par>
                                <p:cTn id="50" presetID="-1" presetClass="path" presetSubtype="0" accel="50000" decel="50000" fill="hold" nodeType="afterEffect">
                                  <p:stCondLst>
                                    <p:cond delay="0"/>
                                  </p:stCondLst>
                                  <p:childTnLst>
                                    <p:animMotion origin="layout" path="M 0.000000 0.000000 L 0.000000 -0.172222" pathEditMode="relative">
                                      <p:cBhvr>
                                        <p:cTn id="51" dur="1000" fill="hold"/>
                                        <p:tgtEl>
                                          <p:spTgt spid="96"/>
                                        </p:tgtEl>
                                        <p:attrNameLst>
                                          <p:attrName>ppt_x</p:attrName>
                                          <p:attrName>ppt_y</p:attrName>
                                        </p:attrNameLst>
                                      </p:cBhvr>
                                    </p:animMotion>
                                  </p:childTnLst>
                                </p:cTn>
                              </p:par>
                            </p:childTnLst>
                          </p:cTn>
                        </p:par>
                        <p:par>
                          <p:cTn id="52" fill="hold">
                            <p:stCondLst>
                              <p:cond delay="1000"/>
                            </p:stCondLst>
                            <p:childTnLst>
                              <p:par>
                                <p:cTn id="53" presetID="2" presetClass="exit" presetSubtype="3" fill="hold" grpId="9" nodeType="afterEffect">
                                  <p:stCondLst>
                                    <p:cond delay="0"/>
                                  </p:stCondLst>
                                  <p:iterate>
                                    <p:tmAbs val="0"/>
                                  </p:iterate>
                                  <p:childTnLst>
                                    <p:anim calcmode="lin" valueType="num">
                                      <p:cBhvr>
                                        <p:cTn id="54" dur="500" fill="hold"/>
                                        <p:tgtEl>
                                          <p:spTgt spid="96"/>
                                        </p:tgtEl>
                                        <p:attrNameLst>
                                          <p:attrName>ppt_x</p:attrName>
                                        </p:attrNameLst>
                                      </p:cBhvr>
                                      <p:tavLst>
                                        <p:tav tm="0">
                                          <p:val>
                                            <p:strVal val="ppt_x"/>
                                          </p:val>
                                        </p:tav>
                                        <p:tav tm="100000">
                                          <p:val>
                                            <p:strVal val="1+ppt_w/2"/>
                                          </p:val>
                                        </p:tav>
                                      </p:tavLst>
                                    </p:anim>
                                    <p:anim calcmode="lin" valueType="num">
                                      <p:cBhvr>
                                        <p:cTn id="55" dur="500" fill="hold"/>
                                        <p:tgtEl>
                                          <p:spTgt spid="96"/>
                                        </p:tgtEl>
                                        <p:attrNameLst>
                                          <p:attrName>ppt_y</p:attrName>
                                        </p:attrNameLst>
                                      </p:cBhvr>
                                      <p:tavLst>
                                        <p:tav tm="0">
                                          <p:val>
                                            <p:strVal val="ppt_y"/>
                                          </p:val>
                                        </p:tav>
                                        <p:tav tm="100000">
                                          <p:val>
                                            <p:strVal val="0-ppt_h/2"/>
                                          </p:val>
                                        </p:tav>
                                      </p:tavLst>
                                    </p:anim>
                                    <p:set>
                                      <p:cBhvr>
                                        <p:cTn id="56" fill="hold">
                                          <p:stCondLst>
                                            <p:cond delay="499"/>
                                          </p:stCondLst>
                                        </p:cTn>
                                        <p:tgtEl>
                                          <p:spTgt spid="96"/>
                                        </p:tgtEl>
                                        <p:attrNameLst>
                                          <p:attrName>style.visibility</p:attrName>
                                        </p:attrNameLst>
                                      </p:cBhvr>
                                      <p:to>
                                        <p:strVal val="hidden"/>
                                      </p:to>
                                    </p:set>
                                  </p:childTnLst>
                                </p:cTn>
                              </p:par>
                            </p:childTnLst>
                          </p:cTn>
                        </p:par>
                        <p:par>
                          <p:cTn id="57" fill="hold">
                            <p:stCondLst>
                              <p:cond delay="1500"/>
                            </p:stCondLst>
                            <p:childTnLst>
                              <p:par>
                                <p:cTn id="58" presetID="10" presetClass="entr" fill="hold" grpId="2" nodeType="afterEffect">
                                  <p:stCondLst>
                                    <p:cond delay="0"/>
                                  </p:stCondLst>
                                  <p:iterate>
                                    <p:tmAbs val="0"/>
                                  </p:iterate>
                                  <p:childTnLst>
                                    <p:set>
                                      <p:cBhvr>
                                        <p:cTn id="59" fill="hold"/>
                                        <p:tgtEl>
                                          <p:spTgt spid="101">
                                            <p:txEl>
                                              <p:pRg st="4" end="4"/>
                                            </p:txEl>
                                          </p:spTgt>
                                        </p:tgtEl>
                                        <p:attrNameLst>
                                          <p:attrName>style.visibility</p:attrName>
                                        </p:attrNameLst>
                                      </p:cBhvr>
                                      <p:to>
                                        <p:strVal val="visible"/>
                                      </p:to>
                                    </p:set>
                                    <p:animEffect transition="in" filter="fade">
                                      <p:cBhvr>
                                        <p:cTn id="60" dur="500"/>
                                        <p:tgtEl>
                                          <p:spTgt spid="101">
                                            <p:txEl>
                                              <p:pRg st="4" end="4"/>
                                            </p:txEl>
                                          </p:spTgt>
                                        </p:tgtEl>
                                      </p:cBhvr>
                                    </p:animEffect>
                                  </p:childTnLst>
                                </p:cTn>
                              </p:par>
                            </p:childTnLst>
                          </p:cTn>
                        </p:par>
                        <p:par>
                          <p:cTn id="61" fill="hold">
                            <p:stCondLst>
                              <p:cond delay="2000"/>
                            </p:stCondLst>
                            <p:childTnLst>
                              <p:par>
                                <p:cTn id="62" presetID="10" presetClass="entr" fill="hold" grpId="2" nodeType="afterEffect">
                                  <p:stCondLst>
                                    <p:cond delay="0"/>
                                  </p:stCondLst>
                                  <p:iterate>
                                    <p:tmAbs val="0"/>
                                  </p:iterate>
                                  <p:childTnLst>
                                    <p:set>
                                      <p:cBhvr>
                                        <p:cTn id="63" fill="hold"/>
                                        <p:tgtEl>
                                          <p:spTgt spid="101">
                                            <p:txEl>
                                              <p:pRg st="5" end="5"/>
                                            </p:txEl>
                                          </p:spTgt>
                                        </p:tgtEl>
                                        <p:attrNameLst>
                                          <p:attrName>style.visibility</p:attrName>
                                        </p:attrNameLst>
                                      </p:cBhvr>
                                      <p:to>
                                        <p:strVal val="visible"/>
                                      </p:to>
                                    </p:set>
                                    <p:animEffect transition="in" filter="fade">
                                      <p:cBhvr>
                                        <p:cTn id="64" dur="500"/>
                                        <p:tgtEl>
                                          <p:spTgt spid="101">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fill="hold" grpId="2" nodeType="clickEffect">
                                  <p:stCondLst>
                                    <p:cond delay="0"/>
                                  </p:stCondLst>
                                  <p:iterate>
                                    <p:tmAbs val="0"/>
                                  </p:iterate>
                                  <p:childTnLst>
                                    <p:set>
                                      <p:cBhvr>
                                        <p:cTn id="68" fill="hold"/>
                                        <p:tgtEl>
                                          <p:spTgt spid="101">
                                            <p:txEl>
                                              <p:pRg st="6" end="6"/>
                                            </p:txEl>
                                          </p:spTgt>
                                        </p:tgtEl>
                                        <p:attrNameLst>
                                          <p:attrName>style.visibility</p:attrName>
                                        </p:attrNameLst>
                                      </p:cBhvr>
                                      <p:to>
                                        <p:strVal val="visible"/>
                                      </p:to>
                                    </p:set>
                                    <p:animEffect transition="in" filter="fade">
                                      <p:cBhvr>
                                        <p:cTn id="69" dur="500"/>
                                        <p:tgtEl>
                                          <p:spTgt spid="101">
                                            <p:txEl>
                                              <p:pRg st="6" end="6"/>
                                            </p:txEl>
                                          </p:spTgt>
                                        </p:tgtEl>
                                      </p:cBhvr>
                                    </p:animEffect>
                                  </p:childTnLst>
                                </p:cTn>
                              </p:par>
                            </p:childTnLst>
                          </p:cTn>
                        </p:par>
                        <p:par>
                          <p:cTn id="70" fill="hold">
                            <p:stCondLst>
                              <p:cond delay="0"/>
                            </p:stCondLst>
                            <p:childTnLst>
                              <p:par>
                                <p:cTn id="71" presetID="-1" presetClass="path" presetSubtype="0" accel="50000" decel="50000" fill="hold" nodeType="afterEffect">
                                  <p:stCondLst>
                                    <p:cond delay="0"/>
                                  </p:stCondLst>
                                  <p:childTnLst>
                                    <p:animMotion origin="layout" path="M 0.000000 0.000000 L -0.096094 -0.305556" pathEditMode="relative">
                                      <p:cBhvr>
                                        <p:cTn id="72" dur="500" fill="hold"/>
                                        <p:tgtEl>
                                          <p:spTgt spid="91"/>
                                        </p:tgtEl>
                                        <p:attrNameLst>
                                          <p:attrName>ppt_x</p:attrName>
                                          <p:attrName>ppt_y</p:attrName>
                                        </p:attrNameLst>
                                      </p:cBhvr>
                                    </p:animMotion>
                                  </p:childTnLst>
                                </p:cTn>
                              </p:par>
                            </p:childTnLst>
                          </p:cTn>
                        </p:par>
                        <p:par>
                          <p:cTn id="73" fill="hold">
                            <p:stCondLst>
                              <p:cond delay="0"/>
                            </p:stCondLst>
                            <p:childTnLst>
                              <p:par>
                                <p:cTn id="74" presetID="-1" presetClass="path" presetSubtype="0" accel="50000" decel="50000" fill="hold" nodeType="afterEffect">
                                  <p:stCondLst>
                                    <p:cond delay="0"/>
                                  </p:stCondLst>
                                  <p:childTnLst>
                                    <p:animMotion origin="layout" path="M 0.000000 0.000000 L 0.102344 -0.320370" pathEditMode="relative">
                                      <p:cBhvr>
                                        <p:cTn id="75" dur="500" fill="hold"/>
                                        <p:tgtEl>
                                          <p:spTgt spid="93"/>
                                        </p:tgtEl>
                                        <p:attrNameLst>
                                          <p:attrName>ppt_x</p:attrName>
                                          <p:attrName>ppt_y</p:attrName>
                                        </p:attrNameLst>
                                      </p:cBhvr>
                                    </p:animMotion>
                                  </p:childTnLst>
                                </p:cTn>
                              </p:par>
                            </p:childTnLst>
                          </p:cTn>
                        </p:par>
                        <p:par>
                          <p:cTn id="76" fill="hold">
                            <p:stCondLst>
                              <p:cond delay="0"/>
                            </p:stCondLst>
                            <p:childTnLst>
                              <p:par>
                                <p:cTn id="77" presetID="-1" presetClass="path" presetSubtype="0" accel="50000" decel="50000" fill="hold" nodeType="afterEffect">
                                  <p:stCondLst>
                                    <p:cond delay="0"/>
                                  </p:stCondLst>
                                  <p:childTnLst>
                                    <p:animMotion origin="layout" path="M 0.000000 0.000000 L 0.035156 -0.279167" pathEditMode="relative">
                                      <p:cBhvr>
                                        <p:cTn id="78" dur="500" fill="hold"/>
                                        <p:tgtEl>
                                          <p:spTgt spid="92"/>
                                        </p:tgtEl>
                                        <p:attrNameLst>
                                          <p:attrName>ppt_x</p:attrName>
                                          <p:attrName>ppt_y</p:attrName>
                                        </p:attrNameLst>
                                      </p:cBhvr>
                                    </p:animMotion>
                                  </p:childTnLst>
                                </p:cTn>
                              </p:par>
                            </p:childTnLst>
                          </p:cTn>
                        </p:par>
                        <p:par>
                          <p:cTn id="79" fill="hold">
                            <p:stCondLst>
                              <p:cond delay="0"/>
                            </p:stCondLst>
                            <p:childTnLst>
                              <p:par>
                                <p:cTn id="80" presetID="-1" presetClass="path" presetSubtype="0" accel="50000" decel="50000" fill="hold" nodeType="afterEffect">
                                  <p:stCondLst>
                                    <p:cond delay="0"/>
                                  </p:stCondLst>
                                  <p:childTnLst>
                                    <p:animMotion origin="layout" path="M 0.000000 0.000000 L -0.029687 -0.292593" pathEditMode="relative">
                                      <p:cBhvr>
                                        <p:cTn id="81" dur="500" fill="hold"/>
                                        <p:tgtEl>
                                          <p:spTgt spid="94"/>
                                        </p:tgtEl>
                                        <p:attrNameLst>
                                          <p:attrName>ppt_x</p:attrName>
                                          <p:attrName>ppt_y</p:attrName>
                                        </p:attrNameLst>
                                      </p:cBhvr>
                                    </p:animMotion>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102344 -0.320370 L 0.000000 0.000000" pathEditMode="relative">
                                      <p:cBhvr>
                                        <p:cTn id="84" dur="500" fill="hold"/>
                                        <p:tgtEl>
                                          <p:spTgt spid="93"/>
                                        </p:tgtEl>
                                        <p:attrNameLst>
                                          <p:attrName>ppt_x</p:attrName>
                                          <p:attrName>ppt_y</p:attrName>
                                        </p:attrNameLst>
                                      </p:cBhvr>
                                    </p:animMotion>
                                  </p:childTnLst>
                                </p:cTn>
                              </p:par>
                            </p:childTnLst>
                          </p:cTn>
                        </p:par>
                        <p:par>
                          <p:cTn id="85" fill="hold">
                            <p:stCondLst>
                              <p:cond delay="0"/>
                            </p:stCondLst>
                            <p:childTnLst>
                              <p:par>
                                <p:cTn id="86" presetID="-1" presetClass="path" presetSubtype="0" accel="50000" decel="50000" fill="hold" nodeType="afterEffect">
                                  <p:stCondLst>
                                    <p:cond delay="0"/>
                                  </p:stCondLst>
                                  <p:childTnLst>
                                    <p:animMotion origin="layout" path="M 0.035156 -0.279167 L 0.000000 0.000000" pathEditMode="relative">
                                      <p:cBhvr>
                                        <p:cTn id="87" dur="500" fill="hold"/>
                                        <p:tgtEl>
                                          <p:spTgt spid="92"/>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afterEffect">
                                  <p:stCondLst>
                                    <p:cond delay="0"/>
                                  </p:stCondLst>
                                  <p:childTnLst>
                                    <p:animMotion origin="layout" path="M -0.029687 -0.292593 L 0.000000 0.000000" pathEditMode="relative">
                                      <p:cBhvr>
                                        <p:cTn id="90" dur="500" fill="hold"/>
                                        <p:tgtEl>
                                          <p:spTgt spid="94"/>
                                        </p:tgtEl>
                                        <p:attrNameLst>
                                          <p:attrName>ppt_x</p:attrName>
                                          <p:attrName>ppt_y</p:attrName>
                                        </p:attrNameLst>
                                      </p:cBhvr>
                                    </p:animMotion>
                                  </p:childTnLst>
                                </p:cTn>
                              </p:par>
                            </p:childTnLst>
                          </p:cTn>
                        </p:par>
                        <p:par>
                          <p:cTn id="91" fill="hold">
                            <p:stCondLst>
                              <p:cond delay="0"/>
                            </p:stCondLst>
                            <p:childTnLst>
                              <p:par>
                                <p:cTn id="92" presetID="-1" presetClass="path" presetSubtype="0" accel="50000" decel="50000" fill="hold" nodeType="afterEffect">
                                  <p:stCondLst>
                                    <p:cond delay="0"/>
                                  </p:stCondLst>
                                  <p:childTnLst>
                                    <p:animMotion origin="layout" path="M -0.096094 -0.305556 L 0.005469 0.000000" pathEditMode="relative">
                                      <p:cBhvr>
                                        <p:cTn id="93" dur="500" fill="hold"/>
                                        <p:tgtEl>
                                          <p:spTgt spid="91"/>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10" presetClass="entr" fill="hold" grpId="2" nodeType="clickEffect">
                                  <p:stCondLst>
                                    <p:cond delay="0"/>
                                  </p:stCondLst>
                                  <p:iterate>
                                    <p:tmAbs val="0"/>
                                  </p:iterate>
                                  <p:childTnLst>
                                    <p:set>
                                      <p:cBhvr>
                                        <p:cTn id="97" fill="hold"/>
                                        <p:tgtEl>
                                          <p:spTgt spid="101">
                                            <p:txEl>
                                              <p:pRg st="7" end="7"/>
                                            </p:txEl>
                                          </p:spTgt>
                                        </p:tgtEl>
                                        <p:attrNameLst>
                                          <p:attrName>style.visibility</p:attrName>
                                        </p:attrNameLst>
                                      </p:cBhvr>
                                      <p:to>
                                        <p:strVal val="visible"/>
                                      </p:to>
                                    </p:set>
                                    <p:animEffect transition="in" filter="fade">
                                      <p:cBhvr>
                                        <p:cTn id="98" dur="500"/>
                                        <p:tgtEl>
                                          <p:spTgt spid="101">
                                            <p:txEl>
                                              <p:pRg st="7" end="7"/>
                                            </p:txEl>
                                          </p:spTgt>
                                        </p:tgtEl>
                                      </p:cBhvr>
                                    </p:animEffect>
                                  </p:childTnLst>
                                </p:cTn>
                              </p:par>
                            </p:childTnLst>
                          </p:cTn>
                        </p:par>
                        <p:par>
                          <p:cTn id="99" fill="hold">
                            <p:stCondLst>
                              <p:cond delay="500"/>
                            </p:stCondLst>
                            <p:childTnLst>
                              <p:par>
                                <p:cTn id="100" presetID="10" presetClass="entr" fill="hold" grpId="18" nodeType="afterEffect">
                                  <p:stCondLst>
                                    <p:cond delay="0"/>
                                  </p:stCondLst>
                                  <p:iterate>
                                    <p:tmAbs val="0"/>
                                  </p:iterate>
                                  <p:childTnLst>
                                    <p:set>
                                      <p:cBhvr>
                                        <p:cTn id="101" fill="hold"/>
                                        <p:tgtEl>
                                          <p:spTgt spid="105"/>
                                        </p:tgtEl>
                                        <p:attrNameLst>
                                          <p:attrName>style.visibility</p:attrName>
                                        </p:attrNameLst>
                                      </p:cBhvr>
                                      <p:to>
                                        <p:strVal val="visible"/>
                                      </p:to>
                                    </p:set>
                                    <p:animEffect transition="in" filter="fade">
                                      <p:cBhvr>
                                        <p:cTn id="102" dur="750"/>
                                        <p:tgtEl>
                                          <p:spTgt spid="105"/>
                                        </p:tgtEl>
                                      </p:cBhvr>
                                    </p:animEffect>
                                  </p:childTnLst>
                                </p:cTn>
                              </p:par>
                            </p:childTnLst>
                          </p:cTn>
                        </p:par>
                        <p:par>
                          <p:cTn id="103" fill="hold">
                            <p:stCondLst>
                              <p:cond delay="0"/>
                            </p:stCondLst>
                            <p:childTnLst>
                              <p:par>
                                <p:cTn id="104" presetID="-1" presetClass="path" presetSubtype="0" accel="50000" decel="50000" fill="hold" nodeType="afterEffect">
                                  <p:stCondLst>
                                    <p:cond delay="0"/>
                                  </p:stCondLst>
                                  <p:childTnLst>
                                    <p:animMotion origin="layout" path="M 0.000000 0.000000 C -0.038473 -0.057658 -0.043370 -0.159844 -0.010937 -0.228241 C 0.021495 -0.296637 0.078975 -0.305343 0.117448 -0.247685" pathEditMode="relative">
                                      <p:cBhvr>
                                        <p:cTn id="105" dur="750" fill="hold"/>
                                        <p:tgtEl>
                                          <p:spTgt spid="90"/>
                                        </p:tgtEl>
                                        <p:attrNameLst>
                                          <p:attrName>ppt_x</p:attrName>
                                          <p:attrName>ppt_y</p:attrName>
                                        </p:attrNameLst>
                                      </p:cBhvr>
                                    </p:animMotion>
                                  </p:childTnLst>
                                </p:cTn>
                              </p:par>
                            </p:childTnLst>
                          </p:cTn>
                        </p:par>
                        <p:par>
                          <p:cTn id="106" fill="hold">
                            <p:stCondLst>
                              <p:cond delay="750"/>
                            </p:stCondLst>
                            <p:childTnLst>
                              <p:par>
                                <p:cTn id="107" presetID="1" presetClass="entr" presetSubtype="0" fill="hold" grpId="20" nodeType="afterEffect">
                                  <p:stCondLst>
                                    <p:cond delay="0"/>
                                  </p:stCondLst>
                                  <p:iterate>
                                    <p:tmAbs val="0"/>
                                  </p:iterate>
                                  <p:childTnLst>
                                    <p:set>
                                      <p:cBhvr>
                                        <p:cTn id="108" fill="hold"/>
                                        <p:tgtEl>
                                          <p:spTgt spid="106"/>
                                        </p:tgtEl>
                                        <p:attrNameLst>
                                          <p:attrName>style.visibility</p:attrName>
                                        </p:attrNameLst>
                                      </p:cBhvr>
                                      <p:to>
                                        <p:strVal val="visible"/>
                                      </p:to>
                                    </p:set>
                                  </p:childTnLst>
                                </p:cTn>
                              </p:par>
                            </p:childTnLst>
                          </p:cTn>
                        </p:par>
                        <p:par>
                          <p:cTn id="109" fill="hold">
                            <p:stCondLst>
                              <p:cond delay="0"/>
                            </p:stCondLst>
                            <p:childTnLst>
                              <p:par>
                                <p:cTn id="110" presetID="35" presetClass="emph" presetSubtype="0" repeatCount="4000" fill="hold" grpId="21" nodeType="afterEffect">
                                  <p:stCondLst>
                                    <p:cond delay="0"/>
                                  </p:stCondLst>
                                  <p:childTnLst>
                                    <p:anim calcmode="discrete" valueType="str">
                                      <p:cBhvr>
                                        <p:cTn id="111" dur="1000" fill="hold"/>
                                        <p:tgtEl>
                                          <p:spTgt spid="106"/>
                                        </p:tgtEl>
                                        <p:attrNameLst>
                                          <p:attrName>style.visibility</p:attrName>
                                        </p:attrNameLst>
                                      </p:cBhvr>
                                      <p:tavLst>
                                        <p:tav tm="0">
                                          <p:val>
                                            <p:strVal val="hidden"/>
                                          </p:val>
                                        </p:tav>
                                        <p:tav tm="50000">
                                          <p:val>
                                            <p:strVal val="visible"/>
                                          </p:val>
                                        </p:tav>
                                      </p:tavLst>
                                    </p:anim>
                                  </p:childTnLst>
                                </p:cTn>
                              </p:par>
                            </p:childTnLst>
                          </p:cTn>
                        </p:par>
                        <p:par>
                          <p:cTn id="112" fill="hold">
                            <p:stCondLst>
                              <p:cond delay="1000"/>
                            </p:stCondLst>
                            <p:childTnLst>
                              <p:par>
                                <p:cTn id="113" presetID="1" presetClass="exit" presetSubtype="0" fill="hold" grpId="22" nodeType="afterEffect">
                                  <p:stCondLst>
                                    <p:cond delay="0"/>
                                  </p:stCondLst>
                                  <p:iterate>
                                    <p:tmAbs val="0"/>
                                  </p:iterate>
                                  <p:childTnLst>
                                    <p:set>
                                      <p:cBhvr>
                                        <p:cTn id="114" fill="hold">
                                          <p:stCondLst>
                                            <p:cond delay="0"/>
                                          </p:stCondLst>
                                        </p:cTn>
                                        <p:tgtEl>
                                          <p:spTgt spid="10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fill="hold" grpId="2" nodeType="clickEffect">
                                  <p:stCondLst>
                                    <p:cond delay="0"/>
                                  </p:stCondLst>
                                  <p:iterate>
                                    <p:tmAbs val="0"/>
                                  </p:iterate>
                                  <p:childTnLst>
                                    <p:set>
                                      <p:cBhvr>
                                        <p:cTn id="118" fill="hold"/>
                                        <p:tgtEl>
                                          <p:spTgt spid="101">
                                            <p:txEl>
                                              <p:pRg st="8" end="8"/>
                                            </p:txEl>
                                          </p:spTgt>
                                        </p:tgtEl>
                                        <p:attrNameLst>
                                          <p:attrName>style.visibility</p:attrName>
                                        </p:attrNameLst>
                                      </p:cBhvr>
                                      <p:to>
                                        <p:strVal val="visible"/>
                                      </p:to>
                                    </p:set>
                                    <p:animEffect transition="in" filter="fade">
                                      <p:cBhvr>
                                        <p:cTn id="119" dur="500"/>
                                        <p:tgtEl>
                                          <p:spTgt spid="101">
                                            <p:txEl>
                                              <p:pRg st="8" end="8"/>
                                            </p:txEl>
                                          </p:spTgt>
                                        </p:tgtEl>
                                      </p:cBhvr>
                                    </p:animEffect>
                                  </p:childTnLst>
                                </p:cTn>
                              </p:par>
                            </p:childTnLst>
                          </p:cTn>
                        </p:par>
                        <p:par>
                          <p:cTn id="120" fill="hold">
                            <p:stCondLst>
                              <p:cond delay="0"/>
                            </p:stCondLst>
                            <p:childTnLst>
                              <p:par>
                                <p:cTn id="121" presetID="-1" presetClass="path" presetSubtype="0" accel="50000" decel="50000" fill="hold" nodeType="afterEffect">
                                  <p:stCondLst>
                                    <p:cond delay="0"/>
                                  </p:stCondLst>
                                  <p:childTnLst>
                                    <p:animMotion origin="layout" path="M 0.117448 -0.247685 C 0.117448 -0.247685 0.061484 -0.336341 -0.007031 -0.247685 C -0.048177 -0.194444 -0.009375 -0.012963 -0.009375 -0.012963" pathEditMode="relative">
                                      <p:cBhvr>
                                        <p:cTn id="122" dur="750" fill="hold"/>
                                        <p:tgtEl>
                                          <p:spTgt spid="90"/>
                                        </p:tgtEl>
                                        <p:attrNameLst>
                                          <p:attrName>ppt_x</p:attrName>
                                          <p:attrName>ppt_y</p:attrName>
                                        </p:attrNameLst>
                                      </p:cBhvr>
                                    </p:animMotion>
                                  </p:childTnLst>
                                </p:cTn>
                              </p:par>
                            </p:childTnLst>
                          </p:cTn>
                        </p:par>
                        <p:par>
                          <p:cTn id="123" fill="hold">
                            <p:stCondLst>
                              <p:cond delay="750"/>
                            </p:stCondLst>
                            <p:childTnLst>
                              <p:par>
                                <p:cTn id="124" presetID="10" presetClass="exit" fill="hold" grpId="24" nodeType="afterEffect">
                                  <p:stCondLst>
                                    <p:cond delay="0"/>
                                  </p:stCondLst>
                                  <p:iterate>
                                    <p:tmAbs val="0"/>
                                  </p:iterate>
                                  <p:childTnLst>
                                    <p:animEffect transition="out" filter="fade">
                                      <p:cBhvr>
                                        <p:cTn id="125" dur="750" fill="hold"/>
                                        <p:tgtEl>
                                          <p:spTgt spid="105"/>
                                        </p:tgtEl>
                                      </p:cBhvr>
                                    </p:animEffect>
                                    <p:set>
                                      <p:cBhvr>
                                        <p:cTn id="126" fill="hold">
                                          <p:stCondLst>
                                            <p:cond delay="74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advAuto="0"/>
      <p:bldP spid="95" grpId="7" animBg="1" advAuto="0"/>
      <p:bldP spid="96" grpId="9" animBg="1" advAuto="0"/>
      <p:bldP spid="100" grpId="3" animBg="1" advAuto="0"/>
      <p:bldP spid="100" grpId="5" animBg="1" advAuto="0"/>
      <p:bldP spid="100" grpId="6" animBg="1" advAuto="0"/>
      <p:bldP spid="101" grpId="2" build="p" bldLvl="5" animBg="1" advAuto="0"/>
      <p:bldP spid="105" grpId="18" animBg="1" advAuto="0"/>
      <p:bldP spid="105" grpId="24" animBg="1" advAuto="0"/>
      <p:bldP spid="106" grpId="20" animBg="1" advAuto="0"/>
      <p:bldP spid="106" grpId="21" animBg="1" advAuto="0"/>
      <p:bldP spid="106" grpId="2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 Bag's Behaviors"/>
          <p:cNvSpPr txBox="1">
            <a:spLocks noGrp="1"/>
          </p:cNvSpPr>
          <p:nvPr>
            <p:ph type="title"/>
          </p:nvPr>
        </p:nvSpPr>
        <p:spPr>
          <a:prstGeom prst="rect">
            <a:avLst/>
          </a:prstGeom>
        </p:spPr>
        <p:txBody>
          <a:bodyPr/>
          <a:lstStyle/>
          <a:p>
            <a:r>
              <a:t>A Bag's Behaviors</a:t>
            </a:r>
          </a:p>
        </p:txBody>
      </p:sp>
      <p:sp>
        <p:nvSpPr>
          <p:cNvPr id="112" name="CRC Card"/>
          <p:cNvSpPr/>
          <p:nvPr/>
        </p:nvSpPr>
        <p:spPr>
          <a:xfrm>
            <a:off x="15862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CRC Card</a:t>
            </a:r>
          </a:p>
        </p:txBody>
      </p:sp>
      <p:pic>
        <p:nvPicPr>
          <p:cNvPr id="113" name="M03_fig02-01.png" descr="M03_fig02-01.png"/>
          <p:cNvPicPr>
            <a:picLocks noChangeAspect="1"/>
          </p:cNvPicPr>
          <p:nvPr/>
        </p:nvPicPr>
        <p:blipFill>
          <a:blip r:embed="rId3"/>
          <a:srcRect t="722" b="722"/>
          <a:stretch>
            <a:fillRect/>
          </a:stretch>
        </p:blipFill>
        <p:spPr>
          <a:xfrm>
            <a:off x="13947775" y="5043721"/>
            <a:ext cx="10210800" cy="7743358"/>
          </a:xfrm>
          <a:prstGeom prst="rect">
            <a:avLst/>
          </a:prstGeom>
          <a:ln w="38100">
            <a:solidFill>
              <a:srgbClr val="000000"/>
            </a:solidFill>
            <a:miter lim="400000"/>
          </a:ln>
          <a:effectLst>
            <a:outerShdw blurRad="317500" dir="2700000" rotWithShape="0">
              <a:srgbClr val="000000"/>
            </a:outerShdw>
          </a:effectLst>
        </p:spPr>
      </p:pic>
      <p:sp>
        <p:nvSpPr>
          <p:cNvPr id="114" name="Get the number of items currently in the bag…"/>
          <p:cNvSpPr/>
          <p:nvPr/>
        </p:nvSpPr>
        <p:spPr>
          <a:xfrm>
            <a:off x="-88900" y="2324100"/>
            <a:ext cx="13931900" cy="11239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normAutofit/>
          </a:bodyPr>
          <a:lstStyle/>
          <a:p>
            <a:pPr marL="952500" lvl="1" indent="-571500" algn="l">
              <a:spcBef>
                <a:spcPts val="1000"/>
              </a:spcBef>
              <a:buSzPct val="53000"/>
              <a:buBlip>
                <a:blip r:embed="rId4"/>
              </a:buBlip>
              <a:defRPr sz="4800">
                <a:latin typeface="+mn-lt"/>
                <a:ea typeface="+mn-ea"/>
                <a:cs typeface="+mn-cs"/>
                <a:sym typeface="Optima"/>
              </a:defRPr>
            </a:pPr>
            <a:r>
              <a:rPr dirty="0"/>
              <a:t>Get the number of items currently in the bag</a:t>
            </a:r>
          </a:p>
          <a:p>
            <a:pPr marL="952500" lvl="1" indent="-571500" algn="l">
              <a:spcBef>
                <a:spcPts val="1000"/>
              </a:spcBef>
              <a:buSzPct val="53000"/>
              <a:buBlip>
                <a:blip r:embed="rId4"/>
              </a:buBlip>
              <a:defRPr sz="4800">
                <a:latin typeface="+mn-lt"/>
                <a:ea typeface="+mn-ea"/>
                <a:cs typeface="+mn-cs"/>
                <a:sym typeface="Optima"/>
              </a:defRPr>
            </a:pPr>
            <a:r>
              <a:rPr dirty="0"/>
              <a:t>See whether the bag is empty</a:t>
            </a:r>
          </a:p>
          <a:p>
            <a:pPr marL="952500" lvl="1" indent="-571500" algn="l">
              <a:spcBef>
                <a:spcPts val="1000"/>
              </a:spcBef>
              <a:buSzPct val="53000"/>
              <a:buBlip>
                <a:blip r:embed="rId4"/>
              </a:buBlip>
              <a:defRPr sz="4800">
                <a:latin typeface="+mn-lt"/>
                <a:ea typeface="+mn-ea"/>
                <a:cs typeface="+mn-cs"/>
                <a:sym typeface="Optima"/>
              </a:defRPr>
            </a:pPr>
            <a:r>
              <a:rPr dirty="0"/>
              <a:t>Add a given object to the bag </a:t>
            </a:r>
          </a:p>
          <a:p>
            <a:pPr marL="952500" lvl="1" indent="-571500" algn="l">
              <a:spcBef>
                <a:spcPts val="1000"/>
              </a:spcBef>
              <a:buSzPct val="53000"/>
              <a:buBlip>
                <a:blip r:embed="rId4"/>
              </a:buBlip>
              <a:defRPr sz="4800">
                <a:latin typeface="+mn-lt"/>
                <a:ea typeface="+mn-ea"/>
                <a:cs typeface="+mn-cs"/>
                <a:sym typeface="Optima"/>
              </a:defRPr>
            </a:pPr>
            <a:r>
              <a:rPr dirty="0"/>
              <a:t>Remove an occurrence of a particular object from the bag, if possible </a:t>
            </a:r>
          </a:p>
          <a:p>
            <a:pPr marL="952500" lvl="1" indent="-571500" algn="l">
              <a:spcBef>
                <a:spcPts val="1000"/>
              </a:spcBef>
              <a:buSzPct val="53000"/>
              <a:buBlip>
                <a:blip r:embed="rId4"/>
              </a:buBlip>
              <a:defRPr sz="4800">
                <a:latin typeface="+mn-lt"/>
                <a:ea typeface="+mn-ea"/>
                <a:cs typeface="+mn-cs"/>
                <a:sym typeface="Optima"/>
              </a:defRPr>
            </a:pPr>
            <a:r>
              <a:rPr dirty="0"/>
              <a:t>Remove all objects from the bag </a:t>
            </a:r>
          </a:p>
          <a:p>
            <a:pPr marL="1846384" lvl="3" indent="-703384" algn="l">
              <a:spcBef>
                <a:spcPts val="1000"/>
              </a:spcBef>
              <a:buSzPct val="53000"/>
              <a:buBlip>
                <a:blip r:embed="rId4"/>
              </a:buBlip>
              <a:defRPr sz="3800">
                <a:latin typeface="+mn-lt"/>
                <a:ea typeface="+mn-ea"/>
                <a:cs typeface="+mn-cs"/>
                <a:sym typeface="Optima"/>
              </a:defRPr>
            </a:pPr>
            <a:r>
              <a:rPr dirty="0"/>
              <a:t>(empty or clear the bag)</a:t>
            </a:r>
          </a:p>
          <a:p>
            <a:pPr marL="952500" lvl="1" indent="-571500" algn="l">
              <a:spcBef>
                <a:spcPts val="1000"/>
              </a:spcBef>
              <a:buSzPct val="53000"/>
              <a:buBlip>
                <a:blip r:embed="rId4"/>
              </a:buBlip>
              <a:defRPr sz="4800">
                <a:latin typeface="+mn-lt"/>
                <a:ea typeface="+mn-ea"/>
                <a:cs typeface="+mn-cs"/>
                <a:sym typeface="Optima"/>
              </a:defRPr>
            </a:pPr>
            <a:r>
              <a:rPr dirty="0"/>
              <a:t>Count the number of times an object occurs in the bag </a:t>
            </a:r>
          </a:p>
          <a:p>
            <a:pPr marL="952500" lvl="1" indent="-571500" algn="l">
              <a:spcBef>
                <a:spcPts val="1000"/>
              </a:spcBef>
              <a:buSzPct val="53000"/>
              <a:buBlip>
                <a:blip r:embed="rId4"/>
              </a:buBlip>
              <a:defRPr sz="4800">
                <a:latin typeface="+mn-lt"/>
                <a:ea typeface="+mn-ea"/>
                <a:cs typeface="+mn-cs"/>
                <a:sym typeface="Optima"/>
              </a:defRPr>
            </a:pPr>
            <a:r>
              <a:rPr dirty="0"/>
              <a:t>Test whether the bag contains a particular object </a:t>
            </a:r>
          </a:p>
          <a:p>
            <a:pPr marL="952500" lvl="1" indent="-571500" algn="l">
              <a:spcBef>
                <a:spcPts val="1000"/>
              </a:spcBef>
              <a:buSzPct val="53000"/>
              <a:buBlip>
                <a:blip r:embed="rId4"/>
              </a:buBlip>
              <a:defRPr sz="4800">
                <a:latin typeface="+mn-lt"/>
                <a:ea typeface="+mn-ea"/>
                <a:cs typeface="+mn-cs"/>
                <a:sym typeface="Optima"/>
              </a:defRPr>
            </a:pPr>
            <a:r>
              <a:rPr dirty="0"/>
              <a:t>Look at all objects in the bag</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par>
                          <p:cTn id="8" fill="hold">
                            <p:stCondLst>
                              <p:cond delay="500"/>
                            </p:stCondLst>
                            <p:childTnLst>
                              <p:par>
                                <p:cTn id="9" presetID="23" presetClass="entr" presetSubtype="16" fill="hold" grpId="2" nodeType="afterEffect">
                                  <p:stCondLst>
                                    <p:cond delay="0"/>
                                  </p:stCondLst>
                                  <p:iterate>
                                    <p:tmAbs val="0"/>
                                  </p:iterate>
                                  <p:childTnLst>
                                    <p:set>
                                      <p:cBhvr>
                                        <p:cTn id="10" fill="hold"/>
                                        <p:tgtEl>
                                          <p:spTgt spid="113"/>
                                        </p:tgtEl>
                                        <p:attrNameLst>
                                          <p:attrName>style.visibility</p:attrName>
                                        </p:attrNameLst>
                                      </p:cBhvr>
                                      <p:to>
                                        <p:strVal val="visible"/>
                                      </p:to>
                                    </p:set>
                                    <p:anim calcmode="lin" valueType="num">
                                      <p:cBhvr>
                                        <p:cTn id="11" dur="500" fill="hold"/>
                                        <p:tgtEl>
                                          <p:spTgt spid="113"/>
                                        </p:tgtEl>
                                        <p:attrNameLst>
                                          <p:attrName>ppt_w</p:attrName>
                                        </p:attrNameLst>
                                      </p:cBhvr>
                                      <p:tavLst>
                                        <p:tav tm="0">
                                          <p:val>
                                            <p:fltVal val="0"/>
                                          </p:val>
                                        </p:tav>
                                        <p:tav tm="100000">
                                          <p:val>
                                            <p:strVal val="#ppt_w"/>
                                          </p:val>
                                        </p:tav>
                                      </p:tavLst>
                                    </p:anim>
                                    <p:anim calcmode="lin" valueType="num">
                                      <p:cBhvr>
                                        <p:cTn id="12" dur="500" fill="hold"/>
                                        <p:tgtEl>
                                          <p:spTgt spid="1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1" animBg="1" advAuto="0"/>
      <p:bldP spid="113" grpId="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Understand what…"/>
          <p:cNvSpPr txBox="1"/>
          <p:nvPr/>
        </p:nvSpPr>
        <p:spPr>
          <a:xfrm>
            <a:off x="14439589" y="5946774"/>
            <a:ext cx="8443145" cy="561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spAutoFit/>
          </a:bodyPr>
          <a:lstStyle/>
          <a:p>
            <a:pPr>
              <a:defRPr sz="7500"/>
            </a:pPr>
            <a:r>
              <a:t>Understand what</a:t>
            </a:r>
          </a:p>
          <a:p>
            <a:pPr>
              <a:defRPr sz="7500"/>
            </a:pPr>
            <a:r>
              <a:t>the operations do</a:t>
            </a:r>
          </a:p>
          <a:p>
            <a:pPr>
              <a:defRPr sz="7500"/>
            </a:pPr>
            <a:r>
              <a:t>before thinking about</a:t>
            </a:r>
          </a:p>
          <a:p>
            <a:pPr>
              <a:defRPr sz="7500"/>
            </a:pPr>
            <a:r>
              <a:t>how to perform</a:t>
            </a:r>
          </a:p>
          <a:p>
            <a:pPr>
              <a:defRPr sz="7500"/>
            </a:pPr>
            <a:r>
              <a:t>the them.</a:t>
            </a:r>
          </a:p>
        </p:txBody>
      </p:sp>
      <p:pic>
        <p:nvPicPr>
          <p:cNvPr id="119" name="M03_fig02-01.png" descr="M03_fig02-01.png"/>
          <p:cNvPicPr>
            <a:picLocks noChangeAspect="1"/>
          </p:cNvPicPr>
          <p:nvPr/>
        </p:nvPicPr>
        <p:blipFill>
          <a:blip r:embed="rId3"/>
          <a:srcRect t="722" b="722"/>
          <a:stretch>
            <a:fillRect/>
          </a:stretch>
        </p:blipFill>
        <p:spPr>
          <a:xfrm>
            <a:off x="1123950" y="4805977"/>
            <a:ext cx="10210800" cy="7743358"/>
          </a:xfrm>
          <a:prstGeom prst="rect">
            <a:avLst/>
          </a:prstGeom>
          <a:ln w="38100">
            <a:solidFill>
              <a:srgbClr val="000000"/>
            </a:solidFill>
            <a:miter lim="400000"/>
          </a:ln>
          <a:effectLst>
            <a:outerShdw blurRad="317500" dir="2700000" rotWithShape="0">
              <a:srgbClr val="000000"/>
            </a:outerShdw>
          </a:effectLst>
        </p:spPr>
      </p:pic>
      <p:sp>
        <p:nvSpPr>
          <p:cNvPr id="120" name="A Bag's Behaviors"/>
          <p:cNvSpPr txBox="1">
            <a:spLocks noGrp="1"/>
          </p:cNvSpPr>
          <p:nvPr>
            <p:ph type="title"/>
          </p:nvPr>
        </p:nvSpPr>
        <p:spPr>
          <a:prstGeom prst="rect">
            <a:avLst/>
          </a:prstGeom>
        </p:spPr>
        <p:txBody>
          <a:bodyPr/>
          <a:lstStyle/>
          <a:p>
            <a:r>
              <a:t>A Bag's Behaviors</a:t>
            </a:r>
          </a:p>
        </p:txBody>
      </p:sp>
      <p:grpSp>
        <p:nvGrpSpPr>
          <p:cNvPr id="125" name="Group"/>
          <p:cNvGrpSpPr/>
          <p:nvPr/>
        </p:nvGrpSpPr>
        <p:grpSpPr>
          <a:xfrm>
            <a:off x="14287499" y="5124450"/>
            <a:ext cx="9015559" cy="7258050"/>
            <a:chOff x="0" y="0"/>
            <a:chExt cx="9015557" cy="7258050"/>
          </a:xfrm>
        </p:grpSpPr>
        <p:sp>
          <p:nvSpPr>
            <p:cNvPr id="121"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2" name="Bag"/>
            <p:cNvSpPr/>
            <p:nvPr/>
          </p:nvSpPr>
          <p:spPr>
            <a:xfrm>
              <a:off x="3983863" y="0"/>
              <a:ext cx="1033923" cy="6985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23"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4"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26" name="+getCurrentSize(): integer…"/>
          <p:cNvSpPr/>
          <p:nvPr/>
        </p:nvSpPr>
        <p:spPr>
          <a:xfrm>
            <a:off x="14485436" y="7410450"/>
            <a:ext cx="9010651" cy="3467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27" name="UML Notation"/>
          <p:cNvSpPr/>
          <p:nvPr/>
        </p:nvSpPr>
        <p:spPr>
          <a:xfrm>
            <a:off x="15735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
        <p:nvSpPr>
          <p:cNvPr id="128" name="Rounded Rectangle"/>
          <p:cNvSpPr/>
          <p:nvPr/>
        </p:nvSpPr>
        <p:spPr>
          <a:xfrm>
            <a:off x="1371600" y="5810631"/>
            <a:ext cx="9963150" cy="781050"/>
          </a:xfrm>
          <a:prstGeom prst="roundRect">
            <a:avLst>
              <a:gd name="adj" fmla="val 36585"/>
            </a:avLst>
          </a:prstGeom>
          <a:ln w="50800">
            <a:solidFill>
              <a:srgbClr val="008F00"/>
            </a:solidFill>
            <a:miter lim="400000"/>
          </a:ln>
          <a:effectLst>
            <a:outerShdw blurRad="50800" dist="114300" dir="1980000" rotWithShape="0">
              <a:srgbClr val="000000">
                <a:alpha val="99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9" name="CRC Card"/>
          <p:cNvSpPr/>
          <p:nvPr/>
        </p:nvSpPr>
        <p:spPr>
          <a:xfrm>
            <a:off x="2806700" y="2981706"/>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CRC Card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18">
                                            <p:bg/>
                                          </p:spTgt>
                                        </p:tgtEl>
                                        <p:attrNameLst>
                                          <p:attrName>style.visibility</p:attrName>
                                        </p:attrNameLst>
                                      </p:cBhvr>
                                      <p:to>
                                        <p:strVal val="visible"/>
                                      </p:to>
                                    </p:set>
                                    <p:animEffect transition="in" filter="wipe(left)">
                                      <p:cBhvr>
                                        <p:cTn id="7" dur="600"/>
                                        <p:tgtEl>
                                          <p:spTgt spid="118">
                                            <p:bg/>
                                          </p:spTgt>
                                        </p:tgtEl>
                                      </p:cBhvr>
                                    </p:animEffect>
                                  </p:childTnLst>
                                </p:cTn>
                              </p:par>
                              <p:par>
                                <p:cTn id="8" presetID="22" presetClass="entr" presetSubtype="8" fill="hold" grpId="1" nodeType="withEffect">
                                  <p:stCondLst>
                                    <p:cond delay="0"/>
                                  </p:stCondLst>
                                  <p:iterate>
                                    <p:tmAbs val="0"/>
                                  </p:iterate>
                                  <p:childTnLst>
                                    <p:set>
                                      <p:cBhvr>
                                        <p:cTn id="9" fill="hold"/>
                                        <p:tgtEl>
                                          <p:spTgt spid="118">
                                            <p:txEl>
                                              <p:pRg st="0" end="0"/>
                                            </p:txEl>
                                          </p:spTgt>
                                        </p:tgtEl>
                                        <p:attrNameLst>
                                          <p:attrName>style.visibility</p:attrName>
                                        </p:attrNameLst>
                                      </p:cBhvr>
                                      <p:to>
                                        <p:strVal val="visible"/>
                                      </p:to>
                                    </p:set>
                                    <p:animEffect transition="in" filter="wipe(left)">
                                      <p:cBhvr>
                                        <p:cTn id="10" dur="600"/>
                                        <p:tgtEl>
                                          <p:spTgt spid="118">
                                            <p:txEl>
                                              <p:pRg st="0" end="0"/>
                                            </p:txEl>
                                          </p:spTgt>
                                        </p:tgtEl>
                                      </p:cBhvr>
                                    </p:animEffect>
                                  </p:childTnLst>
                                </p:cTn>
                              </p:par>
                            </p:childTnLst>
                          </p:cTn>
                        </p:par>
                        <p:par>
                          <p:cTn id="11" fill="hold">
                            <p:stCondLst>
                              <p:cond delay="600"/>
                            </p:stCondLst>
                            <p:childTnLst>
                              <p:par>
                                <p:cTn id="12" presetID="22" presetClass="entr" presetSubtype="8" fill="hold" grpId="1" nodeType="afterEffect">
                                  <p:stCondLst>
                                    <p:cond delay="0"/>
                                  </p:stCondLst>
                                  <p:iterate>
                                    <p:tmAbs val="0"/>
                                  </p:iterate>
                                  <p:childTnLst>
                                    <p:set>
                                      <p:cBhvr>
                                        <p:cTn id="13" fill="hold"/>
                                        <p:tgtEl>
                                          <p:spTgt spid="118">
                                            <p:txEl>
                                              <p:pRg st="1" end="1"/>
                                            </p:txEl>
                                          </p:spTgt>
                                        </p:tgtEl>
                                        <p:attrNameLst>
                                          <p:attrName>style.visibility</p:attrName>
                                        </p:attrNameLst>
                                      </p:cBhvr>
                                      <p:to>
                                        <p:strVal val="visible"/>
                                      </p:to>
                                    </p:set>
                                    <p:animEffect transition="in" filter="wipe(left)">
                                      <p:cBhvr>
                                        <p:cTn id="14" dur="600"/>
                                        <p:tgtEl>
                                          <p:spTgt spid="118">
                                            <p:txEl>
                                              <p:pRg st="1" end="1"/>
                                            </p:txEl>
                                          </p:spTgt>
                                        </p:tgtEl>
                                      </p:cBhvr>
                                    </p:animEffect>
                                  </p:childTnLst>
                                </p:cTn>
                              </p:par>
                            </p:childTnLst>
                          </p:cTn>
                        </p:par>
                        <p:par>
                          <p:cTn id="15" fill="hold">
                            <p:stCondLst>
                              <p:cond delay="1200"/>
                            </p:stCondLst>
                            <p:childTnLst>
                              <p:par>
                                <p:cTn id="16" presetID="22" presetClass="entr" presetSubtype="8" fill="hold" grpId="1" nodeType="afterEffect">
                                  <p:stCondLst>
                                    <p:cond delay="500"/>
                                  </p:stCondLst>
                                  <p:iterate>
                                    <p:tmAbs val="0"/>
                                  </p:iterate>
                                  <p:childTnLst>
                                    <p:set>
                                      <p:cBhvr>
                                        <p:cTn id="17" fill="hold"/>
                                        <p:tgtEl>
                                          <p:spTgt spid="118">
                                            <p:txEl>
                                              <p:pRg st="2" end="2"/>
                                            </p:txEl>
                                          </p:spTgt>
                                        </p:tgtEl>
                                        <p:attrNameLst>
                                          <p:attrName>style.visibility</p:attrName>
                                        </p:attrNameLst>
                                      </p:cBhvr>
                                      <p:to>
                                        <p:strVal val="visible"/>
                                      </p:to>
                                    </p:set>
                                    <p:animEffect transition="in" filter="wipe(left)">
                                      <p:cBhvr>
                                        <p:cTn id="18" dur="600"/>
                                        <p:tgtEl>
                                          <p:spTgt spid="118">
                                            <p:txEl>
                                              <p:pRg st="2" end="2"/>
                                            </p:txEl>
                                          </p:spTgt>
                                        </p:tgtEl>
                                      </p:cBhvr>
                                    </p:animEffect>
                                  </p:childTnLst>
                                </p:cTn>
                              </p:par>
                            </p:childTnLst>
                          </p:cTn>
                        </p:par>
                        <p:par>
                          <p:cTn id="19" fill="hold">
                            <p:stCondLst>
                              <p:cond delay="2300"/>
                            </p:stCondLst>
                            <p:childTnLst>
                              <p:par>
                                <p:cTn id="20" presetID="22" presetClass="entr" presetSubtype="8" fill="hold" grpId="1" nodeType="afterEffect">
                                  <p:stCondLst>
                                    <p:cond delay="0"/>
                                  </p:stCondLst>
                                  <p:iterate>
                                    <p:tmAbs val="0"/>
                                  </p:iterate>
                                  <p:childTnLst>
                                    <p:set>
                                      <p:cBhvr>
                                        <p:cTn id="21" fill="hold"/>
                                        <p:tgtEl>
                                          <p:spTgt spid="118">
                                            <p:txEl>
                                              <p:pRg st="3" end="3"/>
                                            </p:txEl>
                                          </p:spTgt>
                                        </p:tgtEl>
                                        <p:attrNameLst>
                                          <p:attrName>style.visibility</p:attrName>
                                        </p:attrNameLst>
                                      </p:cBhvr>
                                      <p:to>
                                        <p:strVal val="visible"/>
                                      </p:to>
                                    </p:set>
                                    <p:animEffect transition="in" filter="wipe(left)">
                                      <p:cBhvr>
                                        <p:cTn id="22" dur="600"/>
                                        <p:tgtEl>
                                          <p:spTgt spid="118">
                                            <p:txEl>
                                              <p:pRg st="3" end="3"/>
                                            </p:txEl>
                                          </p:spTgt>
                                        </p:tgtEl>
                                      </p:cBhvr>
                                    </p:animEffect>
                                  </p:childTnLst>
                                </p:cTn>
                              </p:par>
                            </p:childTnLst>
                          </p:cTn>
                        </p:par>
                        <p:par>
                          <p:cTn id="23" fill="hold">
                            <p:stCondLst>
                              <p:cond delay="2900"/>
                            </p:stCondLst>
                            <p:childTnLst>
                              <p:par>
                                <p:cTn id="24" presetID="22" presetClass="entr" presetSubtype="8" fill="hold" grpId="1" nodeType="afterEffect">
                                  <p:stCondLst>
                                    <p:cond delay="0"/>
                                  </p:stCondLst>
                                  <p:iterate>
                                    <p:tmAbs val="0"/>
                                  </p:iterate>
                                  <p:childTnLst>
                                    <p:set>
                                      <p:cBhvr>
                                        <p:cTn id="25" fill="hold"/>
                                        <p:tgtEl>
                                          <p:spTgt spid="118">
                                            <p:txEl>
                                              <p:pRg st="4" end="4"/>
                                            </p:txEl>
                                          </p:spTgt>
                                        </p:tgtEl>
                                        <p:attrNameLst>
                                          <p:attrName>style.visibility</p:attrName>
                                        </p:attrNameLst>
                                      </p:cBhvr>
                                      <p:to>
                                        <p:strVal val="visible"/>
                                      </p:to>
                                    </p:set>
                                    <p:animEffect transition="in" filter="wipe(left)">
                                      <p:cBhvr>
                                        <p:cTn id="26" dur="600"/>
                                        <p:tgtEl>
                                          <p:spTgt spid="11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2" nodeType="clickEffect">
                                  <p:stCondLst>
                                    <p:cond delay="0"/>
                                  </p:stCondLst>
                                  <p:iterate>
                                    <p:tmAbs val="0"/>
                                  </p:iterate>
                                  <p:childTnLst>
                                    <p:set>
                                      <p:cBhvr>
                                        <p:cTn id="30" fill="hold"/>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10" presetClass="entr" fill="hold" grpId="3" nodeType="afterEffect">
                                  <p:stCondLst>
                                    <p:cond delay="0"/>
                                  </p:stCondLst>
                                  <p:iterate>
                                    <p:tmAbs val="0"/>
                                  </p:iterate>
                                  <p:childTnLst>
                                    <p:set>
                                      <p:cBhvr>
                                        <p:cTn id="35" fill="hold"/>
                                        <p:tgtEl>
                                          <p:spTgt spid="127"/>
                                        </p:tgtEl>
                                        <p:attrNameLst>
                                          <p:attrName>style.visibility</p:attrName>
                                        </p:attrNameLst>
                                      </p:cBhvr>
                                      <p:to>
                                        <p:strVal val="visible"/>
                                      </p:to>
                                    </p:set>
                                    <p:animEffect transition="in" filter="fade">
                                      <p:cBhvr>
                                        <p:cTn id="36" dur="500"/>
                                        <p:tgtEl>
                                          <p:spTgt spid="1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4" nodeType="clickEffect">
                                  <p:stCondLst>
                                    <p:cond delay="0"/>
                                  </p:stCondLst>
                                  <p:iterate>
                                    <p:tmAbs val="0"/>
                                  </p:iterate>
                                  <p:childTnLst>
                                    <p:set>
                                      <p:cBhvr>
                                        <p:cTn id="40" fill="hold"/>
                                        <p:tgtEl>
                                          <p:spTgt spid="128"/>
                                        </p:tgtEl>
                                        <p:attrNameLst>
                                          <p:attrName>style.visibility</p:attrName>
                                        </p:attrNameLst>
                                      </p:cBhvr>
                                      <p:to>
                                        <p:strVal val="visible"/>
                                      </p:to>
                                    </p:set>
                                    <p:animEffect transition="in" filter="fade">
                                      <p:cBhvr>
                                        <p:cTn id="41" dur="500"/>
                                        <p:tgtEl>
                                          <p:spTgt spid="128"/>
                                        </p:tgtEl>
                                      </p:cBhvr>
                                    </p:animEffect>
                                  </p:childTnLst>
                                </p:cTn>
                              </p:par>
                            </p:childTnLst>
                          </p:cTn>
                        </p:par>
                        <p:par>
                          <p:cTn id="42" fill="hold">
                            <p:stCondLst>
                              <p:cond delay="500"/>
                            </p:stCondLst>
                            <p:childTnLst>
                              <p:par>
                                <p:cTn id="43" presetID="1" presetClass="entr" presetSubtype="0" fill="hold" grpId="5" nodeType="afterEffect">
                                  <p:stCondLst>
                                    <p:cond delay="0"/>
                                  </p:stCondLst>
                                  <p:iterate type="lt">
                                    <p:tmAbs val="100"/>
                                  </p:iterate>
                                  <p:childTnLst>
                                    <p:set>
                                      <p:cBhvr>
                                        <p:cTn id="44" fill="hold"/>
                                        <p:tgtEl>
                                          <p:spTgt spid="126">
                                            <p:bg/>
                                          </p:spTgt>
                                        </p:tgtEl>
                                        <p:attrNameLst>
                                          <p:attrName>style.visibility</p:attrName>
                                        </p:attrNameLst>
                                      </p:cBhvr>
                                      <p:to>
                                        <p:strVal val="visible"/>
                                      </p:to>
                                    </p:set>
                                  </p:childTnLst>
                                </p:cTn>
                              </p:par>
                              <p:par>
                                <p:cTn id="45" presetID="1" presetClass="entr" presetSubtype="0" fill="hold" grpId="5" nodeType="withEffect">
                                  <p:stCondLst>
                                    <p:cond delay="0"/>
                                  </p:stCondLst>
                                  <p:iterate type="lt">
                                    <p:tmAbs val="100"/>
                                  </p:iterate>
                                  <p:childTnLst>
                                    <p:set>
                                      <p:cBhvr>
                                        <p:cTn id="46" fill="hold"/>
                                        <p:tgtEl>
                                          <p:spTgt spid="1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path" presetSubtype="0" accel="50000" decel="50000" fill="hold" nodeType="clickEffect">
                                  <p:stCondLst>
                                    <p:cond delay="0"/>
                                  </p:stCondLst>
                                  <p:childTnLst>
                                    <p:animMotion origin="layout" path="M 0.000000 0.000000 L -0.003365 0.025586" pathEditMode="relative">
                                      <p:cBhvr>
                                        <p:cTn id="50" dur="500" fill="hold"/>
                                        <p:tgtEl>
                                          <p:spTgt spid="128"/>
                                        </p:tgtEl>
                                        <p:attrNameLst>
                                          <p:attrName>ppt_x</p:attrName>
                                          <p:attrName>ppt_y</p:attrName>
                                        </p:attrNameLst>
                                      </p:cBhvr>
                                    </p:animMotion>
                                  </p:childTnLst>
                                </p:cTn>
                              </p:par>
                            </p:childTnLst>
                          </p:cTn>
                        </p:par>
                        <p:par>
                          <p:cTn id="51" fill="hold">
                            <p:stCondLst>
                              <p:cond delay="500"/>
                            </p:stCondLst>
                            <p:childTnLst>
                              <p:par>
                                <p:cTn id="52" presetID="1" presetClass="entr" presetSubtype="0" fill="hold" grpId="5" nodeType="afterEffect">
                                  <p:stCondLst>
                                    <p:cond delay="0"/>
                                  </p:stCondLst>
                                  <p:iterate type="lt">
                                    <p:tmAbs val="100"/>
                                  </p:iterate>
                                  <p:childTnLst>
                                    <p:set>
                                      <p:cBhvr>
                                        <p:cTn id="53" fill="hold"/>
                                        <p:tgtEl>
                                          <p:spTgt spid="126">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path" presetSubtype="0" accel="50000" decel="50000" fill="hold" nodeType="clickEffect">
                                  <p:stCondLst>
                                    <p:cond delay="0"/>
                                  </p:stCondLst>
                                  <p:childTnLst>
                                    <p:animMotion origin="layout" path="M -0.003365 0.025586 L 0.000505 0.057849" pathEditMode="relative">
                                      <p:cBhvr>
                                        <p:cTn id="57" dur="500" fill="hold"/>
                                        <p:tgtEl>
                                          <p:spTgt spid="128"/>
                                        </p:tgtEl>
                                        <p:attrNameLst>
                                          <p:attrName>ppt_x</p:attrName>
                                          <p:attrName>ppt_y</p:attrName>
                                        </p:attrNameLst>
                                      </p:cBhvr>
                                    </p:animMotion>
                                  </p:childTnLst>
                                </p:cTn>
                              </p:par>
                            </p:childTnLst>
                          </p:cTn>
                        </p:par>
                        <p:par>
                          <p:cTn id="58" fill="hold">
                            <p:stCondLst>
                              <p:cond delay="500"/>
                            </p:stCondLst>
                            <p:childTnLst>
                              <p:par>
                                <p:cTn id="59" presetID="1" presetClass="entr" presetSubtype="0" fill="hold" grpId="5" nodeType="afterEffect">
                                  <p:stCondLst>
                                    <p:cond delay="0"/>
                                  </p:stCondLst>
                                  <p:iterate type="lt">
                                    <p:tmAbs val="100"/>
                                  </p:iterate>
                                  <p:childTnLst>
                                    <p:set>
                                      <p:cBhvr>
                                        <p:cTn id="60" fill="hold"/>
                                        <p:tgtEl>
                                          <p:spTgt spid="12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path" presetSubtype="0" accel="50000" decel="50000" fill="hold" nodeType="clickEffect">
                                  <p:stCondLst>
                                    <p:cond delay="0"/>
                                  </p:stCondLst>
                                  <p:childTnLst>
                                    <p:animMotion origin="layout" path="M 0.000505 0.057849 L -0.001396 0.104290" pathEditMode="relative">
                                      <p:cBhvr>
                                        <p:cTn id="64" dur="500" fill="hold"/>
                                        <p:tgtEl>
                                          <p:spTgt spid="128"/>
                                        </p:tgtEl>
                                        <p:attrNameLst>
                                          <p:attrName>ppt_x</p:attrName>
                                          <p:attrName>ppt_y</p:attrName>
                                        </p:attrNameLst>
                                      </p:cBhvr>
                                    </p:animMotion>
                                  </p:childTnLst>
                                </p:cTn>
                              </p:par>
                            </p:childTnLst>
                          </p:cTn>
                        </p:par>
                        <p:par>
                          <p:cTn id="65" fill="hold">
                            <p:stCondLst>
                              <p:cond delay="0"/>
                            </p:stCondLst>
                            <p:childTnLst>
                              <p:par>
                                <p:cTn id="66" presetID="6" presetClass="emph" presetSubtype="0" accel="50000" decel="50000" fill="hold" grpId="9" nodeType="withEffect">
                                  <p:stCondLst>
                                    <p:cond delay="0"/>
                                  </p:stCondLst>
                                  <p:childTnLst>
                                    <p:animScale>
                                      <p:cBhvr>
                                        <p:cTn id="67" dur="500" fill="hold"/>
                                        <p:tgtEl>
                                          <p:spTgt spid="128"/>
                                        </p:tgtEl>
                                      </p:cBhvr>
                                      <p:by x="119512" y="119512"/>
                                    </p:animScale>
                                  </p:childTnLst>
                                </p:cTn>
                              </p:par>
                            </p:childTnLst>
                          </p:cTn>
                        </p:par>
                        <p:par>
                          <p:cTn id="68" fill="hold">
                            <p:stCondLst>
                              <p:cond delay="500"/>
                            </p:stCondLst>
                            <p:childTnLst>
                              <p:par>
                                <p:cTn id="69" presetID="1" presetClass="entr" presetSubtype="0" fill="hold" grpId="5" nodeType="afterEffect">
                                  <p:stCondLst>
                                    <p:cond delay="0"/>
                                  </p:stCondLst>
                                  <p:iterate type="lt">
                                    <p:tmAbs val="100"/>
                                  </p:iterate>
                                  <p:childTnLst>
                                    <p:set>
                                      <p:cBhvr>
                                        <p:cTn id="70" fill="hold"/>
                                        <p:tgtEl>
                                          <p:spTgt spid="126">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path" presetSubtype="0" accel="50000" decel="50000" fill="hold" nodeType="clickEffect">
                                  <p:stCondLst>
                                    <p:cond delay="0"/>
                                  </p:stCondLst>
                                  <p:childTnLst>
                                    <p:animMotion origin="layout" path="M -0.001396 0.104290 L -0.022811 0.155722" pathEditMode="relative">
                                      <p:cBhvr>
                                        <p:cTn id="74" dur="500" fill="hold"/>
                                        <p:tgtEl>
                                          <p:spTgt spid="128"/>
                                        </p:tgtEl>
                                        <p:attrNameLst>
                                          <p:attrName>ppt_x</p:attrName>
                                          <p:attrName>ppt_y</p:attrName>
                                        </p:attrNameLst>
                                      </p:cBhvr>
                                    </p:animMotion>
                                  </p:childTnLst>
                                </p:cTn>
                              </p:par>
                            </p:childTnLst>
                          </p:cTn>
                        </p:par>
                        <p:par>
                          <p:cTn id="75" fill="hold">
                            <p:stCondLst>
                              <p:cond delay="0"/>
                            </p:stCondLst>
                            <p:childTnLst>
                              <p:par>
                                <p:cTn id="76" presetID="6" presetClass="emph" presetSubtype="0" accel="50000" decel="50000" fill="hold" grpId="11" nodeType="withEffect">
                                  <p:stCondLst>
                                    <p:cond delay="0"/>
                                  </p:stCondLst>
                                  <p:childTnLst>
                                    <p:animScale>
                                      <p:cBhvr>
                                        <p:cTn id="77" dur="500" fill="hold"/>
                                        <p:tgtEl>
                                          <p:spTgt spid="128"/>
                                        </p:tgtEl>
                                      </p:cBhvr>
                                      <p:by x="79833" y="79833"/>
                                    </p:animScale>
                                  </p:childTnLst>
                                </p:cTn>
                              </p:par>
                            </p:childTnLst>
                          </p:cTn>
                        </p:par>
                        <p:par>
                          <p:cTn id="78" fill="hold">
                            <p:stCondLst>
                              <p:cond delay="500"/>
                            </p:stCondLst>
                            <p:childTnLst>
                              <p:par>
                                <p:cTn id="79" presetID="1" presetClass="entr" presetSubtype="0" fill="hold" grpId="5" nodeType="afterEffect">
                                  <p:stCondLst>
                                    <p:cond delay="0"/>
                                  </p:stCondLst>
                                  <p:iterate type="lt">
                                    <p:tmAbs val="100"/>
                                  </p:iterate>
                                  <p:childTnLst>
                                    <p:set>
                                      <p:cBhvr>
                                        <p:cTn id="80" fill="hold"/>
                                        <p:tgtEl>
                                          <p:spTgt spid="126">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path" presetSubtype="0" accel="50000" decel="50000" fill="hold" nodeType="clickEffect">
                                  <p:stCondLst>
                                    <p:cond delay="0"/>
                                  </p:stCondLst>
                                  <p:childTnLst>
                                    <p:animMotion origin="layout" path="M -0.022811 0.155722 L -0.025977 0.271868" pathEditMode="relative">
                                      <p:cBhvr>
                                        <p:cTn id="84" dur="500" fill="hold"/>
                                        <p:tgtEl>
                                          <p:spTgt spid="128"/>
                                        </p:tgtEl>
                                        <p:attrNameLst>
                                          <p:attrName>ppt_x</p:attrName>
                                          <p:attrName>ppt_y</p:attrName>
                                        </p:attrNameLst>
                                      </p:cBhvr>
                                    </p:animMotion>
                                  </p:childTnLst>
                                </p:cTn>
                              </p:par>
                            </p:childTnLst>
                          </p:cTn>
                        </p:par>
                        <p:par>
                          <p:cTn id="85" fill="hold">
                            <p:stCondLst>
                              <p:cond delay="500"/>
                            </p:stCondLst>
                            <p:childTnLst>
                              <p:par>
                                <p:cTn id="86" presetID="1" presetClass="entr" presetSubtype="0" fill="hold" grpId="5" nodeType="afterEffect">
                                  <p:stCondLst>
                                    <p:cond delay="0"/>
                                  </p:stCondLst>
                                  <p:iterate type="lt">
                                    <p:tmAbs val="100"/>
                                  </p:iterate>
                                  <p:childTnLst>
                                    <p:set>
                                      <p:cBhvr>
                                        <p:cTn id="87" fill="hold"/>
                                        <p:tgtEl>
                                          <p:spTgt spid="126">
                                            <p:txEl>
                                              <p:pRg st="5" end="5"/>
                                            </p:txEl>
                                          </p:spTgt>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5" nodeType="afterEffect">
                                  <p:stCondLst>
                                    <p:cond delay="0"/>
                                  </p:stCondLst>
                                  <p:iterate type="lt">
                                    <p:tmAbs val="100"/>
                                  </p:iterate>
                                  <p:childTnLst>
                                    <p:set>
                                      <p:cBhvr>
                                        <p:cTn id="90" fill="hold"/>
                                        <p:tgtEl>
                                          <p:spTgt spid="126">
                                            <p:txEl>
                                              <p:pRg st="6" end="6"/>
                                            </p:txEl>
                                          </p:spTgt>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5" nodeType="afterEffect">
                                  <p:stCondLst>
                                    <p:cond delay="0"/>
                                  </p:stCondLst>
                                  <p:iterate type="lt">
                                    <p:tmAbs val="100"/>
                                  </p:iterate>
                                  <p:childTnLst>
                                    <p:set>
                                      <p:cBhvr>
                                        <p:cTn id="93" fill="hold"/>
                                        <p:tgtEl>
                                          <p:spTgt spid="126">
                                            <p:txEl>
                                              <p:pRg st="7" end="7"/>
                                            </p:txEl>
                                          </p:spTgt>
                                        </p:tgtEl>
                                        <p:attrNameLst>
                                          <p:attrName>style.visibility</p:attrName>
                                        </p:attrNameLst>
                                      </p:cBhvr>
                                      <p:to>
                                        <p:strVal val="visible"/>
                                      </p:to>
                                    </p:set>
                                  </p:childTnLst>
                                </p:cTn>
                              </p:par>
                            </p:childTnLst>
                          </p:cTn>
                        </p:par>
                        <p:par>
                          <p:cTn id="94" fill="hold">
                            <p:stCondLst>
                              <p:cond delay="500"/>
                            </p:stCondLst>
                            <p:childTnLst>
                              <p:par>
                                <p:cTn id="95" presetID="23" presetClass="exit" presetSubtype="32" fill="hold" grpId="13" nodeType="afterEffect">
                                  <p:stCondLst>
                                    <p:cond delay="0"/>
                                  </p:stCondLst>
                                  <p:iterate>
                                    <p:tmAbs val="0"/>
                                  </p:iterate>
                                  <p:childTnLst>
                                    <p:anim calcmode="lin" valueType="num">
                                      <p:cBhvr>
                                        <p:cTn id="96" dur="500" fill="hold"/>
                                        <p:tgtEl>
                                          <p:spTgt spid="128"/>
                                        </p:tgtEl>
                                        <p:attrNameLst>
                                          <p:attrName>ppt_w</p:attrName>
                                        </p:attrNameLst>
                                      </p:cBhvr>
                                      <p:tavLst>
                                        <p:tav tm="0">
                                          <p:val>
                                            <p:strVal val="ppt_w"/>
                                          </p:val>
                                        </p:tav>
                                        <p:tav tm="100000">
                                          <p:val>
                                            <p:fltVal val="0"/>
                                          </p:val>
                                        </p:tav>
                                      </p:tavLst>
                                    </p:anim>
                                    <p:anim calcmode="lin" valueType="num">
                                      <p:cBhvr>
                                        <p:cTn id="97" dur="500" fill="hold"/>
                                        <p:tgtEl>
                                          <p:spTgt spid="128"/>
                                        </p:tgtEl>
                                        <p:attrNameLst>
                                          <p:attrName>ppt_h</p:attrName>
                                        </p:attrNameLst>
                                      </p:cBhvr>
                                      <p:tavLst>
                                        <p:tav tm="0">
                                          <p:val>
                                            <p:strVal val="ppt_h"/>
                                          </p:val>
                                        </p:tav>
                                        <p:tav tm="100000">
                                          <p:val>
                                            <p:fltVal val="0"/>
                                          </p:val>
                                        </p:tav>
                                      </p:tavLst>
                                    </p:anim>
                                    <p:set>
                                      <p:cBhvr>
                                        <p:cTn id="98"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1" build="p" bldLvl="5" animBg="1" advAuto="0"/>
      <p:bldP spid="125" grpId="2" animBg="1" advAuto="0"/>
      <p:bldP spid="126" grpId="5" build="p" bldLvl="5" animBg="1" advAuto="0"/>
      <p:bldP spid="127" grpId="3" animBg="1" advAuto="0"/>
      <p:bldP spid="128" grpId="4" animBg="1" advAuto="0"/>
      <p:bldP spid="128" grpId="9" animBg="1" advAuto="0"/>
      <p:bldP spid="128" grpId="11" animBg="1" advAuto="0"/>
      <p:bldP spid="128" grpId="1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p:cNvSpPr/>
          <p:nvPr/>
        </p:nvSpPr>
        <p:spPr>
          <a:xfrm>
            <a:off x="10763250" y="2171700"/>
            <a:ext cx="13266436" cy="9971532"/>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7" name="#ifndef _BagInterface_h…"/>
          <p:cNvSpPr/>
          <p:nvPr/>
        </p:nvSpPr>
        <p:spPr>
          <a:xfrm>
            <a:off x="10901759" y="2166044"/>
            <a:ext cx="13373101" cy="8648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368300" algn="l"/>
              </a:tabLst>
              <a:defRPr sz="2400" b="1">
                <a:solidFill>
                  <a:srgbClr val="78492A"/>
                </a:solidFill>
                <a:latin typeface="Menlo Regular"/>
                <a:ea typeface="Menlo Regular"/>
                <a:cs typeface="Menlo Regular"/>
                <a:sym typeface="Menlo Regular"/>
              </a:defRPr>
            </a:pPr>
            <a:r>
              <a:rPr dirty="0"/>
              <a:t>#</a:t>
            </a:r>
            <a:r>
              <a:rPr dirty="0" err="1"/>
              <a:t>ifndef</a:t>
            </a:r>
            <a:r>
              <a:rPr dirty="0"/>
              <a:t> _</a:t>
            </a:r>
            <a:r>
              <a:rPr dirty="0" err="1"/>
              <a:t>BagInterface_h</a:t>
            </a:r>
            <a:endParaRPr dirty="0"/>
          </a:p>
          <a:p>
            <a:pPr algn="l" defTabSz="685800">
              <a:tabLst>
                <a:tab pos="368300" algn="l"/>
              </a:tabLst>
              <a:defRPr sz="2400" b="1">
                <a:solidFill>
                  <a:srgbClr val="78492A"/>
                </a:solidFill>
                <a:latin typeface="Menlo Regular"/>
                <a:ea typeface="Menlo Regular"/>
                <a:cs typeface="Menlo Regular"/>
                <a:sym typeface="Menlo Regular"/>
              </a:defRPr>
            </a:pPr>
            <a:r>
              <a:rPr dirty="0"/>
              <a:t>#define _</a:t>
            </a:r>
            <a:r>
              <a:rPr dirty="0" err="1"/>
              <a:t>BagInterface_h</a:t>
            </a:r>
            <a:endParaRPr dirty="0"/>
          </a:p>
          <a:p>
            <a:pPr algn="l" defTabSz="685800">
              <a:tabLst>
                <a:tab pos="368300" algn="l"/>
              </a:tabLst>
              <a:defRPr sz="2400" b="1">
                <a:latin typeface="Menlo Regular"/>
                <a:ea typeface="Menlo Regular"/>
                <a:cs typeface="Menlo Regular"/>
                <a:sym typeface="Menlo Regular"/>
              </a:defRPr>
            </a:pPr>
            <a:endParaRPr dirty="0"/>
          </a:p>
          <a:p>
            <a:pPr algn="l" defTabSz="685800">
              <a:tabLst>
                <a:tab pos="368300" algn="l"/>
              </a:tabLst>
              <a:defRPr sz="2400" b="1">
                <a:solidFill>
                  <a:srgbClr val="78492A"/>
                </a:solidFill>
                <a:latin typeface="Menlo Regular"/>
                <a:ea typeface="Menlo Regular"/>
                <a:cs typeface="Menlo Regular"/>
                <a:sym typeface="Menlo Regular"/>
              </a:defRPr>
            </a:pPr>
            <a:r>
              <a:rPr dirty="0"/>
              <a:t>#include </a:t>
            </a:r>
            <a:r>
              <a:rPr dirty="0">
                <a:solidFill>
                  <a:srgbClr val="D12F1B"/>
                </a:solidFill>
              </a:rPr>
              <a:t>&lt;vector&gt;</a:t>
            </a:r>
          </a:p>
          <a:p>
            <a:pPr algn="l" defTabSz="685800">
              <a:tabLst>
                <a:tab pos="368300" algn="l"/>
              </a:tabLst>
              <a:defRPr sz="2400" b="1">
                <a:solidFill>
                  <a:srgbClr val="BB2CA2"/>
                </a:solidFill>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400" b="1">
                <a:latin typeface="Menlo Regular"/>
                <a:ea typeface="Menlo Regular"/>
                <a:cs typeface="Menlo Regular"/>
                <a:sym typeface="Menlo Regular"/>
              </a:defRPr>
            </a:pPr>
            <a:r>
              <a:rPr dirty="0">
                <a:solidFill>
                  <a:srgbClr val="BB2CA2"/>
                </a:solidFill>
              </a:rPr>
              <a:t>class</a:t>
            </a:r>
            <a:r>
              <a:rPr dirty="0"/>
              <a:t> </a:t>
            </a:r>
            <a:r>
              <a:rPr dirty="0" err="1"/>
              <a:t>BagInterface</a:t>
            </a:r>
            <a:r>
              <a:rPr dirty="0"/>
              <a:t> </a:t>
            </a:r>
          </a:p>
          <a:p>
            <a:pPr algn="l" defTabSz="685800">
              <a:tabLst>
                <a:tab pos="368300" algn="l"/>
              </a:tabLst>
              <a:defRPr sz="2400" b="1">
                <a:latin typeface="Menlo Regular"/>
                <a:ea typeface="Menlo Regular"/>
                <a:cs typeface="Menlo Regular"/>
                <a:sym typeface="Menlo Regular"/>
              </a:defRPr>
            </a:pPr>
            <a:r>
              <a:rPr dirty="0"/>
              <a:t>{</a:t>
            </a:r>
          </a:p>
          <a:p>
            <a:pPr algn="l" defTabSz="685800">
              <a:tabLst>
                <a:tab pos="368300" algn="l"/>
              </a:tabLst>
              <a:defRPr sz="2400" b="1">
                <a:solidFill>
                  <a:srgbClr val="BB2CA2"/>
                </a:solidFill>
                <a:latin typeface="Menlo Regular"/>
                <a:ea typeface="Menlo Regular"/>
                <a:cs typeface="Menlo Regular"/>
                <a:sym typeface="Menlo Regular"/>
              </a:defRPr>
            </a:pPr>
            <a:r>
              <a:rPr dirty="0"/>
              <a:t>public</a:t>
            </a:r>
            <a:r>
              <a:rPr dirty="0">
                <a:solidFill>
                  <a:srgbClr val="000000"/>
                </a:solidFill>
              </a:rPr>
              <a:t>:</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Gets the current number of entries in this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the integer number of entries currently in the bag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getCurrentSize</a:t>
            </a:r>
            <a:r>
              <a:rPr dirty="0"/>
              <a: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endParaRPr dirty="0"/>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Sees whether this bag is empty.</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true if the bag is empty, or false if not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t>
            </a:r>
            <a:r>
              <a:rPr dirty="0" err="1"/>
              <a:t>isEmpty</a:t>
            </a:r>
            <a:r>
              <a:rPr dirty="0"/>
              <a: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Adds a new entry to this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if successful, </a:t>
            </a:r>
            <a:r>
              <a:rPr dirty="0" err="1"/>
              <a:t>someItem</a:t>
            </a:r>
            <a:r>
              <a:rPr dirty="0"/>
              <a:t> in stored in bag and</a:t>
            </a:r>
          </a:p>
          <a:p>
            <a:pPr algn="l" defTabSz="685800">
              <a:tabLst>
                <a:tab pos="368300" algn="l"/>
              </a:tabLst>
              <a:defRPr sz="2400" b="1">
                <a:solidFill>
                  <a:srgbClr val="008400"/>
                </a:solidFill>
                <a:latin typeface="Menlo Regular"/>
                <a:ea typeface="Menlo Regular"/>
                <a:cs typeface="Menlo Regular"/>
                <a:sym typeface="Menlo Regular"/>
              </a:defRPr>
            </a:pPr>
            <a:r>
              <a:rPr dirty="0"/>
              <a:t>           count of items in the bag is increased by 1</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a:t>
            </a:r>
            <a:r>
              <a:rPr dirty="0" err="1"/>
              <a:t>someItem</a:t>
            </a:r>
            <a:r>
              <a:rPr dirty="0"/>
              <a:t>  the object to be added as a new entry</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true if addition is successful, or false if not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add(</a:t>
            </a:r>
            <a:r>
              <a:rPr dirty="0">
                <a:solidFill>
                  <a:srgbClr val="BB2CA2"/>
                </a:solidFill>
              </a:rPr>
              <a:t>const</a:t>
            </a:r>
            <a:r>
              <a:rPr dirty="0"/>
              <a:t> ItemType&amp; </a:t>
            </a:r>
            <a:r>
              <a:rPr dirty="0" err="1"/>
              <a:t>someItem</a:t>
            </a:r>
            <a:r>
              <a:rPr dirty="0"/>
              <a:t>) = </a:t>
            </a:r>
            <a:r>
              <a:rPr dirty="0">
                <a:solidFill>
                  <a:srgbClr val="272AD8"/>
                </a:solidFill>
              </a:rPr>
              <a:t>0</a:t>
            </a:r>
            <a:r>
              <a:rPr dirty="0"/>
              <a:t>;</a:t>
            </a:r>
          </a:p>
        </p:txBody>
      </p:sp>
      <p:pic>
        <p:nvPicPr>
          <p:cNvPr id="138"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39" name="BagInterface.h"/>
          <p:cNvSpPr/>
          <p:nvPr/>
        </p:nvSpPr>
        <p:spPr>
          <a:xfrm>
            <a:off x="18421350" y="1428750"/>
            <a:ext cx="5715000" cy="971550"/>
          </a:xfrm>
          <a:prstGeom prst="roundRect">
            <a:avLst>
              <a:gd name="adj" fmla="val 17393"/>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effectLst>
                  <a:outerShdw blurRad="38100" dist="12700" dir="5400000" rotWithShape="0">
                    <a:srgbClr val="000000">
                      <a:alpha val="50000"/>
                    </a:srgbClr>
                  </a:outerShdw>
                </a:effectLst>
                <a:latin typeface="Courier New"/>
                <a:ea typeface="Courier New"/>
                <a:cs typeface="Courier New"/>
                <a:sym typeface="Courier New"/>
              </a:defRPr>
            </a:lvl1pPr>
          </a:lstStyle>
          <a:p>
            <a:r>
              <a:t>BagInterface.h</a:t>
            </a:r>
          </a:p>
        </p:txBody>
      </p:sp>
      <p:sp>
        <p:nvSpPr>
          <p:cNvPr id="140" name="An Interface for the ADT Bag"/>
          <p:cNvSpPr txBox="1">
            <a:spLocks noGrp="1"/>
          </p:cNvSpPr>
          <p:nvPr>
            <p:ph type="title"/>
          </p:nvPr>
        </p:nvSpPr>
        <p:spPr>
          <a:prstGeom prst="rect">
            <a:avLst/>
          </a:prstGeom>
        </p:spPr>
        <p:txBody>
          <a:bodyPr/>
          <a:lstStyle/>
          <a:p>
            <a:r>
              <a:t>An Interface for the ADT Bag</a:t>
            </a:r>
          </a:p>
        </p:txBody>
      </p:sp>
      <p:grpSp>
        <p:nvGrpSpPr>
          <p:cNvPr id="145" name="Group"/>
          <p:cNvGrpSpPr/>
          <p:nvPr/>
        </p:nvGrpSpPr>
        <p:grpSpPr>
          <a:xfrm>
            <a:off x="952499" y="5124450"/>
            <a:ext cx="9015559" cy="7258050"/>
            <a:chOff x="0" y="0"/>
            <a:chExt cx="9015557" cy="7258050"/>
          </a:xfrm>
        </p:grpSpPr>
        <p:sp>
          <p:nvSpPr>
            <p:cNvPr id="141"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2" name="Bag"/>
            <p:cNvSpPr/>
            <p:nvPr/>
          </p:nvSpPr>
          <p:spPr>
            <a:xfrm>
              <a:off x="3983863" y="0"/>
              <a:ext cx="1033923" cy="6985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43"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44"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46" name="+getCurrentSize(): integer…"/>
          <p:cNvSpPr/>
          <p:nvPr/>
        </p:nvSpPr>
        <p:spPr>
          <a:xfrm>
            <a:off x="1150436" y="7410450"/>
            <a:ext cx="9010651" cy="346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47" name="UML Notation"/>
          <p:cNvSpPr/>
          <p:nvPr/>
        </p:nvSpPr>
        <p:spPr>
          <a:xfrm>
            <a:off x="2400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Tree>
    <p:extLst>
      <p:ext uri="{BB962C8B-B14F-4D97-AF65-F5344CB8AC3E}">
        <p14:creationId xmlns:p14="http://schemas.microsoft.com/office/powerpoint/2010/main" val="2562629910"/>
      </p:ext>
    </p:extLst>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40"/>
                                        </p:tgtEl>
                                        <p:attrNameLst>
                                          <p:attrName>style.visibility</p:attrName>
                                        </p:attrNameLst>
                                      </p:cBhvr>
                                      <p:to>
                                        <p:strVal val="visible"/>
                                      </p:to>
                                    </p:set>
                                    <p:anim calcmode="lin" valueType="num">
                                      <p:cBhvr>
                                        <p:cTn id="7" dur="1000" fill="hold"/>
                                        <p:tgtEl>
                                          <p:spTgt spid="140"/>
                                        </p:tgtEl>
                                        <p:attrNameLst>
                                          <p:attrName>ppt_w</p:attrName>
                                        </p:attrNameLst>
                                      </p:cBhvr>
                                      <p:tavLst>
                                        <p:tav tm="0">
                                          <p:val>
                                            <p:strVal val="4*#ppt_w"/>
                                          </p:val>
                                        </p:tav>
                                        <p:tav tm="100000">
                                          <p:val>
                                            <p:strVal val="#ppt_w"/>
                                          </p:val>
                                        </p:tav>
                                      </p:tavLst>
                                    </p:anim>
                                    <p:anim calcmode="lin" valueType="num">
                                      <p:cBhvr>
                                        <p:cTn id="8" dur="1000" fill="hold"/>
                                        <p:tgtEl>
                                          <p:spTgt spid="14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0" nodeType="afterEffect">
                                  <p:stCondLst>
                                    <p:cond delay="500"/>
                                  </p:stCondLst>
                                  <p:iterate>
                                    <p:tmAbs val="0"/>
                                  </p:iterate>
                                  <p:childTnLst>
                                    <p:set>
                                      <p:cBhvr>
                                        <p:cTn id="11" fill="hold"/>
                                        <p:tgtEl>
                                          <p:spTgt spid="136"/>
                                        </p:tgtEl>
                                        <p:attrNameLst>
                                          <p:attrName>style.visibility</p:attrName>
                                        </p:attrNameLst>
                                      </p:cBhvr>
                                      <p:to>
                                        <p:strVal val="visible"/>
                                      </p:to>
                                    </p:set>
                                    <p:anim calcmode="lin" valueType="num">
                                      <p:cBhvr>
                                        <p:cTn id="12" dur="500" fill="hold"/>
                                        <p:tgtEl>
                                          <p:spTgt spid="136"/>
                                        </p:tgtEl>
                                        <p:attrNameLst>
                                          <p:attrName>ppt_w</p:attrName>
                                        </p:attrNameLst>
                                      </p:cBhvr>
                                      <p:tavLst>
                                        <p:tav tm="0">
                                          <p:val>
                                            <p:fltVal val="0"/>
                                          </p:val>
                                        </p:tav>
                                        <p:tav tm="100000">
                                          <p:val>
                                            <p:strVal val="#ppt_w"/>
                                          </p:val>
                                        </p:tav>
                                      </p:tavLst>
                                    </p:anim>
                                    <p:anim calcmode="lin" valueType="num">
                                      <p:cBhvr>
                                        <p:cTn id="13" dur="500" fill="hold"/>
                                        <p:tgtEl>
                                          <p:spTgt spid="136"/>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fill="hold" grpId="0" nodeType="afterEffect">
                                  <p:stCondLst>
                                    <p:cond delay="0"/>
                                  </p:stCondLst>
                                  <p:iterate>
                                    <p:tmAbs val="0"/>
                                  </p:iterate>
                                  <p:childTnLst>
                                    <p:set>
                                      <p:cBhvr>
                                        <p:cTn id="16" fill="hold"/>
                                        <p:tgtEl>
                                          <p:spTgt spid="139"/>
                                        </p:tgtEl>
                                        <p:attrNameLst>
                                          <p:attrName>style.visibility</p:attrName>
                                        </p:attrNameLst>
                                      </p:cBhvr>
                                      <p:to>
                                        <p:strVal val="visible"/>
                                      </p:to>
                                    </p:set>
                                    <p:animEffect transition="in" filter="fade">
                                      <p:cBhvr>
                                        <p:cTn id="17" dur="500"/>
                                        <p:tgtEl>
                                          <p:spTgt spid="139"/>
                                        </p:tgtEl>
                                      </p:cBhvr>
                                    </p:animEffect>
                                  </p:childTnLst>
                                </p:cTn>
                              </p:par>
                            </p:childTnLst>
                          </p:cTn>
                        </p:par>
                        <p:par>
                          <p:cTn id="18" fill="hold">
                            <p:stCondLst>
                              <p:cond delay="2500"/>
                            </p:stCondLst>
                            <p:childTnLst>
                              <p:par>
                                <p:cTn id="19" presetID="1" presetClass="entr" presetSubtype="0" fill="hold" grpId="0" nodeType="afterEffect">
                                  <p:stCondLst>
                                    <p:cond delay="0"/>
                                  </p:stCondLst>
                                  <p:iterate type="lt">
                                    <p:tmAbs val="100"/>
                                  </p:iterate>
                                  <p:childTnLst>
                                    <p:set>
                                      <p:cBhvr>
                                        <p:cTn id="20" fill="hold"/>
                                        <p:tgtEl>
                                          <p:spTgt spid="137">
                                            <p:bg/>
                                          </p:spTgt>
                                        </p:tgtEl>
                                        <p:attrNameLst>
                                          <p:attrName>style.visibility</p:attrName>
                                        </p:attrNameLst>
                                      </p:cBhvr>
                                      <p:to>
                                        <p:strVal val="visible"/>
                                      </p:to>
                                    </p:set>
                                  </p:childTnLst>
                                </p:cTn>
                              </p:par>
                              <p:par>
                                <p:cTn id="21" presetID="1" presetClass="entr" presetSubtype="0" fill="hold" grpId="0" nodeType="withEffect">
                                  <p:stCondLst>
                                    <p:cond delay="0"/>
                                  </p:stCondLst>
                                  <p:iterate type="lt">
                                    <p:tmAbs val="100"/>
                                  </p:iterate>
                                  <p:childTnLst>
                                    <p:set>
                                      <p:cBhvr>
                                        <p:cTn id="22" fill="hold"/>
                                        <p:tgtEl>
                                          <p:spTgt spid="137">
                                            <p:txEl>
                                              <p:pRg st="0" end="0"/>
                                            </p:txEl>
                                          </p:spTgt>
                                        </p:tgtEl>
                                        <p:attrNameLst>
                                          <p:attrName>style.visibility</p:attrName>
                                        </p:attrNameLst>
                                      </p:cBhvr>
                                      <p:to>
                                        <p:strVal val="visible"/>
                                      </p:to>
                                    </p:set>
                                  </p:childTnLst>
                                </p:cTn>
                              </p:par>
                            </p:childTnLst>
                          </p:cTn>
                        </p:par>
                        <p:par>
                          <p:cTn id="23" fill="hold">
                            <p:stCondLst>
                              <p:cond delay="4600"/>
                            </p:stCondLst>
                            <p:childTnLst>
                              <p:par>
                                <p:cTn id="24" presetID="1" presetClass="entr" presetSubtype="0" fill="hold" grpId="0" nodeType="afterEffect">
                                  <p:stCondLst>
                                    <p:cond delay="0"/>
                                  </p:stCondLst>
                                  <p:iterate type="lt">
                                    <p:tmAbs val="100"/>
                                  </p:iterate>
                                  <p:childTnLst>
                                    <p:set>
                                      <p:cBhvr>
                                        <p:cTn id="25" fill="hold"/>
                                        <p:tgtEl>
                                          <p:spTgt spid="137">
                                            <p:txEl>
                                              <p:pRg st="1" end="1"/>
                                            </p:txEl>
                                          </p:spTgt>
                                        </p:tgtEl>
                                        <p:attrNameLst>
                                          <p:attrName>style.visibility</p:attrName>
                                        </p:attrNameLst>
                                      </p:cBhvr>
                                      <p:to>
                                        <p:strVal val="visible"/>
                                      </p:to>
                                    </p:set>
                                  </p:childTnLst>
                                </p:cTn>
                              </p:par>
                            </p:childTnLst>
                          </p:cTn>
                        </p:par>
                        <p:par>
                          <p:cTn id="26" fill="hold">
                            <p:stCondLst>
                              <p:cond delay="6700"/>
                            </p:stCondLst>
                            <p:childTnLst>
                              <p:par>
                                <p:cTn id="27" presetID="1" presetClass="entr" presetSubtype="0" fill="hold" grpId="0" nodeType="afterEffect">
                                  <p:stCondLst>
                                    <p:cond delay="0"/>
                                  </p:stCondLst>
                                  <p:iterate type="lt">
                                    <p:tmAbs val="100"/>
                                  </p:iterate>
                                  <p:childTnLst>
                                    <p:set>
                                      <p:cBhvr>
                                        <p:cTn id="28" fill="hold"/>
                                        <p:tgtEl>
                                          <p:spTgt spid="137">
                                            <p:txEl>
                                              <p:pRg st="3" end="3"/>
                                            </p:txEl>
                                          </p:spTgt>
                                        </p:tgtEl>
                                        <p:attrNameLst>
                                          <p:attrName>style.visibility</p:attrName>
                                        </p:attrNameLst>
                                      </p:cBhvr>
                                      <p:to>
                                        <p:strVal val="visible"/>
                                      </p:to>
                                    </p:set>
                                  </p:childTnLst>
                                </p:cTn>
                              </p:par>
                            </p:childTnLst>
                          </p:cTn>
                        </p:par>
                        <p:par>
                          <p:cTn id="29" fill="hold">
                            <p:stCondLst>
                              <p:cond delay="8200"/>
                            </p:stCondLst>
                            <p:childTnLst>
                              <p:par>
                                <p:cTn id="30" presetID="1" presetClass="entr" presetSubtype="0" fill="hold" grpId="0" nodeType="afterEffect">
                                  <p:stCondLst>
                                    <p:cond delay="0"/>
                                  </p:stCondLst>
                                  <p:iterate type="lt">
                                    <p:tmAbs val="100"/>
                                  </p:iterate>
                                  <p:childTnLst>
                                    <p:set>
                                      <p:cBhvr>
                                        <p:cTn id="31" fill="hold"/>
                                        <p:tgtEl>
                                          <p:spTgt spid="137">
                                            <p:txEl>
                                              <p:pRg st="5" end="5"/>
                                            </p:txEl>
                                          </p:spTgt>
                                        </p:tgtEl>
                                        <p:attrNameLst>
                                          <p:attrName>style.visibility</p:attrName>
                                        </p:attrNameLst>
                                      </p:cBhvr>
                                      <p:to>
                                        <p:strVal val="visible"/>
                                      </p:to>
                                    </p:set>
                                  </p:childTnLst>
                                </p:cTn>
                              </p:par>
                            </p:childTnLst>
                          </p:cTn>
                        </p:par>
                        <p:par>
                          <p:cTn id="32" fill="hold">
                            <p:stCondLst>
                              <p:cond delay="10400"/>
                            </p:stCondLst>
                            <p:childTnLst>
                              <p:par>
                                <p:cTn id="33" presetID="1" presetClass="entr" presetSubtype="0" fill="hold" grpId="0" nodeType="afterEffect">
                                  <p:stCondLst>
                                    <p:cond delay="0"/>
                                  </p:stCondLst>
                                  <p:iterate type="lt">
                                    <p:tmAbs val="100"/>
                                  </p:iterate>
                                  <p:childTnLst>
                                    <p:set>
                                      <p:cBhvr>
                                        <p:cTn id="34" fill="hold"/>
                                        <p:tgtEl>
                                          <p:spTgt spid="137">
                                            <p:txEl>
                                              <p:pRg st="6" end="6"/>
                                            </p:txEl>
                                          </p:spTgt>
                                        </p:tgtEl>
                                        <p:attrNameLst>
                                          <p:attrName>style.visibility</p:attrName>
                                        </p:attrNameLst>
                                      </p:cBhvr>
                                      <p:to>
                                        <p:strVal val="visible"/>
                                      </p:to>
                                    </p:set>
                                  </p:childTnLst>
                                </p:cTn>
                              </p:par>
                            </p:childTnLst>
                          </p:cTn>
                        </p:par>
                        <p:par>
                          <p:cTn id="35" fill="hold">
                            <p:stCondLst>
                              <p:cond delay="12000"/>
                            </p:stCondLst>
                            <p:childTnLst>
                              <p:par>
                                <p:cTn id="36" presetID="1" presetClass="entr" presetSubtype="0" fill="hold" grpId="0" nodeType="afterEffect">
                                  <p:stCondLst>
                                    <p:cond delay="0"/>
                                  </p:stCondLst>
                                  <p:iterate type="lt">
                                    <p:tmAbs val="100"/>
                                  </p:iterate>
                                  <p:childTnLst>
                                    <p:set>
                                      <p:cBhvr>
                                        <p:cTn id="37" fill="hold"/>
                                        <p:tgtEl>
                                          <p:spTgt spid="137">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type="lt">
                                    <p:tmAbs val="100"/>
                                  </p:iterate>
                                  <p:childTnLst>
                                    <p:set>
                                      <p:cBhvr>
                                        <p:cTn id="41" fill="hold"/>
                                        <p:tgtEl>
                                          <p:spTgt spid="137">
                                            <p:txEl>
                                              <p:pRg st="8" end="8"/>
                                            </p:txEl>
                                          </p:spTgt>
                                        </p:tgtEl>
                                        <p:attrNameLst>
                                          <p:attrName>style.visibility</p:attrName>
                                        </p:attrNameLst>
                                      </p:cBhvr>
                                      <p:to>
                                        <p:strVal val="visible"/>
                                      </p:to>
                                    </p:set>
                                  </p:childTnLst>
                                </p:cTn>
                              </p:par>
                            </p:childTnLst>
                          </p:cTn>
                        </p:par>
                        <p:par>
                          <p:cTn id="42" fill="hold">
                            <p:stCondLst>
                              <p:cond delay="600"/>
                            </p:stCondLst>
                            <p:childTnLst>
                              <p:par>
                                <p:cTn id="43" presetID="1" presetClass="entr" presetSubtype="0" fill="hold" grpId="0" nodeType="afterEffect">
                                  <p:stCondLst>
                                    <p:cond delay="0"/>
                                  </p:stCondLst>
                                  <p:iterate type="lt">
                                    <p:tmAbs val="100"/>
                                  </p:iterate>
                                  <p:childTnLst>
                                    <p:set>
                                      <p:cBhvr>
                                        <p:cTn id="44" fill="hold"/>
                                        <p:tgtEl>
                                          <p:spTgt spid="137">
                                            <p:txEl>
                                              <p:pRg st="9" end="9"/>
                                            </p:txEl>
                                          </p:spTgt>
                                        </p:tgtEl>
                                        <p:attrNameLst>
                                          <p:attrName>style.visibility</p:attrName>
                                        </p:attrNameLst>
                                      </p:cBhvr>
                                      <p:to>
                                        <p:strVal val="visible"/>
                                      </p:to>
                                    </p:set>
                                  </p:childTnLst>
                                </p:cTn>
                              </p:par>
                            </p:childTnLst>
                          </p:cTn>
                        </p:par>
                        <p:par>
                          <p:cTn id="45" fill="hold">
                            <p:stCondLst>
                              <p:cond delay="4700"/>
                            </p:stCondLst>
                            <p:childTnLst>
                              <p:par>
                                <p:cTn id="46" presetID="1" presetClass="entr" presetSubtype="0" fill="hold" grpId="0" nodeType="afterEffect">
                                  <p:stCondLst>
                                    <p:cond delay="0"/>
                                  </p:stCondLst>
                                  <p:iterate type="lt">
                                    <p:tmAbs val="100"/>
                                  </p:iterate>
                                  <p:childTnLst>
                                    <p:set>
                                      <p:cBhvr>
                                        <p:cTn id="47" fill="hold"/>
                                        <p:tgtEl>
                                          <p:spTgt spid="137">
                                            <p:txEl>
                                              <p:pRg st="10" end="10"/>
                                            </p:txEl>
                                          </p:spTgt>
                                        </p:tgtEl>
                                        <p:attrNameLst>
                                          <p:attrName>style.visibility</p:attrName>
                                        </p:attrNameLst>
                                      </p:cBhvr>
                                      <p:to>
                                        <p:strVal val="visible"/>
                                      </p:to>
                                    </p:set>
                                  </p:childTnLst>
                                </p:cTn>
                              </p:par>
                            </p:childTnLst>
                          </p:cTn>
                        </p:par>
                        <p:par>
                          <p:cTn id="48" fill="hold">
                            <p:stCondLst>
                              <p:cond delay="9700"/>
                            </p:stCondLst>
                            <p:childTnLst>
                              <p:par>
                                <p:cTn id="49" presetID="1" presetClass="entr" presetSubtype="0" fill="hold" grpId="0" nodeType="afterEffect">
                                  <p:stCondLst>
                                    <p:cond delay="0"/>
                                  </p:stCondLst>
                                  <p:iterate type="lt">
                                    <p:tmAbs val="100"/>
                                  </p:iterate>
                                  <p:childTnLst>
                                    <p:set>
                                      <p:cBhvr>
                                        <p:cTn id="50" fill="hold"/>
                                        <p:tgtEl>
                                          <p:spTgt spid="13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100"/>
                                  </p:iterate>
                                  <p:childTnLst>
                                    <p:set>
                                      <p:cBhvr>
                                        <p:cTn id="54" fill="hold"/>
                                        <p:tgtEl>
                                          <p:spTgt spid="137">
                                            <p:txEl>
                                              <p:pRg st="13" end="13"/>
                                            </p:txEl>
                                          </p:spTgt>
                                        </p:tgtEl>
                                        <p:attrNameLst>
                                          <p:attrName>style.visibility</p:attrName>
                                        </p:attrNameLst>
                                      </p:cBhvr>
                                      <p:to>
                                        <p:strVal val="visible"/>
                                      </p:to>
                                    </p:set>
                                  </p:childTnLst>
                                </p:cTn>
                              </p:par>
                            </p:childTnLst>
                          </p:cTn>
                        </p:par>
                        <p:par>
                          <p:cTn id="55" fill="hold">
                            <p:stCondLst>
                              <p:cond delay="2800"/>
                            </p:stCondLst>
                            <p:childTnLst>
                              <p:par>
                                <p:cTn id="56" presetID="1" presetClass="entr" presetSubtype="0" fill="hold" grpId="0" nodeType="afterEffect">
                                  <p:stCondLst>
                                    <p:cond delay="0"/>
                                  </p:stCondLst>
                                  <p:iterate type="lt">
                                    <p:tmAbs val="100"/>
                                  </p:iterate>
                                  <p:childTnLst>
                                    <p:set>
                                      <p:cBhvr>
                                        <p:cTn id="57" fill="hold"/>
                                        <p:tgtEl>
                                          <p:spTgt spid="137">
                                            <p:txEl>
                                              <p:pRg st="14" end="14"/>
                                            </p:txEl>
                                          </p:spTgt>
                                        </p:tgtEl>
                                        <p:attrNameLst>
                                          <p:attrName>style.visibility</p:attrName>
                                        </p:attrNameLst>
                                      </p:cBhvr>
                                      <p:to>
                                        <p:strVal val="visible"/>
                                      </p:to>
                                    </p:set>
                                  </p:childTnLst>
                                </p:cTn>
                              </p:par>
                            </p:childTnLst>
                          </p:cTn>
                        </p:par>
                        <p:par>
                          <p:cTn id="58" fill="hold">
                            <p:stCondLst>
                              <p:cond delay="6800"/>
                            </p:stCondLst>
                            <p:childTnLst>
                              <p:par>
                                <p:cTn id="59" presetID="1" presetClass="entr" presetSubtype="0" fill="hold" grpId="0" nodeType="afterEffect">
                                  <p:stCondLst>
                                    <p:cond delay="0"/>
                                  </p:stCondLst>
                                  <p:iterate type="lt">
                                    <p:tmAbs val="100"/>
                                  </p:iterate>
                                  <p:childTnLst>
                                    <p:set>
                                      <p:cBhvr>
                                        <p:cTn id="60" fill="hold"/>
                                        <p:tgtEl>
                                          <p:spTgt spid="137">
                                            <p:txEl>
                                              <p:pRg st="15" end="15"/>
                                            </p:txEl>
                                          </p:spTgt>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iterate type="lt">
                                    <p:tmAbs val="100"/>
                                  </p:iterate>
                                  <p:childTnLst>
                                    <p:set>
                                      <p:cBhvr>
                                        <p:cTn id="63" fill="hold"/>
                                        <p:tgtEl>
                                          <p:spTgt spid="137">
                                            <p:txEl>
                                              <p:pRg st="16" end="1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type="lt">
                                    <p:tmAbs val="100"/>
                                  </p:iterate>
                                  <p:childTnLst>
                                    <p:set>
                                      <p:cBhvr>
                                        <p:cTn id="67" fill="hold"/>
                                        <p:tgtEl>
                                          <p:spTgt spid="137">
                                            <p:txEl>
                                              <p:pRg st="17" end="17"/>
                                            </p:txEl>
                                          </p:spTgt>
                                        </p:tgtEl>
                                        <p:attrNameLst>
                                          <p:attrName>style.visibility</p:attrName>
                                        </p:attrNameLst>
                                      </p:cBhvr>
                                      <p:to>
                                        <p:strVal val="visible"/>
                                      </p:to>
                                    </p:set>
                                  </p:childTnLst>
                                </p:cTn>
                              </p:par>
                            </p:childTnLst>
                          </p:cTn>
                        </p:par>
                        <p:par>
                          <p:cTn id="68" fill="hold">
                            <p:stCondLst>
                              <p:cond delay="2500"/>
                            </p:stCondLst>
                            <p:childTnLst>
                              <p:par>
                                <p:cTn id="69" presetID="1" presetClass="entr" presetSubtype="0" fill="hold" grpId="0" nodeType="afterEffect">
                                  <p:stCondLst>
                                    <p:cond delay="0"/>
                                  </p:stCondLst>
                                  <p:iterate type="lt">
                                    <p:tmAbs val="100"/>
                                  </p:iterate>
                                  <p:childTnLst>
                                    <p:set>
                                      <p:cBhvr>
                                        <p:cTn id="70" fill="hold"/>
                                        <p:tgtEl>
                                          <p:spTgt spid="137">
                                            <p:txEl>
                                              <p:pRg st="18" end="18"/>
                                            </p:txEl>
                                          </p:spTgt>
                                        </p:tgtEl>
                                        <p:attrNameLst>
                                          <p:attrName>style.visibility</p:attrName>
                                        </p:attrNameLst>
                                      </p:cBhvr>
                                      <p:to>
                                        <p:strVal val="visible"/>
                                      </p:to>
                                    </p:set>
                                  </p:childTnLst>
                                </p:cTn>
                              </p:par>
                            </p:childTnLst>
                          </p:cTn>
                        </p:par>
                        <p:par>
                          <p:cTn id="71" fill="hold">
                            <p:stCondLst>
                              <p:cond delay="6600"/>
                            </p:stCondLst>
                            <p:childTnLst>
                              <p:par>
                                <p:cTn id="72" presetID="1" presetClass="entr" presetSubtype="0" fill="hold" grpId="0" nodeType="afterEffect">
                                  <p:stCondLst>
                                    <p:cond delay="0"/>
                                  </p:stCondLst>
                                  <p:iterate type="lt">
                                    <p:tmAbs val="100"/>
                                  </p:iterate>
                                  <p:childTnLst>
                                    <p:set>
                                      <p:cBhvr>
                                        <p:cTn id="73" fill="hold"/>
                                        <p:tgtEl>
                                          <p:spTgt spid="137">
                                            <p:txEl>
                                              <p:pRg st="19" end="19"/>
                                            </p:txEl>
                                          </p:spTgt>
                                        </p:tgtEl>
                                        <p:attrNameLst>
                                          <p:attrName>style.visibility</p:attrName>
                                        </p:attrNameLst>
                                      </p:cBhvr>
                                      <p:to>
                                        <p:strVal val="visible"/>
                                      </p:to>
                                    </p:set>
                                  </p:childTnLst>
                                </p:cTn>
                              </p:par>
                            </p:childTnLst>
                          </p:cTn>
                        </p:par>
                        <p:par>
                          <p:cTn id="74" fill="hold">
                            <p:stCondLst>
                              <p:cond delay="9900"/>
                            </p:stCondLst>
                            <p:childTnLst>
                              <p:par>
                                <p:cTn id="75" presetID="1" presetClass="entr" presetSubtype="0" fill="hold" grpId="0" nodeType="afterEffect">
                                  <p:stCondLst>
                                    <p:cond delay="0"/>
                                  </p:stCondLst>
                                  <p:iterate type="lt">
                                    <p:tmAbs val="100"/>
                                  </p:iterate>
                                  <p:childTnLst>
                                    <p:set>
                                      <p:cBhvr>
                                        <p:cTn id="76" fill="hold"/>
                                        <p:tgtEl>
                                          <p:spTgt spid="137">
                                            <p:txEl>
                                              <p:pRg st="20" end="20"/>
                                            </p:txEl>
                                          </p:spTgt>
                                        </p:tgtEl>
                                        <p:attrNameLst>
                                          <p:attrName>style.visibility</p:attrName>
                                        </p:attrNameLst>
                                      </p:cBhvr>
                                      <p:to>
                                        <p:strVal val="visible"/>
                                      </p:to>
                                    </p:set>
                                  </p:childTnLst>
                                </p:cTn>
                              </p:par>
                            </p:childTnLst>
                          </p:cTn>
                        </p:par>
                        <p:par>
                          <p:cTn id="77" fill="hold">
                            <p:stCondLst>
                              <p:cond delay="14100"/>
                            </p:stCondLst>
                            <p:childTnLst>
                              <p:par>
                                <p:cTn id="78" presetID="1" presetClass="entr" presetSubtype="0" fill="hold" grpId="0" nodeType="afterEffect">
                                  <p:stCondLst>
                                    <p:cond delay="0"/>
                                  </p:stCondLst>
                                  <p:iterate type="lt">
                                    <p:tmAbs val="100"/>
                                  </p:iterate>
                                  <p:childTnLst>
                                    <p:set>
                                      <p:cBhvr>
                                        <p:cTn id="79" fill="hold"/>
                                        <p:tgtEl>
                                          <p:spTgt spid="137">
                                            <p:txEl>
                                              <p:pRg st="21" end="21"/>
                                            </p:txEl>
                                          </p:spTgt>
                                        </p:tgtEl>
                                        <p:attrNameLst>
                                          <p:attrName>style.visibility</p:attrName>
                                        </p:attrNameLst>
                                      </p:cBhvr>
                                      <p:to>
                                        <p:strVal val="visible"/>
                                      </p:to>
                                    </p:set>
                                  </p:childTnLst>
                                </p:cTn>
                              </p:par>
                            </p:childTnLst>
                          </p:cTn>
                        </p:par>
                        <p:par>
                          <p:cTn id="80" fill="hold">
                            <p:stCondLst>
                              <p:cond delay="18800"/>
                            </p:stCondLst>
                            <p:childTnLst>
                              <p:par>
                                <p:cTn id="81" presetID="1" presetClass="entr" presetSubtype="0" fill="hold" grpId="0" nodeType="afterEffect">
                                  <p:stCondLst>
                                    <p:cond delay="0"/>
                                  </p:stCondLst>
                                  <p:iterate type="lt">
                                    <p:tmAbs val="100"/>
                                  </p:iterate>
                                  <p:childTnLst>
                                    <p:set>
                                      <p:cBhvr>
                                        <p:cTn id="82" fill="hold"/>
                                        <p:tgtEl>
                                          <p:spTgt spid="137">
                                            <p:txEl>
                                              <p:pRg st="22" end="2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path" presetSubtype="0" accel="50000" decel="50000" fill="hold" nodeType="clickEffect">
                                  <p:stCondLst>
                                    <p:cond delay="0"/>
                                  </p:stCondLst>
                                  <p:childTnLst>
                                    <p:animMotion origin="layout" path="M 0.000000 0.000000 L -0.003019 -0.572085" pathEditMode="relative">
                                      <p:cBhvr>
                                        <p:cTn id="86" dur="1000" fill="hold"/>
                                        <p:tgtEl>
                                          <p:spTgt spid="137">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advAuto="0"/>
      <p:bldP spid="137" grpId="0" build="p" bldLvl="5" animBg="1" advAuto="0"/>
      <p:bldP spid="139" grpId="0" animBg="1" advAuto="0"/>
      <p:bldP spid="14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p:cNvSpPr/>
          <p:nvPr/>
        </p:nvSpPr>
        <p:spPr>
          <a:xfrm>
            <a:off x="10763250" y="2171700"/>
            <a:ext cx="13315950" cy="10891296"/>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7" name="#ifndef _BagInterface_h…"/>
          <p:cNvSpPr/>
          <p:nvPr/>
        </p:nvSpPr>
        <p:spPr>
          <a:xfrm>
            <a:off x="10901759" y="2166044"/>
            <a:ext cx="13373101" cy="108645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368300" algn="l"/>
              </a:tabLst>
              <a:defRPr sz="2400" b="1">
                <a:solidFill>
                  <a:srgbClr val="78492A"/>
                </a:solidFill>
                <a:latin typeface="Menlo Regular"/>
                <a:ea typeface="Menlo Regular"/>
                <a:cs typeface="Menlo Regular"/>
                <a:sym typeface="Menlo Regular"/>
              </a:defRPr>
            </a:pPr>
            <a:r>
              <a:rPr dirty="0"/>
              <a:t>/** Removes one occurrence of a given entry from this bag,</a:t>
            </a:r>
          </a:p>
          <a:p>
            <a:pPr algn="l" defTabSz="685800">
              <a:tabLst>
                <a:tab pos="368300" algn="l"/>
              </a:tabLst>
              <a:defRPr sz="2400" b="1">
                <a:solidFill>
                  <a:srgbClr val="008400"/>
                </a:solidFill>
                <a:latin typeface="Menlo Regular"/>
                <a:ea typeface="Menlo Regular"/>
                <a:cs typeface="Menlo Regular"/>
                <a:sym typeface="Menlo Regular"/>
              </a:defRPr>
            </a:pPr>
            <a:r>
              <a:rPr dirty="0"/>
              <a:t>        if possible.</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if successful, target has been removed from the bag </a:t>
            </a:r>
          </a:p>
          <a:p>
            <a:pPr algn="l" defTabSz="685800">
              <a:tabLst>
                <a:tab pos="368300" algn="l"/>
              </a:tabLst>
              <a:defRPr sz="2400" b="1">
                <a:solidFill>
                  <a:srgbClr val="008400"/>
                </a:solidFill>
                <a:latin typeface="Menlo Regular"/>
                <a:ea typeface="Menlo Regular"/>
                <a:cs typeface="Menlo Regular"/>
                <a:sym typeface="Menlo Regular"/>
              </a:defRPr>
            </a:pPr>
            <a:r>
              <a:rPr dirty="0"/>
              <a:t>           and the count of items in the bag has decreased by 1</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target  the entry to be removed</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true if removal was successful, or false if not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remove(</a:t>
            </a:r>
            <a:r>
              <a:rPr dirty="0">
                <a:solidFill>
                  <a:srgbClr val="BB2CA2"/>
                </a:solidFill>
              </a:rPr>
              <a:t>const</a:t>
            </a:r>
            <a:r>
              <a:rPr dirty="0"/>
              <a:t> ItemType&amp; target)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endParaRPr dirty="0"/>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Removes all entries from this bag. </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bag contains no items and the count of items is 0 */</a:t>
            </a:r>
            <a:r>
              <a:rPr dirty="0">
                <a:solidFill>
                  <a:srgbClr val="000000"/>
                </a:solidFill>
              </a:rPr>
              <a:t>   </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void</a:t>
            </a:r>
            <a:r>
              <a:rPr dirty="0"/>
              <a:t> clear()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Counts the number of times a given entry appears in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target  the entry to be counted</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the number of times </a:t>
            </a:r>
            <a:r>
              <a:rPr dirty="0" err="1"/>
              <a:t>anEntry</a:t>
            </a:r>
            <a:r>
              <a:rPr dirty="0"/>
              <a:t> appears in the bag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getFrequencyOf</a:t>
            </a:r>
            <a:r>
              <a:rPr dirty="0"/>
              <a:t>(</a:t>
            </a:r>
            <a:r>
              <a:rPr dirty="0">
                <a:solidFill>
                  <a:srgbClr val="BB2CA2"/>
                </a:solidFill>
              </a:rPr>
              <a:t>const</a:t>
            </a:r>
            <a:r>
              <a:rPr dirty="0"/>
              <a:t> ItemType&amp; target)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Tests whether this bag contains a given entry.</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target  the entry to locate</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@return</a:t>
            </a:r>
            <a:r>
              <a:rPr dirty="0"/>
              <a:t> true if bag contains target, or false otherwise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contains(</a:t>
            </a:r>
            <a:r>
              <a:rPr dirty="0">
                <a:solidFill>
                  <a:srgbClr val="BB2CA2"/>
                </a:solidFill>
              </a:rPr>
              <a:t>const</a:t>
            </a:r>
            <a:r>
              <a:rPr dirty="0"/>
              <a:t> ItemType&amp; target) </a:t>
            </a:r>
            <a:r>
              <a:rPr dirty="0">
                <a:solidFill>
                  <a:srgbClr val="BB2CA2"/>
                </a:solidFill>
              </a:rPr>
              <a:t>const</a:t>
            </a:r>
            <a:r>
              <a:rPr dirty="0"/>
              <a:t> = </a:t>
            </a:r>
            <a:r>
              <a:rPr dirty="0">
                <a:solidFill>
                  <a:srgbClr val="272AD8"/>
                </a:solidFill>
              </a:rPr>
              <a:t>0</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Returns vector with copies of all entries in the bag.</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@param</a:t>
            </a:r>
            <a:r>
              <a:rPr dirty="0"/>
              <a:t> </a:t>
            </a:r>
            <a:r>
              <a:rPr dirty="0" err="1"/>
              <a:t>bagContents</a:t>
            </a:r>
            <a:r>
              <a:rPr dirty="0"/>
              <a:t>  a vector</a:t>
            </a:r>
          </a:p>
          <a:p>
            <a:pPr algn="l" defTabSz="685800">
              <a:tabLst>
                <a:tab pos="368300" algn="l"/>
              </a:tabLst>
              <a:defRPr sz="2400" b="1">
                <a:solidFill>
                  <a:srgbClr val="008400"/>
                </a:solidFill>
                <a:latin typeface="Menlo Regular"/>
                <a:ea typeface="Menlo Regular"/>
                <a:cs typeface="Menlo Regular"/>
                <a:sym typeface="Menlo Regular"/>
              </a:defRPr>
            </a:pPr>
            <a:r>
              <a:rPr dirty="0"/>
              <a:t>     </a:t>
            </a:r>
            <a:r>
              <a:rPr dirty="0">
                <a:solidFill>
                  <a:srgbClr val="004C14"/>
                </a:solidFill>
              </a:rPr>
              <a:t>@post</a:t>
            </a:r>
            <a:r>
              <a:rPr dirty="0"/>
              <a:t> </a:t>
            </a:r>
            <a:r>
              <a:rPr dirty="0" err="1"/>
              <a:t>bagContents</a:t>
            </a:r>
            <a:r>
              <a:rPr dirty="0"/>
              <a:t> contains copies of all entries in the bag */</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virtual</a:t>
            </a:r>
            <a:r>
              <a:rPr dirty="0"/>
              <a:t> vector&lt;ItemType&gt; </a:t>
            </a:r>
            <a:r>
              <a:rPr dirty="0" err="1"/>
              <a:t>toVector</a:t>
            </a:r>
            <a:r>
              <a:rPr dirty="0"/>
              <a:t>() </a:t>
            </a:r>
            <a:r>
              <a:rPr dirty="0">
                <a:solidFill>
                  <a:srgbClr val="BB2CA2"/>
                </a:solidFill>
              </a:rPr>
              <a:t>const</a:t>
            </a:r>
            <a:r>
              <a:rPr dirty="0"/>
              <a:t> = </a:t>
            </a:r>
            <a:r>
              <a:rPr dirty="0">
                <a:solidFill>
                  <a:srgbClr val="272AD8"/>
                </a:solidFill>
              </a:rPr>
              <a:t>0</a:t>
            </a:r>
            <a:r>
              <a:rPr dirty="0"/>
              <a:t>; </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BagInterface</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solidFill>
                  <a:srgbClr val="78492A"/>
                </a:solidFill>
                <a:latin typeface="Menlo Regular"/>
                <a:ea typeface="Menlo Regular"/>
                <a:cs typeface="Menlo Regular"/>
                <a:sym typeface="Menlo Regular"/>
              </a:defRPr>
            </a:pPr>
            <a:r>
              <a:rPr dirty="0"/>
              <a:t>#endif</a:t>
            </a:r>
          </a:p>
        </p:txBody>
      </p:sp>
      <p:pic>
        <p:nvPicPr>
          <p:cNvPr id="138"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39" name="BagInterface.h"/>
          <p:cNvSpPr/>
          <p:nvPr/>
        </p:nvSpPr>
        <p:spPr>
          <a:xfrm>
            <a:off x="18421350" y="1428750"/>
            <a:ext cx="5715000" cy="971550"/>
          </a:xfrm>
          <a:prstGeom prst="roundRect">
            <a:avLst>
              <a:gd name="adj" fmla="val 17393"/>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b="1">
                <a:effectLst>
                  <a:outerShdw blurRad="38100" dist="12700" dir="5400000" rotWithShape="0">
                    <a:srgbClr val="000000">
                      <a:alpha val="50000"/>
                    </a:srgbClr>
                  </a:outerShdw>
                </a:effectLst>
                <a:latin typeface="Courier New"/>
                <a:ea typeface="Courier New"/>
                <a:cs typeface="Courier New"/>
                <a:sym typeface="Courier New"/>
              </a:defRPr>
            </a:lvl1pPr>
          </a:lstStyle>
          <a:p>
            <a:r>
              <a:t>BagInterface.h</a:t>
            </a:r>
          </a:p>
        </p:txBody>
      </p:sp>
      <p:sp>
        <p:nvSpPr>
          <p:cNvPr id="140" name="An Interface for the ADT Bag"/>
          <p:cNvSpPr txBox="1">
            <a:spLocks noGrp="1"/>
          </p:cNvSpPr>
          <p:nvPr>
            <p:ph type="title"/>
          </p:nvPr>
        </p:nvSpPr>
        <p:spPr>
          <a:prstGeom prst="rect">
            <a:avLst/>
          </a:prstGeom>
        </p:spPr>
        <p:txBody>
          <a:bodyPr/>
          <a:lstStyle/>
          <a:p>
            <a:r>
              <a:t>An Interface for the ADT Bag</a:t>
            </a:r>
          </a:p>
        </p:txBody>
      </p:sp>
      <p:grpSp>
        <p:nvGrpSpPr>
          <p:cNvPr id="145" name="Group"/>
          <p:cNvGrpSpPr/>
          <p:nvPr/>
        </p:nvGrpSpPr>
        <p:grpSpPr>
          <a:xfrm>
            <a:off x="952499" y="5124450"/>
            <a:ext cx="9015559" cy="7258050"/>
            <a:chOff x="0" y="0"/>
            <a:chExt cx="9015557" cy="7258050"/>
          </a:xfrm>
        </p:grpSpPr>
        <p:sp>
          <p:nvSpPr>
            <p:cNvPr id="141" name="Rectangle"/>
            <p:cNvSpPr/>
            <p:nvPr/>
          </p:nvSpPr>
          <p:spPr>
            <a:xfrm>
              <a:off x="21463" y="19050"/>
              <a:ext cx="8953501" cy="7239000"/>
            </a:xfrm>
            <a:prstGeom prst="rect">
              <a:avLst/>
            </a:prstGeom>
            <a:solidFill>
              <a:srgbClr val="FFFBF6"/>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2" name="Bag"/>
            <p:cNvSpPr/>
            <p:nvPr/>
          </p:nvSpPr>
          <p:spPr>
            <a:xfrm>
              <a:off x="3983863" y="0"/>
              <a:ext cx="1033923" cy="6985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t">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800" b="1">
                  <a:latin typeface="Courier New"/>
                  <a:ea typeface="Courier New"/>
                  <a:cs typeface="Courier New"/>
                  <a:sym typeface="Courier New"/>
                </a:defRPr>
              </a:lvl1pPr>
            </a:lstStyle>
            <a:p>
              <a:r>
                <a:t>Bag</a:t>
              </a:r>
            </a:p>
          </p:txBody>
        </p:sp>
        <p:sp>
          <p:nvSpPr>
            <p:cNvPr id="143" name="Line"/>
            <p:cNvSpPr/>
            <p:nvPr/>
          </p:nvSpPr>
          <p:spPr>
            <a:xfrm>
              <a:off x="0" y="742950"/>
              <a:ext cx="9013144"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44" name="Line"/>
            <p:cNvSpPr/>
            <p:nvPr/>
          </p:nvSpPr>
          <p:spPr>
            <a:xfrm>
              <a:off x="2413" y="2133600"/>
              <a:ext cx="9013145" cy="1"/>
            </a:xfrm>
            <a:prstGeom prst="line">
              <a:avLst/>
            </a:prstGeom>
            <a:noFill/>
            <a:ln w="38100" cap="flat">
              <a:solidFill>
                <a:srgbClr val="94110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146" name="+getCurrentSize(): integer…"/>
          <p:cNvSpPr/>
          <p:nvPr/>
        </p:nvSpPr>
        <p:spPr>
          <a:xfrm>
            <a:off x="1150436" y="7410450"/>
            <a:ext cx="9010651" cy="3467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+getCurrentSize():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+isEmpty():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+add(someItem: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+remove(someItem: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+clear(): void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+getFrequencyOf(target: T): integer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+contains(target: T): boolean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r>
              <a:t>+toVector(): vector&lt;T&gt;</a:t>
            </a:r>
          </a:p>
        </p:txBody>
      </p:sp>
      <p:sp>
        <p:nvSpPr>
          <p:cNvPr id="147" name="UML Notation"/>
          <p:cNvSpPr/>
          <p:nvPr/>
        </p:nvSpPr>
        <p:spPr>
          <a:xfrm>
            <a:off x="2400300" y="3219450"/>
            <a:ext cx="5715000" cy="1333500"/>
          </a:xfrm>
          <a:prstGeom prst="roundRect">
            <a:avLst>
              <a:gd name="adj" fmla="val 12672"/>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UML Notation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40"/>
                                        </p:tgtEl>
                                        <p:attrNameLst>
                                          <p:attrName>style.visibility</p:attrName>
                                        </p:attrNameLst>
                                      </p:cBhvr>
                                      <p:to>
                                        <p:strVal val="visible"/>
                                      </p:to>
                                    </p:set>
                                    <p:anim calcmode="lin" valueType="num">
                                      <p:cBhvr>
                                        <p:cTn id="7" dur="1000" fill="hold"/>
                                        <p:tgtEl>
                                          <p:spTgt spid="140"/>
                                        </p:tgtEl>
                                        <p:attrNameLst>
                                          <p:attrName>ppt_w</p:attrName>
                                        </p:attrNameLst>
                                      </p:cBhvr>
                                      <p:tavLst>
                                        <p:tav tm="0">
                                          <p:val>
                                            <p:strVal val="4*#ppt_w"/>
                                          </p:val>
                                        </p:tav>
                                        <p:tav tm="100000">
                                          <p:val>
                                            <p:strVal val="#ppt_w"/>
                                          </p:val>
                                        </p:tav>
                                      </p:tavLst>
                                    </p:anim>
                                    <p:anim calcmode="lin" valueType="num">
                                      <p:cBhvr>
                                        <p:cTn id="8" dur="1000" fill="hold"/>
                                        <p:tgtEl>
                                          <p:spTgt spid="14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16" fill="hold" grpId="2" nodeType="afterEffect">
                                  <p:stCondLst>
                                    <p:cond delay="500"/>
                                  </p:stCondLst>
                                  <p:iterate>
                                    <p:tmAbs val="0"/>
                                  </p:iterate>
                                  <p:childTnLst>
                                    <p:set>
                                      <p:cBhvr>
                                        <p:cTn id="11" fill="hold"/>
                                        <p:tgtEl>
                                          <p:spTgt spid="136"/>
                                        </p:tgtEl>
                                        <p:attrNameLst>
                                          <p:attrName>style.visibility</p:attrName>
                                        </p:attrNameLst>
                                      </p:cBhvr>
                                      <p:to>
                                        <p:strVal val="visible"/>
                                      </p:to>
                                    </p:set>
                                    <p:anim calcmode="lin" valueType="num">
                                      <p:cBhvr>
                                        <p:cTn id="12" dur="500" fill="hold"/>
                                        <p:tgtEl>
                                          <p:spTgt spid="136"/>
                                        </p:tgtEl>
                                        <p:attrNameLst>
                                          <p:attrName>ppt_w</p:attrName>
                                        </p:attrNameLst>
                                      </p:cBhvr>
                                      <p:tavLst>
                                        <p:tav tm="0">
                                          <p:val>
                                            <p:fltVal val="0"/>
                                          </p:val>
                                        </p:tav>
                                        <p:tav tm="100000">
                                          <p:val>
                                            <p:strVal val="#ppt_w"/>
                                          </p:val>
                                        </p:tav>
                                      </p:tavLst>
                                    </p:anim>
                                    <p:anim calcmode="lin" valueType="num">
                                      <p:cBhvr>
                                        <p:cTn id="13" dur="500" fill="hold"/>
                                        <p:tgtEl>
                                          <p:spTgt spid="136"/>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fill="hold" grpId="3" nodeType="afterEffect">
                                  <p:stCondLst>
                                    <p:cond delay="0"/>
                                  </p:stCondLst>
                                  <p:iterate>
                                    <p:tmAbs val="0"/>
                                  </p:iterate>
                                  <p:childTnLst>
                                    <p:set>
                                      <p:cBhvr>
                                        <p:cTn id="16" fill="hold"/>
                                        <p:tgtEl>
                                          <p:spTgt spid="139"/>
                                        </p:tgtEl>
                                        <p:attrNameLst>
                                          <p:attrName>style.visibility</p:attrName>
                                        </p:attrNameLst>
                                      </p:cBhvr>
                                      <p:to>
                                        <p:strVal val="visible"/>
                                      </p:to>
                                    </p:set>
                                    <p:animEffect transition="in" filter="fade">
                                      <p:cBhvr>
                                        <p:cTn id="17" dur="500"/>
                                        <p:tgtEl>
                                          <p:spTgt spid="139"/>
                                        </p:tgtEl>
                                      </p:cBhvr>
                                    </p:animEffect>
                                  </p:childTnLst>
                                </p:cTn>
                              </p:par>
                            </p:childTnLst>
                          </p:cTn>
                        </p:par>
                        <p:par>
                          <p:cTn id="18" fill="hold">
                            <p:stCondLst>
                              <p:cond delay="2500"/>
                            </p:stCondLst>
                            <p:childTnLst>
                              <p:par>
                                <p:cTn id="19" presetID="1" presetClass="entr" presetSubtype="0" fill="hold" grpId="4" nodeType="afterEffect">
                                  <p:stCondLst>
                                    <p:cond delay="0"/>
                                  </p:stCondLst>
                                  <p:iterate type="lt">
                                    <p:tmAbs val="100"/>
                                  </p:iterate>
                                  <p:childTnLst>
                                    <p:set>
                                      <p:cBhvr>
                                        <p:cTn id="20" fill="hold"/>
                                        <p:tgtEl>
                                          <p:spTgt spid="137">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type="lt">
                                    <p:tmAbs val="100"/>
                                  </p:iterate>
                                  <p:childTnLst>
                                    <p:set>
                                      <p:cBhvr>
                                        <p:cTn id="24" fill="hold"/>
                                        <p:tgtEl>
                                          <p:spTgt spid="137">
                                            <p:txEl>
                                              <p:pRg st="0" end="0"/>
                                            </p:txEl>
                                          </p:spTgt>
                                        </p:tgtEl>
                                        <p:attrNameLst>
                                          <p:attrName>style.visibility</p:attrName>
                                        </p:attrNameLst>
                                      </p:cBhvr>
                                      <p:to>
                                        <p:strVal val="visible"/>
                                      </p:to>
                                    </p:set>
                                  </p:childTnLst>
                                </p:cTn>
                              </p:par>
                            </p:childTnLst>
                          </p:cTn>
                        </p:par>
                        <p:par>
                          <p:cTn id="25" fill="hold">
                            <p:stCondLst>
                              <p:cond delay="4700"/>
                            </p:stCondLst>
                            <p:childTnLst>
                              <p:par>
                                <p:cTn id="26" presetID="1" presetClass="entr" presetSubtype="0" fill="hold" grpId="4" nodeType="afterEffect">
                                  <p:stCondLst>
                                    <p:cond delay="0"/>
                                  </p:stCondLst>
                                  <p:iterate type="lt">
                                    <p:tmAbs val="100"/>
                                  </p:iterate>
                                  <p:childTnLst>
                                    <p:set>
                                      <p:cBhvr>
                                        <p:cTn id="27" fill="hold"/>
                                        <p:tgtEl>
                                          <p:spTgt spid="137">
                                            <p:txEl>
                                              <p:pRg st="1" end="1"/>
                                            </p:txEl>
                                          </p:spTgt>
                                        </p:tgtEl>
                                        <p:attrNameLst>
                                          <p:attrName>style.visibility</p:attrName>
                                        </p:attrNameLst>
                                      </p:cBhvr>
                                      <p:to>
                                        <p:strVal val="visible"/>
                                      </p:to>
                                    </p:set>
                                  </p:childTnLst>
                                </p:cTn>
                              </p:par>
                            </p:childTnLst>
                          </p:cTn>
                        </p:par>
                        <p:par>
                          <p:cTn id="28" fill="hold">
                            <p:stCondLst>
                              <p:cond delay="5700"/>
                            </p:stCondLst>
                            <p:childTnLst>
                              <p:par>
                                <p:cTn id="29" presetID="1" presetClass="entr" presetSubtype="0" fill="hold" grpId="4" nodeType="afterEffect">
                                  <p:stCondLst>
                                    <p:cond delay="0"/>
                                  </p:stCondLst>
                                  <p:iterate type="lt">
                                    <p:tmAbs val="100"/>
                                  </p:iterate>
                                  <p:childTnLst>
                                    <p:set>
                                      <p:cBhvr>
                                        <p:cTn id="30" fill="hold"/>
                                        <p:tgtEl>
                                          <p:spTgt spid="137">
                                            <p:txEl>
                                              <p:pRg st="2" end="2"/>
                                            </p:txEl>
                                          </p:spTgt>
                                        </p:tgtEl>
                                        <p:attrNameLst>
                                          <p:attrName>style.visibility</p:attrName>
                                        </p:attrNameLst>
                                      </p:cBhvr>
                                      <p:to>
                                        <p:strVal val="visible"/>
                                      </p:to>
                                    </p:set>
                                  </p:childTnLst>
                                </p:cTn>
                              </p:par>
                            </p:childTnLst>
                          </p:cTn>
                        </p:par>
                        <p:par>
                          <p:cTn id="31" fill="hold">
                            <p:stCondLst>
                              <p:cond delay="10400"/>
                            </p:stCondLst>
                            <p:childTnLst>
                              <p:par>
                                <p:cTn id="32" presetID="1" presetClass="entr" presetSubtype="0" fill="hold" grpId="4" nodeType="afterEffect">
                                  <p:stCondLst>
                                    <p:cond delay="0"/>
                                  </p:stCondLst>
                                  <p:iterate type="lt">
                                    <p:tmAbs val="100"/>
                                  </p:iterate>
                                  <p:childTnLst>
                                    <p:set>
                                      <p:cBhvr>
                                        <p:cTn id="33" fill="hold"/>
                                        <p:tgtEl>
                                          <p:spTgt spid="137">
                                            <p:txEl>
                                              <p:pRg st="3" end="3"/>
                                            </p:txEl>
                                          </p:spTgt>
                                        </p:tgtEl>
                                        <p:attrNameLst>
                                          <p:attrName>style.visibility</p:attrName>
                                        </p:attrNameLst>
                                      </p:cBhvr>
                                      <p:to>
                                        <p:strVal val="visible"/>
                                      </p:to>
                                    </p:set>
                                  </p:childTnLst>
                                </p:cTn>
                              </p:par>
                            </p:childTnLst>
                          </p:cTn>
                        </p:par>
                        <p:par>
                          <p:cTn id="34" fill="hold">
                            <p:stCondLst>
                              <p:cond delay="14400"/>
                            </p:stCondLst>
                            <p:childTnLst>
                              <p:par>
                                <p:cTn id="35" presetID="1" presetClass="entr" presetSubtype="0" fill="hold" grpId="4" nodeType="afterEffect">
                                  <p:stCondLst>
                                    <p:cond delay="0"/>
                                  </p:stCondLst>
                                  <p:iterate type="lt">
                                    <p:tmAbs val="100"/>
                                  </p:iterate>
                                  <p:childTnLst>
                                    <p:set>
                                      <p:cBhvr>
                                        <p:cTn id="36" fill="hold"/>
                                        <p:tgtEl>
                                          <p:spTgt spid="137">
                                            <p:txEl>
                                              <p:pRg st="4" end="4"/>
                                            </p:txEl>
                                          </p:spTgt>
                                        </p:tgtEl>
                                        <p:attrNameLst>
                                          <p:attrName>style.visibility</p:attrName>
                                        </p:attrNameLst>
                                      </p:cBhvr>
                                      <p:to>
                                        <p:strVal val="visible"/>
                                      </p:to>
                                    </p:set>
                                  </p:childTnLst>
                                </p:cTn>
                              </p:par>
                            </p:childTnLst>
                          </p:cTn>
                        </p:par>
                        <p:par>
                          <p:cTn id="37" fill="hold">
                            <p:stCondLst>
                              <p:cond delay="17400"/>
                            </p:stCondLst>
                            <p:childTnLst>
                              <p:par>
                                <p:cTn id="38" presetID="1" presetClass="entr" presetSubtype="0" fill="hold" grpId="4" nodeType="afterEffect">
                                  <p:stCondLst>
                                    <p:cond delay="0"/>
                                  </p:stCondLst>
                                  <p:iterate type="lt">
                                    <p:tmAbs val="100"/>
                                  </p:iterate>
                                  <p:childTnLst>
                                    <p:set>
                                      <p:cBhvr>
                                        <p:cTn id="39" fill="hold"/>
                                        <p:tgtEl>
                                          <p:spTgt spid="137">
                                            <p:txEl>
                                              <p:pRg st="5" end="5"/>
                                            </p:txEl>
                                          </p:spTgt>
                                        </p:tgtEl>
                                        <p:attrNameLst>
                                          <p:attrName>style.visibility</p:attrName>
                                        </p:attrNameLst>
                                      </p:cBhvr>
                                      <p:to>
                                        <p:strVal val="visible"/>
                                      </p:to>
                                    </p:set>
                                  </p:childTnLst>
                                </p:cTn>
                              </p:par>
                            </p:childTnLst>
                          </p:cTn>
                        </p:par>
                        <p:par>
                          <p:cTn id="40" fill="hold">
                            <p:stCondLst>
                              <p:cond delay="22100"/>
                            </p:stCondLst>
                            <p:childTnLst>
                              <p:par>
                                <p:cTn id="41" presetID="1" presetClass="entr" presetSubtype="0" fill="hold" grpId="4" nodeType="afterEffect">
                                  <p:stCondLst>
                                    <p:cond delay="0"/>
                                  </p:stCondLst>
                                  <p:iterate type="lt">
                                    <p:tmAbs val="100"/>
                                  </p:iterate>
                                  <p:childTnLst>
                                    <p:set>
                                      <p:cBhvr>
                                        <p:cTn id="42" fill="hold"/>
                                        <p:tgtEl>
                                          <p:spTgt spid="137">
                                            <p:txEl>
                                              <p:pRg st="6" end="6"/>
                                            </p:txEl>
                                          </p:spTgt>
                                        </p:tgtEl>
                                        <p:attrNameLst>
                                          <p:attrName>style.visibility</p:attrName>
                                        </p:attrNameLst>
                                      </p:cBhvr>
                                      <p:to>
                                        <p:strVal val="visible"/>
                                      </p:to>
                                    </p:set>
                                  </p:childTnLst>
                                </p:cTn>
                              </p:par>
                            </p:childTnLst>
                          </p:cTn>
                        </p:par>
                        <p:par>
                          <p:cTn id="43" fill="hold">
                            <p:stCondLst>
                              <p:cond delay="26200"/>
                            </p:stCondLst>
                            <p:childTnLst>
                              <p:par>
                                <p:cTn id="44" presetID="1" presetClass="entr" presetSubtype="0" fill="hold" grpId="4" nodeType="afterEffect">
                                  <p:stCondLst>
                                    <p:cond delay="0"/>
                                  </p:stCondLst>
                                  <p:iterate type="lt">
                                    <p:tmAbs val="100"/>
                                  </p:iterate>
                                  <p:childTnLst>
                                    <p:set>
                                      <p:cBhvr>
                                        <p:cTn id="45" fill="hold"/>
                                        <p:tgtEl>
                                          <p:spTgt spid="137">
                                            <p:txEl>
                                              <p:pRg st="8" end="8"/>
                                            </p:txEl>
                                          </p:spTgt>
                                        </p:tgtEl>
                                        <p:attrNameLst>
                                          <p:attrName>style.visibility</p:attrName>
                                        </p:attrNameLst>
                                      </p:cBhvr>
                                      <p:to>
                                        <p:strVal val="visible"/>
                                      </p:to>
                                    </p:set>
                                  </p:childTnLst>
                                </p:cTn>
                              </p:par>
                            </p:childTnLst>
                          </p:cTn>
                        </p:par>
                        <p:par>
                          <p:cTn id="46" fill="hold">
                            <p:stCondLst>
                              <p:cond delay="29300"/>
                            </p:stCondLst>
                            <p:childTnLst>
                              <p:par>
                                <p:cTn id="47" presetID="1" presetClass="entr" presetSubtype="0" fill="hold" grpId="4" nodeType="afterEffect">
                                  <p:stCondLst>
                                    <p:cond delay="0"/>
                                  </p:stCondLst>
                                  <p:iterate type="lt">
                                    <p:tmAbs val="100"/>
                                  </p:iterate>
                                  <p:childTnLst>
                                    <p:set>
                                      <p:cBhvr>
                                        <p:cTn id="48" fill="hold"/>
                                        <p:tgtEl>
                                          <p:spTgt spid="137">
                                            <p:txEl>
                                              <p:pRg st="9" end="9"/>
                                            </p:txEl>
                                          </p:spTgt>
                                        </p:tgtEl>
                                        <p:attrNameLst>
                                          <p:attrName>style.visibility</p:attrName>
                                        </p:attrNameLst>
                                      </p:cBhvr>
                                      <p:to>
                                        <p:strVal val="visible"/>
                                      </p:to>
                                    </p:set>
                                  </p:childTnLst>
                                </p:cTn>
                              </p:par>
                            </p:childTnLst>
                          </p:cTn>
                        </p:par>
                        <p:par>
                          <p:cTn id="49" fill="hold">
                            <p:stCondLst>
                              <p:cond delay="33800"/>
                            </p:stCondLst>
                            <p:childTnLst>
                              <p:par>
                                <p:cTn id="50" presetID="1" presetClass="entr" presetSubtype="0" fill="hold" grpId="4" nodeType="afterEffect">
                                  <p:stCondLst>
                                    <p:cond delay="0"/>
                                  </p:stCondLst>
                                  <p:iterate type="lt">
                                    <p:tmAbs val="100"/>
                                  </p:iterate>
                                  <p:childTnLst>
                                    <p:set>
                                      <p:cBhvr>
                                        <p:cTn id="51" fill="hold"/>
                                        <p:tgtEl>
                                          <p:spTgt spid="137">
                                            <p:txEl>
                                              <p:pRg st="10" end="10"/>
                                            </p:txEl>
                                          </p:spTgt>
                                        </p:tgtEl>
                                        <p:attrNameLst>
                                          <p:attrName>style.visibility</p:attrName>
                                        </p:attrNameLst>
                                      </p:cBhvr>
                                      <p:to>
                                        <p:strVal val="visible"/>
                                      </p:to>
                                    </p:set>
                                  </p:childTnLst>
                                </p:cTn>
                              </p:par>
                            </p:childTnLst>
                          </p:cTn>
                        </p:par>
                        <p:par>
                          <p:cTn id="52" fill="hold">
                            <p:stCondLst>
                              <p:cond delay="35800"/>
                            </p:stCondLst>
                            <p:childTnLst>
                              <p:par>
                                <p:cTn id="53" presetID="1" presetClass="entr" presetSubtype="0" fill="hold" grpId="4" nodeType="afterEffect">
                                  <p:stCondLst>
                                    <p:cond delay="0"/>
                                  </p:stCondLst>
                                  <p:iterate type="lt">
                                    <p:tmAbs val="100"/>
                                  </p:iterate>
                                  <p:childTnLst>
                                    <p:set>
                                      <p:cBhvr>
                                        <p:cTn id="54" fill="hold"/>
                                        <p:tgtEl>
                                          <p:spTgt spid="137">
                                            <p:txEl>
                                              <p:pRg st="11" end="11"/>
                                            </p:txEl>
                                          </p:spTgt>
                                        </p:tgtEl>
                                        <p:attrNameLst>
                                          <p:attrName>style.visibility</p:attrName>
                                        </p:attrNameLst>
                                      </p:cBhvr>
                                      <p:to>
                                        <p:strVal val="visible"/>
                                      </p:to>
                                    </p:set>
                                  </p:childTnLst>
                                </p:cTn>
                              </p:par>
                            </p:childTnLst>
                          </p:cTn>
                        </p:par>
                        <p:par>
                          <p:cTn id="55" fill="hold">
                            <p:stCondLst>
                              <p:cond delay="35800"/>
                            </p:stCondLst>
                            <p:childTnLst>
                              <p:par>
                                <p:cTn id="56" presetID="1" presetClass="entr" presetSubtype="0" fill="hold" grpId="4" nodeType="afterEffect">
                                  <p:stCondLst>
                                    <p:cond delay="0"/>
                                  </p:stCondLst>
                                  <p:iterate type="lt">
                                    <p:tmAbs val="100"/>
                                  </p:iterate>
                                  <p:childTnLst>
                                    <p:set>
                                      <p:cBhvr>
                                        <p:cTn id="57" fill="hold"/>
                                        <p:tgtEl>
                                          <p:spTgt spid="137">
                                            <p:txEl>
                                              <p:pRg st="12" end="12"/>
                                            </p:txEl>
                                          </p:spTgt>
                                        </p:tgtEl>
                                        <p:attrNameLst>
                                          <p:attrName>style.visibility</p:attrName>
                                        </p:attrNameLst>
                                      </p:cBhvr>
                                      <p:to>
                                        <p:strVal val="visible"/>
                                      </p:to>
                                    </p:set>
                                  </p:childTnLst>
                                </p:cTn>
                              </p:par>
                            </p:childTnLst>
                          </p:cTn>
                        </p:par>
                        <p:par>
                          <p:cTn id="58" fill="hold">
                            <p:stCondLst>
                              <p:cond delay="40600"/>
                            </p:stCondLst>
                            <p:childTnLst>
                              <p:par>
                                <p:cTn id="59" presetID="1" presetClass="entr" presetSubtype="0" fill="hold" grpId="4" nodeType="afterEffect">
                                  <p:stCondLst>
                                    <p:cond delay="0"/>
                                  </p:stCondLst>
                                  <p:iterate type="lt">
                                    <p:tmAbs val="100"/>
                                  </p:iterate>
                                  <p:childTnLst>
                                    <p:set>
                                      <p:cBhvr>
                                        <p:cTn id="60" fill="hold"/>
                                        <p:tgtEl>
                                          <p:spTgt spid="137">
                                            <p:txEl>
                                              <p:pRg st="13" end="13"/>
                                            </p:txEl>
                                          </p:spTgt>
                                        </p:tgtEl>
                                        <p:attrNameLst>
                                          <p:attrName>style.visibility</p:attrName>
                                        </p:attrNameLst>
                                      </p:cBhvr>
                                      <p:to>
                                        <p:strVal val="visible"/>
                                      </p:to>
                                    </p:set>
                                  </p:childTnLst>
                                </p:cTn>
                              </p:par>
                            </p:childTnLst>
                          </p:cTn>
                        </p:par>
                        <p:par>
                          <p:cTn id="61" fill="hold">
                            <p:stCondLst>
                              <p:cond delay="43600"/>
                            </p:stCondLst>
                            <p:childTnLst>
                              <p:par>
                                <p:cTn id="62" presetID="1" presetClass="entr" presetSubtype="0" fill="hold" grpId="4" nodeType="afterEffect">
                                  <p:stCondLst>
                                    <p:cond delay="0"/>
                                  </p:stCondLst>
                                  <p:iterate type="lt">
                                    <p:tmAbs val="100"/>
                                  </p:iterate>
                                  <p:childTnLst>
                                    <p:set>
                                      <p:cBhvr>
                                        <p:cTn id="63" fill="hold"/>
                                        <p:tgtEl>
                                          <p:spTgt spid="137">
                                            <p:txEl>
                                              <p:pRg st="14" end="14"/>
                                            </p:txEl>
                                          </p:spTgt>
                                        </p:tgtEl>
                                        <p:attrNameLst>
                                          <p:attrName>style.visibility</p:attrName>
                                        </p:attrNameLst>
                                      </p:cBhvr>
                                      <p:to>
                                        <p:strVal val="visible"/>
                                      </p:to>
                                    </p:set>
                                  </p:childTnLst>
                                </p:cTn>
                              </p:par>
                            </p:childTnLst>
                          </p:cTn>
                        </p:par>
                        <p:par>
                          <p:cTn id="64" fill="hold">
                            <p:stCondLst>
                              <p:cond delay="48200"/>
                            </p:stCondLst>
                            <p:childTnLst>
                              <p:par>
                                <p:cTn id="65" presetID="1" presetClass="entr" presetSubtype="0" fill="hold" grpId="4" nodeType="afterEffect">
                                  <p:stCondLst>
                                    <p:cond delay="0"/>
                                  </p:stCondLst>
                                  <p:iterate type="lt">
                                    <p:tmAbs val="100"/>
                                  </p:iterate>
                                  <p:childTnLst>
                                    <p:set>
                                      <p:cBhvr>
                                        <p:cTn id="66" fill="hold"/>
                                        <p:tgtEl>
                                          <p:spTgt spid="137">
                                            <p:txEl>
                                              <p:pRg st="15" end="15"/>
                                            </p:txEl>
                                          </p:spTgt>
                                        </p:tgtEl>
                                        <p:attrNameLst>
                                          <p:attrName>style.visibility</p:attrName>
                                        </p:attrNameLst>
                                      </p:cBhvr>
                                      <p:to>
                                        <p:strVal val="visible"/>
                                      </p:to>
                                    </p:set>
                                  </p:childTnLst>
                                </p:cTn>
                              </p:par>
                            </p:childTnLst>
                          </p:cTn>
                        </p:par>
                        <p:par>
                          <p:cTn id="67" fill="hold">
                            <p:stCondLst>
                              <p:cond delay="53500"/>
                            </p:stCondLst>
                            <p:childTnLst>
                              <p:par>
                                <p:cTn id="68" presetID="1" presetClass="entr" presetSubtype="0" fill="hold" grpId="4" nodeType="afterEffect">
                                  <p:stCondLst>
                                    <p:cond delay="0"/>
                                  </p:stCondLst>
                                  <p:iterate type="lt">
                                    <p:tmAbs val="100"/>
                                  </p:iterate>
                                  <p:childTnLst>
                                    <p:set>
                                      <p:cBhvr>
                                        <p:cTn id="69" fill="hold"/>
                                        <p:tgtEl>
                                          <p:spTgt spid="137">
                                            <p:txEl>
                                              <p:pRg st="16" end="16"/>
                                            </p:txEl>
                                          </p:spTgt>
                                        </p:tgtEl>
                                        <p:attrNameLst>
                                          <p:attrName>style.visibility</p:attrName>
                                        </p:attrNameLst>
                                      </p:cBhvr>
                                      <p:to>
                                        <p:strVal val="visible"/>
                                      </p:to>
                                    </p:set>
                                  </p:childTnLst>
                                </p:cTn>
                              </p:par>
                            </p:childTnLst>
                          </p:cTn>
                        </p:par>
                        <p:par>
                          <p:cTn id="70" fill="hold">
                            <p:stCondLst>
                              <p:cond delay="53500"/>
                            </p:stCondLst>
                            <p:childTnLst>
                              <p:par>
                                <p:cTn id="71" presetID="1" presetClass="entr" presetSubtype="0" fill="hold" grpId="4" nodeType="afterEffect">
                                  <p:stCondLst>
                                    <p:cond delay="0"/>
                                  </p:stCondLst>
                                  <p:iterate type="lt">
                                    <p:tmAbs val="100"/>
                                  </p:iterate>
                                  <p:childTnLst>
                                    <p:set>
                                      <p:cBhvr>
                                        <p:cTn id="72" fill="hold"/>
                                        <p:tgtEl>
                                          <p:spTgt spid="137">
                                            <p:txEl>
                                              <p:pRg st="17" end="17"/>
                                            </p:txEl>
                                          </p:spTgt>
                                        </p:tgtEl>
                                        <p:attrNameLst>
                                          <p:attrName>style.visibility</p:attrName>
                                        </p:attrNameLst>
                                      </p:cBhvr>
                                      <p:to>
                                        <p:strVal val="visible"/>
                                      </p:to>
                                    </p:set>
                                  </p:childTnLst>
                                </p:cTn>
                              </p:par>
                            </p:childTnLst>
                          </p:cTn>
                        </p:par>
                        <p:par>
                          <p:cTn id="73" fill="hold">
                            <p:stCondLst>
                              <p:cond delay="57600"/>
                            </p:stCondLst>
                            <p:childTnLst>
                              <p:par>
                                <p:cTn id="74" presetID="1" presetClass="entr" presetSubtype="0" fill="hold" grpId="4" nodeType="afterEffect">
                                  <p:stCondLst>
                                    <p:cond delay="0"/>
                                  </p:stCondLst>
                                  <p:iterate type="lt">
                                    <p:tmAbs val="100"/>
                                  </p:iterate>
                                  <p:childTnLst>
                                    <p:set>
                                      <p:cBhvr>
                                        <p:cTn id="75" fill="hold"/>
                                        <p:tgtEl>
                                          <p:spTgt spid="137">
                                            <p:txEl>
                                              <p:pRg st="18" end="18"/>
                                            </p:txEl>
                                          </p:spTgt>
                                        </p:tgtEl>
                                        <p:attrNameLst>
                                          <p:attrName>style.visibility</p:attrName>
                                        </p:attrNameLst>
                                      </p:cBhvr>
                                      <p:to>
                                        <p:strVal val="visible"/>
                                      </p:to>
                                    </p:set>
                                  </p:childTnLst>
                                </p:cTn>
                              </p:par>
                            </p:childTnLst>
                          </p:cTn>
                        </p:par>
                        <p:par>
                          <p:cTn id="76" fill="hold">
                            <p:stCondLst>
                              <p:cond delay="60300"/>
                            </p:stCondLst>
                            <p:childTnLst>
                              <p:par>
                                <p:cTn id="77" presetID="1" presetClass="entr" presetSubtype="0" fill="hold" grpId="4" nodeType="afterEffect">
                                  <p:stCondLst>
                                    <p:cond delay="0"/>
                                  </p:stCondLst>
                                  <p:iterate type="lt">
                                    <p:tmAbs val="100"/>
                                  </p:iterate>
                                  <p:childTnLst>
                                    <p:set>
                                      <p:cBhvr>
                                        <p:cTn id="78" fill="hold"/>
                                        <p:tgtEl>
                                          <p:spTgt spid="137">
                                            <p:txEl>
                                              <p:pRg st="19" end="19"/>
                                            </p:txEl>
                                          </p:spTgt>
                                        </p:tgtEl>
                                        <p:attrNameLst>
                                          <p:attrName>style.visibility</p:attrName>
                                        </p:attrNameLst>
                                      </p:cBhvr>
                                      <p:to>
                                        <p:strVal val="visible"/>
                                      </p:to>
                                    </p:set>
                                  </p:childTnLst>
                                </p:cTn>
                              </p:par>
                            </p:childTnLst>
                          </p:cTn>
                        </p:par>
                        <p:par>
                          <p:cTn id="79" fill="hold">
                            <p:stCondLst>
                              <p:cond delay="65100"/>
                            </p:stCondLst>
                            <p:childTnLst>
                              <p:par>
                                <p:cTn id="80" presetID="1" presetClass="entr" presetSubtype="0" fill="hold" grpId="4" nodeType="afterEffect">
                                  <p:stCondLst>
                                    <p:cond delay="0"/>
                                  </p:stCondLst>
                                  <p:iterate type="lt">
                                    <p:tmAbs val="100"/>
                                  </p:iterate>
                                  <p:childTnLst>
                                    <p:set>
                                      <p:cBhvr>
                                        <p:cTn id="81" fill="hold"/>
                                        <p:tgtEl>
                                          <p:spTgt spid="137">
                                            <p:txEl>
                                              <p:pRg st="20" end="20"/>
                                            </p:txEl>
                                          </p:spTgt>
                                        </p:tgtEl>
                                        <p:attrNameLst>
                                          <p:attrName>style.visibility</p:attrName>
                                        </p:attrNameLst>
                                      </p:cBhvr>
                                      <p:to>
                                        <p:strVal val="visible"/>
                                      </p:to>
                                    </p:set>
                                  </p:childTnLst>
                                </p:cTn>
                              </p:par>
                            </p:childTnLst>
                          </p:cTn>
                        </p:par>
                        <p:par>
                          <p:cTn id="82" fill="hold">
                            <p:stCondLst>
                              <p:cond delay="69900"/>
                            </p:stCondLst>
                            <p:childTnLst>
                              <p:par>
                                <p:cTn id="83" presetID="1" presetClass="entr" presetSubtype="0" fill="hold" grpId="4" nodeType="afterEffect">
                                  <p:stCondLst>
                                    <p:cond delay="0"/>
                                  </p:stCondLst>
                                  <p:iterate type="lt">
                                    <p:tmAbs val="100"/>
                                  </p:iterate>
                                  <p:childTnLst>
                                    <p:set>
                                      <p:cBhvr>
                                        <p:cTn id="84" fill="hold"/>
                                        <p:tgtEl>
                                          <p:spTgt spid="137">
                                            <p:txEl>
                                              <p:pRg st="21" end="21"/>
                                            </p:txEl>
                                          </p:spTgt>
                                        </p:tgtEl>
                                        <p:attrNameLst>
                                          <p:attrName>style.visibility</p:attrName>
                                        </p:attrNameLst>
                                      </p:cBhvr>
                                      <p:to>
                                        <p:strVal val="visible"/>
                                      </p:to>
                                    </p:set>
                                  </p:childTnLst>
                                </p:cTn>
                              </p:par>
                            </p:childTnLst>
                          </p:cTn>
                        </p:par>
                        <p:par>
                          <p:cTn id="85" fill="hold">
                            <p:stCondLst>
                              <p:cond delay="69900"/>
                            </p:stCondLst>
                            <p:childTnLst>
                              <p:par>
                                <p:cTn id="86" presetID="1" presetClass="entr" presetSubtype="0" fill="hold" grpId="4" nodeType="afterEffect">
                                  <p:stCondLst>
                                    <p:cond delay="0"/>
                                  </p:stCondLst>
                                  <p:iterate type="lt">
                                    <p:tmAbs val="100"/>
                                  </p:iterate>
                                  <p:childTnLst>
                                    <p:set>
                                      <p:cBhvr>
                                        <p:cTn id="87" fill="hold"/>
                                        <p:tgtEl>
                                          <p:spTgt spid="137">
                                            <p:txEl>
                                              <p:pRg st="22" end="22"/>
                                            </p:txEl>
                                          </p:spTgt>
                                        </p:tgtEl>
                                        <p:attrNameLst>
                                          <p:attrName>style.visibility</p:attrName>
                                        </p:attrNameLst>
                                      </p:cBhvr>
                                      <p:to>
                                        <p:strVal val="visible"/>
                                      </p:to>
                                    </p:set>
                                  </p:childTnLst>
                                </p:cTn>
                              </p:par>
                            </p:childTnLst>
                          </p:cTn>
                        </p:par>
                        <p:par>
                          <p:cTn id="88" fill="hold">
                            <p:stCondLst>
                              <p:cond delay="74500"/>
                            </p:stCondLst>
                            <p:childTnLst>
                              <p:par>
                                <p:cTn id="89" presetID="1" presetClass="entr" presetSubtype="0" fill="hold" grpId="4" nodeType="afterEffect">
                                  <p:stCondLst>
                                    <p:cond delay="0"/>
                                  </p:stCondLst>
                                  <p:iterate type="lt">
                                    <p:tmAbs val="100"/>
                                  </p:iterate>
                                  <p:childTnLst>
                                    <p:set>
                                      <p:cBhvr>
                                        <p:cTn id="90" fill="hold"/>
                                        <p:tgtEl>
                                          <p:spTgt spid="137">
                                            <p:txEl>
                                              <p:pRg st="23" end="23"/>
                                            </p:txEl>
                                          </p:spTgt>
                                        </p:tgtEl>
                                        <p:attrNameLst>
                                          <p:attrName>style.visibility</p:attrName>
                                        </p:attrNameLst>
                                      </p:cBhvr>
                                      <p:to>
                                        <p:strVal val="visible"/>
                                      </p:to>
                                    </p:set>
                                  </p:childTnLst>
                                </p:cTn>
                              </p:par>
                            </p:childTnLst>
                          </p:cTn>
                        </p:par>
                        <p:par>
                          <p:cTn id="91" fill="hold">
                            <p:stCondLst>
                              <p:cond delay="76800"/>
                            </p:stCondLst>
                            <p:childTnLst>
                              <p:par>
                                <p:cTn id="92" presetID="1" presetClass="entr" presetSubtype="0" fill="hold" grpId="4" nodeType="afterEffect">
                                  <p:stCondLst>
                                    <p:cond delay="0"/>
                                  </p:stCondLst>
                                  <p:iterate type="lt">
                                    <p:tmAbs val="100"/>
                                  </p:iterate>
                                  <p:childTnLst>
                                    <p:set>
                                      <p:cBhvr>
                                        <p:cTn id="93" fill="hold"/>
                                        <p:tgtEl>
                                          <p:spTgt spid="137">
                                            <p:txEl>
                                              <p:pRg st="24" end="24"/>
                                            </p:txEl>
                                          </p:spTgt>
                                        </p:tgtEl>
                                        <p:attrNameLst>
                                          <p:attrName>style.visibility</p:attrName>
                                        </p:attrNameLst>
                                      </p:cBhvr>
                                      <p:to>
                                        <p:strVal val="visible"/>
                                      </p:to>
                                    </p:set>
                                  </p:childTnLst>
                                </p:cTn>
                              </p:par>
                            </p:childTnLst>
                          </p:cTn>
                        </p:par>
                        <p:par>
                          <p:cTn id="94" fill="hold">
                            <p:stCondLst>
                              <p:cond delay="81900"/>
                            </p:stCondLst>
                            <p:childTnLst>
                              <p:par>
                                <p:cTn id="95" presetID="1" presetClass="entr" presetSubtype="0" fill="hold" grpId="4" nodeType="afterEffect">
                                  <p:stCondLst>
                                    <p:cond delay="0"/>
                                  </p:stCondLst>
                                  <p:iterate type="lt">
                                    <p:tmAbs val="100"/>
                                  </p:iterate>
                                  <p:childTnLst>
                                    <p:set>
                                      <p:cBhvr>
                                        <p:cTn id="96" fill="hold"/>
                                        <p:tgtEl>
                                          <p:spTgt spid="137">
                                            <p:txEl>
                                              <p:pRg st="25" end="25"/>
                                            </p:txEl>
                                          </p:spTgt>
                                        </p:tgtEl>
                                        <p:attrNameLst>
                                          <p:attrName>style.visibility</p:attrName>
                                        </p:attrNameLst>
                                      </p:cBhvr>
                                      <p:to>
                                        <p:strVal val="visible"/>
                                      </p:to>
                                    </p:set>
                                  </p:childTnLst>
                                </p:cTn>
                              </p:par>
                            </p:childTnLst>
                          </p:cTn>
                        </p:par>
                        <p:par>
                          <p:cTn id="97" fill="hold">
                            <p:stCondLst>
                              <p:cond delay="85900"/>
                            </p:stCondLst>
                            <p:childTnLst>
                              <p:par>
                                <p:cTn id="98" presetID="1" presetClass="entr" presetSubtype="0" fill="hold" grpId="4" nodeType="afterEffect">
                                  <p:stCondLst>
                                    <p:cond delay="0"/>
                                  </p:stCondLst>
                                  <p:iterate type="lt">
                                    <p:tmAbs val="100"/>
                                  </p:iterate>
                                  <p:childTnLst>
                                    <p:set>
                                      <p:cBhvr>
                                        <p:cTn id="99" fill="hold"/>
                                        <p:tgtEl>
                                          <p:spTgt spid="137">
                                            <p:txEl>
                                              <p:pRg st="26" end="26"/>
                                            </p:txEl>
                                          </p:spTgt>
                                        </p:tgtEl>
                                        <p:attrNameLst>
                                          <p:attrName>style.visibility</p:attrName>
                                        </p:attrNameLst>
                                      </p:cBhvr>
                                      <p:to>
                                        <p:strVal val="visible"/>
                                      </p:to>
                                    </p:set>
                                  </p:childTnLst>
                                </p:cTn>
                              </p:par>
                            </p:childTnLst>
                          </p:cTn>
                        </p:par>
                        <p:par>
                          <p:cTn id="100" fill="hold">
                            <p:stCondLst>
                              <p:cond delay="87700"/>
                            </p:stCondLst>
                            <p:childTnLst>
                              <p:par>
                                <p:cTn id="101" presetID="1" presetClass="entr" presetSubtype="0" fill="hold" grpId="4" nodeType="afterEffect">
                                  <p:stCondLst>
                                    <p:cond delay="0"/>
                                  </p:stCondLst>
                                  <p:iterate type="lt">
                                    <p:tmAbs val="100"/>
                                  </p:iterate>
                                  <p:childTnLst>
                                    <p:set>
                                      <p:cBhvr>
                                        <p:cTn id="102" fill="hold"/>
                                        <p:tgtEl>
                                          <p:spTgt spid="13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2" animBg="1" advAuto="0"/>
      <p:bldP spid="137" grpId="4" build="p" bldLvl="5" animBg="1" advAuto="0"/>
      <p:bldP spid="139" grpId="3" animBg="1" advAuto="0"/>
      <p:bldP spid="140"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mplementing the interface:…"/>
          <p:cNvSpPr/>
          <p:nvPr/>
        </p:nvSpPr>
        <p:spPr>
          <a:xfrm>
            <a:off x="7086600" y="2707382"/>
            <a:ext cx="10210800" cy="5507236"/>
          </a:xfrm>
          <a:prstGeom prst="rect">
            <a:avLst/>
          </a:prstGeom>
          <a:solidFill>
            <a:srgbClr val="EBEBEB"/>
          </a:solidFill>
          <a:ln w="38100">
            <a:solidFill>
              <a:srgbClr val="011993"/>
            </a:solidFill>
            <a:miter lim="400000"/>
          </a:ln>
          <a:effectLst>
            <a:outerShdw blurRad="508000" dir="1980000" rotWithShape="0">
              <a:srgbClr val="000000">
                <a:alpha val="99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r>
              <a:rPr>
                <a:solidFill>
                  <a:srgbClr val="39362D"/>
                </a:solidFill>
              </a:rPr>
              <a:t>Implementing the interface: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endParaRPr>
              <a:solidFill>
                <a:srgbClr val="39362D"/>
              </a:solidFill>
            </a:endParaRPr>
          </a:p>
          <a:p>
            <a:pPr algn="l" defTabSz="685800">
              <a:spcBef>
                <a:spcPts val="2100"/>
              </a:spcBef>
              <a:tabLst>
                <a:tab pos="368300" algn="l"/>
              </a:tabLst>
              <a:defRPr sz="3600" b="1">
                <a:solidFill>
                  <a:srgbClr val="78492A"/>
                </a:solidFill>
                <a:latin typeface="Menlo Regular"/>
                <a:ea typeface="Menlo Regular"/>
                <a:cs typeface="Menlo Regular"/>
                <a:sym typeface="Menlo Regular"/>
              </a:defRPr>
            </a:pPr>
            <a:r>
              <a:t>#include </a:t>
            </a:r>
            <a:r>
              <a:rPr>
                <a:solidFill>
                  <a:srgbClr val="D12F1B"/>
                </a:solidFill>
              </a:rPr>
              <a:t>" BagInterface.h"</a:t>
            </a:r>
          </a:p>
          <a:p>
            <a:pPr algn="l" defTabSz="685800">
              <a:tabLst>
                <a:tab pos="368300" algn="l"/>
              </a:tabLst>
              <a:defRPr sz="3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BB2CA2"/>
                </a:solidFill>
                <a:latin typeface="Menlo Regular"/>
                <a:ea typeface="Menlo Regular"/>
                <a:cs typeface="Menlo Regular"/>
                <a:sym typeface="Menlo Regular"/>
              </a:rPr>
              <a:t>class</a:t>
            </a:r>
            <a:r>
              <a:t> </a:t>
            </a:r>
            <a:r>
              <a:rPr>
                <a:solidFill>
                  <a:srgbClr val="000000"/>
                </a:solidFill>
              </a:rPr>
              <a:t>Bag</a:t>
            </a:r>
            <a:r>
              <a:t> : </a:t>
            </a:r>
            <a:r>
              <a:rPr>
                <a:solidFill>
                  <a:srgbClr val="BB2CA2"/>
                </a:solidFill>
                <a:latin typeface="Menlo Regular"/>
                <a:ea typeface="Menlo Regular"/>
                <a:cs typeface="Menlo Regular"/>
                <a:sym typeface="Menlo Regular"/>
              </a:rPr>
              <a:t>public</a:t>
            </a:r>
            <a:r>
              <a:t> </a:t>
            </a:r>
            <a:r>
              <a:rPr>
                <a:solidFill>
                  <a:srgbClr val="000000"/>
                </a:solidFill>
              </a:rPr>
              <a:t>BagInterface&lt;</a:t>
            </a:r>
            <a:r>
              <a:rPr>
                <a:solidFill>
                  <a:srgbClr val="000000"/>
                </a:solidFill>
                <a:latin typeface="Menlo Regular"/>
                <a:ea typeface="Menlo Regular"/>
                <a:cs typeface="Menlo Regular"/>
                <a:sym typeface="Menlo Regular"/>
              </a:rPr>
              <a:t>ItemType</a:t>
            </a:r>
            <a:r>
              <a:rPr>
                <a:solidFill>
                  <a:srgbClr val="000000"/>
                </a:solidFill>
              </a:rPr>
              <a:t>&gt;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t> // Implementation goes here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000000"/>
                </a:solidFill>
              </a:rPr>
              <a:t>}</a:t>
            </a:r>
          </a:p>
        </p:txBody>
      </p:sp>
      <p:sp>
        <p:nvSpPr>
          <p:cNvPr id="152" name="Instantiating an object of class Bag:…"/>
          <p:cNvSpPr/>
          <p:nvPr/>
        </p:nvSpPr>
        <p:spPr>
          <a:xfrm>
            <a:off x="4895113" y="9172575"/>
            <a:ext cx="15524957" cy="3308350"/>
          </a:xfrm>
          <a:prstGeom prst="rect">
            <a:avLst/>
          </a:prstGeom>
          <a:solidFill>
            <a:srgbClr val="EBEBEB"/>
          </a:solidFill>
          <a:ln w="38100">
            <a:solidFill>
              <a:srgbClr val="011993"/>
            </a:solidFill>
            <a:miter lim="400000"/>
          </a:ln>
          <a:effectLst>
            <a:outerShdw blurRad="508000" dir="1980000" rotWithShape="0">
              <a:srgbClr val="000000">
                <a:alpha val="99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r>
              <a:rPr>
                <a:solidFill>
                  <a:srgbClr val="39362D"/>
                </a:solidFill>
              </a:rPr>
              <a:t>Instantiating an object of class Bag:</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mic Sans MS"/>
                <a:ea typeface="Comic Sans MS"/>
                <a:cs typeface="Comic Sans MS"/>
                <a:sym typeface="Comic Sans MS"/>
              </a:defRPr>
            </a:pPr>
            <a:endParaRPr>
              <a:solidFill>
                <a:srgbClr val="39362D"/>
              </a:solidFill>
            </a:endParaRPr>
          </a:p>
          <a:p>
            <a:pPr algn="l" defTabSz="685800">
              <a:spcBef>
                <a:spcPts val="1600"/>
              </a:spcBef>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Bag&lt;string&gt; shoppingList;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Bag&lt;string&gt; shoppingList = Bag&lt;string&gt;();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solidFill>
                  <a:srgbClr val="008F00"/>
                </a:solidFill>
                <a:latin typeface="Courier New"/>
                <a:ea typeface="Courier New"/>
                <a:cs typeface="Courier New"/>
                <a:sym typeface="Courier New"/>
              </a:defRPr>
            </a:pPr>
            <a:r>
              <a:rPr>
                <a:solidFill>
                  <a:srgbClr val="39362D"/>
                </a:solidFill>
              </a:rPr>
              <a:t>BagInterface&lt;string&gt;* shoppingList = </a:t>
            </a:r>
            <a:r>
              <a:rPr>
                <a:solidFill>
                  <a:srgbClr val="0433FF"/>
                </a:solidFill>
              </a:rPr>
              <a:t>new </a:t>
            </a:r>
            <a:r>
              <a:rPr>
                <a:solidFill>
                  <a:srgbClr val="39362D"/>
                </a:solidFill>
              </a:rPr>
              <a:t>Bag&lt;string&gt;();</a:t>
            </a:r>
          </a:p>
        </p:txBody>
      </p:sp>
      <p:pic>
        <p:nvPicPr>
          <p:cNvPr id="153" name="FinderScreenSnapz001.tiff" descr="FinderScreenSnapz001.tiff"/>
          <p:cNvPicPr>
            <a:picLocks noChangeAspect="1"/>
          </p:cNvPicPr>
          <p:nvPr/>
        </p:nvPicPr>
        <p:blipFill>
          <a:blip r:embed="rId3"/>
          <a:srcRect t="36834" b="47597"/>
          <a:stretch>
            <a:fillRect/>
          </a:stretch>
        </p:blipFill>
        <p:spPr>
          <a:xfrm>
            <a:off x="0" y="0"/>
            <a:ext cx="24384000" cy="2133600"/>
          </a:xfrm>
          <a:prstGeom prst="rect">
            <a:avLst/>
          </a:prstGeom>
          <a:ln w="12700">
            <a:miter lim="400000"/>
          </a:ln>
        </p:spPr>
      </p:pic>
      <p:sp>
        <p:nvSpPr>
          <p:cNvPr id="154" name="Using Abstract Class BagInterface"/>
          <p:cNvSpPr txBox="1">
            <a:spLocks noGrp="1"/>
          </p:cNvSpPr>
          <p:nvPr>
            <p:ph type="title"/>
          </p:nvPr>
        </p:nvSpPr>
        <p:spPr>
          <a:xfrm>
            <a:off x="361950" y="0"/>
            <a:ext cx="23866079" cy="2095500"/>
          </a:xfrm>
          <a:prstGeom prst="rect">
            <a:avLst/>
          </a:prstGeom>
        </p:spPr>
        <p:txBody>
          <a:bodyPr/>
          <a:lstStyle/>
          <a:p>
            <a:pPr>
              <a:defRPr sz="10700"/>
            </a:pPr>
            <a:r>
              <a:t>Using Abstract Class </a:t>
            </a:r>
            <a:r>
              <a:rPr cap="none">
                <a:latin typeface="Courier New"/>
                <a:ea typeface="Courier New"/>
                <a:cs typeface="Courier New"/>
                <a:sym typeface="Courier New"/>
              </a:rPr>
              <a:t>BagInterface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5" presetClass="entr" presetSubtype="8" fill="hold" grpId="1" nodeType="clickEffect">
                                  <p:stCondLst>
                                    <p:cond delay="0"/>
                                  </p:stCondLst>
                                  <p:iterate>
                                    <p:tmAbs val="0"/>
                                  </p:iterate>
                                  <p:childTnLst>
                                    <p:set>
                                      <p:cBhvr>
                                        <p:cTn id="6" fill="hold"/>
                                        <p:tgtEl>
                                          <p:spTgt spid="151"/>
                                        </p:tgtEl>
                                        <p:attrNameLst>
                                          <p:attrName>style.visibility</p:attrName>
                                        </p:attrNameLst>
                                      </p:cBhvr>
                                      <p:to>
                                        <p:strVal val="visible"/>
                                      </p:to>
                                    </p:set>
                                    <p:anim calcmode="lin" valueType="num">
                                      <p:cBhvr>
                                        <p:cTn id="7" dur="500" fill="hold"/>
                                        <p:tgtEl>
                                          <p:spTgt spid="151"/>
                                        </p:tgtEl>
                                        <p:attrNameLst>
                                          <p:attrName>ppt_w</p:attrName>
                                        </p:attrNameLst>
                                      </p:cBhvr>
                                      <p:tavLst>
                                        <p:tav tm="0">
                                          <p:val>
                                            <p:fltVal val="0"/>
                                          </p:val>
                                        </p:tav>
                                        <p:tav tm="100000">
                                          <p:val>
                                            <p:strVal val="#ppt_w"/>
                                          </p:val>
                                        </p:tav>
                                      </p:tavLst>
                                    </p:anim>
                                    <p:anim calcmode="lin" valueType="num">
                                      <p:cBhvr>
                                        <p:cTn id="8" dur="500" fill="hold"/>
                                        <p:tgtEl>
                                          <p:spTgt spid="151"/>
                                        </p:tgtEl>
                                        <p:attrNameLst>
                                          <p:attrName>ppt_h</p:attrName>
                                        </p:attrNameLst>
                                      </p:cBhvr>
                                      <p:tavLst>
                                        <p:tav tm="0">
                                          <p:val>
                                            <p:fltVal val="0"/>
                                          </p:val>
                                        </p:tav>
                                        <p:tav tm="100000">
                                          <p:val>
                                            <p:strVal val="#ppt_h"/>
                                          </p:val>
                                        </p:tav>
                                      </p:tavLst>
                                    </p:anim>
                                    <p:anim calcmode="lin" valueType="num">
                                      <p:cBhvr>
                                        <p:cTn id="9" dur="500" fill="hold"/>
                                        <p:tgtEl>
                                          <p:spTgt spid="151"/>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8" fill="hold" grpId="2" nodeType="clickEffect">
                                  <p:stCondLst>
                                    <p:cond delay="0"/>
                                  </p:stCondLst>
                                  <p:iterate>
                                    <p:tmAbs val="0"/>
                                  </p:iterate>
                                  <p:childTnLst>
                                    <p:set>
                                      <p:cBhvr>
                                        <p:cTn id="14" fill="hold"/>
                                        <p:tgtEl>
                                          <p:spTgt spid="152"/>
                                        </p:tgtEl>
                                        <p:attrNameLst>
                                          <p:attrName>style.visibility</p:attrName>
                                        </p:attrNameLst>
                                      </p:cBhvr>
                                      <p:to>
                                        <p:strVal val="visible"/>
                                      </p:to>
                                    </p:set>
                                    <p:anim calcmode="lin" valueType="num">
                                      <p:cBhvr>
                                        <p:cTn id="15" dur="500" fill="hold"/>
                                        <p:tgtEl>
                                          <p:spTgt spid="152"/>
                                        </p:tgtEl>
                                        <p:attrNameLst>
                                          <p:attrName>ppt_w</p:attrName>
                                        </p:attrNameLst>
                                      </p:cBhvr>
                                      <p:tavLst>
                                        <p:tav tm="0">
                                          <p:val>
                                            <p:fltVal val="0"/>
                                          </p:val>
                                        </p:tav>
                                        <p:tav tm="100000">
                                          <p:val>
                                            <p:strVal val="#ppt_w"/>
                                          </p:val>
                                        </p:tav>
                                      </p:tavLst>
                                    </p:anim>
                                    <p:anim calcmode="lin" valueType="num">
                                      <p:cBhvr>
                                        <p:cTn id="16" dur="500" fill="hold"/>
                                        <p:tgtEl>
                                          <p:spTgt spid="152"/>
                                        </p:tgtEl>
                                        <p:attrNameLst>
                                          <p:attrName>ppt_h</p:attrName>
                                        </p:attrNameLst>
                                      </p:cBhvr>
                                      <p:tavLst>
                                        <p:tav tm="0">
                                          <p:val>
                                            <p:fltVal val="0"/>
                                          </p:val>
                                        </p:tav>
                                        <p:tav tm="100000">
                                          <p:val>
                                            <p:strVal val="#ppt_h"/>
                                          </p:val>
                                        </p:tav>
                                      </p:tavLst>
                                    </p:anim>
                                    <p:anim calcmode="lin" valueType="num">
                                      <p:cBhvr>
                                        <p:cTn id="17" dur="500" fill="hold"/>
                                        <p:tgtEl>
                                          <p:spTgt spid="152"/>
                                        </p:tgtEl>
                                        <p:attrNameLst>
                                          <p:attrName>ppt_x</p:attrName>
                                        </p:attrNameLst>
                                      </p:cBhvr>
                                      <p:tavLst>
                                        <p:tav tm="0" fmla="#ppt_x+(cos(-2*pi*(1-$))*-#ppt_x-sin(-2*pi*(1-$))*(1-#ppt_y))*(1-$)">
                                          <p:val>
                                            <p:fltVal val="0"/>
                                          </p:val>
                                        </p:tav>
                                        <p:tav tm="100000">
                                          <p:val>
                                            <p:fltVal val="1"/>
                                          </p:val>
                                        </p:tav>
                                      </p:tavLst>
                                    </p:anim>
                                    <p:anim calcmode="lin" valueType="num">
                                      <p:cBhvr>
                                        <p:cTn id="18" dur="500" fill="hold"/>
                                        <p:tgtEl>
                                          <p:spTgt spid="152"/>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500"/>
                            </p:stCondLst>
                            <p:childTnLst>
                              <p:par>
                                <p:cTn id="20" presetID="15" presetClass="exit" presetSubtype="2" fill="hold" grpId="3" nodeType="afterEffect">
                                  <p:stCondLst>
                                    <p:cond delay="0"/>
                                  </p:stCondLst>
                                  <p:iterate>
                                    <p:tmAbs val="0"/>
                                  </p:iterate>
                                  <p:childTnLst>
                                    <p:anim calcmode="lin" valueType="num">
                                      <p:cBhvr>
                                        <p:cTn id="21" dur="500" fill="hold"/>
                                        <p:tgtEl>
                                          <p:spTgt spid="151"/>
                                        </p:tgtEl>
                                        <p:attrNameLst>
                                          <p:attrName>ppt_w</p:attrName>
                                        </p:attrNameLst>
                                      </p:cBhvr>
                                      <p:tavLst>
                                        <p:tav tm="0">
                                          <p:val>
                                            <p:strVal val="ppt_w"/>
                                          </p:val>
                                        </p:tav>
                                        <p:tav tm="100000">
                                          <p:val>
                                            <p:fltVal val="0"/>
                                          </p:val>
                                        </p:tav>
                                      </p:tavLst>
                                    </p:anim>
                                    <p:anim calcmode="lin" valueType="num">
                                      <p:cBhvr>
                                        <p:cTn id="22" dur="500" fill="hold"/>
                                        <p:tgtEl>
                                          <p:spTgt spid="151"/>
                                        </p:tgtEl>
                                        <p:attrNameLst>
                                          <p:attrName>ppt_h</p:attrName>
                                        </p:attrNameLst>
                                      </p:cBhvr>
                                      <p:tavLst>
                                        <p:tav tm="0">
                                          <p:val>
                                            <p:strVal val="ppt_h"/>
                                          </p:val>
                                        </p:tav>
                                        <p:tav tm="100000">
                                          <p:val>
                                            <p:fltVal val="0"/>
                                          </p:val>
                                        </p:tav>
                                      </p:tavLst>
                                    </p:anim>
                                    <p:anim calcmode="lin" valueType="num">
                                      <p:cBhvr>
                                        <p:cTn id="23" dur="500" fill="hold"/>
                                        <p:tgtEl>
                                          <p:spTgt spid="151"/>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4" dur="500" fill="hold"/>
                                        <p:tgtEl>
                                          <p:spTgt spid="151"/>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5" fill="hold">
                                          <p:stCondLst>
                                            <p:cond delay="499"/>
                                          </p:stCondLst>
                                        </p:cTn>
                                        <p:tgtEl>
                                          <p:spTgt spid="151"/>
                                        </p:tgtEl>
                                        <p:attrNameLst>
                                          <p:attrName>style.visibility</p:attrName>
                                        </p:attrNameLst>
                                      </p:cBhvr>
                                      <p:to>
                                        <p:strVal val="hidden"/>
                                      </p:to>
                                    </p:set>
                                  </p:childTnLst>
                                </p:cTn>
                              </p:par>
                            </p:childTnLst>
                          </p:cTn>
                        </p:par>
                        <p:par>
                          <p:cTn id="26" fill="hold">
                            <p:stCondLst>
                              <p:cond delay="1000"/>
                            </p:stCondLst>
                            <p:childTnLst>
                              <p:par>
                                <p:cTn id="27" presetID="15" presetClass="exit" presetSubtype="2" fill="hold" grpId="4" nodeType="afterEffect">
                                  <p:stCondLst>
                                    <p:cond delay="0"/>
                                  </p:stCondLst>
                                  <p:iterate>
                                    <p:tmAbs val="0"/>
                                  </p:iterate>
                                  <p:childTnLst>
                                    <p:anim calcmode="lin" valueType="num">
                                      <p:cBhvr>
                                        <p:cTn id="28" dur="500" fill="hold"/>
                                        <p:tgtEl>
                                          <p:spTgt spid="152"/>
                                        </p:tgtEl>
                                        <p:attrNameLst>
                                          <p:attrName>ppt_w</p:attrName>
                                        </p:attrNameLst>
                                      </p:cBhvr>
                                      <p:tavLst>
                                        <p:tav tm="0">
                                          <p:val>
                                            <p:strVal val="ppt_w"/>
                                          </p:val>
                                        </p:tav>
                                        <p:tav tm="100000">
                                          <p:val>
                                            <p:fltVal val="0"/>
                                          </p:val>
                                        </p:tav>
                                      </p:tavLst>
                                    </p:anim>
                                    <p:anim calcmode="lin" valueType="num">
                                      <p:cBhvr>
                                        <p:cTn id="29" dur="500" fill="hold"/>
                                        <p:tgtEl>
                                          <p:spTgt spid="152"/>
                                        </p:tgtEl>
                                        <p:attrNameLst>
                                          <p:attrName>ppt_h</p:attrName>
                                        </p:attrNameLst>
                                      </p:cBhvr>
                                      <p:tavLst>
                                        <p:tav tm="0">
                                          <p:val>
                                            <p:strVal val="ppt_h"/>
                                          </p:val>
                                        </p:tav>
                                        <p:tav tm="100000">
                                          <p:val>
                                            <p:fltVal val="0"/>
                                          </p:val>
                                        </p:tav>
                                      </p:tavLst>
                                    </p:anim>
                                    <p:anim calcmode="lin" valueType="num">
                                      <p:cBhvr>
                                        <p:cTn id="30" dur="500" fill="hold"/>
                                        <p:tgtEl>
                                          <p:spTgt spid="152"/>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1" dur="500" fill="hold"/>
                                        <p:tgtEl>
                                          <p:spTgt spid="152"/>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2" fill="hold">
                                          <p:stCondLst>
                                            <p:cond delay="499"/>
                                          </p:stCondLst>
                                        </p:cTn>
                                        <p:tgtEl>
                                          <p:spTgt spid="152"/>
                                        </p:tgtEl>
                                        <p:attrNameLst>
                                          <p:attrName>style.visibility</p:attrName>
                                        </p:attrNameLst>
                                      </p:cBhvr>
                                      <p:to>
                                        <p:strVal val="hidden"/>
                                      </p:to>
                                    </p:set>
                                  </p:childTnLst>
                                </p:cTn>
                              </p:par>
                            </p:childTnLst>
                          </p:cTn>
                        </p:par>
                        <p:par>
                          <p:cTn id="33" fill="hold">
                            <p:stCondLst>
                              <p:cond delay="1500"/>
                            </p:stCondLst>
                            <p:childTnLst>
                              <p:par>
                                <p:cTn id="34" presetID="23" presetClass="entr" presetSubtype="32" fill="hold" grpId="5" nodeType="afterEffect">
                                  <p:stCondLst>
                                    <p:cond delay="0"/>
                                  </p:stCondLst>
                                  <p:iterate>
                                    <p:tmAbs val="0"/>
                                  </p:iterate>
                                  <p:childTnLst>
                                    <p:set>
                                      <p:cBhvr>
                                        <p:cTn id="35" fill="hold"/>
                                        <p:tgtEl>
                                          <p:spTgt spid="154"/>
                                        </p:tgtEl>
                                        <p:attrNameLst>
                                          <p:attrName>style.visibility</p:attrName>
                                        </p:attrNameLst>
                                      </p:cBhvr>
                                      <p:to>
                                        <p:strVal val="visible"/>
                                      </p:to>
                                    </p:set>
                                    <p:anim calcmode="lin" valueType="num">
                                      <p:cBhvr>
                                        <p:cTn id="36" dur="1000" fill="hold"/>
                                        <p:tgtEl>
                                          <p:spTgt spid="154"/>
                                        </p:tgtEl>
                                        <p:attrNameLst>
                                          <p:attrName>ppt_w</p:attrName>
                                        </p:attrNameLst>
                                      </p:cBhvr>
                                      <p:tavLst>
                                        <p:tav tm="0">
                                          <p:val>
                                            <p:strVal val="4*#ppt_w"/>
                                          </p:val>
                                        </p:tav>
                                        <p:tav tm="100000">
                                          <p:val>
                                            <p:strVal val="#ppt_w"/>
                                          </p:val>
                                        </p:tav>
                                      </p:tavLst>
                                    </p:anim>
                                    <p:anim calcmode="lin" valueType="num">
                                      <p:cBhvr>
                                        <p:cTn id="37" dur="1000" fill="hold"/>
                                        <p:tgtEl>
                                          <p:spTgt spid="15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1" animBg="1" advAuto="0"/>
      <p:bldP spid="151" grpId="3" animBg="1" advAuto="0"/>
      <p:bldP spid="152" grpId="2" animBg="1" advAuto="0"/>
      <p:bldP spid="152" grpId="4" animBg="1" advAuto="0"/>
      <p:bldP spid="154"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he ADT Bag Interface"/>
          <p:cNvSpPr txBox="1">
            <a:spLocks noGrp="1"/>
          </p:cNvSpPr>
          <p:nvPr>
            <p:ph type="ctrTitle"/>
          </p:nvPr>
        </p:nvSpPr>
        <p:spPr>
          <a:prstGeom prst="rect">
            <a:avLst/>
          </a:prstGeom>
        </p:spPr>
        <p:txBody>
          <a:bodyPr/>
          <a:lstStyle/>
          <a:p>
            <a:r>
              <a:t>The ADT Bag Interface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58"/>
                                        </p:tgtEl>
                                        <p:attrNameLst>
                                          <p:attrName>style.visibility</p:attrName>
                                        </p:attrNameLst>
                                      </p:cBhvr>
                                      <p:to>
                                        <p:strVal val="visible"/>
                                      </p:to>
                                    </p:set>
                                    <p:anim calcmode="lin" valueType="num">
                                      <p:cBhvr>
                                        <p:cTn id="7" dur="750" fill="hold"/>
                                        <p:tgtEl>
                                          <p:spTgt spid="158"/>
                                        </p:tgtEl>
                                        <p:attrNameLst>
                                          <p:attrName>ppt_w</p:attrName>
                                        </p:attrNameLst>
                                      </p:cBhvr>
                                      <p:tavLst>
                                        <p:tav tm="0">
                                          <p:val>
                                            <p:strVal val="4*#ppt_w"/>
                                          </p:val>
                                        </p:tav>
                                        <p:tav tm="100000">
                                          <p:val>
                                            <p:strVal val="#ppt_w"/>
                                          </p:val>
                                        </p:tav>
                                      </p:tavLst>
                                    </p:anim>
                                    <p:anim calcmode="lin" valueType="num">
                                      <p:cBhvr>
                                        <p:cTn id="8" dur="750" fill="hold"/>
                                        <p:tgtEl>
                                          <p:spTgt spid="15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1"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5800</Words>
  <Application>Microsoft Office PowerPoint</Application>
  <PresentationFormat>Custom</PresentationFormat>
  <Paragraphs>450</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Bradley Hand ITC TT-Bold</vt:lpstr>
      <vt:lpstr>Comic Sans MS</vt:lpstr>
      <vt:lpstr>Courier New</vt:lpstr>
      <vt:lpstr>Gill Sans</vt:lpstr>
      <vt:lpstr>Helvetica</vt:lpstr>
      <vt:lpstr>Lucida Grande</vt:lpstr>
      <vt:lpstr>Menlo Regular</vt:lpstr>
      <vt:lpstr>Optima</vt:lpstr>
      <vt:lpstr>Verdana</vt:lpstr>
      <vt:lpstr>White</vt:lpstr>
      <vt:lpstr>Designing An ADT</vt:lpstr>
      <vt:lpstr>Abstract Data Type</vt:lpstr>
      <vt:lpstr>A Bag's Behaviors</vt:lpstr>
      <vt:lpstr>A Bag's Behaviors</vt:lpstr>
      <vt:lpstr>A Bag's Behaviors</vt:lpstr>
      <vt:lpstr>An Interface for the ADT Bag</vt:lpstr>
      <vt:lpstr>An Interface for the ADT Bag</vt:lpstr>
      <vt:lpstr>Using Abstract Class BagInterface</vt:lpstr>
      <vt:lpstr>The ADT Bag Interface</vt:lpstr>
      <vt:lpstr>A Bag's Behaviors</vt:lpstr>
      <vt:lpstr>An Interface for the ADT Bag</vt:lpstr>
      <vt:lpstr>An Interface for the ADT Bag</vt:lpstr>
      <vt:lpstr>Using Abstract Class BagInterface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ADT</dc:title>
  <cp:lastModifiedBy>Anandaraj Jeeva Rathinam (Integra)</cp:lastModifiedBy>
  <cp:revision>6</cp:revision>
  <dcterms:modified xsi:type="dcterms:W3CDTF">2024-05-21T11:33:21Z</dcterms:modified>
</cp:coreProperties>
</file>