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374" autoAdjust="0"/>
  </p:normalViewPr>
  <p:slideViewPr>
    <p:cSldViewPr snapToGrid="0">
      <p:cViewPr varScale="1">
        <p:scale>
          <a:sx n="56" d="100"/>
          <a:sy n="56"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Madhusudhan" userId="0b39b63d-97d2-416c-a0dd-10dec61b2c53" providerId="ADAL" clId="{C1C062CC-4E30-431D-9ED1-6AD33BCB5785}"/>
    <pc:docChg chg="delSld modSld">
      <pc:chgData name="K Madhusudhan" userId="0b39b63d-97d2-416c-a0dd-10dec61b2c53" providerId="ADAL" clId="{C1C062CC-4E30-431D-9ED1-6AD33BCB5785}" dt="2024-05-17T11:59:12.654" v="11" actId="47"/>
      <pc:docMkLst>
        <pc:docMk/>
      </pc:docMkLst>
      <pc:sldChg chg="modSp mod">
        <pc:chgData name="K Madhusudhan" userId="0b39b63d-97d2-416c-a0dd-10dec61b2c53" providerId="ADAL" clId="{C1C062CC-4E30-431D-9ED1-6AD33BCB5785}" dt="2024-05-07T07:24:41.494" v="0" actId="1076"/>
        <pc:sldMkLst>
          <pc:docMk/>
          <pc:sldMk cId="0" sldId="266"/>
        </pc:sldMkLst>
        <pc:spChg chg="mod">
          <ac:chgData name="K Madhusudhan" userId="0b39b63d-97d2-416c-a0dd-10dec61b2c53" providerId="ADAL" clId="{C1C062CC-4E30-431D-9ED1-6AD33BCB5785}" dt="2024-05-07T07:24:41.494" v="0" actId="1076"/>
          <ac:spMkLst>
            <pc:docMk/>
            <pc:sldMk cId="0" sldId="266"/>
            <ac:spMk id="198" creationId="{00000000-0000-0000-0000-000000000000}"/>
          </ac:spMkLst>
        </pc:spChg>
      </pc:sldChg>
      <pc:sldChg chg="modSp mod">
        <pc:chgData name="K Madhusudhan" userId="0b39b63d-97d2-416c-a0dd-10dec61b2c53" providerId="ADAL" clId="{C1C062CC-4E30-431D-9ED1-6AD33BCB5785}" dt="2024-05-13T08:32:50.582" v="10" actId="14100"/>
        <pc:sldMkLst>
          <pc:docMk/>
          <pc:sldMk cId="0" sldId="267"/>
        </pc:sldMkLst>
        <pc:picChg chg="mod">
          <ac:chgData name="K Madhusudhan" userId="0b39b63d-97d2-416c-a0dd-10dec61b2c53" providerId="ADAL" clId="{C1C062CC-4E30-431D-9ED1-6AD33BCB5785}" dt="2024-05-13T08:32:50.582" v="10" actId="14100"/>
          <ac:picMkLst>
            <pc:docMk/>
            <pc:sldMk cId="0" sldId="267"/>
            <ac:picMk id="209" creationId="{00000000-0000-0000-0000-000000000000}"/>
          </ac:picMkLst>
        </pc:picChg>
      </pc:sldChg>
      <pc:sldChg chg="del">
        <pc:chgData name="K Madhusudhan" userId="0b39b63d-97d2-416c-a0dd-10dec61b2c53" providerId="ADAL" clId="{C1C062CC-4E30-431D-9ED1-6AD33BCB5785}" dt="2024-05-17T11:59:12.654" v="11" actId="47"/>
        <pc:sldMkLst>
          <pc:docMk/>
          <pc:sldMk cId="0" sldId="2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8" name="Shape 58"/>
          <p:cNvSpPr>
            <a:spLocks noGrp="1" noRot="1" noChangeAspect="1"/>
          </p:cNvSpPr>
          <p:nvPr>
            <p:ph type="sldImg"/>
          </p:nvPr>
        </p:nvSpPr>
        <p:spPr>
          <a:xfrm>
            <a:off x="1143000" y="685800"/>
            <a:ext cx="4572000" cy="3429000"/>
          </a:xfrm>
          <a:prstGeom prst="rect">
            <a:avLst/>
          </a:prstGeom>
        </p:spPr>
        <p:txBody>
          <a:bodyPr/>
          <a:lstStyle/>
          <a:p>
            <a:endParaRPr/>
          </a:p>
        </p:txBody>
      </p:sp>
      <p:sp>
        <p:nvSpPr>
          <p:cNvPr id="59" name="Shape 5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457200" defTabSz="546100" latinLnBrk="0">
      <a:defRPr sz="2000">
        <a:latin typeface="Lucida Grande"/>
        <a:ea typeface="Lucida Grande"/>
        <a:cs typeface="Lucida Grande"/>
        <a:sym typeface="Lucida Grande"/>
      </a:defRPr>
    </a:lvl2pPr>
    <a:lvl3pPr indent="914400" defTabSz="546100" latinLnBrk="0">
      <a:defRPr sz="2000">
        <a:latin typeface="Lucida Grande"/>
        <a:ea typeface="Lucida Grande"/>
        <a:cs typeface="Lucida Grande"/>
        <a:sym typeface="Lucida Grande"/>
      </a:defRPr>
    </a:lvl3pPr>
    <a:lvl4pPr indent="1371600" defTabSz="546100" latinLnBrk="0">
      <a:defRPr sz="2000">
        <a:latin typeface="Lucida Grande"/>
        <a:ea typeface="Lucida Grande"/>
        <a:cs typeface="Lucida Grande"/>
        <a:sym typeface="Lucida Grande"/>
      </a:defRPr>
    </a:lvl4pPr>
    <a:lvl5pPr indent="1828800" defTabSz="546100" latinLnBrk="0">
      <a:defRPr sz="2000">
        <a:latin typeface="Lucida Grande"/>
        <a:ea typeface="Lucida Grande"/>
        <a:cs typeface="Lucida Grande"/>
        <a:sym typeface="Lucida Grande"/>
      </a:defRPr>
    </a:lvl5pPr>
    <a:lvl6pPr indent="2286000" defTabSz="546100" latinLnBrk="0">
      <a:defRPr sz="2000">
        <a:latin typeface="Lucida Grande"/>
        <a:ea typeface="Lucida Grande"/>
        <a:cs typeface="Lucida Grande"/>
        <a:sym typeface="Lucida Grande"/>
      </a:defRPr>
    </a:lvl6pPr>
    <a:lvl7pPr indent="2743200" defTabSz="546100" latinLnBrk="0">
      <a:defRPr sz="2000">
        <a:latin typeface="Lucida Grande"/>
        <a:ea typeface="Lucida Grande"/>
        <a:cs typeface="Lucida Grande"/>
        <a:sym typeface="Lucida Grande"/>
      </a:defRPr>
    </a:lvl7pPr>
    <a:lvl8pPr indent="3200400" defTabSz="546100" latinLnBrk="0">
      <a:defRPr sz="2000">
        <a:latin typeface="Lucida Grande"/>
        <a:ea typeface="Lucida Grande"/>
        <a:cs typeface="Lucida Grande"/>
        <a:sym typeface="Lucida Grande"/>
      </a:defRPr>
    </a:lvl8pPr>
    <a:lvl9pPr indent="36576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xfrm>
            <a:off x="381000" y="685800"/>
            <a:ext cx="6096000" cy="3429000"/>
          </a:xfrm>
          <a:prstGeom prst="rect">
            <a:avLst/>
          </a:prstGeom>
        </p:spPr>
        <p:txBody>
          <a:bodyPr/>
          <a:lstStyle/>
          <a:p>
            <a:endParaRPr/>
          </a:p>
        </p:txBody>
      </p:sp>
      <p:sp>
        <p:nvSpPr>
          <p:cNvPr id="63" name="Shape 63"/>
          <p:cNvSpPr>
            <a:spLocks noGrp="1"/>
          </p:cNvSpPr>
          <p:nvPr>
            <p:ph type="body" sz="quarter" idx="1"/>
          </p:nvPr>
        </p:nvSpPr>
        <p:spPr>
          <a:prstGeom prst="rect">
            <a:avLst/>
          </a:prstGeom>
        </p:spPr>
        <p:txBody>
          <a:bodyPr/>
          <a:lstStyle/>
          <a:p>
            <a:r>
              <a:t>This lecture presents an implementation of the abstract data type BAG using an array data field to store the items in the bag.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xfrm>
            <a:off x="381000" y="685800"/>
            <a:ext cx="6096000" cy="3429000"/>
          </a:xfrm>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p>
            <a:pPr>
              <a:defRPr sz="1700"/>
            </a:pPr>
            <a:r>
              <a:t>at this point we have our data fields, constructors and core methods implemented.  Before we can test our class, we have to stub the other methods in the interface.</a:t>
            </a:r>
          </a:p>
          <a:p>
            <a:pPr>
              <a:defRPr sz="1700"/>
            </a:pPr>
            <a:endParaRPr/>
          </a:p>
          <a:p>
            <a:pPr>
              <a:defRPr sz="1700"/>
            </a:pPr>
            <a:r>
              <a:t>@@ The method REMOVE should return false - which indicates a remove was not successful</a:t>
            </a:r>
          </a:p>
          <a:p>
            <a:pPr>
              <a:defRPr sz="1700"/>
            </a:pPr>
            <a:endParaRPr/>
          </a:p>
          <a:p>
            <a:pPr>
              <a:defRPr sz="1700"/>
            </a:pPr>
            <a:r>
              <a:t>@@ The method clear needs only parentheses since it is void.</a:t>
            </a:r>
          </a:p>
          <a:p>
            <a:pPr>
              <a:defRPr sz="1700"/>
            </a:pPr>
            <a:endParaRPr/>
          </a:p>
          <a:p>
            <a:pPr>
              <a:defRPr sz="1700"/>
            </a:pPr>
            <a:r>
              <a:t>@@ We can have getFrequencyOf return -1 - this would be a clear indication to the client that the method is not complete since even if an item was searched for and not found, the method would return zero</a:t>
            </a:r>
          </a:p>
          <a:p>
            <a:pPr>
              <a:defRPr sz="1700"/>
            </a:pPr>
            <a:endParaRPr/>
          </a:p>
          <a:p>
            <a:pPr>
              <a:defRPr sz="1700"/>
            </a:pPr>
            <a:r>
              <a:t>@@ And the method </a:t>
            </a:r>
            <a:r>
              <a:rPr b="1"/>
              <a:t>contains</a:t>
            </a:r>
            <a:r>
              <a:t> can return false.  Because it is not implemented, it never can determine if the item is in the bag.</a:t>
            </a:r>
          </a:p>
          <a:p>
            <a:pPr>
              <a:defRPr sz="1700"/>
            </a:pPr>
            <a:endParaRPr/>
          </a:p>
          <a:p>
            <a:pPr>
              <a:defRPr sz="1700"/>
            </a:pPr>
            <a:r>
              <a:t>@@ We also have the private method getIndex of which we’ll discuss when we implement the remove method.  If it was declared in our header file, it will need to be stubbed here in our implementation file.</a:t>
            </a:r>
          </a:p>
          <a:p>
            <a:pPr>
              <a:defRPr sz="1700"/>
            </a:pPr>
            <a:endParaRPr/>
          </a:p>
          <a:p>
            <a:pPr>
              <a:defRPr sz="1700"/>
            </a:pPr>
            <a:r>
              <a:t>It is not important that these functions are not correctly implemented.  We want to ensure we have a small amount of completely error free code in each so that we can focus our debugging efforts on the methods that we did implement - the constructors and the core methods.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a:spLocks noGrp="1" noRot="1" noChangeAspect="1"/>
          </p:cNvSpPr>
          <p:nvPr>
            <p:ph type="sldImg"/>
          </p:nvPr>
        </p:nvSpPr>
        <p:spPr>
          <a:xfrm>
            <a:off x="381000" y="685800"/>
            <a:ext cx="6096000" cy="3429000"/>
          </a:xfrm>
          <a:prstGeom prst="rect">
            <a:avLst/>
          </a:prstGeom>
        </p:spPr>
        <p:txBody>
          <a:bodyPr/>
          <a:lstStyle/>
          <a:p>
            <a:endParaRPr/>
          </a:p>
        </p:txBody>
      </p:sp>
      <p:sp>
        <p:nvSpPr>
          <p:cNvPr id="201" name="Shape 201"/>
          <p:cNvSpPr>
            <a:spLocks noGrp="1"/>
          </p:cNvSpPr>
          <p:nvPr>
            <p:ph type="body" sz="quarter" idx="1"/>
          </p:nvPr>
        </p:nvSpPr>
        <p:spPr>
          <a:prstGeom prst="rect">
            <a:avLst/>
          </a:prstGeom>
        </p:spPr>
        <p:txBody>
          <a:bodyPr/>
          <a:lstStyle/>
          <a:p>
            <a:r>
              <a:t>In another lecture we will discuss developing a detailed test for an ADT implementation so here we just highlight a possible sequence of activities to test our implementation so far.</a:t>
            </a:r>
          </a:p>
          <a:p>
            <a:endParaRPr/>
          </a:p>
          <a:p>
            <a:r>
              <a:t>@@ To begin testing, we could create a new ArrayBag - using the default constructor. </a:t>
            </a:r>
          </a:p>
          <a:p>
            <a:endParaRPr/>
          </a:p>
          <a:p>
            <a:r>
              <a:t>@@ After creating the bag, we should validate that they it is empty -- it should have no items.</a:t>
            </a:r>
          </a:p>
          <a:p>
            <a:endParaRPr/>
          </a:p>
          <a:p>
            <a:r>
              <a:t>@@ We then add items to the bag and </a:t>
            </a:r>
          </a:p>
          <a:p>
            <a:br/>
            <a:r>
              <a:t>@@ use the toVector method to validate that the items we added appear in the bag.</a:t>
            </a:r>
          </a:p>
          <a:p>
            <a:endParaRPr/>
          </a:p>
          <a:p>
            <a:r>
              <a:t>@@ FInally, we could fill the bag to capacity and validate that it is full (and not empty) when the number of items added matches the capacity of the bag. We should also try to continue adding items to a full bag to validate that those adds fail.  It is as important to test for failures and for successful activities.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Shape 212"/>
          <p:cNvSpPr>
            <a:spLocks noGrp="1" noRot="1" noChangeAspect="1"/>
          </p:cNvSpPr>
          <p:nvPr>
            <p:ph type="sldImg"/>
          </p:nvPr>
        </p:nvSpPr>
        <p:spPr>
          <a:xfrm>
            <a:off x="381000" y="685800"/>
            <a:ext cx="6096000" cy="3429000"/>
          </a:xfrm>
          <a:prstGeom prst="rect">
            <a:avLst/>
          </a:prstGeom>
        </p:spPr>
        <p:txBody>
          <a:bodyPr/>
          <a:lstStyle/>
          <a:p>
            <a:endParaRPr/>
          </a:p>
        </p:txBody>
      </p:sp>
      <p:sp>
        <p:nvSpPr>
          <p:cNvPr id="213" name="Shape 213"/>
          <p:cNvSpPr>
            <a:spLocks noGrp="1"/>
          </p:cNvSpPr>
          <p:nvPr>
            <p:ph type="body" sz="quarter" idx="1"/>
          </p:nvPr>
        </p:nvSpPr>
        <p:spPr>
          <a:prstGeom prst="rect">
            <a:avLst/>
          </a:prstGeom>
        </p:spPr>
        <p:txBody>
          <a:bodyPr/>
          <a:lstStyle/>
          <a:p>
            <a:pPr>
              <a:defRPr sz="1800"/>
            </a:pPr>
            <a:r>
              <a:t>After successfully testing and debugging our core methods we are ready to continue and implement additional methods in the ArrayBag. Next we will implement methods to give us the status of individual items in the collection</a:t>
            </a:r>
          </a:p>
          <a:p>
            <a:pPr>
              <a:defRPr sz="1800"/>
            </a:pPr>
            <a:endParaRPr/>
          </a:p>
          <a:p>
            <a:pPr>
              <a:defRPr sz="1800"/>
            </a:pPr>
            <a:r>
              <a:t>@@ The method getFrequencyOf must iterate through the array bag and increments a counter each time an item equals the parameter, someItem.</a:t>
            </a:r>
          </a:p>
          <a:p>
            <a:pPr>
              <a:defRPr sz="1800"/>
            </a:pPr>
            <a:endParaRPr/>
          </a:p>
          <a:p>
            <a:pPr>
              <a:defRPr sz="1800"/>
            </a:pPr>
            <a:r>
              <a:t>@@ We initialize the frequency counter to 0 and then initialize currentIndex to zero so that we begin comparing at the first entry.</a:t>
            </a:r>
          </a:p>
          <a:p>
            <a:pPr>
              <a:defRPr sz="1800"/>
            </a:pPr>
            <a:endParaRPr/>
          </a:p>
          <a:p>
            <a:pPr>
              <a:defRPr sz="1800"/>
            </a:pPr>
            <a:r>
              <a:t>@@ Next we loop through each entry in the array, being sure not to go past the last ENTRY in the array.  We do not loop through array elements that do not hold an item for the bag</a:t>
            </a:r>
          </a:p>
          <a:p>
            <a:pPr>
              <a:defRPr sz="1800"/>
            </a:pPr>
            <a:endParaRPr/>
          </a:p>
          <a:p>
            <a:pPr>
              <a:defRPr sz="1800"/>
            </a:pPr>
            <a:r>
              <a:t>@@ we check to see if the current entry equals the parameter</a:t>
            </a:r>
          </a:p>
          <a:p>
            <a:pPr>
              <a:defRPr sz="1800"/>
            </a:pPr>
            <a:endParaRPr/>
          </a:p>
          <a:p>
            <a:pPr>
              <a:defRPr sz="1800"/>
            </a:pPr>
            <a:r>
              <a:t>@@ if it does, we increment our counter </a:t>
            </a:r>
          </a:p>
          <a:p>
            <a:pPr>
              <a:defRPr sz="1800"/>
            </a:pPr>
            <a:endParaRPr/>
          </a:p>
          <a:p>
            <a:pPr>
              <a:defRPr sz="1800"/>
            </a:pPr>
            <a:r>
              <a:t>@@ and then once the loop ends, we return the counter.</a:t>
            </a:r>
          </a:p>
          <a:p>
            <a:pPr>
              <a:defRPr sz="1800"/>
            </a:pPr>
            <a:endParaRPr/>
          </a:p>
          <a:p>
            <a:pPr>
              <a:defRPr sz="1800"/>
            </a:pPr>
            <a:r>
              <a:t>@@ The method contains has a slightly different implementation since we can use the private method </a:t>
            </a:r>
            <a:r>
              <a:rPr b="1"/>
              <a:t>getIndexOf</a:t>
            </a:r>
            <a:r>
              <a:t> that is by this method and remove.   </a:t>
            </a:r>
            <a:r>
              <a:rPr b="1"/>
              <a:t>getIndexOf</a:t>
            </a:r>
            <a:r>
              <a:t> returns -1 if the item was not found so, for contains, we can simply test the value returned by </a:t>
            </a:r>
            <a:r>
              <a:rPr b="1"/>
              <a:t>getIndexOf</a:t>
            </a:r>
            <a:r>
              <a:t> to determine whether or not the bag contains </a:t>
            </a:r>
            <a:r>
              <a:rPr b="1"/>
              <a:t>someItem</a:t>
            </a:r>
            <a:r>
              <a:t>.  </a:t>
            </a:r>
          </a:p>
          <a:p>
            <a:pPr>
              <a:defRPr sz="1800"/>
            </a:pPr>
            <a:endParaRPr/>
          </a:p>
          <a:p>
            <a:pPr>
              <a:defRPr sz="1800"/>
            </a:pPr>
            <a:r>
              <a:t>@@ Let’s look at “getIndexOf” before we implement remove.</a:t>
            </a:r>
          </a:p>
          <a:p>
            <a:pPr>
              <a:defRPr sz="1800"/>
            </a:pPr>
            <a:endParaRPr/>
          </a:p>
          <a:p>
            <a:pPr>
              <a:defRPr sz="1800"/>
            </a:pPr>
            <a:r>
              <a:t>[Describe method]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Shape 252"/>
          <p:cNvSpPr>
            <a:spLocks noGrp="1" noRot="1" noChangeAspect="1"/>
          </p:cNvSpPr>
          <p:nvPr>
            <p:ph type="sldImg"/>
          </p:nvPr>
        </p:nvSpPr>
        <p:spPr>
          <a:xfrm>
            <a:off x="381000" y="685800"/>
            <a:ext cx="6096000" cy="3429000"/>
          </a:xfrm>
          <a:prstGeom prst="rect">
            <a:avLst/>
          </a:prstGeom>
        </p:spPr>
        <p:txBody>
          <a:bodyPr/>
          <a:lstStyle/>
          <a:p>
            <a:endParaRPr/>
          </a:p>
        </p:txBody>
      </p:sp>
      <p:sp>
        <p:nvSpPr>
          <p:cNvPr id="253" name="Shape 253"/>
          <p:cNvSpPr>
            <a:spLocks noGrp="1"/>
          </p:cNvSpPr>
          <p:nvPr>
            <p:ph type="body" sz="quarter" idx="1"/>
          </p:nvPr>
        </p:nvSpPr>
        <p:spPr>
          <a:prstGeom prst="rect">
            <a:avLst/>
          </a:prstGeom>
        </p:spPr>
        <p:txBody>
          <a:bodyPr/>
          <a:lstStyle/>
          <a:p>
            <a:pPr>
              <a:defRPr sz="1700"/>
            </a:pPr>
            <a:r>
              <a:t>Removing a specific item is the most complicated method we need to implement. Let's look at how it we works.</a:t>
            </a:r>
          </a:p>
          <a:p>
            <a:pPr>
              <a:defRPr sz="1700"/>
            </a:pPr>
            <a:endParaRPr/>
          </a:p>
          <a:p>
            <a:pPr>
              <a:defRPr sz="1700"/>
            </a:pPr>
            <a:r>
              <a:t>Here we have our array that stores the items in our bag.</a:t>
            </a:r>
          </a:p>
          <a:p>
            <a:pPr>
              <a:defRPr sz="1700"/>
            </a:pPr>
            <a:endParaRPr/>
          </a:p>
          <a:p>
            <a:pPr>
              <a:defRPr sz="1700"/>
            </a:pPr>
            <a:r>
              <a:t>@@ Our client asks us to remove a specific item from the bag - this is our target entry</a:t>
            </a:r>
          </a:p>
          <a:p>
            <a:pPr>
              <a:defRPr sz="1700"/>
            </a:pPr>
            <a:endParaRPr/>
          </a:p>
          <a:p>
            <a:pPr>
              <a:defRPr sz="1700"/>
            </a:pPr>
            <a:r>
              <a:t>@@ This item is passed to us in the parameter target.</a:t>
            </a:r>
          </a:p>
          <a:p>
            <a:pPr>
              <a:defRPr sz="1700"/>
            </a:pPr>
            <a:endParaRPr/>
          </a:p>
          <a:p>
            <a:pPr>
              <a:defRPr sz="1700"/>
            </a:pPr>
            <a:r>
              <a:t>@@ We then compare that item to each item in the bag, starting at the first item </a:t>
            </a:r>
          </a:p>
          <a:p>
            <a:pPr>
              <a:defRPr sz="1700"/>
            </a:pPr>
            <a:endParaRPr/>
          </a:p>
          <a:p>
            <a:pPr>
              <a:defRPr sz="1700"/>
            </a:pPr>
            <a:r>
              <a:t>@@ this is done for us by the private helper method getIndexOf.</a:t>
            </a:r>
          </a:p>
          <a:p>
            <a:pPr>
              <a:defRPr sz="1700"/>
            </a:pPr>
            <a:endParaRPr/>
          </a:p>
          <a:p>
            <a:pPr>
              <a:defRPr sz="1700"/>
            </a:pPr>
            <a:r>
              <a:t>@@ When the target matches an entry in the array, </a:t>
            </a:r>
            <a:br/>
            <a:endParaRPr/>
          </a:p>
          <a:p>
            <a:pPr>
              <a:defRPr sz="1700"/>
            </a:pPr>
            <a:r>
              <a:t>@@ we remove it from the array by copying the last entry in the bag into that slot, overwriting the entry that matches the target value. Remember, that we only want to ensure our bag has the correct items in it -- the position of the items is not important.</a:t>
            </a:r>
          </a:p>
          <a:p>
            <a:pPr>
              <a:defRPr sz="1700"/>
            </a:pPr>
            <a:endParaRPr/>
          </a:p>
          <a:p>
            <a:pPr>
              <a:defRPr sz="1700"/>
            </a:pPr>
            <a:r>
              <a:t>@@ We then decrement the itemCount data field to reflect that an item was removed.</a:t>
            </a:r>
          </a:p>
          <a:p>
            <a:pPr>
              <a:defRPr sz="1700"/>
            </a:pPr>
            <a:endParaRPr/>
          </a:p>
          <a:p>
            <a:pPr>
              <a:defRPr sz="1700"/>
            </a:pPr>
            <a:r>
              <a:t>@@ Let's look at the code behind this. Because we need to search through the bag as we did in the method CONTAINS, we use the method getIndexOf.  IF our target, someItem is in found in the array, getIndexOf returns the array index of where it was found, if the target is not in the array, getIndex of returns -1</a:t>
            </a:r>
          </a:p>
          <a:p>
            <a:pPr>
              <a:defRPr sz="1700"/>
            </a:pPr>
            <a:endParaRPr/>
          </a:p>
          <a:p>
            <a:pPr>
              <a:defRPr sz="1700"/>
            </a:pPr>
            <a:r>
              <a:t>@@ If the item is not found or the bag is empty, we cannot remove the target entry</a:t>
            </a:r>
          </a:p>
          <a:p>
            <a:pPr>
              <a:defRPr sz="1700"/>
            </a:pPr>
            <a:endParaRPr/>
          </a:p>
          <a:p>
            <a:pPr>
              <a:defRPr sz="1700"/>
            </a:pPr>
            <a:r>
              <a:t>@@ if we found the item we remove it by copying the last entry into the position of the entry that matches the target, </a:t>
            </a:r>
          </a:p>
          <a:p>
            <a:pPr>
              <a:defRPr sz="1700"/>
            </a:pPr>
            <a:endParaRPr/>
          </a:p>
          <a:p>
            <a:pPr>
              <a:defRPr sz="1700"/>
            </a:pPr>
            <a:r>
              <a:t>@@ and then we decrement the itemCount to indicate that the item was successfully removed.</a:t>
            </a:r>
          </a:p>
          <a:p>
            <a:pPr>
              <a:defRPr sz="1700"/>
            </a:pPr>
            <a:endParaRPr/>
          </a:p>
          <a:p>
            <a:pPr>
              <a:defRPr sz="1700"/>
            </a:pPr>
            <a:r>
              <a:t>@@@ finally, we return the boolean canRemoveItem to indicate to the client whether or not the target was found and successfully removed.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noRot="1" noChangeAspect="1"/>
          </p:cNvSpPr>
          <p:nvPr>
            <p:ph type="sldImg"/>
          </p:nvPr>
        </p:nvSpPr>
        <p:spPr>
          <a:xfrm>
            <a:off x="381000" y="685800"/>
            <a:ext cx="6096000" cy="3429000"/>
          </a:xfrm>
          <a:prstGeom prst="rect">
            <a:avLst/>
          </a:prstGeom>
        </p:spPr>
        <p:txBody>
          <a:bodyPr/>
          <a:lstStyle/>
          <a:p>
            <a:endParaRPr/>
          </a:p>
        </p:txBody>
      </p:sp>
      <p:sp>
        <p:nvSpPr>
          <p:cNvPr id="261" name="Shape 261"/>
          <p:cNvSpPr>
            <a:spLocks noGrp="1"/>
          </p:cNvSpPr>
          <p:nvPr>
            <p:ph type="body" sz="quarter" idx="1"/>
          </p:nvPr>
        </p:nvSpPr>
        <p:spPr>
          <a:prstGeom prst="rect">
            <a:avLst/>
          </a:prstGeom>
        </p:spPr>
        <p:txBody>
          <a:bodyPr/>
          <a:lstStyle/>
          <a:p>
            <a:pPr>
              <a:defRPr sz="1800"/>
            </a:pPr>
            <a:r>
              <a:t>After successfully testing and debugging our core methods we are ready to continue and implement additional methods in the ArrayBag. Next we will implement methods to give us the status of individual items in the collection</a:t>
            </a:r>
          </a:p>
          <a:p>
            <a:pPr>
              <a:defRPr sz="1800"/>
            </a:pPr>
            <a:endParaRPr/>
          </a:p>
          <a:p>
            <a:pPr>
              <a:defRPr sz="1800"/>
            </a:pPr>
            <a:r>
              <a:t>@@ The method getFrequencyOf must iterate through the array bag and increments a counter each time an item equals the parameter, someItem.</a:t>
            </a:r>
          </a:p>
          <a:p>
            <a:pPr>
              <a:defRPr sz="1800"/>
            </a:pPr>
            <a:endParaRPr/>
          </a:p>
          <a:p>
            <a:pPr>
              <a:defRPr sz="1800"/>
            </a:pPr>
            <a:r>
              <a:t>@@ We initialize the frequency counter to 0 and then initialize currentIndex to zero so that we begin comparing at the first entry.</a:t>
            </a:r>
          </a:p>
          <a:p>
            <a:pPr>
              <a:defRPr sz="1800"/>
            </a:pPr>
            <a:endParaRPr/>
          </a:p>
          <a:p>
            <a:pPr>
              <a:defRPr sz="1800"/>
            </a:pPr>
            <a:r>
              <a:t>@@ Next we loop through each entry in the array, being sure not to go past the last ENTRY in the array.  We do not loop through array elements that do not hold an item for the bag</a:t>
            </a:r>
          </a:p>
          <a:p>
            <a:pPr>
              <a:defRPr sz="1800"/>
            </a:pPr>
            <a:endParaRPr/>
          </a:p>
          <a:p>
            <a:pPr>
              <a:defRPr sz="1800"/>
            </a:pPr>
            <a:r>
              <a:t>@@ we check to see if the current entry equals the parameter</a:t>
            </a:r>
          </a:p>
          <a:p>
            <a:pPr>
              <a:defRPr sz="1800"/>
            </a:pPr>
            <a:endParaRPr/>
          </a:p>
          <a:p>
            <a:pPr>
              <a:defRPr sz="1800"/>
            </a:pPr>
            <a:r>
              <a:t>@@ if it does, we increment our counter </a:t>
            </a:r>
          </a:p>
          <a:p>
            <a:pPr>
              <a:defRPr sz="1800"/>
            </a:pPr>
            <a:endParaRPr/>
          </a:p>
          <a:p>
            <a:pPr>
              <a:defRPr sz="1800"/>
            </a:pPr>
            <a:r>
              <a:t>@@ and then once the loop ends, we return the counter.</a:t>
            </a:r>
          </a:p>
          <a:p>
            <a:pPr>
              <a:defRPr sz="1800"/>
            </a:pPr>
            <a:endParaRPr/>
          </a:p>
          <a:p>
            <a:pPr>
              <a:defRPr sz="1800"/>
            </a:pPr>
            <a:r>
              <a:t>@@ The method contains has a slightly different implementation since we can use the private method </a:t>
            </a:r>
            <a:r>
              <a:rPr b="1"/>
              <a:t>getIndexOf</a:t>
            </a:r>
            <a:r>
              <a:t> that is by this method and remove.   </a:t>
            </a:r>
            <a:r>
              <a:rPr b="1"/>
              <a:t>getIndexOf</a:t>
            </a:r>
            <a:r>
              <a:t> returns -1 if the item was not found so, for contains, we can simply test the value returned by </a:t>
            </a:r>
            <a:r>
              <a:rPr b="1"/>
              <a:t>getIndexOf</a:t>
            </a:r>
            <a:r>
              <a:t> to determine whether or not the bag contains </a:t>
            </a:r>
            <a:r>
              <a:rPr b="1"/>
              <a:t>someItem</a:t>
            </a:r>
            <a:r>
              <a:t>.  </a:t>
            </a:r>
          </a:p>
          <a:p>
            <a:pPr>
              <a:defRPr sz="1800"/>
            </a:pPr>
            <a:endParaRPr/>
          </a:p>
          <a:p>
            <a:pPr>
              <a:defRPr sz="1800"/>
            </a:pPr>
            <a:r>
              <a:t>@@ Let’s look at “getIndexOf” before we implement remove.</a:t>
            </a:r>
          </a:p>
          <a:p>
            <a:pPr>
              <a:defRPr sz="1800"/>
            </a:pPr>
            <a:endParaRPr/>
          </a:p>
          <a:p>
            <a:pPr>
              <a:defRPr sz="1800"/>
            </a:pPr>
            <a:r>
              <a:t>[Describe method]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hape 69"/>
          <p:cNvSpPr>
            <a:spLocks noGrp="1" noRot="1" noChangeAspect="1"/>
          </p:cNvSpPr>
          <p:nvPr>
            <p:ph type="sldImg"/>
          </p:nvPr>
        </p:nvSpPr>
        <p:spPr>
          <a:xfrm>
            <a:off x="381000" y="685800"/>
            <a:ext cx="6096000" cy="3429000"/>
          </a:xfrm>
          <a:prstGeom prst="rect">
            <a:avLst/>
          </a:prstGeom>
        </p:spPr>
        <p:txBody>
          <a:bodyPr/>
          <a:lstStyle/>
          <a:p>
            <a:endParaRPr/>
          </a:p>
        </p:txBody>
      </p:sp>
      <p:sp>
        <p:nvSpPr>
          <p:cNvPr id="70" name="Shape 70"/>
          <p:cNvSpPr>
            <a:spLocks noGrp="1"/>
          </p:cNvSpPr>
          <p:nvPr>
            <p:ph type="body" sz="quarter" idx="1"/>
          </p:nvPr>
        </p:nvSpPr>
        <p:spPr>
          <a:prstGeom prst="rect">
            <a:avLst/>
          </a:prstGeom>
        </p:spPr>
        <p:txBody>
          <a:bodyPr/>
          <a:lstStyle/>
          <a:p>
            <a:pPr>
              <a:defRPr sz="1700"/>
            </a:pPr>
            <a:r>
              <a:t>When you use an array to organize data, the implementation is said to be array-based. In future lectures, we will present another approach to storing data in a collection.</a:t>
            </a:r>
          </a:p>
          <a:p>
            <a:pPr>
              <a:defRPr sz="1700"/>
            </a:pPr>
            <a:endParaRPr/>
          </a:p>
          <a:p>
            <a:pPr>
              <a:defRPr sz="1700"/>
            </a:pPr>
            <a:r>
              <a:t>Earlier we developed a C++ abstract base class for the ADT Bag - the BagInterface class.  Each public method within the interface corresponds to an ADT bag operation. Our array-based implementation is called ArrayBag to indicate the type of storage used in the implementation. We use this same generic type </a:t>
            </a:r>
            <a:r>
              <a:rPr b="1"/>
              <a:t>ItemType</a:t>
            </a:r>
            <a:r>
              <a:t> in the definition of ArrayBag that was used in our BagInterface.</a:t>
            </a:r>
          </a:p>
          <a:p>
            <a:pPr>
              <a:defRPr sz="1700"/>
            </a:pPr>
            <a:endParaRPr/>
          </a:p>
          <a:p>
            <a:pPr>
              <a:defRPr sz="1700"/>
            </a:pPr>
            <a:r>
              <a:t>The definition for the class ArrayBag could be fairly involved. The class certainly will have quite a few methods. For such classes, </a:t>
            </a:r>
            <a:r>
              <a:rPr b="1"/>
              <a:t>you should not define the entire class and then attempt to test it.</a:t>
            </a:r>
            <a:r>
              <a:t> This is an important concept in software development - you should build and test your code in small pieces. Doing this helps you to focus your efforts and reduces the number of errors that appear when you compile your code.</a:t>
            </a:r>
          </a:p>
          <a:p>
            <a:pPr>
              <a:defRPr sz="1700"/>
            </a:pPr>
            <a:endParaRPr/>
          </a:p>
          <a:p>
            <a:pPr>
              <a:defRPr sz="1700"/>
            </a:pPr>
            <a:r>
              <a:t>@@ We begin by defining the data fields - we already know that one is the array the stores the items in the bag</a:t>
            </a:r>
          </a:p>
          <a:p>
            <a:pPr>
              <a:defRPr sz="1700"/>
            </a:pPr>
            <a:endParaRPr/>
          </a:p>
          <a:p>
            <a:pPr>
              <a:defRPr sz="1700"/>
            </a:pPr>
            <a:r>
              <a:t>@@ When working with a class, the constructors are implemented first so that the data fields can be initialized before any methods are called.</a:t>
            </a:r>
          </a:p>
          <a:p>
            <a:pPr>
              <a:defRPr sz="1700"/>
            </a:pPr>
            <a:endParaRPr/>
          </a:p>
          <a:p>
            <a:pPr>
              <a:defRPr sz="1700"/>
            </a:pPr>
            <a:r>
              <a:t>@@ Next we identify a group of core methods to both implement and test before continuing with the rest of the class definition. By leaving the definitions of the other methods for later, you can focus your attention and simplify your task. But what methods should be part of this group? In general, such methods should be central to the purpose of the class and allow reasonable testing. We sometimes will call a group of core methods a core group.</a:t>
            </a:r>
          </a:p>
          <a:p>
            <a:pPr>
              <a:defRPr sz="1700"/>
            </a:pPr>
            <a:endParaRPr/>
          </a:p>
          <a:p>
            <a:pPr>
              <a:defRPr sz="1700"/>
            </a:pPr>
            <a:r>
              <a:t>When dealing with a collection such as a bag, you cannot test most methods until you have created the collection. Thus, adding objects to the collection is a fundamental operation. If the method add does not work correctly, testing other methods such as remove would be pointless. Thus, the bag’s add method is part of the group of core methods that we implement first.</a:t>
            </a:r>
          </a:p>
          <a:p>
            <a:pPr>
              <a:defRPr sz="1700"/>
            </a:pPr>
            <a:endParaRPr/>
          </a:p>
          <a:p>
            <a:pPr>
              <a:defRPr sz="1700"/>
            </a:pPr>
            <a:r>
              <a:t>To test whether add works correctly, we need a method that allows us to see the bag’s contents. The method toVector serves this purpose, and so it is a core method.  Similarly, any methods that a core method might call are part of the core group as well. For example, since we cannot add an entry to a full bag, the method add will need to call isFull.</a:t>
            </a:r>
          </a:p>
          <a:p>
            <a:pPr>
              <a:defRPr sz="1700"/>
            </a:pPr>
            <a:endParaRPr/>
          </a:p>
          <a:p>
            <a:pPr>
              <a:defRPr sz="1700"/>
            </a:pPr>
            <a:r>
              <a:t>@@ Once the core group has been implemented and tested, additional methods can be implemented and tested - either one at a time or in groups of related functionality.</a:t>
            </a:r>
          </a:p>
          <a:p>
            <a:pPr>
              <a:defRPr sz="1700"/>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xfrm>
            <a:off x="381000" y="685800"/>
            <a:ext cx="6096000" cy="3429000"/>
          </a:xfrm>
          <a:prstGeom prst="rect">
            <a:avLst/>
          </a:prstGeom>
        </p:spPr>
        <p:txBody>
          <a:bodyPr/>
          <a:lstStyle/>
          <a:p>
            <a:endParaRPr/>
          </a:p>
        </p:txBody>
      </p:sp>
      <p:sp>
        <p:nvSpPr>
          <p:cNvPr id="110" name="Shape 110"/>
          <p:cNvSpPr>
            <a:spLocks noGrp="1"/>
          </p:cNvSpPr>
          <p:nvPr>
            <p:ph type="body" sz="quarter" idx="1"/>
          </p:nvPr>
        </p:nvSpPr>
        <p:spPr>
          <a:prstGeom prst="rect">
            <a:avLst/>
          </a:prstGeom>
        </p:spPr>
        <p:txBody>
          <a:bodyPr/>
          <a:lstStyle/>
          <a:p>
            <a:pPr>
              <a:defRPr sz="1800"/>
            </a:pPr>
            <a:r>
              <a:t>To decide which data fields we need in our implementation, focus on the activities that interface requires us to perform.</a:t>
            </a:r>
          </a:p>
          <a:p>
            <a:pPr>
              <a:defRPr sz="1800"/>
            </a:pPr>
            <a:endParaRPr/>
          </a:p>
          <a:p>
            <a:pPr>
              <a:defRPr sz="1800"/>
            </a:pPr>
            <a:r>
              <a:t>@@ We begin by using an ordinary C++ array to represent the entries in a bag. With this implementation, your bag could become full, just as a grocery bag does. Another lecture presents an additional implementation that does not suffer from this problem giving us a bag that is never full.</a:t>
            </a:r>
          </a:p>
          <a:p>
            <a:pPr>
              <a:defRPr sz="1800"/>
            </a:pPr>
            <a:endParaRPr/>
          </a:p>
          <a:p>
            <a:pPr>
              <a:defRPr sz="1800"/>
            </a:pPr>
            <a:r>
              <a:t>@@ Here we have our array and five names that we want to store. </a:t>
            </a:r>
          </a:p>
          <a:p>
            <a:pPr>
              <a:defRPr sz="1800"/>
            </a:pPr>
            <a:endParaRPr/>
          </a:p>
          <a:p>
            <a:pPr>
              <a:defRPr sz="1800"/>
            </a:pPr>
            <a:r>
              <a:t>@@ When items are stored in our bag, we can place them in consecutive array elements. Storing the items in consecutive array elements helps with the bookkeeping necessary to manage our bag.</a:t>
            </a:r>
          </a:p>
          <a:p>
            <a:pPr>
              <a:defRPr sz="1800"/>
            </a:pPr>
            <a:endParaRPr/>
          </a:p>
          <a:p>
            <a:pPr>
              <a:defRPr sz="1800"/>
            </a:pPr>
            <a:r>
              <a:t>@@ Now suppose we want to remove TED from the bag. That array element becomes vacant. If we still want bag entries to be in consecutively numbered elements, however, one entry will need to move to array element 2. </a:t>
            </a:r>
          </a:p>
          <a:p>
            <a:pPr>
              <a:defRPr sz="1800"/>
            </a:pPr>
            <a:endParaRPr/>
          </a:p>
          <a:p>
            <a:pPr>
              <a:defRPr sz="1800"/>
            </a:pPr>
            <a:r>
              <a:t>@@ Since the bag entries are not in any particular order, if the entry in the last filled element moves into the vacant element, no other elements need to move. </a:t>
            </a:r>
          </a:p>
          <a:p>
            <a:pPr>
              <a:defRPr sz="1800"/>
            </a:pPr>
            <a:endParaRPr/>
          </a:p>
          <a:p>
            <a:pPr>
              <a:defRPr sz="1800"/>
            </a:pPr>
            <a:r>
              <a:t>@@ We can continue to add new items in the remaining elements, </a:t>
            </a:r>
          </a:p>
          <a:p>
            <a:pPr>
              <a:defRPr sz="1800"/>
            </a:pPr>
            <a:endParaRPr/>
          </a:p>
          <a:p>
            <a:pPr>
              <a:defRPr sz="1800"/>
            </a:pPr>
            <a:r>
              <a:t>@@ but eventually, the array will become full if no elements are removed.</a:t>
            </a:r>
          </a:p>
          <a:p>
            <a:pPr>
              <a:defRPr sz="1800"/>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prstGeom prst="rect">
            <a:avLst/>
          </a:prstGeom>
        </p:spPr>
        <p:txBody>
          <a:bodyPr/>
          <a:lstStyle/>
          <a:p>
            <a:pPr>
              <a:defRPr sz="1800"/>
            </a:pPr>
            <a:r>
              <a:t>So let's define the data fields we need.  Here is our ArrayBag class in UML. </a:t>
            </a:r>
          </a:p>
          <a:p>
            <a:pPr>
              <a:defRPr sz="1800"/>
            </a:pPr>
            <a:endParaRPr/>
          </a:p>
          <a:p>
            <a:pPr>
              <a:defRPr sz="1800"/>
            </a:pPr>
            <a:r>
              <a:t>The array bag that holds the group of objects in the bag is of the generic type ItemType. </a:t>
            </a:r>
          </a:p>
          <a:p>
            <a:pPr>
              <a:defRPr sz="1800"/>
            </a:pPr>
            <a:endParaRPr/>
          </a:p>
          <a:p>
            <a:pPr>
              <a:defRPr sz="1800"/>
            </a:pPr>
            <a:r>
              <a:t>@@ The length of the array defines the bag’s capacity. we will provide a default capacity for the bag.  Later we will look at how we  can let the client specify this capacity</a:t>
            </a:r>
          </a:p>
          <a:p>
            <a:pPr>
              <a:defRPr sz="1800"/>
            </a:pPr>
            <a:endParaRPr/>
          </a:p>
          <a:p>
            <a:pPr>
              <a:defRPr sz="1800"/>
            </a:pPr>
            <a:r>
              <a:t>@@ In addition, we will want to track the current number of entries in the bag. So, we can define a data field specifically for that - itemCount</a:t>
            </a:r>
          </a:p>
          <a:p>
            <a:pPr>
              <a:defRPr sz="1800"/>
            </a:pPr>
            <a:endParaRPr/>
          </a:p>
          <a:p>
            <a:pPr>
              <a:defRPr sz="1800"/>
            </a:pPr>
            <a:r>
              <a:t>@@ Since later implementations may vary the capacity of the bag, let’s use a data field to store the current maximum number of items the bag can hold.</a:t>
            </a:r>
          </a:p>
          <a:p>
            <a:pPr>
              <a:defRPr sz="1800"/>
            </a:pPr>
            <a:endParaRPr/>
          </a:p>
          <a:p>
            <a:pPr>
              <a:defRPr sz="1800"/>
            </a:pPr>
            <a:endParaRPr/>
          </a:p>
          <a:p>
            <a:pPr>
              <a:defRPr sz="1800"/>
            </a:pPr>
            <a:r>
              <a:t>@@ now let’s examine the header file for our ArrayBag class.  We begin by declaring this class a template and deriving our class form the abstract base class BagInterface.</a:t>
            </a:r>
          </a:p>
          <a:p>
            <a:pPr>
              <a:defRPr sz="1800"/>
            </a:pPr>
            <a:endParaRPr/>
          </a:p>
          <a:p>
            <a:pPr>
              <a:defRPr sz="1800"/>
            </a:pPr>
            <a:r>
              <a:t>@@ as always, we declare the data fields private.</a:t>
            </a:r>
          </a:p>
          <a:p>
            <a:pPr>
              <a:defRPr sz="1800"/>
            </a:pPr>
            <a:endParaRPr/>
          </a:p>
          <a:p>
            <a:pPr>
              <a:defRPr sz="1800"/>
            </a:pPr>
            <a:r>
              <a:t>@@ we will provide a default constructor</a:t>
            </a:r>
          </a:p>
          <a:p>
            <a:pPr>
              <a:defRPr sz="1800"/>
            </a:pPr>
            <a:endParaRPr/>
          </a:p>
          <a:p>
            <a:pPr>
              <a:defRPr sz="1800"/>
            </a:pPr>
            <a:r>
              <a:t>@@ and then implement the methods from the abstract base class.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381000" y="685800"/>
            <a:ext cx="6096000" cy="3429000"/>
          </a:xfrm>
          <a:prstGeom prst="rect">
            <a:avLst/>
          </a:prstGeom>
        </p:spPr>
        <p:txBody>
          <a:bodyPr/>
          <a:lstStyle/>
          <a:p>
            <a:endParaRPr/>
          </a:p>
        </p:txBody>
      </p:sp>
      <p:sp>
        <p:nvSpPr>
          <p:cNvPr id="124" name="Shape 124"/>
          <p:cNvSpPr>
            <a:spLocks noGrp="1"/>
          </p:cNvSpPr>
          <p:nvPr>
            <p:ph type="body" sz="quarter" idx="1"/>
          </p:nvPr>
        </p:nvSpPr>
        <p:spPr>
          <a:prstGeom prst="rect">
            <a:avLst/>
          </a:prstGeom>
        </p:spPr>
        <p:txBody>
          <a:bodyPr/>
          <a:lstStyle/>
          <a:p>
            <a:pPr>
              <a:defRPr sz="1800"/>
            </a:pPr>
            <a:r>
              <a:t>At least one constructor should be implemented before any class methods are called.  You may leave that to be the default constructor inserted by C++, but in most of our data structures, we will want to control the initialization of our data fields so it is not common to use C++ default constructor, even when our class only has a default constructor.</a:t>
            </a:r>
          </a:p>
          <a:p>
            <a:pPr>
              <a:defRPr sz="1800"/>
            </a:pPr>
            <a:endParaRPr/>
          </a:p>
          <a:p>
            <a:pPr>
              <a:defRPr sz="1800"/>
            </a:pPr>
            <a:r>
              <a:t>@@ Our constructors must ensure all data fields have been properly initialized, in this case it means initializing the number of entries in our newly created "empty" bag to zero and maxITems to default capacity.</a:t>
            </a:r>
          </a:p>
          <a:p>
            <a:pPr>
              <a:defRPr sz="1800"/>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noRot="1" noChangeAspect="1"/>
          </p:cNvSpPr>
          <p:nvPr>
            <p:ph type="sldImg"/>
          </p:nvPr>
        </p:nvSpPr>
        <p:spPr>
          <a:xfrm>
            <a:off x="381000" y="685800"/>
            <a:ext cx="6096000" cy="3429000"/>
          </a:xfrm>
          <a:prstGeom prst="rect">
            <a:avLst/>
          </a:prstGeom>
        </p:spPr>
        <p:txBody>
          <a:bodyPr/>
          <a:lstStyle/>
          <a:p>
            <a:endParaRPr/>
          </a:p>
        </p:txBody>
      </p:sp>
      <p:sp>
        <p:nvSpPr>
          <p:cNvPr id="136" name="Shape 136"/>
          <p:cNvSpPr>
            <a:spLocks noGrp="1"/>
          </p:cNvSpPr>
          <p:nvPr>
            <p:ph type="body" sz="quarter" idx="1"/>
          </p:nvPr>
        </p:nvSpPr>
        <p:spPr>
          <a:prstGeom prst="rect">
            <a:avLst/>
          </a:prstGeom>
        </p:spPr>
        <p:txBody>
          <a:bodyPr/>
          <a:lstStyle/>
          <a:p>
            <a:r>
              <a:t>Now that our data fields have been decided and initialized by our constructor we can implement core methods. Let's see which methods we may need to determine characteristics of the collection after it is created and been used.</a:t>
            </a:r>
          </a:p>
          <a:p>
            <a:endParaRPr/>
          </a:p>
          <a:p>
            <a:r>
              <a:t>@@ First, we'll need to determine how many items are in the bag.  This helps us determine if adds and removes are functioning correctly.  This method can simply return the value in itemCount.</a:t>
            </a:r>
          </a:p>
          <a:p>
            <a:endParaRPr/>
          </a:p>
          <a:p>
            <a:r>
              <a:t>@@ Newly created bags should be empty - so we can use the method isEmpty to validate that a freshly created bag has no items.  The itemCount data field should be zero.</a:t>
            </a:r>
          </a:p>
          <a:p>
            <a:endParaRPr/>
          </a:p>
          <a:p>
            <a:r>
              <a:t> We can now check to ensure our bag is empty before adding items and we can also check to see how many items are in it so that we be sure our adding items are in the bag and so we also know when to stop adding. </a:t>
            </a:r>
          </a:p>
          <a:p>
            <a:endParaRPr/>
          </a:p>
          <a:p>
            <a:r>
              <a:t>@@ So - it should be safe for us to implement  the method to add items to the bag.</a:t>
            </a:r>
          </a:p>
          <a:p>
            <a:endParaRPr/>
          </a:p>
          <a:p>
            <a:endParaRPr/>
          </a:p>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a:spLocks noGrp="1" noRot="1" noChangeAspect="1"/>
          </p:cNvSpPr>
          <p:nvPr>
            <p:ph type="sldImg"/>
          </p:nvPr>
        </p:nvSpPr>
        <p:spPr>
          <a:xfrm>
            <a:off x="381000" y="685800"/>
            <a:ext cx="6096000" cy="3429000"/>
          </a:xfrm>
          <a:prstGeom prst="rect">
            <a:avLst/>
          </a:prstGeom>
        </p:spPr>
        <p:txBody>
          <a:bodyPr/>
          <a:lstStyle/>
          <a:p>
            <a:endParaRPr/>
          </a:p>
        </p:txBody>
      </p:sp>
      <p:sp>
        <p:nvSpPr>
          <p:cNvPr id="175" name="Shape 175"/>
          <p:cNvSpPr>
            <a:spLocks noGrp="1"/>
          </p:cNvSpPr>
          <p:nvPr>
            <p:ph type="body" sz="quarter" idx="1"/>
          </p:nvPr>
        </p:nvSpPr>
        <p:spPr>
          <a:prstGeom prst="rect">
            <a:avLst/>
          </a:prstGeom>
        </p:spPr>
        <p:txBody>
          <a:bodyPr/>
          <a:lstStyle/>
          <a:p>
            <a:pPr defTabSz="457200">
              <a:spcBef>
                <a:spcPts val="1800"/>
              </a:spcBef>
              <a:defRPr sz="1600"/>
            </a:pPr>
            <a:r>
              <a:t>When you add the first entry to an array, you typically place it in the array’s first element, that is, the element whose index is 0. </a:t>
            </a:r>
          </a:p>
          <a:p>
            <a:pPr defTabSz="457200">
              <a:spcBef>
                <a:spcPts val="1800"/>
              </a:spcBef>
              <a:defRPr sz="1600"/>
            </a:pPr>
            <a:r>
              <a:t>Doing so, however, is not a requirement, especially for arrays that implement collections. For example, some collection implementations can benefit by ignoring the array element whose index is 0 and using index 1 as the first element in the array so the items </a:t>
            </a:r>
            <a:r>
              <a:rPr b="1"/>
              <a:t>position</a:t>
            </a:r>
            <a:r>
              <a:t> is the same as its array element.</a:t>
            </a:r>
          </a:p>
          <a:p>
            <a:pPr defTabSz="457200">
              <a:spcBef>
                <a:spcPts val="1800"/>
              </a:spcBef>
              <a:defRPr sz="1600"/>
            </a:pPr>
            <a:r>
              <a:t>Sometimes you might want to use the elements at the end of the array before the ones at its beginning. </a:t>
            </a:r>
          </a:p>
          <a:p>
            <a:pPr defTabSz="457200">
              <a:spcBef>
                <a:spcPts val="1800"/>
              </a:spcBef>
              <a:defRPr sz="1600"/>
            </a:pPr>
            <a:r>
              <a:t>@@ For the bag, we have no reason to be atypical, and so the objects in our bag will begin at index 0 of the array.</a:t>
            </a:r>
          </a:p>
          <a:p>
            <a:pPr defTabSz="457200">
              <a:spcBef>
                <a:spcPts val="1800"/>
              </a:spcBef>
              <a:defRPr sz="1600"/>
            </a:pPr>
            <a:r>
              <a:t>@@ As we add each item to the bag,</a:t>
            </a:r>
          </a:p>
          <a:p>
            <a:pPr defTabSz="457200">
              <a:spcBef>
                <a:spcPts val="1800"/>
              </a:spcBef>
              <a:defRPr sz="1600"/>
            </a:pPr>
            <a:r>
              <a:t>@@ it is placed in the next array element</a:t>
            </a:r>
          </a:p>
          <a:p>
            <a:pPr defTabSz="457200">
              <a:spcBef>
                <a:spcPts val="1800"/>
              </a:spcBef>
              <a:defRPr sz="1600"/>
            </a:pPr>
            <a:r>
              <a:t>@@ and we increment itemCount</a:t>
            </a:r>
          </a:p>
          <a:p>
            <a:pPr defTabSz="457200">
              <a:spcBef>
                <a:spcPts val="1800"/>
              </a:spcBef>
              <a:defRPr sz="1600"/>
            </a:pPr>
            <a:r>
              <a:t>@@ For our add method implementation, we need to return a boolean that indicates whether or not we were successful in our add. In this example, we'll use hasRoomToAdd as that boolean.</a:t>
            </a:r>
          </a:p>
          <a:p>
            <a:pPr defTabSz="457200">
              <a:spcBef>
                <a:spcPts val="1800"/>
              </a:spcBef>
              <a:defRPr sz="1600"/>
            </a:pPr>
            <a:r>
              <a:t> If the bag is full, we cannot add anything to it. In that case, the method add should return false. </a:t>
            </a:r>
          </a:p>
          <a:p>
            <a:pPr defTabSz="457200">
              <a:spcBef>
                <a:spcPts val="1800"/>
              </a:spcBef>
              <a:defRPr sz="1600"/>
            </a:pPr>
            <a:r>
              <a:t>@@ Otherwise, the bag has room to add another entry and we place newEntry immediately after the last entry in the array bag </a:t>
            </a:r>
          </a:p>
          <a:p>
            <a:pPr defTabSz="457200">
              <a:spcBef>
                <a:spcPts val="1800"/>
              </a:spcBef>
              <a:defRPr sz="1600"/>
            </a:pPr>
            <a:r>
              <a:t>@@ If we are adding to an empty bag, itemCount would be zero, and the assignment would be to bag[0]. </a:t>
            </a:r>
          </a:p>
          <a:p>
            <a:pPr defTabSz="457200">
              <a:spcBef>
                <a:spcPts val="1800"/>
              </a:spcBef>
              <a:defRPr sz="1600"/>
            </a:pPr>
            <a:r>
              <a:t>If the bag contained one entry, an additional entry would be assigned to bag[1], and so on. </a:t>
            </a:r>
          </a:p>
          <a:p>
            <a:pPr defTabSz="457200">
              <a:spcBef>
                <a:spcPts val="1800"/>
              </a:spcBef>
              <a:defRPr sz="1600"/>
            </a:pPr>
            <a:r>
              <a:t>@@ After each addition to the bag, we increase the counter numberOfEntries. </a:t>
            </a:r>
          </a:p>
          <a:p>
            <a:pPr defTabSz="457200">
              <a:spcBef>
                <a:spcPts val="1800"/>
              </a:spcBef>
              <a:defRPr sz="1600"/>
            </a:pPr>
            <a:r>
              <a:t>@@ Finally, we return </a:t>
            </a:r>
            <a:r>
              <a:rPr b="1"/>
              <a:t>hasRoomToAdd</a:t>
            </a:r>
            <a:r>
              <a:t> to indicate to our client whether or not the add was successful</a:t>
            </a:r>
          </a:p>
          <a:p>
            <a:pPr defTabSz="457200">
              <a:spcBef>
                <a:spcPts val="1800"/>
              </a:spcBef>
              <a:defRPr sz="1600"/>
            </a:pPr>
            <a:r>
              <a:t>@@ Another technique we can use to create this method is to stub out the method first.</a:t>
            </a:r>
          </a:p>
          <a:p>
            <a:pPr defTabSz="457200">
              <a:spcBef>
                <a:spcPts val="1800"/>
              </a:spcBef>
              <a:defRPr sz="1600"/>
            </a:pPr>
            <a:r>
              <a:t>We create a boolean to return - and then return it - that's all.  Since no item was added to the bag, the boolean should be </a:t>
            </a:r>
            <a:r>
              <a:rPr b="1"/>
              <a:t>false</a:t>
            </a:r>
            <a:r>
              <a:t> to indicate nothing happened.  </a:t>
            </a:r>
          </a:p>
          <a:p>
            <a:pPr>
              <a:defRPr sz="1600"/>
            </a:pPr>
            <a:r>
              <a:t>Why do this?  As you will see shortly, when implementing an interface, ALL methods must be implemented before the class can compile. We don't always want to implement every method completely at first - and we shouldn't implement every method completely at first. But to test the class, we have to have some form of minimal implementation.  This is called a stub.  Generally, a stub has just a return value that indicates failure of the function or has no meaning to the client.  If the method is a void function, just parentheses are enough</a:t>
            </a:r>
          </a:p>
          <a:p>
            <a:pPr>
              <a:defRPr sz="1600"/>
            </a:pPr>
            <a:endParaRPr/>
          </a:p>
          <a:p>
            <a:pPr>
              <a:defRPr sz="1600"/>
            </a:pPr>
            <a:r>
              <a:t>@@ Once other functions have been tested, we can complete the stub - in this case, if the bag is not full, we add an item and increment itemCount and set result to be true to indicate success.</a:t>
            </a:r>
          </a:p>
          <a:p>
            <a:pPr>
              <a:defRPr sz="1600"/>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hape 181"/>
          <p:cNvSpPr>
            <a:spLocks noGrp="1" noRot="1" noChangeAspect="1"/>
          </p:cNvSpPr>
          <p:nvPr>
            <p:ph type="sldImg"/>
          </p:nvPr>
        </p:nvSpPr>
        <p:spPr>
          <a:xfrm>
            <a:off x="381000" y="685800"/>
            <a:ext cx="6096000" cy="3429000"/>
          </a:xfrm>
          <a:prstGeom prst="rect">
            <a:avLst/>
          </a:prstGeom>
        </p:spPr>
        <p:txBody>
          <a:bodyPr/>
          <a:lstStyle/>
          <a:p>
            <a:endParaRPr/>
          </a:p>
        </p:txBody>
      </p:sp>
      <p:sp>
        <p:nvSpPr>
          <p:cNvPr id="182" name="Shape 182"/>
          <p:cNvSpPr>
            <a:spLocks noGrp="1"/>
          </p:cNvSpPr>
          <p:nvPr>
            <p:ph type="body" sz="quarter" idx="1"/>
          </p:nvPr>
        </p:nvSpPr>
        <p:spPr>
          <a:prstGeom prst="rect">
            <a:avLst/>
          </a:prstGeom>
        </p:spPr>
        <p:txBody>
          <a:bodyPr/>
          <a:lstStyle/>
          <a:p>
            <a:pPr>
              <a:defRPr sz="1800"/>
            </a:pPr>
            <a:r>
              <a:t>Now that we are adding items, it would be helpful to have a better idea of the success or failure of our actions.  We need a complete report on what is stored in the bag.  The toVector method can provide us with that.</a:t>
            </a:r>
          </a:p>
          <a:p>
            <a:pPr>
              <a:defRPr sz="1800"/>
            </a:pPr>
            <a:endParaRPr/>
          </a:p>
          <a:p>
            <a:pPr>
              <a:defRPr sz="1800"/>
            </a:pPr>
            <a:r>
              <a:t>@@ Since we use an array to store our bag items, we could created a method “toArray” and just returned a reference to that array. </a:t>
            </a:r>
            <a:r>
              <a:rPr b="1"/>
              <a:t> It seems that method would be very simple. </a:t>
            </a:r>
            <a:r>
              <a:t>But, even though it meets the explicit requirements of the ADT Bag specification, it is VERY POOR programming practice. </a:t>
            </a:r>
          </a:p>
          <a:p>
            <a:pPr>
              <a:defRPr sz="1800"/>
            </a:pPr>
            <a:endParaRPr/>
          </a:p>
          <a:p>
            <a:pPr>
              <a:defRPr sz="1800"/>
            </a:pPr>
            <a:r>
              <a:t>The array bag is declared private so that the data structure controls access to the array itself. The client should not be able to manipulate the data structure's data directly.  Giving the client direct access to the array gives the client the ability to change or remove elements. If the clients does this, internal bookkeeping variables, such as itemCount, will not accurately reflect the number of items in the BAG. This leads to what is called an internal inconsistency in the data structure. It destroys the integrity of the bag and can result in many hard to trace errors.</a:t>
            </a:r>
          </a:p>
          <a:p>
            <a:pPr>
              <a:defRPr sz="1800"/>
            </a:pPr>
            <a:endParaRPr/>
          </a:p>
          <a:p>
            <a:pPr>
              <a:defRPr sz="1800"/>
            </a:pPr>
            <a:r>
              <a:t>@@ It is a better programming practice to return a copy of the array (or any other data field in the class). As we say earlier in when implementing the constructors, since we need to create an array of generic type, we have to suppress compiler warnings, create an array of Objects and cast them to the generic type. Our toVector method copies the array entries into a vector that is then returned to the client.</a:t>
            </a:r>
          </a:p>
          <a:p>
            <a:pPr>
              <a:defRPr sz="1800"/>
            </a:pPr>
            <a:endParaRPr/>
          </a:p>
          <a:p>
            <a:pPr>
              <a:defRPr sz="1800"/>
            </a:pPr>
            <a:r>
              <a:t>We first create a vector of &lt;ItemType&gt; entries and  then copy the entries from the array bag into the vector.  We then return the vector to the client.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xfrm>
            <a:off x="381000" y="685800"/>
            <a:ext cx="6096000" cy="3429000"/>
          </a:xfrm>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pPr>
              <a:defRPr sz="1800"/>
            </a:pPr>
            <a:r>
              <a:t>In our previous lecture, we implemented the ArrayBag constructor, the add method and two other methods to help verify the state of the bag, getNumberOfItems and isEmpty.</a:t>
            </a:r>
          </a:p>
          <a:p>
            <a:pPr>
              <a:defRPr sz="1800"/>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Title Text"/>
          <p:cNvSpPr txBox="1">
            <a:spLocks noGrp="1"/>
          </p:cNvSpPr>
          <p:nvPr>
            <p:ph type="title"/>
          </p:nvPr>
        </p:nvSpPr>
        <p:spPr>
          <a:xfrm>
            <a:off x="1533525" y="2305050"/>
            <a:ext cx="21297900" cy="4629150"/>
          </a:xfrm>
          <a:prstGeom prst="rect">
            <a:avLst/>
          </a:prstGeom>
          <a:effectLst>
            <a:outerShdw blurRad="38100" dist="12700" dir="2700000" rotWithShape="0">
              <a:srgbClr val="000000"/>
            </a:outerShdw>
          </a:effectLst>
        </p:spPr>
        <p:txBody>
          <a:bodyPr anchor="b"/>
          <a:lstStyle>
            <a:lvl1pPr algn="ctr">
              <a:defRPr sz="12000" cap="none"/>
            </a:lvl1pPr>
          </a:lstStyle>
          <a:p>
            <a:r>
              <a:t>Title Text</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 name="Content Placeholder 7">
            <a:extLst>
              <a:ext uri="{FF2B5EF4-FFF2-40B4-BE49-F238E27FC236}">
                <a16:creationId xmlns:a16="http://schemas.microsoft.com/office/drawing/2014/main" id="{11CE8E5B-774D-46F9-90B4-478D7CBCAF76}"/>
              </a:ext>
            </a:extLst>
          </p:cNvPr>
          <p:cNvSpPr txBox="1">
            <a:spLocks/>
          </p:cNvSpPr>
          <p:nvPr userDrawn="1"/>
        </p:nvSpPr>
        <p:spPr>
          <a:xfrm>
            <a:off x="9264770" y="13213733"/>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5" name="Picture 4">
            <a:extLst>
              <a:ext uri="{FF2B5EF4-FFF2-40B4-BE49-F238E27FC236}">
                <a16:creationId xmlns:a16="http://schemas.microsoft.com/office/drawing/2014/main" id="{7B35B40B-78C3-4476-9EBA-E37BE26245A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opic Star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opic Content">
    <p:bg>
      <p:bgPr>
        <a:blipFill rotWithShape="1">
          <a:blip r:embed="rId2"/>
          <a:srcRect/>
          <a:stretch>
            <a:fillRect/>
          </a:stretch>
        </a:blipFill>
        <a:effectLst/>
      </p:bgPr>
    </p:bg>
    <p:spTree>
      <p:nvGrpSpPr>
        <p:cNvPr id="1" name=""/>
        <p:cNvGrpSpPr/>
        <p:nvPr/>
      </p:nvGrpSpPr>
      <p:grpSpPr>
        <a:xfrm>
          <a:off x="0" y="0"/>
          <a:ext cx="0" cy="0"/>
          <a:chOff x="0" y="0"/>
          <a:chExt cx="0" cy="0"/>
        </a:xfrm>
      </p:grpSpPr>
      <p:pic>
        <p:nvPicPr>
          <p:cNvPr id="29" name="FinderScreenSnapz001-filtered-4.tiff" descr="FinderScreenSnapz001-filtered-4.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30" name="Title Text"/>
          <p:cNvSpPr txBox="1">
            <a:spLocks noGrp="1"/>
          </p:cNvSpPr>
          <p:nvPr>
            <p:ph type="title"/>
          </p:nvPr>
        </p:nvSpPr>
        <p:spPr>
          <a:xfrm>
            <a:off x="361950" y="0"/>
            <a:ext cx="21697950" cy="2095500"/>
          </a:xfrm>
          <a:prstGeom prst="rect">
            <a:avLst/>
          </a:prstGeom>
          <a:effectLst/>
        </p:spPr>
        <p:txBody>
          <a:bodyPr/>
          <a:lstStyle/>
          <a:p>
            <a:r>
              <a:t>Title Text</a:t>
            </a:r>
          </a:p>
        </p:txBody>
      </p:sp>
      <p:sp>
        <p:nvSpPr>
          <p:cNvPr id="31" name="Body Level One…"/>
          <p:cNvSpPr txBox="1">
            <a:spLocks noGrp="1"/>
          </p:cNvSpPr>
          <p:nvPr>
            <p:ph type="body" idx="1"/>
          </p:nvPr>
        </p:nvSpPr>
        <p:spPr>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2AD27542-5D22-485D-B5AB-DA079D71793F}"/>
              </a:ext>
            </a:extLst>
          </p:cNvPr>
          <p:cNvSpPr txBox="1">
            <a:spLocks/>
          </p:cNvSpPr>
          <p:nvPr userDrawn="1"/>
        </p:nvSpPr>
        <p:spPr>
          <a:xfrm>
            <a:off x="9264770" y="13213733"/>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F7B512DC-1267-493D-A7D6-AE492CC9E0B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opic Content copy">
    <p:spTree>
      <p:nvGrpSpPr>
        <p:cNvPr id="1" name=""/>
        <p:cNvGrpSpPr/>
        <p:nvPr/>
      </p:nvGrpSpPr>
      <p:grpSpPr>
        <a:xfrm>
          <a:off x="0" y="0"/>
          <a:ext cx="0" cy="0"/>
          <a:chOff x="0" y="0"/>
          <a:chExt cx="0" cy="0"/>
        </a:xfrm>
      </p:grpSpPr>
      <p:pic>
        <p:nvPicPr>
          <p:cNvPr id="39" name="FinderScreenSnapz001-filtered-4.tiff" descr="FinderScreenSnapz001-filtered-4.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40" name="Title Text"/>
          <p:cNvSpPr txBox="1">
            <a:spLocks noGrp="1"/>
          </p:cNvSpPr>
          <p:nvPr>
            <p:ph type="title"/>
          </p:nvPr>
        </p:nvSpPr>
        <p:spPr>
          <a:xfrm>
            <a:off x="361950" y="0"/>
            <a:ext cx="22136100" cy="2095500"/>
          </a:xfrm>
          <a:prstGeom prst="rect">
            <a:avLst/>
          </a:prstGeom>
          <a:effectLst/>
        </p:spPr>
        <p:txBody>
          <a:bodyPr/>
          <a:lstStyle/>
          <a:p>
            <a:r>
              <a:t>Title Text</a:t>
            </a:r>
          </a:p>
        </p:txBody>
      </p:sp>
      <p:sp>
        <p:nvSpPr>
          <p:cNvPr id="41" name="Body Level One…"/>
          <p:cNvSpPr txBox="1">
            <a:spLocks noGrp="1"/>
          </p:cNvSpPr>
          <p:nvPr>
            <p:ph type="body" idx="1"/>
          </p:nvPr>
        </p:nvSpPr>
        <p:spPr>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145A46DB-5EE4-4406-813B-7994C04FBC04}"/>
              </a:ext>
            </a:extLst>
          </p:cNvPr>
          <p:cNvSpPr txBox="1">
            <a:spLocks/>
          </p:cNvSpPr>
          <p:nvPr userDrawn="1"/>
        </p:nvSpPr>
        <p:spPr>
          <a:xfrm>
            <a:off x="9264770" y="13213733"/>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30271A8F-600E-4835-8F6F-E8187869888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opic Content copy 1">
    <p:spTree>
      <p:nvGrpSpPr>
        <p:cNvPr id="1" name=""/>
        <p:cNvGrpSpPr/>
        <p:nvPr/>
      </p:nvGrpSpPr>
      <p:grpSpPr>
        <a:xfrm>
          <a:off x="0" y="0"/>
          <a:ext cx="0" cy="0"/>
          <a:chOff x="0" y="0"/>
          <a:chExt cx="0" cy="0"/>
        </a:xfrm>
      </p:grpSpPr>
      <p:pic>
        <p:nvPicPr>
          <p:cNvPr id="49" name="FinderScreenSnapz001-filtered-4.tiff" descr="FinderScreenSnapz001-filtered-4.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50" name="Title Text"/>
          <p:cNvSpPr txBox="1">
            <a:spLocks noGrp="1"/>
          </p:cNvSpPr>
          <p:nvPr>
            <p:ph type="title"/>
          </p:nvPr>
        </p:nvSpPr>
        <p:spPr>
          <a:xfrm>
            <a:off x="361950" y="0"/>
            <a:ext cx="22136100" cy="2095500"/>
          </a:xfrm>
          <a:prstGeom prst="rect">
            <a:avLst/>
          </a:prstGeom>
          <a:effectLst/>
        </p:spPr>
        <p:txBody>
          <a:bodyPr/>
          <a:lstStyle/>
          <a:p>
            <a:r>
              <a:t>Title Text</a:t>
            </a:r>
          </a:p>
        </p:txBody>
      </p:sp>
      <p:sp>
        <p:nvSpPr>
          <p:cNvPr id="51" name="Body Level One…"/>
          <p:cNvSpPr txBox="1">
            <a:spLocks noGrp="1"/>
          </p:cNvSpPr>
          <p:nvPr>
            <p:ph type="body" idx="1"/>
          </p:nvPr>
        </p:nvSpPr>
        <p:spPr>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B518040B-2133-4329-96DD-BC4F6108A07D}"/>
              </a:ext>
            </a:extLst>
          </p:cNvPr>
          <p:cNvSpPr txBox="1">
            <a:spLocks/>
          </p:cNvSpPr>
          <p:nvPr userDrawn="1"/>
        </p:nvSpPr>
        <p:spPr>
          <a:xfrm>
            <a:off x="9264770" y="13213733"/>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D6A810E6-60C6-4536-9262-F9AAD6503F4D}"/>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t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srcRect/>
          <a:stretch>
            <a:fillRect/>
          </a:stretch>
        </a:blipFill>
        <a:effectLst/>
      </p:bgPr>
    </p:bg>
    <p:spTree>
      <p:nvGrpSpPr>
        <p:cNvPr id="1" name=""/>
        <p:cNvGrpSpPr/>
        <p:nvPr/>
      </p:nvGrpSpPr>
      <p:grpSpPr>
        <a:xfrm>
          <a:off x="0" y="0"/>
          <a:ext cx="0" cy="0"/>
          <a:chOff x="0" y="0"/>
          <a:chExt cx="0" cy="0"/>
        </a:xfrm>
      </p:grpSpPr>
      <p:pic>
        <p:nvPicPr>
          <p:cNvPr id="2" name="FinderScreenSnapz001.tiff" descr="FinderScreenSnapz001.tiff"/>
          <p:cNvPicPr>
            <a:picLocks noChangeAspect="1"/>
          </p:cNvPicPr>
          <p:nvPr/>
        </p:nvPicPr>
        <p:blipFill>
          <a:blip r:embed="rId7"/>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3" name="Title Text"/>
          <p:cNvSpPr txBox="1">
            <a:spLocks noGrp="1"/>
          </p:cNvSpPr>
          <p:nvPr>
            <p:ph type="title"/>
          </p:nvPr>
        </p:nvSpPr>
        <p:spPr>
          <a:xfrm>
            <a:off x="361950" y="0"/>
            <a:ext cx="21964650" cy="2095500"/>
          </a:xfrm>
          <a:prstGeom prst="rect">
            <a:avLst/>
          </a:prstGeom>
          <a:ln w="12700">
            <a:miter lim="400000"/>
          </a:ln>
          <a:effectLst>
            <a:outerShdw blurRad="38100" dist="12700" dir="24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r>
              <a:t>Title Text</a:t>
            </a:r>
          </a:p>
        </p:txBody>
      </p:sp>
      <p:sp>
        <p:nvSpPr>
          <p:cNvPr id="4" name="Body Level One…"/>
          <p:cNvSpPr txBox="1">
            <a:spLocks noGrp="1"/>
          </p:cNvSpPr>
          <p:nvPr>
            <p:ph type="body" idx="1"/>
          </p:nvPr>
        </p:nvSpPr>
        <p:spPr>
          <a:xfrm>
            <a:off x="190500" y="2343150"/>
            <a:ext cx="24003000" cy="11315700"/>
          </a:xfrm>
          <a:prstGeom prst="rect">
            <a:avLst/>
          </a:prstGeom>
          <a:ln w="12700">
            <a:miter lim="400000"/>
          </a:ln>
          <a:effectLst>
            <a:outerShdw blurRad="38100" dist="127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buBlip>
                <a:blip r:embed="rId8"/>
              </a:buBlip>
            </a:lvl1pPr>
            <a:lvl2pPr marL="952500" indent="-571500">
              <a:buBlip>
                <a:blip r:embed="rId8"/>
              </a:buBlip>
              <a:defRPr sz="4800" b="0"/>
            </a:lvl2pPr>
            <a:lvl3pPr marL="1318846" indent="-556846">
              <a:buBlip>
                <a:blip r:embed="rId8"/>
              </a:buBlip>
              <a:defRPr sz="3800" b="0"/>
            </a:lvl3pPr>
            <a:lvl4pPr marL="1699846" indent="-556846">
              <a:buBlip>
                <a:blip r:embed="rId8"/>
              </a:buBlip>
              <a:defRPr sz="3800" b="0"/>
            </a:lvl4pPr>
            <a:lvl5pPr marL="2080846" indent="-556846">
              <a:buBlip>
                <a:blip r:embed="rId8"/>
              </a:buBlip>
              <a:defRPr sz="3800" b="0"/>
            </a:lvl5p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7182568" y="12690002"/>
            <a:ext cx="469901" cy="508001"/>
          </a:xfrm>
          <a:prstGeom prst="rect">
            <a:avLst/>
          </a:prstGeom>
          <a:ln w="12700">
            <a:miter lim="400000"/>
          </a:ln>
        </p:spPr>
        <p:txBody>
          <a:bodyPr wrap="none" lIns="76200" tIns="76200" rIns="76200" bIns="76200" anchor="b">
            <a:spAutoFit/>
          </a:bodyPr>
          <a:lstStyle>
            <a:lvl1pPr>
              <a:defRPr sz="2400"/>
            </a:lvl1pPr>
          </a:lstStyle>
          <a:p>
            <a:fld id="{86CB4B4D-7CA3-9044-876B-883B54F8677D}" type="slidenum">
              <a:t>‹#›</a:t>
            </a:fld>
            <a:endParaRPr/>
          </a:p>
        </p:txBody>
      </p:sp>
      <p:sp>
        <p:nvSpPr>
          <p:cNvPr id="6" name="Content Placeholder 7">
            <a:extLst>
              <a:ext uri="{FF2B5EF4-FFF2-40B4-BE49-F238E27FC236}">
                <a16:creationId xmlns:a16="http://schemas.microsoft.com/office/drawing/2014/main" id="{CE91BE20-16F2-46D5-8693-46419A9E8405}"/>
              </a:ext>
            </a:extLst>
          </p:cNvPr>
          <p:cNvSpPr txBox="1">
            <a:spLocks/>
          </p:cNvSpPr>
          <p:nvPr userDrawn="1"/>
        </p:nvSpPr>
        <p:spPr>
          <a:xfrm>
            <a:off x="9264770" y="13213733"/>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96D2232C-1EBB-49B5-A359-B04B86828C35}"/>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1pPr>
      <a:lvl2pPr marL="0" marR="0" indent="4572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2pPr>
      <a:lvl3pPr marL="0" marR="0" indent="9144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3pPr>
      <a:lvl4pPr marL="0" marR="0" indent="13716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4pPr>
      <a:lvl5pPr marL="0" marR="0" indent="18288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5pPr>
      <a:lvl6pPr marL="0" marR="0" indent="22860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6pPr>
      <a:lvl7pPr marL="0" marR="0" indent="27432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7pPr>
      <a:lvl8pPr marL="0" marR="0" indent="32004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8pPr>
      <a:lvl9pPr marL="0" marR="0" indent="36576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9pPr>
    </p:titleStyle>
    <p:bodyStyle>
      <a:lvl1pPr marL="571500" marR="0" indent="-571500"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457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914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1371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18288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22860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2743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3200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3657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ore ArrayBag Methods"/>
          <p:cNvSpPr txBox="1">
            <a:spLocks noGrp="1"/>
          </p:cNvSpPr>
          <p:nvPr>
            <p:ph type="ctrTitle"/>
          </p:nvPr>
        </p:nvSpPr>
        <p:spPr>
          <a:prstGeom prst="rect">
            <a:avLst/>
          </a:prstGeom>
        </p:spPr>
        <p:txBody>
          <a:bodyPr/>
          <a:lstStyle/>
          <a:p>
            <a:r>
              <a:rPr dirty="0"/>
              <a:t>Core </a:t>
            </a:r>
            <a:r>
              <a:rPr dirty="0" err="1"/>
              <a:t>ArrayBag</a:t>
            </a:r>
            <a:r>
              <a:rPr dirty="0"/>
              <a:t> Methods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61"/>
                                        </p:tgtEl>
                                        <p:attrNameLst>
                                          <p:attrName>style.visibility</p:attrName>
                                        </p:attrNameLst>
                                      </p:cBhvr>
                                      <p:to>
                                        <p:strVal val="visible"/>
                                      </p:to>
                                    </p:set>
                                    <p:anim calcmode="lin" valueType="num">
                                      <p:cBhvr>
                                        <p:cTn id="7" dur="750" fill="hold"/>
                                        <p:tgtEl>
                                          <p:spTgt spid="61"/>
                                        </p:tgtEl>
                                        <p:attrNameLst>
                                          <p:attrName>ppt_w</p:attrName>
                                        </p:attrNameLst>
                                      </p:cBhvr>
                                      <p:tavLst>
                                        <p:tav tm="0">
                                          <p:val>
                                            <p:strVal val="4*#ppt_w"/>
                                          </p:val>
                                        </p:tav>
                                        <p:tav tm="100000">
                                          <p:val>
                                            <p:strVal val="#ppt_w"/>
                                          </p:val>
                                        </p:tav>
                                      </p:tavLst>
                                    </p:anim>
                                    <p:anim calcmode="lin" valueType="num">
                                      <p:cBhvr>
                                        <p:cTn id="8" dur="750" fill="hold"/>
                                        <p:tgtEl>
                                          <p:spTgt spid="6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est Core Methods"/>
          <p:cNvSpPr txBox="1">
            <a:spLocks noGrp="1"/>
          </p:cNvSpPr>
          <p:nvPr>
            <p:ph type="title"/>
          </p:nvPr>
        </p:nvSpPr>
        <p:spPr>
          <a:prstGeom prst="rect">
            <a:avLst/>
          </a:prstGeom>
        </p:spPr>
        <p:txBody>
          <a:bodyPr/>
          <a:lstStyle/>
          <a:p>
            <a:r>
              <a:t>Test Core Methods</a:t>
            </a:r>
          </a:p>
        </p:txBody>
      </p:sp>
      <p:sp>
        <p:nvSpPr>
          <p:cNvPr id="189" name="Must implement all interface methods…"/>
          <p:cNvSpPr txBox="1">
            <a:spLocks noGrp="1"/>
          </p:cNvSpPr>
          <p:nvPr>
            <p:ph type="body" sz="quarter" idx="1"/>
          </p:nvPr>
        </p:nvSpPr>
        <p:spPr>
          <a:xfrm>
            <a:off x="190500" y="2343150"/>
            <a:ext cx="12782550" cy="2095500"/>
          </a:xfrm>
          <a:prstGeom prst="rect">
            <a:avLst/>
          </a:prstGeom>
        </p:spPr>
        <p:txBody>
          <a:bodyPr/>
          <a:lstStyle>
            <a:lvl1pPr>
              <a:buBlip>
                <a:blip r:embed="rId3"/>
              </a:buBlip>
            </a:lvl1pPr>
            <a:lvl2pPr>
              <a:buBlip>
                <a:blip r:embed="rId3"/>
              </a:buBlip>
            </a:lvl2pPr>
          </a:lstStyle>
          <a:p>
            <a:r>
              <a:t>Must implement all interface methods</a:t>
            </a:r>
          </a:p>
          <a:p>
            <a:pPr lvl="1"/>
            <a:r>
              <a:t>Stub other methods</a:t>
            </a:r>
          </a:p>
        </p:txBody>
      </p:sp>
      <p:sp>
        <p:nvSpPr>
          <p:cNvPr id="190" name="Rectangle"/>
          <p:cNvSpPr/>
          <p:nvPr/>
        </p:nvSpPr>
        <p:spPr>
          <a:xfrm>
            <a:off x="400050" y="4648200"/>
            <a:ext cx="15125700" cy="7739332"/>
          </a:xfrm>
          <a:prstGeom prst="rect">
            <a:avLst/>
          </a:prstGeom>
          <a:solidFill>
            <a:srgbClr val="E5E6E1"/>
          </a:solidFill>
          <a:ln w="50800">
            <a:solidFill>
              <a:srgbClr val="941100"/>
            </a:solidFill>
            <a:miter lim="400000"/>
          </a:ln>
          <a:effectLst>
            <a:outerShdw blurRad="4191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91" name="template&lt;class ItemType&gt;…"/>
          <p:cNvSpPr/>
          <p:nvPr/>
        </p:nvSpPr>
        <p:spPr>
          <a:xfrm>
            <a:off x="628650" y="4686300"/>
            <a:ext cx="14497050" cy="75405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tabLst>
                <a:tab pos="368300" algn="l"/>
              </a:tabLst>
              <a:defRPr sz="2600" b="1">
                <a:latin typeface="Menlo Regular"/>
                <a:ea typeface="Menlo Regular"/>
                <a:cs typeface="Menlo Regular"/>
                <a:sym typeface="Menlo Regular"/>
              </a:defRPr>
            </a:pPr>
            <a:r>
              <a:rPr sz="2400" dirty="0">
                <a:solidFill>
                  <a:srgbClr val="BB2CA2"/>
                </a:solidFill>
              </a:rPr>
              <a:t>template</a:t>
            </a:r>
            <a:r>
              <a:rPr sz="2400" dirty="0"/>
              <a:t>&lt;</a:t>
            </a:r>
            <a:r>
              <a:rPr sz="2400" dirty="0">
                <a:solidFill>
                  <a:srgbClr val="BB2CA2"/>
                </a:solidFill>
              </a:rPr>
              <a:t>class</a:t>
            </a:r>
            <a:r>
              <a:rPr sz="2400" dirty="0"/>
              <a:t> ItemType&gt;</a:t>
            </a:r>
          </a:p>
          <a:p>
            <a:pPr algn="l" defTabSz="685800">
              <a:tabLst>
                <a:tab pos="368300" algn="l"/>
              </a:tabLst>
              <a:defRPr sz="2600" b="1">
                <a:latin typeface="Menlo Regular"/>
                <a:ea typeface="Menlo Regular"/>
                <a:cs typeface="Menlo Regular"/>
                <a:sym typeface="Menlo Regular"/>
              </a:defRPr>
            </a:pPr>
            <a:r>
              <a:rPr sz="2400" dirty="0">
                <a:solidFill>
                  <a:srgbClr val="BB2CA2"/>
                </a:solidFill>
              </a:rPr>
              <a:t>int</a:t>
            </a:r>
            <a:r>
              <a:rPr sz="2400" dirty="0"/>
              <a:t> </a:t>
            </a:r>
            <a:r>
              <a:rPr sz="2400" dirty="0" err="1">
                <a:solidFill>
                  <a:srgbClr val="4F8187"/>
                </a:solidFill>
              </a:rPr>
              <a:t>ArrayBag</a:t>
            </a:r>
            <a:r>
              <a:rPr sz="2400" dirty="0"/>
              <a:t>&lt;ItemType&gt;::</a:t>
            </a:r>
            <a:r>
              <a:rPr sz="2400" dirty="0" err="1"/>
              <a:t>getFrequencyOf</a:t>
            </a:r>
            <a:r>
              <a:rPr sz="2400" dirty="0"/>
              <a:t>(</a:t>
            </a:r>
            <a:r>
              <a:rPr sz="2400" dirty="0">
                <a:solidFill>
                  <a:srgbClr val="BB2CA2"/>
                </a:solidFill>
              </a:rPr>
              <a:t>const</a:t>
            </a:r>
            <a:r>
              <a:rPr sz="2400" dirty="0"/>
              <a:t> ItemType&amp; target) </a:t>
            </a:r>
            <a:r>
              <a:rPr sz="2400" dirty="0">
                <a:solidFill>
                  <a:srgbClr val="BB2CA2"/>
                </a:solidFill>
              </a:rPr>
              <a:t>const</a:t>
            </a:r>
          </a:p>
          <a:p>
            <a:pPr algn="l" defTabSz="685800">
              <a:tabLst>
                <a:tab pos="368300" algn="l"/>
              </a:tabLst>
              <a:defRPr sz="2600" b="1">
                <a:latin typeface="Menlo Regular"/>
                <a:ea typeface="Menlo Regular"/>
                <a:cs typeface="Menlo Regular"/>
                <a:sym typeface="Menlo Regular"/>
              </a:defRPr>
            </a:pPr>
            <a:r>
              <a:rPr sz="2400" dirty="0"/>
              <a:t>{</a:t>
            </a:r>
          </a:p>
          <a:p>
            <a:pPr algn="l" defTabSz="685800">
              <a:tabLst>
                <a:tab pos="368300" algn="l"/>
              </a:tabLst>
              <a:defRPr sz="2600" b="1">
                <a:latin typeface="Menlo Regular"/>
                <a:ea typeface="Menlo Regular"/>
                <a:cs typeface="Menlo Regular"/>
                <a:sym typeface="Menlo Regular"/>
              </a:defRPr>
            </a:pPr>
            <a:r>
              <a:rPr sz="2400" dirty="0"/>
              <a:t>   </a:t>
            </a:r>
            <a:r>
              <a:rPr sz="2400" dirty="0">
                <a:solidFill>
                  <a:srgbClr val="BB2CA2"/>
                </a:solidFill>
              </a:rPr>
              <a:t>int</a:t>
            </a:r>
            <a:r>
              <a:rPr sz="2400" dirty="0"/>
              <a:t> frequency = </a:t>
            </a:r>
            <a:r>
              <a:rPr sz="2400" dirty="0">
                <a:solidFill>
                  <a:srgbClr val="272AD8"/>
                </a:solidFill>
              </a:rPr>
              <a:t>-1</a:t>
            </a:r>
            <a:r>
              <a:rPr sz="2400" dirty="0"/>
              <a:t>;</a:t>
            </a:r>
          </a:p>
          <a:p>
            <a:pPr algn="l" defTabSz="685800">
              <a:tabLst>
                <a:tab pos="368300" algn="l"/>
              </a:tabLst>
              <a:defRPr sz="2600" b="1">
                <a:latin typeface="Menlo Regular"/>
                <a:ea typeface="Menlo Regular"/>
                <a:cs typeface="Menlo Regular"/>
                <a:sym typeface="Menlo Regular"/>
              </a:defRPr>
            </a:pPr>
            <a:r>
              <a:rPr sz="2400" dirty="0"/>
              <a:t>   </a:t>
            </a:r>
            <a:r>
              <a:rPr sz="2400" dirty="0">
                <a:solidFill>
                  <a:srgbClr val="BB2CA2"/>
                </a:solidFill>
              </a:rPr>
              <a:t>return</a:t>
            </a:r>
            <a:r>
              <a:rPr sz="2400" dirty="0"/>
              <a:t> frequency;</a:t>
            </a:r>
          </a:p>
          <a:p>
            <a:pPr algn="l" defTabSz="685800">
              <a:tabLst>
                <a:tab pos="368300" algn="l"/>
              </a:tabLst>
              <a:defRPr sz="2600" b="1">
                <a:solidFill>
                  <a:srgbClr val="008400"/>
                </a:solidFill>
                <a:latin typeface="Menlo Regular"/>
                <a:ea typeface="Menlo Regular"/>
                <a:cs typeface="Menlo Regular"/>
                <a:sym typeface="Menlo Regular"/>
              </a:defRPr>
            </a:pPr>
            <a:r>
              <a:rPr sz="2400" dirty="0">
                <a:solidFill>
                  <a:srgbClr val="000000"/>
                </a:solidFill>
              </a:rPr>
              <a:t>}  </a:t>
            </a:r>
            <a:r>
              <a:rPr sz="2400" dirty="0"/>
              <a:t>// end </a:t>
            </a:r>
            <a:r>
              <a:rPr sz="2400" dirty="0" err="1"/>
              <a:t>getFrequencyOf</a:t>
            </a:r>
            <a:r>
              <a:rPr sz="2400" dirty="0"/>
              <a:t> </a:t>
            </a:r>
          </a:p>
          <a:p>
            <a:pPr algn="l" defTabSz="685800">
              <a:tabLst>
                <a:tab pos="368300" algn="l"/>
              </a:tabLst>
              <a:defRPr sz="2600" b="1">
                <a:solidFill>
                  <a:srgbClr val="008400"/>
                </a:solidFill>
                <a:latin typeface="Menlo Regular"/>
                <a:ea typeface="Menlo Regular"/>
                <a:cs typeface="Menlo Regular"/>
                <a:sym typeface="Menlo Regular"/>
              </a:defRPr>
            </a:pPr>
            <a:endParaRPr sz="2400" dirty="0"/>
          </a:p>
          <a:p>
            <a:pPr algn="l" defTabSz="685800">
              <a:tabLst>
                <a:tab pos="368300" algn="l"/>
              </a:tabLst>
              <a:defRPr sz="2600" b="1">
                <a:solidFill>
                  <a:srgbClr val="008400"/>
                </a:solidFill>
                <a:latin typeface="Menlo Regular"/>
                <a:ea typeface="Menlo Regular"/>
                <a:cs typeface="Menlo Regular"/>
                <a:sym typeface="Menlo Regular"/>
              </a:defRPr>
            </a:pPr>
            <a:r>
              <a:rPr sz="2400" dirty="0">
                <a:solidFill>
                  <a:srgbClr val="BB2CA2"/>
                </a:solidFill>
              </a:rPr>
              <a:t>template</a:t>
            </a:r>
            <a:r>
              <a:rPr sz="2400" dirty="0">
                <a:solidFill>
                  <a:srgbClr val="000000"/>
                </a:solidFill>
              </a:rPr>
              <a:t>&lt;</a:t>
            </a:r>
            <a:r>
              <a:rPr sz="2400" dirty="0">
                <a:solidFill>
                  <a:srgbClr val="BB2CA2"/>
                </a:solidFill>
              </a:rPr>
              <a:t>class</a:t>
            </a:r>
            <a:r>
              <a:rPr sz="2400" dirty="0">
                <a:solidFill>
                  <a:srgbClr val="000000"/>
                </a:solidFill>
              </a:rPr>
              <a:t> ItemType&gt;</a:t>
            </a:r>
          </a:p>
          <a:p>
            <a:pPr algn="l" defTabSz="685800">
              <a:tabLst>
                <a:tab pos="368300" algn="l"/>
              </a:tabLst>
              <a:defRPr sz="2600" b="1">
                <a:latin typeface="Menlo Regular"/>
                <a:ea typeface="Menlo Regular"/>
                <a:cs typeface="Menlo Regular"/>
                <a:sym typeface="Menlo Regular"/>
              </a:defRPr>
            </a:pPr>
            <a:r>
              <a:rPr sz="2400" dirty="0">
                <a:solidFill>
                  <a:srgbClr val="BB2CA2"/>
                </a:solidFill>
              </a:rPr>
              <a:t>bool</a:t>
            </a:r>
            <a:r>
              <a:rPr sz="2400" dirty="0"/>
              <a:t> </a:t>
            </a:r>
            <a:r>
              <a:rPr sz="2400" dirty="0" err="1">
                <a:solidFill>
                  <a:srgbClr val="4F8187"/>
                </a:solidFill>
              </a:rPr>
              <a:t>ArrayBag</a:t>
            </a:r>
            <a:r>
              <a:rPr sz="2400" dirty="0"/>
              <a:t>&lt;ItemType&gt;::contains(</a:t>
            </a:r>
            <a:r>
              <a:rPr sz="2400" dirty="0">
                <a:solidFill>
                  <a:srgbClr val="BB2CA2"/>
                </a:solidFill>
              </a:rPr>
              <a:t>const</a:t>
            </a:r>
            <a:r>
              <a:rPr sz="2400" dirty="0"/>
              <a:t> ItemType&amp; target) </a:t>
            </a:r>
            <a:r>
              <a:rPr sz="2400" dirty="0">
                <a:solidFill>
                  <a:srgbClr val="BB2CA2"/>
                </a:solidFill>
              </a:rPr>
              <a:t>const</a:t>
            </a:r>
          </a:p>
          <a:p>
            <a:pPr algn="l" defTabSz="685800">
              <a:tabLst>
                <a:tab pos="368300" algn="l"/>
              </a:tabLst>
              <a:defRPr sz="2600" b="1">
                <a:latin typeface="Menlo Regular"/>
                <a:ea typeface="Menlo Regular"/>
                <a:cs typeface="Menlo Regular"/>
                <a:sym typeface="Menlo Regular"/>
              </a:defRPr>
            </a:pPr>
            <a:r>
              <a:rPr sz="2400" dirty="0"/>
              <a:t>{</a:t>
            </a:r>
          </a:p>
          <a:p>
            <a:pPr algn="l" defTabSz="685800">
              <a:tabLst>
                <a:tab pos="368300" algn="l"/>
              </a:tabLst>
              <a:defRPr sz="2600" b="1">
                <a:latin typeface="Menlo Regular"/>
                <a:ea typeface="Menlo Regular"/>
                <a:cs typeface="Menlo Regular"/>
                <a:sym typeface="Menlo Regular"/>
              </a:defRPr>
            </a:pPr>
            <a:r>
              <a:rPr sz="2400" dirty="0"/>
              <a:t>	</a:t>
            </a:r>
            <a:r>
              <a:rPr sz="2400" dirty="0">
                <a:solidFill>
                  <a:srgbClr val="BB2CA2"/>
                </a:solidFill>
              </a:rPr>
              <a:t>return</a:t>
            </a:r>
            <a:r>
              <a:rPr sz="2400" dirty="0"/>
              <a:t> </a:t>
            </a:r>
            <a:r>
              <a:rPr sz="2400" dirty="0">
                <a:solidFill>
                  <a:srgbClr val="BB2CA2"/>
                </a:solidFill>
              </a:rPr>
              <a:t>false</a:t>
            </a:r>
            <a:r>
              <a:rPr sz="2400" dirty="0"/>
              <a:t>;</a:t>
            </a:r>
          </a:p>
          <a:p>
            <a:pPr algn="l" defTabSz="685800">
              <a:tabLst>
                <a:tab pos="368300" algn="l"/>
              </a:tabLst>
              <a:defRPr sz="2600" b="1">
                <a:solidFill>
                  <a:srgbClr val="008400"/>
                </a:solidFill>
                <a:latin typeface="Menlo Regular"/>
                <a:ea typeface="Menlo Regular"/>
                <a:cs typeface="Menlo Regular"/>
                <a:sym typeface="Menlo Regular"/>
              </a:defRPr>
            </a:pPr>
            <a:r>
              <a:rPr sz="2400" dirty="0">
                <a:solidFill>
                  <a:srgbClr val="000000"/>
                </a:solidFill>
              </a:rPr>
              <a:t>}  </a:t>
            </a:r>
            <a:r>
              <a:rPr sz="2400" dirty="0"/>
              <a:t>// end contains</a:t>
            </a:r>
            <a:endParaRPr sz="2400" dirty="0">
              <a:solidFill>
                <a:srgbClr val="000000"/>
              </a:solidFill>
            </a:endParaRPr>
          </a:p>
          <a:p>
            <a:pPr algn="l" defTabSz="685800">
              <a:tabLst>
                <a:tab pos="368300" algn="l"/>
              </a:tabLst>
              <a:defRPr sz="2600" b="1">
                <a:latin typeface="Menlo Regular"/>
                <a:ea typeface="Menlo Regular"/>
                <a:cs typeface="Menlo Regular"/>
                <a:sym typeface="Menlo Regular"/>
              </a:defRPr>
            </a:pPr>
            <a:endParaRPr sz="2400" dirty="0">
              <a:solidFill>
                <a:srgbClr val="000000"/>
              </a:solidFill>
            </a:endParaRPr>
          </a:p>
          <a:p>
            <a:pPr algn="l" defTabSz="685800">
              <a:tabLst>
                <a:tab pos="368300" algn="l"/>
              </a:tabLst>
              <a:defRPr sz="2600" b="1">
                <a:solidFill>
                  <a:srgbClr val="008400"/>
                </a:solidFill>
                <a:latin typeface="Menlo Regular"/>
                <a:ea typeface="Menlo Regular"/>
                <a:cs typeface="Menlo Regular"/>
                <a:sym typeface="Menlo Regular"/>
              </a:defRPr>
            </a:pPr>
            <a:r>
              <a:rPr sz="2400" dirty="0"/>
              <a:t>// private</a:t>
            </a:r>
            <a:endParaRPr sz="2400" dirty="0">
              <a:solidFill>
                <a:srgbClr val="000000"/>
              </a:solidFill>
            </a:endParaRPr>
          </a:p>
          <a:p>
            <a:pPr algn="l" defTabSz="685800">
              <a:tabLst>
                <a:tab pos="368300" algn="l"/>
              </a:tabLst>
              <a:defRPr sz="2600" b="1">
                <a:latin typeface="Menlo Regular"/>
                <a:ea typeface="Menlo Regular"/>
                <a:cs typeface="Menlo Regular"/>
                <a:sym typeface="Menlo Regular"/>
              </a:defRPr>
            </a:pPr>
            <a:r>
              <a:rPr sz="2400" dirty="0">
                <a:solidFill>
                  <a:srgbClr val="BB2CA2"/>
                </a:solidFill>
              </a:rPr>
              <a:t>template</a:t>
            </a:r>
            <a:r>
              <a:rPr sz="2400" dirty="0"/>
              <a:t>&lt;</a:t>
            </a:r>
            <a:r>
              <a:rPr sz="2400" dirty="0">
                <a:solidFill>
                  <a:srgbClr val="BB2CA2"/>
                </a:solidFill>
              </a:rPr>
              <a:t>class</a:t>
            </a:r>
            <a:r>
              <a:rPr sz="2400" dirty="0"/>
              <a:t> ItemType&gt;</a:t>
            </a:r>
          </a:p>
          <a:p>
            <a:pPr algn="l" defTabSz="685800">
              <a:tabLst>
                <a:tab pos="368300" algn="l"/>
              </a:tabLst>
              <a:defRPr sz="2600" b="1">
                <a:latin typeface="Menlo Regular"/>
                <a:ea typeface="Menlo Regular"/>
                <a:cs typeface="Menlo Regular"/>
                <a:sym typeface="Menlo Regular"/>
              </a:defRPr>
            </a:pPr>
            <a:r>
              <a:rPr sz="2400" dirty="0">
                <a:solidFill>
                  <a:srgbClr val="BB2CA2"/>
                </a:solidFill>
              </a:rPr>
              <a:t>int</a:t>
            </a:r>
            <a:r>
              <a:rPr sz="2400" dirty="0"/>
              <a:t> </a:t>
            </a:r>
            <a:r>
              <a:rPr sz="2400" dirty="0" err="1">
                <a:solidFill>
                  <a:srgbClr val="4F8187"/>
                </a:solidFill>
              </a:rPr>
              <a:t>ArrayBag</a:t>
            </a:r>
            <a:r>
              <a:rPr sz="2400" dirty="0"/>
              <a:t>&lt;ItemType&gt;::</a:t>
            </a:r>
            <a:r>
              <a:rPr sz="2400" dirty="0" err="1"/>
              <a:t>getIndexOf</a:t>
            </a:r>
            <a:r>
              <a:rPr sz="2400" dirty="0"/>
              <a:t>(</a:t>
            </a:r>
            <a:r>
              <a:rPr sz="2400" dirty="0">
                <a:solidFill>
                  <a:srgbClr val="BB2CA2"/>
                </a:solidFill>
              </a:rPr>
              <a:t>const</a:t>
            </a:r>
            <a:r>
              <a:rPr sz="2400" dirty="0"/>
              <a:t> ItemType&amp; target) </a:t>
            </a:r>
            <a:r>
              <a:rPr sz="2400" dirty="0">
                <a:solidFill>
                  <a:srgbClr val="BB2CA2"/>
                </a:solidFill>
              </a:rPr>
              <a:t>const</a:t>
            </a:r>
          </a:p>
          <a:p>
            <a:pPr algn="l" defTabSz="685800">
              <a:tabLst>
                <a:tab pos="368300" algn="l"/>
              </a:tabLst>
              <a:defRPr sz="2600" b="1">
                <a:latin typeface="Menlo Regular"/>
                <a:ea typeface="Menlo Regular"/>
                <a:cs typeface="Menlo Regular"/>
                <a:sym typeface="Menlo Regular"/>
              </a:defRPr>
            </a:pPr>
            <a:r>
              <a:rPr sz="2400" dirty="0"/>
              <a:t>{</a:t>
            </a:r>
          </a:p>
          <a:p>
            <a:pPr algn="l" defTabSz="685800">
              <a:tabLst>
                <a:tab pos="368300" algn="l"/>
              </a:tabLst>
              <a:defRPr sz="2600" b="1">
                <a:latin typeface="Menlo Regular"/>
                <a:ea typeface="Menlo Regular"/>
                <a:cs typeface="Menlo Regular"/>
                <a:sym typeface="Menlo Regular"/>
              </a:defRPr>
            </a:pPr>
            <a:r>
              <a:rPr sz="2400" dirty="0"/>
              <a:t>   </a:t>
            </a:r>
            <a:r>
              <a:rPr sz="2400" dirty="0">
                <a:solidFill>
                  <a:srgbClr val="BB2CA2"/>
                </a:solidFill>
              </a:rPr>
              <a:t>int</a:t>
            </a:r>
            <a:r>
              <a:rPr sz="2400" dirty="0"/>
              <a:t> result = -</a:t>
            </a:r>
            <a:r>
              <a:rPr sz="2400" dirty="0">
                <a:solidFill>
                  <a:srgbClr val="272AD8"/>
                </a:solidFill>
              </a:rPr>
              <a:t>1</a:t>
            </a:r>
            <a:r>
              <a:rPr sz="2400" dirty="0"/>
              <a:t>;</a:t>
            </a:r>
          </a:p>
          <a:p>
            <a:pPr algn="l" defTabSz="685800">
              <a:tabLst>
                <a:tab pos="368300" algn="l"/>
              </a:tabLst>
              <a:defRPr sz="2600" b="1">
                <a:latin typeface="Menlo Regular"/>
                <a:ea typeface="Menlo Regular"/>
                <a:cs typeface="Menlo Regular"/>
                <a:sym typeface="Menlo Regular"/>
              </a:defRPr>
            </a:pPr>
            <a:r>
              <a:rPr sz="2400" dirty="0"/>
              <a:t>   </a:t>
            </a:r>
            <a:r>
              <a:rPr sz="2400" dirty="0">
                <a:solidFill>
                  <a:srgbClr val="BB2CA2"/>
                </a:solidFill>
              </a:rPr>
              <a:t>return</a:t>
            </a:r>
            <a:r>
              <a:rPr sz="2400" dirty="0"/>
              <a:t> result;</a:t>
            </a:r>
          </a:p>
          <a:p>
            <a:pPr algn="l" defTabSz="685800">
              <a:tabLst>
                <a:tab pos="368300" algn="l"/>
              </a:tabLst>
              <a:defRPr sz="2600" b="1">
                <a:solidFill>
                  <a:srgbClr val="008400"/>
                </a:solidFill>
                <a:latin typeface="Menlo Regular"/>
                <a:ea typeface="Menlo Regular"/>
                <a:cs typeface="Menlo Regular"/>
                <a:sym typeface="Menlo Regular"/>
              </a:defRPr>
            </a:pPr>
            <a:r>
              <a:rPr sz="2400" dirty="0">
                <a:solidFill>
                  <a:srgbClr val="000000"/>
                </a:solidFill>
              </a:rPr>
              <a:t>}  </a:t>
            </a:r>
            <a:r>
              <a:rPr sz="2400" dirty="0"/>
              <a:t>// end </a:t>
            </a:r>
            <a:r>
              <a:rPr sz="2400" dirty="0" err="1"/>
              <a:t>getIndexOf</a:t>
            </a:r>
            <a:endParaRPr sz="2400" dirty="0"/>
          </a:p>
        </p:txBody>
      </p:sp>
      <p:sp>
        <p:nvSpPr>
          <p:cNvPr id="192" name="template&lt;class ItemType&gt;…"/>
          <p:cNvSpPr/>
          <p:nvPr/>
        </p:nvSpPr>
        <p:spPr>
          <a:xfrm>
            <a:off x="628650" y="4692650"/>
            <a:ext cx="11791950" cy="4955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tabLst>
                <a:tab pos="368300" algn="l"/>
              </a:tabLst>
              <a:defRPr sz="2600" b="1">
                <a:latin typeface="Menlo Regular"/>
                <a:ea typeface="Menlo Regular"/>
                <a:cs typeface="Menlo Regular"/>
                <a:sym typeface="Menlo Regular"/>
              </a:defRPr>
            </a:pPr>
            <a:r>
              <a:rPr sz="2400" dirty="0">
                <a:solidFill>
                  <a:srgbClr val="BB2CA2"/>
                </a:solidFill>
              </a:rPr>
              <a:t>template</a:t>
            </a:r>
            <a:r>
              <a:rPr sz="2400" dirty="0"/>
              <a:t>&lt;</a:t>
            </a:r>
            <a:r>
              <a:rPr sz="2400" dirty="0">
                <a:solidFill>
                  <a:srgbClr val="BB2CA2"/>
                </a:solidFill>
              </a:rPr>
              <a:t>class</a:t>
            </a:r>
            <a:r>
              <a:rPr sz="2400" dirty="0"/>
              <a:t> ItemType&gt;</a:t>
            </a:r>
          </a:p>
          <a:p>
            <a:pPr algn="l" defTabSz="685800">
              <a:tabLst>
                <a:tab pos="368300" algn="l"/>
              </a:tabLst>
              <a:defRPr sz="2600" b="1">
                <a:latin typeface="Menlo Regular"/>
                <a:ea typeface="Menlo Regular"/>
                <a:cs typeface="Menlo Regular"/>
                <a:sym typeface="Menlo Regular"/>
              </a:defRPr>
            </a:pPr>
            <a:r>
              <a:rPr sz="2400" dirty="0">
                <a:solidFill>
                  <a:srgbClr val="BB2CA2"/>
                </a:solidFill>
              </a:rPr>
              <a:t>bool</a:t>
            </a:r>
            <a:r>
              <a:rPr sz="2400" dirty="0"/>
              <a:t> </a:t>
            </a:r>
            <a:r>
              <a:rPr sz="2400" dirty="0" err="1">
                <a:solidFill>
                  <a:srgbClr val="4F8187"/>
                </a:solidFill>
              </a:rPr>
              <a:t>ArrayBag</a:t>
            </a:r>
            <a:r>
              <a:rPr sz="2400" dirty="0"/>
              <a:t>&lt;ItemType&gt;::remove(</a:t>
            </a:r>
            <a:r>
              <a:rPr sz="2400" dirty="0">
                <a:solidFill>
                  <a:srgbClr val="BB2CA2"/>
                </a:solidFill>
              </a:rPr>
              <a:t>const</a:t>
            </a:r>
            <a:r>
              <a:rPr sz="2400" dirty="0"/>
              <a:t> ItemType&amp; target)</a:t>
            </a:r>
          </a:p>
          <a:p>
            <a:pPr algn="l" defTabSz="685800">
              <a:tabLst>
                <a:tab pos="368300" algn="l"/>
              </a:tabLst>
              <a:defRPr sz="2600" b="1">
                <a:latin typeface="Menlo Regular"/>
                <a:ea typeface="Menlo Regular"/>
                <a:cs typeface="Menlo Regular"/>
                <a:sym typeface="Menlo Regular"/>
              </a:defRPr>
            </a:pPr>
            <a:r>
              <a:rPr sz="2400" dirty="0"/>
              <a:t>{</a:t>
            </a:r>
          </a:p>
          <a:p>
            <a:pPr algn="l" defTabSz="685800">
              <a:tabLst>
                <a:tab pos="368300" algn="l"/>
              </a:tabLst>
              <a:defRPr sz="2600" b="1">
                <a:latin typeface="Menlo Regular"/>
                <a:ea typeface="Menlo Regular"/>
                <a:cs typeface="Menlo Regular"/>
                <a:sym typeface="Menlo Regular"/>
              </a:defRPr>
            </a:pPr>
            <a:r>
              <a:rPr sz="2400" dirty="0"/>
              <a:t>	</a:t>
            </a:r>
            <a:r>
              <a:rPr sz="2400" dirty="0">
                <a:solidFill>
                  <a:srgbClr val="BB2CA2"/>
                </a:solidFill>
              </a:rPr>
              <a:t>bool</a:t>
            </a:r>
            <a:r>
              <a:rPr sz="2400" dirty="0"/>
              <a:t> </a:t>
            </a:r>
            <a:r>
              <a:rPr sz="2400" dirty="0" err="1"/>
              <a:t>canRemoveItem</a:t>
            </a:r>
            <a:r>
              <a:rPr sz="2400" dirty="0"/>
              <a:t> = false;</a:t>
            </a:r>
          </a:p>
          <a:p>
            <a:pPr algn="l" defTabSz="685800">
              <a:tabLst>
                <a:tab pos="368300" algn="l"/>
              </a:tabLst>
              <a:defRPr sz="2600" b="1">
                <a:latin typeface="Menlo Regular"/>
                <a:ea typeface="Menlo Regular"/>
                <a:cs typeface="Menlo Regular"/>
                <a:sym typeface="Menlo Regular"/>
              </a:defRPr>
            </a:pPr>
            <a:r>
              <a:rPr sz="2400" dirty="0"/>
              <a:t>	</a:t>
            </a:r>
            <a:r>
              <a:rPr sz="2400" dirty="0">
                <a:solidFill>
                  <a:srgbClr val="BB2CA2"/>
                </a:solidFill>
              </a:rPr>
              <a:t>return</a:t>
            </a:r>
            <a:r>
              <a:rPr sz="2400" dirty="0"/>
              <a:t> </a:t>
            </a:r>
            <a:r>
              <a:rPr sz="2400" dirty="0" err="1"/>
              <a:t>canRemoveItem</a:t>
            </a:r>
            <a:r>
              <a:rPr sz="2400" dirty="0"/>
              <a:t>;</a:t>
            </a:r>
          </a:p>
          <a:p>
            <a:pPr algn="l" defTabSz="685800">
              <a:tabLst>
                <a:tab pos="368300" algn="l"/>
              </a:tabLst>
              <a:defRPr sz="2600" b="1">
                <a:solidFill>
                  <a:srgbClr val="008400"/>
                </a:solidFill>
                <a:latin typeface="Menlo Regular"/>
                <a:ea typeface="Menlo Regular"/>
                <a:cs typeface="Menlo Regular"/>
                <a:sym typeface="Menlo Regular"/>
              </a:defRPr>
            </a:pPr>
            <a:r>
              <a:rPr sz="2400" dirty="0">
                <a:solidFill>
                  <a:srgbClr val="000000"/>
                </a:solidFill>
              </a:rPr>
              <a:t>}  </a:t>
            </a:r>
            <a:r>
              <a:rPr sz="2400" dirty="0"/>
              <a:t>// end remove</a:t>
            </a:r>
            <a:endParaRPr sz="2400" dirty="0">
              <a:solidFill>
                <a:srgbClr val="000000"/>
              </a:solidFill>
            </a:endParaRPr>
          </a:p>
          <a:p>
            <a:pPr algn="l" defTabSz="685800">
              <a:tabLst>
                <a:tab pos="368300" algn="l"/>
              </a:tabLst>
              <a:defRPr sz="2600" b="1">
                <a:latin typeface="Menlo Regular"/>
                <a:ea typeface="Menlo Regular"/>
                <a:cs typeface="Menlo Regular"/>
                <a:sym typeface="Menlo Regular"/>
              </a:defRPr>
            </a:pPr>
            <a:endParaRPr sz="2400" dirty="0">
              <a:solidFill>
                <a:srgbClr val="000000"/>
              </a:solidFill>
            </a:endParaRPr>
          </a:p>
          <a:p>
            <a:pPr algn="l" defTabSz="685800">
              <a:tabLst>
                <a:tab pos="368300" algn="l"/>
              </a:tabLst>
              <a:defRPr sz="2600" b="1">
                <a:latin typeface="Menlo Regular"/>
                <a:ea typeface="Menlo Regular"/>
                <a:cs typeface="Menlo Regular"/>
                <a:sym typeface="Menlo Regular"/>
              </a:defRPr>
            </a:pPr>
            <a:endParaRPr sz="2400" dirty="0">
              <a:solidFill>
                <a:srgbClr val="000000"/>
              </a:solidFill>
            </a:endParaRPr>
          </a:p>
          <a:p>
            <a:pPr algn="l" defTabSz="685800">
              <a:tabLst>
                <a:tab pos="368300" algn="l"/>
              </a:tabLst>
              <a:defRPr sz="2600" b="1">
                <a:latin typeface="Menlo Regular"/>
                <a:ea typeface="Menlo Regular"/>
                <a:cs typeface="Menlo Regular"/>
                <a:sym typeface="Menlo Regular"/>
              </a:defRPr>
            </a:pPr>
            <a:r>
              <a:rPr sz="2400" dirty="0">
                <a:solidFill>
                  <a:srgbClr val="BB2CA2"/>
                </a:solidFill>
              </a:rPr>
              <a:t>template</a:t>
            </a:r>
            <a:r>
              <a:rPr sz="2400" dirty="0"/>
              <a:t>&lt;</a:t>
            </a:r>
            <a:r>
              <a:rPr sz="2400" dirty="0">
                <a:solidFill>
                  <a:srgbClr val="BB2CA2"/>
                </a:solidFill>
              </a:rPr>
              <a:t>class</a:t>
            </a:r>
            <a:r>
              <a:rPr sz="2400" dirty="0"/>
              <a:t> ItemType&gt;</a:t>
            </a:r>
          </a:p>
          <a:p>
            <a:pPr algn="l" defTabSz="685800">
              <a:tabLst>
                <a:tab pos="368300" algn="l"/>
              </a:tabLst>
              <a:defRPr sz="2600" b="1">
                <a:latin typeface="Menlo Regular"/>
                <a:ea typeface="Menlo Regular"/>
                <a:cs typeface="Menlo Regular"/>
                <a:sym typeface="Menlo Regular"/>
              </a:defRPr>
            </a:pPr>
            <a:r>
              <a:rPr sz="2400" dirty="0">
                <a:solidFill>
                  <a:srgbClr val="BB2CA2"/>
                </a:solidFill>
              </a:rPr>
              <a:t>void</a:t>
            </a:r>
            <a:r>
              <a:rPr sz="2400" dirty="0"/>
              <a:t> </a:t>
            </a:r>
            <a:r>
              <a:rPr sz="2400" dirty="0" err="1">
                <a:solidFill>
                  <a:srgbClr val="4F8187"/>
                </a:solidFill>
              </a:rPr>
              <a:t>ArrayBag</a:t>
            </a:r>
            <a:r>
              <a:rPr sz="2400" dirty="0"/>
              <a:t>&lt;ItemType&gt;::clear()</a:t>
            </a:r>
          </a:p>
          <a:p>
            <a:pPr algn="l" defTabSz="685800">
              <a:tabLst>
                <a:tab pos="368300" algn="l"/>
              </a:tabLst>
              <a:defRPr sz="2600" b="1">
                <a:latin typeface="Menlo Regular"/>
                <a:ea typeface="Menlo Regular"/>
                <a:cs typeface="Menlo Regular"/>
                <a:sym typeface="Menlo Regular"/>
              </a:defRPr>
            </a:pPr>
            <a:r>
              <a:rPr sz="2400" dirty="0"/>
              <a:t>{</a:t>
            </a:r>
          </a:p>
          <a:p>
            <a:pPr algn="l" defTabSz="685800">
              <a:tabLst>
                <a:tab pos="368300" algn="l"/>
              </a:tabLst>
              <a:defRPr sz="2600" b="1">
                <a:solidFill>
                  <a:srgbClr val="4F8187"/>
                </a:solidFill>
                <a:latin typeface="Menlo Regular"/>
                <a:ea typeface="Menlo Regular"/>
                <a:cs typeface="Menlo Regular"/>
                <a:sym typeface="Menlo Regular"/>
              </a:defRPr>
            </a:pPr>
            <a:r>
              <a:rPr sz="2400" dirty="0">
                <a:solidFill>
                  <a:srgbClr val="000000"/>
                </a:solidFill>
              </a:rPr>
              <a:t>	</a:t>
            </a:r>
          </a:p>
          <a:p>
            <a:pPr algn="l" defTabSz="685800">
              <a:tabLst>
                <a:tab pos="368300" algn="l"/>
              </a:tabLst>
              <a:defRPr sz="2600" b="1">
                <a:solidFill>
                  <a:srgbClr val="008400"/>
                </a:solidFill>
                <a:latin typeface="Menlo Regular"/>
                <a:ea typeface="Menlo Regular"/>
                <a:cs typeface="Menlo Regular"/>
                <a:sym typeface="Menlo Regular"/>
              </a:defRPr>
            </a:pPr>
            <a:r>
              <a:rPr sz="2400" dirty="0">
                <a:solidFill>
                  <a:srgbClr val="000000"/>
                </a:solidFill>
              </a:rPr>
              <a:t>}  </a:t>
            </a:r>
            <a:r>
              <a:rPr sz="2400" dirty="0"/>
              <a:t>// end clear</a:t>
            </a:r>
          </a:p>
        </p:txBody>
      </p:sp>
    </p:spTree>
  </p:cSld>
  <p:clrMapOvr>
    <a:masterClrMapping/>
  </p:clrMapOvr>
  <mc:AlternateContent xmlns:mc="http://schemas.openxmlformats.org/markup-compatibility/2006" xmlns:p14="http://schemas.microsoft.com/office/powerpoint/2010/main">
    <mc:Choice Requires="p14">
      <p:transition spd="med">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188"/>
                                        </p:tgtEl>
                                        <p:attrNameLst>
                                          <p:attrName>style.visibility</p:attrName>
                                        </p:attrNameLst>
                                      </p:cBhvr>
                                      <p:to>
                                        <p:strVal val="visible"/>
                                      </p:to>
                                    </p:set>
                                    <p:animEffect transition="in" filter="fade">
                                      <p:cBhvr>
                                        <p:cTn id="7" dur="750"/>
                                        <p:tgtEl>
                                          <p:spTgt spid="188"/>
                                        </p:tgtEl>
                                      </p:cBhvr>
                                    </p:animEffect>
                                  </p:childTnLst>
                                </p:cTn>
                              </p:par>
                            </p:childTnLst>
                          </p:cTn>
                        </p:par>
                        <p:par>
                          <p:cTn id="8" fill="hold">
                            <p:stCondLst>
                              <p:cond delay="750"/>
                            </p:stCondLst>
                            <p:childTnLst>
                              <p:par>
                                <p:cTn id="9" presetID="2" presetClass="entr" presetSubtype="4" fill="hold" grpId="0" nodeType="afterEffect">
                                  <p:stCondLst>
                                    <p:cond delay="0"/>
                                  </p:stCondLst>
                                  <p:iterate>
                                    <p:tmAbs val="0"/>
                                  </p:iterate>
                                  <p:childTnLst>
                                    <p:set>
                                      <p:cBhvr>
                                        <p:cTn id="10" fill="hold"/>
                                        <p:tgtEl>
                                          <p:spTgt spid="190"/>
                                        </p:tgtEl>
                                        <p:attrNameLst>
                                          <p:attrName>style.visibility</p:attrName>
                                        </p:attrNameLst>
                                      </p:cBhvr>
                                      <p:to>
                                        <p:strVal val="visible"/>
                                      </p:to>
                                    </p:set>
                                    <p:anim calcmode="lin" valueType="num">
                                      <p:cBhvr>
                                        <p:cTn id="11" dur="500" fill="hold"/>
                                        <p:tgtEl>
                                          <p:spTgt spid="190"/>
                                        </p:tgtEl>
                                        <p:attrNameLst>
                                          <p:attrName>ppt_x</p:attrName>
                                        </p:attrNameLst>
                                      </p:cBhvr>
                                      <p:tavLst>
                                        <p:tav tm="0">
                                          <p:val>
                                            <p:strVal val="#ppt_x"/>
                                          </p:val>
                                        </p:tav>
                                        <p:tav tm="100000">
                                          <p:val>
                                            <p:strVal val="#ppt_x"/>
                                          </p:val>
                                        </p:tav>
                                      </p:tavLst>
                                    </p:anim>
                                    <p:anim calcmode="lin" valueType="num">
                                      <p:cBhvr>
                                        <p:cTn id="12" dur="500" fill="hold"/>
                                        <p:tgtEl>
                                          <p:spTgt spid="190"/>
                                        </p:tgtEl>
                                        <p:attrNameLst>
                                          <p:attrName>ppt_y</p:attrName>
                                        </p:attrNameLst>
                                      </p:cBhvr>
                                      <p:tavLst>
                                        <p:tav tm="0">
                                          <p:val>
                                            <p:strVal val="1+#ppt_h/2"/>
                                          </p:val>
                                        </p:tav>
                                        <p:tav tm="100000">
                                          <p:val>
                                            <p:strVal val="#ppt_y"/>
                                          </p:val>
                                        </p:tav>
                                      </p:tavLst>
                                    </p:anim>
                                  </p:childTnLst>
                                </p:cTn>
                              </p:par>
                            </p:childTnLst>
                          </p:cTn>
                        </p:par>
                        <p:par>
                          <p:cTn id="13" fill="hold">
                            <p:stCondLst>
                              <p:cond delay="1250"/>
                            </p:stCondLst>
                            <p:childTnLst>
                              <p:par>
                                <p:cTn id="14" presetID="10" presetClass="entr" fill="hold" grpId="0" nodeType="afterEffect">
                                  <p:stCondLst>
                                    <p:cond delay="500"/>
                                  </p:stCondLst>
                                  <p:iterate>
                                    <p:tmAbs val="0"/>
                                  </p:iterate>
                                  <p:childTnLst>
                                    <p:set>
                                      <p:cBhvr>
                                        <p:cTn id="15" fill="hold"/>
                                        <p:tgtEl>
                                          <p:spTgt spid="189">
                                            <p:bg/>
                                          </p:spTgt>
                                        </p:tgtEl>
                                        <p:attrNameLst>
                                          <p:attrName>style.visibility</p:attrName>
                                        </p:attrNameLst>
                                      </p:cBhvr>
                                      <p:to>
                                        <p:strVal val="visible"/>
                                      </p:to>
                                    </p:set>
                                    <p:animEffect transition="in" filter="fade">
                                      <p:cBhvr>
                                        <p:cTn id="16" dur="500"/>
                                        <p:tgtEl>
                                          <p:spTgt spid="189">
                                            <p:bg/>
                                          </p:spTgt>
                                        </p:tgtEl>
                                      </p:cBhvr>
                                    </p:animEffect>
                                  </p:childTnLst>
                                </p:cTn>
                              </p:par>
                              <p:par>
                                <p:cTn id="17" presetID="10" presetClass="entr" presetSubtype="0" fill="hold" grpId="0" nodeType="withEffect">
                                  <p:stCondLst>
                                    <p:cond delay="500"/>
                                  </p:stCondLst>
                                  <p:iterate>
                                    <p:tmAbs val="0"/>
                                  </p:iterate>
                                  <p:childTnLst>
                                    <p:set>
                                      <p:cBhvr>
                                        <p:cTn id="18" fill="hold"/>
                                        <p:tgtEl>
                                          <p:spTgt spid="189">
                                            <p:txEl>
                                              <p:pRg st="0" end="0"/>
                                            </p:txEl>
                                          </p:spTgt>
                                        </p:tgtEl>
                                        <p:attrNameLst>
                                          <p:attrName>style.visibility</p:attrName>
                                        </p:attrNameLst>
                                      </p:cBhvr>
                                      <p:to>
                                        <p:strVal val="visible"/>
                                      </p:to>
                                    </p:set>
                                    <p:animEffect transition="in" filter="fade">
                                      <p:cBhvr>
                                        <p:cTn id="19" dur="500"/>
                                        <p:tgtEl>
                                          <p:spTgt spid="189">
                                            <p:txEl>
                                              <p:pRg st="0" end="0"/>
                                            </p:txEl>
                                          </p:spTgt>
                                        </p:tgtEl>
                                      </p:cBhvr>
                                    </p:animEffect>
                                  </p:childTnLst>
                                </p:cTn>
                              </p:par>
                            </p:childTnLst>
                          </p:cTn>
                        </p:par>
                        <p:par>
                          <p:cTn id="20" fill="hold">
                            <p:stCondLst>
                              <p:cond delay="2250"/>
                            </p:stCondLst>
                            <p:childTnLst>
                              <p:par>
                                <p:cTn id="21" presetID="10" presetClass="entr" fill="hold" grpId="0" nodeType="afterEffect">
                                  <p:stCondLst>
                                    <p:cond delay="0"/>
                                  </p:stCondLst>
                                  <p:iterate>
                                    <p:tmAbs val="0"/>
                                  </p:iterate>
                                  <p:childTnLst>
                                    <p:set>
                                      <p:cBhvr>
                                        <p:cTn id="22" fill="hold"/>
                                        <p:tgtEl>
                                          <p:spTgt spid="189">
                                            <p:txEl>
                                              <p:pRg st="1" end="1"/>
                                            </p:txEl>
                                          </p:spTgt>
                                        </p:tgtEl>
                                        <p:attrNameLst>
                                          <p:attrName>style.visibility</p:attrName>
                                        </p:attrNameLst>
                                      </p:cBhvr>
                                      <p:to>
                                        <p:strVal val="visible"/>
                                      </p:to>
                                    </p:set>
                                    <p:animEffect transition="in" filter="fade">
                                      <p:cBhvr>
                                        <p:cTn id="23" dur="500"/>
                                        <p:tgtEl>
                                          <p:spTgt spid="18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iterate type="lt">
                                    <p:tmAbs val="100"/>
                                  </p:iterate>
                                  <p:childTnLst>
                                    <p:set>
                                      <p:cBhvr>
                                        <p:cTn id="27" fill="hold"/>
                                        <p:tgtEl>
                                          <p:spTgt spid="192">
                                            <p:bg/>
                                          </p:spTgt>
                                        </p:tgtEl>
                                        <p:attrNameLst>
                                          <p:attrName>style.visibility</p:attrName>
                                        </p:attrNameLst>
                                      </p:cBhvr>
                                      <p:to>
                                        <p:strVal val="visible"/>
                                      </p:to>
                                    </p:set>
                                  </p:childTnLst>
                                </p:cTn>
                              </p:par>
                              <p:par>
                                <p:cTn id="28" presetID="1" presetClass="entr" presetSubtype="0" fill="hold" grpId="0" nodeType="withEffect">
                                  <p:stCondLst>
                                    <p:cond delay="0"/>
                                  </p:stCondLst>
                                  <p:iterate type="lt">
                                    <p:tmAbs val="100"/>
                                  </p:iterate>
                                  <p:childTnLst>
                                    <p:set>
                                      <p:cBhvr>
                                        <p:cTn id="29" fill="hold"/>
                                        <p:tgtEl>
                                          <p:spTgt spid="192">
                                            <p:txEl>
                                              <p:pRg st="0" end="0"/>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iterate type="lt">
                                    <p:tmAbs val="100"/>
                                  </p:iterate>
                                  <p:childTnLst>
                                    <p:set>
                                      <p:cBhvr>
                                        <p:cTn id="32" fill="hold"/>
                                        <p:tgtEl>
                                          <p:spTgt spid="192">
                                            <p:txEl>
                                              <p:pRg st="1" end="1"/>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iterate type="lt">
                                    <p:tmAbs val="100"/>
                                  </p:iterate>
                                  <p:childTnLst>
                                    <p:set>
                                      <p:cBhvr>
                                        <p:cTn id="35" fill="hold"/>
                                        <p:tgtEl>
                                          <p:spTgt spid="192">
                                            <p:txEl>
                                              <p:pRg st="2" end="2"/>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iterate type="lt">
                                    <p:tmAbs val="100"/>
                                  </p:iterate>
                                  <p:childTnLst>
                                    <p:set>
                                      <p:cBhvr>
                                        <p:cTn id="38" fill="hold"/>
                                        <p:tgtEl>
                                          <p:spTgt spid="192">
                                            <p:txEl>
                                              <p:pRg st="3" end="3"/>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iterate type="lt">
                                    <p:tmAbs val="100"/>
                                  </p:iterate>
                                  <p:childTnLst>
                                    <p:set>
                                      <p:cBhvr>
                                        <p:cTn id="41" fill="hold"/>
                                        <p:tgtEl>
                                          <p:spTgt spid="192">
                                            <p:txEl>
                                              <p:pRg st="4" end="4"/>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iterate type="lt">
                                    <p:tmAbs val="100"/>
                                  </p:iterate>
                                  <p:childTnLst>
                                    <p:set>
                                      <p:cBhvr>
                                        <p:cTn id="44" fill="hold"/>
                                        <p:tgtEl>
                                          <p:spTgt spid="192">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iterate type="lt">
                                    <p:tmAbs val="100"/>
                                  </p:iterate>
                                  <p:childTnLst>
                                    <p:set>
                                      <p:cBhvr>
                                        <p:cTn id="48" fill="hold"/>
                                        <p:tgtEl>
                                          <p:spTgt spid="192">
                                            <p:txEl>
                                              <p:pRg st="6" end="6"/>
                                            </p:txEl>
                                          </p:spTgt>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iterate type="lt">
                                    <p:tmAbs val="100"/>
                                  </p:iterate>
                                  <p:childTnLst>
                                    <p:set>
                                      <p:cBhvr>
                                        <p:cTn id="51" fill="hold"/>
                                        <p:tgtEl>
                                          <p:spTgt spid="192">
                                            <p:txEl>
                                              <p:pRg st="7" end="7"/>
                                            </p:txEl>
                                          </p:spTgt>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iterate type="lt">
                                    <p:tmAbs val="100"/>
                                  </p:iterate>
                                  <p:childTnLst>
                                    <p:set>
                                      <p:cBhvr>
                                        <p:cTn id="54" fill="hold"/>
                                        <p:tgtEl>
                                          <p:spTgt spid="192">
                                            <p:txEl>
                                              <p:pRg st="8" end="8"/>
                                            </p:txEl>
                                          </p:spTgt>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iterate type="lt">
                                    <p:tmAbs val="100"/>
                                  </p:iterate>
                                  <p:childTnLst>
                                    <p:set>
                                      <p:cBhvr>
                                        <p:cTn id="57" fill="hold"/>
                                        <p:tgtEl>
                                          <p:spTgt spid="192">
                                            <p:txEl>
                                              <p:pRg st="9" end="9"/>
                                            </p:txEl>
                                          </p:spTgt>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iterate type="lt">
                                    <p:tmAbs val="100"/>
                                  </p:iterate>
                                  <p:childTnLst>
                                    <p:set>
                                      <p:cBhvr>
                                        <p:cTn id="60" fill="hold"/>
                                        <p:tgtEl>
                                          <p:spTgt spid="192">
                                            <p:txEl>
                                              <p:pRg st="10" end="10"/>
                                            </p:txEl>
                                          </p:spTgt>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0"/>
                                  </p:stCondLst>
                                  <p:iterate type="lt">
                                    <p:tmAbs val="100"/>
                                  </p:iterate>
                                  <p:childTnLst>
                                    <p:set>
                                      <p:cBhvr>
                                        <p:cTn id="63" fill="hold"/>
                                        <p:tgtEl>
                                          <p:spTgt spid="192">
                                            <p:txEl>
                                              <p:pRg st="11" end="11"/>
                                            </p:txEl>
                                          </p:spTgt>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iterate type="lt">
                                    <p:tmAbs val="100"/>
                                  </p:iterate>
                                  <p:childTnLst>
                                    <p:set>
                                      <p:cBhvr>
                                        <p:cTn id="66" fill="hold"/>
                                        <p:tgtEl>
                                          <p:spTgt spid="192">
                                            <p:txEl>
                                              <p:pRg st="12" end="1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iterate type="lt">
                                    <p:tmAbs val="100"/>
                                  </p:iterate>
                                  <p:childTnLst>
                                    <p:set>
                                      <p:cBhvr>
                                        <p:cTn id="70" fill="hold">
                                          <p:stCondLst>
                                            <p:cond delay="0"/>
                                          </p:stCondLst>
                                        </p:cTn>
                                        <p:tgtEl>
                                          <p:spTgt spid="192">
                                            <p:txEl>
                                              <p:pRg st="0" end="0"/>
                                            </p:txEl>
                                          </p:spTgt>
                                        </p:tgtEl>
                                        <p:attrNameLst>
                                          <p:attrName>style.visibility</p:attrName>
                                        </p:attrNameLst>
                                      </p:cBhvr>
                                      <p:to>
                                        <p:strVal val="hidden"/>
                                      </p:to>
                                    </p:set>
                                  </p:childTnLst>
                                </p:cTn>
                              </p:par>
                              <p:par>
                                <p:cTn id="71" presetID="1" presetClass="exit" presetSubtype="0" fill="hold" grpId="1" nodeType="withEffect">
                                  <p:stCondLst>
                                    <p:cond delay="0"/>
                                  </p:stCondLst>
                                  <p:iterate type="lt">
                                    <p:tmAbs val="100"/>
                                  </p:iterate>
                                  <p:childTnLst>
                                    <p:set>
                                      <p:cBhvr>
                                        <p:cTn id="72" fill="hold">
                                          <p:stCondLst>
                                            <p:cond delay="0"/>
                                          </p:stCondLst>
                                        </p:cTn>
                                        <p:tgtEl>
                                          <p:spTgt spid="192">
                                            <p:txEl>
                                              <p:pRg st="1" end="1"/>
                                            </p:txEl>
                                          </p:spTgt>
                                        </p:tgtEl>
                                        <p:attrNameLst>
                                          <p:attrName>style.visibility</p:attrName>
                                        </p:attrNameLst>
                                      </p:cBhvr>
                                      <p:to>
                                        <p:strVal val="hidden"/>
                                      </p:to>
                                    </p:set>
                                  </p:childTnLst>
                                </p:cTn>
                              </p:par>
                              <p:par>
                                <p:cTn id="73" presetID="1" presetClass="exit" presetSubtype="0" fill="hold" grpId="1" nodeType="withEffect">
                                  <p:stCondLst>
                                    <p:cond delay="0"/>
                                  </p:stCondLst>
                                  <p:iterate type="lt">
                                    <p:tmAbs val="100"/>
                                  </p:iterate>
                                  <p:childTnLst>
                                    <p:set>
                                      <p:cBhvr>
                                        <p:cTn id="74" fill="hold">
                                          <p:stCondLst>
                                            <p:cond delay="0"/>
                                          </p:stCondLst>
                                        </p:cTn>
                                        <p:tgtEl>
                                          <p:spTgt spid="192">
                                            <p:txEl>
                                              <p:pRg st="2" end="2"/>
                                            </p:txEl>
                                          </p:spTgt>
                                        </p:tgtEl>
                                        <p:attrNameLst>
                                          <p:attrName>style.visibility</p:attrName>
                                        </p:attrNameLst>
                                      </p:cBhvr>
                                      <p:to>
                                        <p:strVal val="hidden"/>
                                      </p:to>
                                    </p:set>
                                  </p:childTnLst>
                                </p:cTn>
                              </p:par>
                              <p:par>
                                <p:cTn id="75" presetID="1" presetClass="exit" presetSubtype="0" fill="hold" grpId="1" nodeType="withEffect">
                                  <p:stCondLst>
                                    <p:cond delay="0"/>
                                  </p:stCondLst>
                                  <p:iterate type="lt">
                                    <p:tmAbs val="100"/>
                                  </p:iterate>
                                  <p:childTnLst>
                                    <p:set>
                                      <p:cBhvr>
                                        <p:cTn id="76" fill="hold">
                                          <p:stCondLst>
                                            <p:cond delay="0"/>
                                          </p:stCondLst>
                                        </p:cTn>
                                        <p:tgtEl>
                                          <p:spTgt spid="192">
                                            <p:txEl>
                                              <p:pRg st="3" end="3"/>
                                            </p:txEl>
                                          </p:spTgt>
                                        </p:tgtEl>
                                        <p:attrNameLst>
                                          <p:attrName>style.visibility</p:attrName>
                                        </p:attrNameLst>
                                      </p:cBhvr>
                                      <p:to>
                                        <p:strVal val="hidden"/>
                                      </p:to>
                                    </p:set>
                                  </p:childTnLst>
                                </p:cTn>
                              </p:par>
                              <p:par>
                                <p:cTn id="77" presetID="1" presetClass="exit" presetSubtype="0" fill="hold" grpId="1" nodeType="withEffect">
                                  <p:stCondLst>
                                    <p:cond delay="0"/>
                                  </p:stCondLst>
                                  <p:iterate type="lt">
                                    <p:tmAbs val="100"/>
                                  </p:iterate>
                                  <p:childTnLst>
                                    <p:set>
                                      <p:cBhvr>
                                        <p:cTn id="78" fill="hold">
                                          <p:stCondLst>
                                            <p:cond delay="0"/>
                                          </p:stCondLst>
                                        </p:cTn>
                                        <p:tgtEl>
                                          <p:spTgt spid="192">
                                            <p:txEl>
                                              <p:pRg st="4" end="4"/>
                                            </p:txEl>
                                          </p:spTgt>
                                        </p:tgtEl>
                                        <p:attrNameLst>
                                          <p:attrName>style.visibility</p:attrName>
                                        </p:attrNameLst>
                                      </p:cBhvr>
                                      <p:to>
                                        <p:strVal val="hidden"/>
                                      </p:to>
                                    </p:set>
                                  </p:childTnLst>
                                </p:cTn>
                              </p:par>
                              <p:par>
                                <p:cTn id="79" presetID="1" presetClass="exit" presetSubtype="0" fill="hold" grpId="1" nodeType="withEffect">
                                  <p:stCondLst>
                                    <p:cond delay="0"/>
                                  </p:stCondLst>
                                  <p:iterate type="lt">
                                    <p:tmAbs val="100"/>
                                  </p:iterate>
                                  <p:childTnLst>
                                    <p:set>
                                      <p:cBhvr>
                                        <p:cTn id="80" fill="hold">
                                          <p:stCondLst>
                                            <p:cond delay="0"/>
                                          </p:stCondLst>
                                        </p:cTn>
                                        <p:tgtEl>
                                          <p:spTgt spid="192">
                                            <p:txEl>
                                              <p:pRg st="5" end="5"/>
                                            </p:txEl>
                                          </p:spTgt>
                                        </p:tgtEl>
                                        <p:attrNameLst>
                                          <p:attrName>style.visibility</p:attrName>
                                        </p:attrNameLst>
                                      </p:cBhvr>
                                      <p:to>
                                        <p:strVal val="hidden"/>
                                      </p:to>
                                    </p:set>
                                  </p:childTnLst>
                                </p:cTn>
                              </p:par>
                              <p:par>
                                <p:cTn id="81" presetID="1" presetClass="exit" presetSubtype="0" fill="hold" grpId="1" nodeType="withEffect">
                                  <p:stCondLst>
                                    <p:cond delay="0"/>
                                  </p:stCondLst>
                                  <p:iterate type="lt">
                                    <p:tmAbs val="100"/>
                                  </p:iterate>
                                  <p:childTnLst>
                                    <p:set>
                                      <p:cBhvr>
                                        <p:cTn id="82" fill="hold">
                                          <p:stCondLst>
                                            <p:cond delay="0"/>
                                          </p:stCondLst>
                                        </p:cTn>
                                        <p:tgtEl>
                                          <p:spTgt spid="192">
                                            <p:txEl>
                                              <p:pRg st="6" end="6"/>
                                            </p:txEl>
                                          </p:spTgt>
                                        </p:tgtEl>
                                        <p:attrNameLst>
                                          <p:attrName>style.visibility</p:attrName>
                                        </p:attrNameLst>
                                      </p:cBhvr>
                                      <p:to>
                                        <p:strVal val="hidden"/>
                                      </p:to>
                                    </p:set>
                                  </p:childTnLst>
                                </p:cTn>
                              </p:par>
                              <p:par>
                                <p:cTn id="83" presetID="1" presetClass="exit" presetSubtype="0" fill="hold" grpId="1" nodeType="withEffect">
                                  <p:stCondLst>
                                    <p:cond delay="0"/>
                                  </p:stCondLst>
                                  <p:iterate type="lt">
                                    <p:tmAbs val="100"/>
                                  </p:iterate>
                                  <p:childTnLst>
                                    <p:set>
                                      <p:cBhvr>
                                        <p:cTn id="84" fill="hold">
                                          <p:stCondLst>
                                            <p:cond delay="0"/>
                                          </p:stCondLst>
                                        </p:cTn>
                                        <p:tgtEl>
                                          <p:spTgt spid="192">
                                            <p:txEl>
                                              <p:pRg st="7" end="7"/>
                                            </p:txEl>
                                          </p:spTgt>
                                        </p:tgtEl>
                                        <p:attrNameLst>
                                          <p:attrName>style.visibility</p:attrName>
                                        </p:attrNameLst>
                                      </p:cBhvr>
                                      <p:to>
                                        <p:strVal val="hidden"/>
                                      </p:to>
                                    </p:set>
                                  </p:childTnLst>
                                </p:cTn>
                              </p:par>
                              <p:par>
                                <p:cTn id="85" presetID="1" presetClass="exit" presetSubtype="0" fill="hold" grpId="1" nodeType="withEffect">
                                  <p:stCondLst>
                                    <p:cond delay="0"/>
                                  </p:stCondLst>
                                  <p:iterate type="lt">
                                    <p:tmAbs val="100"/>
                                  </p:iterate>
                                  <p:childTnLst>
                                    <p:set>
                                      <p:cBhvr>
                                        <p:cTn id="86" fill="hold">
                                          <p:stCondLst>
                                            <p:cond delay="0"/>
                                          </p:stCondLst>
                                        </p:cTn>
                                        <p:tgtEl>
                                          <p:spTgt spid="192">
                                            <p:txEl>
                                              <p:pRg st="8" end="8"/>
                                            </p:txEl>
                                          </p:spTgt>
                                        </p:tgtEl>
                                        <p:attrNameLst>
                                          <p:attrName>style.visibility</p:attrName>
                                        </p:attrNameLst>
                                      </p:cBhvr>
                                      <p:to>
                                        <p:strVal val="hidden"/>
                                      </p:to>
                                    </p:set>
                                  </p:childTnLst>
                                </p:cTn>
                              </p:par>
                              <p:par>
                                <p:cTn id="87" presetID="1" presetClass="exit" presetSubtype="0" fill="hold" grpId="1" nodeType="withEffect">
                                  <p:stCondLst>
                                    <p:cond delay="0"/>
                                  </p:stCondLst>
                                  <p:iterate type="lt">
                                    <p:tmAbs val="100"/>
                                  </p:iterate>
                                  <p:childTnLst>
                                    <p:set>
                                      <p:cBhvr>
                                        <p:cTn id="88" fill="hold">
                                          <p:stCondLst>
                                            <p:cond delay="0"/>
                                          </p:stCondLst>
                                        </p:cTn>
                                        <p:tgtEl>
                                          <p:spTgt spid="192">
                                            <p:txEl>
                                              <p:pRg st="9" end="9"/>
                                            </p:txEl>
                                          </p:spTgt>
                                        </p:tgtEl>
                                        <p:attrNameLst>
                                          <p:attrName>style.visibility</p:attrName>
                                        </p:attrNameLst>
                                      </p:cBhvr>
                                      <p:to>
                                        <p:strVal val="hidden"/>
                                      </p:to>
                                    </p:set>
                                  </p:childTnLst>
                                </p:cTn>
                              </p:par>
                              <p:par>
                                <p:cTn id="89" presetID="1" presetClass="exit" presetSubtype="0" fill="hold" grpId="1" nodeType="withEffect">
                                  <p:stCondLst>
                                    <p:cond delay="0"/>
                                  </p:stCondLst>
                                  <p:iterate type="lt">
                                    <p:tmAbs val="100"/>
                                  </p:iterate>
                                  <p:childTnLst>
                                    <p:set>
                                      <p:cBhvr>
                                        <p:cTn id="90" fill="hold">
                                          <p:stCondLst>
                                            <p:cond delay="0"/>
                                          </p:stCondLst>
                                        </p:cTn>
                                        <p:tgtEl>
                                          <p:spTgt spid="192">
                                            <p:txEl>
                                              <p:pRg st="10" end="10"/>
                                            </p:txEl>
                                          </p:spTgt>
                                        </p:tgtEl>
                                        <p:attrNameLst>
                                          <p:attrName>style.visibility</p:attrName>
                                        </p:attrNameLst>
                                      </p:cBhvr>
                                      <p:to>
                                        <p:strVal val="hidden"/>
                                      </p:to>
                                    </p:set>
                                  </p:childTnLst>
                                </p:cTn>
                              </p:par>
                              <p:par>
                                <p:cTn id="91" presetID="1" presetClass="exit" presetSubtype="0" fill="hold" grpId="1" nodeType="withEffect">
                                  <p:stCondLst>
                                    <p:cond delay="0"/>
                                  </p:stCondLst>
                                  <p:iterate type="lt">
                                    <p:tmAbs val="100"/>
                                  </p:iterate>
                                  <p:childTnLst>
                                    <p:set>
                                      <p:cBhvr>
                                        <p:cTn id="92" fill="hold">
                                          <p:stCondLst>
                                            <p:cond delay="0"/>
                                          </p:stCondLst>
                                        </p:cTn>
                                        <p:tgtEl>
                                          <p:spTgt spid="192">
                                            <p:txEl>
                                              <p:pRg st="11" end="11"/>
                                            </p:txEl>
                                          </p:spTgt>
                                        </p:tgtEl>
                                        <p:attrNameLst>
                                          <p:attrName>style.visibility</p:attrName>
                                        </p:attrNameLst>
                                      </p:cBhvr>
                                      <p:to>
                                        <p:strVal val="hidden"/>
                                      </p:to>
                                    </p:set>
                                  </p:childTnLst>
                                </p:cTn>
                              </p:par>
                              <p:par>
                                <p:cTn id="93" presetID="1" presetClass="exit" presetSubtype="0" fill="hold" grpId="1" nodeType="withEffect">
                                  <p:stCondLst>
                                    <p:cond delay="0"/>
                                  </p:stCondLst>
                                  <p:iterate type="lt">
                                    <p:tmAbs val="100"/>
                                  </p:iterate>
                                  <p:childTnLst>
                                    <p:set>
                                      <p:cBhvr>
                                        <p:cTn id="94" fill="hold">
                                          <p:stCondLst>
                                            <p:cond delay="0"/>
                                          </p:stCondLst>
                                        </p:cTn>
                                        <p:tgtEl>
                                          <p:spTgt spid="192">
                                            <p:txEl>
                                              <p:pRg st="12" end="12"/>
                                            </p:txEl>
                                          </p:spTgt>
                                        </p:tgtEl>
                                        <p:attrNameLst>
                                          <p:attrName>style.visibility</p:attrName>
                                        </p:attrNameLst>
                                      </p:cBhvr>
                                      <p:to>
                                        <p:strVal val="hidden"/>
                                      </p:to>
                                    </p:set>
                                  </p:childTnLst>
                                </p:cTn>
                              </p:par>
                              <p:par>
                                <p:cTn id="95" presetID="1" presetClass="exit" presetSubtype="0" fill="hold" grpId="1" nodeType="withEffect">
                                  <p:stCondLst>
                                    <p:cond delay="0"/>
                                  </p:stCondLst>
                                  <p:iterate type="lt">
                                    <p:tmAbs val="100"/>
                                  </p:iterate>
                                  <p:childTnLst>
                                    <p:set>
                                      <p:cBhvr>
                                        <p:cTn id="96" fill="hold">
                                          <p:stCondLst>
                                            <p:cond delay="0"/>
                                          </p:stCondLst>
                                        </p:cTn>
                                        <p:tgtEl>
                                          <p:spTgt spid="192">
                                            <p:bg/>
                                          </p:spTgt>
                                        </p:tgtEl>
                                        <p:attrNameLst>
                                          <p:attrName>style.visibility</p:attrName>
                                        </p:attrNameLst>
                                      </p:cBhvr>
                                      <p:to>
                                        <p:strVal val="hidden"/>
                                      </p:to>
                                    </p:set>
                                  </p:childTnLst>
                                </p:cTn>
                              </p:par>
                            </p:childTnLst>
                          </p:cTn>
                        </p:par>
                        <p:par>
                          <p:cTn id="97" fill="hold">
                            <p:stCondLst>
                              <p:cond delay="0"/>
                            </p:stCondLst>
                            <p:childTnLst>
                              <p:par>
                                <p:cTn id="98" presetID="1" presetClass="entr" presetSubtype="0" fill="hold" grpId="0" nodeType="afterEffect">
                                  <p:stCondLst>
                                    <p:cond delay="0"/>
                                  </p:stCondLst>
                                  <p:iterate type="lt">
                                    <p:tmAbs val="100"/>
                                  </p:iterate>
                                  <p:childTnLst>
                                    <p:set>
                                      <p:cBhvr>
                                        <p:cTn id="99" fill="hold"/>
                                        <p:tgtEl>
                                          <p:spTgt spid="191">
                                            <p:bg/>
                                          </p:spTgt>
                                        </p:tgtEl>
                                        <p:attrNameLst>
                                          <p:attrName>style.visibility</p:attrName>
                                        </p:attrNameLst>
                                      </p:cBhvr>
                                      <p:to>
                                        <p:strVal val="visible"/>
                                      </p:to>
                                    </p:set>
                                  </p:childTnLst>
                                </p:cTn>
                              </p:par>
                              <p:par>
                                <p:cTn id="100" presetID="1" presetClass="entr" presetSubtype="0" fill="hold" grpId="0" nodeType="withEffect">
                                  <p:stCondLst>
                                    <p:cond delay="0"/>
                                  </p:stCondLst>
                                  <p:iterate type="lt">
                                    <p:tmAbs val="100"/>
                                  </p:iterate>
                                  <p:childTnLst>
                                    <p:set>
                                      <p:cBhvr>
                                        <p:cTn id="101" fill="hold"/>
                                        <p:tgtEl>
                                          <p:spTgt spid="191">
                                            <p:txEl>
                                              <p:pRg st="0" end="0"/>
                                            </p:txEl>
                                          </p:spTgt>
                                        </p:tgtEl>
                                        <p:attrNameLst>
                                          <p:attrName>style.visibility</p:attrName>
                                        </p:attrNameLst>
                                      </p:cBhvr>
                                      <p:to>
                                        <p:strVal val="visible"/>
                                      </p:to>
                                    </p:set>
                                  </p:childTnLst>
                                </p:cTn>
                              </p:par>
                            </p:childTnLst>
                          </p:cTn>
                        </p:par>
                        <p:par>
                          <p:cTn id="102" fill="hold">
                            <p:stCondLst>
                              <p:cond delay="0"/>
                            </p:stCondLst>
                            <p:childTnLst>
                              <p:par>
                                <p:cTn id="103" presetID="1" presetClass="entr" presetSubtype="0" fill="hold" grpId="0" nodeType="afterEffect">
                                  <p:stCondLst>
                                    <p:cond delay="0"/>
                                  </p:stCondLst>
                                  <p:iterate type="lt">
                                    <p:tmAbs val="100"/>
                                  </p:iterate>
                                  <p:childTnLst>
                                    <p:set>
                                      <p:cBhvr>
                                        <p:cTn id="104" fill="hold"/>
                                        <p:tgtEl>
                                          <p:spTgt spid="191">
                                            <p:txEl>
                                              <p:pRg st="1" end="1"/>
                                            </p:txEl>
                                          </p:spTgt>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0" nodeType="afterEffect">
                                  <p:stCondLst>
                                    <p:cond delay="0"/>
                                  </p:stCondLst>
                                  <p:iterate type="lt">
                                    <p:tmAbs val="100"/>
                                  </p:iterate>
                                  <p:childTnLst>
                                    <p:set>
                                      <p:cBhvr>
                                        <p:cTn id="107" fill="hold"/>
                                        <p:tgtEl>
                                          <p:spTgt spid="191">
                                            <p:txEl>
                                              <p:pRg st="2" end="2"/>
                                            </p:txEl>
                                          </p:spTgt>
                                        </p:tgtEl>
                                        <p:attrNameLst>
                                          <p:attrName>style.visibility</p:attrName>
                                        </p:attrNameLst>
                                      </p:cBhvr>
                                      <p:to>
                                        <p:strVal val="visible"/>
                                      </p:to>
                                    </p:set>
                                  </p:childTnLst>
                                </p:cTn>
                              </p:par>
                            </p:childTnLst>
                          </p:cTn>
                        </p:par>
                        <p:par>
                          <p:cTn id="108" fill="hold">
                            <p:stCondLst>
                              <p:cond delay="0"/>
                            </p:stCondLst>
                            <p:childTnLst>
                              <p:par>
                                <p:cTn id="109" presetID="1" presetClass="entr" presetSubtype="0" fill="hold" grpId="0" nodeType="afterEffect">
                                  <p:stCondLst>
                                    <p:cond delay="0"/>
                                  </p:stCondLst>
                                  <p:iterate type="lt">
                                    <p:tmAbs val="100"/>
                                  </p:iterate>
                                  <p:childTnLst>
                                    <p:set>
                                      <p:cBhvr>
                                        <p:cTn id="110" fill="hold"/>
                                        <p:tgtEl>
                                          <p:spTgt spid="191">
                                            <p:txEl>
                                              <p:pRg st="3" end="3"/>
                                            </p:txEl>
                                          </p:spTgt>
                                        </p:tgtEl>
                                        <p:attrNameLst>
                                          <p:attrName>style.visibility</p:attrName>
                                        </p:attrNameLst>
                                      </p:cBhvr>
                                      <p:to>
                                        <p:strVal val="visible"/>
                                      </p:to>
                                    </p:set>
                                  </p:childTnLst>
                                </p:cTn>
                              </p:par>
                            </p:childTnLst>
                          </p:cTn>
                        </p:par>
                        <p:par>
                          <p:cTn id="111" fill="hold">
                            <p:stCondLst>
                              <p:cond delay="0"/>
                            </p:stCondLst>
                            <p:childTnLst>
                              <p:par>
                                <p:cTn id="112" presetID="1" presetClass="entr" presetSubtype="0" fill="hold" grpId="0" nodeType="afterEffect">
                                  <p:stCondLst>
                                    <p:cond delay="0"/>
                                  </p:stCondLst>
                                  <p:iterate type="lt">
                                    <p:tmAbs val="100"/>
                                  </p:iterate>
                                  <p:childTnLst>
                                    <p:set>
                                      <p:cBhvr>
                                        <p:cTn id="113" fill="hold"/>
                                        <p:tgtEl>
                                          <p:spTgt spid="191">
                                            <p:txEl>
                                              <p:pRg st="4" end="4"/>
                                            </p:txEl>
                                          </p:spTgt>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grpId="0" nodeType="afterEffect">
                                  <p:stCondLst>
                                    <p:cond delay="0"/>
                                  </p:stCondLst>
                                  <p:iterate type="lt">
                                    <p:tmAbs val="100"/>
                                  </p:iterate>
                                  <p:childTnLst>
                                    <p:set>
                                      <p:cBhvr>
                                        <p:cTn id="116" fill="hold"/>
                                        <p:tgtEl>
                                          <p:spTgt spid="191">
                                            <p:txEl>
                                              <p:pRg st="5" end="5"/>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iterate type="lt">
                                    <p:tmAbs val="100"/>
                                  </p:iterate>
                                  <p:childTnLst>
                                    <p:set>
                                      <p:cBhvr>
                                        <p:cTn id="120" fill="hold"/>
                                        <p:tgtEl>
                                          <p:spTgt spid="191">
                                            <p:txEl>
                                              <p:pRg st="6" end="6"/>
                                            </p:txEl>
                                          </p:spTgt>
                                        </p:tgtEl>
                                        <p:attrNameLst>
                                          <p:attrName>style.visibility</p:attrName>
                                        </p:attrNameLst>
                                      </p:cBhvr>
                                      <p:to>
                                        <p:strVal val="visible"/>
                                      </p:to>
                                    </p:set>
                                  </p:childTnLst>
                                </p:cTn>
                              </p:par>
                            </p:childTnLst>
                          </p:cTn>
                        </p:par>
                        <p:par>
                          <p:cTn id="121" fill="hold">
                            <p:stCondLst>
                              <p:cond delay="0"/>
                            </p:stCondLst>
                            <p:childTnLst>
                              <p:par>
                                <p:cTn id="122" presetID="1" presetClass="entr" presetSubtype="0" fill="hold" grpId="0" nodeType="afterEffect">
                                  <p:stCondLst>
                                    <p:cond delay="0"/>
                                  </p:stCondLst>
                                  <p:iterate type="lt">
                                    <p:tmAbs val="100"/>
                                  </p:iterate>
                                  <p:childTnLst>
                                    <p:set>
                                      <p:cBhvr>
                                        <p:cTn id="123" fill="hold"/>
                                        <p:tgtEl>
                                          <p:spTgt spid="191">
                                            <p:txEl>
                                              <p:pRg st="7" end="7"/>
                                            </p:txEl>
                                          </p:spTgt>
                                        </p:tgtEl>
                                        <p:attrNameLst>
                                          <p:attrName>style.visibility</p:attrName>
                                        </p:attrNameLst>
                                      </p:cBhvr>
                                      <p:to>
                                        <p:strVal val="visible"/>
                                      </p:to>
                                    </p:set>
                                  </p:childTnLst>
                                </p:cTn>
                              </p:par>
                            </p:childTnLst>
                          </p:cTn>
                        </p:par>
                        <p:par>
                          <p:cTn id="124" fill="hold">
                            <p:stCondLst>
                              <p:cond delay="0"/>
                            </p:stCondLst>
                            <p:childTnLst>
                              <p:par>
                                <p:cTn id="125" presetID="1" presetClass="entr" presetSubtype="0" fill="hold" grpId="0" nodeType="afterEffect">
                                  <p:stCondLst>
                                    <p:cond delay="0"/>
                                  </p:stCondLst>
                                  <p:iterate type="lt">
                                    <p:tmAbs val="100"/>
                                  </p:iterate>
                                  <p:childTnLst>
                                    <p:set>
                                      <p:cBhvr>
                                        <p:cTn id="126" fill="hold"/>
                                        <p:tgtEl>
                                          <p:spTgt spid="191">
                                            <p:txEl>
                                              <p:pRg st="8" end="8"/>
                                            </p:txEl>
                                          </p:spTgt>
                                        </p:tgtEl>
                                        <p:attrNameLst>
                                          <p:attrName>style.visibility</p:attrName>
                                        </p:attrNameLst>
                                      </p:cBhvr>
                                      <p:to>
                                        <p:strVal val="visible"/>
                                      </p:to>
                                    </p:set>
                                  </p:childTnLst>
                                </p:cTn>
                              </p:par>
                            </p:childTnLst>
                          </p:cTn>
                        </p:par>
                        <p:par>
                          <p:cTn id="127" fill="hold">
                            <p:stCondLst>
                              <p:cond delay="0"/>
                            </p:stCondLst>
                            <p:childTnLst>
                              <p:par>
                                <p:cTn id="128" presetID="1" presetClass="entr" presetSubtype="0" fill="hold" grpId="0" nodeType="afterEffect">
                                  <p:stCondLst>
                                    <p:cond delay="0"/>
                                  </p:stCondLst>
                                  <p:iterate type="lt">
                                    <p:tmAbs val="100"/>
                                  </p:iterate>
                                  <p:childTnLst>
                                    <p:set>
                                      <p:cBhvr>
                                        <p:cTn id="129" fill="hold"/>
                                        <p:tgtEl>
                                          <p:spTgt spid="191">
                                            <p:txEl>
                                              <p:pRg st="9" end="9"/>
                                            </p:txEl>
                                          </p:spTgt>
                                        </p:tgtEl>
                                        <p:attrNameLst>
                                          <p:attrName>style.visibility</p:attrName>
                                        </p:attrNameLst>
                                      </p:cBhvr>
                                      <p:to>
                                        <p:strVal val="visible"/>
                                      </p:to>
                                    </p:set>
                                  </p:childTnLst>
                                </p:cTn>
                              </p:par>
                            </p:childTnLst>
                          </p:cTn>
                        </p:par>
                        <p:par>
                          <p:cTn id="130" fill="hold">
                            <p:stCondLst>
                              <p:cond delay="0"/>
                            </p:stCondLst>
                            <p:childTnLst>
                              <p:par>
                                <p:cTn id="131" presetID="1" presetClass="entr" presetSubtype="0" fill="hold" grpId="0" nodeType="afterEffect">
                                  <p:stCondLst>
                                    <p:cond delay="0"/>
                                  </p:stCondLst>
                                  <p:iterate type="lt">
                                    <p:tmAbs val="100"/>
                                  </p:iterate>
                                  <p:childTnLst>
                                    <p:set>
                                      <p:cBhvr>
                                        <p:cTn id="132" fill="hold"/>
                                        <p:tgtEl>
                                          <p:spTgt spid="191">
                                            <p:txEl>
                                              <p:pRg st="10" end="10"/>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iterate type="lt">
                                    <p:tmAbs val="100"/>
                                  </p:iterate>
                                  <p:childTnLst>
                                    <p:set>
                                      <p:cBhvr>
                                        <p:cTn id="136" fill="hold"/>
                                        <p:tgtEl>
                                          <p:spTgt spid="191">
                                            <p:txEl>
                                              <p:pRg st="11" end="11"/>
                                            </p:txEl>
                                          </p:spTgt>
                                        </p:tgtEl>
                                        <p:attrNameLst>
                                          <p:attrName>style.visibility</p:attrName>
                                        </p:attrNameLst>
                                      </p:cBhvr>
                                      <p:to>
                                        <p:strVal val="visible"/>
                                      </p:to>
                                    </p:set>
                                  </p:childTnLst>
                                </p:cTn>
                              </p:par>
                            </p:childTnLst>
                          </p:cTn>
                        </p:par>
                        <p:par>
                          <p:cTn id="137" fill="hold">
                            <p:stCondLst>
                              <p:cond delay="0"/>
                            </p:stCondLst>
                            <p:childTnLst>
                              <p:par>
                                <p:cTn id="138" presetID="1" presetClass="entr" presetSubtype="0" fill="hold" grpId="0" nodeType="afterEffect">
                                  <p:stCondLst>
                                    <p:cond delay="0"/>
                                  </p:stCondLst>
                                  <p:iterate type="lt">
                                    <p:tmAbs val="100"/>
                                  </p:iterate>
                                  <p:childTnLst>
                                    <p:set>
                                      <p:cBhvr>
                                        <p:cTn id="139" fill="hold"/>
                                        <p:tgtEl>
                                          <p:spTgt spid="191">
                                            <p:txEl>
                                              <p:pRg st="12" end="12"/>
                                            </p:txEl>
                                          </p:spTgt>
                                        </p:tgtEl>
                                        <p:attrNameLst>
                                          <p:attrName>style.visibility</p:attrName>
                                        </p:attrNameLst>
                                      </p:cBhvr>
                                      <p:to>
                                        <p:strVal val="visible"/>
                                      </p:to>
                                    </p:set>
                                  </p:childTnLst>
                                </p:cTn>
                              </p:par>
                            </p:childTnLst>
                          </p:cTn>
                        </p:par>
                        <p:par>
                          <p:cTn id="140" fill="hold">
                            <p:stCondLst>
                              <p:cond delay="0"/>
                            </p:stCondLst>
                            <p:childTnLst>
                              <p:par>
                                <p:cTn id="141" presetID="1" presetClass="entr" presetSubtype="0" fill="hold" grpId="0" nodeType="afterEffect">
                                  <p:stCondLst>
                                    <p:cond delay="0"/>
                                  </p:stCondLst>
                                  <p:iterate type="lt">
                                    <p:tmAbs val="100"/>
                                  </p:iterate>
                                  <p:childTnLst>
                                    <p:set>
                                      <p:cBhvr>
                                        <p:cTn id="142" fill="hold"/>
                                        <p:tgtEl>
                                          <p:spTgt spid="191">
                                            <p:txEl>
                                              <p:pRg st="13" end="13"/>
                                            </p:txEl>
                                          </p:spTgt>
                                        </p:tgtEl>
                                        <p:attrNameLst>
                                          <p:attrName>style.visibility</p:attrName>
                                        </p:attrNameLst>
                                      </p:cBhvr>
                                      <p:to>
                                        <p:strVal val="visible"/>
                                      </p:to>
                                    </p:set>
                                  </p:childTnLst>
                                </p:cTn>
                              </p:par>
                            </p:childTnLst>
                          </p:cTn>
                        </p:par>
                        <p:par>
                          <p:cTn id="143" fill="hold">
                            <p:stCondLst>
                              <p:cond delay="0"/>
                            </p:stCondLst>
                            <p:childTnLst>
                              <p:par>
                                <p:cTn id="144" presetID="1" presetClass="entr" presetSubtype="0" fill="hold" grpId="0" nodeType="afterEffect">
                                  <p:stCondLst>
                                    <p:cond delay="0"/>
                                  </p:stCondLst>
                                  <p:iterate type="lt">
                                    <p:tmAbs val="100"/>
                                  </p:iterate>
                                  <p:childTnLst>
                                    <p:set>
                                      <p:cBhvr>
                                        <p:cTn id="145" fill="hold"/>
                                        <p:tgtEl>
                                          <p:spTgt spid="191">
                                            <p:txEl>
                                              <p:pRg st="14" end="14"/>
                                            </p:txEl>
                                          </p:spTgt>
                                        </p:tgtEl>
                                        <p:attrNameLst>
                                          <p:attrName>style.visibility</p:attrName>
                                        </p:attrNameLst>
                                      </p:cBhvr>
                                      <p:to>
                                        <p:strVal val="visible"/>
                                      </p:to>
                                    </p:set>
                                  </p:childTnLst>
                                </p:cTn>
                              </p:par>
                            </p:childTnLst>
                          </p:cTn>
                        </p:par>
                        <p:par>
                          <p:cTn id="146" fill="hold">
                            <p:stCondLst>
                              <p:cond delay="0"/>
                            </p:stCondLst>
                            <p:childTnLst>
                              <p:par>
                                <p:cTn id="147" presetID="1" presetClass="entr" presetSubtype="0" fill="hold" grpId="0" nodeType="afterEffect">
                                  <p:stCondLst>
                                    <p:cond delay="0"/>
                                  </p:stCondLst>
                                  <p:iterate type="lt">
                                    <p:tmAbs val="100"/>
                                  </p:iterate>
                                  <p:childTnLst>
                                    <p:set>
                                      <p:cBhvr>
                                        <p:cTn id="148" fill="hold"/>
                                        <p:tgtEl>
                                          <p:spTgt spid="191">
                                            <p:txEl>
                                              <p:pRg st="15" end="15"/>
                                            </p:txEl>
                                          </p:spTgt>
                                        </p:tgtEl>
                                        <p:attrNameLst>
                                          <p:attrName>style.visibility</p:attrName>
                                        </p:attrNameLst>
                                      </p:cBhvr>
                                      <p:to>
                                        <p:strVal val="visible"/>
                                      </p:to>
                                    </p:set>
                                  </p:childTnLst>
                                </p:cTn>
                              </p:par>
                            </p:childTnLst>
                          </p:cTn>
                        </p:par>
                        <p:par>
                          <p:cTn id="149" fill="hold">
                            <p:stCondLst>
                              <p:cond delay="0"/>
                            </p:stCondLst>
                            <p:childTnLst>
                              <p:par>
                                <p:cTn id="150" presetID="1" presetClass="entr" presetSubtype="0" fill="hold" grpId="0" nodeType="afterEffect">
                                  <p:stCondLst>
                                    <p:cond delay="0"/>
                                  </p:stCondLst>
                                  <p:iterate type="lt">
                                    <p:tmAbs val="100"/>
                                  </p:iterate>
                                  <p:childTnLst>
                                    <p:set>
                                      <p:cBhvr>
                                        <p:cTn id="151" fill="hold"/>
                                        <p:tgtEl>
                                          <p:spTgt spid="191">
                                            <p:txEl>
                                              <p:pRg st="16" end="16"/>
                                            </p:txEl>
                                          </p:spTgt>
                                        </p:tgtEl>
                                        <p:attrNameLst>
                                          <p:attrName>style.visibility</p:attrName>
                                        </p:attrNameLst>
                                      </p:cBhvr>
                                      <p:to>
                                        <p:strVal val="visible"/>
                                      </p:to>
                                    </p:set>
                                  </p:childTnLst>
                                </p:cTn>
                              </p:par>
                            </p:childTnLst>
                          </p:cTn>
                        </p:par>
                        <p:par>
                          <p:cTn id="152" fill="hold">
                            <p:stCondLst>
                              <p:cond delay="0"/>
                            </p:stCondLst>
                            <p:childTnLst>
                              <p:par>
                                <p:cTn id="153" presetID="1" presetClass="entr" presetSubtype="0" fill="hold" grpId="0" nodeType="afterEffect">
                                  <p:stCondLst>
                                    <p:cond delay="0"/>
                                  </p:stCondLst>
                                  <p:iterate type="lt">
                                    <p:tmAbs val="100"/>
                                  </p:iterate>
                                  <p:childTnLst>
                                    <p:set>
                                      <p:cBhvr>
                                        <p:cTn id="154" fill="hold"/>
                                        <p:tgtEl>
                                          <p:spTgt spid="191">
                                            <p:txEl>
                                              <p:pRg st="17" end="17"/>
                                            </p:txEl>
                                          </p:spTgt>
                                        </p:tgtEl>
                                        <p:attrNameLst>
                                          <p:attrName>style.visibility</p:attrName>
                                        </p:attrNameLst>
                                      </p:cBhvr>
                                      <p:to>
                                        <p:strVal val="visible"/>
                                      </p:to>
                                    </p:set>
                                  </p:childTnLst>
                                </p:cTn>
                              </p:par>
                            </p:childTnLst>
                          </p:cTn>
                        </p:par>
                        <p:par>
                          <p:cTn id="155" fill="hold">
                            <p:stCondLst>
                              <p:cond delay="0"/>
                            </p:stCondLst>
                            <p:childTnLst>
                              <p:par>
                                <p:cTn id="156" presetID="1" presetClass="entr" presetSubtype="0" fill="hold" grpId="0" nodeType="afterEffect">
                                  <p:stCondLst>
                                    <p:cond delay="0"/>
                                  </p:stCondLst>
                                  <p:iterate type="lt">
                                    <p:tmAbs val="100"/>
                                  </p:iterate>
                                  <p:childTnLst>
                                    <p:set>
                                      <p:cBhvr>
                                        <p:cTn id="157" fill="hold"/>
                                        <p:tgtEl>
                                          <p:spTgt spid="191">
                                            <p:txEl>
                                              <p:pRg st="18" end="18"/>
                                            </p:txEl>
                                          </p:spTgt>
                                        </p:tgtEl>
                                        <p:attrNameLst>
                                          <p:attrName>style.visibility</p:attrName>
                                        </p:attrNameLst>
                                      </p:cBhvr>
                                      <p:to>
                                        <p:strVal val="visible"/>
                                      </p:to>
                                    </p:set>
                                  </p:childTnLst>
                                </p:cTn>
                              </p:par>
                            </p:childTnLst>
                          </p:cTn>
                        </p:par>
                        <p:par>
                          <p:cTn id="158" fill="hold">
                            <p:stCondLst>
                              <p:cond delay="0"/>
                            </p:stCondLst>
                            <p:childTnLst>
                              <p:par>
                                <p:cTn id="159" presetID="1" presetClass="entr" presetSubtype="0" fill="hold" grpId="0" nodeType="afterEffect">
                                  <p:stCondLst>
                                    <p:cond delay="0"/>
                                  </p:stCondLst>
                                  <p:iterate type="lt">
                                    <p:tmAbs val="100"/>
                                  </p:iterate>
                                  <p:childTnLst>
                                    <p:set>
                                      <p:cBhvr>
                                        <p:cTn id="160" fill="hold"/>
                                        <p:tgtEl>
                                          <p:spTgt spid="191">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advAuto="0"/>
      <p:bldP spid="189" grpId="0" build="p" bldLvl="5" animBg="1" advAuto="0"/>
      <p:bldP spid="190" grpId="0" animBg="1" advAuto="0"/>
      <p:bldP spid="191" grpId="0" build="p" bldLvl="5" animBg="1" advAuto="0"/>
      <p:bldP spid="192" grpId="0" build="p" bldLvl="5" animBg="1" advAuto="0"/>
      <p:bldP spid="192" grpId="1" build="p" bldLvl="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st Core Methods"/>
          <p:cNvSpPr txBox="1">
            <a:spLocks noGrp="1"/>
          </p:cNvSpPr>
          <p:nvPr>
            <p:ph type="title"/>
          </p:nvPr>
        </p:nvSpPr>
        <p:spPr>
          <a:prstGeom prst="rect">
            <a:avLst/>
          </a:prstGeom>
        </p:spPr>
        <p:txBody>
          <a:bodyPr/>
          <a:lstStyle/>
          <a:p>
            <a:r>
              <a:t>Test Core Methods</a:t>
            </a:r>
          </a:p>
        </p:txBody>
      </p:sp>
      <p:sp>
        <p:nvSpPr>
          <p:cNvPr id="197" name="Must implement all interface methods…"/>
          <p:cNvSpPr txBox="1">
            <a:spLocks noGrp="1"/>
          </p:cNvSpPr>
          <p:nvPr>
            <p:ph type="body" idx="1"/>
          </p:nvPr>
        </p:nvSpPr>
        <p:spPr>
          <a:xfrm>
            <a:off x="190500" y="2343150"/>
            <a:ext cx="12782550" cy="10441197"/>
          </a:xfrm>
          <a:prstGeom prst="rect">
            <a:avLst/>
          </a:prstGeom>
        </p:spPr>
        <p:txBody>
          <a:bodyPr/>
          <a:lstStyle/>
          <a:p>
            <a:pPr>
              <a:buBlip>
                <a:blip r:embed="rId3"/>
              </a:buBlip>
            </a:pPr>
            <a:r>
              <a:rPr sz="4800" dirty="0"/>
              <a:t>Must implement all interface methods</a:t>
            </a:r>
          </a:p>
          <a:p>
            <a:pPr lvl="1">
              <a:buBlip>
                <a:blip r:embed="rId3"/>
              </a:buBlip>
            </a:pPr>
            <a:r>
              <a:rPr dirty="0"/>
              <a:t>Stub other methods</a:t>
            </a:r>
          </a:p>
          <a:p>
            <a:pPr>
              <a:buBlip>
                <a:blip r:embed="rId3"/>
              </a:buBlip>
            </a:pPr>
            <a:r>
              <a:rPr sz="4800" dirty="0"/>
              <a:t>Test constructor</a:t>
            </a:r>
          </a:p>
          <a:p>
            <a:pPr lvl="1">
              <a:buBlip>
                <a:blip r:embed="rId3"/>
              </a:buBlip>
            </a:pPr>
            <a:r>
              <a:rPr dirty="0"/>
              <a:t>Create an </a:t>
            </a:r>
            <a:r>
              <a:rPr dirty="0" err="1"/>
              <a:t>ArrayBag</a:t>
            </a:r>
            <a:endParaRPr dirty="0"/>
          </a:p>
          <a:p>
            <a:pPr lvl="1">
              <a:buBlip>
                <a:blip r:embed="rId3"/>
              </a:buBlip>
            </a:pPr>
            <a:r>
              <a:rPr dirty="0"/>
              <a:t>Validate the bag is empty</a:t>
            </a:r>
          </a:p>
          <a:p>
            <a:pPr>
              <a:buBlip>
                <a:blip r:embed="rId3"/>
              </a:buBlip>
            </a:pPr>
            <a:r>
              <a:rPr sz="4800" dirty="0"/>
              <a:t>Add items</a:t>
            </a:r>
          </a:p>
          <a:p>
            <a:pPr lvl="1">
              <a:buBlip>
                <a:blip r:embed="rId3"/>
              </a:buBlip>
            </a:pPr>
            <a:r>
              <a:rPr dirty="0"/>
              <a:t>Validate that the items are in the bag</a:t>
            </a:r>
          </a:p>
          <a:p>
            <a:pPr>
              <a:buBlip>
                <a:blip r:embed="rId3"/>
              </a:buBlip>
            </a:pPr>
            <a:r>
              <a:rPr sz="4800" dirty="0"/>
              <a:t>Fill bag</a:t>
            </a:r>
          </a:p>
          <a:p>
            <a:pPr lvl="1">
              <a:buBlip>
                <a:blip r:embed="rId3"/>
              </a:buBlip>
            </a:pPr>
            <a:r>
              <a:rPr dirty="0"/>
              <a:t>Validate the bag is full</a:t>
            </a:r>
          </a:p>
          <a:p>
            <a:pPr lvl="1">
              <a:buBlip>
                <a:blip r:embed="rId3"/>
              </a:buBlip>
            </a:pPr>
            <a:r>
              <a:rPr dirty="0"/>
              <a:t>Validate additional adds fail</a:t>
            </a:r>
          </a:p>
        </p:txBody>
      </p:sp>
      <p:sp>
        <p:nvSpPr>
          <p:cNvPr id="198" name="Rectangle"/>
          <p:cNvSpPr/>
          <p:nvPr/>
        </p:nvSpPr>
        <p:spPr>
          <a:xfrm>
            <a:off x="11996305" y="2324100"/>
            <a:ext cx="11791950" cy="10553498"/>
          </a:xfrm>
          <a:prstGeom prst="rect">
            <a:avLst/>
          </a:prstGeom>
          <a:solidFill>
            <a:srgbClr val="E5E6E1"/>
          </a:solidFill>
          <a:ln w="50800">
            <a:solidFill>
              <a:srgbClr val="941100"/>
            </a:solidFill>
            <a:miter lim="400000"/>
          </a:ln>
          <a:effectLst>
            <a:outerShdw blurRad="4191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99" name="ArrayBag&lt;std::string&gt; bag;…"/>
          <p:cNvSpPr/>
          <p:nvPr/>
        </p:nvSpPr>
        <p:spPr>
          <a:xfrm>
            <a:off x="11963400" y="2257425"/>
            <a:ext cx="12573000" cy="10458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lnSpc>
                <a:spcPct val="90000"/>
              </a:lnSpc>
              <a:tabLst>
                <a:tab pos="368300" algn="l"/>
              </a:tabLst>
              <a:defRPr sz="2600" b="1">
                <a:latin typeface="Menlo Regular"/>
                <a:ea typeface="Menlo Regular"/>
                <a:cs typeface="Menlo Regular"/>
                <a:sym typeface="Menlo Regular"/>
              </a:defRPr>
            </a:pPr>
            <a:r>
              <a:rPr sz="2400" dirty="0"/>
              <a:t>	 </a:t>
            </a:r>
            <a:r>
              <a:rPr sz="2400" dirty="0" err="1"/>
              <a:t>ArrayBag</a:t>
            </a:r>
            <a:r>
              <a:rPr sz="2400" dirty="0"/>
              <a:t>&lt;std::string&gt; bag;</a:t>
            </a:r>
          </a:p>
          <a:p>
            <a:pPr algn="l" defTabSz="685800">
              <a:lnSpc>
                <a:spcPct val="90000"/>
              </a:lnSpc>
              <a:tabLst>
                <a:tab pos="368300" algn="l"/>
              </a:tabLst>
              <a:defRPr sz="2600" b="1">
                <a:solidFill>
                  <a:srgbClr val="D12F1B"/>
                </a:solidFill>
                <a:latin typeface="Menlo Regular"/>
                <a:ea typeface="Menlo Regular"/>
                <a:cs typeface="Menlo Regular"/>
                <a:sym typeface="Menlo Regular"/>
              </a:defRPr>
            </a:pPr>
            <a:r>
              <a:rPr sz="2400" dirty="0">
                <a:solidFill>
                  <a:srgbClr val="000000"/>
                </a:solidFill>
              </a:rPr>
              <a:t>   std::</a:t>
            </a:r>
            <a:r>
              <a:rPr sz="2400" dirty="0" err="1">
                <a:solidFill>
                  <a:srgbClr val="000000"/>
                </a:solidFill>
              </a:rPr>
              <a:t>cout</a:t>
            </a:r>
            <a:r>
              <a:rPr sz="2400" dirty="0">
                <a:solidFill>
                  <a:srgbClr val="000000"/>
                </a:solidFill>
              </a:rPr>
              <a:t> &lt;&lt; </a:t>
            </a:r>
            <a:r>
              <a:rPr sz="2400" dirty="0"/>
              <a:t>"</a:t>
            </a:r>
            <a:r>
              <a:rPr sz="2400" dirty="0" err="1"/>
              <a:t>isEmpty</a:t>
            </a:r>
            <a:r>
              <a:rPr sz="2400" dirty="0"/>
              <a:t>: returns "</a:t>
            </a:r>
            <a:r>
              <a:rPr sz="2400" dirty="0">
                <a:solidFill>
                  <a:srgbClr val="000000"/>
                </a:solidFill>
              </a:rPr>
              <a:t> &lt;&lt; </a:t>
            </a:r>
            <a:r>
              <a:rPr sz="2400" dirty="0" err="1">
                <a:solidFill>
                  <a:srgbClr val="000000"/>
                </a:solidFill>
              </a:rPr>
              <a:t>bag.isEmpty</a:t>
            </a:r>
            <a:r>
              <a:rPr sz="2400" dirty="0">
                <a:solidFill>
                  <a:srgbClr val="000000"/>
                </a:solidFill>
              </a:rPr>
              <a:t>() </a:t>
            </a:r>
          </a:p>
          <a:p>
            <a:pPr algn="l" defTabSz="685800">
              <a:lnSpc>
                <a:spcPct val="90000"/>
              </a:lnSpc>
              <a:tabLst>
                <a:tab pos="368300" algn="l"/>
              </a:tabLst>
              <a:defRPr sz="2600" b="1">
                <a:solidFill>
                  <a:srgbClr val="D12F1B"/>
                </a:solidFill>
                <a:latin typeface="Menlo Regular"/>
                <a:ea typeface="Menlo Regular"/>
                <a:cs typeface="Menlo Regular"/>
                <a:sym typeface="Menlo Regular"/>
              </a:defRPr>
            </a:pPr>
            <a:r>
              <a:rPr sz="2400" dirty="0">
                <a:solidFill>
                  <a:srgbClr val="000000"/>
                </a:solidFill>
              </a:rPr>
              <a:t>   					&lt;&lt; </a:t>
            </a:r>
            <a:r>
              <a:rPr sz="2400" dirty="0"/>
              <a:t>"; should be 1 (true)"</a:t>
            </a:r>
            <a:r>
              <a:rPr sz="2400" dirty="0">
                <a:solidFill>
                  <a:srgbClr val="000000"/>
                </a:solidFill>
              </a:rPr>
              <a:t> &lt;&lt; std::</a:t>
            </a:r>
            <a:r>
              <a:rPr sz="2400" dirty="0" err="1">
                <a:solidFill>
                  <a:srgbClr val="000000"/>
                </a:solidFill>
              </a:rPr>
              <a:t>endl</a:t>
            </a:r>
            <a:r>
              <a:rPr sz="2400" dirty="0">
                <a:solidFill>
                  <a:srgbClr val="000000"/>
                </a:solidFill>
              </a:rPr>
              <a:t>;</a:t>
            </a:r>
          </a:p>
          <a:p>
            <a:pPr algn="l" defTabSz="685800">
              <a:lnSpc>
                <a:spcPct val="90000"/>
              </a:lnSpc>
              <a:tabLst>
                <a:tab pos="368300" algn="l"/>
              </a:tabLst>
              <a:defRPr sz="2600" b="1">
                <a:latin typeface="Menlo Regular"/>
                <a:ea typeface="Menlo Regular"/>
                <a:cs typeface="Menlo Regular"/>
                <a:sym typeface="Menlo Regular"/>
              </a:defRPr>
            </a:pPr>
            <a:r>
              <a:rPr sz="2400" dirty="0"/>
              <a:t>   std::</a:t>
            </a:r>
            <a:r>
              <a:rPr sz="2400" dirty="0" err="1"/>
              <a:t>cout</a:t>
            </a:r>
            <a:r>
              <a:rPr sz="2400" dirty="0"/>
              <a:t> &lt;&lt; </a:t>
            </a:r>
            <a:r>
              <a:rPr sz="2400" dirty="0">
                <a:solidFill>
                  <a:srgbClr val="D12F1B"/>
                </a:solidFill>
              </a:rPr>
              <a:t>"The bag contains "</a:t>
            </a:r>
            <a:r>
              <a:rPr sz="2400" dirty="0"/>
              <a:t> &lt;&lt; </a:t>
            </a:r>
            <a:r>
              <a:rPr sz="2400" dirty="0" err="1"/>
              <a:t>bag.getCurrentSize</a:t>
            </a:r>
            <a:r>
              <a:rPr sz="2400" dirty="0"/>
              <a:t>()</a:t>
            </a:r>
          </a:p>
          <a:p>
            <a:pPr algn="l" defTabSz="685800">
              <a:lnSpc>
                <a:spcPct val="90000"/>
              </a:lnSpc>
              <a:tabLst>
                <a:tab pos="368300" algn="l"/>
              </a:tabLst>
              <a:defRPr sz="2600" b="1">
                <a:latin typeface="Menlo Regular"/>
                <a:ea typeface="Menlo Regular"/>
                <a:cs typeface="Menlo Regular"/>
                <a:sym typeface="Menlo Regular"/>
              </a:defRPr>
            </a:pPr>
            <a:r>
              <a:rPr sz="2400" dirty="0"/>
              <a:t>        &lt;&lt; </a:t>
            </a:r>
            <a:r>
              <a:rPr sz="2400" dirty="0">
                <a:solidFill>
                  <a:srgbClr val="D12F1B"/>
                </a:solidFill>
              </a:rPr>
              <a:t>" items:"</a:t>
            </a:r>
            <a:r>
              <a:rPr sz="2400" dirty="0"/>
              <a:t> &lt;&lt; std::</a:t>
            </a:r>
            <a:r>
              <a:rPr sz="2400" dirty="0" err="1"/>
              <a:t>endl</a:t>
            </a:r>
            <a:r>
              <a:rPr sz="2400" dirty="0"/>
              <a:t>;</a:t>
            </a:r>
          </a:p>
          <a:p>
            <a:pPr algn="l" defTabSz="685800">
              <a:lnSpc>
                <a:spcPct val="90000"/>
              </a:lnSpc>
              <a:tabLst>
                <a:tab pos="368300" algn="l"/>
              </a:tabLst>
              <a:defRPr sz="2600" b="1">
                <a:latin typeface="Menlo Regular"/>
                <a:ea typeface="Menlo Regular"/>
                <a:cs typeface="Menlo Regular"/>
                <a:sym typeface="Menlo Regular"/>
              </a:defRPr>
            </a:pPr>
            <a:endParaRPr sz="2400" dirty="0"/>
          </a:p>
          <a:p>
            <a:pPr algn="l" defTabSz="685800">
              <a:lnSpc>
                <a:spcPct val="90000"/>
              </a:lnSpc>
              <a:tabLst>
                <a:tab pos="368300" algn="l"/>
              </a:tabLst>
              <a:defRPr sz="2600" b="1">
                <a:latin typeface="Menlo Regular"/>
                <a:ea typeface="Menlo Regular"/>
                <a:cs typeface="Menlo Regular"/>
                <a:sym typeface="Menlo Regular"/>
              </a:defRPr>
            </a:pPr>
            <a:r>
              <a:rPr sz="2400" dirty="0"/>
              <a:t>   std::vector&lt;std::string&gt; </a:t>
            </a:r>
            <a:r>
              <a:rPr sz="2400" dirty="0" err="1"/>
              <a:t>bagItems</a:t>
            </a:r>
            <a:r>
              <a:rPr sz="2400" dirty="0"/>
              <a:t> = </a:t>
            </a:r>
            <a:r>
              <a:rPr sz="2400" dirty="0" err="1"/>
              <a:t>bag.toVector</a:t>
            </a:r>
            <a:r>
              <a:rPr sz="2400" dirty="0"/>
              <a:t>();</a:t>
            </a:r>
          </a:p>
          <a:p>
            <a:pPr algn="l" defTabSz="685800">
              <a:lnSpc>
                <a:spcPct val="90000"/>
              </a:lnSpc>
              <a:tabLst>
                <a:tab pos="368300" algn="l"/>
              </a:tabLst>
              <a:defRPr sz="2600" b="1">
                <a:latin typeface="Menlo Regular"/>
                <a:ea typeface="Menlo Regular"/>
                <a:cs typeface="Menlo Regular"/>
                <a:sym typeface="Menlo Regular"/>
              </a:defRPr>
            </a:pPr>
            <a:r>
              <a:rPr sz="2400" dirty="0"/>
              <a:t>   </a:t>
            </a:r>
            <a:r>
              <a:rPr sz="2400" dirty="0">
                <a:solidFill>
                  <a:srgbClr val="BB2CA2"/>
                </a:solidFill>
              </a:rPr>
              <a:t>int</a:t>
            </a:r>
            <a:r>
              <a:rPr sz="2400" dirty="0"/>
              <a:t> </a:t>
            </a:r>
            <a:r>
              <a:rPr sz="2400" dirty="0" err="1"/>
              <a:t>numberOfEntries</a:t>
            </a:r>
            <a:r>
              <a:rPr sz="2400" dirty="0"/>
              <a:t> = </a:t>
            </a:r>
            <a:r>
              <a:rPr sz="2400" dirty="0" err="1"/>
              <a:t>bagItems.size</a:t>
            </a:r>
            <a:r>
              <a:rPr sz="2400" dirty="0"/>
              <a:t>();</a:t>
            </a:r>
          </a:p>
          <a:p>
            <a:pPr algn="l" defTabSz="685800">
              <a:lnSpc>
                <a:spcPct val="90000"/>
              </a:lnSpc>
              <a:tabLst>
                <a:tab pos="368300" algn="l"/>
              </a:tabLst>
              <a:defRPr sz="2600" b="1">
                <a:latin typeface="Menlo Regular"/>
                <a:ea typeface="Menlo Regular"/>
                <a:cs typeface="Menlo Regular"/>
                <a:sym typeface="Menlo Regular"/>
              </a:defRPr>
            </a:pPr>
            <a:r>
              <a:rPr sz="2400" dirty="0"/>
              <a:t>   </a:t>
            </a:r>
            <a:r>
              <a:rPr sz="2400" dirty="0">
                <a:solidFill>
                  <a:srgbClr val="BB2CA2"/>
                </a:solidFill>
              </a:rPr>
              <a:t>for</a:t>
            </a:r>
            <a:r>
              <a:rPr sz="2400" dirty="0"/>
              <a:t> (</a:t>
            </a:r>
            <a:r>
              <a:rPr sz="2400" dirty="0">
                <a:solidFill>
                  <a:srgbClr val="BB2CA2"/>
                </a:solidFill>
              </a:rPr>
              <a:t>int</a:t>
            </a:r>
            <a:r>
              <a:rPr sz="2400" dirty="0"/>
              <a:t> </a:t>
            </a:r>
            <a:r>
              <a:rPr sz="2400" dirty="0" err="1"/>
              <a:t>i</a:t>
            </a:r>
            <a:r>
              <a:rPr sz="2400" dirty="0"/>
              <a:t> = </a:t>
            </a:r>
            <a:r>
              <a:rPr sz="2400" dirty="0">
                <a:solidFill>
                  <a:srgbClr val="272AD8"/>
                </a:solidFill>
              </a:rPr>
              <a:t>0</a:t>
            </a:r>
            <a:r>
              <a:rPr sz="2400" dirty="0"/>
              <a:t>; </a:t>
            </a:r>
            <a:r>
              <a:rPr sz="2400" dirty="0" err="1"/>
              <a:t>i</a:t>
            </a:r>
            <a:r>
              <a:rPr sz="2400" dirty="0"/>
              <a:t> &lt; </a:t>
            </a:r>
            <a:r>
              <a:rPr sz="2400" dirty="0" err="1"/>
              <a:t>numberOfEntries</a:t>
            </a:r>
            <a:r>
              <a:rPr sz="2400" dirty="0"/>
              <a:t>; </a:t>
            </a:r>
            <a:r>
              <a:rPr sz="2400" dirty="0" err="1"/>
              <a:t>i</a:t>
            </a:r>
            <a:r>
              <a:rPr sz="2400" dirty="0"/>
              <a:t>++)</a:t>
            </a:r>
          </a:p>
          <a:p>
            <a:pPr algn="l" defTabSz="685800">
              <a:lnSpc>
                <a:spcPct val="90000"/>
              </a:lnSpc>
              <a:tabLst>
                <a:tab pos="368300" algn="l"/>
              </a:tabLst>
              <a:defRPr sz="2600" b="1">
                <a:latin typeface="Menlo Regular"/>
                <a:ea typeface="Menlo Regular"/>
                <a:cs typeface="Menlo Regular"/>
                <a:sym typeface="Menlo Regular"/>
              </a:defRPr>
            </a:pPr>
            <a:r>
              <a:rPr sz="2400" dirty="0"/>
              <a:t>   {</a:t>
            </a:r>
          </a:p>
          <a:p>
            <a:pPr algn="l" defTabSz="685800">
              <a:lnSpc>
                <a:spcPct val="90000"/>
              </a:lnSpc>
              <a:tabLst>
                <a:tab pos="368300" algn="l"/>
              </a:tabLst>
              <a:defRPr sz="2600" b="1">
                <a:latin typeface="Menlo Regular"/>
                <a:ea typeface="Menlo Regular"/>
                <a:cs typeface="Menlo Regular"/>
                <a:sym typeface="Menlo Regular"/>
              </a:defRPr>
            </a:pPr>
            <a:r>
              <a:rPr sz="2400" dirty="0"/>
              <a:t>      std::</a:t>
            </a:r>
            <a:r>
              <a:rPr sz="2400" dirty="0" err="1"/>
              <a:t>cout</a:t>
            </a:r>
            <a:r>
              <a:rPr sz="2400" dirty="0"/>
              <a:t> &lt;&lt; </a:t>
            </a:r>
            <a:r>
              <a:rPr sz="2400" dirty="0" err="1"/>
              <a:t>bagItems</a:t>
            </a:r>
            <a:r>
              <a:rPr sz="2400" dirty="0"/>
              <a:t>[</a:t>
            </a:r>
            <a:r>
              <a:rPr sz="2400" dirty="0" err="1"/>
              <a:t>i</a:t>
            </a:r>
            <a:r>
              <a:rPr sz="2400" dirty="0"/>
              <a:t>] &lt;&lt; </a:t>
            </a:r>
            <a:r>
              <a:rPr sz="2400" dirty="0">
                <a:solidFill>
                  <a:srgbClr val="D12F1B"/>
                </a:solidFill>
              </a:rPr>
              <a:t>" "</a:t>
            </a:r>
            <a:r>
              <a:rPr sz="2400" dirty="0"/>
              <a:t>;</a:t>
            </a:r>
          </a:p>
          <a:p>
            <a:pPr algn="l" defTabSz="685800">
              <a:lnSpc>
                <a:spcPct val="90000"/>
              </a:lnSpc>
              <a:tabLst>
                <a:tab pos="368300" algn="l"/>
              </a:tabLst>
              <a:defRPr sz="2600" b="1">
                <a:solidFill>
                  <a:srgbClr val="008400"/>
                </a:solidFill>
                <a:latin typeface="Menlo Regular"/>
                <a:ea typeface="Menlo Regular"/>
                <a:cs typeface="Menlo Regular"/>
                <a:sym typeface="Menlo Regular"/>
              </a:defRPr>
            </a:pPr>
            <a:r>
              <a:rPr sz="2400" dirty="0">
                <a:solidFill>
                  <a:srgbClr val="000000"/>
                </a:solidFill>
              </a:rPr>
              <a:t>   }  </a:t>
            </a:r>
            <a:r>
              <a:rPr sz="2400" dirty="0"/>
              <a:t>// end for</a:t>
            </a:r>
          </a:p>
          <a:p>
            <a:pPr algn="l" defTabSz="685800">
              <a:lnSpc>
                <a:spcPct val="90000"/>
              </a:lnSpc>
              <a:tabLst>
                <a:tab pos="368300" algn="l"/>
              </a:tabLst>
              <a:defRPr sz="2600" b="1">
                <a:solidFill>
                  <a:srgbClr val="008400"/>
                </a:solidFill>
                <a:latin typeface="Menlo Regular"/>
                <a:ea typeface="Menlo Regular"/>
                <a:cs typeface="Menlo Regular"/>
                <a:sym typeface="Menlo Regular"/>
              </a:defRPr>
            </a:pPr>
            <a:endParaRPr sz="2400" dirty="0">
              <a:solidFill>
                <a:srgbClr val="000000"/>
              </a:solidFill>
            </a:endParaRPr>
          </a:p>
          <a:p>
            <a:pPr algn="l" defTabSz="685800">
              <a:lnSpc>
                <a:spcPct val="90000"/>
              </a:lnSpc>
              <a:tabLst>
                <a:tab pos="368300" algn="l"/>
              </a:tabLst>
              <a:defRPr sz="2600" b="1">
                <a:latin typeface="Menlo Regular"/>
                <a:ea typeface="Menlo Regular"/>
                <a:cs typeface="Menlo Regular"/>
                <a:sym typeface="Menlo Regular"/>
              </a:defRPr>
            </a:pPr>
            <a:r>
              <a:rPr sz="2400" dirty="0"/>
              <a:t>	 std::string items[] = {</a:t>
            </a:r>
            <a:r>
              <a:rPr sz="2400" dirty="0">
                <a:solidFill>
                  <a:srgbClr val="D12F1B"/>
                </a:solidFill>
              </a:rPr>
              <a:t>"one"</a:t>
            </a:r>
            <a:r>
              <a:rPr sz="2400" dirty="0"/>
              <a:t>, </a:t>
            </a:r>
            <a:r>
              <a:rPr sz="2400" dirty="0">
                <a:solidFill>
                  <a:srgbClr val="D12F1B"/>
                </a:solidFill>
              </a:rPr>
              <a:t>"two"</a:t>
            </a:r>
            <a:r>
              <a:rPr sz="2400" dirty="0"/>
              <a:t>, </a:t>
            </a:r>
            <a:r>
              <a:rPr sz="2400" dirty="0">
                <a:solidFill>
                  <a:srgbClr val="D12F1B"/>
                </a:solidFill>
              </a:rPr>
              <a:t>"three"</a:t>
            </a:r>
            <a:r>
              <a:rPr sz="2400" dirty="0"/>
              <a:t>, </a:t>
            </a:r>
          </a:p>
          <a:p>
            <a:pPr lvl="8" indent="3657600" algn="l" defTabSz="685800">
              <a:lnSpc>
                <a:spcPct val="90000"/>
              </a:lnSpc>
              <a:tabLst>
                <a:tab pos="368300" algn="l"/>
              </a:tabLst>
              <a:defRPr sz="2600" b="1">
                <a:latin typeface="Menlo Regular"/>
                <a:ea typeface="Menlo Regular"/>
                <a:cs typeface="Menlo Regular"/>
                <a:sym typeface="Menlo Regular"/>
              </a:defRPr>
            </a:pPr>
            <a:r>
              <a:rPr sz="2400" dirty="0">
                <a:solidFill>
                  <a:srgbClr val="D12F1B"/>
                </a:solidFill>
              </a:rPr>
              <a:t>"four"</a:t>
            </a:r>
            <a:r>
              <a:rPr sz="2400" dirty="0"/>
              <a:t>, </a:t>
            </a:r>
            <a:r>
              <a:rPr sz="2400" dirty="0">
                <a:solidFill>
                  <a:srgbClr val="D12F1B"/>
                </a:solidFill>
              </a:rPr>
              <a:t>"five"</a:t>
            </a:r>
            <a:r>
              <a:rPr sz="2400" dirty="0"/>
              <a:t>, </a:t>
            </a:r>
            <a:r>
              <a:rPr sz="2400" dirty="0">
                <a:solidFill>
                  <a:srgbClr val="D12F1B"/>
                </a:solidFill>
              </a:rPr>
              <a:t>"one"</a:t>
            </a:r>
            <a:r>
              <a:rPr sz="2400" dirty="0"/>
              <a:t>};</a:t>
            </a:r>
          </a:p>
          <a:p>
            <a:pPr lvl="8" indent="3657600" algn="l" defTabSz="685800">
              <a:lnSpc>
                <a:spcPct val="90000"/>
              </a:lnSpc>
              <a:tabLst>
                <a:tab pos="368300" algn="l"/>
              </a:tabLst>
              <a:defRPr sz="2600" b="1">
                <a:latin typeface="Menlo Regular"/>
                <a:ea typeface="Menlo Regular"/>
                <a:cs typeface="Menlo Regular"/>
                <a:sym typeface="Menlo Regular"/>
              </a:defRPr>
            </a:pPr>
            <a:endParaRPr sz="2400" dirty="0"/>
          </a:p>
          <a:p>
            <a:pPr algn="l" defTabSz="685800">
              <a:lnSpc>
                <a:spcPct val="90000"/>
              </a:lnSpc>
              <a:tabLst>
                <a:tab pos="368300" algn="l"/>
              </a:tabLst>
              <a:defRPr sz="2600" b="1">
                <a:solidFill>
                  <a:srgbClr val="D12F1B"/>
                </a:solidFill>
                <a:latin typeface="Menlo Regular"/>
                <a:ea typeface="Menlo Regular"/>
                <a:cs typeface="Menlo Regular"/>
                <a:sym typeface="Menlo Regular"/>
              </a:defRPr>
            </a:pPr>
            <a:r>
              <a:rPr sz="2400" dirty="0">
                <a:solidFill>
                  <a:srgbClr val="000000"/>
                </a:solidFill>
              </a:rPr>
              <a:t>   std::</a:t>
            </a:r>
            <a:r>
              <a:rPr sz="2400" dirty="0" err="1">
                <a:solidFill>
                  <a:srgbClr val="000000"/>
                </a:solidFill>
              </a:rPr>
              <a:t>cout</a:t>
            </a:r>
            <a:r>
              <a:rPr sz="2400" dirty="0">
                <a:solidFill>
                  <a:srgbClr val="000000"/>
                </a:solidFill>
              </a:rPr>
              <a:t> &lt;&lt; </a:t>
            </a:r>
            <a:r>
              <a:rPr sz="2400" dirty="0"/>
              <a:t>"Add 6 items to the bag: "</a:t>
            </a:r>
            <a:r>
              <a:rPr sz="2400" dirty="0">
                <a:solidFill>
                  <a:srgbClr val="000000"/>
                </a:solidFill>
              </a:rPr>
              <a:t> &lt;&lt; std::</a:t>
            </a:r>
            <a:r>
              <a:rPr sz="2400" dirty="0" err="1">
                <a:solidFill>
                  <a:srgbClr val="000000"/>
                </a:solidFill>
              </a:rPr>
              <a:t>endl</a:t>
            </a:r>
            <a:r>
              <a:rPr sz="2400" dirty="0">
                <a:solidFill>
                  <a:srgbClr val="000000"/>
                </a:solidFill>
              </a:rPr>
              <a:t>;</a:t>
            </a:r>
          </a:p>
          <a:p>
            <a:pPr algn="l" defTabSz="685800">
              <a:lnSpc>
                <a:spcPct val="90000"/>
              </a:lnSpc>
              <a:tabLst>
                <a:tab pos="368300" algn="l"/>
              </a:tabLst>
              <a:defRPr sz="2600" b="1">
                <a:latin typeface="Menlo Regular"/>
                <a:ea typeface="Menlo Regular"/>
                <a:cs typeface="Menlo Regular"/>
                <a:sym typeface="Menlo Regular"/>
              </a:defRPr>
            </a:pPr>
            <a:r>
              <a:rPr sz="2400" dirty="0"/>
              <a:t>	 </a:t>
            </a:r>
            <a:r>
              <a:rPr sz="2400" dirty="0">
                <a:solidFill>
                  <a:srgbClr val="BB2CA2"/>
                </a:solidFill>
              </a:rPr>
              <a:t>for</a:t>
            </a:r>
            <a:r>
              <a:rPr sz="2400" dirty="0"/>
              <a:t> (</a:t>
            </a:r>
            <a:r>
              <a:rPr sz="2400" dirty="0">
                <a:solidFill>
                  <a:srgbClr val="BB2CA2"/>
                </a:solidFill>
              </a:rPr>
              <a:t>int</a:t>
            </a:r>
            <a:r>
              <a:rPr sz="2400" dirty="0"/>
              <a:t> </a:t>
            </a:r>
            <a:r>
              <a:rPr sz="2400" dirty="0" err="1"/>
              <a:t>i</a:t>
            </a:r>
            <a:r>
              <a:rPr sz="2400" dirty="0"/>
              <a:t> = </a:t>
            </a:r>
            <a:r>
              <a:rPr sz="2400" dirty="0">
                <a:solidFill>
                  <a:srgbClr val="272AD8"/>
                </a:solidFill>
              </a:rPr>
              <a:t>0</a:t>
            </a:r>
            <a:r>
              <a:rPr sz="2400" dirty="0"/>
              <a:t>; </a:t>
            </a:r>
            <a:r>
              <a:rPr sz="2400" dirty="0" err="1"/>
              <a:t>i</a:t>
            </a:r>
            <a:r>
              <a:rPr sz="2400" dirty="0"/>
              <a:t> &lt; </a:t>
            </a:r>
            <a:r>
              <a:rPr sz="2400" dirty="0">
                <a:solidFill>
                  <a:srgbClr val="272AD8"/>
                </a:solidFill>
              </a:rPr>
              <a:t>6</a:t>
            </a:r>
            <a:r>
              <a:rPr sz="2400" dirty="0"/>
              <a:t>; </a:t>
            </a:r>
            <a:r>
              <a:rPr sz="2400" dirty="0" err="1"/>
              <a:t>i</a:t>
            </a:r>
            <a:r>
              <a:rPr sz="2400" dirty="0"/>
              <a:t>++)</a:t>
            </a:r>
          </a:p>
          <a:p>
            <a:pPr algn="l" defTabSz="685800">
              <a:lnSpc>
                <a:spcPct val="90000"/>
              </a:lnSpc>
              <a:tabLst>
                <a:tab pos="368300" algn="l"/>
              </a:tabLst>
              <a:defRPr sz="2600" b="1">
                <a:latin typeface="Menlo Regular"/>
                <a:ea typeface="Menlo Regular"/>
                <a:cs typeface="Menlo Regular"/>
                <a:sym typeface="Menlo Regular"/>
              </a:defRPr>
            </a:pPr>
            <a:r>
              <a:rPr sz="2400" dirty="0"/>
              <a:t>   {</a:t>
            </a:r>
          </a:p>
          <a:p>
            <a:pPr algn="l" defTabSz="685800">
              <a:lnSpc>
                <a:spcPct val="90000"/>
              </a:lnSpc>
              <a:tabLst>
                <a:tab pos="368300" algn="l"/>
              </a:tabLst>
              <a:defRPr sz="2600" b="1">
                <a:latin typeface="Menlo Regular"/>
                <a:ea typeface="Menlo Regular"/>
                <a:cs typeface="Menlo Regular"/>
                <a:sym typeface="Menlo Regular"/>
              </a:defRPr>
            </a:pPr>
            <a:r>
              <a:rPr sz="2400" dirty="0"/>
              <a:t>		   </a:t>
            </a:r>
            <a:r>
              <a:rPr sz="2400" dirty="0" err="1"/>
              <a:t>bag.add</a:t>
            </a:r>
            <a:r>
              <a:rPr sz="2400" dirty="0"/>
              <a:t>(items[</a:t>
            </a:r>
            <a:r>
              <a:rPr sz="2400" dirty="0" err="1"/>
              <a:t>i</a:t>
            </a:r>
            <a:r>
              <a:rPr sz="2400" dirty="0"/>
              <a:t>]);</a:t>
            </a:r>
          </a:p>
          <a:p>
            <a:pPr algn="l" defTabSz="685800">
              <a:lnSpc>
                <a:spcPct val="90000"/>
              </a:lnSpc>
              <a:tabLst>
                <a:tab pos="368300" algn="l"/>
              </a:tabLst>
              <a:defRPr sz="2600" b="1">
                <a:solidFill>
                  <a:srgbClr val="008400"/>
                </a:solidFill>
                <a:latin typeface="Menlo Regular"/>
                <a:ea typeface="Menlo Regular"/>
                <a:cs typeface="Menlo Regular"/>
                <a:sym typeface="Menlo Regular"/>
              </a:defRPr>
            </a:pPr>
            <a:r>
              <a:rPr sz="2400" dirty="0">
                <a:solidFill>
                  <a:srgbClr val="000000"/>
                </a:solidFill>
              </a:rPr>
              <a:t>	 }  </a:t>
            </a:r>
            <a:r>
              <a:rPr sz="2400" dirty="0"/>
              <a:t>// end for</a:t>
            </a:r>
          </a:p>
          <a:p>
            <a:pPr algn="l" defTabSz="685800">
              <a:lnSpc>
                <a:spcPct val="90000"/>
              </a:lnSpc>
              <a:tabLst>
                <a:tab pos="368300" algn="l"/>
              </a:tabLst>
              <a:defRPr sz="2600" b="1">
                <a:solidFill>
                  <a:srgbClr val="008400"/>
                </a:solidFill>
                <a:latin typeface="Menlo Regular"/>
                <a:ea typeface="Menlo Regular"/>
                <a:cs typeface="Menlo Regular"/>
                <a:sym typeface="Menlo Regular"/>
              </a:defRPr>
            </a:pPr>
            <a:endParaRPr sz="2400" dirty="0">
              <a:solidFill>
                <a:srgbClr val="000000"/>
              </a:solidFill>
            </a:endParaRPr>
          </a:p>
          <a:p>
            <a:pPr algn="l" defTabSz="685800">
              <a:lnSpc>
                <a:spcPct val="90000"/>
              </a:lnSpc>
              <a:tabLst>
                <a:tab pos="368300" algn="l"/>
              </a:tabLst>
              <a:defRPr sz="2600" b="1">
                <a:latin typeface="Menlo Regular"/>
                <a:ea typeface="Menlo Regular"/>
                <a:cs typeface="Menlo Regular"/>
                <a:sym typeface="Menlo Regular"/>
              </a:defRPr>
            </a:pPr>
            <a:r>
              <a:rPr sz="2400" dirty="0"/>
              <a:t>	 std::</a:t>
            </a:r>
            <a:r>
              <a:rPr sz="2400" dirty="0" err="1"/>
              <a:t>cout</a:t>
            </a:r>
            <a:r>
              <a:rPr sz="2400" dirty="0"/>
              <a:t> &lt;&lt; </a:t>
            </a:r>
            <a:r>
              <a:rPr sz="2400" dirty="0">
                <a:solidFill>
                  <a:srgbClr val="D12F1B"/>
                </a:solidFill>
              </a:rPr>
              <a:t>"The bag contains "</a:t>
            </a:r>
            <a:r>
              <a:rPr sz="2400" dirty="0"/>
              <a:t> &lt;&lt; </a:t>
            </a:r>
            <a:r>
              <a:rPr sz="2400" dirty="0" err="1"/>
              <a:t>bag.getCurrentSize</a:t>
            </a:r>
            <a:r>
              <a:rPr sz="2400" dirty="0"/>
              <a:t>()</a:t>
            </a:r>
          </a:p>
          <a:p>
            <a:pPr algn="l" defTabSz="685800">
              <a:lnSpc>
                <a:spcPct val="90000"/>
              </a:lnSpc>
              <a:tabLst>
                <a:tab pos="368300" algn="l"/>
              </a:tabLst>
              <a:defRPr sz="2600" b="1">
                <a:latin typeface="Menlo Regular"/>
                <a:ea typeface="Menlo Regular"/>
                <a:cs typeface="Menlo Regular"/>
                <a:sym typeface="Menlo Regular"/>
              </a:defRPr>
            </a:pPr>
            <a:r>
              <a:rPr sz="2400" dirty="0"/>
              <a:t>         &lt;&lt; </a:t>
            </a:r>
            <a:r>
              <a:rPr sz="2400" dirty="0">
                <a:solidFill>
                  <a:srgbClr val="D12F1B"/>
                </a:solidFill>
              </a:rPr>
              <a:t>" items:"</a:t>
            </a:r>
            <a:r>
              <a:rPr sz="2400" dirty="0"/>
              <a:t> &lt;&lt; std::</a:t>
            </a:r>
            <a:r>
              <a:rPr sz="2400" dirty="0" err="1"/>
              <a:t>endl</a:t>
            </a:r>
            <a:r>
              <a:rPr sz="2400" dirty="0"/>
              <a:t>;</a:t>
            </a:r>
          </a:p>
          <a:p>
            <a:pPr algn="l" defTabSz="685800">
              <a:lnSpc>
                <a:spcPct val="90000"/>
              </a:lnSpc>
              <a:tabLst>
                <a:tab pos="368300" algn="l"/>
              </a:tabLst>
              <a:defRPr sz="2600" b="1">
                <a:latin typeface="Menlo Regular"/>
                <a:ea typeface="Menlo Regular"/>
                <a:cs typeface="Menlo Regular"/>
                <a:sym typeface="Menlo Regular"/>
              </a:defRPr>
            </a:pPr>
            <a:endParaRPr sz="2400" dirty="0"/>
          </a:p>
          <a:p>
            <a:pPr algn="l" defTabSz="685800">
              <a:lnSpc>
                <a:spcPct val="90000"/>
              </a:lnSpc>
              <a:tabLst>
                <a:tab pos="368300" algn="l"/>
              </a:tabLst>
              <a:defRPr sz="2600" b="1">
                <a:latin typeface="Menlo Regular"/>
                <a:ea typeface="Menlo Regular"/>
                <a:cs typeface="Menlo Regular"/>
                <a:sym typeface="Menlo Regular"/>
              </a:defRPr>
            </a:pPr>
            <a:r>
              <a:rPr sz="2400" dirty="0"/>
              <a:t>   </a:t>
            </a:r>
            <a:r>
              <a:rPr sz="2400" dirty="0" err="1"/>
              <a:t>bagItems</a:t>
            </a:r>
            <a:r>
              <a:rPr sz="2400" dirty="0"/>
              <a:t> = </a:t>
            </a:r>
            <a:r>
              <a:rPr sz="2400" dirty="0" err="1"/>
              <a:t>bag.toVector</a:t>
            </a:r>
            <a:r>
              <a:rPr sz="2400" dirty="0"/>
              <a:t>(</a:t>
            </a:r>
            <a:r>
              <a:rPr sz="2400" dirty="0" err="1"/>
              <a:t>bagItems</a:t>
            </a:r>
            <a:r>
              <a:rPr sz="2400" dirty="0"/>
              <a:t>);</a:t>
            </a:r>
          </a:p>
          <a:p>
            <a:pPr algn="l" defTabSz="685800">
              <a:lnSpc>
                <a:spcPct val="90000"/>
              </a:lnSpc>
              <a:tabLst>
                <a:tab pos="368300" algn="l"/>
              </a:tabLst>
              <a:defRPr sz="2600" b="1">
                <a:latin typeface="Menlo Regular"/>
                <a:ea typeface="Menlo Regular"/>
                <a:cs typeface="Menlo Regular"/>
                <a:sym typeface="Menlo Regular"/>
              </a:defRPr>
            </a:pPr>
            <a:r>
              <a:rPr sz="2400" dirty="0"/>
              <a:t>   </a:t>
            </a:r>
            <a:r>
              <a:rPr sz="2400" dirty="0" err="1"/>
              <a:t>numberOfEntries</a:t>
            </a:r>
            <a:r>
              <a:rPr sz="2400" dirty="0"/>
              <a:t> = </a:t>
            </a:r>
            <a:r>
              <a:rPr sz="2400" dirty="0" err="1"/>
              <a:t>bagItems.size</a:t>
            </a:r>
            <a:r>
              <a:rPr sz="2400" dirty="0"/>
              <a:t>();</a:t>
            </a:r>
          </a:p>
          <a:p>
            <a:pPr algn="l" defTabSz="685800">
              <a:lnSpc>
                <a:spcPct val="90000"/>
              </a:lnSpc>
              <a:tabLst>
                <a:tab pos="368300" algn="l"/>
              </a:tabLst>
              <a:defRPr sz="2600" b="1">
                <a:latin typeface="Menlo Regular"/>
                <a:ea typeface="Menlo Regular"/>
                <a:cs typeface="Menlo Regular"/>
                <a:sym typeface="Menlo Regular"/>
              </a:defRPr>
            </a:pPr>
            <a:r>
              <a:rPr sz="2400" dirty="0"/>
              <a:t>   </a:t>
            </a:r>
            <a:r>
              <a:rPr sz="2400" dirty="0">
                <a:solidFill>
                  <a:srgbClr val="BB2CA2"/>
                </a:solidFill>
              </a:rPr>
              <a:t>for</a:t>
            </a:r>
            <a:r>
              <a:rPr sz="2400" dirty="0"/>
              <a:t> (</a:t>
            </a:r>
            <a:r>
              <a:rPr sz="2400" dirty="0">
                <a:solidFill>
                  <a:srgbClr val="BB2CA2"/>
                </a:solidFill>
              </a:rPr>
              <a:t>int</a:t>
            </a:r>
            <a:r>
              <a:rPr sz="2400" dirty="0"/>
              <a:t> </a:t>
            </a:r>
            <a:r>
              <a:rPr sz="2400" dirty="0" err="1"/>
              <a:t>i</a:t>
            </a:r>
            <a:r>
              <a:rPr sz="2400" dirty="0"/>
              <a:t> = </a:t>
            </a:r>
            <a:r>
              <a:rPr sz="2400" dirty="0">
                <a:solidFill>
                  <a:srgbClr val="272AD8"/>
                </a:solidFill>
              </a:rPr>
              <a:t>0</a:t>
            </a:r>
            <a:r>
              <a:rPr sz="2400" dirty="0"/>
              <a:t>; </a:t>
            </a:r>
            <a:r>
              <a:rPr sz="2400" dirty="0" err="1"/>
              <a:t>i</a:t>
            </a:r>
            <a:r>
              <a:rPr sz="2400" dirty="0"/>
              <a:t> &lt; </a:t>
            </a:r>
            <a:r>
              <a:rPr sz="2400" dirty="0" err="1"/>
              <a:t>numberOfEntries</a:t>
            </a:r>
            <a:r>
              <a:rPr sz="2400" dirty="0"/>
              <a:t>; </a:t>
            </a:r>
            <a:r>
              <a:rPr sz="2400" dirty="0" err="1"/>
              <a:t>i</a:t>
            </a:r>
            <a:r>
              <a:rPr sz="2400" dirty="0"/>
              <a:t>++)</a:t>
            </a:r>
          </a:p>
          <a:p>
            <a:pPr algn="l" defTabSz="685800">
              <a:lnSpc>
                <a:spcPct val="90000"/>
              </a:lnSpc>
              <a:tabLst>
                <a:tab pos="368300" algn="l"/>
              </a:tabLst>
              <a:defRPr sz="2600" b="1">
                <a:latin typeface="Menlo Regular"/>
                <a:ea typeface="Menlo Regular"/>
                <a:cs typeface="Menlo Regular"/>
                <a:sym typeface="Menlo Regular"/>
              </a:defRPr>
            </a:pPr>
            <a:r>
              <a:rPr sz="2400" dirty="0"/>
              <a:t>   {</a:t>
            </a:r>
          </a:p>
          <a:p>
            <a:pPr algn="l" defTabSz="685800">
              <a:lnSpc>
                <a:spcPct val="90000"/>
              </a:lnSpc>
              <a:tabLst>
                <a:tab pos="368300" algn="l"/>
              </a:tabLst>
              <a:defRPr sz="2600" b="1">
                <a:latin typeface="Menlo Regular"/>
                <a:ea typeface="Menlo Regular"/>
                <a:cs typeface="Menlo Regular"/>
                <a:sym typeface="Menlo Regular"/>
              </a:defRPr>
            </a:pPr>
            <a:r>
              <a:rPr sz="2400" dirty="0"/>
              <a:t>      std::</a:t>
            </a:r>
            <a:r>
              <a:rPr sz="2400" dirty="0" err="1"/>
              <a:t>cout</a:t>
            </a:r>
            <a:r>
              <a:rPr sz="2400" dirty="0"/>
              <a:t> &lt;&lt; </a:t>
            </a:r>
            <a:r>
              <a:rPr sz="2400" dirty="0" err="1"/>
              <a:t>bagItems</a:t>
            </a:r>
            <a:r>
              <a:rPr sz="2400" dirty="0"/>
              <a:t>[</a:t>
            </a:r>
            <a:r>
              <a:rPr sz="2400" dirty="0" err="1"/>
              <a:t>i</a:t>
            </a:r>
            <a:r>
              <a:rPr sz="2400" dirty="0"/>
              <a:t>] &lt;&lt; </a:t>
            </a:r>
            <a:r>
              <a:rPr sz="2400" dirty="0">
                <a:solidFill>
                  <a:srgbClr val="D12F1B"/>
                </a:solidFill>
              </a:rPr>
              <a:t>" "</a:t>
            </a:r>
            <a:r>
              <a:rPr sz="2400" dirty="0"/>
              <a:t>;</a:t>
            </a:r>
          </a:p>
          <a:p>
            <a:pPr algn="l" defTabSz="685800">
              <a:lnSpc>
                <a:spcPct val="90000"/>
              </a:lnSpc>
              <a:tabLst>
                <a:tab pos="368300" algn="l"/>
              </a:tabLst>
              <a:defRPr sz="2600" b="1">
                <a:solidFill>
                  <a:srgbClr val="008400"/>
                </a:solidFill>
                <a:latin typeface="Menlo Regular"/>
                <a:ea typeface="Menlo Regular"/>
                <a:cs typeface="Menlo Regular"/>
                <a:sym typeface="Menlo Regular"/>
              </a:defRPr>
            </a:pPr>
            <a:r>
              <a:rPr sz="2400" dirty="0">
                <a:solidFill>
                  <a:srgbClr val="000000"/>
                </a:solidFill>
              </a:rPr>
              <a:t>   }  </a:t>
            </a:r>
            <a:r>
              <a:rPr sz="2400" dirty="0"/>
              <a:t>// end for</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197">
                                            <p:txEl>
                                              <p:pRg st="2" end="2"/>
                                            </p:txEl>
                                          </p:spTgt>
                                        </p:tgtEl>
                                        <p:attrNameLst>
                                          <p:attrName>style.visibility</p:attrName>
                                        </p:attrNameLst>
                                      </p:cBhvr>
                                      <p:to>
                                        <p:strVal val="visible"/>
                                      </p:to>
                                    </p:set>
                                    <p:animEffect transition="in" filter="fade">
                                      <p:cBhvr>
                                        <p:cTn id="7" dur="500"/>
                                        <p:tgtEl>
                                          <p:spTgt spid="197">
                                            <p:txEl>
                                              <p:pRg st="2" end="2"/>
                                            </p:txEl>
                                          </p:spTgt>
                                        </p:tgtEl>
                                      </p:cBhvr>
                                    </p:animEffect>
                                  </p:childTnLst>
                                </p:cTn>
                              </p:par>
                            </p:childTnLst>
                          </p:cTn>
                        </p:par>
                        <p:par>
                          <p:cTn id="8" fill="hold">
                            <p:stCondLst>
                              <p:cond delay="500"/>
                            </p:stCondLst>
                            <p:childTnLst>
                              <p:par>
                                <p:cTn id="9" presetID="2" presetClass="entr" presetSubtype="4" fill="hold" grpId="0" nodeType="afterEffect">
                                  <p:stCondLst>
                                    <p:cond delay="0"/>
                                  </p:stCondLst>
                                  <p:iterate>
                                    <p:tmAbs val="0"/>
                                  </p:iterate>
                                  <p:childTnLst>
                                    <p:set>
                                      <p:cBhvr>
                                        <p:cTn id="10" fill="hold"/>
                                        <p:tgtEl>
                                          <p:spTgt spid="198"/>
                                        </p:tgtEl>
                                        <p:attrNameLst>
                                          <p:attrName>style.visibility</p:attrName>
                                        </p:attrNameLst>
                                      </p:cBhvr>
                                      <p:to>
                                        <p:strVal val="visible"/>
                                      </p:to>
                                    </p:set>
                                    <p:anim calcmode="lin" valueType="num">
                                      <p:cBhvr>
                                        <p:cTn id="11" dur="500" fill="hold"/>
                                        <p:tgtEl>
                                          <p:spTgt spid="198"/>
                                        </p:tgtEl>
                                        <p:attrNameLst>
                                          <p:attrName>ppt_x</p:attrName>
                                        </p:attrNameLst>
                                      </p:cBhvr>
                                      <p:tavLst>
                                        <p:tav tm="0">
                                          <p:val>
                                            <p:strVal val="#ppt_x"/>
                                          </p:val>
                                        </p:tav>
                                        <p:tav tm="100000">
                                          <p:val>
                                            <p:strVal val="#ppt_x"/>
                                          </p:val>
                                        </p:tav>
                                      </p:tavLst>
                                    </p:anim>
                                    <p:anim calcmode="lin" valueType="num">
                                      <p:cBhvr>
                                        <p:cTn id="12" dur="500" fill="hold"/>
                                        <p:tgtEl>
                                          <p:spTgt spid="19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197">
                                            <p:txEl>
                                              <p:pRg st="3" end="3"/>
                                            </p:txEl>
                                          </p:spTgt>
                                        </p:tgtEl>
                                        <p:attrNameLst>
                                          <p:attrName>style.visibility</p:attrName>
                                        </p:attrNameLst>
                                      </p:cBhvr>
                                      <p:to>
                                        <p:strVal val="visible"/>
                                      </p:to>
                                    </p:set>
                                    <p:animEffect transition="in" filter="fade">
                                      <p:cBhvr>
                                        <p:cTn id="17" dur="500"/>
                                        <p:tgtEl>
                                          <p:spTgt spid="197">
                                            <p:txEl>
                                              <p:pRg st="3" end="3"/>
                                            </p:txEl>
                                          </p:spTgt>
                                        </p:tgtEl>
                                      </p:cBhvr>
                                    </p:animEffect>
                                  </p:childTnLst>
                                </p:cTn>
                              </p:par>
                            </p:childTnLst>
                          </p:cTn>
                        </p:par>
                        <p:par>
                          <p:cTn id="18" fill="hold">
                            <p:stCondLst>
                              <p:cond delay="500"/>
                            </p:stCondLst>
                            <p:childTnLst>
                              <p:par>
                                <p:cTn id="19" presetID="1" presetClass="entr" presetSubtype="0" fill="hold" grpId="0" nodeType="afterEffect">
                                  <p:stCondLst>
                                    <p:cond delay="0"/>
                                  </p:stCondLst>
                                  <p:iterate type="lt">
                                    <p:tmAbs val="100"/>
                                  </p:iterate>
                                  <p:childTnLst>
                                    <p:set>
                                      <p:cBhvr>
                                        <p:cTn id="20" fill="hold"/>
                                        <p:tgtEl>
                                          <p:spTgt spid="199">
                                            <p:bg/>
                                          </p:spTgt>
                                        </p:tgtEl>
                                        <p:attrNameLst>
                                          <p:attrName>style.visibility</p:attrName>
                                        </p:attrNameLst>
                                      </p:cBhvr>
                                      <p:to>
                                        <p:strVal val="visible"/>
                                      </p:to>
                                    </p:set>
                                  </p:childTnLst>
                                </p:cTn>
                              </p:par>
                              <p:par>
                                <p:cTn id="21" presetID="1" presetClass="entr" presetSubtype="0" fill="hold" grpId="0" nodeType="withEffect">
                                  <p:stCondLst>
                                    <p:cond delay="0"/>
                                  </p:stCondLst>
                                  <p:iterate type="lt">
                                    <p:tmAbs val="100"/>
                                  </p:iterate>
                                  <p:childTnLst>
                                    <p:set>
                                      <p:cBhvr>
                                        <p:cTn id="22" fill="hold"/>
                                        <p:tgtEl>
                                          <p:spTgt spid="19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197">
                                            <p:txEl>
                                              <p:pRg st="4" end="4"/>
                                            </p:txEl>
                                          </p:spTgt>
                                        </p:tgtEl>
                                        <p:attrNameLst>
                                          <p:attrName>style.visibility</p:attrName>
                                        </p:attrNameLst>
                                      </p:cBhvr>
                                      <p:to>
                                        <p:strVal val="visible"/>
                                      </p:to>
                                    </p:set>
                                    <p:animEffect transition="in" filter="fade">
                                      <p:cBhvr>
                                        <p:cTn id="27" dur="500"/>
                                        <p:tgtEl>
                                          <p:spTgt spid="197">
                                            <p:txEl>
                                              <p:pRg st="4" end="4"/>
                                            </p:txEl>
                                          </p:spTgt>
                                        </p:tgtEl>
                                      </p:cBhvr>
                                    </p:animEffect>
                                  </p:childTnLst>
                                </p:cTn>
                              </p:par>
                            </p:childTnLst>
                          </p:cTn>
                        </p:par>
                        <p:par>
                          <p:cTn id="28" fill="hold">
                            <p:stCondLst>
                              <p:cond delay="500"/>
                            </p:stCondLst>
                            <p:childTnLst>
                              <p:par>
                                <p:cTn id="29" presetID="1" presetClass="entr" presetSubtype="0" fill="hold" grpId="0" nodeType="afterEffect">
                                  <p:stCondLst>
                                    <p:cond delay="0"/>
                                  </p:stCondLst>
                                  <p:iterate type="lt">
                                    <p:tmAbs val="100"/>
                                  </p:iterate>
                                  <p:childTnLst>
                                    <p:set>
                                      <p:cBhvr>
                                        <p:cTn id="30" fill="hold"/>
                                        <p:tgtEl>
                                          <p:spTgt spid="199">
                                            <p:txEl>
                                              <p:pRg st="1" end="1"/>
                                            </p:txEl>
                                          </p:spTgt>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iterate type="lt">
                                    <p:tmAbs val="100"/>
                                  </p:iterate>
                                  <p:childTnLst>
                                    <p:set>
                                      <p:cBhvr>
                                        <p:cTn id="33" fill="hold"/>
                                        <p:tgtEl>
                                          <p:spTgt spid="199">
                                            <p:txEl>
                                              <p:pRg st="2" end="2"/>
                                            </p:txEl>
                                          </p:spTgt>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iterate type="lt">
                                    <p:tmAbs val="100"/>
                                  </p:iterate>
                                  <p:childTnLst>
                                    <p:set>
                                      <p:cBhvr>
                                        <p:cTn id="36" fill="hold"/>
                                        <p:tgtEl>
                                          <p:spTgt spid="199">
                                            <p:txEl>
                                              <p:pRg st="3" end="3"/>
                                            </p:txEl>
                                          </p:spTgt>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grpId="0" nodeType="afterEffect">
                                  <p:stCondLst>
                                    <p:cond delay="0"/>
                                  </p:stCondLst>
                                  <p:iterate type="lt">
                                    <p:tmAbs val="100"/>
                                  </p:iterate>
                                  <p:childTnLst>
                                    <p:set>
                                      <p:cBhvr>
                                        <p:cTn id="39" fill="hold"/>
                                        <p:tgtEl>
                                          <p:spTgt spid="199">
                                            <p:txEl>
                                              <p:pRg st="4" end="4"/>
                                            </p:txEl>
                                          </p:spTgt>
                                        </p:tgtEl>
                                        <p:attrNameLst>
                                          <p:attrName>style.visibility</p:attrName>
                                        </p:attrNameLst>
                                      </p:cBhvr>
                                      <p:to>
                                        <p:strVal val="visible"/>
                                      </p:to>
                                    </p:set>
                                  </p:childTnLst>
                                </p:cTn>
                              </p:par>
                            </p:childTnLst>
                          </p:cTn>
                        </p:par>
                        <p:par>
                          <p:cTn id="40" fill="hold">
                            <p:stCondLst>
                              <p:cond delay="500"/>
                            </p:stCondLst>
                            <p:childTnLst>
                              <p:par>
                                <p:cTn id="41" presetID="1" presetClass="entr" presetSubtype="0" fill="hold" grpId="0" nodeType="afterEffect">
                                  <p:stCondLst>
                                    <p:cond delay="0"/>
                                  </p:stCondLst>
                                  <p:iterate type="lt">
                                    <p:tmAbs val="100"/>
                                  </p:iterate>
                                  <p:childTnLst>
                                    <p:set>
                                      <p:cBhvr>
                                        <p:cTn id="42" fill="hold"/>
                                        <p:tgtEl>
                                          <p:spTgt spid="199">
                                            <p:txEl>
                                              <p:pRg st="5" end="5"/>
                                            </p:txEl>
                                          </p:spTgt>
                                        </p:tgtEl>
                                        <p:attrNameLst>
                                          <p:attrName>style.visibility</p:attrName>
                                        </p:attrNameLst>
                                      </p:cBhvr>
                                      <p:to>
                                        <p:strVal val="visible"/>
                                      </p:to>
                                    </p:set>
                                  </p:childTnLst>
                                </p:cTn>
                              </p:par>
                            </p:childTnLst>
                          </p:cTn>
                        </p:par>
                        <p:par>
                          <p:cTn id="43" fill="hold">
                            <p:stCondLst>
                              <p:cond delay="500"/>
                            </p:stCondLst>
                            <p:childTnLst>
                              <p:par>
                                <p:cTn id="44" presetID="1" presetClass="entr" presetSubtype="0" fill="hold" grpId="0" nodeType="afterEffect">
                                  <p:stCondLst>
                                    <p:cond delay="0"/>
                                  </p:stCondLst>
                                  <p:iterate type="lt">
                                    <p:tmAbs val="100"/>
                                  </p:iterate>
                                  <p:childTnLst>
                                    <p:set>
                                      <p:cBhvr>
                                        <p:cTn id="45" fill="hold"/>
                                        <p:tgtEl>
                                          <p:spTgt spid="199">
                                            <p:txEl>
                                              <p:pRg st="6" end="6"/>
                                            </p:txEl>
                                          </p:spTgt>
                                        </p:tgtEl>
                                        <p:attrNameLst>
                                          <p:attrName>style.visibility</p:attrName>
                                        </p:attrNameLst>
                                      </p:cBhvr>
                                      <p:to>
                                        <p:strVal val="visible"/>
                                      </p:to>
                                    </p:set>
                                  </p:childTnLst>
                                </p:cTn>
                              </p:par>
                            </p:childTnLst>
                          </p:cTn>
                        </p:par>
                        <p:par>
                          <p:cTn id="46" fill="hold">
                            <p:stCondLst>
                              <p:cond delay="500"/>
                            </p:stCondLst>
                            <p:childTnLst>
                              <p:par>
                                <p:cTn id="47" presetID="1" presetClass="entr" presetSubtype="0" fill="hold" grpId="0" nodeType="afterEffect">
                                  <p:stCondLst>
                                    <p:cond delay="0"/>
                                  </p:stCondLst>
                                  <p:iterate type="lt">
                                    <p:tmAbs val="100"/>
                                  </p:iterate>
                                  <p:childTnLst>
                                    <p:set>
                                      <p:cBhvr>
                                        <p:cTn id="48" fill="hold"/>
                                        <p:tgtEl>
                                          <p:spTgt spid="199">
                                            <p:txEl>
                                              <p:pRg st="7" end="7"/>
                                            </p:txEl>
                                          </p:spTgt>
                                        </p:tgtEl>
                                        <p:attrNameLst>
                                          <p:attrName>style.visibility</p:attrName>
                                        </p:attrNameLst>
                                      </p:cBhvr>
                                      <p:to>
                                        <p:strVal val="visible"/>
                                      </p:to>
                                    </p:set>
                                  </p:childTnLst>
                                </p:cTn>
                              </p:par>
                            </p:childTnLst>
                          </p:cTn>
                        </p:par>
                        <p:par>
                          <p:cTn id="49" fill="hold">
                            <p:stCondLst>
                              <p:cond delay="500"/>
                            </p:stCondLst>
                            <p:childTnLst>
                              <p:par>
                                <p:cTn id="50" presetID="1" presetClass="entr" presetSubtype="0" fill="hold" grpId="0" nodeType="afterEffect">
                                  <p:stCondLst>
                                    <p:cond delay="0"/>
                                  </p:stCondLst>
                                  <p:iterate type="lt">
                                    <p:tmAbs val="100"/>
                                  </p:iterate>
                                  <p:childTnLst>
                                    <p:set>
                                      <p:cBhvr>
                                        <p:cTn id="51" fill="hold"/>
                                        <p:tgtEl>
                                          <p:spTgt spid="199">
                                            <p:txEl>
                                              <p:pRg st="8" end="8"/>
                                            </p:txEl>
                                          </p:spTgt>
                                        </p:tgtEl>
                                        <p:attrNameLst>
                                          <p:attrName>style.visibility</p:attrName>
                                        </p:attrNameLst>
                                      </p:cBhvr>
                                      <p:to>
                                        <p:strVal val="visible"/>
                                      </p:to>
                                    </p:set>
                                  </p:childTnLst>
                                </p:cTn>
                              </p:par>
                            </p:childTnLst>
                          </p:cTn>
                        </p:par>
                        <p:par>
                          <p:cTn id="52" fill="hold">
                            <p:stCondLst>
                              <p:cond delay="500"/>
                            </p:stCondLst>
                            <p:childTnLst>
                              <p:par>
                                <p:cTn id="53" presetID="1" presetClass="entr" presetSubtype="0" fill="hold" grpId="0" nodeType="afterEffect">
                                  <p:stCondLst>
                                    <p:cond delay="0"/>
                                  </p:stCondLst>
                                  <p:iterate type="lt">
                                    <p:tmAbs val="100"/>
                                  </p:iterate>
                                  <p:childTnLst>
                                    <p:set>
                                      <p:cBhvr>
                                        <p:cTn id="54" fill="hold"/>
                                        <p:tgtEl>
                                          <p:spTgt spid="199">
                                            <p:txEl>
                                              <p:pRg st="9" end="9"/>
                                            </p:txEl>
                                          </p:spTgt>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grpId="0" nodeType="afterEffect">
                                  <p:stCondLst>
                                    <p:cond delay="0"/>
                                  </p:stCondLst>
                                  <p:iterate type="lt">
                                    <p:tmAbs val="100"/>
                                  </p:iterate>
                                  <p:childTnLst>
                                    <p:set>
                                      <p:cBhvr>
                                        <p:cTn id="57" fill="hold"/>
                                        <p:tgtEl>
                                          <p:spTgt spid="199">
                                            <p:txEl>
                                              <p:pRg st="10" end="10"/>
                                            </p:txEl>
                                          </p:spTgt>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0" presetClass="entr" fill="hold" grpId="0" nodeType="clickEffect">
                                  <p:stCondLst>
                                    <p:cond delay="0"/>
                                  </p:stCondLst>
                                  <p:iterate>
                                    <p:tmAbs val="0"/>
                                  </p:iterate>
                                  <p:childTnLst>
                                    <p:set>
                                      <p:cBhvr>
                                        <p:cTn id="61" fill="hold"/>
                                        <p:tgtEl>
                                          <p:spTgt spid="197">
                                            <p:txEl>
                                              <p:pRg st="5" end="5"/>
                                            </p:txEl>
                                          </p:spTgt>
                                        </p:tgtEl>
                                        <p:attrNameLst>
                                          <p:attrName>style.visibility</p:attrName>
                                        </p:attrNameLst>
                                      </p:cBhvr>
                                      <p:to>
                                        <p:strVal val="visible"/>
                                      </p:to>
                                    </p:set>
                                    <p:animEffect transition="in" filter="fade">
                                      <p:cBhvr>
                                        <p:cTn id="62" dur="500"/>
                                        <p:tgtEl>
                                          <p:spTgt spid="197">
                                            <p:txEl>
                                              <p:pRg st="5" end="5"/>
                                            </p:txEl>
                                          </p:spTgt>
                                        </p:tgtEl>
                                      </p:cBhvr>
                                    </p:animEffect>
                                  </p:childTnLst>
                                </p:cTn>
                              </p:par>
                            </p:childTnLst>
                          </p:cTn>
                        </p:par>
                        <p:par>
                          <p:cTn id="63" fill="hold">
                            <p:stCondLst>
                              <p:cond delay="500"/>
                            </p:stCondLst>
                            <p:childTnLst>
                              <p:par>
                                <p:cTn id="64" presetID="1" presetClass="entr" presetSubtype="0" fill="hold" grpId="0" nodeType="afterEffect">
                                  <p:stCondLst>
                                    <p:cond delay="0"/>
                                  </p:stCondLst>
                                  <p:iterate type="lt">
                                    <p:tmAbs val="100"/>
                                  </p:iterate>
                                  <p:childTnLst>
                                    <p:set>
                                      <p:cBhvr>
                                        <p:cTn id="65" fill="hold"/>
                                        <p:tgtEl>
                                          <p:spTgt spid="199">
                                            <p:txEl>
                                              <p:pRg st="11" end="11"/>
                                            </p:txEl>
                                          </p:spTgt>
                                        </p:tgtEl>
                                        <p:attrNameLst>
                                          <p:attrName>style.visibility</p:attrName>
                                        </p:attrNameLst>
                                      </p:cBhvr>
                                      <p:to>
                                        <p:strVal val="visible"/>
                                      </p:to>
                                    </p:set>
                                  </p:childTnLst>
                                </p:cTn>
                              </p:par>
                            </p:childTnLst>
                          </p:cTn>
                        </p:par>
                        <p:par>
                          <p:cTn id="66" fill="hold">
                            <p:stCondLst>
                              <p:cond delay="500"/>
                            </p:stCondLst>
                            <p:childTnLst>
                              <p:par>
                                <p:cTn id="67" presetID="1" presetClass="entr" presetSubtype="0" fill="hold" grpId="0" nodeType="afterEffect">
                                  <p:stCondLst>
                                    <p:cond delay="0"/>
                                  </p:stCondLst>
                                  <p:iterate type="lt">
                                    <p:tmAbs val="100"/>
                                  </p:iterate>
                                  <p:childTnLst>
                                    <p:set>
                                      <p:cBhvr>
                                        <p:cTn id="68" fill="hold"/>
                                        <p:tgtEl>
                                          <p:spTgt spid="199">
                                            <p:txEl>
                                              <p:pRg st="12" end="12"/>
                                            </p:txEl>
                                          </p:spTgt>
                                        </p:tgtEl>
                                        <p:attrNameLst>
                                          <p:attrName>style.visibility</p:attrName>
                                        </p:attrNameLst>
                                      </p:cBhvr>
                                      <p:to>
                                        <p:strVal val="visible"/>
                                      </p:to>
                                    </p:set>
                                  </p:childTnLst>
                                </p:cTn>
                              </p:par>
                            </p:childTnLst>
                          </p:cTn>
                        </p:par>
                        <p:par>
                          <p:cTn id="69" fill="hold">
                            <p:stCondLst>
                              <p:cond delay="500"/>
                            </p:stCondLst>
                            <p:childTnLst>
                              <p:par>
                                <p:cTn id="70" presetID="1" presetClass="entr" presetSubtype="0" fill="hold" grpId="0" nodeType="afterEffect">
                                  <p:stCondLst>
                                    <p:cond delay="0"/>
                                  </p:stCondLst>
                                  <p:iterate type="lt">
                                    <p:tmAbs val="100"/>
                                  </p:iterate>
                                  <p:childTnLst>
                                    <p:set>
                                      <p:cBhvr>
                                        <p:cTn id="71" fill="hold"/>
                                        <p:tgtEl>
                                          <p:spTgt spid="199">
                                            <p:txEl>
                                              <p:pRg st="13" end="13"/>
                                            </p:txEl>
                                          </p:spTgt>
                                        </p:tgtEl>
                                        <p:attrNameLst>
                                          <p:attrName>style.visibility</p:attrName>
                                        </p:attrNameLst>
                                      </p:cBhvr>
                                      <p:to>
                                        <p:strVal val="visible"/>
                                      </p:to>
                                    </p:set>
                                  </p:childTnLst>
                                </p:cTn>
                              </p:par>
                            </p:childTnLst>
                          </p:cTn>
                        </p:par>
                        <p:par>
                          <p:cTn id="72" fill="hold">
                            <p:stCondLst>
                              <p:cond delay="500"/>
                            </p:stCondLst>
                            <p:childTnLst>
                              <p:par>
                                <p:cTn id="73" presetID="1" presetClass="entr" presetSubtype="0" fill="hold" grpId="0" nodeType="afterEffect">
                                  <p:stCondLst>
                                    <p:cond delay="0"/>
                                  </p:stCondLst>
                                  <p:iterate type="lt">
                                    <p:tmAbs val="100"/>
                                  </p:iterate>
                                  <p:childTnLst>
                                    <p:set>
                                      <p:cBhvr>
                                        <p:cTn id="74" fill="hold"/>
                                        <p:tgtEl>
                                          <p:spTgt spid="199">
                                            <p:txEl>
                                              <p:pRg st="14" end="14"/>
                                            </p:txEl>
                                          </p:spTgt>
                                        </p:tgtEl>
                                        <p:attrNameLst>
                                          <p:attrName>style.visibility</p:attrName>
                                        </p:attrNameLst>
                                      </p:cBhvr>
                                      <p:to>
                                        <p:strVal val="visible"/>
                                      </p:to>
                                    </p:set>
                                  </p:childTnLst>
                                </p:cTn>
                              </p:par>
                            </p:childTnLst>
                          </p:cTn>
                        </p:par>
                        <p:par>
                          <p:cTn id="75" fill="hold">
                            <p:stCondLst>
                              <p:cond delay="500"/>
                            </p:stCondLst>
                            <p:childTnLst>
                              <p:par>
                                <p:cTn id="76" presetID="1" presetClass="entr" presetSubtype="0" fill="hold" grpId="0" nodeType="afterEffect">
                                  <p:stCondLst>
                                    <p:cond delay="0"/>
                                  </p:stCondLst>
                                  <p:iterate type="lt">
                                    <p:tmAbs val="100"/>
                                  </p:iterate>
                                  <p:childTnLst>
                                    <p:set>
                                      <p:cBhvr>
                                        <p:cTn id="77" fill="hold"/>
                                        <p:tgtEl>
                                          <p:spTgt spid="199">
                                            <p:txEl>
                                              <p:pRg st="15" end="15"/>
                                            </p:txEl>
                                          </p:spTgt>
                                        </p:tgtEl>
                                        <p:attrNameLst>
                                          <p:attrName>style.visibility</p:attrName>
                                        </p:attrNameLst>
                                      </p:cBhvr>
                                      <p:to>
                                        <p:strVal val="visible"/>
                                      </p:to>
                                    </p:set>
                                  </p:childTnLst>
                                </p:cTn>
                              </p:par>
                            </p:childTnLst>
                          </p:cTn>
                        </p:par>
                        <p:par>
                          <p:cTn id="78" fill="hold">
                            <p:stCondLst>
                              <p:cond delay="500"/>
                            </p:stCondLst>
                            <p:childTnLst>
                              <p:par>
                                <p:cTn id="79" presetID="1" presetClass="entr" presetSubtype="0" fill="hold" grpId="0" nodeType="afterEffect">
                                  <p:stCondLst>
                                    <p:cond delay="0"/>
                                  </p:stCondLst>
                                  <p:iterate type="lt">
                                    <p:tmAbs val="100"/>
                                  </p:iterate>
                                  <p:childTnLst>
                                    <p:set>
                                      <p:cBhvr>
                                        <p:cTn id="80" fill="hold"/>
                                        <p:tgtEl>
                                          <p:spTgt spid="199">
                                            <p:txEl>
                                              <p:pRg st="16" end="1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0" presetClass="entr" fill="hold" grpId="0" nodeType="clickEffect">
                                  <p:stCondLst>
                                    <p:cond delay="0"/>
                                  </p:stCondLst>
                                  <p:iterate>
                                    <p:tmAbs val="0"/>
                                  </p:iterate>
                                  <p:childTnLst>
                                    <p:set>
                                      <p:cBhvr>
                                        <p:cTn id="84" fill="hold"/>
                                        <p:tgtEl>
                                          <p:spTgt spid="197">
                                            <p:txEl>
                                              <p:pRg st="6" end="6"/>
                                            </p:txEl>
                                          </p:spTgt>
                                        </p:tgtEl>
                                        <p:attrNameLst>
                                          <p:attrName>style.visibility</p:attrName>
                                        </p:attrNameLst>
                                      </p:cBhvr>
                                      <p:to>
                                        <p:strVal val="visible"/>
                                      </p:to>
                                    </p:set>
                                    <p:animEffect transition="in" filter="fade">
                                      <p:cBhvr>
                                        <p:cTn id="85" dur="500"/>
                                        <p:tgtEl>
                                          <p:spTgt spid="197">
                                            <p:txEl>
                                              <p:pRg st="6" end="6"/>
                                            </p:txEl>
                                          </p:spTgt>
                                        </p:tgtEl>
                                      </p:cBhvr>
                                    </p:animEffect>
                                  </p:childTnLst>
                                </p:cTn>
                              </p:par>
                            </p:childTnLst>
                          </p:cTn>
                        </p:par>
                        <p:par>
                          <p:cTn id="86" fill="hold">
                            <p:stCondLst>
                              <p:cond delay="500"/>
                            </p:stCondLst>
                            <p:childTnLst>
                              <p:par>
                                <p:cTn id="87" presetID="1" presetClass="entr" presetSubtype="0" fill="hold" grpId="0" nodeType="afterEffect">
                                  <p:stCondLst>
                                    <p:cond delay="0"/>
                                  </p:stCondLst>
                                  <p:iterate type="lt">
                                    <p:tmAbs val="100"/>
                                  </p:iterate>
                                  <p:childTnLst>
                                    <p:set>
                                      <p:cBhvr>
                                        <p:cTn id="88" fill="hold"/>
                                        <p:tgtEl>
                                          <p:spTgt spid="199">
                                            <p:txEl>
                                              <p:pRg st="17" end="17"/>
                                            </p:txEl>
                                          </p:spTgt>
                                        </p:tgtEl>
                                        <p:attrNameLst>
                                          <p:attrName>style.visibility</p:attrName>
                                        </p:attrNameLst>
                                      </p:cBhvr>
                                      <p:to>
                                        <p:strVal val="visible"/>
                                      </p:to>
                                    </p:set>
                                  </p:childTnLst>
                                </p:cTn>
                              </p:par>
                            </p:childTnLst>
                          </p:cTn>
                        </p:par>
                        <p:par>
                          <p:cTn id="89" fill="hold">
                            <p:stCondLst>
                              <p:cond delay="500"/>
                            </p:stCondLst>
                            <p:childTnLst>
                              <p:par>
                                <p:cTn id="90" presetID="1" presetClass="entr" presetSubtype="0" fill="hold" grpId="0" nodeType="afterEffect">
                                  <p:stCondLst>
                                    <p:cond delay="0"/>
                                  </p:stCondLst>
                                  <p:iterate type="lt">
                                    <p:tmAbs val="100"/>
                                  </p:iterate>
                                  <p:childTnLst>
                                    <p:set>
                                      <p:cBhvr>
                                        <p:cTn id="91" fill="hold"/>
                                        <p:tgtEl>
                                          <p:spTgt spid="199">
                                            <p:txEl>
                                              <p:pRg st="18" end="18"/>
                                            </p:txEl>
                                          </p:spTgt>
                                        </p:tgtEl>
                                        <p:attrNameLst>
                                          <p:attrName>style.visibility</p:attrName>
                                        </p:attrNameLst>
                                      </p:cBhvr>
                                      <p:to>
                                        <p:strVal val="visible"/>
                                      </p:to>
                                    </p:set>
                                  </p:childTnLst>
                                </p:cTn>
                              </p:par>
                            </p:childTnLst>
                          </p:cTn>
                        </p:par>
                        <p:par>
                          <p:cTn id="92" fill="hold">
                            <p:stCondLst>
                              <p:cond delay="500"/>
                            </p:stCondLst>
                            <p:childTnLst>
                              <p:par>
                                <p:cTn id="93" presetID="1" presetClass="entr" presetSubtype="0" fill="hold" grpId="0" nodeType="afterEffect">
                                  <p:stCondLst>
                                    <p:cond delay="0"/>
                                  </p:stCondLst>
                                  <p:iterate type="lt">
                                    <p:tmAbs val="100"/>
                                  </p:iterate>
                                  <p:childTnLst>
                                    <p:set>
                                      <p:cBhvr>
                                        <p:cTn id="94" fill="hold"/>
                                        <p:tgtEl>
                                          <p:spTgt spid="199">
                                            <p:txEl>
                                              <p:pRg st="19" end="19"/>
                                            </p:txEl>
                                          </p:spTgt>
                                        </p:tgtEl>
                                        <p:attrNameLst>
                                          <p:attrName>style.visibility</p:attrName>
                                        </p:attrNameLst>
                                      </p:cBhvr>
                                      <p:to>
                                        <p:strVal val="visible"/>
                                      </p:to>
                                    </p:set>
                                  </p:childTnLst>
                                </p:cTn>
                              </p:par>
                            </p:childTnLst>
                          </p:cTn>
                        </p:par>
                        <p:par>
                          <p:cTn id="95" fill="hold">
                            <p:stCondLst>
                              <p:cond delay="500"/>
                            </p:stCondLst>
                            <p:childTnLst>
                              <p:par>
                                <p:cTn id="96" presetID="1" presetClass="entr" presetSubtype="0" fill="hold" grpId="0" nodeType="afterEffect">
                                  <p:stCondLst>
                                    <p:cond delay="0"/>
                                  </p:stCondLst>
                                  <p:iterate type="lt">
                                    <p:tmAbs val="100"/>
                                  </p:iterate>
                                  <p:childTnLst>
                                    <p:set>
                                      <p:cBhvr>
                                        <p:cTn id="97" fill="hold"/>
                                        <p:tgtEl>
                                          <p:spTgt spid="199">
                                            <p:txEl>
                                              <p:pRg st="20" end="20"/>
                                            </p:txEl>
                                          </p:spTgt>
                                        </p:tgtEl>
                                        <p:attrNameLst>
                                          <p:attrName>style.visibility</p:attrName>
                                        </p:attrNameLst>
                                      </p:cBhvr>
                                      <p:to>
                                        <p:strVal val="visible"/>
                                      </p:to>
                                    </p:set>
                                  </p:childTnLst>
                                </p:cTn>
                              </p:par>
                            </p:childTnLst>
                          </p:cTn>
                        </p:par>
                        <p:par>
                          <p:cTn id="98" fill="hold">
                            <p:stCondLst>
                              <p:cond delay="500"/>
                            </p:stCondLst>
                            <p:childTnLst>
                              <p:par>
                                <p:cTn id="99" presetID="1" presetClass="entr" presetSubtype="0" fill="hold" grpId="0" nodeType="afterEffect">
                                  <p:stCondLst>
                                    <p:cond delay="0"/>
                                  </p:stCondLst>
                                  <p:iterate type="lt">
                                    <p:tmAbs val="100"/>
                                  </p:iterate>
                                  <p:childTnLst>
                                    <p:set>
                                      <p:cBhvr>
                                        <p:cTn id="100" fill="hold"/>
                                        <p:tgtEl>
                                          <p:spTgt spid="199">
                                            <p:txEl>
                                              <p:pRg st="21" end="2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ntr" fill="hold" grpId="0" nodeType="clickEffect">
                                  <p:stCondLst>
                                    <p:cond delay="0"/>
                                  </p:stCondLst>
                                  <p:iterate>
                                    <p:tmAbs val="0"/>
                                  </p:iterate>
                                  <p:childTnLst>
                                    <p:set>
                                      <p:cBhvr>
                                        <p:cTn id="104" fill="hold"/>
                                        <p:tgtEl>
                                          <p:spTgt spid="197">
                                            <p:txEl>
                                              <p:pRg st="7" end="7"/>
                                            </p:txEl>
                                          </p:spTgt>
                                        </p:tgtEl>
                                        <p:attrNameLst>
                                          <p:attrName>style.visibility</p:attrName>
                                        </p:attrNameLst>
                                      </p:cBhvr>
                                      <p:to>
                                        <p:strVal val="visible"/>
                                      </p:to>
                                    </p:set>
                                    <p:animEffect transition="in" filter="fade">
                                      <p:cBhvr>
                                        <p:cTn id="105" dur="500"/>
                                        <p:tgtEl>
                                          <p:spTgt spid="197">
                                            <p:txEl>
                                              <p:pRg st="7" end="7"/>
                                            </p:txEl>
                                          </p:spTgt>
                                        </p:tgtEl>
                                      </p:cBhvr>
                                    </p:animEffect>
                                  </p:childTnLst>
                                </p:cTn>
                              </p:par>
                            </p:childTnLst>
                          </p:cTn>
                        </p:par>
                        <p:par>
                          <p:cTn id="106" fill="hold">
                            <p:stCondLst>
                              <p:cond delay="500"/>
                            </p:stCondLst>
                            <p:childTnLst>
                              <p:par>
                                <p:cTn id="107" presetID="10" presetClass="entr" fill="hold" grpId="0" nodeType="afterEffect">
                                  <p:stCondLst>
                                    <p:cond delay="0"/>
                                  </p:stCondLst>
                                  <p:iterate>
                                    <p:tmAbs val="0"/>
                                  </p:iterate>
                                  <p:childTnLst>
                                    <p:set>
                                      <p:cBhvr>
                                        <p:cTn id="108" fill="hold"/>
                                        <p:tgtEl>
                                          <p:spTgt spid="197">
                                            <p:txEl>
                                              <p:pRg st="8" end="8"/>
                                            </p:txEl>
                                          </p:spTgt>
                                        </p:tgtEl>
                                        <p:attrNameLst>
                                          <p:attrName>style.visibility</p:attrName>
                                        </p:attrNameLst>
                                      </p:cBhvr>
                                      <p:to>
                                        <p:strVal val="visible"/>
                                      </p:to>
                                    </p:set>
                                    <p:animEffect transition="in" filter="fade">
                                      <p:cBhvr>
                                        <p:cTn id="109" dur="500"/>
                                        <p:tgtEl>
                                          <p:spTgt spid="197">
                                            <p:txEl>
                                              <p:pRg st="8" end="8"/>
                                            </p:txEl>
                                          </p:spTgt>
                                        </p:tgtEl>
                                      </p:cBhvr>
                                    </p:animEffect>
                                  </p:childTnLst>
                                </p:cTn>
                              </p:par>
                            </p:childTnLst>
                          </p:cTn>
                        </p:par>
                        <p:par>
                          <p:cTn id="110" fill="hold">
                            <p:stCondLst>
                              <p:cond delay="1000"/>
                            </p:stCondLst>
                            <p:childTnLst>
                              <p:par>
                                <p:cTn id="111" presetID="10" presetClass="entr" fill="hold" grpId="0" nodeType="afterEffect">
                                  <p:stCondLst>
                                    <p:cond delay="0"/>
                                  </p:stCondLst>
                                  <p:iterate>
                                    <p:tmAbs val="0"/>
                                  </p:iterate>
                                  <p:childTnLst>
                                    <p:set>
                                      <p:cBhvr>
                                        <p:cTn id="112" fill="hold"/>
                                        <p:tgtEl>
                                          <p:spTgt spid="197">
                                            <p:txEl>
                                              <p:pRg st="9" end="9"/>
                                            </p:txEl>
                                          </p:spTgt>
                                        </p:tgtEl>
                                        <p:attrNameLst>
                                          <p:attrName>style.visibility</p:attrName>
                                        </p:attrNameLst>
                                      </p:cBhvr>
                                      <p:to>
                                        <p:strVal val="visible"/>
                                      </p:to>
                                    </p:set>
                                    <p:animEffect transition="in" filter="fade">
                                      <p:cBhvr>
                                        <p:cTn id="113" dur="500"/>
                                        <p:tgtEl>
                                          <p:spTgt spid="197">
                                            <p:txEl>
                                              <p:pRg st="9" end="9"/>
                                            </p:txEl>
                                          </p:spTgt>
                                        </p:tgtEl>
                                      </p:cBhvr>
                                    </p:animEffect>
                                  </p:childTnLst>
                                </p:cTn>
                              </p:par>
                            </p:childTnLst>
                          </p:cTn>
                        </p:par>
                        <p:par>
                          <p:cTn id="114" fill="hold">
                            <p:stCondLst>
                              <p:cond delay="1500"/>
                            </p:stCondLst>
                            <p:childTnLst>
                              <p:par>
                                <p:cTn id="115" presetID="1" presetClass="entr" presetSubtype="0" fill="hold" grpId="0" nodeType="afterEffect">
                                  <p:stCondLst>
                                    <p:cond delay="0"/>
                                  </p:stCondLst>
                                  <p:iterate type="lt">
                                    <p:tmAbs val="100"/>
                                  </p:iterate>
                                  <p:childTnLst>
                                    <p:set>
                                      <p:cBhvr>
                                        <p:cTn id="116" fill="hold"/>
                                        <p:tgtEl>
                                          <p:spTgt spid="199">
                                            <p:txEl>
                                              <p:pRg st="22" end="22"/>
                                            </p:txEl>
                                          </p:spTgt>
                                        </p:tgtEl>
                                        <p:attrNameLst>
                                          <p:attrName>style.visibility</p:attrName>
                                        </p:attrNameLst>
                                      </p:cBhvr>
                                      <p:to>
                                        <p:strVal val="visible"/>
                                      </p:to>
                                    </p:set>
                                  </p:childTnLst>
                                </p:cTn>
                              </p:par>
                            </p:childTnLst>
                          </p:cTn>
                        </p:par>
                        <p:par>
                          <p:cTn id="117" fill="hold">
                            <p:stCondLst>
                              <p:cond delay="1500"/>
                            </p:stCondLst>
                            <p:childTnLst>
                              <p:par>
                                <p:cTn id="118" presetID="1" presetClass="entr" presetSubtype="0" fill="hold" grpId="0" nodeType="afterEffect">
                                  <p:stCondLst>
                                    <p:cond delay="0"/>
                                  </p:stCondLst>
                                  <p:iterate type="lt">
                                    <p:tmAbs val="100"/>
                                  </p:iterate>
                                  <p:childTnLst>
                                    <p:set>
                                      <p:cBhvr>
                                        <p:cTn id="119" fill="hold"/>
                                        <p:tgtEl>
                                          <p:spTgt spid="199">
                                            <p:txEl>
                                              <p:pRg st="23" end="23"/>
                                            </p:txEl>
                                          </p:spTgt>
                                        </p:tgtEl>
                                        <p:attrNameLst>
                                          <p:attrName>style.visibility</p:attrName>
                                        </p:attrNameLst>
                                      </p:cBhvr>
                                      <p:to>
                                        <p:strVal val="visible"/>
                                      </p:to>
                                    </p:set>
                                  </p:childTnLst>
                                </p:cTn>
                              </p:par>
                            </p:childTnLst>
                          </p:cTn>
                        </p:par>
                        <p:par>
                          <p:cTn id="120" fill="hold">
                            <p:stCondLst>
                              <p:cond delay="1500"/>
                            </p:stCondLst>
                            <p:childTnLst>
                              <p:par>
                                <p:cTn id="121" presetID="1" presetClass="entr" presetSubtype="0" fill="hold" grpId="0" nodeType="afterEffect">
                                  <p:stCondLst>
                                    <p:cond delay="0"/>
                                  </p:stCondLst>
                                  <p:iterate type="lt">
                                    <p:tmAbs val="100"/>
                                  </p:iterate>
                                  <p:childTnLst>
                                    <p:set>
                                      <p:cBhvr>
                                        <p:cTn id="122" fill="hold"/>
                                        <p:tgtEl>
                                          <p:spTgt spid="199">
                                            <p:txEl>
                                              <p:pRg st="24" end="24"/>
                                            </p:txEl>
                                          </p:spTgt>
                                        </p:tgtEl>
                                        <p:attrNameLst>
                                          <p:attrName>style.visibility</p:attrName>
                                        </p:attrNameLst>
                                      </p:cBhvr>
                                      <p:to>
                                        <p:strVal val="visible"/>
                                      </p:to>
                                    </p:set>
                                  </p:childTnLst>
                                </p:cTn>
                              </p:par>
                            </p:childTnLst>
                          </p:cTn>
                        </p:par>
                        <p:par>
                          <p:cTn id="123" fill="hold">
                            <p:stCondLst>
                              <p:cond delay="1500"/>
                            </p:stCondLst>
                            <p:childTnLst>
                              <p:par>
                                <p:cTn id="124" presetID="1" presetClass="entr" presetSubtype="0" fill="hold" grpId="0" nodeType="afterEffect">
                                  <p:stCondLst>
                                    <p:cond delay="0"/>
                                  </p:stCondLst>
                                  <p:iterate type="lt">
                                    <p:tmAbs val="100"/>
                                  </p:iterate>
                                  <p:childTnLst>
                                    <p:set>
                                      <p:cBhvr>
                                        <p:cTn id="125" fill="hold"/>
                                        <p:tgtEl>
                                          <p:spTgt spid="199">
                                            <p:txEl>
                                              <p:pRg st="25" end="25"/>
                                            </p:txEl>
                                          </p:spTgt>
                                        </p:tgtEl>
                                        <p:attrNameLst>
                                          <p:attrName>style.visibility</p:attrName>
                                        </p:attrNameLst>
                                      </p:cBhvr>
                                      <p:to>
                                        <p:strVal val="visible"/>
                                      </p:to>
                                    </p:set>
                                  </p:childTnLst>
                                </p:cTn>
                              </p:par>
                            </p:childTnLst>
                          </p:cTn>
                        </p:par>
                        <p:par>
                          <p:cTn id="126" fill="hold">
                            <p:stCondLst>
                              <p:cond delay="1500"/>
                            </p:stCondLst>
                            <p:childTnLst>
                              <p:par>
                                <p:cTn id="127" presetID="1" presetClass="entr" presetSubtype="0" fill="hold" grpId="0" nodeType="afterEffect">
                                  <p:stCondLst>
                                    <p:cond delay="0"/>
                                  </p:stCondLst>
                                  <p:iterate type="lt">
                                    <p:tmAbs val="100"/>
                                  </p:iterate>
                                  <p:childTnLst>
                                    <p:set>
                                      <p:cBhvr>
                                        <p:cTn id="128" fill="hold"/>
                                        <p:tgtEl>
                                          <p:spTgt spid="199">
                                            <p:txEl>
                                              <p:pRg st="26" end="26"/>
                                            </p:txEl>
                                          </p:spTgt>
                                        </p:tgtEl>
                                        <p:attrNameLst>
                                          <p:attrName>style.visibility</p:attrName>
                                        </p:attrNameLst>
                                      </p:cBhvr>
                                      <p:to>
                                        <p:strVal val="visible"/>
                                      </p:to>
                                    </p:set>
                                  </p:childTnLst>
                                </p:cTn>
                              </p:par>
                            </p:childTnLst>
                          </p:cTn>
                        </p:par>
                        <p:par>
                          <p:cTn id="129" fill="hold">
                            <p:stCondLst>
                              <p:cond delay="1500"/>
                            </p:stCondLst>
                            <p:childTnLst>
                              <p:par>
                                <p:cTn id="130" presetID="1" presetClass="entr" presetSubtype="0" fill="hold" grpId="0" nodeType="afterEffect">
                                  <p:stCondLst>
                                    <p:cond delay="0"/>
                                  </p:stCondLst>
                                  <p:iterate type="lt">
                                    <p:tmAbs val="100"/>
                                  </p:iterate>
                                  <p:childTnLst>
                                    <p:set>
                                      <p:cBhvr>
                                        <p:cTn id="131" fill="hold"/>
                                        <p:tgtEl>
                                          <p:spTgt spid="199">
                                            <p:txEl>
                                              <p:pRg st="27" end="27"/>
                                            </p:txEl>
                                          </p:spTgt>
                                        </p:tgtEl>
                                        <p:attrNameLst>
                                          <p:attrName>style.visibility</p:attrName>
                                        </p:attrNameLst>
                                      </p:cBhvr>
                                      <p:to>
                                        <p:strVal val="visible"/>
                                      </p:to>
                                    </p:set>
                                  </p:childTnLst>
                                </p:cTn>
                              </p:par>
                            </p:childTnLst>
                          </p:cTn>
                        </p:par>
                        <p:par>
                          <p:cTn id="132" fill="hold">
                            <p:stCondLst>
                              <p:cond delay="1500"/>
                            </p:stCondLst>
                            <p:childTnLst>
                              <p:par>
                                <p:cTn id="133" presetID="1" presetClass="entr" presetSubtype="0" fill="hold" grpId="0" nodeType="afterEffect">
                                  <p:stCondLst>
                                    <p:cond delay="0"/>
                                  </p:stCondLst>
                                  <p:iterate type="lt">
                                    <p:tmAbs val="100"/>
                                  </p:iterate>
                                  <p:childTnLst>
                                    <p:set>
                                      <p:cBhvr>
                                        <p:cTn id="134" fill="hold"/>
                                        <p:tgtEl>
                                          <p:spTgt spid="199">
                                            <p:txEl>
                                              <p:pRg st="28" end="28"/>
                                            </p:txEl>
                                          </p:spTgt>
                                        </p:tgtEl>
                                        <p:attrNameLst>
                                          <p:attrName>style.visibility</p:attrName>
                                        </p:attrNameLst>
                                      </p:cBhvr>
                                      <p:to>
                                        <p:strVal val="visible"/>
                                      </p:to>
                                    </p:set>
                                  </p:childTnLst>
                                </p:cTn>
                              </p:par>
                            </p:childTnLst>
                          </p:cTn>
                        </p:par>
                        <p:par>
                          <p:cTn id="135" fill="hold">
                            <p:stCondLst>
                              <p:cond delay="1500"/>
                            </p:stCondLst>
                            <p:childTnLst>
                              <p:par>
                                <p:cTn id="136" presetID="1" presetClass="entr" presetSubtype="0" fill="hold" grpId="0" nodeType="afterEffect">
                                  <p:stCondLst>
                                    <p:cond delay="0"/>
                                  </p:stCondLst>
                                  <p:iterate type="lt">
                                    <p:tmAbs val="100"/>
                                  </p:iterate>
                                  <p:childTnLst>
                                    <p:set>
                                      <p:cBhvr>
                                        <p:cTn id="137" fill="hold"/>
                                        <p:tgtEl>
                                          <p:spTgt spid="199">
                                            <p:txEl>
                                              <p:pRg st="29" end="29"/>
                                            </p:txEl>
                                          </p:spTgt>
                                        </p:tgtEl>
                                        <p:attrNameLst>
                                          <p:attrName>style.visibility</p:attrName>
                                        </p:attrNameLst>
                                      </p:cBhvr>
                                      <p:to>
                                        <p:strVal val="visible"/>
                                      </p:to>
                                    </p:set>
                                  </p:childTnLst>
                                </p:cTn>
                              </p:par>
                            </p:childTnLst>
                          </p:cTn>
                        </p:par>
                        <p:par>
                          <p:cTn id="138" fill="hold">
                            <p:stCondLst>
                              <p:cond delay="1500"/>
                            </p:stCondLst>
                            <p:childTnLst>
                              <p:par>
                                <p:cTn id="139" presetID="1" presetClass="entr" presetSubtype="0" fill="hold" grpId="0" nodeType="afterEffect">
                                  <p:stCondLst>
                                    <p:cond delay="0"/>
                                  </p:stCondLst>
                                  <p:iterate type="lt">
                                    <p:tmAbs val="100"/>
                                  </p:iterate>
                                  <p:childTnLst>
                                    <p:set>
                                      <p:cBhvr>
                                        <p:cTn id="140" fill="hold"/>
                                        <p:tgtEl>
                                          <p:spTgt spid="199">
                                            <p:txEl>
                                              <p:pRg st="30" end="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build="p" bldLvl="5" animBg="1" advAuto="0"/>
      <p:bldP spid="198" grpId="0" animBg="1" advAuto="0"/>
      <p:bldP spid="199" grpId="0" build="p" bldLvl="5"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Rectangle"/>
          <p:cNvSpPr/>
          <p:nvPr/>
        </p:nvSpPr>
        <p:spPr>
          <a:xfrm>
            <a:off x="12611100" y="2400300"/>
            <a:ext cx="11525250" cy="10517839"/>
          </a:xfrm>
          <a:prstGeom prst="rect">
            <a:avLst/>
          </a:prstGeom>
          <a:solidFill>
            <a:srgbClr val="E5E6E1"/>
          </a:solidFill>
          <a:ln w="50800">
            <a:solidFill>
              <a:srgbClr val="941100"/>
            </a:solidFill>
            <a:miter lim="400000"/>
          </a:ln>
          <a:effectLst>
            <a:outerShdw blurRad="4191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04" name="Additional Methods"/>
          <p:cNvSpPr txBox="1">
            <a:spLocks noGrp="1"/>
          </p:cNvSpPr>
          <p:nvPr>
            <p:ph type="title"/>
          </p:nvPr>
        </p:nvSpPr>
        <p:spPr>
          <a:prstGeom prst="rect">
            <a:avLst/>
          </a:prstGeom>
        </p:spPr>
        <p:txBody>
          <a:bodyPr/>
          <a:lstStyle/>
          <a:p>
            <a:r>
              <a:t>Additional Methods</a:t>
            </a:r>
          </a:p>
        </p:txBody>
      </p:sp>
      <p:sp>
        <p:nvSpPr>
          <p:cNvPr id="205" name="Additional status methods…"/>
          <p:cNvSpPr txBox="1">
            <a:spLocks noGrp="1"/>
          </p:cNvSpPr>
          <p:nvPr>
            <p:ph type="body" sz="quarter" idx="1"/>
          </p:nvPr>
        </p:nvSpPr>
        <p:spPr>
          <a:xfrm>
            <a:off x="190500" y="2343150"/>
            <a:ext cx="12001500" cy="3091492"/>
          </a:xfrm>
          <a:prstGeom prst="rect">
            <a:avLst/>
          </a:prstGeom>
        </p:spPr>
        <p:txBody>
          <a:bodyPr/>
          <a:lstStyle/>
          <a:p>
            <a:pPr>
              <a:buBlip>
                <a:blip r:embed="rId3"/>
              </a:buBlip>
            </a:pPr>
            <a:r>
              <a:rPr sz="4600" dirty="0"/>
              <a:t>Additional status methods</a:t>
            </a:r>
          </a:p>
          <a:p>
            <a:pPr lvl="1">
              <a:buBlip>
                <a:blip r:embed="rId3"/>
              </a:buBlip>
            </a:pPr>
            <a:r>
              <a:rPr sz="4600" dirty="0"/>
              <a:t>Status of collection</a:t>
            </a:r>
          </a:p>
          <a:p>
            <a:pPr lvl="1">
              <a:buBlip>
                <a:blip r:embed="rId3"/>
              </a:buBlip>
            </a:pPr>
            <a:r>
              <a:rPr sz="4600" dirty="0"/>
              <a:t>Status of an item</a:t>
            </a:r>
          </a:p>
        </p:txBody>
      </p:sp>
      <p:grpSp>
        <p:nvGrpSpPr>
          <p:cNvPr id="208" name="Group"/>
          <p:cNvGrpSpPr/>
          <p:nvPr/>
        </p:nvGrpSpPr>
        <p:grpSpPr>
          <a:xfrm>
            <a:off x="1200150" y="5315308"/>
            <a:ext cx="9239250" cy="8743950"/>
            <a:chOff x="0" y="0"/>
            <a:chExt cx="9239249" cy="8743950"/>
          </a:xfrm>
        </p:grpSpPr>
        <p:sp>
          <p:nvSpPr>
            <p:cNvPr id="206" name="Rectangle"/>
            <p:cNvSpPr/>
            <p:nvPr/>
          </p:nvSpPr>
          <p:spPr>
            <a:xfrm>
              <a:off x="0" y="0"/>
              <a:ext cx="9239250" cy="7372350"/>
            </a:xfrm>
            <a:prstGeom prst="rect">
              <a:avLst/>
            </a:prstGeom>
            <a:solidFill>
              <a:srgbClr val="E5E6E1"/>
            </a:solidFill>
            <a:ln w="50800" cap="flat">
              <a:solidFill>
                <a:srgbClr val="941100"/>
              </a:solidFill>
              <a:prstDash val="solid"/>
              <a:miter lim="400000"/>
            </a:ln>
            <a:effectLst>
              <a:outerShdw blurRad="571500" dir="198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07" name="template&lt;class ItemType&gt;…"/>
            <p:cNvSpPr/>
            <p:nvPr/>
          </p:nvSpPr>
          <p:spPr>
            <a:xfrm>
              <a:off x="192930" y="95250"/>
              <a:ext cx="8874827" cy="86487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pPr algn="l" defTabSz="685800">
                <a:lnSpc>
                  <a:spcPct val="90000"/>
                </a:lnSpc>
                <a:spcBef>
                  <a:spcPts val="1300"/>
                </a:spcBef>
                <a:tabLst>
                  <a:tab pos="368300" algn="l"/>
                </a:tabLst>
                <a:defRPr sz="2000" b="1">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dirty="0">
                  <a:solidFill>
                    <a:srgbClr val="BB2CA2"/>
                  </a:solidFill>
                </a:rPr>
                <a:t>class</a:t>
              </a:r>
              <a:r>
                <a:rPr dirty="0"/>
                <a:t> </a:t>
              </a:r>
              <a:r>
                <a:rPr dirty="0" err="1"/>
                <a:t>BagInterface</a:t>
              </a:r>
              <a:r>
                <a:rPr dirty="0"/>
                <a:t> </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dirty="0"/>
                <a:t>{</a:t>
              </a:r>
            </a:p>
            <a:p>
              <a:pPr algn="l" defTabSz="685800">
                <a:lnSpc>
                  <a:spcPct val="90000"/>
                </a:lnSpc>
                <a:spcBef>
                  <a:spcPts val="1300"/>
                </a:spcBef>
                <a:tabLst>
                  <a:tab pos="368300" algn="l"/>
                </a:tabLst>
                <a:defRPr sz="2000" b="1">
                  <a:solidFill>
                    <a:srgbClr val="BB2CA2"/>
                  </a:solidFill>
                  <a:latin typeface="Menlo Regular"/>
                  <a:ea typeface="Menlo Regular"/>
                  <a:cs typeface="Menlo Regular"/>
                  <a:sym typeface="Menlo Regular"/>
                </a:defRPr>
              </a:pPr>
              <a:r>
                <a:rPr dirty="0"/>
                <a:t>public</a:t>
              </a:r>
              <a:r>
                <a:rPr dirty="0">
                  <a:solidFill>
                    <a:srgbClr val="000000"/>
                  </a:solidFill>
                </a:rPr>
                <a: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int</a:t>
              </a:r>
              <a:r>
                <a:rPr dirty="0"/>
                <a:t> </a:t>
              </a:r>
              <a:r>
                <a:rPr dirty="0" err="1"/>
                <a:t>getCurrentSize</a:t>
              </a:r>
              <a:r>
                <a:rPr dirty="0"/>
                <a:t>() </a:t>
              </a:r>
              <a:r>
                <a:rPr dirty="0">
                  <a:solidFill>
                    <a:srgbClr val="BB2CA2"/>
                  </a:solidFill>
                </a:rPr>
                <a:t>const</a:t>
              </a:r>
              <a:r>
                <a:rPr dirty="0"/>
                <a:t> = </a:t>
              </a:r>
              <a:r>
                <a:rPr dirty="0">
                  <a:solidFill>
                    <a:srgbClr val="272AD8"/>
                  </a:solidFill>
                </a:rPr>
                <a:t>0</a:t>
              </a:r>
              <a:r>
                <a:rPr dirty="0"/>
                <a: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bool</a:t>
              </a:r>
              <a:r>
                <a:rPr dirty="0"/>
                <a:t> </a:t>
              </a:r>
              <a:r>
                <a:rPr dirty="0" err="1"/>
                <a:t>isEmpty</a:t>
              </a:r>
              <a:r>
                <a:rPr dirty="0"/>
                <a:t>() </a:t>
              </a:r>
              <a:r>
                <a:rPr dirty="0">
                  <a:solidFill>
                    <a:srgbClr val="BB2CA2"/>
                  </a:solidFill>
                </a:rPr>
                <a:t>const</a:t>
              </a:r>
              <a:r>
                <a:rPr dirty="0"/>
                <a:t> = </a:t>
              </a:r>
              <a:r>
                <a:rPr dirty="0">
                  <a:solidFill>
                    <a:srgbClr val="272AD8"/>
                  </a:solidFill>
                </a:rPr>
                <a:t>0</a:t>
              </a:r>
              <a:r>
                <a:rPr dirty="0"/>
                <a: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bool</a:t>
              </a:r>
              <a:r>
                <a:rPr dirty="0"/>
                <a:t> add(</a:t>
              </a:r>
              <a:r>
                <a:rPr dirty="0">
                  <a:solidFill>
                    <a:srgbClr val="BB2CA2"/>
                  </a:solidFill>
                </a:rPr>
                <a:t>const</a:t>
              </a:r>
              <a:r>
                <a:rPr dirty="0"/>
                <a:t> ItemType&amp; </a:t>
              </a:r>
              <a:r>
                <a:rPr dirty="0" err="1"/>
                <a:t>someItem</a:t>
              </a:r>
              <a:r>
                <a:rPr dirty="0"/>
                <a:t>) = </a:t>
              </a:r>
              <a:r>
                <a:rPr dirty="0">
                  <a:solidFill>
                    <a:srgbClr val="272AD8"/>
                  </a:solidFill>
                </a:rPr>
                <a:t>0</a:t>
              </a:r>
              <a:r>
                <a:rPr dirty="0"/>
                <a: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bool</a:t>
              </a:r>
              <a:r>
                <a:rPr dirty="0"/>
                <a:t> remove(</a:t>
              </a:r>
              <a:r>
                <a:rPr dirty="0">
                  <a:solidFill>
                    <a:srgbClr val="BB2CA2"/>
                  </a:solidFill>
                </a:rPr>
                <a:t>const</a:t>
              </a:r>
              <a:r>
                <a:rPr dirty="0"/>
                <a:t> ItemType&amp; target) = </a:t>
              </a:r>
              <a:r>
                <a:rPr dirty="0">
                  <a:solidFill>
                    <a:srgbClr val="272AD8"/>
                  </a:solidFill>
                </a:rPr>
                <a:t>0</a:t>
              </a:r>
              <a:r>
                <a:rPr dirty="0"/>
                <a: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void</a:t>
              </a:r>
              <a:r>
                <a:rPr dirty="0"/>
                <a:t> clear() = </a:t>
              </a:r>
              <a:r>
                <a:rPr dirty="0">
                  <a:solidFill>
                    <a:srgbClr val="272AD8"/>
                  </a:solidFill>
                </a:rPr>
                <a:t>0</a:t>
              </a:r>
              <a:r>
                <a:rPr dirty="0"/>
                <a: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int</a:t>
              </a:r>
              <a:r>
                <a:rPr dirty="0"/>
                <a:t> </a:t>
              </a:r>
              <a:r>
                <a:rPr dirty="0" err="1"/>
                <a:t>getFrequencyOf</a:t>
              </a:r>
              <a:r>
                <a:rPr dirty="0"/>
                <a:t>(</a:t>
              </a:r>
              <a:r>
                <a:rPr dirty="0">
                  <a:solidFill>
                    <a:srgbClr val="BB2CA2"/>
                  </a:solidFill>
                </a:rPr>
                <a:t>const</a:t>
              </a:r>
              <a:r>
                <a:rPr dirty="0"/>
                <a:t> </a:t>
              </a:r>
            </a:p>
            <a:p>
              <a:pPr lvl="2" indent="0" algn="l" defTabSz="685800">
                <a:lnSpc>
                  <a:spcPct val="90000"/>
                </a:lnSpc>
                <a:spcBef>
                  <a:spcPts val="1300"/>
                </a:spcBef>
                <a:tabLst>
                  <a:tab pos="368300" algn="l"/>
                </a:tabLst>
                <a:defRPr sz="2000" b="1">
                  <a:latin typeface="Menlo Regular"/>
                  <a:ea typeface="Menlo Regular"/>
                  <a:cs typeface="Menlo Regular"/>
                  <a:sym typeface="Menlo Regular"/>
                </a:defRPr>
              </a:pPr>
              <a:r>
                <a:rPr dirty="0"/>
                <a:t>				        ItemType&amp; target) </a:t>
              </a:r>
              <a:r>
                <a:rPr dirty="0">
                  <a:solidFill>
                    <a:srgbClr val="BB2CA2"/>
                  </a:solidFill>
                </a:rPr>
                <a:t>const</a:t>
              </a:r>
              <a:r>
                <a:rPr dirty="0"/>
                <a:t> = </a:t>
              </a:r>
              <a:r>
                <a:rPr dirty="0">
                  <a:solidFill>
                    <a:srgbClr val="272AD8"/>
                  </a:solidFill>
                </a:rPr>
                <a:t>0</a:t>
              </a:r>
              <a:r>
                <a:rPr dirty="0"/>
                <a: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dirty="0"/>
                <a:t>    </a:t>
              </a:r>
              <a:r>
                <a:rPr dirty="0">
                  <a:solidFill>
                    <a:srgbClr val="BB2CA2"/>
                  </a:solidFill>
                </a:rPr>
                <a:t>virtual</a:t>
              </a:r>
              <a:r>
                <a:rPr dirty="0"/>
                <a:t> </a:t>
              </a:r>
              <a:r>
                <a:rPr dirty="0">
                  <a:solidFill>
                    <a:srgbClr val="BB2CA2"/>
                  </a:solidFill>
                </a:rPr>
                <a:t>bool</a:t>
              </a:r>
              <a:r>
                <a:rPr dirty="0"/>
                <a:t> contains(</a:t>
              </a:r>
              <a:r>
                <a:rPr dirty="0">
                  <a:solidFill>
                    <a:srgbClr val="BB2CA2"/>
                  </a:solidFill>
                </a:rPr>
                <a:t>const</a:t>
              </a:r>
              <a:r>
                <a:rPr dirty="0"/>
                <a:t> </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dirty="0"/>
                <a:t>				       ItemType&amp; target) </a:t>
              </a:r>
              <a:r>
                <a:rPr dirty="0">
                  <a:solidFill>
                    <a:srgbClr val="BB2CA2"/>
                  </a:solidFill>
                </a:rPr>
                <a:t>const</a:t>
              </a:r>
              <a:r>
                <a:rPr dirty="0"/>
                <a:t> = </a:t>
              </a:r>
              <a:r>
                <a:rPr dirty="0">
                  <a:solidFill>
                    <a:srgbClr val="272AD8"/>
                  </a:solidFill>
                </a:rPr>
                <a:t>0</a:t>
              </a:r>
              <a:r>
                <a:rPr dirty="0"/>
                <a: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dirty="0"/>
                <a:t>    </a:t>
              </a:r>
              <a:r>
                <a:rPr dirty="0">
                  <a:solidFill>
                    <a:srgbClr val="BB2CA2"/>
                  </a:solidFill>
                </a:rPr>
                <a:t>virtual</a:t>
              </a:r>
              <a:r>
                <a:rPr dirty="0"/>
                <a:t> vector&lt;ItemType&gt; </a:t>
              </a:r>
              <a:r>
                <a:rPr dirty="0" err="1"/>
                <a:t>toVector</a:t>
              </a:r>
              <a:r>
                <a:rPr dirty="0"/>
                <a:t>() </a:t>
              </a:r>
              <a:r>
                <a:rPr dirty="0">
                  <a:solidFill>
                    <a:srgbClr val="BB2CA2"/>
                  </a:solidFill>
                </a:rPr>
                <a:t>const</a:t>
              </a:r>
              <a:r>
                <a:rPr dirty="0"/>
                <a:t> = </a:t>
              </a:r>
              <a:r>
                <a:rPr dirty="0">
                  <a:solidFill>
                    <a:srgbClr val="272AD8"/>
                  </a:solidFill>
                </a:rPr>
                <a:t>0</a:t>
              </a:r>
              <a:r>
                <a:rPr dirty="0"/>
                <a:t>;</a:t>
              </a:r>
            </a:p>
            <a:p>
              <a:pPr algn="l" defTabSz="685800">
                <a:lnSpc>
                  <a:spcPct val="90000"/>
                </a:lnSpc>
                <a:tabLst>
                  <a:tab pos="368300" algn="l"/>
                </a:tabLst>
                <a:defRPr sz="2000" b="1">
                  <a:latin typeface="Menlo Regular"/>
                  <a:ea typeface="Menlo Regular"/>
                  <a:cs typeface="Menlo Regular"/>
                  <a:sym typeface="Menlo Regular"/>
                </a:defRPr>
              </a:pPr>
              <a:r>
                <a:rPr dirty="0"/>
                <a:t>    </a:t>
              </a:r>
              <a:r>
                <a:rPr dirty="0">
                  <a:solidFill>
                    <a:srgbClr val="BB2CA2"/>
                  </a:solidFill>
                </a:rPr>
                <a:t>virtual</a:t>
              </a:r>
              <a:r>
                <a:rPr dirty="0"/>
                <a:t> ~</a:t>
              </a:r>
              <a:r>
                <a:rPr dirty="0" err="1"/>
                <a:t>BagInterface</a:t>
              </a:r>
              <a:r>
                <a:rPr dirty="0"/>
                <a:t>() { }  </a:t>
              </a:r>
            </a:p>
            <a:p>
              <a:pPr algn="l" defTabSz="685800">
                <a:lnSpc>
                  <a:spcPct val="90000"/>
                </a:lnSpc>
                <a:spcBef>
                  <a:spcPts val="1300"/>
                </a:spcBef>
                <a:tabLst>
                  <a:tab pos="368300" algn="l"/>
                </a:tabLst>
                <a:defRPr sz="2000" b="1">
                  <a:solidFill>
                    <a:srgbClr val="008400"/>
                  </a:solidFill>
                  <a:latin typeface="Menlo Regular"/>
                  <a:ea typeface="Menlo Regular"/>
                  <a:cs typeface="Menlo Regular"/>
                  <a:sym typeface="Menlo Regular"/>
                </a:defRPr>
              </a:pPr>
              <a:r>
                <a:rPr dirty="0">
                  <a:solidFill>
                    <a:srgbClr val="000000"/>
                  </a:solidFill>
                </a:rPr>
                <a:t>};  </a:t>
              </a:r>
              <a:r>
                <a:rPr dirty="0"/>
                <a:t>// end </a:t>
              </a:r>
              <a:r>
                <a:rPr dirty="0" err="1"/>
                <a:t>BagInterface</a:t>
              </a:r>
              <a:endParaRPr dirty="0"/>
            </a:p>
          </p:txBody>
        </p:sp>
      </p:grpSp>
      <p:pic>
        <p:nvPicPr>
          <p:cNvPr id="209" name="Rounded Rectangle Rounded rectangle" descr="Rounded Rectangle Rounded rectangle"/>
          <p:cNvPicPr>
            <a:picLocks/>
          </p:cNvPicPr>
          <p:nvPr/>
        </p:nvPicPr>
        <p:blipFill>
          <a:blip r:embed="rId4"/>
          <a:stretch>
            <a:fillRect/>
          </a:stretch>
        </p:blipFill>
        <p:spPr>
          <a:xfrm>
            <a:off x="1336040" y="9277708"/>
            <a:ext cx="6421120" cy="1915160"/>
          </a:xfrm>
          <a:prstGeom prst="rect">
            <a:avLst/>
          </a:prstGeom>
          <a:effectLst>
            <a:outerShdw blurRad="393700" dir="1980000" rotWithShape="0">
              <a:srgbClr val="000000"/>
            </a:outerShdw>
          </a:effectLst>
        </p:spPr>
      </p:pic>
      <p:sp>
        <p:nvSpPr>
          <p:cNvPr id="210" name="template&lt;class ItemType&gt;…"/>
          <p:cNvSpPr/>
          <p:nvPr/>
        </p:nvSpPr>
        <p:spPr>
          <a:xfrm>
            <a:off x="12744450" y="2400300"/>
            <a:ext cx="11372850" cy="10109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tabLst>
                <a:tab pos="368300" algn="l"/>
              </a:tabLst>
              <a:defRPr sz="2400" b="1">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685800">
              <a:tabLst>
                <a:tab pos="368300" algn="l"/>
              </a:tabLst>
              <a:defRPr sz="2400" b="1">
                <a:latin typeface="Menlo Regular"/>
                <a:ea typeface="Menlo Regular"/>
                <a:cs typeface="Menlo Regular"/>
                <a:sym typeface="Menlo Regular"/>
              </a:defRPr>
            </a:pPr>
            <a:r>
              <a:rPr dirty="0">
                <a:solidFill>
                  <a:srgbClr val="BB2CA2"/>
                </a:solidFill>
              </a:rPr>
              <a:t>int</a:t>
            </a:r>
            <a:r>
              <a:rPr dirty="0"/>
              <a:t> </a:t>
            </a:r>
            <a:r>
              <a:rPr dirty="0" err="1">
                <a:solidFill>
                  <a:srgbClr val="4F8187"/>
                </a:solidFill>
              </a:rPr>
              <a:t>ArrayBag</a:t>
            </a:r>
            <a:r>
              <a:rPr dirty="0"/>
              <a:t>&lt;ItemType&gt;::</a:t>
            </a:r>
            <a:r>
              <a:rPr dirty="0" err="1"/>
              <a:t>getFrequencyOf</a:t>
            </a:r>
            <a:r>
              <a:rPr dirty="0"/>
              <a:t>(</a:t>
            </a:r>
            <a:r>
              <a:rPr dirty="0">
                <a:solidFill>
                  <a:srgbClr val="BB2CA2"/>
                </a:solidFill>
              </a:rPr>
              <a:t>const</a:t>
            </a:r>
            <a:r>
              <a:rPr dirty="0"/>
              <a:t> </a:t>
            </a:r>
          </a:p>
          <a:p>
            <a:pPr lvl="8" indent="3657600" algn="l" defTabSz="685800">
              <a:tabLst>
                <a:tab pos="368300" algn="l"/>
              </a:tabLst>
              <a:defRPr sz="2400" b="1">
                <a:latin typeface="Menlo Regular"/>
                <a:ea typeface="Menlo Regular"/>
                <a:cs typeface="Menlo Regular"/>
                <a:sym typeface="Menlo Regular"/>
              </a:defRPr>
            </a:pPr>
            <a:r>
              <a:rPr dirty="0"/>
              <a:t>ItemType&amp; target) </a:t>
            </a:r>
            <a:r>
              <a:rPr dirty="0">
                <a:solidFill>
                  <a:srgbClr val="BB2CA2"/>
                </a:solidFill>
              </a:rPr>
              <a:t>const</a:t>
            </a:r>
          </a:p>
          <a:p>
            <a:pPr algn="l" defTabSz="685800">
              <a:tabLst>
                <a:tab pos="368300" algn="l"/>
              </a:tabLst>
              <a:defRPr sz="2400" b="1">
                <a:latin typeface="Menlo Regular"/>
                <a:ea typeface="Menlo Regular"/>
                <a:cs typeface="Menlo Regular"/>
                <a:sym typeface="Menlo Regular"/>
              </a:defRPr>
            </a:pPr>
            <a:r>
              <a:rPr dirty="0"/>
              <a:t>{</a:t>
            </a: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int</a:t>
            </a:r>
            <a:r>
              <a:rPr dirty="0"/>
              <a:t> frequency = </a:t>
            </a:r>
            <a:r>
              <a:rPr dirty="0">
                <a:solidFill>
                  <a:srgbClr val="272AD8"/>
                </a:solidFill>
              </a:rPr>
              <a:t>0</a:t>
            </a:r>
            <a:r>
              <a:rPr dirty="0"/>
              <a:t>;</a:t>
            </a:r>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a:t>
            </a:r>
            <a:r>
              <a:rPr dirty="0">
                <a:solidFill>
                  <a:srgbClr val="BB2CA2"/>
                </a:solidFill>
              </a:rPr>
              <a:t>int</a:t>
            </a:r>
            <a:r>
              <a:rPr dirty="0">
                <a:solidFill>
                  <a:srgbClr val="000000"/>
                </a:solidFill>
              </a:rPr>
              <a:t> </a:t>
            </a:r>
            <a:r>
              <a:rPr dirty="0" err="1">
                <a:solidFill>
                  <a:srgbClr val="000000"/>
                </a:solidFill>
              </a:rPr>
              <a:t>curIndex</a:t>
            </a:r>
            <a:r>
              <a:rPr dirty="0">
                <a:solidFill>
                  <a:srgbClr val="000000"/>
                </a:solidFill>
              </a:rPr>
              <a:t> = </a:t>
            </a:r>
            <a:r>
              <a:rPr dirty="0">
                <a:solidFill>
                  <a:srgbClr val="272AD8"/>
                </a:solidFill>
              </a:rPr>
              <a:t>0</a:t>
            </a:r>
            <a:r>
              <a:rPr dirty="0">
                <a:solidFill>
                  <a:srgbClr val="000000"/>
                </a:solidFill>
              </a:rPr>
              <a:t>;       </a:t>
            </a:r>
            <a:r>
              <a:rPr dirty="0"/>
              <a:t>// Current array index</a:t>
            </a: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while</a:t>
            </a:r>
            <a:r>
              <a:rPr dirty="0"/>
              <a:t> (</a:t>
            </a:r>
            <a:r>
              <a:rPr dirty="0" err="1"/>
              <a:t>curIndex</a:t>
            </a:r>
            <a:r>
              <a:rPr dirty="0"/>
              <a:t> &lt; </a:t>
            </a:r>
            <a:r>
              <a:rPr dirty="0" err="1">
                <a:solidFill>
                  <a:srgbClr val="4F8187"/>
                </a:solidFill>
              </a:rPr>
              <a:t>itemCount</a:t>
            </a:r>
            <a:r>
              <a:rPr dirty="0"/>
              <a:t>)</a:t>
            </a:r>
          </a:p>
          <a:p>
            <a:pPr algn="l" defTabSz="685800">
              <a:tabLst>
                <a:tab pos="368300" algn="l"/>
              </a:tabLst>
              <a:defRPr sz="2400" b="1">
                <a:latin typeface="Menlo Regular"/>
                <a:ea typeface="Menlo Regular"/>
                <a:cs typeface="Menlo Regular"/>
                <a:sym typeface="Menlo Regular"/>
              </a:defRPr>
            </a:pPr>
            <a:r>
              <a:rPr dirty="0"/>
              <a:t>   {</a:t>
            </a: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if</a:t>
            </a:r>
            <a:r>
              <a:rPr dirty="0"/>
              <a:t> (</a:t>
            </a:r>
            <a:r>
              <a:rPr dirty="0">
                <a:solidFill>
                  <a:srgbClr val="4F8187"/>
                </a:solidFill>
              </a:rPr>
              <a:t>items</a:t>
            </a:r>
            <a:r>
              <a:rPr dirty="0"/>
              <a:t>[</a:t>
            </a:r>
            <a:r>
              <a:rPr dirty="0" err="1"/>
              <a:t>curIndex</a:t>
            </a:r>
            <a:r>
              <a:rPr dirty="0"/>
              <a:t>] == target)</a:t>
            </a:r>
          </a:p>
          <a:p>
            <a:pPr algn="l" defTabSz="685800">
              <a:tabLst>
                <a:tab pos="368300" algn="l"/>
              </a:tabLst>
              <a:defRPr sz="2400" b="1">
                <a:latin typeface="Menlo Regular"/>
                <a:ea typeface="Menlo Regular"/>
                <a:cs typeface="Menlo Regular"/>
                <a:sym typeface="Menlo Regular"/>
              </a:defRPr>
            </a:pPr>
            <a:r>
              <a:rPr dirty="0"/>
              <a:t>      {</a:t>
            </a:r>
          </a:p>
          <a:p>
            <a:pPr algn="l" defTabSz="685800">
              <a:tabLst>
                <a:tab pos="368300" algn="l"/>
              </a:tabLst>
              <a:defRPr sz="2400" b="1">
                <a:latin typeface="Menlo Regular"/>
                <a:ea typeface="Menlo Regular"/>
                <a:cs typeface="Menlo Regular"/>
                <a:sym typeface="Menlo Regular"/>
              </a:defRPr>
            </a:pPr>
            <a:r>
              <a:rPr dirty="0"/>
              <a:t>         frequency++;</a:t>
            </a:r>
          </a:p>
          <a:p>
            <a:pPr algn="l" defTabSz="685800">
              <a:tabLst>
                <a:tab pos="368300" algn="l"/>
              </a:tabLst>
              <a:defRPr sz="2400" b="1">
                <a:latin typeface="Menlo Regular"/>
                <a:ea typeface="Menlo Regular"/>
                <a:cs typeface="Menlo Regular"/>
                <a:sym typeface="Menlo Regular"/>
              </a:defRPr>
            </a:pPr>
            <a:r>
              <a:rPr dirty="0"/>
              <a:t>      }  </a:t>
            </a:r>
            <a:r>
              <a:rPr dirty="0">
                <a:solidFill>
                  <a:srgbClr val="008400"/>
                </a:solidFill>
              </a:rPr>
              <a:t>// end if</a:t>
            </a:r>
          </a:p>
          <a:p>
            <a:pPr algn="l" defTabSz="685800">
              <a:tabLst>
                <a:tab pos="368300" algn="l"/>
              </a:tabLst>
              <a:defRPr sz="2400" b="1">
                <a:latin typeface="Menlo Regular"/>
                <a:ea typeface="Menlo Regular"/>
                <a:cs typeface="Menlo Regular"/>
                <a:sym typeface="Menlo Regular"/>
              </a:defRPr>
            </a:pPr>
            <a:r>
              <a:rPr dirty="0"/>
              <a:t>      </a:t>
            </a:r>
          </a:p>
          <a:p>
            <a:pPr algn="l" defTabSz="685800">
              <a:tabLst>
                <a:tab pos="368300" algn="l"/>
              </a:tabLst>
              <a:defRPr sz="2400" b="1">
                <a:latin typeface="Menlo Regular"/>
                <a:ea typeface="Menlo Regular"/>
                <a:cs typeface="Menlo Regular"/>
                <a:sym typeface="Menlo Regular"/>
              </a:defRPr>
            </a:pPr>
            <a:r>
              <a:rPr dirty="0"/>
              <a:t>      </a:t>
            </a:r>
            <a:r>
              <a:rPr dirty="0" err="1"/>
              <a:t>curIndex</a:t>
            </a:r>
            <a:r>
              <a:rPr dirty="0"/>
              <a:t>++;          </a:t>
            </a:r>
            <a:r>
              <a:rPr dirty="0">
                <a:solidFill>
                  <a:srgbClr val="008400"/>
                </a:solidFill>
              </a:rPr>
              <a:t>// Increment to next entry</a:t>
            </a:r>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  </a:t>
            </a:r>
            <a:r>
              <a:rPr dirty="0"/>
              <a:t>// end while</a:t>
            </a: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r>
              <a:rPr dirty="0"/>
              <a:t>   </a:t>
            </a: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return</a:t>
            </a:r>
            <a:r>
              <a:rPr dirty="0"/>
              <a:t> frequency;</a:t>
            </a:r>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a:t>
            </a:r>
            <a:r>
              <a:rPr dirty="0"/>
              <a:t>// end </a:t>
            </a:r>
            <a:r>
              <a:rPr dirty="0" err="1"/>
              <a:t>getFrequencyOf</a:t>
            </a: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endParaRPr dirty="0">
              <a:solidFill>
                <a:srgbClr val="000000"/>
              </a:solidFill>
            </a:endParaRPr>
          </a:p>
          <a:p>
            <a:pPr algn="l" defTabSz="685800">
              <a:tabLst>
                <a:tab pos="368300" algn="l"/>
              </a:tabLst>
              <a:defRPr sz="2400" b="1">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685800">
              <a:tabLst>
                <a:tab pos="368300" algn="l"/>
              </a:tabLst>
              <a:defRPr sz="2400" b="1">
                <a:latin typeface="Menlo Regular"/>
                <a:ea typeface="Menlo Regular"/>
                <a:cs typeface="Menlo Regular"/>
                <a:sym typeface="Menlo Regular"/>
              </a:defRPr>
            </a:pPr>
            <a:r>
              <a:rPr dirty="0">
                <a:solidFill>
                  <a:srgbClr val="BB2CA2"/>
                </a:solidFill>
              </a:rPr>
              <a:t>bool</a:t>
            </a:r>
            <a:r>
              <a:rPr dirty="0"/>
              <a:t> </a:t>
            </a:r>
            <a:r>
              <a:rPr dirty="0" err="1">
                <a:solidFill>
                  <a:srgbClr val="4F8187"/>
                </a:solidFill>
              </a:rPr>
              <a:t>ArrayBag</a:t>
            </a:r>
            <a:r>
              <a:rPr dirty="0"/>
              <a:t>&lt;ItemType&gt;::contains(</a:t>
            </a:r>
            <a:r>
              <a:rPr dirty="0">
                <a:solidFill>
                  <a:srgbClr val="BB2CA2"/>
                </a:solidFill>
              </a:rPr>
              <a:t>const</a:t>
            </a:r>
            <a:r>
              <a:rPr dirty="0"/>
              <a:t> </a:t>
            </a:r>
          </a:p>
          <a:p>
            <a:pPr lvl="8" indent="3657600" algn="l" defTabSz="685800">
              <a:tabLst>
                <a:tab pos="368300" algn="l"/>
              </a:tabLst>
              <a:defRPr sz="2400" b="1">
                <a:latin typeface="Menlo Regular"/>
                <a:ea typeface="Menlo Regular"/>
                <a:cs typeface="Menlo Regular"/>
                <a:sym typeface="Menlo Regular"/>
              </a:defRPr>
            </a:pPr>
            <a:r>
              <a:rPr dirty="0"/>
              <a:t>ItemType&amp; target) </a:t>
            </a:r>
            <a:r>
              <a:rPr dirty="0">
                <a:solidFill>
                  <a:srgbClr val="BB2CA2"/>
                </a:solidFill>
              </a:rPr>
              <a:t>const</a:t>
            </a:r>
          </a:p>
          <a:p>
            <a:pPr algn="l" defTabSz="685800">
              <a:tabLst>
                <a:tab pos="368300" algn="l"/>
              </a:tabLst>
              <a:defRPr sz="2400" b="1">
                <a:latin typeface="Menlo Regular"/>
                <a:ea typeface="Menlo Regular"/>
                <a:cs typeface="Menlo Regular"/>
                <a:sym typeface="Menlo Regular"/>
              </a:defRPr>
            </a:pPr>
            <a:r>
              <a:rPr dirty="0"/>
              <a:t>{</a:t>
            </a:r>
          </a:p>
          <a:p>
            <a:pPr algn="l" defTabSz="685800">
              <a:tabLst>
                <a:tab pos="368300" algn="l"/>
              </a:tabLst>
              <a:defRPr sz="2400" b="1">
                <a:latin typeface="Menlo Regular"/>
                <a:ea typeface="Menlo Regular"/>
                <a:cs typeface="Menlo Regular"/>
                <a:sym typeface="Menlo Regular"/>
              </a:defRPr>
            </a:pPr>
            <a:r>
              <a:rPr dirty="0"/>
              <a:t>	</a:t>
            </a:r>
            <a:r>
              <a:rPr dirty="0">
                <a:solidFill>
                  <a:srgbClr val="BB2CA2"/>
                </a:solidFill>
              </a:rPr>
              <a:t>return</a:t>
            </a:r>
            <a:r>
              <a:rPr dirty="0"/>
              <a:t> </a:t>
            </a:r>
            <a:r>
              <a:rPr dirty="0" err="1">
                <a:solidFill>
                  <a:srgbClr val="31595D"/>
                </a:solidFill>
              </a:rPr>
              <a:t>getIndexOf</a:t>
            </a:r>
            <a:r>
              <a:rPr dirty="0"/>
              <a:t>(target) &gt; -</a:t>
            </a:r>
            <a:r>
              <a:rPr dirty="0">
                <a:solidFill>
                  <a:srgbClr val="272AD8"/>
                </a:solidFill>
              </a:rPr>
              <a:t>1</a:t>
            </a:r>
            <a:r>
              <a:rPr dirty="0"/>
              <a:t>;</a:t>
            </a:r>
          </a:p>
          <a:p>
            <a:pPr algn="l" defTabSz="685800">
              <a:tabLst>
                <a:tab pos="368300" algn="l"/>
              </a:tabLst>
              <a:defRPr sz="2400" b="1">
                <a:solidFill>
                  <a:srgbClr val="008400"/>
                </a:solidFill>
                <a:latin typeface="Menlo Regular"/>
                <a:ea typeface="Menlo Regular"/>
                <a:cs typeface="Menlo Regular"/>
                <a:sym typeface="Menlo Regular"/>
              </a:defRPr>
            </a:pPr>
            <a:r>
              <a:rPr dirty="0">
                <a:solidFill>
                  <a:srgbClr val="000000"/>
                </a:solidFill>
              </a:rPr>
              <a:t>}  </a:t>
            </a:r>
            <a:r>
              <a:rPr dirty="0"/>
              <a:t>// end contains</a:t>
            </a:r>
          </a:p>
        </p:txBody>
      </p:sp>
      <p:sp>
        <p:nvSpPr>
          <p:cNvPr id="211" name="Line"/>
          <p:cNvSpPr/>
          <p:nvPr/>
        </p:nvSpPr>
        <p:spPr>
          <a:xfrm>
            <a:off x="12592050" y="9925050"/>
            <a:ext cx="11525250" cy="35916"/>
          </a:xfrm>
          <a:prstGeom prst="line">
            <a:avLst/>
          </a:prstGeom>
          <a:ln w="76200">
            <a:solidFill>
              <a:srgbClr val="9411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204"/>
                                        </p:tgtEl>
                                        <p:attrNameLst>
                                          <p:attrName>style.visibility</p:attrName>
                                        </p:attrNameLst>
                                      </p:cBhvr>
                                      <p:to>
                                        <p:strVal val="visible"/>
                                      </p:to>
                                    </p:set>
                                    <p:animEffect transition="in" filter="fade">
                                      <p:cBhvr>
                                        <p:cTn id="7" dur="750"/>
                                        <p:tgtEl>
                                          <p:spTgt spid="204"/>
                                        </p:tgtEl>
                                      </p:cBhvr>
                                    </p:animEffect>
                                  </p:childTnLst>
                                </p:cTn>
                              </p:par>
                            </p:childTnLst>
                          </p:cTn>
                        </p:par>
                        <p:par>
                          <p:cTn id="8" fill="hold">
                            <p:stCondLst>
                              <p:cond delay="750"/>
                            </p:stCondLst>
                            <p:childTnLst>
                              <p:par>
                                <p:cTn id="9" presetID="2" presetClass="entr" presetSubtype="4" fill="hold" grpId="0" nodeType="afterEffect">
                                  <p:stCondLst>
                                    <p:cond delay="0"/>
                                  </p:stCondLst>
                                  <p:iterate>
                                    <p:tmAbs val="0"/>
                                  </p:iterate>
                                  <p:childTnLst>
                                    <p:set>
                                      <p:cBhvr>
                                        <p:cTn id="10" fill="hold"/>
                                        <p:tgtEl>
                                          <p:spTgt spid="203"/>
                                        </p:tgtEl>
                                        <p:attrNameLst>
                                          <p:attrName>style.visibility</p:attrName>
                                        </p:attrNameLst>
                                      </p:cBhvr>
                                      <p:to>
                                        <p:strVal val="visible"/>
                                      </p:to>
                                    </p:set>
                                    <p:anim calcmode="lin" valueType="num">
                                      <p:cBhvr>
                                        <p:cTn id="11" dur="500" fill="hold"/>
                                        <p:tgtEl>
                                          <p:spTgt spid="203"/>
                                        </p:tgtEl>
                                        <p:attrNameLst>
                                          <p:attrName>ppt_x</p:attrName>
                                        </p:attrNameLst>
                                      </p:cBhvr>
                                      <p:tavLst>
                                        <p:tav tm="0">
                                          <p:val>
                                            <p:strVal val="#ppt_x"/>
                                          </p:val>
                                        </p:tav>
                                        <p:tav tm="100000">
                                          <p:val>
                                            <p:strVal val="#ppt_x"/>
                                          </p:val>
                                        </p:tav>
                                      </p:tavLst>
                                    </p:anim>
                                    <p:anim calcmode="lin" valueType="num">
                                      <p:cBhvr>
                                        <p:cTn id="12" dur="500" fill="hold"/>
                                        <p:tgtEl>
                                          <p:spTgt spid="203"/>
                                        </p:tgtEl>
                                        <p:attrNameLst>
                                          <p:attrName>ppt_y</p:attrName>
                                        </p:attrNameLst>
                                      </p:cBhvr>
                                      <p:tavLst>
                                        <p:tav tm="0">
                                          <p:val>
                                            <p:strVal val="1+#ppt_h/2"/>
                                          </p:val>
                                        </p:tav>
                                        <p:tav tm="100000">
                                          <p:val>
                                            <p:strVal val="#ppt_y"/>
                                          </p:val>
                                        </p:tav>
                                      </p:tavLst>
                                    </p:anim>
                                  </p:childTnLst>
                                </p:cTn>
                              </p:par>
                            </p:childTnLst>
                          </p:cTn>
                        </p:par>
                        <p:par>
                          <p:cTn id="13" fill="hold">
                            <p:stCondLst>
                              <p:cond delay="1250"/>
                            </p:stCondLst>
                            <p:childTnLst>
                              <p:par>
                                <p:cTn id="14" presetID="22" presetClass="entr" presetSubtype="1" fill="hold" grpId="0" nodeType="afterEffect">
                                  <p:stCondLst>
                                    <p:cond delay="0"/>
                                  </p:stCondLst>
                                  <p:iterate>
                                    <p:tmAbs val="0"/>
                                  </p:iterate>
                                  <p:childTnLst>
                                    <p:set>
                                      <p:cBhvr>
                                        <p:cTn id="15" fill="hold"/>
                                        <p:tgtEl>
                                          <p:spTgt spid="210"/>
                                        </p:tgtEl>
                                        <p:attrNameLst>
                                          <p:attrName>style.visibility</p:attrName>
                                        </p:attrNameLst>
                                      </p:cBhvr>
                                      <p:to>
                                        <p:strVal val="visible"/>
                                      </p:to>
                                    </p:set>
                                    <p:animEffect transition="in" filter="wipe(up)">
                                      <p:cBhvr>
                                        <p:cTn id="16" dur="1250"/>
                                        <p:tgtEl>
                                          <p:spTgt spid="210"/>
                                        </p:tgtEl>
                                      </p:cBhvr>
                                    </p:animEffect>
                                  </p:childTnLst>
                                </p:cTn>
                              </p:par>
                            </p:childTnLst>
                          </p:cTn>
                        </p:par>
                        <p:par>
                          <p:cTn id="17" fill="hold">
                            <p:stCondLst>
                              <p:cond delay="2500"/>
                            </p:stCondLst>
                            <p:childTnLst>
                              <p:par>
                                <p:cTn id="18" presetID="10" presetClass="entr" fill="hold" grpId="0" nodeType="afterEffect">
                                  <p:stCondLst>
                                    <p:cond delay="300"/>
                                  </p:stCondLst>
                                  <p:iterate>
                                    <p:tmAbs val="0"/>
                                  </p:iterate>
                                  <p:childTnLst>
                                    <p:set>
                                      <p:cBhvr>
                                        <p:cTn id="19" fill="hold"/>
                                        <p:tgtEl>
                                          <p:spTgt spid="205">
                                            <p:bg/>
                                          </p:spTgt>
                                        </p:tgtEl>
                                        <p:attrNameLst>
                                          <p:attrName>style.visibility</p:attrName>
                                        </p:attrNameLst>
                                      </p:cBhvr>
                                      <p:to>
                                        <p:strVal val="visible"/>
                                      </p:to>
                                    </p:set>
                                    <p:animEffect transition="in" filter="fade">
                                      <p:cBhvr>
                                        <p:cTn id="20" dur="500"/>
                                        <p:tgtEl>
                                          <p:spTgt spid="205">
                                            <p:bg/>
                                          </p:spTgt>
                                        </p:tgtEl>
                                      </p:cBhvr>
                                    </p:animEffect>
                                  </p:childTnLst>
                                </p:cTn>
                              </p:par>
                              <p:par>
                                <p:cTn id="21" presetID="10" presetClass="entr" presetSubtype="0" fill="hold" grpId="0" nodeType="withEffect">
                                  <p:stCondLst>
                                    <p:cond delay="300"/>
                                  </p:stCondLst>
                                  <p:iterate>
                                    <p:tmAbs val="0"/>
                                  </p:iterate>
                                  <p:childTnLst>
                                    <p:set>
                                      <p:cBhvr>
                                        <p:cTn id="22" fill="hold"/>
                                        <p:tgtEl>
                                          <p:spTgt spid="205">
                                            <p:txEl>
                                              <p:pRg st="0" end="0"/>
                                            </p:txEl>
                                          </p:spTgt>
                                        </p:tgtEl>
                                        <p:attrNameLst>
                                          <p:attrName>style.visibility</p:attrName>
                                        </p:attrNameLst>
                                      </p:cBhvr>
                                      <p:to>
                                        <p:strVal val="visible"/>
                                      </p:to>
                                    </p:set>
                                    <p:animEffect transition="in" filter="fade">
                                      <p:cBhvr>
                                        <p:cTn id="23" dur="500"/>
                                        <p:tgtEl>
                                          <p:spTgt spid="205">
                                            <p:txEl>
                                              <p:pRg st="0" end="0"/>
                                            </p:txEl>
                                          </p:spTgt>
                                        </p:tgtEl>
                                      </p:cBhvr>
                                    </p:animEffect>
                                  </p:childTnLst>
                                </p:cTn>
                              </p:par>
                            </p:childTnLst>
                          </p:cTn>
                        </p:par>
                        <p:par>
                          <p:cTn id="24" fill="hold">
                            <p:stCondLst>
                              <p:cond delay="3300"/>
                            </p:stCondLst>
                            <p:childTnLst>
                              <p:par>
                                <p:cTn id="25" presetID="10" presetClass="entr" fill="hold" grpId="0" nodeType="afterEffect">
                                  <p:stCondLst>
                                    <p:cond delay="0"/>
                                  </p:stCondLst>
                                  <p:iterate>
                                    <p:tmAbs val="0"/>
                                  </p:iterate>
                                  <p:childTnLst>
                                    <p:set>
                                      <p:cBhvr>
                                        <p:cTn id="26" fill="hold"/>
                                        <p:tgtEl>
                                          <p:spTgt spid="205">
                                            <p:txEl>
                                              <p:pRg st="1" end="1"/>
                                            </p:txEl>
                                          </p:spTgt>
                                        </p:tgtEl>
                                        <p:attrNameLst>
                                          <p:attrName>style.visibility</p:attrName>
                                        </p:attrNameLst>
                                      </p:cBhvr>
                                      <p:to>
                                        <p:strVal val="visible"/>
                                      </p:to>
                                    </p:set>
                                    <p:animEffect transition="in" filter="fade">
                                      <p:cBhvr>
                                        <p:cTn id="27" dur="500"/>
                                        <p:tgtEl>
                                          <p:spTgt spid="205">
                                            <p:txEl>
                                              <p:pRg st="1" end="1"/>
                                            </p:txEl>
                                          </p:spTgt>
                                        </p:tgtEl>
                                      </p:cBhvr>
                                    </p:animEffect>
                                  </p:childTnLst>
                                </p:cTn>
                              </p:par>
                            </p:childTnLst>
                          </p:cTn>
                        </p:par>
                        <p:par>
                          <p:cTn id="28" fill="hold">
                            <p:stCondLst>
                              <p:cond delay="3800"/>
                            </p:stCondLst>
                            <p:childTnLst>
                              <p:par>
                                <p:cTn id="29" presetID="10" presetClass="entr" fill="hold" grpId="0" nodeType="afterEffect">
                                  <p:stCondLst>
                                    <p:cond delay="0"/>
                                  </p:stCondLst>
                                  <p:iterate>
                                    <p:tmAbs val="0"/>
                                  </p:iterate>
                                  <p:childTnLst>
                                    <p:set>
                                      <p:cBhvr>
                                        <p:cTn id="30" fill="hold"/>
                                        <p:tgtEl>
                                          <p:spTgt spid="205">
                                            <p:txEl>
                                              <p:pRg st="2" end="2"/>
                                            </p:txEl>
                                          </p:spTgt>
                                        </p:tgtEl>
                                        <p:attrNameLst>
                                          <p:attrName>style.visibility</p:attrName>
                                        </p:attrNameLst>
                                      </p:cBhvr>
                                      <p:to>
                                        <p:strVal val="visible"/>
                                      </p:to>
                                    </p:set>
                                    <p:animEffect transition="in" filter="fade">
                                      <p:cBhvr>
                                        <p:cTn id="31" dur="500"/>
                                        <p:tgtEl>
                                          <p:spTgt spid="205">
                                            <p:txEl>
                                              <p:pRg st="2" end="2"/>
                                            </p:txEl>
                                          </p:spTgt>
                                        </p:tgtEl>
                                      </p:cBhvr>
                                    </p:animEffect>
                                  </p:childTnLst>
                                </p:cTn>
                              </p:par>
                            </p:childTnLst>
                          </p:cTn>
                        </p:par>
                        <p:par>
                          <p:cTn id="32" fill="hold">
                            <p:stCondLst>
                              <p:cond delay="4300"/>
                            </p:stCondLst>
                            <p:childTnLst>
                              <p:par>
                                <p:cTn id="33" presetID="23" presetClass="entr" presetSubtype="16" fill="hold" grpId="0" nodeType="afterEffect">
                                  <p:stCondLst>
                                    <p:cond delay="0"/>
                                  </p:stCondLst>
                                  <p:iterate>
                                    <p:tmAbs val="0"/>
                                  </p:iterate>
                                  <p:childTnLst>
                                    <p:set>
                                      <p:cBhvr>
                                        <p:cTn id="34" fill="hold"/>
                                        <p:tgtEl>
                                          <p:spTgt spid="208"/>
                                        </p:tgtEl>
                                        <p:attrNameLst>
                                          <p:attrName>style.visibility</p:attrName>
                                        </p:attrNameLst>
                                      </p:cBhvr>
                                      <p:to>
                                        <p:strVal val="visible"/>
                                      </p:to>
                                    </p:set>
                                    <p:anim calcmode="lin" valueType="num">
                                      <p:cBhvr>
                                        <p:cTn id="35" dur="750" fill="hold"/>
                                        <p:tgtEl>
                                          <p:spTgt spid="208"/>
                                        </p:tgtEl>
                                        <p:attrNameLst>
                                          <p:attrName>ppt_w</p:attrName>
                                        </p:attrNameLst>
                                      </p:cBhvr>
                                      <p:tavLst>
                                        <p:tav tm="0">
                                          <p:val>
                                            <p:fltVal val="0"/>
                                          </p:val>
                                        </p:tav>
                                        <p:tav tm="100000">
                                          <p:val>
                                            <p:strVal val="#ppt_w"/>
                                          </p:val>
                                        </p:tav>
                                      </p:tavLst>
                                    </p:anim>
                                    <p:anim calcmode="lin" valueType="num">
                                      <p:cBhvr>
                                        <p:cTn id="36" dur="750" fill="hold"/>
                                        <p:tgtEl>
                                          <p:spTgt spid="208"/>
                                        </p:tgtEl>
                                        <p:attrNameLst>
                                          <p:attrName>ppt_h</p:attrName>
                                        </p:attrNameLst>
                                      </p:cBhvr>
                                      <p:tavLst>
                                        <p:tav tm="0">
                                          <p:val>
                                            <p:fltVal val="0"/>
                                          </p:val>
                                        </p:tav>
                                        <p:tav tm="100000">
                                          <p:val>
                                            <p:strVal val="#ppt_h"/>
                                          </p:val>
                                        </p:tav>
                                      </p:tavLst>
                                    </p:anim>
                                  </p:childTnLst>
                                </p:cTn>
                              </p:par>
                            </p:childTnLst>
                          </p:cTn>
                        </p:par>
                        <p:par>
                          <p:cTn id="37" fill="hold">
                            <p:stCondLst>
                              <p:cond delay="5050"/>
                            </p:stCondLst>
                            <p:childTnLst>
                              <p:par>
                                <p:cTn id="38" presetID="10" presetClass="entr" fill="hold" grpId="0" nodeType="afterEffect">
                                  <p:stCondLst>
                                    <p:cond delay="0"/>
                                  </p:stCondLst>
                                  <p:iterate>
                                    <p:tmAbs val="0"/>
                                  </p:iterate>
                                  <p:childTnLst>
                                    <p:set>
                                      <p:cBhvr>
                                        <p:cTn id="39" fill="hold"/>
                                        <p:tgtEl>
                                          <p:spTgt spid="209"/>
                                        </p:tgtEl>
                                        <p:attrNameLst>
                                          <p:attrName>style.visibility</p:attrName>
                                        </p:attrNameLst>
                                      </p:cBhvr>
                                      <p:to>
                                        <p:strVal val="visible"/>
                                      </p:to>
                                    </p:set>
                                    <p:animEffect transition="in" filter="fade">
                                      <p:cBhvr>
                                        <p:cTn id="40" dur="500"/>
                                        <p:tgtEl>
                                          <p:spTgt spid="209"/>
                                        </p:tgtEl>
                                      </p:cBhvr>
                                    </p:animEffect>
                                  </p:childTnLst>
                                </p:cTn>
                              </p:par>
                            </p:childTnLst>
                          </p:cTn>
                        </p:par>
                        <p:par>
                          <p:cTn id="41" fill="hold">
                            <p:stCondLst>
                              <p:cond delay="5550"/>
                            </p:stCondLst>
                            <p:childTnLst>
                              <p:par>
                                <p:cTn id="42" presetID="23" presetClass="entr" presetSubtype="16" fill="hold" grpId="0" nodeType="afterEffect">
                                  <p:stCondLst>
                                    <p:cond delay="0"/>
                                  </p:stCondLst>
                                  <p:iterate>
                                    <p:tmAbs val="0"/>
                                  </p:iterate>
                                  <p:childTnLst>
                                    <p:set>
                                      <p:cBhvr>
                                        <p:cTn id="43" fill="hold"/>
                                        <p:tgtEl>
                                          <p:spTgt spid="211"/>
                                        </p:tgtEl>
                                        <p:attrNameLst>
                                          <p:attrName>style.visibility</p:attrName>
                                        </p:attrNameLst>
                                      </p:cBhvr>
                                      <p:to>
                                        <p:strVal val="visible"/>
                                      </p:to>
                                    </p:set>
                                    <p:anim calcmode="lin" valueType="num">
                                      <p:cBhvr>
                                        <p:cTn id="44" dur="500" fill="hold"/>
                                        <p:tgtEl>
                                          <p:spTgt spid="211"/>
                                        </p:tgtEl>
                                        <p:attrNameLst>
                                          <p:attrName>ppt_w</p:attrName>
                                        </p:attrNameLst>
                                      </p:cBhvr>
                                      <p:tavLst>
                                        <p:tav tm="0">
                                          <p:val>
                                            <p:fltVal val="0"/>
                                          </p:val>
                                        </p:tav>
                                        <p:tav tm="100000">
                                          <p:val>
                                            <p:strVal val="#ppt_w"/>
                                          </p:val>
                                        </p:tav>
                                      </p:tavLst>
                                    </p:anim>
                                    <p:anim calcmode="lin" valueType="num">
                                      <p:cBhvr>
                                        <p:cTn id="45" dur="500" fill="hold"/>
                                        <p:tgtEl>
                                          <p:spTgt spid="2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advAuto="0"/>
      <p:bldP spid="204" grpId="0" animBg="1" advAuto="0"/>
      <p:bldP spid="205" grpId="0" build="p" bldLvl="5" animBg="1" advAuto="0"/>
      <p:bldP spid="208" grpId="0" animBg="1" advAuto="0"/>
      <p:bldP spid="209" grpId="0" animBg="1" advAuto="0"/>
      <p:bldP spid="210" grpId="0" animBg="1" advAuto="0"/>
      <p:bldP spid="211"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Rectangle"/>
          <p:cNvSpPr/>
          <p:nvPr/>
        </p:nvSpPr>
        <p:spPr>
          <a:xfrm>
            <a:off x="12611100" y="2400300"/>
            <a:ext cx="11525250" cy="10021738"/>
          </a:xfrm>
          <a:prstGeom prst="rect">
            <a:avLst/>
          </a:prstGeom>
          <a:solidFill>
            <a:srgbClr val="E5E6E1"/>
          </a:solidFill>
          <a:ln w="50800">
            <a:solidFill>
              <a:srgbClr val="941100"/>
            </a:solidFill>
            <a:miter lim="400000"/>
          </a:ln>
          <a:effectLst>
            <a:outerShdw blurRad="4191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16" name="Additional Methods"/>
          <p:cNvSpPr txBox="1">
            <a:spLocks noGrp="1"/>
          </p:cNvSpPr>
          <p:nvPr>
            <p:ph type="title"/>
          </p:nvPr>
        </p:nvSpPr>
        <p:spPr>
          <a:prstGeom prst="rect">
            <a:avLst/>
          </a:prstGeom>
        </p:spPr>
        <p:txBody>
          <a:bodyPr/>
          <a:lstStyle/>
          <a:p>
            <a:r>
              <a:t>Additional Methods</a:t>
            </a:r>
          </a:p>
        </p:txBody>
      </p:sp>
      <p:sp>
        <p:nvSpPr>
          <p:cNvPr id="217" name="Additional status methods…"/>
          <p:cNvSpPr txBox="1">
            <a:spLocks noGrp="1"/>
          </p:cNvSpPr>
          <p:nvPr>
            <p:ph type="body" sz="half" idx="1"/>
          </p:nvPr>
        </p:nvSpPr>
        <p:spPr>
          <a:xfrm>
            <a:off x="190500" y="2343150"/>
            <a:ext cx="12001500" cy="6127990"/>
          </a:xfrm>
          <a:prstGeom prst="rect">
            <a:avLst/>
          </a:prstGeom>
        </p:spPr>
        <p:txBody>
          <a:bodyPr/>
          <a:lstStyle/>
          <a:p>
            <a:pPr>
              <a:buBlip>
                <a:blip r:embed="rId3"/>
              </a:buBlip>
            </a:pPr>
            <a:r>
              <a:rPr sz="3800" dirty="0"/>
              <a:t>Additional status methods</a:t>
            </a:r>
          </a:p>
          <a:p>
            <a:pPr lvl="1">
              <a:buBlip>
                <a:blip r:embed="rId3"/>
              </a:buBlip>
            </a:pPr>
            <a:r>
              <a:rPr sz="3800" dirty="0"/>
              <a:t>Status of collection</a:t>
            </a:r>
          </a:p>
          <a:p>
            <a:pPr lvl="1">
              <a:buBlip>
                <a:blip r:embed="rId3"/>
              </a:buBlip>
            </a:pPr>
            <a:r>
              <a:rPr sz="3800" dirty="0"/>
              <a:t>Status of an item</a:t>
            </a:r>
          </a:p>
          <a:p>
            <a:pPr>
              <a:buBlip>
                <a:blip r:embed="rId3"/>
              </a:buBlip>
            </a:pPr>
            <a:r>
              <a:rPr sz="3800" dirty="0"/>
              <a:t>Removing items from the collection</a:t>
            </a:r>
          </a:p>
          <a:p>
            <a:pPr lvl="1">
              <a:buBlip>
                <a:blip r:embed="rId3"/>
              </a:buBlip>
            </a:pPr>
            <a:r>
              <a:rPr sz="3800" dirty="0"/>
              <a:t>All items</a:t>
            </a:r>
          </a:p>
          <a:p>
            <a:pPr lvl="1">
              <a:buBlip>
                <a:blip r:embed="rId3"/>
              </a:buBlip>
            </a:pPr>
            <a:r>
              <a:rPr sz="3800" dirty="0"/>
              <a:t>A specific item</a:t>
            </a:r>
          </a:p>
        </p:txBody>
      </p:sp>
      <p:sp>
        <p:nvSpPr>
          <p:cNvPr id="218" name="target"/>
          <p:cNvSpPr/>
          <p:nvPr/>
        </p:nvSpPr>
        <p:spPr>
          <a:xfrm>
            <a:off x="733425" y="9295861"/>
            <a:ext cx="2438400" cy="1371600"/>
          </a:xfrm>
          <a:prstGeom prst="roundRect">
            <a:avLst>
              <a:gd name="adj" fmla="val 401"/>
            </a:avLst>
          </a:prstGeom>
          <a:solidFill>
            <a:srgbClr val="FFD479"/>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000" b="1">
                <a:latin typeface="Courier New"/>
                <a:ea typeface="Courier New"/>
                <a:cs typeface="Courier New"/>
                <a:sym typeface="Courier New"/>
              </a:defRPr>
            </a:lvl1pPr>
          </a:lstStyle>
          <a:p>
            <a:r>
              <a:t>target</a:t>
            </a:r>
          </a:p>
        </p:txBody>
      </p:sp>
      <p:grpSp>
        <p:nvGrpSpPr>
          <p:cNvPr id="237" name="Group"/>
          <p:cNvGrpSpPr/>
          <p:nvPr/>
        </p:nvGrpSpPr>
        <p:grpSpPr>
          <a:xfrm>
            <a:off x="323850" y="10977023"/>
            <a:ext cx="11841532" cy="1657351"/>
            <a:chOff x="0" y="0"/>
            <a:chExt cx="11841531" cy="1657350"/>
          </a:xfrm>
        </p:grpSpPr>
        <p:grpSp>
          <p:nvGrpSpPr>
            <p:cNvPr id="221" name="Group"/>
            <p:cNvGrpSpPr/>
            <p:nvPr/>
          </p:nvGrpSpPr>
          <p:grpSpPr>
            <a:xfrm>
              <a:off x="0" y="0"/>
              <a:ext cx="1673934" cy="1657350"/>
              <a:chOff x="0" y="0"/>
              <a:chExt cx="1673933" cy="1657350"/>
            </a:xfrm>
          </p:grpSpPr>
          <p:sp>
            <p:nvSpPr>
              <p:cNvPr id="219"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20" name="0"/>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0</a:t>
                </a:r>
              </a:p>
            </p:txBody>
          </p:sp>
        </p:grpSp>
        <p:grpSp>
          <p:nvGrpSpPr>
            <p:cNvPr id="224" name="Group"/>
            <p:cNvGrpSpPr/>
            <p:nvPr/>
          </p:nvGrpSpPr>
          <p:grpSpPr>
            <a:xfrm>
              <a:off x="2045919" y="0"/>
              <a:ext cx="1673934" cy="1657350"/>
              <a:chOff x="0" y="0"/>
              <a:chExt cx="1673933" cy="1657350"/>
            </a:xfrm>
          </p:grpSpPr>
          <p:sp>
            <p:nvSpPr>
              <p:cNvPr id="222"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23" name="1"/>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1</a:t>
                </a:r>
              </a:p>
            </p:txBody>
          </p:sp>
        </p:grpSp>
        <p:grpSp>
          <p:nvGrpSpPr>
            <p:cNvPr id="227" name="Group"/>
            <p:cNvGrpSpPr/>
            <p:nvPr/>
          </p:nvGrpSpPr>
          <p:grpSpPr>
            <a:xfrm>
              <a:off x="4060840" y="0"/>
              <a:ext cx="1673935" cy="1657350"/>
              <a:chOff x="0" y="0"/>
              <a:chExt cx="1673933" cy="1657350"/>
            </a:xfrm>
          </p:grpSpPr>
          <p:sp>
            <p:nvSpPr>
              <p:cNvPr id="225"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26" name="2"/>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2</a:t>
                </a:r>
              </a:p>
            </p:txBody>
          </p:sp>
        </p:grpSp>
        <p:grpSp>
          <p:nvGrpSpPr>
            <p:cNvPr id="230" name="Group"/>
            <p:cNvGrpSpPr/>
            <p:nvPr/>
          </p:nvGrpSpPr>
          <p:grpSpPr>
            <a:xfrm>
              <a:off x="6106759" y="0"/>
              <a:ext cx="1673934" cy="1657350"/>
              <a:chOff x="0" y="0"/>
              <a:chExt cx="1673933" cy="1657350"/>
            </a:xfrm>
          </p:grpSpPr>
          <p:sp>
            <p:nvSpPr>
              <p:cNvPr id="228"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29" name="3"/>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3</a:t>
                </a:r>
              </a:p>
            </p:txBody>
          </p:sp>
        </p:grpSp>
        <p:grpSp>
          <p:nvGrpSpPr>
            <p:cNvPr id="233" name="Group"/>
            <p:cNvGrpSpPr/>
            <p:nvPr/>
          </p:nvGrpSpPr>
          <p:grpSpPr>
            <a:xfrm>
              <a:off x="8152677" y="0"/>
              <a:ext cx="1673935" cy="1657350"/>
              <a:chOff x="0" y="0"/>
              <a:chExt cx="1673933" cy="1657350"/>
            </a:xfrm>
          </p:grpSpPr>
          <p:sp>
            <p:nvSpPr>
              <p:cNvPr id="231"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32" name="4"/>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4</a:t>
                </a:r>
              </a:p>
            </p:txBody>
          </p:sp>
        </p:grpSp>
        <p:grpSp>
          <p:nvGrpSpPr>
            <p:cNvPr id="236" name="Group"/>
            <p:cNvGrpSpPr/>
            <p:nvPr/>
          </p:nvGrpSpPr>
          <p:grpSpPr>
            <a:xfrm>
              <a:off x="10167597" y="0"/>
              <a:ext cx="1673935" cy="1657350"/>
              <a:chOff x="0" y="0"/>
              <a:chExt cx="1673933" cy="1657350"/>
            </a:xfrm>
          </p:grpSpPr>
          <p:sp>
            <p:nvSpPr>
              <p:cNvPr id="234"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35" name="5"/>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5</a:t>
                </a:r>
              </a:p>
            </p:txBody>
          </p:sp>
        </p:grpSp>
      </p:grpSp>
      <p:sp>
        <p:nvSpPr>
          <p:cNvPr id="238" name="Doug"/>
          <p:cNvSpPr/>
          <p:nvPr/>
        </p:nvSpPr>
        <p:spPr>
          <a:xfrm>
            <a:off x="4476315" y="11104817"/>
            <a:ext cx="1360365"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Doug</a:t>
            </a:r>
          </a:p>
        </p:txBody>
      </p:sp>
      <p:sp>
        <p:nvSpPr>
          <p:cNvPr id="239" name="Maria"/>
          <p:cNvSpPr/>
          <p:nvPr/>
        </p:nvSpPr>
        <p:spPr>
          <a:xfrm>
            <a:off x="2371604" y="11102436"/>
            <a:ext cx="1657592"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Maria</a:t>
            </a:r>
          </a:p>
        </p:txBody>
      </p:sp>
      <p:sp>
        <p:nvSpPr>
          <p:cNvPr id="240" name="Ted"/>
          <p:cNvSpPr/>
          <p:nvPr/>
        </p:nvSpPr>
        <p:spPr>
          <a:xfrm>
            <a:off x="554282" y="11102436"/>
            <a:ext cx="1063136"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Ted</a:t>
            </a:r>
          </a:p>
        </p:txBody>
      </p:sp>
      <p:sp>
        <p:nvSpPr>
          <p:cNvPr id="241" name="Nancy"/>
          <p:cNvSpPr/>
          <p:nvPr/>
        </p:nvSpPr>
        <p:spPr>
          <a:xfrm>
            <a:off x="6452867" y="11116128"/>
            <a:ext cx="1657593"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Nancy</a:t>
            </a:r>
          </a:p>
        </p:txBody>
      </p:sp>
      <p:sp>
        <p:nvSpPr>
          <p:cNvPr id="242" name="itemCount"/>
          <p:cNvSpPr/>
          <p:nvPr/>
        </p:nvSpPr>
        <p:spPr>
          <a:xfrm>
            <a:off x="7515225" y="9295861"/>
            <a:ext cx="3810000" cy="1371600"/>
          </a:xfrm>
          <a:prstGeom prst="roundRect">
            <a:avLst>
              <a:gd name="adj" fmla="val 401"/>
            </a:avLst>
          </a:prstGeom>
          <a:solidFill>
            <a:srgbClr val="FFFB00"/>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000" b="1">
                <a:latin typeface="Courier New"/>
                <a:ea typeface="Courier New"/>
                <a:cs typeface="Courier New"/>
                <a:sym typeface="Courier New"/>
              </a:defRPr>
            </a:lvl1pPr>
          </a:lstStyle>
          <a:p>
            <a:r>
              <a:t>itemCount</a:t>
            </a:r>
          </a:p>
        </p:txBody>
      </p:sp>
      <p:sp>
        <p:nvSpPr>
          <p:cNvPr id="243" name="5"/>
          <p:cNvSpPr/>
          <p:nvPr/>
        </p:nvSpPr>
        <p:spPr>
          <a:xfrm>
            <a:off x="9161115" y="9730835"/>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5</a:t>
            </a:r>
          </a:p>
        </p:txBody>
      </p:sp>
      <p:sp>
        <p:nvSpPr>
          <p:cNvPr id="244" name="4"/>
          <p:cNvSpPr/>
          <p:nvPr/>
        </p:nvSpPr>
        <p:spPr>
          <a:xfrm>
            <a:off x="9161115" y="9730835"/>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4</a:t>
            </a:r>
          </a:p>
        </p:txBody>
      </p:sp>
      <p:sp>
        <p:nvSpPr>
          <p:cNvPr id="245" name="locatedIndex"/>
          <p:cNvSpPr/>
          <p:nvPr/>
        </p:nvSpPr>
        <p:spPr>
          <a:xfrm>
            <a:off x="3724275" y="9314911"/>
            <a:ext cx="3086100" cy="1371600"/>
          </a:xfrm>
          <a:prstGeom prst="roundRect">
            <a:avLst>
              <a:gd name="adj" fmla="val 401"/>
            </a:avLst>
          </a:prstGeom>
          <a:solidFill>
            <a:srgbClr val="FFD479"/>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000" b="1">
                <a:latin typeface="Courier New"/>
                <a:ea typeface="Courier New"/>
                <a:cs typeface="Courier New"/>
                <a:sym typeface="Courier New"/>
              </a:defRPr>
            </a:lvl1pPr>
          </a:lstStyle>
          <a:p>
            <a:r>
              <a:t>locatedIndex</a:t>
            </a:r>
          </a:p>
        </p:txBody>
      </p:sp>
      <p:sp>
        <p:nvSpPr>
          <p:cNvPr id="246" name="Sam"/>
          <p:cNvSpPr/>
          <p:nvPr/>
        </p:nvSpPr>
        <p:spPr>
          <a:xfrm>
            <a:off x="8743515" y="11104817"/>
            <a:ext cx="1063137"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Sam</a:t>
            </a:r>
          </a:p>
        </p:txBody>
      </p:sp>
      <p:pic>
        <p:nvPicPr>
          <p:cNvPr id="247" name="30295_Expression_S_b.png" descr="30295_Expression_S_b.png"/>
          <p:cNvPicPr>
            <a:picLocks noChangeAspect="1"/>
          </p:cNvPicPr>
          <p:nvPr/>
        </p:nvPicPr>
        <p:blipFill>
          <a:blip r:embed="rId5"/>
          <a:stretch>
            <a:fillRect/>
          </a:stretch>
        </p:blipFill>
        <p:spPr>
          <a:xfrm rot="736606">
            <a:off x="6627222" y="5439439"/>
            <a:ext cx="3924301" cy="3924301"/>
          </a:xfrm>
          <a:prstGeom prst="rect">
            <a:avLst/>
          </a:prstGeom>
          <a:ln w="12700">
            <a:miter lim="400000"/>
          </a:ln>
          <a:effectLst>
            <a:outerShdw blurRad="266700" dir="2700000" rotWithShape="0">
              <a:srgbClr val="000000"/>
            </a:outerShdw>
          </a:effectLst>
        </p:spPr>
      </p:pic>
      <p:sp>
        <p:nvSpPr>
          <p:cNvPr id="248" name="Doug"/>
          <p:cNvSpPr/>
          <p:nvPr/>
        </p:nvSpPr>
        <p:spPr>
          <a:xfrm>
            <a:off x="7600515" y="5789867"/>
            <a:ext cx="1360365"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b="1">
                <a:ln w="12700" cap="flat">
                  <a:solidFill>
                    <a:srgbClr val="000000"/>
                  </a:solidFill>
                  <a:prstDash val="solid"/>
                  <a:miter lim="400000"/>
                </a:ln>
                <a:solidFill>
                  <a:srgbClr val="FFFFFF"/>
                </a:solidFill>
                <a:latin typeface="Menlo Regular"/>
                <a:ea typeface="Menlo Regular"/>
                <a:cs typeface="Menlo Regular"/>
                <a:sym typeface="Menlo Regular"/>
              </a:defRPr>
            </a:lvl1pPr>
          </a:lstStyle>
          <a:p>
            <a:r>
              <a:t>Doug</a:t>
            </a:r>
          </a:p>
        </p:txBody>
      </p:sp>
      <p:pic>
        <p:nvPicPr>
          <p:cNvPr id="249" name="Rounded Rectangle Rounded rectangle" descr="Rounded Rectangle Rounded rectangle"/>
          <p:cNvPicPr>
            <a:picLocks/>
          </p:cNvPicPr>
          <p:nvPr/>
        </p:nvPicPr>
        <p:blipFill>
          <a:blip r:embed="rId6"/>
          <a:stretch>
            <a:fillRect/>
          </a:stretch>
        </p:blipFill>
        <p:spPr>
          <a:xfrm>
            <a:off x="101600" y="10759536"/>
            <a:ext cx="2159000" cy="1454150"/>
          </a:xfrm>
          <a:prstGeom prst="rect">
            <a:avLst/>
          </a:prstGeom>
          <a:effectLst>
            <a:outerShdw blurRad="393700" dir="1980000" rotWithShape="0">
              <a:srgbClr val="000000"/>
            </a:outerShdw>
          </a:effectLst>
        </p:spPr>
      </p:pic>
      <p:sp>
        <p:nvSpPr>
          <p:cNvPr id="250" name="2"/>
          <p:cNvSpPr/>
          <p:nvPr/>
        </p:nvSpPr>
        <p:spPr>
          <a:xfrm>
            <a:off x="5029200" y="9778460"/>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2</a:t>
            </a:r>
          </a:p>
        </p:txBody>
      </p:sp>
      <p:sp>
        <p:nvSpPr>
          <p:cNvPr id="251" name="template&lt;class ItemType&gt;…"/>
          <p:cNvSpPr/>
          <p:nvPr/>
        </p:nvSpPr>
        <p:spPr>
          <a:xfrm>
            <a:off x="12820650" y="2590800"/>
            <a:ext cx="11353800" cy="6019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lnSpc>
                <a:spcPct val="120000"/>
              </a:lnSpc>
              <a:tabLst>
                <a:tab pos="368300" algn="l"/>
              </a:tabLst>
              <a:defRPr sz="24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lnSpc>
                <a:spcPct val="120000"/>
              </a:lnSpc>
              <a:tabLst>
                <a:tab pos="368300" algn="l"/>
              </a:tabLst>
              <a:defRPr sz="2400" b="1">
                <a:latin typeface="Menlo Regular"/>
                <a:ea typeface="Menlo Regular"/>
                <a:cs typeface="Menlo Regular"/>
                <a:sym typeface="Menlo Regular"/>
              </a:defRPr>
            </a:pPr>
            <a:r>
              <a:rPr>
                <a:solidFill>
                  <a:srgbClr val="BB2CA2"/>
                </a:solidFill>
              </a:rPr>
              <a:t>bool</a:t>
            </a:r>
            <a:r>
              <a:t> ArrayBag&lt;ItemType&gt;::remove(</a:t>
            </a:r>
            <a:r>
              <a:rPr>
                <a:solidFill>
                  <a:srgbClr val="BB2CA2"/>
                </a:solidFill>
              </a:rPr>
              <a:t>const</a:t>
            </a:r>
            <a:r>
              <a:t> ItemType&amp; target)</a:t>
            </a:r>
          </a:p>
          <a:p>
            <a:pPr algn="l" defTabSz="685800">
              <a:lnSpc>
                <a:spcPct val="120000"/>
              </a:lnSpc>
              <a:tabLst>
                <a:tab pos="368300" algn="l"/>
              </a:tabLst>
              <a:defRPr sz="2400" b="1">
                <a:latin typeface="Menlo Regular"/>
                <a:ea typeface="Menlo Regular"/>
                <a:cs typeface="Menlo Regular"/>
                <a:sym typeface="Menlo Regular"/>
              </a:defRPr>
            </a:pPr>
            <a:r>
              <a:t>{</a:t>
            </a:r>
          </a:p>
          <a:p>
            <a:pPr algn="l" defTabSz="685800">
              <a:lnSpc>
                <a:spcPct val="120000"/>
              </a:lnSpc>
              <a:tabLst>
                <a:tab pos="368300" algn="l"/>
              </a:tabLst>
              <a:defRPr sz="2400" b="1">
                <a:latin typeface="Menlo Regular"/>
                <a:ea typeface="Menlo Regular"/>
                <a:cs typeface="Menlo Regular"/>
                <a:sym typeface="Menlo Regular"/>
              </a:defRPr>
            </a:pPr>
            <a:r>
              <a:t>  </a:t>
            </a:r>
            <a:r>
              <a:rPr>
                <a:solidFill>
                  <a:srgbClr val="BB2CA2"/>
                </a:solidFill>
              </a:rPr>
              <a:t>int</a:t>
            </a:r>
            <a:r>
              <a:t> locatedIndex = getIndexOf(target);</a:t>
            </a:r>
          </a:p>
          <a:p>
            <a:pPr algn="l" defTabSz="685800">
              <a:lnSpc>
                <a:spcPct val="120000"/>
              </a:lnSpc>
              <a:tabLst>
                <a:tab pos="368300" algn="l"/>
              </a:tabLst>
              <a:defRPr sz="2400" b="1">
                <a:latin typeface="Menlo Regular"/>
                <a:ea typeface="Menlo Regular"/>
                <a:cs typeface="Menlo Regular"/>
                <a:sym typeface="Menlo Regular"/>
              </a:defRPr>
            </a:pPr>
            <a:r>
              <a:t>	</a:t>
            </a:r>
            <a:r>
              <a:rPr>
                <a:solidFill>
                  <a:srgbClr val="BB2CA2"/>
                </a:solidFill>
              </a:rPr>
              <a:t>bool</a:t>
            </a:r>
            <a:r>
              <a:t> canRemoveItem = !isEmpty() &amp;&amp; (locatedIndex &gt; -</a:t>
            </a:r>
            <a:r>
              <a:rPr>
                <a:solidFill>
                  <a:srgbClr val="272AD8"/>
                </a:solidFill>
              </a:rPr>
              <a:t>1</a:t>
            </a:r>
            <a:r>
              <a:t>);</a:t>
            </a:r>
          </a:p>
          <a:p>
            <a:pPr algn="l" defTabSz="685800">
              <a:lnSpc>
                <a:spcPct val="120000"/>
              </a:lnSpc>
              <a:tabLst>
                <a:tab pos="368300" algn="l"/>
              </a:tabLst>
              <a:defRPr sz="2400" b="1">
                <a:latin typeface="Menlo Regular"/>
                <a:ea typeface="Menlo Regular"/>
                <a:cs typeface="Menlo Regular"/>
                <a:sym typeface="Menlo Regular"/>
              </a:defRPr>
            </a:pPr>
            <a:r>
              <a:t>	</a:t>
            </a:r>
            <a:r>
              <a:rPr>
                <a:solidFill>
                  <a:srgbClr val="BB2CA2"/>
                </a:solidFill>
              </a:rPr>
              <a:t>if</a:t>
            </a:r>
            <a:r>
              <a:t> (canRemoveItem)</a:t>
            </a:r>
          </a:p>
          <a:p>
            <a:pPr algn="l" defTabSz="685800">
              <a:lnSpc>
                <a:spcPct val="120000"/>
              </a:lnSpc>
              <a:tabLst>
                <a:tab pos="368300" algn="l"/>
              </a:tabLst>
              <a:defRPr sz="2400" b="1">
                <a:latin typeface="Menlo Regular"/>
                <a:ea typeface="Menlo Regular"/>
                <a:cs typeface="Menlo Regular"/>
                <a:sym typeface="Menlo Regular"/>
              </a:defRPr>
            </a:pPr>
            <a:r>
              <a:t>	{</a:t>
            </a:r>
          </a:p>
          <a:p>
            <a:pPr algn="l" defTabSz="685800">
              <a:lnSpc>
                <a:spcPct val="120000"/>
              </a:lnSpc>
              <a:tabLst>
                <a:tab pos="368300" algn="l"/>
              </a:tabLst>
              <a:defRPr sz="2400" b="1">
                <a:latin typeface="Menlo Regular"/>
                <a:ea typeface="Menlo Regular"/>
                <a:cs typeface="Menlo Regular"/>
                <a:sym typeface="Menlo Regular"/>
              </a:defRPr>
            </a:pPr>
            <a:r>
              <a:t>		items[locatedIndex] = items[itemCount-1];</a:t>
            </a:r>
          </a:p>
          <a:p>
            <a:pPr algn="l" defTabSz="685800">
              <a:lnSpc>
                <a:spcPct val="120000"/>
              </a:lnSpc>
              <a:tabLst>
                <a:tab pos="368300" algn="l"/>
              </a:tabLst>
              <a:defRPr sz="2400" b="1">
                <a:latin typeface="Menlo Regular"/>
                <a:ea typeface="Menlo Regular"/>
                <a:cs typeface="Menlo Regular"/>
                <a:sym typeface="Menlo Regular"/>
              </a:defRPr>
            </a:pPr>
            <a:r>
              <a:t>		itemCount--;</a:t>
            </a:r>
          </a:p>
          <a:p>
            <a:pPr algn="l" defTabSz="685800">
              <a:lnSpc>
                <a:spcPct val="120000"/>
              </a:lnSpc>
              <a:tabLst>
                <a:tab pos="368300" algn="l"/>
              </a:tabLst>
              <a:defRPr sz="2400" b="1">
                <a:solidFill>
                  <a:srgbClr val="008400"/>
                </a:solidFill>
                <a:latin typeface="Menlo Regular"/>
                <a:ea typeface="Menlo Regular"/>
                <a:cs typeface="Menlo Regular"/>
                <a:sym typeface="Menlo Regular"/>
              </a:defRPr>
            </a:pPr>
            <a:r>
              <a:rPr>
                <a:solidFill>
                  <a:srgbClr val="000000"/>
                </a:solidFill>
              </a:rPr>
              <a:t>	}  </a:t>
            </a:r>
            <a:r>
              <a:t>// end if</a:t>
            </a:r>
            <a:endParaRPr>
              <a:solidFill>
                <a:srgbClr val="000000"/>
              </a:solidFill>
            </a:endParaRPr>
          </a:p>
          <a:p>
            <a:pPr algn="l" defTabSz="685800">
              <a:lnSpc>
                <a:spcPct val="120000"/>
              </a:lnSpc>
              <a:tabLst>
                <a:tab pos="368300" algn="l"/>
              </a:tabLst>
              <a:defRPr sz="2400" b="1">
                <a:latin typeface="Menlo Regular"/>
                <a:ea typeface="Menlo Regular"/>
                <a:cs typeface="Menlo Regular"/>
                <a:sym typeface="Menlo Regular"/>
              </a:defRPr>
            </a:pPr>
            <a:endParaRPr>
              <a:solidFill>
                <a:srgbClr val="000000"/>
              </a:solidFill>
            </a:endParaRPr>
          </a:p>
          <a:p>
            <a:pPr algn="l" defTabSz="685800">
              <a:lnSpc>
                <a:spcPct val="120000"/>
              </a:lnSpc>
              <a:tabLst>
                <a:tab pos="368300" algn="l"/>
              </a:tabLst>
              <a:defRPr sz="2400" b="1">
                <a:latin typeface="Menlo Regular"/>
                <a:ea typeface="Menlo Regular"/>
                <a:cs typeface="Menlo Regular"/>
                <a:sym typeface="Menlo Regular"/>
              </a:defRPr>
            </a:pPr>
            <a:r>
              <a:t>	</a:t>
            </a:r>
            <a:r>
              <a:rPr>
                <a:solidFill>
                  <a:srgbClr val="BB2CA2"/>
                </a:solidFill>
              </a:rPr>
              <a:t>return</a:t>
            </a:r>
            <a:r>
              <a:t> canRemoveItem;</a:t>
            </a:r>
          </a:p>
          <a:p>
            <a:pPr algn="l" defTabSz="685800">
              <a:lnSpc>
                <a:spcPct val="120000"/>
              </a:lnSpc>
              <a:tabLst>
                <a:tab pos="368300" algn="l"/>
              </a:tabLst>
              <a:defRPr sz="2400" b="1">
                <a:solidFill>
                  <a:srgbClr val="008400"/>
                </a:solidFill>
                <a:latin typeface="Menlo Regular"/>
                <a:ea typeface="Menlo Regular"/>
                <a:cs typeface="Menlo Regular"/>
                <a:sym typeface="Menlo Regular"/>
              </a:defRPr>
            </a:pPr>
            <a:r>
              <a:rPr>
                <a:solidFill>
                  <a:srgbClr val="000000"/>
                </a:solidFill>
              </a:rPr>
              <a:t>}  </a:t>
            </a:r>
            <a:r>
              <a:t>// end remove</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237"/>
                                        </p:tgtEl>
                                        <p:attrNameLst>
                                          <p:attrName>style.visibility</p:attrName>
                                        </p:attrNameLst>
                                      </p:cBhvr>
                                      <p:to>
                                        <p:strVal val="visible"/>
                                      </p:to>
                                    </p:set>
                                    <p:animEffect transition="in" filter="wipe(left)">
                                      <p:cBhvr>
                                        <p:cTn id="7" dur="1000"/>
                                        <p:tgtEl>
                                          <p:spTgt spid="237"/>
                                        </p:tgtEl>
                                      </p:cBhvr>
                                    </p:animEffect>
                                  </p:childTnLst>
                                </p:cTn>
                              </p:par>
                            </p:childTnLst>
                          </p:cTn>
                        </p:par>
                        <p:par>
                          <p:cTn id="8" fill="hold">
                            <p:stCondLst>
                              <p:cond delay="1000"/>
                            </p:stCondLst>
                            <p:childTnLst>
                              <p:par>
                                <p:cTn id="9" presetID="22" presetClass="entr" presetSubtype="8" fill="hold" grpId="0" nodeType="afterEffect">
                                  <p:stCondLst>
                                    <p:cond delay="200"/>
                                  </p:stCondLst>
                                  <p:iterate>
                                    <p:tmAbs val="0"/>
                                  </p:iterate>
                                  <p:childTnLst>
                                    <p:set>
                                      <p:cBhvr>
                                        <p:cTn id="10" fill="hold"/>
                                        <p:tgtEl>
                                          <p:spTgt spid="240"/>
                                        </p:tgtEl>
                                        <p:attrNameLst>
                                          <p:attrName>style.visibility</p:attrName>
                                        </p:attrNameLst>
                                      </p:cBhvr>
                                      <p:to>
                                        <p:strVal val="visible"/>
                                      </p:to>
                                    </p:set>
                                    <p:animEffect transition="in" filter="wipe(left)">
                                      <p:cBhvr>
                                        <p:cTn id="11" dur="500"/>
                                        <p:tgtEl>
                                          <p:spTgt spid="240"/>
                                        </p:tgtEl>
                                      </p:cBhvr>
                                    </p:animEffect>
                                  </p:childTnLst>
                                </p:cTn>
                              </p:par>
                            </p:childTnLst>
                          </p:cTn>
                        </p:par>
                        <p:par>
                          <p:cTn id="12" fill="hold">
                            <p:stCondLst>
                              <p:cond delay="1700"/>
                            </p:stCondLst>
                            <p:childTnLst>
                              <p:par>
                                <p:cTn id="13" presetID="22" presetClass="entr" presetSubtype="8" fill="hold" grpId="0" nodeType="afterEffect">
                                  <p:stCondLst>
                                    <p:cond delay="200"/>
                                  </p:stCondLst>
                                  <p:iterate>
                                    <p:tmAbs val="0"/>
                                  </p:iterate>
                                  <p:childTnLst>
                                    <p:set>
                                      <p:cBhvr>
                                        <p:cTn id="14" fill="hold"/>
                                        <p:tgtEl>
                                          <p:spTgt spid="239"/>
                                        </p:tgtEl>
                                        <p:attrNameLst>
                                          <p:attrName>style.visibility</p:attrName>
                                        </p:attrNameLst>
                                      </p:cBhvr>
                                      <p:to>
                                        <p:strVal val="visible"/>
                                      </p:to>
                                    </p:set>
                                    <p:animEffect transition="in" filter="wipe(left)">
                                      <p:cBhvr>
                                        <p:cTn id="15" dur="500"/>
                                        <p:tgtEl>
                                          <p:spTgt spid="239"/>
                                        </p:tgtEl>
                                      </p:cBhvr>
                                    </p:animEffect>
                                  </p:childTnLst>
                                </p:cTn>
                              </p:par>
                            </p:childTnLst>
                          </p:cTn>
                        </p:par>
                        <p:par>
                          <p:cTn id="16" fill="hold">
                            <p:stCondLst>
                              <p:cond delay="2400"/>
                            </p:stCondLst>
                            <p:childTnLst>
                              <p:par>
                                <p:cTn id="17" presetID="22" presetClass="entr" presetSubtype="8" fill="hold" grpId="0" nodeType="afterEffect">
                                  <p:stCondLst>
                                    <p:cond delay="200"/>
                                  </p:stCondLst>
                                  <p:iterate>
                                    <p:tmAbs val="0"/>
                                  </p:iterate>
                                  <p:childTnLst>
                                    <p:set>
                                      <p:cBhvr>
                                        <p:cTn id="18" fill="hold"/>
                                        <p:tgtEl>
                                          <p:spTgt spid="238"/>
                                        </p:tgtEl>
                                        <p:attrNameLst>
                                          <p:attrName>style.visibility</p:attrName>
                                        </p:attrNameLst>
                                      </p:cBhvr>
                                      <p:to>
                                        <p:strVal val="visible"/>
                                      </p:to>
                                    </p:set>
                                    <p:animEffect transition="in" filter="wipe(left)">
                                      <p:cBhvr>
                                        <p:cTn id="19" dur="500"/>
                                        <p:tgtEl>
                                          <p:spTgt spid="238"/>
                                        </p:tgtEl>
                                      </p:cBhvr>
                                    </p:animEffect>
                                  </p:childTnLst>
                                </p:cTn>
                              </p:par>
                            </p:childTnLst>
                          </p:cTn>
                        </p:par>
                        <p:par>
                          <p:cTn id="20" fill="hold">
                            <p:stCondLst>
                              <p:cond delay="3100"/>
                            </p:stCondLst>
                            <p:childTnLst>
                              <p:par>
                                <p:cTn id="21" presetID="22" presetClass="entr" presetSubtype="8" fill="hold" grpId="0" nodeType="afterEffect">
                                  <p:stCondLst>
                                    <p:cond delay="200"/>
                                  </p:stCondLst>
                                  <p:iterate>
                                    <p:tmAbs val="0"/>
                                  </p:iterate>
                                  <p:childTnLst>
                                    <p:set>
                                      <p:cBhvr>
                                        <p:cTn id="22" fill="hold"/>
                                        <p:tgtEl>
                                          <p:spTgt spid="241"/>
                                        </p:tgtEl>
                                        <p:attrNameLst>
                                          <p:attrName>style.visibility</p:attrName>
                                        </p:attrNameLst>
                                      </p:cBhvr>
                                      <p:to>
                                        <p:strVal val="visible"/>
                                      </p:to>
                                    </p:set>
                                    <p:animEffect transition="in" filter="wipe(left)">
                                      <p:cBhvr>
                                        <p:cTn id="23" dur="500"/>
                                        <p:tgtEl>
                                          <p:spTgt spid="241"/>
                                        </p:tgtEl>
                                      </p:cBhvr>
                                    </p:animEffect>
                                  </p:childTnLst>
                                </p:cTn>
                              </p:par>
                            </p:childTnLst>
                          </p:cTn>
                        </p:par>
                        <p:par>
                          <p:cTn id="24" fill="hold">
                            <p:stCondLst>
                              <p:cond delay="3800"/>
                            </p:stCondLst>
                            <p:childTnLst>
                              <p:par>
                                <p:cTn id="25" presetID="22" presetClass="entr" presetSubtype="8" fill="hold" grpId="0" nodeType="afterEffect">
                                  <p:stCondLst>
                                    <p:cond delay="200"/>
                                  </p:stCondLst>
                                  <p:iterate>
                                    <p:tmAbs val="0"/>
                                  </p:iterate>
                                  <p:childTnLst>
                                    <p:set>
                                      <p:cBhvr>
                                        <p:cTn id="26" fill="hold"/>
                                        <p:tgtEl>
                                          <p:spTgt spid="246"/>
                                        </p:tgtEl>
                                        <p:attrNameLst>
                                          <p:attrName>style.visibility</p:attrName>
                                        </p:attrNameLst>
                                      </p:cBhvr>
                                      <p:to>
                                        <p:strVal val="visible"/>
                                      </p:to>
                                    </p:set>
                                    <p:animEffect transition="in" filter="wipe(left)">
                                      <p:cBhvr>
                                        <p:cTn id="27" dur="500"/>
                                        <p:tgtEl>
                                          <p:spTgt spid="246"/>
                                        </p:tgtEl>
                                      </p:cBhvr>
                                    </p:animEffect>
                                  </p:childTnLst>
                                </p:cTn>
                              </p:par>
                            </p:childTnLst>
                          </p:cTn>
                        </p:par>
                        <p:par>
                          <p:cTn id="28" fill="hold">
                            <p:stCondLst>
                              <p:cond delay="4500"/>
                            </p:stCondLst>
                            <p:childTnLst>
                              <p:par>
                                <p:cTn id="29" presetID="10" presetClass="entr" fill="hold" grpId="0" nodeType="afterEffect">
                                  <p:stCondLst>
                                    <p:cond delay="0"/>
                                  </p:stCondLst>
                                  <p:iterate>
                                    <p:tmAbs val="0"/>
                                  </p:iterate>
                                  <p:childTnLst>
                                    <p:set>
                                      <p:cBhvr>
                                        <p:cTn id="30" fill="hold"/>
                                        <p:tgtEl>
                                          <p:spTgt spid="242"/>
                                        </p:tgtEl>
                                        <p:attrNameLst>
                                          <p:attrName>style.visibility</p:attrName>
                                        </p:attrNameLst>
                                      </p:cBhvr>
                                      <p:to>
                                        <p:strVal val="visible"/>
                                      </p:to>
                                    </p:set>
                                    <p:animEffect transition="in" filter="fade">
                                      <p:cBhvr>
                                        <p:cTn id="31" dur="500"/>
                                        <p:tgtEl>
                                          <p:spTgt spid="242"/>
                                        </p:tgtEl>
                                      </p:cBhvr>
                                    </p:animEffect>
                                  </p:childTnLst>
                                </p:cTn>
                              </p:par>
                            </p:childTnLst>
                          </p:cTn>
                        </p:par>
                        <p:par>
                          <p:cTn id="32" fill="hold">
                            <p:stCondLst>
                              <p:cond delay="5000"/>
                            </p:stCondLst>
                            <p:childTnLst>
                              <p:par>
                                <p:cTn id="33" presetID="1" presetClass="entr" presetSubtype="0" fill="hold" grpId="0" nodeType="afterEffect">
                                  <p:stCondLst>
                                    <p:cond delay="0"/>
                                  </p:stCondLst>
                                  <p:iterate type="lt">
                                    <p:tmAbs val="100"/>
                                  </p:iterate>
                                  <p:childTnLst>
                                    <p:set>
                                      <p:cBhvr>
                                        <p:cTn id="34" fill="hold"/>
                                        <p:tgtEl>
                                          <p:spTgt spid="251">
                                            <p:bg/>
                                          </p:spTgt>
                                        </p:tgtEl>
                                        <p:attrNameLst>
                                          <p:attrName>style.visibility</p:attrName>
                                        </p:attrNameLst>
                                      </p:cBhvr>
                                      <p:to>
                                        <p:strVal val="visible"/>
                                      </p:to>
                                    </p:set>
                                  </p:childTnLst>
                                </p:cTn>
                              </p:par>
                              <p:par>
                                <p:cTn id="35" presetID="1" presetClass="entr" presetSubtype="0" fill="hold" grpId="0" nodeType="withEffect">
                                  <p:stCondLst>
                                    <p:cond delay="0"/>
                                  </p:stCondLst>
                                  <p:iterate type="lt">
                                    <p:tmAbs val="100"/>
                                  </p:iterate>
                                  <p:childTnLst>
                                    <p:set>
                                      <p:cBhvr>
                                        <p:cTn id="36" fill="hold"/>
                                        <p:tgtEl>
                                          <p:spTgt spid="251">
                                            <p:txEl>
                                              <p:pRg st="0" end="0"/>
                                            </p:txEl>
                                          </p:spTgt>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grpId="0" nodeType="afterEffect">
                                  <p:stCondLst>
                                    <p:cond delay="0"/>
                                  </p:stCondLst>
                                  <p:iterate type="lt">
                                    <p:tmAbs val="100"/>
                                  </p:iterate>
                                  <p:childTnLst>
                                    <p:set>
                                      <p:cBhvr>
                                        <p:cTn id="39" fill="hold"/>
                                        <p:tgtEl>
                                          <p:spTgt spid="251">
                                            <p:txEl>
                                              <p:pRg st="1" end="1"/>
                                            </p:txEl>
                                          </p:spTgt>
                                        </p:tgtEl>
                                        <p:attrNameLst>
                                          <p:attrName>style.visibility</p:attrName>
                                        </p:attrNameLst>
                                      </p:cBhvr>
                                      <p:to>
                                        <p:strVal val="visible"/>
                                      </p:to>
                                    </p:set>
                                  </p:childTnLst>
                                </p:cTn>
                              </p:par>
                            </p:childTnLst>
                          </p:cTn>
                        </p:par>
                        <p:par>
                          <p:cTn id="40" fill="hold">
                            <p:stCondLst>
                              <p:cond delay="5000"/>
                            </p:stCondLst>
                            <p:childTnLst>
                              <p:par>
                                <p:cTn id="41" presetID="1" presetClass="entr" presetSubtype="0" fill="hold" grpId="0" nodeType="afterEffect">
                                  <p:stCondLst>
                                    <p:cond delay="0"/>
                                  </p:stCondLst>
                                  <p:iterate type="lt">
                                    <p:tmAbs val="100"/>
                                  </p:iterate>
                                  <p:childTnLst>
                                    <p:set>
                                      <p:cBhvr>
                                        <p:cTn id="42" fill="hold"/>
                                        <p:tgtEl>
                                          <p:spTgt spid="251">
                                            <p:txEl>
                                              <p:pRg st="2" end="2"/>
                                            </p:txEl>
                                          </p:spTgt>
                                        </p:tgtEl>
                                        <p:attrNameLst>
                                          <p:attrName>style.visibility</p:attrName>
                                        </p:attrNameLst>
                                      </p:cBhvr>
                                      <p:to>
                                        <p:strVal val="visible"/>
                                      </p:to>
                                    </p:set>
                                  </p:childTnLst>
                                </p:cTn>
                              </p:par>
                            </p:childTnLst>
                          </p:cTn>
                        </p:par>
                        <p:par>
                          <p:cTn id="43" fill="hold">
                            <p:stCondLst>
                              <p:cond delay="5000"/>
                            </p:stCondLst>
                            <p:childTnLst>
                              <p:par>
                                <p:cTn id="44" presetID="10" presetClass="entr" fill="hold" grpId="0" nodeType="afterEffect">
                                  <p:stCondLst>
                                    <p:cond delay="0"/>
                                  </p:stCondLst>
                                  <p:iterate>
                                    <p:tmAbs val="0"/>
                                  </p:iterate>
                                  <p:childTnLst>
                                    <p:set>
                                      <p:cBhvr>
                                        <p:cTn id="45" fill="hold"/>
                                        <p:tgtEl>
                                          <p:spTgt spid="243"/>
                                        </p:tgtEl>
                                        <p:attrNameLst>
                                          <p:attrName>style.visibility</p:attrName>
                                        </p:attrNameLst>
                                      </p:cBhvr>
                                      <p:to>
                                        <p:strVal val="visible"/>
                                      </p:to>
                                    </p:set>
                                    <p:animEffect transition="in" filter="fade">
                                      <p:cBhvr>
                                        <p:cTn id="46" dur="250"/>
                                        <p:tgtEl>
                                          <p:spTgt spid="24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fill="hold" grpId="0" nodeType="clickEffect">
                                  <p:stCondLst>
                                    <p:cond delay="0"/>
                                  </p:stCondLst>
                                  <p:iterate>
                                    <p:tmAbs val="0"/>
                                  </p:iterate>
                                  <p:childTnLst>
                                    <p:set>
                                      <p:cBhvr>
                                        <p:cTn id="50" fill="hold"/>
                                        <p:tgtEl>
                                          <p:spTgt spid="247"/>
                                        </p:tgtEl>
                                        <p:attrNameLst>
                                          <p:attrName>style.visibility</p:attrName>
                                        </p:attrNameLst>
                                      </p:cBhvr>
                                      <p:to>
                                        <p:strVal val="visible"/>
                                      </p:to>
                                    </p:set>
                                    <p:animEffect transition="in" filter="fade">
                                      <p:cBhvr>
                                        <p:cTn id="51" dur="500"/>
                                        <p:tgtEl>
                                          <p:spTgt spid="247"/>
                                        </p:tgtEl>
                                      </p:cBhvr>
                                    </p:animEffect>
                                  </p:childTnLst>
                                </p:cTn>
                              </p:par>
                            </p:childTnLst>
                          </p:cTn>
                        </p:par>
                        <p:par>
                          <p:cTn id="52" fill="hold">
                            <p:stCondLst>
                              <p:cond delay="500"/>
                            </p:stCondLst>
                            <p:childTnLst>
                              <p:par>
                                <p:cTn id="53" presetID="22" presetClass="entr" presetSubtype="8" fill="hold" grpId="0" nodeType="afterEffect">
                                  <p:stCondLst>
                                    <p:cond delay="200"/>
                                  </p:stCondLst>
                                  <p:iterate>
                                    <p:tmAbs val="0"/>
                                  </p:iterate>
                                  <p:childTnLst>
                                    <p:set>
                                      <p:cBhvr>
                                        <p:cTn id="54" fill="hold"/>
                                        <p:tgtEl>
                                          <p:spTgt spid="248"/>
                                        </p:tgtEl>
                                        <p:attrNameLst>
                                          <p:attrName>style.visibility</p:attrName>
                                        </p:attrNameLst>
                                      </p:cBhvr>
                                      <p:to>
                                        <p:strVal val="visible"/>
                                      </p:to>
                                    </p:set>
                                    <p:animEffect transition="in" filter="wipe(left)">
                                      <p:cBhvr>
                                        <p:cTn id="55" dur="500"/>
                                        <p:tgtEl>
                                          <p:spTgt spid="24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218"/>
                                        </p:tgtEl>
                                        <p:attrNameLst>
                                          <p:attrName>style.visibility</p:attrName>
                                        </p:attrNameLst>
                                      </p:cBhvr>
                                      <p:to>
                                        <p:strVal val="visible"/>
                                      </p:to>
                                    </p:set>
                                    <p:animEffect transition="in" filter="fade">
                                      <p:cBhvr>
                                        <p:cTn id="60" dur="500"/>
                                        <p:tgtEl>
                                          <p:spTgt spid="218"/>
                                        </p:tgtEl>
                                      </p:cBhvr>
                                    </p:animEffect>
                                  </p:childTnLst>
                                </p:cTn>
                              </p:par>
                            </p:childTnLst>
                          </p:cTn>
                        </p:par>
                        <p:par>
                          <p:cTn id="61" fill="hold">
                            <p:stCondLst>
                              <p:cond delay="0"/>
                            </p:stCondLst>
                            <p:childTnLst>
                              <p:par>
                                <p:cTn id="62" presetID="-1" presetClass="path" presetSubtype="0" accel="50000" decel="50000" fill="hold" nodeType="withEffect">
                                  <p:stCondLst>
                                    <p:cond delay="0"/>
                                  </p:stCondLst>
                                  <p:childTnLst>
                                    <p:animMotion origin="layout" path="M 0.000000 0.000000 C 0.000000 0.000000 -0.053035 0.133799 -0.100533 0.199349 C -0.150322 0.268061 -0.264409 0.287386 -0.264409 0.287386" pathEditMode="relative">
                                      <p:cBhvr>
                                        <p:cTn id="63" dur="1000" fill="hold"/>
                                        <p:tgtEl>
                                          <p:spTgt spid="248"/>
                                        </p:tgtEl>
                                        <p:attrNameLst>
                                          <p:attrName>ppt_x</p:attrName>
                                          <p:attrName>ppt_y</p:attrName>
                                        </p:attrNameLst>
                                      </p:cBhvr>
                                    </p:animMotion>
                                  </p:childTnLst>
                                </p:cTn>
                              </p:par>
                            </p:childTnLst>
                          </p:cTn>
                        </p:par>
                      </p:childTnLst>
                    </p:cTn>
                  </p:par>
                  <p:par>
                    <p:cTn id="64" fill="hold">
                      <p:stCondLst>
                        <p:cond delay="indefinite"/>
                      </p:stCondLst>
                      <p:childTnLst>
                        <p:par>
                          <p:cTn id="65" fill="hold">
                            <p:stCondLst>
                              <p:cond delay="0"/>
                            </p:stCondLst>
                            <p:childTnLst>
                              <p:par>
                                <p:cTn id="66" presetID="10" presetClass="entr" fill="hold" grpId="0" nodeType="clickEffect">
                                  <p:stCondLst>
                                    <p:cond delay="0"/>
                                  </p:stCondLst>
                                  <p:iterate>
                                    <p:tmAbs val="0"/>
                                  </p:iterate>
                                  <p:childTnLst>
                                    <p:set>
                                      <p:cBhvr>
                                        <p:cTn id="67" fill="hold"/>
                                        <p:tgtEl>
                                          <p:spTgt spid="249"/>
                                        </p:tgtEl>
                                        <p:attrNameLst>
                                          <p:attrName>style.visibility</p:attrName>
                                        </p:attrNameLst>
                                      </p:cBhvr>
                                      <p:to>
                                        <p:strVal val="visible"/>
                                      </p:to>
                                    </p:set>
                                    <p:animEffect transition="in" filter="fade">
                                      <p:cBhvr>
                                        <p:cTn id="68" dur="500"/>
                                        <p:tgtEl>
                                          <p:spTgt spid="249"/>
                                        </p:tgtEl>
                                      </p:cBhvr>
                                    </p:animEffect>
                                  </p:childTnLst>
                                </p:cTn>
                              </p:par>
                            </p:childTnLst>
                          </p:cTn>
                        </p:par>
                        <p:par>
                          <p:cTn id="69" fill="hold">
                            <p:stCondLst>
                              <p:cond delay="500"/>
                            </p:stCondLst>
                            <p:childTnLst>
                              <p:par>
                                <p:cTn id="70" presetID="10" presetClass="entr" fill="hold" grpId="0" nodeType="afterEffect">
                                  <p:stCondLst>
                                    <p:cond delay="0"/>
                                  </p:stCondLst>
                                  <p:iterate>
                                    <p:tmAbs val="0"/>
                                  </p:iterate>
                                  <p:childTnLst>
                                    <p:set>
                                      <p:cBhvr>
                                        <p:cTn id="71" fill="hold"/>
                                        <p:tgtEl>
                                          <p:spTgt spid="245"/>
                                        </p:tgtEl>
                                        <p:attrNameLst>
                                          <p:attrName>style.visibility</p:attrName>
                                        </p:attrNameLst>
                                      </p:cBhvr>
                                      <p:to>
                                        <p:strVal val="visible"/>
                                      </p:to>
                                    </p:set>
                                    <p:animEffect transition="in" filter="fade">
                                      <p:cBhvr>
                                        <p:cTn id="72" dur="500"/>
                                        <p:tgtEl>
                                          <p:spTgt spid="245"/>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path" presetSubtype="0" accel="50000" decel="50000" fill="hold" nodeType="clickEffect">
                                  <p:stCondLst>
                                    <p:cond delay="0"/>
                                  </p:stCondLst>
                                  <p:childTnLst>
                                    <p:animMotion origin="layout" path="M 0.000000 0.000000 L 0.082526 -0.000635" pathEditMode="relative">
                                      <p:cBhvr>
                                        <p:cTn id="76" dur="500" fill="hold"/>
                                        <p:tgtEl>
                                          <p:spTgt spid="249"/>
                                        </p:tgtEl>
                                        <p:attrNameLst>
                                          <p:attrName>ppt_x</p:attrName>
                                          <p:attrName>ppt_y</p:attrName>
                                        </p:attrNameLst>
                                      </p:cBhvr>
                                    </p:animMotion>
                                  </p:childTnLst>
                                </p:cTn>
                              </p:par>
                            </p:childTnLst>
                          </p:cTn>
                        </p:par>
                      </p:childTnLst>
                    </p:cTn>
                  </p:par>
                  <p:par>
                    <p:cTn id="77" fill="hold">
                      <p:stCondLst>
                        <p:cond delay="indefinite"/>
                      </p:stCondLst>
                      <p:childTnLst>
                        <p:par>
                          <p:cTn id="78" fill="hold">
                            <p:stCondLst>
                              <p:cond delay="0"/>
                            </p:stCondLst>
                            <p:childTnLst>
                              <p:par>
                                <p:cTn id="79" presetID="-1" presetClass="path" presetSubtype="0" accel="50000" decel="50000" fill="hold" nodeType="clickEffect">
                                  <p:stCondLst>
                                    <p:cond delay="0"/>
                                  </p:stCondLst>
                                  <p:childTnLst>
                                    <p:animMotion origin="layout" path="M 0.082526 -0.000635 L 0.165656 0.000515" pathEditMode="relative">
                                      <p:cBhvr>
                                        <p:cTn id="80" dur="500" fill="hold"/>
                                        <p:tgtEl>
                                          <p:spTgt spid="249"/>
                                        </p:tgtEl>
                                        <p:attrNameLst>
                                          <p:attrName>ppt_x</p:attrName>
                                          <p:attrName>ppt_y</p:attrName>
                                        </p:attrNameLst>
                                      </p:cBhvr>
                                    </p:animMotion>
                                  </p:childTnLst>
                                </p:cTn>
                              </p:par>
                            </p:childTnLst>
                          </p:cTn>
                        </p:par>
                        <p:par>
                          <p:cTn id="81" fill="hold">
                            <p:stCondLst>
                              <p:cond delay="500"/>
                            </p:stCondLst>
                            <p:childTnLst>
                              <p:par>
                                <p:cTn id="82" presetID="10" presetClass="entr" fill="hold" grpId="0" nodeType="afterEffect">
                                  <p:stCondLst>
                                    <p:cond delay="0"/>
                                  </p:stCondLst>
                                  <p:iterate>
                                    <p:tmAbs val="0"/>
                                  </p:iterate>
                                  <p:childTnLst>
                                    <p:set>
                                      <p:cBhvr>
                                        <p:cTn id="83" fill="hold"/>
                                        <p:tgtEl>
                                          <p:spTgt spid="250"/>
                                        </p:tgtEl>
                                        <p:attrNameLst>
                                          <p:attrName>style.visibility</p:attrName>
                                        </p:attrNameLst>
                                      </p:cBhvr>
                                      <p:to>
                                        <p:strVal val="visible"/>
                                      </p:to>
                                    </p:set>
                                    <p:animEffect transition="in" filter="fade">
                                      <p:cBhvr>
                                        <p:cTn id="84" dur="250"/>
                                        <p:tgtEl>
                                          <p:spTgt spid="25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xit" fill="hold" grpId="1" nodeType="clickEffect">
                                  <p:stCondLst>
                                    <p:cond delay="0"/>
                                  </p:stCondLst>
                                  <p:iterate>
                                    <p:tmAbs val="0"/>
                                  </p:iterate>
                                  <p:childTnLst>
                                    <p:animEffect transition="out" filter="dissolve">
                                      <p:cBhvr>
                                        <p:cTn id="88" dur="750" fill="hold"/>
                                        <p:tgtEl>
                                          <p:spTgt spid="238"/>
                                        </p:tgtEl>
                                      </p:cBhvr>
                                    </p:animEffect>
                                    <p:set>
                                      <p:cBhvr>
                                        <p:cTn id="89" fill="hold">
                                          <p:stCondLst>
                                            <p:cond delay="749"/>
                                          </p:stCondLst>
                                        </p:cTn>
                                        <p:tgtEl>
                                          <p:spTgt spid="238"/>
                                        </p:tgtEl>
                                        <p:attrNameLst>
                                          <p:attrName>style.visibility</p:attrName>
                                        </p:attrNameLst>
                                      </p:cBhvr>
                                      <p:to>
                                        <p:strVal val="hidden"/>
                                      </p:to>
                                    </p:set>
                                  </p:childTnLst>
                                </p:cTn>
                              </p:par>
                            </p:childTnLst>
                          </p:cTn>
                        </p:par>
                        <p:par>
                          <p:cTn id="90" fill="hold">
                            <p:stCondLst>
                              <p:cond delay="0"/>
                            </p:stCondLst>
                            <p:childTnLst>
                              <p:par>
                                <p:cTn id="91" presetID="-1" presetClass="path" presetSubtype="0" accel="50000" decel="50000" fill="hold" nodeType="afterEffect">
                                  <p:stCondLst>
                                    <p:cond delay="0"/>
                                  </p:stCondLst>
                                  <p:childTnLst>
                                    <p:animMotion origin="layout" path="M 0.000000 0.000000 C 0.000000 0.000000 -0.046882 -0.093256 -0.086611 -0.093229 C -0.141872 -0.093191 -0.166329 0.001758 -0.166329 0.001758" pathEditMode="relative">
                                      <p:cBhvr>
                                        <p:cTn id="92" dur="1000" fill="hold"/>
                                        <p:tgtEl>
                                          <p:spTgt spid="246"/>
                                        </p:tgtEl>
                                        <p:attrNameLst>
                                          <p:attrName>ppt_x</p:attrName>
                                          <p:attrName>ppt_y</p:attrName>
                                        </p:attrNameLst>
                                      </p:cBhvr>
                                    </p:animMotion>
                                  </p:childTnLst>
                                </p:cTn>
                              </p:par>
                            </p:childTnLst>
                          </p:cTn>
                        </p:par>
                      </p:childTnLst>
                    </p:cTn>
                  </p:par>
                  <p:par>
                    <p:cTn id="93" fill="hold">
                      <p:stCondLst>
                        <p:cond delay="indefinite"/>
                      </p:stCondLst>
                      <p:childTnLst>
                        <p:par>
                          <p:cTn id="94" fill="hold">
                            <p:stCondLst>
                              <p:cond delay="0"/>
                            </p:stCondLst>
                            <p:childTnLst>
                              <p:par>
                                <p:cTn id="95" presetID="10" presetClass="exit" fill="hold" grpId="1" nodeType="clickEffect">
                                  <p:stCondLst>
                                    <p:cond delay="0"/>
                                  </p:stCondLst>
                                  <p:iterate>
                                    <p:tmAbs val="0"/>
                                  </p:iterate>
                                  <p:childTnLst>
                                    <p:animEffect transition="out" filter="fade">
                                      <p:cBhvr>
                                        <p:cTn id="96" dur="250" fill="hold"/>
                                        <p:tgtEl>
                                          <p:spTgt spid="243"/>
                                        </p:tgtEl>
                                      </p:cBhvr>
                                    </p:animEffect>
                                    <p:set>
                                      <p:cBhvr>
                                        <p:cTn id="97" fill="hold">
                                          <p:stCondLst>
                                            <p:cond delay="249"/>
                                          </p:stCondLst>
                                        </p:cTn>
                                        <p:tgtEl>
                                          <p:spTgt spid="243"/>
                                        </p:tgtEl>
                                        <p:attrNameLst>
                                          <p:attrName>style.visibility</p:attrName>
                                        </p:attrNameLst>
                                      </p:cBhvr>
                                      <p:to>
                                        <p:strVal val="hidden"/>
                                      </p:to>
                                    </p:set>
                                  </p:childTnLst>
                                </p:cTn>
                              </p:par>
                            </p:childTnLst>
                          </p:cTn>
                        </p:par>
                        <p:par>
                          <p:cTn id="98" fill="hold">
                            <p:stCondLst>
                              <p:cond delay="250"/>
                            </p:stCondLst>
                            <p:childTnLst>
                              <p:par>
                                <p:cTn id="99" presetID="10" presetClass="entr" fill="hold" grpId="0" nodeType="afterEffect">
                                  <p:stCondLst>
                                    <p:cond delay="0"/>
                                  </p:stCondLst>
                                  <p:iterate>
                                    <p:tmAbs val="0"/>
                                  </p:iterate>
                                  <p:childTnLst>
                                    <p:set>
                                      <p:cBhvr>
                                        <p:cTn id="100" fill="hold"/>
                                        <p:tgtEl>
                                          <p:spTgt spid="244"/>
                                        </p:tgtEl>
                                        <p:attrNameLst>
                                          <p:attrName>style.visibility</p:attrName>
                                        </p:attrNameLst>
                                      </p:cBhvr>
                                      <p:to>
                                        <p:strVal val="visible"/>
                                      </p:to>
                                    </p:set>
                                    <p:animEffect transition="in" filter="fade">
                                      <p:cBhvr>
                                        <p:cTn id="101" dur="250"/>
                                        <p:tgtEl>
                                          <p:spTgt spid="244"/>
                                        </p:tgtEl>
                                      </p:cBhvr>
                                    </p:animEffect>
                                  </p:childTnLst>
                                </p:cTn>
                              </p:par>
                            </p:childTnLst>
                          </p:cTn>
                        </p:par>
                        <p:par>
                          <p:cTn id="102" fill="hold">
                            <p:stCondLst>
                              <p:cond delay="500"/>
                            </p:stCondLst>
                            <p:childTnLst>
                              <p:par>
                                <p:cTn id="103" presetID="23" presetClass="exit" presetSubtype="32" fill="hold" grpId="1" nodeType="afterEffect">
                                  <p:stCondLst>
                                    <p:cond delay="0"/>
                                  </p:stCondLst>
                                  <p:iterate>
                                    <p:tmAbs val="0"/>
                                  </p:iterate>
                                  <p:childTnLst>
                                    <p:anim calcmode="lin" valueType="num">
                                      <p:cBhvr>
                                        <p:cTn id="104" dur="500" fill="hold"/>
                                        <p:tgtEl>
                                          <p:spTgt spid="249"/>
                                        </p:tgtEl>
                                        <p:attrNameLst>
                                          <p:attrName>ppt_w</p:attrName>
                                        </p:attrNameLst>
                                      </p:cBhvr>
                                      <p:tavLst>
                                        <p:tav tm="0">
                                          <p:val>
                                            <p:strVal val="ppt_w"/>
                                          </p:val>
                                        </p:tav>
                                        <p:tav tm="100000">
                                          <p:val>
                                            <p:fltVal val="0"/>
                                          </p:val>
                                        </p:tav>
                                      </p:tavLst>
                                    </p:anim>
                                    <p:anim calcmode="lin" valueType="num">
                                      <p:cBhvr>
                                        <p:cTn id="105" dur="500" fill="hold"/>
                                        <p:tgtEl>
                                          <p:spTgt spid="249"/>
                                        </p:tgtEl>
                                        <p:attrNameLst>
                                          <p:attrName>ppt_h</p:attrName>
                                        </p:attrNameLst>
                                      </p:cBhvr>
                                      <p:tavLst>
                                        <p:tav tm="0">
                                          <p:val>
                                            <p:strVal val="ppt_h"/>
                                          </p:val>
                                        </p:tav>
                                        <p:tav tm="100000">
                                          <p:val>
                                            <p:fltVal val="0"/>
                                          </p:val>
                                        </p:tav>
                                      </p:tavLst>
                                    </p:anim>
                                    <p:set>
                                      <p:cBhvr>
                                        <p:cTn id="106" fill="hold">
                                          <p:stCondLst>
                                            <p:cond delay="499"/>
                                          </p:stCondLst>
                                        </p:cTn>
                                        <p:tgtEl>
                                          <p:spTgt spid="249"/>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iterate type="lt">
                                    <p:tmAbs val="100"/>
                                  </p:iterate>
                                  <p:childTnLst>
                                    <p:set>
                                      <p:cBhvr>
                                        <p:cTn id="110" fill="hold"/>
                                        <p:tgtEl>
                                          <p:spTgt spid="251">
                                            <p:txEl>
                                              <p:pRg st="3" end="3"/>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iterate type="lt">
                                    <p:tmAbs val="100"/>
                                  </p:iterate>
                                  <p:childTnLst>
                                    <p:set>
                                      <p:cBhvr>
                                        <p:cTn id="114" fill="hold"/>
                                        <p:tgtEl>
                                          <p:spTgt spid="251">
                                            <p:txEl>
                                              <p:pRg st="4" end="4"/>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iterate type="lt">
                                    <p:tmAbs val="100"/>
                                  </p:iterate>
                                  <p:childTnLst>
                                    <p:set>
                                      <p:cBhvr>
                                        <p:cTn id="118" fill="hold"/>
                                        <p:tgtEl>
                                          <p:spTgt spid="251">
                                            <p:txEl>
                                              <p:pRg st="5" end="5"/>
                                            </p:txEl>
                                          </p:spTgt>
                                        </p:tgtEl>
                                        <p:attrNameLst>
                                          <p:attrName>style.visibility</p:attrName>
                                        </p:attrNameLst>
                                      </p:cBhvr>
                                      <p:to>
                                        <p:strVal val="visible"/>
                                      </p:to>
                                    </p:set>
                                  </p:childTnLst>
                                </p:cTn>
                              </p:par>
                            </p:childTnLst>
                          </p:cTn>
                        </p:par>
                        <p:par>
                          <p:cTn id="119" fill="hold">
                            <p:stCondLst>
                              <p:cond delay="0"/>
                            </p:stCondLst>
                            <p:childTnLst>
                              <p:par>
                                <p:cTn id="120" presetID="1" presetClass="entr" presetSubtype="0" fill="hold" grpId="0" nodeType="afterEffect">
                                  <p:stCondLst>
                                    <p:cond delay="0"/>
                                  </p:stCondLst>
                                  <p:iterate type="lt">
                                    <p:tmAbs val="100"/>
                                  </p:iterate>
                                  <p:childTnLst>
                                    <p:set>
                                      <p:cBhvr>
                                        <p:cTn id="121" fill="hold"/>
                                        <p:tgtEl>
                                          <p:spTgt spid="251">
                                            <p:txEl>
                                              <p:pRg st="6" end="6"/>
                                            </p:txEl>
                                          </p:spTgt>
                                        </p:tgtEl>
                                        <p:attrNameLst>
                                          <p:attrName>style.visibility</p:attrName>
                                        </p:attrNameLst>
                                      </p:cBhvr>
                                      <p:to>
                                        <p:strVal val="visible"/>
                                      </p:to>
                                    </p:set>
                                  </p:childTnLst>
                                </p:cTn>
                              </p:par>
                            </p:childTnLst>
                          </p:cTn>
                        </p:par>
                        <p:par>
                          <p:cTn id="122" fill="hold">
                            <p:stCondLst>
                              <p:cond delay="0"/>
                            </p:stCondLst>
                            <p:childTnLst>
                              <p:par>
                                <p:cTn id="123" presetID="1" presetClass="entr" presetSubtype="0" fill="hold" grpId="0" nodeType="afterEffect">
                                  <p:stCondLst>
                                    <p:cond delay="0"/>
                                  </p:stCondLst>
                                  <p:iterate type="lt">
                                    <p:tmAbs val="100"/>
                                  </p:iterate>
                                  <p:childTnLst>
                                    <p:set>
                                      <p:cBhvr>
                                        <p:cTn id="124" fill="hold"/>
                                        <p:tgtEl>
                                          <p:spTgt spid="251">
                                            <p:txEl>
                                              <p:pRg st="7" end="7"/>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iterate type="lt">
                                    <p:tmAbs val="100"/>
                                  </p:iterate>
                                  <p:childTnLst>
                                    <p:set>
                                      <p:cBhvr>
                                        <p:cTn id="128" fill="hold"/>
                                        <p:tgtEl>
                                          <p:spTgt spid="251">
                                            <p:txEl>
                                              <p:pRg st="8" end="8"/>
                                            </p:txEl>
                                          </p:spTgt>
                                        </p:tgtEl>
                                        <p:attrNameLst>
                                          <p:attrName>style.visibility</p:attrName>
                                        </p:attrNameLst>
                                      </p:cBhvr>
                                      <p:to>
                                        <p:strVal val="visible"/>
                                      </p:to>
                                    </p:set>
                                  </p:childTnLst>
                                </p:cTn>
                              </p:par>
                            </p:childTnLst>
                          </p:cTn>
                        </p:par>
                        <p:par>
                          <p:cTn id="129" fill="hold">
                            <p:stCondLst>
                              <p:cond delay="0"/>
                            </p:stCondLst>
                            <p:childTnLst>
                              <p:par>
                                <p:cTn id="130" presetID="1" presetClass="entr" presetSubtype="0" fill="hold" grpId="0" nodeType="afterEffect">
                                  <p:stCondLst>
                                    <p:cond delay="0"/>
                                  </p:stCondLst>
                                  <p:iterate type="lt">
                                    <p:tmAbs val="100"/>
                                  </p:iterate>
                                  <p:childTnLst>
                                    <p:set>
                                      <p:cBhvr>
                                        <p:cTn id="131" fill="hold"/>
                                        <p:tgtEl>
                                          <p:spTgt spid="251">
                                            <p:txEl>
                                              <p:pRg st="9" end="9"/>
                                            </p:txEl>
                                          </p:spTgt>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iterate type="lt">
                                    <p:tmAbs val="100"/>
                                  </p:iterate>
                                  <p:childTnLst>
                                    <p:set>
                                      <p:cBhvr>
                                        <p:cTn id="135" fill="hold"/>
                                        <p:tgtEl>
                                          <p:spTgt spid="251">
                                            <p:txEl>
                                              <p:pRg st="10" end="10"/>
                                            </p:txEl>
                                          </p:spTgt>
                                        </p:tgtEl>
                                        <p:attrNameLst>
                                          <p:attrName>style.visibility</p:attrName>
                                        </p:attrNameLst>
                                      </p:cBhvr>
                                      <p:to>
                                        <p:strVal val="visible"/>
                                      </p:to>
                                    </p:set>
                                  </p:childTnLst>
                                </p:cTn>
                              </p:par>
                            </p:childTnLst>
                          </p:cTn>
                        </p:par>
                        <p:par>
                          <p:cTn id="136" fill="hold">
                            <p:stCondLst>
                              <p:cond delay="0"/>
                            </p:stCondLst>
                            <p:childTnLst>
                              <p:par>
                                <p:cTn id="137" presetID="1" presetClass="entr" presetSubtype="0" fill="hold" grpId="0" nodeType="afterEffect">
                                  <p:stCondLst>
                                    <p:cond delay="0"/>
                                  </p:stCondLst>
                                  <p:iterate type="lt">
                                    <p:tmAbs val="100"/>
                                  </p:iterate>
                                  <p:childTnLst>
                                    <p:set>
                                      <p:cBhvr>
                                        <p:cTn id="138" fill="hold"/>
                                        <p:tgtEl>
                                          <p:spTgt spid="251">
                                            <p:txEl>
                                              <p:pRg st="11" end="11"/>
                                            </p:txEl>
                                          </p:spTgt>
                                        </p:tgtEl>
                                        <p:attrNameLst>
                                          <p:attrName>style.visibility</p:attrName>
                                        </p:attrNameLst>
                                      </p:cBhvr>
                                      <p:to>
                                        <p:strVal val="visible"/>
                                      </p:to>
                                    </p:set>
                                  </p:childTnLst>
                                </p:cTn>
                              </p:par>
                            </p:childTnLst>
                          </p:cTn>
                        </p:par>
                        <p:par>
                          <p:cTn id="139" fill="hold">
                            <p:stCondLst>
                              <p:cond delay="0"/>
                            </p:stCondLst>
                            <p:childTnLst>
                              <p:par>
                                <p:cTn id="140" presetID="1" presetClass="entr" presetSubtype="0" fill="hold" grpId="0" nodeType="afterEffect">
                                  <p:stCondLst>
                                    <p:cond delay="0"/>
                                  </p:stCondLst>
                                  <p:iterate type="lt">
                                    <p:tmAbs val="100"/>
                                  </p:iterate>
                                  <p:childTnLst>
                                    <p:set>
                                      <p:cBhvr>
                                        <p:cTn id="141" fill="hold"/>
                                        <p:tgtEl>
                                          <p:spTgt spid="25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animBg="1" advAuto="0"/>
      <p:bldP spid="237" grpId="0" animBg="1" advAuto="0"/>
      <p:bldP spid="238" grpId="0" animBg="1" advAuto="0"/>
      <p:bldP spid="238" grpId="1" animBg="1" advAuto="0"/>
      <p:bldP spid="239" grpId="0" animBg="1" advAuto="0"/>
      <p:bldP spid="240" grpId="0" animBg="1" advAuto="0"/>
      <p:bldP spid="241" grpId="0" animBg="1" advAuto="0"/>
      <p:bldP spid="242" grpId="0" animBg="1" advAuto="0"/>
      <p:bldP spid="243" grpId="0" animBg="1" advAuto="0"/>
      <p:bldP spid="243" grpId="1" animBg="1" advAuto="0"/>
      <p:bldP spid="244" grpId="0" animBg="1" advAuto="0"/>
      <p:bldP spid="245" grpId="0" animBg="1" advAuto="0"/>
      <p:bldP spid="246" grpId="0" animBg="1" advAuto="0"/>
      <p:bldP spid="247" grpId="0" animBg="1" advAuto="0"/>
      <p:bldP spid="248" grpId="0" animBg="1" advAuto="0"/>
      <p:bldP spid="249" grpId="0" animBg="1" advAuto="0"/>
      <p:bldP spid="249" grpId="1" animBg="1" advAuto="0"/>
      <p:bldP spid="250" grpId="0" animBg="1" advAuto="0"/>
      <p:bldP spid="251" grpId="0" build="p" bldLvl="5"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Additional Methods"/>
          <p:cNvSpPr txBox="1">
            <a:spLocks noGrp="1"/>
          </p:cNvSpPr>
          <p:nvPr>
            <p:ph type="title"/>
          </p:nvPr>
        </p:nvSpPr>
        <p:spPr>
          <a:prstGeom prst="rect">
            <a:avLst/>
          </a:prstGeom>
        </p:spPr>
        <p:txBody>
          <a:bodyPr/>
          <a:lstStyle/>
          <a:p>
            <a:r>
              <a:t>Additional Methods</a:t>
            </a:r>
          </a:p>
        </p:txBody>
      </p:sp>
      <p:sp>
        <p:nvSpPr>
          <p:cNvPr id="256" name="Additional status methods…"/>
          <p:cNvSpPr txBox="1">
            <a:spLocks noGrp="1"/>
          </p:cNvSpPr>
          <p:nvPr>
            <p:ph type="body" sz="half" idx="1"/>
          </p:nvPr>
        </p:nvSpPr>
        <p:spPr>
          <a:xfrm>
            <a:off x="190500" y="2343150"/>
            <a:ext cx="12001500" cy="8159633"/>
          </a:xfrm>
          <a:prstGeom prst="rect">
            <a:avLst/>
          </a:prstGeom>
        </p:spPr>
        <p:txBody>
          <a:bodyPr/>
          <a:lstStyle/>
          <a:p>
            <a:pPr>
              <a:buBlip>
                <a:blip r:embed="rId3"/>
              </a:buBlip>
            </a:pPr>
            <a:r>
              <a:t>Additional status methods</a:t>
            </a:r>
          </a:p>
          <a:p>
            <a:pPr lvl="1">
              <a:buBlip>
                <a:blip r:embed="rId3"/>
              </a:buBlip>
            </a:pPr>
            <a:r>
              <a:t>Status of collection</a:t>
            </a:r>
          </a:p>
          <a:p>
            <a:pPr lvl="1">
              <a:buBlip>
                <a:blip r:embed="rId3"/>
              </a:buBlip>
            </a:pPr>
            <a:r>
              <a:t>Status of an item</a:t>
            </a:r>
          </a:p>
          <a:p>
            <a:pPr>
              <a:buBlip>
                <a:blip r:embed="rId3"/>
              </a:buBlip>
            </a:pPr>
            <a:r>
              <a:t>Removing items from the collection</a:t>
            </a:r>
          </a:p>
          <a:p>
            <a:pPr lvl="1">
              <a:buBlip>
                <a:blip r:embed="rId3"/>
              </a:buBlip>
            </a:pPr>
            <a:r>
              <a:t>All items</a:t>
            </a:r>
          </a:p>
          <a:p>
            <a:pPr lvl="1">
              <a:buBlip>
                <a:blip r:embed="rId3"/>
              </a:buBlip>
            </a:pPr>
            <a:r>
              <a:t>A specific item</a:t>
            </a:r>
          </a:p>
        </p:txBody>
      </p:sp>
      <p:grpSp>
        <p:nvGrpSpPr>
          <p:cNvPr id="259" name="Group"/>
          <p:cNvGrpSpPr/>
          <p:nvPr/>
        </p:nvGrpSpPr>
        <p:grpSpPr>
          <a:xfrm>
            <a:off x="12611100" y="2400300"/>
            <a:ext cx="11620372" cy="10384047"/>
            <a:chOff x="0" y="0"/>
            <a:chExt cx="11620371" cy="11201400"/>
          </a:xfrm>
        </p:grpSpPr>
        <p:sp>
          <p:nvSpPr>
            <p:cNvPr id="257" name="Rectangle"/>
            <p:cNvSpPr/>
            <p:nvPr/>
          </p:nvSpPr>
          <p:spPr>
            <a:xfrm>
              <a:off x="0" y="0"/>
              <a:ext cx="11620372" cy="11201400"/>
            </a:xfrm>
            <a:prstGeom prst="rect">
              <a:avLst/>
            </a:prstGeom>
            <a:solidFill>
              <a:srgbClr val="E5E6E1"/>
            </a:solidFill>
            <a:ln w="50800" cap="flat">
              <a:solidFill>
                <a:srgbClr val="941100"/>
              </a:solidFill>
              <a:prstDash val="solid"/>
              <a:miter lim="400000"/>
            </a:ln>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58" name="// private…"/>
            <p:cNvSpPr/>
            <p:nvPr/>
          </p:nvSpPr>
          <p:spPr>
            <a:xfrm>
              <a:off x="307316" y="523875"/>
              <a:ext cx="11182351" cy="97536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p>
              <a:pPr algn="l" defTabSz="685800">
                <a:tabLst>
                  <a:tab pos="368300" algn="l"/>
                </a:tabLst>
                <a:defRPr sz="2600" b="1">
                  <a:solidFill>
                    <a:srgbClr val="008400"/>
                  </a:solidFill>
                  <a:latin typeface="Menlo Regular"/>
                  <a:ea typeface="Menlo Regular"/>
                  <a:cs typeface="Menlo Regular"/>
                  <a:sym typeface="Menlo Regular"/>
                </a:defRPr>
              </a:pPr>
              <a:r>
                <a:t>// private</a:t>
              </a:r>
              <a:endParaRPr>
                <a:solidFill>
                  <a:srgbClr val="000000"/>
                </a:solidFill>
              </a:endParaRPr>
            </a:p>
            <a:p>
              <a:pPr algn="l" defTabSz="685800">
                <a:tabLst>
                  <a:tab pos="368300" algn="l"/>
                </a:tabLst>
                <a:defRPr sz="2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tabLst>
                  <a:tab pos="368300" algn="l"/>
                </a:tabLst>
                <a:defRPr sz="2600" b="1">
                  <a:latin typeface="Menlo Regular"/>
                  <a:ea typeface="Menlo Regular"/>
                  <a:cs typeface="Menlo Regular"/>
                  <a:sym typeface="Menlo Regular"/>
                </a:defRPr>
              </a:pPr>
              <a:r>
                <a:rPr>
                  <a:solidFill>
                    <a:srgbClr val="BB2CA2"/>
                  </a:solidFill>
                </a:rPr>
                <a:t>int</a:t>
              </a:r>
              <a:r>
                <a:t> ArrayBag&lt;ItemType&gt;::</a:t>
              </a:r>
            </a:p>
            <a:p>
              <a:pPr algn="l" defTabSz="685800">
                <a:tabLst>
                  <a:tab pos="368300" algn="l"/>
                </a:tabLst>
                <a:defRPr sz="2600" b="1">
                  <a:latin typeface="Menlo Regular"/>
                  <a:ea typeface="Menlo Regular"/>
                  <a:cs typeface="Menlo Regular"/>
                  <a:sym typeface="Menlo Regular"/>
                </a:defRPr>
              </a:pPr>
              <a:r>
                <a:t>             getIndexOf(</a:t>
              </a:r>
              <a:r>
                <a:rPr>
                  <a:solidFill>
                    <a:srgbClr val="BB2CA2"/>
                  </a:solidFill>
                </a:rPr>
                <a:t>const</a:t>
              </a:r>
              <a:r>
                <a:t> ItemType&amp; target) </a:t>
              </a:r>
              <a:r>
                <a:rPr>
                  <a:solidFill>
                    <a:srgbClr val="BB2CA2"/>
                  </a:solidFill>
                </a:rPr>
                <a:t>const</a:t>
              </a:r>
            </a:p>
            <a:p>
              <a:pPr algn="l" defTabSz="685800">
                <a:tabLst>
                  <a:tab pos="368300" algn="l"/>
                </a:tabLst>
                <a:defRPr sz="2600" b="1">
                  <a:latin typeface="Menlo Regular"/>
                  <a:ea typeface="Menlo Regular"/>
                  <a:cs typeface="Menlo Regular"/>
                  <a:sym typeface="Menlo Regular"/>
                </a:defRPr>
              </a:pPr>
              <a:r>
                <a:t>{</a:t>
              </a:r>
            </a:p>
            <a:p>
              <a:pPr algn="l" defTabSz="685800">
                <a:tabLst>
                  <a:tab pos="368300" algn="l"/>
                </a:tabLst>
                <a:defRPr sz="2600" b="1">
                  <a:latin typeface="Menlo Regular"/>
                  <a:ea typeface="Menlo Regular"/>
                  <a:cs typeface="Menlo Regular"/>
                  <a:sym typeface="Menlo Regular"/>
                </a:defRPr>
              </a:pPr>
              <a:r>
                <a:t> 	 </a:t>
              </a:r>
              <a:r>
                <a:rPr>
                  <a:solidFill>
                    <a:srgbClr val="BB2CA2"/>
                  </a:solidFill>
                </a:rPr>
                <a:t>bool</a:t>
              </a:r>
              <a:r>
                <a:t> found = </a:t>
              </a:r>
              <a:r>
                <a:rPr>
                  <a:solidFill>
                    <a:srgbClr val="BB2CA2"/>
                  </a:solidFill>
                </a:rPr>
                <a:t>false</a:t>
              </a:r>
              <a:r>
                <a:t>;</a:t>
              </a:r>
            </a:p>
            <a:p>
              <a:pPr algn="l" defTabSz="685800">
                <a:tabLst>
                  <a:tab pos="368300" algn="l"/>
                </a:tabLst>
                <a:defRPr sz="2600" b="1">
                  <a:latin typeface="Menlo Regular"/>
                  <a:ea typeface="Menlo Regular"/>
                  <a:cs typeface="Menlo Regular"/>
                  <a:sym typeface="Menlo Regular"/>
                </a:defRPr>
              </a:pPr>
              <a:r>
                <a:t>   </a:t>
              </a:r>
              <a:r>
                <a:rPr>
                  <a:solidFill>
                    <a:srgbClr val="BB2CA2"/>
                  </a:solidFill>
                </a:rPr>
                <a:t>int</a:t>
              </a:r>
              <a:r>
                <a:t> result = -</a:t>
              </a:r>
              <a:r>
                <a:rPr>
                  <a:solidFill>
                    <a:srgbClr val="272AD8"/>
                  </a:solidFill>
                </a:rPr>
                <a:t>1</a:t>
              </a:r>
              <a:r>
                <a:t>;</a:t>
              </a:r>
            </a:p>
            <a:p>
              <a:pPr algn="l" defTabSz="685800">
                <a:tabLst>
                  <a:tab pos="368300" algn="l"/>
                </a:tabLst>
                <a:defRPr sz="2600" b="1">
                  <a:latin typeface="Menlo Regular"/>
                  <a:ea typeface="Menlo Regular"/>
                  <a:cs typeface="Menlo Regular"/>
                  <a:sym typeface="Menlo Regular"/>
                </a:defRPr>
              </a:pPr>
              <a:r>
                <a:t>   </a:t>
              </a:r>
              <a:r>
                <a:rPr>
                  <a:solidFill>
                    <a:srgbClr val="BB2CA2"/>
                  </a:solidFill>
                </a:rPr>
                <a:t>int</a:t>
              </a:r>
              <a:r>
                <a:t> searchIndex = </a:t>
              </a:r>
              <a:r>
                <a:rPr>
                  <a:solidFill>
                    <a:srgbClr val="272AD8"/>
                  </a:solidFill>
                </a:rPr>
                <a:t>0</a:t>
              </a:r>
              <a:r>
                <a:t>;</a:t>
              </a:r>
            </a:p>
            <a:p>
              <a:pPr algn="l" defTabSz="685800">
                <a:tabLst>
                  <a:tab pos="368300" algn="l"/>
                </a:tabLst>
                <a:defRPr sz="2600" b="1">
                  <a:latin typeface="Menlo Regular"/>
                  <a:ea typeface="Menlo Regular"/>
                  <a:cs typeface="Menlo Regular"/>
                  <a:sym typeface="Menlo Regular"/>
                </a:defRPr>
              </a:pPr>
              <a:r>
                <a:t>   </a:t>
              </a:r>
            </a:p>
            <a:p>
              <a:pPr algn="l" defTabSz="685800">
                <a:tabLst>
                  <a:tab pos="368300" algn="l"/>
                </a:tabLst>
                <a:defRPr sz="2600" b="1">
                  <a:latin typeface="Menlo Regular"/>
                  <a:ea typeface="Menlo Regular"/>
                  <a:cs typeface="Menlo Regular"/>
                  <a:sym typeface="Menlo Regular"/>
                </a:defRPr>
              </a:pPr>
              <a:r>
                <a:t>   </a:t>
              </a:r>
              <a:r>
                <a:rPr>
                  <a:solidFill>
                    <a:srgbClr val="BB2CA2"/>
                  </a:solidFill>
                </a:rPr>
                <a:t>while</a:t>
              </a:r>
              <a:r>
                <a:t> (!found &amp;&amp; (searchIndex &lt; itemCount))</a:t>
              </a:r>
            </a:p>
            <a:p>
              <a:pPr algn="l" defTabSz="685800">
                <a:tabLst>
                  <a:tab pos="368300" algn="l"/>
                </a:tabLst>
                <a:defRPr sz="2600" b="1">
                  <a:latin typeface="Menlo Regular"/>
                  <a:ea typeface="Menlo Regular"/>
                  <a:cs typeface="Menlo Regular"/>
                  <a:sym typeface="Menlo Regular"/>
                </a:defRPr>
              </a:pPr>
              <a:r>
                <a:t>   {</a:t>
              </a:r>
            </a:p>
            <a:p>
              <a:pPr algn="l" defTabSz="685800">
                <a:tabLst>
                  <a:tab pos="368300" algn="l"/>
                </a:tabLst>
                <a:defRPr sz="2600" b="1">
                  <a:latin typeface="Menlo Regular"/>
                  <a:ea typeface="Menlo Regular"/>
                  <a:cs typeface="Menlo Regular"/>
                  <a:sym typeface="Menlo Regular"/>
                </a:defRPr>
              </a:pPr>
              <a:r>
                <a:t>      </a:t>
              </a:r>
              <a:r>
                <a:rPr>
                  <a:solidFill>
                    <a:srgbClr val="BB2CA2"/>
                  </a:solidFill>
                </a:rPr>
                <a:t>if</a:t>
              </a:r>
              <a:r>
                <a:t> (items[searchIndex] == target)</a:t>
              </a:r>
            </a:p>
            <a:p>
              <a:pPr algn="l" defTabSz="685800">
                <a:tabLst>
                  <a:tab pos="368300" algn="l"/>
                </a:tabLst>
                <a:defRPr sz="2600" b="1">
                  <a:latin typeface="Menlo Regular"/>
                  <a:ea typeface="Menlo Regular"/>
                  <a:cs typeface="Menlo Regular"/>
                  <a:sym typeface="Menlo Regular"/>
                </a:defRPr>
              </a:pPr>
              <a:r>
                <a:t>      {</a:t>
              </a:r>
            </a:p>
            <a:p>
              <a:pPr algn="l" defTabSz="685800">
                <a:tabLst>
                  <a:tab pos="368300" algn="l"/>
                </a:tabLst>
                <a:defRPr sz="2600" b="1">
                  <a:latin typeface="Menlo Regular"/>
                  <a:ea typeface="Menlo Regular"/>
                  <a:cs typeface="Menlo Regular"/>
                  <a:sym typeface="Menlo Regular"/>
                </a:defRPr>
              </a:pPr>
              <a:r>
                <a:t>         found = </a:t>
              </a:r>
              <a:r>
                <a:rPr>
                  <a:solidFill>
                    <a:srgbClr val="BB2CA2"/>
                  </a:solidFill>
                </a:rPr>
                <a:t>true</a:t>
              </a:r>
              <a:r>
                <a:t>;</a:t>
              </a:r>
            </a:p>
            <a:p>
              <a:pPr algn="l" defTabSz="685800">
                <a:tabLst>
                  <a:tab pos="368300" algn="l"/>
                </a:tabLst>
                <a:defRPr sz="2600" b="1">
                  <a:latin typeface="Menlo Regular"/>
                  <a:ea typeface="Menlo Regular"/>
                  <a:cs typeface="Menlo Regular"/>
                  <a:sym typeface="Menlo Regular"/>
                </a:defRPr>
              </a:pPr>
              <a:r>
                <a:t>         result = searchIndex;</a:t>
              </a:r>
            </a:p>
            <a:p>
              <a:pPr algn="l" defTabSz="685800">
                <a:tabLst>
                  <a:tab pos="368300" algn="l"/>
                </a:tabLst>
                <a:defRPr sz="2600" b="1">
                  <a:latin typeface="Menlo Regular"/>
                  <a:ea typeface="Menlo Regular"/>
                  <a:cs typeface="Menlo Regular"/>
                  <a:sym typeface="Menlo Regular"/>
                </a:defRPr>
              </a:pPr>
              <a:r>
                <a:t>      } </a:t>
              </a:r>
            </a:p>
            <a:p>
              <a:pPr algn="l" defTabSz="685800">
                <a:tabLst>
                  <a:tab pos="368300" algn="l"/>
                </a:tabLst>
                <a:defRPr sz="2600" b="1">
                  <a:latin typeface="Menlo Regular"/>
                  <a:ea typeface="Menlo Regular"/>
                  <a:cs typeface="Menlo Regular"/>
                  <a:sym typeface="Menlo Regular"/>
                </a:defRPr>
              </a:pPr>
              <a:r>
                <a:t>      </a:t>
              </a:r>
              <a:r>
                <a:rPr>
                  <a:solidFill>
                    <a:srgbClr val="BB2CA2"/>
                  </a:solidFill>
                </a:rPr>
                <a:t>else</a:t>
              </a:r>
            </a:p>
            <a:p>
              <a:pPr algn="l" defTabSz="685800">
                <a:tabLst>
                  <a:tab pos="368300" algn="l"/>
                </a:tabLst>
                <a:defRPr sz="2600" b="1">
                  <a:latin typeface="Menlo Regular"/>
                  <a:ea typeface="Menlo Regular"/>
                  <a:cs typeface="Menlo Regular"/>
                  <a:sym typeface="Menlo Regular"/>
                </a:defRPr>
              </a:pPr>
              <a:r>
                <a:t>      {</a:t>
              </a:r>
            </a:p>
            <a:p>
              <a:pPr algn="l" defTabSz="685800">
                <a:tabLst>
                  <a:tab pos="368300" algn="l"/>
                </a:tabLst>
                <a:defRPr sz="2600" b="1">
                  <a:latin typeface="Menlo Regular"/>
                  <a:ea typeface="Menlo Regular"/>
                  <a:cs typeface="Menlo Regular"/>
                  <a:sym typeface="Menlo Regular"/>
                </a:defRPr>
              </a:pPr>
              <a:r>
                <a:t>         searchIndex++;</a:t>
              </a:r>
            </a:p>
            <a:p>
              <a:pPr algn="l" defTabSz="685800">
                <a:tabLst>
                  <a:tab pos="368300" algn="l"/>
                </a:tabLst>
                <a:defRPr sz="2600" b="1">
                  <a:latin typeface="Menlo Regular"/>
                  <a:ea typeface="Menlo Regular"/>
                  <a:cs typeface="Menlo Regular"/>
                  <a:sym typeface="Menlo Regular"/>
                </a:defRPr>
              </a:pPr>
              <a:r>
                <a:t>      }  </a:t>
              </a:r>
              <a:r>
                <a:rPr>
                  <a:solidFill>
                    <a:srgbClr val="008400"/>
                  </a:solidFill>
                </a:rPr>
                <a:t>// end if</a:t>
              </a:r>
            </a:p>
            <a:p>
              <a:pPr algn="l" defTabSz="685800">
                <a:tabLst>
                  <a:tab pos="368300" algn="l"/>
                </a:tabLst>
                <a:defRPr sz="2600" b="1">
                  <a:solidFill>
                    <a:srgbClr val="008400"/>
                  </a:solidFill>
                  <a:latin typeface="Menlo Regular"/>
                  <a:ea typeface="Menlo Regular"/>
                  <a:cs typeface="Menlo Regular"/>
                  <a:sym typeface="Menlo Regular"/>
                </a:defRPr>
              </a:pPr>
              <a:r>
                <a:rPr>
                  <a:solidFill>
                    <a:srgbClr val="000000"/>
                  </a:solidFill>
                </a:rPr>
                <a:t>   }  </a:t>
              </a:r>
              <a:r>
                <a:t>// end while</a:t>
              </a:r>
              <a:endParaRPr>
                <a:solidFill>
                  <a:srgbClr val="000000"/>
                </a:solidFill>
              </a:endParaRPr>
            </a:p>
            <a:p>
              <a:pPr algn="l" defTabSz="685800">
                <a:tabLst>
                  <a:tab pos="368300" algn="l"/>
                </a:tabLst>
                <a:defRPr sz="2600" b="1">
                  <a:latin typeface="Menlo Regular"/>
                  <a:ea typeface="Menlo Regular"/>
                  <a:cs typeface="Menlo Regular"/>
                  <a:sym typeface="Menlo Regular"/>
                </a:defRPr>
              </a:pPr>
              <a:r>
                <a:t>   </a:t>
              </a:r>
            </a:p>
            <a:p>
              <a:pPr algn="l" defTabSz="685800">
                <a:tabLst>
                  <a:tab pos="368300" algn="l"/>
                </a:tabLst>
                <a:defRPr sz="2600" b="1">
                  <a:latin typeface="Menlo Regular"/>
                  <a:ea typeface="Menlo Regular"/>
                  <a:cs typeface="Menlo Regular"/>
                  <a:sym typeface="Menlo Regular"/>
                </a:defRPr>
              </a:pPr>
              <a:r>
                <a:t>   </a:t>
              </a:r>
              <a:r>
                <a:rPr>
                  <a:solidFill>
                    <a:srgbClr val="BB2CA2"/>
                  </a:solidFill>
                </a:rPr>
                <a:t>return</a:t>
              </a:r>
              <a:r>
                <a:t> result;</a:t>
              </a:r>
            </a:p>
            <a:p>
              <a:pPr algn="l" defTabSz="685800">
                <a:tabLst>
                  <a:tab pos="368300" algn="l"/>
                </a:tabLst>
                <a:defRPr sz="2600" b="1">
                  <a:solidFill>
                    <a:srgbClr val="008400"/>
                  </a:solidFill>
                  <a:latin typeface="Menlo Regular"/>
                  <a:ea typeface="Menlo Regular"/>
                  <a:cs typeface="Menlo Regular"/>
                  <a:sym typeface="Menlo Regular"/>
                </a:defRPr>
              </a:pPr>
              <a:r>
                <a:rPr>
                  <a:solidFill>
                    <a:srgbClr val="000000"/>
                  </a:solidFill>
                </a:rPr>
                <a:t>}  </a:t>
              </a:r>
              <a:r>
                <a:t>// end getIndexOf</a:t>
              </a:r>
            </a:p>
          </p:txBody>
        </p:sp>
      </p:grpSp>
    </p:spTree>
  </p:cSld>
  <p:clrMapOvr>
    <a:masterClrMapping/>
  </p:clrMapOvr>
  <mc:AlternateContent xmlns:mc="http://schemas.openxmlformats.org/markup-compatibility/2006" xmlns:p14="http://schemas.microsoft.com/office/powerpoint/2010/main">
    <mc:Choice Requires="p14">
      <p:transition spd="med">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259"/>
                                        </p:tgtEl>
                                        <p:attrNameLst>
                                          <p:attrName>style.visibility</p:attrName>
                                        </p:attrNameLst>
                                      </p:cBhvr>
                                      <p:to>
                                        <p:strVal val="visible"/>
                                      </p:to>
                                    </p:set>
                                    <p:anim calcmode="lin" valueType="num">
                                      <p:cBhvr>
                                        <p:cTn id="7" dur="500" fill="hold"/>
                                        <p:tgtEl>
                                          <p:spTgt spid="259"/>
                                        </p:tgtEl>
                                        <p:attrNameLst>
                                          <p:attrName>ppt_w</p:attrName>
                                        </p:attrNameLst>
                                      </p:cBhvr>
                                      <p:tavLst>
                                        <p:tav tm="0">
                                          <p:val>
                                            <p:fltVal val="0"/>
                                          </p:val>
                                        </p:tav>
                                        <p:tav tm="100000">
                                          <p:val>
                                            <p:strVal val="#ppt_w"/>
                                          </p:val>
                                        </p:tav>
                                      </p:tavLst>
                                    </p:anim>
                                    <p:anim calcmode="lin" valueType="num">
                                      <p:cBhvr>
                                        <p:cTn id="8" dur="500" fill="hold"/>
                                        <p:tgtEl>
                                          <p:spTgt spid="25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Implementing the ADT Bag"/>
          <p:cNvSpPr txBox="1">
            <a:spLocks noGrp="1"/>
          </p:cNvSpPr>
          <p:nvPr>
            <p:ph type="title"/>
          </p:nvPr>
        </p:nvSpPr>
        <p:spPr>
          <a:prstGeom prst="rect">
            <a:avLst/>
          </a:prstGeom>
        </p:spPr>
        <p:txBody>
          <a:bodyPr/>
          <a:lstStyle/>
          <a:p>
            <a:r>
              <a:t>Implementing the ADT Bag</a:t>
            </a:r>
          </a:p>
        </p:txBody>
      </p:sp>
      <p:sp>
        <p:nvSpPr>
          <p:cNvPr id="66" name="Steps to Follow…"/>
          <p:cNvSpPr txBox="1">
            <a:spLocks noGrp="1"/>
          </p:cNvSpPr>
          <p:nvPr>
            <p:ph type="body" idx="1"/>
          </p:nvPr>
        </p:nvSpPr>
        <p:spPr>
          <a:xfrm>
            <a:off x="190500" y="2343150"/>
            <a:ext cx="13296900" cy="11315700"/>
          </a:xfrm>
          <a:prstGeom prst="rect">
            <a:avLst/>
          </a:prstGeom>
        </p:spPr>
        <p:txBody>
          <a:bodyPr/>
          <a:lstStyle/>
          <a:p>
            <a:pPr>
              <a:buBlip>
                <a:blip r:embed="rId3"/>
              </a:buBlip>
            </a:pPr>
            <a:r>
              <a:t>Steps to Follow</a:t>
            </a:r>
          </a:p>
          <a:p>
            <a:pPr lvl="1">
              <a:buBlip>
                <a:blip r:embed="rId3"/>
              </a:buBlip>
            </a:pPr>
            <a:r>
              <a:t>Decide on Data Fields</a:t>
            </a:r>
          </a:p>
          <a:p>
            <a:pPr lvl="1">
              <a:buBlip>
                <a:blip r:embed="rId3"/>
              </a:buBlip>
            </a:pPr>
            <a:r>
              <a:t>Implement Constructors</a:t>
            </a:r>
          </a:p>
          <a:p>
            <a:pPr lvl="2">
              <a:buBlip>
                <a:blip r:embed="rId3"/>
              </a:buBlip>
            </a:pPr>
            <a:r>
              <a:t>Initialize the data fields</a:t>
            </a:r>
          </a:p>
          <a:p>
            <a:pPr lvl="1">
              <a:buBlip>
                <a:blip r:embed="rId3"/>
              </a:buBlip>
            </a:pPr>
            <a:r>
              <a:t>Implement Core Functions</a:t>
            </a:r>
          </a:p>
          <a:p>
            <a:pPr lvl="2">
              <a:buBlip>
                <a:blip r:embed="rId3"/>
              </a:buBlip>
            </a:pPr>
            <a:r>
              <a:t>Methods critical to collection functionality</a:t>
            </a:r>
          </a:p>
          <a:p>
            <a:pPr lvl="2">
              <a:buBlip>
                <a:blip r:embed="rId3"/>
              </a:buBlip>
            </a:pPr>
            <a:r>
              <a:t>Methods to check status of collection</a:t>
            </a:r>
          </a:p>
          <a:p>
            <a:pPr lvl="2">
              <a:buBlip>
                <a:blip r:embed="rId3"/>
              </a:buBlip>
            </a:pPr>
            <a:r>
              <a:t>Test Your Implementation</a:t>
            </a:r>
          </a:p>
          <a:p>
            <a:pPr lvl="1">
              <a:buBlip>
                <a:blip r:embed="rId3"/>
              </a:buBlip>
            </a:pPr>
            <a:r>
              <a:t>Implement Additional Methods</a:t>
            </a:r>
          </a:p>
          <a:p>
            <a:pPr lvl="2">
              <a:buBlip>
                <a:blip r:embed="rId3"/>
              </a:buBlip>
            </a:pPr>
            <a:r>
              <a:t>Test Your Implementation</a:t>
            </a:r>
          </a:p>
        </p:txBody>
      </p:sp>
      <p:sp>
        <p:nvSpPr>
          <p:cNvPr id="67" name="Rectangle"/>
          <p:cNvSpPr/>
          <p:nvPr/>
        </p:nvSpPr>
        <p:spPr>
          <a:xfrm>
            <a:off x="14516100" y="1752600"/>
            <a:ext cx="9467850" cy="10617679"/>
          </a:xfrm>
          <a:prstGeom prst="rect">
            <a:avLst/>
          </a:prstGeom>
          <a:solidFill>
            <a:srgbClr val="E5E6E1"/>
          </a:solidFill>
          <a:ln w="50800">
            <a:solidFill>
              <a:srgbClr val="941100"/>
            </a:solidFill>
            <a:miter lim="400000"/>
          </a:ln>
          <a:effectLst>
            <a:outerShdw blurRad="469900" dir="1980000" rotWithShape="0">
              <a:srgbClr val="000000"/>
            </a:outerShdw>
          </a:effectLst>
        </p:spPr>
        <p:txBody>
          <a:bodyPr lIns="76200" tIns="76200" rIns="76200" bIns="76200" anchor="ctr"/>
          <a:lstStyle/>
          <a:p>
            <a:pPr defTabSz="876300">
              <a:defRPr sz="5000">
                <a:solidFill>
                  <a:srgbClr val="FFFFFF"/>
                </a:solidFill>
                <a:effectLst>
                  <a:outerShdw blurRad="38100" dist="12700" dir="5400000" rotWithShape="0">
                    <a:srgbClr val="000000">
                      <a:alpha val="50000"/>
                    </a:srgbClr>
                  </a:outerShdw>
                </a:effectLst>
              </a:defRPr>
            </a:pPr>
            <a:endParaRPr/>
          </a:p>
        </p:txBody>
      </p:sp>
      <p:sp>
        <p:nvSpPr>
          <p:cNvPr id="68" name="template&lt;class ItemType&gt;…"/>
          <p:cNvSpPr/>
          <p:nvPr/>
        </p:nvSpPr>
        <p:spPr>
          <a:xfrm>
            <a:off x="14706600" y="1771650"/>
            <a:ext cx="9525000" cy="103659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lnSpc>
                <a:spcPct val="95000"/>
              </a:lnSpc>
              <a:tabLst>
                <a:tab pos="368300" algn="l"/>
              </a:tabLst>
              <a:defRPr sz="1600" b="1">
                <a:latin typeface="Menlo Regular"/>
                <a:ea typeface="Menlo Regular"/>
                <a:cs typeface="Menlo Regular"/>
                <a:sym typeface="Menlo Regular"/>
              </a:defRPr>
            </a:pPr>
            <a:r>
              <a:rPr sz="1400" dirty="0">
                <a:solidFill>
                  <a:srgbClr val="BB2CA2"/>
                </a:solidFill>
              </a:rPr>
              <a:t>template</a:t>
            </a:r>
            <a:r>
              <a:rPr sz="1400" dirty="0"/>
              <a:t>&lt;</a:t>
            </a:r>
            <a:r>
              <a:rPr sz="1400" dirty="0">
                <a:solidFill>
                  <a:srgbClr val="BB2CA2"/>
                </a:solidFill>
              </a:rPr>
              <a:t>class</a:t>
            </a:r>
            <a:r>
              <a:rPr sz="1400" dirty="0"/>
              <a:t> ItemType&gt;</a:t>
            </a:r>
          </a:p>
          <a:p>
            <a:pPr algn="l" defTabSz="685800">
              <a:lnSpc>
                <a:spcPct val="95000"/>
              </a:lnSpc>
              <a:tabLst>
                <a:tab pos="368300" algn="l"/>
              </a:tabLst>
              <a:defRPr sz="1600" b="1">
                <a:latin typeface="Menlo Regular"/>
                <a:ea typeface="Menlo Regular"/>
                <a:cs typeface="Menlo Regular"/>
                <a:sym typeface="Menlo Regular"/>
              </a:defRPr>
            </a:pPr>
            <a:r>
              <a:rPr sz="1400" dirty="0">
                <a:solidFill>
                  <a:srgbClr val="BB2CA2"/>
                </a:solidFill>
              </a:rPr>
              <a:t>class</a:t>
            </a:r>
            <a:r>
              <a:rPr sz="1400" dirty="0"/>
              <a:t> </a:t>
            </a:r>
            <a:r>
              <a:rPr sz="1400" dirty="0" err="1"/>
              <a:t>BagInterface</a:t>
            </a:r>
            <a:r>
              <a:rPr sz="1400" dirty="0"/>
              <a:t> </a:t>
            </a:r>
          </a:p>
          <a:p>
            <a:pPr algn="l" defTabSz="685800">
              <a:lnSpc>
                <a:spcPct val="95000"/>
              </a:lnSpc>
              <a:tabLst>
                <a:tab pos="368300" algn="l"/>
              </a:tabLst>
              <a:defRPr sz="1600" b="1">
                <a:latin typeface="Menlo Regular"/>
                <a:ea typeface="Menlo Regular"/>
                <a:cs typeface="Menlo Regular"/>
                <a:sym typeface="Menlo Regular"/>
              </a:defRPr>
            </a:pPr>
            <a:r>
              <a:rPr sz="1400" dirty="0"/>
              <a:t>{</a:t>
            </a:r>
          </a:p>
          <a:p>
            <a:pPr algn="l" defTabSz="685800">
              <a:lnSpc>
                <a:spcPct val="95000"/>
              </a:lnSpc>
              <a:tabLst>
                <a:tab pos="368300" algn="l"/>
              </a:tabLst>
              <a:defRPr sz="1600" b="1">
                <a:solidFill>
                  <a:srgbClr val="BB2CA2"/>
                </a:solidFill>
                <a:latin typeface="Menlo Regular"/>
                <a:ea typeface="Menlo Regular"/>
                <a:cs typeface="Menlo Regular"/>
                <a:sym typeface="Menlo Regular"/>
              </a:defRPr>
            </a:pPr>
            <a:r>
              <a:rPr sz="1400" dirty="0"/>
              <a:t>public</a:t>
            </a:r>
            <a:r>
              <a:rPr sz="1400" dirty="0">
                <a:solidFill>
                  <a:srgbClr val="000000"/>
                </a:solidFill>
              </a:rPr>
              <a:t>:</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Gets the current number of entries in this bag.</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@return</a:t>
            </a:r>
            <a:r>
              <a:rPr sz="1400" dirty="0"/>
              <a:t> the integer number of entries currently in the bag */</a:t>
            </a:r>
            <a:endParaRPr sz="1400" dirty="0">
              <a:solidFill>
                <a:srgbClr val="000000"/>
              </a:solidFill>
            </a:endParaRPr>
          </a:p>
          <a:p>
            <a:pPr algn="l" defTabSz="685800">
              <a:lnSpc>
                <a:spcPct val="95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a:t>
            </a:r>
            <a:r>
              <a:rPr sz="1400" dirty="0">
                <a:solidFill>
                  <a:srgbClr val="BB2CA2"/>
                </a:solidFill>
              </a:rPr>
              <a:t>int</a:t>
            </a:r>
            <a:r>
              <a:rPr sz="1400" dirty="0"/>
              <a:t> </a:t>
            </a:r>
            <a:r>
              <a:rPr sz="1400" dirty="0" err="1"/>
              <a:t>getCurrentSize</a:t>
            </a:r>
            <a:r>
              <a:rPr sz="1400" dirty="0"/>
              <a:t>() </a:t>
            </a:r>
            <a:r>
              <a:rPr sz="1400" dirty="0">
                <a:solidFill>
                  <a:srgbClr val="BB2CA2"/>
                </a:solidFill>
              </a:rPr>
              <a:t>const</a:t>
            </a:r>
            <a:r>
              <a:rPr sz="1400" dirty="0"/>
              <a:t> = </a:t>
            </a:r>
            <a:r>
              <a:rPr sz="1400" dirty="0">
                <a:solidFill>
                  <a:srgbClr val="272AD8"/>
                </a:solidFill>
              </a:rPr>
              <a:t>0</a:t>
            </a:r>
            <a:r>
              <a:rPr sz="1400" dirty="0"/>
              <a:t>;</a:t>
            </a:r>
          </a:p>
          <a:p>
            <a:pPr algn="l" defTabSz="685800">
              <a:lnSpc>
                <a:spcPct val="95000"/>
              </a:lnSpc>
              <a:tabLst>
                <a:tab pos="368300" algn="l"/>
              </a:tabLst>
              <a:defRPr sz="1600" b="1">
                <a:latin typeface="Menlo Regular"/>
                <a:ea typeface="Menlo Regular"/>
                <a:cs typeface="Menlo Regular"/>
                <a:sym typeface="Menlo Regular"/>
              </a:defRPr>
            </a:pPr>
            <a:endParaRPr sz="1400" dirty="0"/>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Sees whether this bag is empty.</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@return</a:t>
            </a:r>
            <a:r>
              <a:rPr sz="1400" dirty="0"/>
              <a:t> true if the bag is empty, or false if not */</a:t>
            </a:r>
            <a:endParaRPr sz="1400" dirty="0">
              <a:solidFill>
                <a:srgbClr val="000000"/>
              </a:solidFill>
            </a:endParaRPr>
          </a:p>
          <a:p>
            <a:pPr algn="l" defTabSz="685800">
              <a:lnSpc>
                <a:spcPct val="95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a:t>
            </a:r>
            <a:r>
              <a:rPr sz="1400" dirty="0">
                <a:solidFill>
                  <a:srgbClr val="BB2CA2"/>
                </a:solidFill>
              </a:rPr>
              <a:t>bool</a:t>
            </a:r>
            <a:r>
              <a:rPr sz="1400" dirty="0"/>
              <a:t> </a:t>
            </a:r>
            <a:r>
              <a:rPr sz="1400" dirty="0" err="1"/>
              <a:t>isEmpty</a:t>
            </a:r>
            <a:r>
              <a:rPr sz="1400" dirty="0"/>
              <a:t>() </a:t>
            </a:r>
            <a:r>
              <a:rPr sz="1400" dirty="0">
                <a:solidFill>
                  <a:srgbClr val="BB2CA2"/>
                </a:solidFill>
              </a:rPr>
              <a:t>const</a:t>
            </a:r>
            <a:r>
              <a:rPr sz="1400" dirty="0"/>
              <a:t> = </a:t>
            </a:r>
            <a:r>
              <a:rPr sz="1400" dirty="0">
                <a:solidFill>
                  <a:srgbClr val="272AD8"/>
                </a:solidFill>
              </a:rPr>
              <a:t>0</a:t>
            </a:r>
            <a:r>
              <a:rPr sz="1400" dirty="0"/>
              <a:t>;</a:t>
            </a:r>
          </a:p>
          <a:p>
            <a:pPr algn="l" defTabSz="685800">
              <a:lnSpc>
                <a:spcPct val="95000"/>
              </a:lnSpc>
              <a:tabLst>
                <a:tab pos="368300" algn="l"/>
              </a:tabLst>
              <a:defRPr sz="1600" b="1">
                <a:latin typeface="Menlo Regular"/>
                <a:ea typeface="Menlo Regular"/>
                <a:cs typeface="Menlo Regular"/>
                <a:sym typeface="Menlo Regular"/>
              </a:defRPr>
            </a:pPr>
            <a:r>
              <a:rPr sz="1400" dirty="0"/>
              <a:t>    </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Adds a new entry to this bag.</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@post</a:t>
            </a:r>
            <a:r>
              <a:rPr sz="1400" dirty="0"/>
              <a:t> if successful, </a:t>
            </a:r>
            <a:r>
              <a:rPr sz="1400" dirty="0" err="1"/>
              <a:t>newEntry</a:t>
            </a:r>
            <a:r>
              <a:rPr sz="1400" dirty="0"/>
              <a:t> in stored in bag and</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count of items in the bag is increased by 1</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@param</a:t>
            </a:r>
            <a:r>
              <a:rPr sz="1400" dirty="0"/>
              <a:t> </a:t>
            </a:r>
            <a:r>
              <a:rPr sz="1400" dirty="0" err="1"/>
              <a:t>someItem</a:t>
            </a:r>
            <a:r>
              <a:rPr sz="1400" dirty="0"/>
              <a:t>  the object to be added as a new entry</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@return</a:t>
            </a:r>
            <a:r>
              <a:rPr sz="1400" dirty="0"/>
              <a:t> true if addition is successful, or false if not */</a:t>
            </a:r>
            <a:endParaRPr sz="1400" dirty="0">
              <a:solidFill>
                <a:srgbClr val="000000"/>
              </a:solidFill>
            </a:endParaRPr>
          </a:p>
          <a:p>
            <a:pPr algn="l" defTabSz="685800">
              <a:lnSpc>
                <a:spcPct val="95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a:t>
            </a:r>
            <a:r>
              <a:rPr sz="1400" dirty="0">
                <a:solidFill>
                  <a:srgbClr val="BB2CA2"/>
                </a:solidFill>
              </a:rPr>
              <a:t>bool</a:t>
            </a:r>
            <a:r>
              <a:rPr sz="1400" dirty="0"/>
              <a:t> add(</a:t>
            </a:r>
            <a:r>
              <a:rPr sz="1400" dirty="0">
                <a:solidFill>
                  <a:srgbClr val="BB2CA2"/>
                </a:solidFill>
              </a:rPr>
              <a:t>const</a:t>
            </a:r>
            <a:r>
              <a:rPr sz="1400" dirty="0"/>
              <a:t> ItemType&amp; </a:t>
            </a:r>
            <a:r>
              <a:rPr sz="1400" dirty="0" err="1"/>
              <a:t>someItem</a:t>
            </a:r>
            <a:r>
              <a:rPr sz="1400" dirty="0"/>
              <a:t>) = </a:t>
            </a:r>
            <a:r>
              <a:rPr sz="1400" dirty="0">
                <a:solidFill>
                  <a:srgbClr val="272AD8"/>
                </a:solidFill>
              </a:rPr>
              <a:t>0</a:t>
            </a:r>
            <a:r>
              <a:rPr sz="1400" dirty="0"/>
              <a:t>;</a:t>
            </a:r>
          </a:p>
          <a:p>
            <a:pPr algn="l" defTabSz="685800">
              <a:lnSpc>
                <a:spcPct val="95000"/>
              </a:lnSpc>
              <a:tabLst>
                <a:tab pos="368300" algn="l"/>
              </a:tabLst>
              <a:defRPr sz="1600" b="1">
                <a:latin typeface="Menlo Regular"/>
                <a:ea typeface="Menlo Regular"/>
                <a:cs typeface="Menlo Regular"/>
                <a:sym typeface="Menlo Regular"/>
              </a:defRPr>
            </a:pPr>
            <a:r>
              <a:rPr sz="1400" dirty="0"/>
              <a:t>        </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Removes one occurrence of a given entry from this bag,</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if possible.</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@post</a:t>
            </a:r>
            <a:r>
              <a:rPr sz="1400" dirty="0"/>
              <a:t> if successful, </a:t>
            </a:r>
            <a:r>
              <a:rPr sz="1400" dirty="0" err="1"/>
              <a:t>anEntry</a:t>
            </a:r>
            <a:r>
              <a:rPr sz="1400" dirty="0"/>
              <a:t> has been removed from the bag </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and the count of items in the bag has decreased by 1</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@param</a:t>
            </a:r>
            <a:r>
              <a:rPr sz="1400" dirty="0"/>
              <a:t> target  the entry to be removed</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@return</a:t>
            </a:r>
            <a:r>
              <a:rPr sz="1400" dirty="0"/>
              <a:t> true if removal was successful, or false if not */</a:t>
            </a:r>
            <a:endParaRPr sz="1400" dirty="0">
              <a:solidFill>
                <a:srgbClr val="000000"/>
              </a:solidFill>
            </a:endParaRPr>
          </a:p>
          <a:p>
            <a:pPr algn="l" defTabSz="685800">
              <a:lnSpc>
                <a:spcPct val="95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a:t>
            </a:r>
            <a:r>
              <a:rPr sz="1400" dirty="0">
                <a:solidFill>
                  <a:srgbClr val="BB2CA2"/>
                </a:solidFill>
              </a:rPr>
              <a:t>bool</a:t>
            </a:r>
            <a:r>
              <a:rPr sz="1400" dirty="0"/>
              <a:t> remove(</a:t>
            </a:r>
            <a:r>
              <a:rPr sz="1400" dirty="0">
                <a:solidFill>
                  <a:srgbClr val="BB2CA2"/>
                </a:solidFill>
              </a:rPr>
              <a:t>const</a:t>
            </a:r>
            <a:r>
              <a:rPr sz="1400" dirty="0"/>
              <a:t> ItemType&amp; target) = </a:t>
            </a:r>
            <a:r>
              <a:rPr sz="1400" dirty="0">
                <a:solidFill>
                  <a:srgbClr val="272AD8"/>
                </a:solidFill>
              </a:rPr>
              <a:t>0</a:t>
            </a:r>
            <a:r>
              <a:rPr sz="1400" dirty="0"/>
              <a:t>;</a:t>
            </a:r>
          </a:p>
          <a:p>
            <a:pPr algn="l" defTabSz="685800">
              <a:lnSpc>
                <a:spcPct val="95000"/>
              </a:lnSpc>
              <a:tabLst>
                <a:tab pos="368300" algn="l"/>
              </a:tabLst>
              <a:defRPr sz="1600" b="1">
                <a:latin typeface="Menlo Regular"/>
                <a:ea typeface="Menlo Regular"/>
                <a:cs typeface="Menlo Regular"/>
                <a:sym typeface="Menlo Regular"/>
              </a:defRPr>
            </a:pPr>
            <a:endParaRPr sz="1400" dirty="0"/>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Removes all entries from this bag. </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@post</a:t>
            </a:r>
            <a:r>
              <a:rPr sz="1400" dirty="0"/>
              <a:t> bag contains no items and the count of items is 0 */</a:t>
            </a:r>
            <a:r>
              <a:rPr sz="1400" dirty="0">
                <a:solidFill>
                  <a:srgbClr val="000000"/>
                </a:solidFill>
              </a:rPr>
              <a:t>   </a:t>
            </a:r>
          </a:p>
          <a:p>
            <a:pPr algn="l" defTabSz="685800">
              <a:lnSpc>
                <a:spcPct val="95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a:t>
            </a:r>
            <a:r>
              <a:rPr sz="1400" dirty="0">
                <a:solidFill>
                  <a:srgbClr val="BB2CA2"/>
                </a:solidFill>
              </a:rPr>
              <a:t>void</a:t>
            </a:r>
            <a:r>
              <a:rPr sz="1400" dirty="0"/>
              <a:t> clear() = </a:t>
            </a:r>
            <a:r>
              <a:rPr sz="1400" dirty="0">
                <a:solidFill>
                  <a:srgbClr val="272AD8"/>
                </a:solidFill>
              </a:rPr>
              <a:t>0</a:t>
            </a:r>
            <a:r>
              <a:rPr sz="1400" dirty="0"/>
              <a:t>;</a:t>
            </a:r>
          </a:p>
          <a:p>
            <a:pPr algn="l" defTabSz="685800">
              <a:lnSpc>
                <a:spcPct val="95000"/>
              </a:lnSpc>
              <a:tabLst>
                <a:tab pos="368300" algn="l"/>
              </a:tabLst>
              <a:defRPr sz="1600" b="1">
                <a:latin typeface="Menlo Regular"/>
                <a:ea typeface="Menlo Regular"/>
                <a:cs typeface="Menlo Regular"/>
                <a:sym typeface="Menlo Regular"/>
              </a:defRPr>
            </a:pPr>
            <a:r>
              <a:rPr sz="1400" dirty="0"/>
              <a:t>    </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Counts the number of times a given entry appears in bag.</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@param</a:t>
            </a:r>
            <a:r>
              <a:rPr sz="1400" dirty="0"/>
              <a:t> target  the entry to be counted</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@return</a:t>
            </a:r>
            <a:r>
              <a:rPr sz="1400" dirty="0"/>
              <a:t> the number of times </a:t>
            </a:r>
            <a:r>
              <a:rPr sz="1400" dirty="0" err="1"/>
              <a:t>anEntry</a:t>
            </a:r>
            <a:r>
              <a:rPr sz="1400" dirty="0"/>
              <a:t> appears in the bag */</a:t>
            </a:r>
            <a:endParaRPr sz="1400" dirty="0">
              <a:solidFill>
                <a:srgbClr val="000000"/>
              </a:solidFill>
            </a:endParaRPr>
          </a:p>
          <a:p>
            <a:pPr algn="l" defTabSz="685800">
              <a:lnSpc>
                <a:spcPct val="95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a:t>
            </a:r>
            <a:r>
              <a:rPr sz="1400" dirty="0">
                <a:solidFill>
                  <a:srgbClr val="BB2CA2"/>
                </a:solidFill>
              </a:rPr>
              <a:t>int</a:t>
            </a:r>
            <a:r>
              <a:rPr sz="1400" dirty="0"/>
              <a:t> </a:t>
            </a:r>
            <a:r>
              <a:rPr sz="1400" dirty="0" err="1"/>
              <a:t>getFrequencyOf</a:t>
            </a:r>
            <a:r>
              <a:rPr sz="1400" dirty="0"/>
              <a:t>(</a:t>
            </a:r>
            <a:r>
              <a:rPr sz="1400" dirty="0">
                <a:solidFill>
                  <a:srgbClr val="BB2CA2"/>
                </a:solidFill>
              </a:rPr>
              <a:t>const</a:t>
            </a:r>
            <a:r>
              <a:rPr sz="1400" dirty="0"/>
              <a:t> ItemType&amp; target) </a:t>
            </a:r>
            <a:r>
              <a:rPr sz="1400" dirty="0">
                <a:solidFill>
                  <a:srgbClr val="BB2CA2"/>
                </a:solidFill>
              </a:rPr>
              <a:t>const</a:t>
            </a:r>
            <a:r>
              <a:rPr sz="1400" dirty="0"/>
              <a:t> = </a:t>
            </a:r>
            <a:r>
              <a:rPr sz="1400" dirty="0">
                <a:solidFill>
                  <a:srgbClr val="272AD8"/>
                </a:solidFill>
              </a:rPr>
              <a:t>0</a:t>
            </a:r>
            <a:r>
              <a:rPr sz="1400" dirty="0"/>
              <a:t>;</a:t>
            </a:r>
          </a:p>
          <a:p>
            <a:pPr algn="l" defTabSz="685800">
              <a:lnSpc>
                <a:spcPct val="95000"/>
              </a:lnSpc>
              <a:tabLst>
                <a:tab pos="368300" algn="l"/>
              </a:tabLst>
              <a:defRPr sz="1600" b="1">
                <a:latin typeface="Menlo Regular"/>
                <a:ea typeface="Menlo Regular"/>
                <a:cs typeface="Menlo Regular"/>
                <a:sym typeface="Menlo Regular"/>
              </a:defRPr>
            </a:pPr>
            <a:endParaRPr sz="1400" dirty="0"/>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Tests whether this bag contains a given entry.</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@param</a:t>
            </a:r>
            <a:r>
              <a:rPr sz="1400" dirty="0"/>
              <a:t> target  the entry to locate</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@return</a:t>
            </a:r>
            <a:r>
              <a:rPr sz="1400" dirty="0"/>
              <a:t> true if bag contains </a:t>
            </a:r>
            <a:r>
              <a:rPr sz="1400" dirty="0" err="1"/>
              <a:t>anEntry</a:t>
            </a:r>
            <a:r>
              <a:rPr sz="1400" dirty="0"/>
              <a:t>, or false otherwise */</a:t>
            </a:r>
            <a:endParaRPr sz="1400" dirty="0">
              <a:solidFill>
                <a:srgbClr val="000000"/>
              </a:solidFill>
            </a:endParaRPr>
          </a:p>
          <a:p>
            <a:pPr algn="l" defTabSz="685800">
              <a:lnSpc>
                <a:spcPct val="95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a:t>
            </a:r>
            <a:r>
              <a:rPr sz="1400" dirty="0">
                <a:solidFill>
                  <a:srgbClr val="BB2CA2"/>
                </a:solidFill>
              </a:rPr>
              <a:t>bool</a:t>
            </a:r>
            <a:r>
              <a:rPr sz="1400" dirty="0"/>
              <a:t> contains(</a:t>
            </a:r>
            <a:r>
              <a:rPr sz="1400" dirty="0">
                <a:solidFill>
                  <a:srgbClr val="BB2CA2"/>
                </a:solidFill>
              </a:rPr>
              <a:t>const</a:t>
            </a:r>
            <a:r>
              <a:rPr sz="1400" dirty="0"/>
              <a:t> ItemType&amp; target) </a:t>
            </a:r>
            <a:r>
              <a:rPr sz="1400" dirty="0">
                <a:solidFill>
                  <a:srgbClr val="BB2CA2"/>
                </a:solidFill>
              </a:rPr>
              <a:t>const</a:t>
            </a:r>
            <a:r>
              <a:rPr sz="1400" dirty="0"/>
              <a:t> = </a:t>
            </a:r>
            <a:r>
              <a:rPr sz="1400" dirty="0">
                <a:solidFill>
                  <a:srgbClr val="272AD8"/>
                </a:solidFill>
              </a:rPr>
              <a:t>0</a:t>
            </a:r>
            <a:r>
              <a:rPr sz="1400" dirty="0"/>
              <a:t>;</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Vector with of all entries that are in this bag.</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endParaRPr sz="1400" dirty="0"/>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@param</a:t>
            </a:r>
            <a:r>
              <a:rPr sz="1400" dirty="0"/>
              <a:t> </a:t>
            </a:r>
            <a:r>
              <a:rPr sz="1400" dirty="0" err="1"/>
              <a:t>bagContents</a:t>
            </a:r>
            <a:r>
              <a:rPr sz="1400" dirty="0"/>
              <a:t>  a vector</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@post</a:t>
            </a:r>
            <a:r>
              <a:rPr sz="1400" dirty="0"/>
              <a:t> </a:t>
            </a:r>
            <a:r>
              <a:rPr sz="1400" dirty="0" err="1"/>
              <a:t>bagContents</a:t>
            </a:r>
            <a:r>
              <a:rPr sz="1400" dirty="0"/>
              <a:t> contains all the entries in the bag */</a:t>
            </a:r>
            <a:endParaRPr sz="1400" dirty="0">
              <a:solidFill>
                <a:srgbClr val="000000"/>
              </a:solidFill>
            </a:endParaRPr>
          </a:p>
          <a:p>
            <a:pPr algn="l" defTabSz="685800">
              <a:lnSpc>
                <a:spcPct val="95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std::vector&lt;ItemType&gt; </a:t>
            </a:r>
            <a:r>
              <a:rPr sz="1400" dirty="0" err="1"/>
              <a:t>toVector</a:t>
            </a:r>
            <a:r>
              <a:rPr sz="1400" dirty="0"/>
              <a:t>() </a:t>
            </a:r>
            <a:r>
              <a:rPr sz="1400" dirty="0">
                <a:solidFill>
                  <a:srgbClr val="BB2CA2"/>
                </a:solidFill>
              </a:rPr>
              <a:t>const</a:t>
            </a:r>
            <a:r>
              <a:rPr sz="1400" dirty="0"/>
              <a:t> = </a:t>
            </a:r>
            <a:r>
              <a:rPr sz="1400" dirty="0">
                <a:solidFill>
                  <a:srgbClr val="272AD8"/>
                </a:solidFill>
              </a:rPr>
              <a:t>0</a:t>
            </a:r>
            <a:r>
              <a:rPr sz="1400" dirty="0"/>
              <a:t>; </a:t>
            </a:r>
          </a:p>
          <a:p>
            <a:pPr algn="l" defTabSz="685800">
              <a:lnSpc>
                <a:spcPct val="95000"/>
              </a:lnSpc>
              <a:tabLst>
                <a:tab pos="368300" algn="l"/>
              </a:tabLst>
              <a:defRPr sz="1600" b="1">
                <a:latin typeface="Menlo Regular"/>
                <a:ea typeface="Menlo Regular"/>
                <a:cs typeface="Menlo Regular"/>
                <a:sym typeface="Menlo Regular"/>
              </a:defRPr>
            </a:pPr>
            <a:endParaRPr sz="1400" dirty="0"/>
          </a:p>
          <a:p>
            <a:pPr algn="l" defTabSz="685800">
              <a:lnSpc>
                <a:spcPct val="90000"/>
              </a:lnSpc>
              <a:tabLst>
                <a:tab pos="368300" algn="l"/>
              </a:tabLst>
              <a:defRPr sz="1600" b="1">
                <a:latin typeface="Menlo Regular"/>
                <a:ea typeface="Menlo Regular"/>
                <a:cs typeface="Menlo Regular"/>
                <a:sym typeface="Menlo Regular"/>
              </a:defRPr>
            </a:pPr>
            <a:r>
              <a:rPr sz="1400" dirty="0"/>
              <a:t>    </a:t>
            </a:r>
            <a:r>
              <a:rPr sz="1400" dirty="0">
                <a:solidFill>
                  <a:srgbClr val="008400"/>
                </a:solidFill>
              </a:rPr>
              <a:t>/** Destroys object &amp; frees memory allocated by object. */</a:t>
            </a:r>
          </a:p>
          <a:p>
            <a:pPr algn="l" defTabSz="685800">
              <a:lnSpc>
                <a:spcPct val="90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a:t>
            </a:r>
            <a:r>
              <a:rPr sz="1400" dirty="0" err="1"/>
              <a:t>BagInterface</a:t>
            </a:r>
            <a:r>
              <a:rPr sz="1400" dirty="0"/>
              <a:t>() { }</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end </a:t>
            </a:r>
            <a:r>
              <a:rPr sz="1400" dirty="0" err="1"/>
              <a:t>BagInterface</a:t>
            </a:r>
            <a:endParaRPr sz="1400" dirty="0"/>
          </a:p>
          <a:p>
            <a:pPr algn="l" defTabSz="685800">
              <a:lnSpc>
                <a:spcPct val="95000"/>
              </a:lnSpc>
              <a:tabLst>
                <a:tab pos="368300" algn="l"/>
              </a:tabLst>
              <a:defRPr sz="1600" b="1">
                <a:solidFill>
                  <a:srgbClr val="78492A"/>
                </a:solidFill>
                <a:latin typeface="Menlo Regular"/>
                <a:ea typeface="Menlo Regular"/>
                <a:cs typeface="Menlo Regular"/>
                <a:sym typeface="Menlo Regular"/>
              </a:defRPr>
            </a:pPr>
            <a:r>
              <a:rPr sz="1400" dirty="0"/>
              <a:t>#endif</a:t>
            </a:r>
          </a:p>
        </p:txBody>
      </p:sp>
    </p:spTree>
  </p:cSld>
  <p:clrMapOvr>
    <a:masterClrMapping/>
  </p:clrMapOvr>
  <mc:AlternateContent xmlns:mc="http://schemas.openxmlformats.org/markup-compatibility/2006" xmlns:p14="http://schemas.microsoft.com/office/powerpoint/2010/main">
    <mc:Choice Requires="p14">
      <p:transition spd="slow" p14:dur="899">
        <p:push/>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65"/>
                                        </p:tgtEl>
                                        <p:attrNameLst>
                                          <p:attrName>style.visibility</p:attrName>
                                        </p:attrNameLst>
                                      </p:cBhvr>
                                      <p:to>
                                        <p:strVal val="visible"/>
                                      </p:to>
                                    </p:set>
                                    <p:animEffect transition="in" filter="fade">
                                      <p:cBhvr>
                                        <p:cTn id="7" dur="750"/>
                                        <p:tgtEl>
                                          <p:spTgt spid="65"/>
                                        </p:tgtEl>
                                      </p:cBhvr>
                                    </p:animEffect>
                                  </p:childTnLst>
                                </p:cTn>
                              </p:par>
                            </p:childTnLst>
                          </p:cTn>
                        </p:par>
                        <p:par>
                          <p:cTn id="8" fill="hold">
                            <p:stCondLst>
                              <p:cond delay="750"/>
                            </p:stCondLst>
                            <p:childTnLst>
                              <p:par>
                                <p:cTn id="9" presetID="2" presetClass="entr" presetSubtype="4" fill="hold" grpId="0" nodeType="afterEffect">
                                  <p:stCondLst>
                                    <p:cond delay="0"/>
                                  </p:stCondLst>
                                  <p:iterate>
                                    <p:tmAbs val="0"/>
                                  </p:iterate>
                                  <p:childTnLst>
                                    <p:set>
                                      <p:cBhvr>
                                        <p:cTn id="10" fill="hold"/>
                                        <p:tgtEl>
                                          <p:spTgt spid="67"/>
                                        </p:tgtEl>
                                        <p:attrNameLst>
                                          <p:attrName>style.visibility</p:attrName>
                                        </p:attrNameLst>
                                      </p:cBhvr>
                                      <p:to>
                                        <p:strVal val="visible"/>
                                      </p:to>
                                    </p:set>
                                    <p:anim calcmode="lin" valueType="num">
                                      <p:cBhvr>
                                        <p:cTn id="11" dur="500" fill="hold"/>
                                        <p:tgtEl>
                                          <p:spTgt spid="67"/>
                                        </p:tgtEl>
                                        <p:attrNameLst>
                                          <p:attrName>ppt_x</p:attrName>
                                        </p:attrNameLst>
                                      </p:cBhvr>
                                      <p:tavLst>
                                        <p:tav tm="0">
                                          <p:val>
                                            <p:strVal val="#ppt_x"/>
                                          </p:val>
                                        </p:tav>
                                        <p:tav tm="100000">
                                          <p:val>
                                            <p:strVal val="#ppt_x"/>
                                          </p:val>
                                        </p:tav>
                                      </p:tavLst>
                                    </p:anim>
                                    <p:anim calcmode="lin" valueType="num">
                                      <p:cBhvr>
                                        <p:cTn id="12" dur="500" fill="hold"/>
                                        <p:tgtEl>
                                          <p:spTgt spid="67"/>
                                        </p:tgtEl>
                                        <p:attrNameLst>
                                          <p:attrName>ppt_y</p:attrName>
                                        </p:attrNameLst>
                                      </p:cBhvr>
                                      <p:tavLst>
                                        <p:tav tm="0">
                                          <p:val>
                                            <p:strVal val="1+#ppt_h/2"/>
                                          </p:val>
                                        </p:tav>
                                        <p:tav tm="100000">
                                          <p:val>
                                            <p:strVal val="#ppt_y"/>
                                          </p:val>
                                        </p:tav>
                                      </p:tavLst>
                                    </p:anim>
                                  </p:childTnLst>
                                </p:cTn>
                              </p:par>
                            </p:childTnLst>
                          </p:cTn>
                        </p:par>
                        <p:par>
                          <p:cTn id="13" fill="hold">
                            <p:stCondLst>
                              <p:cond delay="1250"/>
                            </p:stCondLst>
                            <p:childTnLst>
                              <p:par>
                                <p:cTn id="14" presetID="1" presetClass="entr" presetSubtype="0" fill="hold" grpId="0" nodeType="afterEffect">
                                  <p:stCondLst>
                                    <p:cond delay="0"/>
                                  </p:stCondLst>
                                  <p:iterate type="lt">
                                    <p:tmAbs val="100"/>
                                  </p:iterate>
                                  <p:childTnLst>
                                    <p:set>
                                      <p:cBhvr>
                                        <p:cTn id="15" fill="hold"/>
                                        <p:tgtEl>
                                          <p:spTgt spid="68"/>
                                        </p:tgtEl>
                                        <p:attrNameLst>
                                          <p:attrName>style.visibility</p:attrName>
                                        </p:attrNameLst>
                                      </p:cBhvr>
                                      <p:to>
                                        <p:strVal val="visible"/>
                                      </p:to>
                                    </p:set>
                                  </p:childTnLst>
                                </p:cTn>
                              </p:par>
                            </p:childTnLst>
                          </p:cTn>
                        </p:par>
                        <p:par>
                          <p:cTn id="16" fill="hold">
                            <p:stCondLst>
                              <p:cond delay="1250"/>
                            </p:stCondLst>
                            <p:childTnLst>
                              <p:par>
                                <p:cTn id="17" presetID="10" presetClass="entr" fill="hold" grpId="0" nodeType="afterEffect">
                                  <p:stCondLst>
                                    <p:cond delay="0"/>
                                  </p:stCondLst>
                                  <p:iterate>
                                    <p:tmAbs val="0"/>
                                  </p:iterate>
                                  <p:childTnLst>
                                    <p:set>
                                      <p:cBhvr>
                                        <p:cTn id="18" fill="hold"/>
                                        <p:tgtEl>
                                          <p:spTgt spid="66">
                                            <p:bg/>
                                          </p:spTgt>
                                        </p:tgtEl>
                                        <p:attrNameLst>
                                          <p:attrName>style.visibility</p:attrName>
                                        </p:attrNameLst>
                                      </p:cBhvr>
                                      <p:to>
                                        <p:strVal val="visible"/>
                                      </p:to>
                                    </p:set>
                                    <p:animEffect transition="in" filter="fade">
                                      <p:cBhvr>
                                        <p:cTn id="19" dur="500"/>
                                        <p:tgtEl>
                                          <p:spTgt spid="66">
                                            <p:bg/>
                                          </p:spTgt>
                                        </p:tgtEl>
                                      </p:cBhvr>
                                    </p:animEffect>
                                  </p:childTnLst>
                                </p:cTn>
                              </p:par>
                              <p:par>
                                <p:cTn id="20" presetID="10" presetClass="entr" presetSubtype="0" fill="hold" grpId="0" nodeType="withEffect">
                                  <p:stCondLst>
                                    <p:cond delay="0"/>
                                  </p:stCondLst>
                                  <p:iterate>
                                    <p:tmAbs val="0"/>
                                  </p:iterate>
                                  <p:childTnLst>
                                    <p:set>
                                      <p:cBhvr>
                                        <p:cTn id="21" fill="hold"/>
                                        <p:tgtEl>
                                          <p:spTgt spid="66">
                                            <p:txEl>
                                              <p:pRg st="0" end="0"/>
                                            </p:txEl>
                                          </p:spTgt>
                                        </p:tgtEl>
                                        <p:attrNameLst>
                                          <p:attrName>style.visibility</p:attrName>
                                        </p:attrNameLst>
                                      </p:cBhvr>
                                      <p:to>
                                        <p:strVal val="visible"/>
                                      </p:to>
                                    </p:set>
                                    <p:animEffect transition="in" filter="fade">
                                      <p:cBhvr>
                                        <p:cTn id="22" dur="500"/>
                                        <p:tgtEl>
                                          <p:spTgt spid="6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0" nodeType="clickEffect">
                                  <p:stCondLst>
                                    <p:cond delay="0"/>
                                  </p:stCondLst>
                                  <p:iterate>
                                    <p:tmAbs val="0"/>
                                  </p:iterate>
                                  <p:childTnLst>
                                    <p:set>
                                      <p:cBhvr>
                                        <p:cTn id="26" fill="hold"/>
                                        <p:tgtEl>
                                          <p:spTgt spid="66">
                                            <p:txEl>
                                              <p:pRg st="1" end="1"/>
                                            </p:txEl>
                                          </p:spTgt>
                                        </p:tgtEl>
                                        <p:attrNameLst>
                                          <p:attrName>style.visibility</p:attrName>
                                        </p:attrNameLst>
                                      </p:cBhvr>
                                      <p:to>
                                        <p:strVal val="visible"/>
                                      </p:to>
                                    </p:set>
                                    <p:animEffect transition="in" filter="fade">
                                      <p:cBhvr>
                                        <p:cTn id="27" dur="500"/>
                                        <p:tgtEl>
                                          <p:spTgt spid="6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0" nodeType="clickEffect">
                                  <p:stCondLst>
                                    <p:cond delay="0"/>
                                  </p:stCondLst>
                                  <p:iterate>
                                    <p:tmAbs val="0"/>
                                  </p:iterate>
                                  <p:childTnLst>
                                    <p:set>
                                      <p:cBhvr>
                                        <p:cTn id="31" fill="hold"/>
                                        <p:tgtEl>
                                          <p:spTgt spid="66">
                                            <p:txEl>
                                              <p:pRg st="2" end="2"/>
                                            </p:txEl>
                                          </p:spTgt>
                                        </p:tgtEl>
                                        <p:attrNameLst>
                                          <p:attrName>style.visibility</p:attrName>
                                        </p:attrNameLst>
                                      </p:cBhvr>
                                      <p:to>
                                        <p:strVal val="visible"/>
                                      </p:to>
                                    </p:set>
                                    <p:animEffect transition="in" filter="fade">
                                      <p:cBhvr>
                                        <p:cTn id="32" dur="500"/>
                                        <p:tgtEl>
                                          <p:spTgt spid="66">
                                            <p:txEl>
                                              <p:pRg st="2" end="2"/>
                                            </p:txEl>
                                          </p:spTgt>
                                        </p:tgtEl>
                                      </p:cBhvr>
                                    </p:animEffect>
                                  </p:childTnLst>
                                </p:cTn>
                              </p:par>
                            </p:childTnLst>
                          </p:cTn>
                        </p:par>
                        <p:par>
                          <p:cTn id="33" fill="hold">
                            <p:stCondLst>
                              <p:cond delay="500"/>
                            </p:stCondLst>
                            <p:childTnLst>
                              <p:par>
                                <p:cTn id="34" presetID="10" presetClass="entr" fill="hold" grpId="0" nodeType="afterEffect">
                                  <p:stCondLst>
                                    <p:cond delay="0"/>
                                  </p:stCondLst>
                                  <p:iterate>
                                    <p:tmAbs val="0"/>
                                  </p:iterate>
                                  <p:childTnLst>
                                    <p:set>
                                      <p:cBhvr>
                                        <p:cTn id="35" fill="hold"/>
                                        <p:tgtEl>
                                          <p:spTgt spid="66">
                                            <p:txEl>
                                              <p:pRg st="3" end="3"/>
                                            </p:txEl>
                                          </p:spTgt>
                                        </p:tgtEl>
                                        <p:attrNameLst>
                                          <p:attrName>style.visibility</p:attrName>
                                        </p:attrNameLst>
                                      </p:cBhvr>
                                      <p:to>
                                        <p:strVal val="visible"/>
                                      </p:to>
                                    </p:set>
                                    <p:animEffect transition="in" filter="fade">
                                      <p:cBhvr>
                                        <p:cTn id="36" dur="500"/>
                                        <p:tgtEl>
                                          <p:spTgt spid="66">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grpId="0" nodeType="clickEffect">
                                  <p:stCondLst>
                                    <p:cond delay="0"/>
                                  </p:stCondLst>
                                  <p:iterate>
                                    <p:tmAbs val="0"/>
                                  </p:iterate>
                                  <p:childTnLst>
                                    <p:set>
                                      <p:cBhvr>
                                        <p:cTn id="40" fill="hold"/>
                                        <p:tgtEl>
                                          <p:spTgt spid="66">
                                            <p:txEl>
                                              <p:pRg st="4" end="4"/>
                                            </p:txEl>
                                          </p:spTgt>
                                        </p:tgtEl>
                                        <p:attrNameLst>
                                          <p:attrName>style.visibility</p:attrName>
                                        </p:attrNameLst>
                                      </p:cBhvr>
                                      <p:to>
                                        <p:strVal val="visible"/>
                                      </p:to>
                                    </p:set>
                                    <p:animEffect transition="in" filter="fade">
                                      <p:cBhvr>
                                        <p:cTn id="41" dur="500"/>
                                        <p:tgtEl>
                                          <p:spTgt spid="66">
                                            <p:txEl>
                                              <p:pRg st="4" end="4"/>
                                            </p:txEl>
                                          </p:spTgt>
                                        </p:tgtEl>
                                      </p:cBhvr>
                                    </p:animEffect>
                                  </p:childTnLst>
                                </p:cTn>
                              </p:par>
                            </p:childTnLst>
                          </p:cTn>
                        </p:par>
                        <p:par>
                          <p:cTn id="42" fill="hold">
                            <p:stCondLst>
                              <p:cond delay="500"/>
                            </p:stCondLst>
                            <p:childTnLst>
                              <p:par>
                                <p:cTn id="43" presetID="10" presetClass="entr" fill="hold" grpId="0" nodeType="afterEffect">
                                  <p:stCondLst>
                                    <p:cond delay="0"/>
                                  </p:stCondLst>
                                  <p:iterate>
                                    <p:tmAbs val="0"/>
                                  </p:iterate>
                                  <p:childTnLst>
                                    <p:set>
                                      <p:cBhvr>
                                        <p:cTn id="44" fill="hold"/>
                                        <p:tgtEl>
                                          <p:spTgt spid="66">
                                            <p:txEl>
                                              <p:pRg st="5" end="5"/>
                                            </p:txEl>
                                          </p:spTgt>
                                        </p:tgtEl>
                                        <p:attrNameLst>
                                          <p:attrName>style.visibility</p:attrName>
                                        </p:attrNameLst>
                                      </p:cBhvr>
                                      <p:to>
                                        <p:strVal val="visible"/>
                                      </p:to>
                                    </p:set>
                                    <p:animEffect transition="in" filter="fade">
                                      <p:cBhvr>
                                        <p:cTn id="45" dur="500"/>
                                        <p:tgtEl>
                                          <p:spTgt spid="66">
                                            <p:txEl>
                                              <p:pRg st="5" end="5"/>
                                            </p:txEl>
                                          </p:spTgt>
                                        </p:tgtEl>
                                      </p:cBhvr>
                                    </p:animEffect>
                                  </p:childTnLst>
                                </p:cTn>
                              </p:par>
                            </p:childTnLst>
                          </p:cTn>
                        </p:par>
                        <p:par>
                          <p:cTn id="46" fill="hold">
                            <p:stCondLst>
                              <p:cond delay="1000"/>
                            </p:stCondLst>
                            <p:childTnLst>
                              <p:par>
                                <p:cTn id="47" presetID="10" presetClass="entr" fill="hold" grpId="0" nodeType="afterEffect">
                                  <p:stCondLst>
                                    <p:cond delay="0"/>
                                  </p:stCondLst>
                                  <p:iterate>
                                    <p:tmAbs val="0"/>
                                  </p:iterate>
                                  <p:childTnLst>
                                    <p:set>
                                      <p:cBhvr>
                                        <p:cTn id="48" fill="hold"/>
                                        <p:tgtEl>
                                          <p:spTgt spid="66">
                                            <p:txEl>
                                              <p:pRg st="6" end="6"/>
                                            </p:txEl>
                                          </p:spTgt>
                                        </p:tgtEl>
                                        <p:attrNameLst>
                                          <p:attrName>style.visibility</p:attrName>
                                        </p:attrNameLst>
                                      </p:cBhvr>
                                      <p:to>
                                        <p:strVal val="visible"/>
                                      </p:to>
                                    </p:set>
                                    <p:animEffect transition="in" filter="fade">
                                      <p:cBhvr>
                                        <p:cTn id="49" dur="500"/>
                                        <p:tgtEl>
                                          <p:spTgt spid="66">
                                            <p:txEl>
                                              <p:pRg st="6" end="6"/>
                                            </p:txEl>
                                          </p:spTgt>
                                        </p:tgtEl>
                                      </p:cBhvr>
                                    </p:animEffect>
                                  </p:childTnLst>
                                </p:cTn>
                              </p:par>
                            </p:childTnLst>
                          </p:cTn>
                        </p:par>
                        <p:par>
                          <p:cTn id="50" fill="hold">
                            <p:stCondLst>
                              <p:cond delay="1500"/>
                            </p:stCondLst>
                            <p:childTnLst>
                              <p:par>
                                <p:cTn id="51" presetID="10" presetClass="entr" fill="hold" grpId="0" nodeType="afterEffect">
                                  <p:stCondLst>
                                    <p:cond delay="0"/>
                                  </p:stCondLst>
                                  <p:iterate>
                                    <p:tmAbs val="0"/>
                                  </p:iterate>
                                  <p:childTnLst>
                                    <p:set>
                                      <p:cBhvr>
                                        <p:cTn id="52" fill="hold"/>
                                        <p:tgtEl>
                                          <p:spTgt spid="66">
                                            <p:txEl>
                                              <p:pRg st="7" end="7"/>
                                            </p:txEl>
                                          </p:spTgt>
                                        </p:tgtEl>
                                        <p:attrNameLst>
                                          <p:attrName>style.visibility</p:attrName>
                                        </p:attrNameLst>
                                      </p:cBhvr>
                                      <p:to>
                                        <p:strVal val="visible"/>
                                      </p:to>
                                    </p:set>
                                    <p:animEffect transition="in" filter="fade">
                                      <p:cBhvr>
                                        <p:cTn id="53" dur="500"/>
                                        <p:tgtEl>
                                          <p:spTgt spid="66">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fill="hold" grpId="0" nodeType="clickEffect">
                                  <p:stCondLst>
                                    <p:cond delay="0"/>
                                  </p:stCondLst>
                                  <p:iterate>
                                    <p:tmAbs val="0"/>
                                  </p:iterate>
                                  <p:childTnLst>
                                    <p:set>
                                      <p:cBhvr>
                                        <p:cTn id="57" fill="hold"/>
                                        <p:tgtEl>
                                          <p:spTgt spid="66">
                                            <p:txEl>
                                              <p:pRg st="8" end="8"/>
                                            </p:txEl>
                                          </p:spTgt>
                                        </p:tgtEl>
                                        <p:attrNameLst>
                                          <p:attrName>style.visibility</p:attrName>
                                        </p:attrNameLst>
                                      </p:cBhvr>
                                      <p:to>
                                        <p:strVal val="visible"/>
                                      </p:to>
                                    </p:set>
                                    <p:animEffect transition="in" filter="fade">
                                      <p:cBhvr>
                                        <p:cTn id="58" dur="500"/>
                                        <p:tgtEl>
                                          <p:spTgt spid="66">
                                            <p:txEl>
                                              <p:pRg st="8" end="8"/>
                                            </p:txEl>
                                          </p:spTgt>
                                        </p:tgtEl>
                                      </p:cBhvr>
                                    </p:animEffect>
                                  </p:childTnLst>
                                </p:cTn>
                              </p:par>
                            </p:childTnLst>
                          </p:cTn>
                        </p:par>
                        <p:par>
                          <p:cTn id="59" fill="hold">
                            <p:stCondLst>
                              <p:cond delay="500"/>
                            </p:stCondLst>
                            <p:childTnLst>
                              <p:par>
                                <p:cTn id="60" presetID="10" presetClass="entr" fill="hold" grpId="0" nodeType="afterEffect">
                                  <p:stCondLst>
                                    <p:cond delay="0"/>
                                  </p:stCondLst>
                                  <p:iterate>
                                    <p:tmAbs val="0"/>
                                  </p:iterate>
                                  <p:childTnLst>
                                    <p:set>
                                      <p:cBhvr>
                                        <p:cTn id="61" fill="hold"/>
                                        <p:tgtEl>
                                          <p:spTgt spid="66">
                                            <p:txEl>
                                              <p:pRg st="9" end="9"/>
                                            </p:txEl>
                                          </p:spTgt>
                                        </p:tgtEl>
                                        <p:attrNameLst>
                                          <p:attrName>style.visibility</p:attrName>
                                        </p:attrNameLst>
                                      </p:cBhvr>
                                      <p:to>
                                        <p:strVal val="visible"/>
                                      </p:to>
                                    </p:set>
                                    <p:animEffect transition="in" filter="fade">
                                      <p:cBhvr>
                                        <p:cTn id="62" dur="500"/>
                                        <p:tgtEl>
                                          <p:spTgt spid="6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advAuto="0"/>
      <p:bldP spid="66" grpId="0" build="p" bldLvl="5" animBg="1" advAuto="0"/>
      <p:bldP spid="67" grpId="0" animBg="1" advAuto="0"/>
      <p:bldP spid="68"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Decide on Data Fields"/>
          <p:cNvSpPr txBox="1">
            <a:spLocks noGrp="1"/>
          </p:cNvSpPr>
          <p:nvPr>
            <p:ph type="title"/>
          </p:nvPr>
        </p:nvSpPr>
        <p:spPr>
          <a:prstGeom prst="rect">
            <a:avLst/>
          </a:prstGeom>
        </p:spPr>
        <p:txBody>
          <a:bodyPr/>
          <a:lstStyle/>
          <a:p>
            <a:r>
              <a:t>Decide on Data Fields</a:t>
            </a:r>
          </a:p>
        </p:txBody>
      </p:sp>
      <p:sp>
        <p:nvSpPr>
          <p:cNvPr id="73" name="Implementation must store items…"/>
          <p:cNvSpPr txBox="1">
            <a:spLocks noGrp="1"/>
          </p:cNvSpPr>
          <p:nvPr>
            <p:ph type="body" sz="quarter" idx="1"/>
          </p:nvPr>
        </p:nvSpPr>
        <p:spPr>
          <a:xfrm>
            <a:off x="190500" y="2343150"/>
            <a:ext cx="13449300" cy="2781300"/>
          </a:xfrm>
          <a:prstGeom prst="rect">
            <a:avLst/>
          </a:prstGeom>
        </p:spPr>
        <p:txBody>
          <a:bodyPr/>
          <a:lstStyle>
            <a:lvl1pPr>
              <a:spcBef>
                <a:spcPts val="1500"/>
              </a:spcBef>
              <a:buBlip>
                <a:blip r:embed="rId3"/>
              </a:buBlip>
            </a:lvl1pPr>
            <a:lvl2pPr>
              <a:spcBef>
                <a:spcPts val="1500"/>
              </a:spcBef>
              <a:buBlip>
                <a:blip r:embed="rId3"/>
              </a:buBlip>
            </a:lvl2pPr>
          </a:lstStyle>
          <a:p>
            <a:r>
              <a:t>Implementation must store items</a:t>
            </a:r>
          </a:p>
          <a:p>
            <a:pPr lvl="1"/>
            <a:r>
              <a:t>Use an array of fixed size</a:t>
            </a:r>
          </a:p>
        </p:txBody>
      </p:sp>
      <p:grpSp>
        <p:nvGrpSpPr>
          <p:cNvPr id="76" name="Group"/>
          <p:cNvGrpSpPr/>
          <p:nvPr/>
        </p:nvGrpSpPr>
        <p:grpSpPr>
          <a:xfrm>
            <a:off x="14516100" y="1752600"/>
            <a:ext cx="9715500" cy="10478685"/>
            <a:chOff x="0" y="0"/>
            <a:chExt cx="9715500" cy="11925300"/>
          </a:xfrm>
        </p:grpSpPr>
        <p:sp>
          <p:nvSpPr>
            <p:cNvPr id="74" name="Rectangle"/>
            <p:cNvSpPr/>
            <p:nvPr/>
          </p:nvSpPr>
          <p:spPr>
            <a:xfrm>
              <a:off x="0" y="0"/>
              <a:ext cx="9467850" cy="11886240"/>
            </a:xfrm>
            <a:prstGeom prst="rect">
              <a:avLst/>
            </a:prstGeom>
            <a:solidFill>
              <a:srgbClr val="E5E6E1"/>
            </a:solidFill>
            <a:ln w="50800" cap="flat">
              <a:solidFill>
                <a:srgbClr val="941100"/>
              </a:solidFill>
              <a:prstDash val="solid"/>
              <a:miter lim="400000"/>
            </a:ln>
            <a:effectLst>
              <a:outerShdw blurRad="469900" dir="1980000" rotWithShape="0">
                <a:srgbClr val="000000"/>
              </a:outerShdw>
            </a:effectLst>
          </p:spPr>
          <p:txBody>
            <a:bodyPr wrap="square" lIns="76200" tIns="76200" rIns="76200" bIns="76200" numCol="1" anchor="ctr">
              <a:noAutofit/>
            </a:bodyPr>
            <a:lstStyle/>
            <a:p>
              <a:pPr defTabSz="876300">
                <a:defRPr sz="5000">
                  <a:solidFill>
                    <a:srgbClr val="FFFFFF"/>
                  </a:solidFill>
                  <a:effectLst>
                    <a:outerShdw blurRad="38100" dist="12700" dir="5400000" rotWithShape="0">
                      <a:srgbClr val="000000">
                        <a:alpha val="50000"/>
                      </a:srgbClr>
                    </a:outerShdw>
                  </a:effectLst>
                </a:defRPr>
              </a:pPr>
              <a:endParaRPr/>
            </a:p>
          </p:txBody>
        </p:sp>
        <p:sp>
          <p:nvSpPr>
            <p:cNvPr id="75" name="template&lt;class ItemType&gt;…"/>
            <p:cNvSpPr/>
            <p:nvPr/>
          </p:nvSpPr>
          <p:spPr>
            <a:xfrm>
              <a:off x="190500" y="19050"/>
              <a:ext cx="9525000" cy="119062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pPr algn="l" defTabSz="685800">
                <a:lnSpc>
                  <a:spcPct val="95000"/>
                </a:lnSpc>
                <a:tabLst>
                  <a:tab pos="368300" algn="l"/>
                </a:tabLst>
                <a:defRPr sz="1600" b="1">
                  <a:latin typeface="Menlo Regular"/>
                  <a:ea typeface="Menlo Regular"/>
                  <a:cs typeface="Menlo Regular"/>
                  <a:sym typeface="Menlo Regular"/>
                </a:defRPr>
              </a:pPr>
              <a:r>
                <a:rPr sz="1400" dirty="0">
                  <a:solidFill>
                    <a:srgbClr val="BB2CA2"/>
                  </a:solidFill>
                </a:rPr>
                <a:t>template</a:t>
              </a:r>
              <a:r>
                <a:rPr sz="1400" dirty="0"/>
                <a:t>&lt;</a:t>
              </a:r>
              <a:r>
                <a:rPr sz="1400" dirty="0">
                  <a:solidFill>
                    <a:srgbClr val="BB2CA2"/>
                  </a:solidFill>
                </a:rPr>
                <a:t>class</a:t>
              </a:r>
              <a:r>
                <a:rPr sz="1400" dirty="0"/>
                <a:t> ItemType&gt;</a:t>
              </a:r>
            </a:p>
            <a:p>
              <a:pPr algn="l" defTabSz="685800">
                <a:lnSpc>
                  <a:spcPct val="95000"/>
                </a:lnSpc>
                <a:tabLst>
                  <a:tab pos="368300" algn="l"/>
                </a:tabLst>
                <a:defRPr sz="1600" b="1">
                  <a:latin typeface="Menlo Regular"/>
                  <a:ea typeface="Menlo Regular"/>
                  <a:cs typeface="Menlo Regular"/>
                  <a:sym typeface="Menlo Regular"/>
                </a:defRPr>
              </a:pPr>
              <a:r>
                <a:rPr sz="1400" dirty="0">
                  <a:solidFill>
                    <a:srgbClr val="BB2CA2"/>
                  </a:solidFill>
                </a:rPr>
                <a:t>class</a:t>
              </a:r>
              <a:r>
                <a:rPr sz="1400" dirty="0"/>
                <a:t> </a:t>
              </a:r>
              <a:r>
                <a:rPr sz="1400" dirty="0" err="1"/>
                <a:t>BagInterface</a:t>
              </a:r>
              <a:r>
                <a:rPr sz="1400" dirty="0"/>
                <a:t> </a:t>
              </a:r>
            </a:p>
            <a:p>
              <a:pPr algn="l" defTabSz="685800">
                <a:lnSpc>
                  <a:spcPct val="95000"/>
                </a:lnSpc>
                <a:tabLst>
                  <a:tab pos="368300" algn="l"/>
                </a:tabLst>
                <a:defRPr sz="1600" b="1">
                  <a:latin typeface="Menlo Regular"/>
                  <a:ea typeface="Menlo Regular"/>
                  <a:cs typeface="Menlo Regular"/>
                  <a:sym typeface="Menlo Regular"/>
                </a:defRPr>
              </a:pPr>
              <a:r>
                <a:rPr sz="1400" dirty="0"/>
                <a:t>{</a:t>
              </a:r>
            </a:p>
            <a:p>
              <a:pPr algn="l" defTabSz="685800">
                <a:lnSpc>
                  <a:spcPct val="95000"/>
                </a:lnSpc>
                <a:tabLst>
                  <a:tab pos="368300" algn="l"/>
                </a:tabLst>
                <a:defRPr sz="1600" b="1">
                  <a:solidFill>
                    <a:srgbClr val="BB2CA2"/>
                  </a:solidFill>
                  <a:latin typeface="Menlo Regular"/>
                  <a:ea typeface="Menlo Regular"/>
                  <a:cs typeface="Menlo Regular"/>
                  <a:sym typeface="Menlo Regular"/>
                </a:defRPr>
              </a:pPr>
              <a:r>
                <a:rPr sz="1400" dirty="0"/>
                <a:t>public</a:t>
              </a:r>
              <a:r>
                <a:rPr sz="1400" dirty="0">
                  <a:solidFill>
                    <a:srgbClr val="000000"/>
                  </a:solidFill>
                </a:rPr>
                <a:t>:</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Gets the current number of entries in this bag.</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@return</a:t>
              </a:r>
              <a:r>
                <a:rPr sz="1400" dirty="0"/>
                <a:t> the integer number of entries currently in the bag */</a:t>
              </a:r>
              <a:endParaRPr sz="1400" dirty="0">
                <a:solidFill>
                  <a:srgbClr val="000000"/>
                </a:solidFill>
              </a:endParaRPr>
            </a:p>
            <a:p>
              <a:pPr algn="l" defTabSz="685800">
                <a:lnSpc>
                  <a:spcPct val="95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a:t>
              </a:r>
              <a:r>
                <a:rPr sz="1400" dirty="0">
                  <a:solidFill>
                    <a:srgbClr val="BB2CA2"/>
                  </a:solidFill>
                </a:rPr>
                <a:t>int</a:t>
              </a:r>
              <a:r>
                <a:rPr sz="1400" dirty="0"/>
                <a:t> </a:t>
              </a:r>
              <a:r>
                <a:rPr sz="1400" dirty="0" err="1"/>
                <a:t>getCurrentSize</a:t>
              </a:r>
              <a:r>
                <a:rPr sz="1400" dirty="0"/>
                <a:t>() </a:t>
              </a:r>
              <a:r>
                <a:rPr sz="1400" dirty="0">
                  <a:solidFill>
                    <a:srgbClr val="BB2CA2"/>
                  </a:solidFill>
                </a:rPr>
                <a:t>const</a:t>
              </a:r>
              <a:r>
                <a:rPr sz="1400" dirty="0"/>
                <a:t> = </a:t>
              </a:r>
              <a:r>
                <a:rPr sz="1400" dirty="0">
                  <a:solidFill>
                    <a:srgbClr val="272AD8"/>
                  </a:solidFill>
                </a:rPr>
                <a:t>0</a:t>
              </a:r>
              <a:r>
                <a:rPr sz="1400" dirty="0"/>
                <a:t>;</a:t>
              </a:r>
            </a:p>
            <a:p>
              <a:pPr algn="l" defTabSz="685800">
                <a:lnSpc>
                  <a:spcPct val="95000"/>
                </a:lnSpc>
                <a:tabLst>
                  <a:tab pos="368300" algn="l"/>
                </a:tabLst>
                <a:defRPr sz="1600" b="1">
                  <a:latin typeface="Menlo Regular"/>
                  <a:ea typeface="Menlo Regular"/>
                  <a:cs typeface="Menlo Regular"/>
                  <a:sym typeface="Menlo Regular"/>
                </a:defRPr>
              </a:pPr>
              <a:endParaRPr sz="1400" dirty="0"/>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Sees whether this bag is empty.</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@return</a:t>
              </a:r>
              <a:r>
                <a:rPr sz="1400" dirty="0"/>
                <a:t> true if the bag is empty, or false if not */</a:t>
              </a:r>
              <a:endParaRPr sz="1400" dirty="0">
                <a:solidFill>
                  <a:srgbClr val="000000"/>
                </a:solidFill>
              </a:endParaRPr>
            </a:p>
            <a:p>
              <a:pPr algn="l" defTabSz="685800">
                <a:lnSpc>
                  <a:spcPct val="95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a:t>
              </a:r>
              <a:r>
                <a:rPr sz="1400" dirty="0">
                  <a:solidFill>
                    <a:srgbClr val="BB2CA2"/>
                  </a:solidFill>
                </a:rPr>
                <a:t>bool</a:t>
              </a:r>
              <a:r>
                <a:rPr sz="1400" dirty="0"/>
                <a:t> </a:t>
              </a:r>
              <a:r>
                <a:rPr sz="1400" dirty="0" err="1"/>
                <a:t>isEmpty</a:t>
              </a:r>
              <a:r>
                <a:rPr sz="1400" dirty="0"/>
                <a:t>() </a:t>
              </a:r>
              <a:r>
                <a:rPr sz="1400" dirty="0">
                  <a:solidFill>
                    <a:srgbClr val="BB2CA2"/>
                  </a:solidFill>
                </a:rPr>
                <a:t>const</a:t>
              </a:r>
              <a:r>
                <a:rPr sz="1400" dirty="0"/>
                <a:t> = </a:t>
              </a:r>
              <a:r>
                <a:rPr sz="1400" dirty="0">
                  <a:solidFill>
                    <a:srgbClr val="272AD8"/>
                  </a:solidFill>
                </a:rPr>
                <a:t>0</a:t>
              </a:r>
              <a:r>
                <a:rPr sz="1400" dirty="0"/>
                <a:t>;</a:t>
              </a:r>
            </a:p>
            <a:p>
              <a:pPr algn="l" defTabSz="685800">
                <a:lnSpc>
                  <a:spcPct val="95000"/>
                </a:lnSpc>
                <a:tabLst>
                  <a:tab pos="368300" algn="l"/>
                </a:tabLst>
                <a:defRPr sz="1600" b="1">
                  <a:latin typeface="Menlo Regular"/>
                  <a:ea typeface="Menlo Regular"/>
                  <a:cs typeface="Menlo Regular"/>
                  <a:sym typeface="Menlo Regular"/>
                </a:defRPr>
              </a:pPr>
              <a:r>
                <a:rPr sz="1400" dirty="0"/>
                <a:t>    </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Adds a new entry to this bag.</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@post</a:t>
              </a:r>
              <a:r>
                <a:rPr sz="1400" dirty="0"/>
                <a:t> if successful, </a:t>
              </a:r>
              <a:r>
                <a:rPr sz="1400" dirty="0" err="1"/>
                <a:t>newEntry</a:t>
              </a:r>
              <a:r>
                <a:rPr sz="1400" dirty="0"/>
                <a:t> in stored in bag and</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count of items in the bag is increased by 1</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@param</a:t>
              </a:r>
              <a:r>
                <a:rPr sz="1400" dirty="0"/>
                <a:t> </a:t>
              </a:r>
              <a:r>
                <a:rPr sz="1400" dirty="0" err="1"/>
                <a:t>someItem</a:t>
              </a:r>
              <a:r>
                <a:rPr sz="1400" dirty="0"/>
                <a:t>  the object to be added as a new entry</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@return</a:t>
              </a:r>
              <a:r>
                <a:rPr sz="1400" dirty="0"/>
                <a:t> true if addition is successful, or false if not */</a:t>
              </a:r>
              <a:endParaRPr sz="1400" dirty="0">
                <a:solidFill>
                  <a:srgbClr val="000000"/>
                </a:solidFill>
              </a:endParaRPr>
            </a:p>
            <a:p>
              <a:pPr algn="l" defTabSz="685800">
                <a:lnSpc>
                  <a:spcPct val="95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a:t>
              </a:r>
              <a:r>
                <a:rPr sz="1400" dirty="0">
                  <a:solidFill>
                    <a:srgbClr val="BB2CA2"/>
                  </a:solidFill>
                </a:rPr>
                <a:t>bool</a:t>
              </a:r>
              <a:r>
                <a:rPr sz="1400" dirty="0"/>
                <a:t> add(</a:t>
              </a:r>
              <a:r>
                <a:rPr sz="1400" dirty="0">
                  <a:solidFill>
                    <a:srgbClr val="BB2CA2"/>
                  </a:solidFill>
                </a:rPr>
                <a:t>const</a:t>
              </a:r>
              <a:r>
                <a:rPr sz="1400" dirty="0"/>
                <a:t> ItemType&amp; </a:t>
              </a:r>
              <a:r>
                <a:rPr sz="1400" dirty="0" err="1"/>
                <a:t>someItem</a:t>
              </a:r>
              <a:r>
                <a:rPr sz="1400" dirty="0"/>
                <a:t>) = </a:t>
              </a:r>
              <a:r>
                <a:rPr sz="1400" dirty="0">
                  <a:solidFill>
                    <a:srgbClr val="272AD8"/>
                  </a:solidFill>
                </a:rPr>
                <a:t>0</a:t>
              </a:r>
              <a:r>
                <a:rPr sz="1400" dirty="0"/>
                <a:t>;</a:t>
              </a:r>
            </a:p>
            <a:p>
              <a:pPr algn="l" defTabSz="685800">
                <a:lnSpc>
                  <a:spcPct val="95000"/>
                </a:lnSpc>
                <a:tabLst>
                  <a:tab pos="368300" algn="l"/>
                </a:tabLst>
                <a:defRPr sz="1600" b="1">
                  <a:latin typeface="Menlo Regular"/>
                  <a:ea typeface="Menlo Regular"/>
                  <a:cs typeface="Menlo Regular"/>
                  <a:sym typeface="Menlo Regular"/>
                </a:defRPr>
              </a:pPr>
              <a:r>
                <a:rPr sz="1400" dirty="0"/>
                <a:t>        </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Removes one occurrence of a given entry from this bag,</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if possible.</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@post</a:t>
              </a:r>
              <a:r>
                <a:rPr sz="1400" dirty="0"/>
                <a:t> if successful, </a:t>
              </a:r>
              <a:r>
                <a:rPr sz="1400" dirty="0" err="1"/>
                <a:t>anEntry</a:t>
              </a:r>
              <a:r>
                <a:rPr sz="1400" dirty="0"/>
                <a:t> has been removed from the bag </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and the count of items in the bag has decreased by 1</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@param</a:t>
              </a:r>
              <a:r>
                <a:rPr sz="1400" dirty="0"/>
                <a:t> target  the entry to be removed</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@return</a:t>
              </a:r>
              <a:r>
                <a:rPr sz="1400" dirty="0"/>
                <a:t> true if removal was successful, or false if not */</a:t>
              </a:r>
              <a:endParaRPr sz="1400" dirty="0">
                <a:solidFill>
                  <a:srgbClr val="000000"/>
                </a:solidFill>
              </a:endParaRPr>
            </a:p>
            <a:p>
              <a:pPr algn="l" defTabSz="685800">
                <a:lnSpc>
                  <a:spcPct val="95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a:t>
              </a:r>
              <a:r>
                <a:rPr sz="1400" dirty="0">
                  <a:solidFill>
                    <a:srgbClr val="BB2CA2"/>
                  </a:solidFill>
                </a:rPr>
                <a:t>bool</a:t>
              </a:r>
              <a:r>
                <a:rPr sz="1400" dirty="0"/>
                <a:t> remove(</a:t>
              </a:r>
              <a:r>
                <a:rPr sz="1400" dirty="0">
                  <a:solidFill>
                    <a:srgbClr val="BB2CA2"/>
                  </a:solidFill>
                </a:rPr>
                <a:t>const</a:t>
              </a:r>
              <a:r>
                <a:rPr sz="1400" dirty="0"/>
                <a:t> ItemType&amp; target) = </a:t>
              </a:r>
              <a:r>
                <a:rPr sz="1400" dirty="0">
                  <a:solidFill>
                    <a:srgbClr val="272AD8"/>
                  </a:solidFill>
                </a:rPr>
                <a:t>0</a:t>
              </a:r>
              <a:r>
                <a:rPr sz="1400" dirty="0"/>
                <a:t>;</a:t>
              </a:r>
            </a:p>
            <a:p>
              <a:pPr algn="l" defTabSz="685800">
                <a:lnSpc>
                  <a:spcPct val="95000"/>
                </a:lnSpc>
                <a:tabLst>
                  <a:tab pos="368300" algn="l"/>
                </a:tabLst>
                <a:defRPr sz="1600" b="1">
                  <a:latin typeface="Menlo Regular"/>
                  <a:ea typeface="Menlo Regular"/>
                  <a:cs typeface="Menlo Regular"/>
                  <a:sym typeface="Menlo Regular"/>
                </a:defRPr>
              </a:pPr>
              <a:endParaRPr sz="1400" dirty="0"/>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Removes all entries from this bag. </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@post</a:t>
              </a:r>
              <a:r>
                <a:rPr sz="1400" dirty="0"/>
                <a:t> bag contains no items and the count of items is 0 */</a:t>
              </a:r>
              <a:r>
                <a:rPr sz="1400" dirty="0">
                  <a:solidFill>
                    <a:srgbClr val="000000"/>
                  </a:solidFill>
                </a:rPr>
                <a:t>   </a:t>
              </a:r>
            </a:p>
            <a:p>
              <a:pPr algn="l" defTabSz="685800">
                <a:lnSpc>
                  <a:spcPct val="95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a:t>
              </a:r>
              <a:r>
                <a:rPr sz="1400" dirty="0">
                  <a:solidFill>
                    <a:srgbClr val="BB2CA2"/>
                  </a:solidFill>
                </a:rPr>
                <a:t>void</a:t>
              </a:r>
              <a:r>
                <a:rPr sz="1400" dirty="0"/>
                <a:t> clear() = </a:t>
              </a:r>
              <a:r>
                <a:rPr sz="1400" dirty="0">
                  <a:solidFill>
                    <a:srgbClr val="272AD8"/>
                  </a:solidFill>
                </a:rPr>
                <a:t>0</a:t>
              </a:r>
              <a:r>
                <a:rPr sz="1400" dirty="0"/>
                <a:t>;</a:t>
              </a:r>
            </a:p>
            <a:p>
              <a:pPr algn="l" defTabSz="685800">
                <a:lnSpc>
                  <a:spcPct val="95000"/>
                </a:lnSpc>
                <a:tabLst>
                  <a:tab pos="368300" algn="l"/>
                </a:tabLst>
                <a:defRPr sz="1600" b="1">
                  <a:latin typeface="Menlo Regular"/>
                  <a:ea typeface="Menlo Regular"/>
                  <a:cs typeface="Menlo Regular"/>
                  <a:sym typeface="Menlo Regular"/>
                </a:defRPr>
              </a:pPr>
              <a:r>
                <a:rPr sz="1400" dirty="0"/>
                <a:t>    </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Counts the number of times a given entry appears in bag.</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@param</a:t>
              </a:r>
              <a:r>
                <a:rPr sz="1400" dirty="0"/>
                <a:t> target  the entry to be counted</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@return</a:t>
              </a:r>
              <a:r>
                <a:rPr sz="1400" dirty="0"/>
                <a:t> the number of times </a:t>
              </a:r>
              <a:r>
                <a:rPr sz="1400" dirty="0" err="1"/>
                <a:t>anEntry</a:t>
              </a:r>
              <a:r>
                <a:rPr sz="1400" dirty="0"/>
                <a:t> appears in the bag */</a:t>
              </a:r>
              <a:endParaRPr sz="1400" dirty="0">
                <a:solidFill>
                  <a:srgbClr val="000000"/>
                </a:solidFill>
              </a:endParaRPr>
            </a:p>
            <a:p>
              <a:pPr algn="l" defTabSz="685800">
                <a:lnSpc>
                  <a:spcPct val="95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a:t>
              </a:r>
              <a:r>
                <a:rPr sz="1400" dirty="0">
                  <a:solidFill>
                    <a:srgbClr val="BB2CA2"/>
                  </a:solidFill>
                </a:rPr>
                <a:t>int</a:t>
              </a:r>
              <a:r>
                <a:rPr sz="1400" dirty="0"/>
                <a:t> </a:t>
              </a:r>
              <a:r>
                <a:rPr sz="1400" dirty="0" err="1"/>
                <a:t>getFrequencyOf</a:t>
              </a:r>
              <a:r>
                <a:rPr sz="1400" dirty="0"/>
                <a:t>(</a:t>
              </a:r>
              <a:r>
                <a:rPr sz="1400" dirty="0">
                  <a:solidFill>
                    <a:srgbClr val="BB2CA2"/>
                  </a:solidFill>
                </a:rPr>
                <a:t>const</a:t>
              </a:r>
              <a:r>
                <a:rPr sz="1400" dirty="0"/>
                <a:t> ItemType&amp; target) </a:t>
              </a:r>
              <a:r>
                <a:rPr sz="1400" dirty="0">
                  <a:solidFill>
                    <a:srgbClr val="BB2CA2"/>
                  </a:solidFill>
                </a:rPr>
                <a:t>const</a:t>
              </a:r>
              <a:r>
                <a:rPr sz="1400" dirty="0"/>
                <a:t> = </a:t>
              </a:r>
              <a:r>
                <a:rPr sz="1400" dirty="0">
                  <a:solidFill>
                    <a:srgbClr val="272AD8"/>
                  </a:solidFill>
                </a:rPr>
                <a:t>0</a:t>
              </a:r>
              <a:r>
                <a:rPr sz="1400" dirty="0"/>
                <a:t>;</a:t>
              </a:r>
            </a:p>
            <a:p>
              <a:pPr algn="l" defTabSz="685800">
                <a:lnSpc>
                  <a:spcPct val="95000"/>
                </a:lnSpc>
                <a:tabLst>
                  <a:tab pos="368300" algn="l"/>
                </a:tabLst>
                <a:defRPr sz="1600" b="1">
                  <a:latin typeface="Menlo Regular"/>
                  <a:ea typeface="Menlo Regular"/>
                  <a:cs typeface="Menlo Regular"/>
                  <a:sym typeface="Menlo Regular"/>
                </a:defRPr>
              </a:pPr>
              <a:endParaRPr sz="1400" dirty="0"/>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Tests whether this bag contains a given entry.</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@param</a:t>
              </a:r>
              <a:r>
                <a:rPr sz="1400" dirty="0"/>
                <a:t> target  the entry to locate</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@return</a:t>
              </a:r>
              <a:r>
                <a:rPr sz="1400" dirty="0"/>
                <a:t> true if bag contains </a:t>
              </a:r>
              <a:r>
                <a:rPr sz="1400" dirty="0" err="1"/>
                <a:t>anEntry</a:t>
              </a:r>
              <a:r>
                <a:rPr sz="1400" dirty="0"/>
                <a:t>, or false otherwise */</a:t>
              </a:r>
              <a:endParaRPr sz="1400" dirty="0">
                <a:solidFill>
                  <a:srgbClr val="000000"/>
                </a:solidFill>
              </a:endParaRPr>
            </a:p>
            <a:p>
              <a:pPr algn="l" defTabSz="685800">
                <a:lnSpc>
                  <a:spcPct val="95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a:t>
              </a:r>
              <a:r>
                <a:rPr sz="1400" dirty="0">
                  <a:solidFill>
                    <a:srgbClr val="BB2CA2"/>
                  </a:solidFill>
                </a:rPr>
                <a:t>bool</a:t>
              </a:r>
              <a:r>
                <a:rPr sz="1400" dirty="0"/>
                <a:t> contains(</a:t>
              </a:r>
              <a:r>
                <a:rPr sz="1400" dirty="0">
                  <a:solidFill>
                    <a:srgbClr val="BB2CA2"/>
                  </a:solidFill>
                </a:rPr>
                <a:t>const</a:t>
              </a:r>
              <a:r>
                <a:rPr sz="1400" dirty="0"/>
                <a:t> ItemType&amp; target) </a:t>
              </a:r>
              <a:r>
                <a:rPr sz="1400" dirty="0">
                  <a:solidFill>
                    <a:srgbClr val="BB2CA2"/>
                  </a:solidFill>
                </a:rPr>
                <a:t>const</a:t>
              </a:r>
              <a:r>
                <a:rPr sz="1400" dirty="0"/>
                <a:t> = </a:t>
              </a:r>
              <a:r>
                <a:rPr sz="1400" dirty="0">
                  <a:solidFill>
                    <a:srgbClr val="272AD8"/>
                  </a:solidFill>
                </a:rPr>
                <a:t>0</a:t>
              </a:r>
              <a:r>
                <a:rPr sz="1400" dirty="0"/>
                <a:t>;</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Vector with of all entries that are in this bag.</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endParaRPr sz="1400" dirty="0"/>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@param</a:t>
              </a:r>
              <a:r>
                <a:rPr sz="1400" dirty="0"/>
                <a:t> </a:t>
              </a:r>
              <a:r>
                <a:rPr sz="1400" dirty="0" err="1"/>
                <a:t>bagContents</a:t>
              </a:r>
              <a:r>
                <a:rPr sz="1400" dirty="0"/>
                <a:t>  a vector</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t>     </a:t>
              </a:r>
              <a:r>
                <a:rPr sz="1400" dirty="0">
                  <a:solidFill>
                    <a:srgbClr val="004C14"/>
                  </a:solidFill>
                </a:rPr>
                <a:t>@post</a:t>
              </a:r>
              <a:r>
                <a:rPr sz="1400" dirty="0"/>
                <a:t> </a:t>
              </a:r>
              <a:r>
                <a:rPr sz="1400" dirty="0" err="1"/>
                <a:t>bagContents</a:t>
              </a:r>
              <a:r>
                <a:rPr sz="1400" dirty="0"/>
                <a:t> contains all the entries in the bag */</a:t>
              </a:r>
              <a:endParaRPr sz="1400" dirty="0">
                <a:solidFill>
                  <a:srgbClr val="000000"/>
                </a:solidFill>
              </a:endParaRPr>
            </a:p>
            <a:p>
              <a:pPr algn="l" defTabSz="685800">
                <a:lnSpc>
                  <a:spcPct val="95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std::vector&lt;ItemType&gt; </a:t>
              </a:r>
              <a:r>
                <a:rPr sz="1400" dirty="0" err="1"/>
                <a:t>toVector</a:t>
              </a:r>
              <a:r>
                <a:rPr sz="1400" dirty="0"/>
                <a:t>() </a:t>
              </a:r>
              <a:r>
                <a:rPr sz="1400" dirty="0">
                  <a:solidFill>
                    <a:srgbClr val="BB2CA2"/>
                  </a:solidFill>
                </a:rPr>
                <a:t>const</a:t>
              </a:r>
              <a:r>
                <a:rPr sz="1400" dirty="0"/>
                <a:t> = </a:t>
              </a:r>
              <a:r>
                <a:rPr sz="1400" dirty="0">
                  <a:solidFill>
                    <a:srgbClr val="272AD8"/>
                  </a:solidFill>
                </a:rPr>
                <a:t>0</a:t>
              </a:r>
              <a:r>
                <a:rPr sz="1400" dirty="0"/>
                <a:t>; </a:t>
              </a:r>
            </a:p>
            <a:p>
              <a:pPr algn="l" defTabSz="685800">
                <a:lnSpc>
                  <a:spcPct val="95000"/>
                </a:lnSpc>
                <a:tabLst>
                  <a:tab pos="368300" algn="l"/>
                </a:tabLst>
                <a:defRPr sz="1600" b="1">
                  <a:latin typeface="Menlo Regular"/>
                  <a:ea typeface="Menlo Regular"/>
                  <a:cs typeface="Menlo Regular"/>
                  <a:sym typeface="Menlo Regular"/>
                </a:defRPr>
              </a:pPr>
              <a:endParaRPr sz="1400" dirty="0"/>
            </a:p>
            <a:p>
              <a:pPr algn="l" defTabSz="685800">
                <a:lnSpc>
                  <a:spcPct val="90000"/>
                </a:lnSpc>
                <a:tabLst>
                  <a:tab pos="368300" algn="l"/>
                </a:tabLst>
                <a:defRPr sz="1600" b="1">
                  <a:latin typeface="Menlo Regular"/>
                  <a:ea typeface="Menlo Regular"/>
                  <a:cs typeface="Menlo Regular"/>
                  <a:sym typeface="Menlo Regular"/>
                </a:defRPr>
              </a:pPr>
              <a:r>
                <a:rPr sz="1400" dirty="0"/>
                <a:t>    </a:t>
              </a:r>
              <a:r>
                <a:rPr sz="1400" dirty="0">
                  <a:solidFill>
                    <a:srgbClr val="008400"/>
                  </a:solidFill>
                </a:rPr>
                <a:t>/** Destroys object &amp; frees memory allocated by object. */</a:t>
              </a:r>
            </a:p>
            <a:p>
              <a:pPr algn="l" defTabSz="685800">
                <a:lnSpc>
                  <a:spcPct val="90000"/>
                </a:lnSpc>
                <a:tabLst>
                  <a:tab pos="368300" algn="l"/>
                </a:tabLst>
                <a:defRPr sz="1600" b="1">
                  <a:latin typeface="Menlo Regular"/>
                  <a:ea typeface="Menlo Regular"/>
                  <a:cs typeface="Menlo Regular"/>
                  <a:sym typeface="Menlo Regular"/>
                </a:defRPr>
              </a:pPr>
              <a:r>
                <a:rPr sz="1400" dirty="0"/>
                <a:t>    </a:t>
              </a:r>
              <a:r>
                <a:rPr sz="1400" dirty="0">
                  <a:solidFill>
                    <a:srgbClr val="BB2CA2"/>
                  </a:solidFill>
                </a:rPr>
                <a:t>virtual</a:t>
              </a:r>
              <a:r>
                <a:rPr sz="1400" dirty="0"/>
                <a:t> ~</a:t>
              </a:r>
              <a:r>
                <a:rPr sz="1400" dirty="0" err="1"/>
                <a:t>BagInterface</a:t>
              </a:r>
              <a:r>
                <a:rPr sz="1400" dirty="0"/>
                <a:t>() { }</a:t>
              </a:r>
            </a:p>
            <a:p>
              <a:pPr algn="l" defTabSz="685800">
                <a:lnSpc>
                  <a:spcPct val="95000"/>
                </a:lnSpc>
                <a:tabLst>
                  <a:tab pos="368300" algn="l"/>
                </a:tabLst>
                <a:defRPr sz="1600" b="1">
                  <a:solidFill>
                    <a:srgbClr val="008400"/>
                  </a:solidFill>
                  <a:latin typeface="Menlo Regular"/>
                  <a:ea typeface="Menlo Regular"/>
                  <a:cs typeface="Menlo Regular"/>
                  <a:sym typeface="Menlo Regular"/>
                </a:defRPr>
              </a:pPr>
              <a:r>
                <a:rPr sz="1400" dirty="0">
                  <a:solidFill>
                    <a:srgbClr val="000000"/>
                  </a:solidFill>
                </a:rPr>
                <a:t>};  </a:t>
              </a:r>
              <a:r>
                <a:rPr sz="1400" dirty="0"/>
                <a:t>// end </a:t>
              </a:r>
              <a:r>
                <a:rPr sz="1400" dirty="0" err="1"/>
                <a:t>BagInterface</a:t>
              </a:r>
              <a:endParaRPr sz="1400" dirty="0"/>
            </a:p>
            <a:p>
              <a:pPr algn="l" defTabSz="685800">
                <a:lnSpc>
                  <a:spcPct val="95000"/>
                </a:lnSpc>
                <a:tabLst>
                  <a:tab pos="368300" algn="l"/>
                </a:tabLst>
                <a:defRPr sz="1600" b="1">
                  <a:solidFill>
                    <a:srgbClr val="78492A"/>
                  </a:solidFill>
                  <a:latin typeface="Menlo Regular"/>
                  <a:ea typeface="Menlo Regular"/>
                  <a:cs typeface="Menlo Regular"/>
                  <a:sym typeface="Menlo Regular"/>
                </a:defRPr>
              </a:pPr>
              <a:r>
                <a:rPr sz="1400" dirty="0"/>
                <a:t>#endif</a:t>
              </a:r>
            </a:p>
          </p:txBody>
        </p:sp>
      </p:grpSp>
      <p:grpSp>
        <p:nvGrpSpPr>
          <p:cNvPr id="79" name="Group"/>
          <p:cNvGrpSpPr/>
          <p:nvPr/>
        </p:nvGrpSpPr>
        <p:grpSpPr>
          <a:xfrm>
            <a:off x="14744700" y="3771900"/>
            <a:ext cx="9105900" cy="4737696"/>
            <a:chOff x="0" y="0"/>
            <a:chExt cx="9105900" cy="5391151"/>
          </a:xfrm>
        </p:grpSpPr>
        <p:sp>
          <p:nvSpPr>
            <p:cNvPr id="77" name="Rectangle"/>
            <p:cNvSpPr/>
            <p:nvPr/>
          </p:nvSpPr>
          <p:spPr>
            <a:xfrm>
              <a:off x="0" y="0"/>
              <a:ext cx="9105900" cy="5391151"/>
            </a:xfrm>
            <a:prstGeom prst="rect">
              <a:avLst/>
            </a:prstGeom>
            <a:solidFill>
              <a:srgbClr val="E5E6E1"/>
            </a:solidFill>
            <a:ln w="50800" cap="flat">
              <a:solidFill>
                <a:srgbClr val="941100"/>
              </a:solidFill>
              <a:prstDash val="solid"/>
              <a:miter lim="400000"/>
            </a:ln>
            <a:effectLst>
              <a:outerShdw blurRad="571500" dir="198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78" name="template&lt;class ItemType&gt;…"/>
            <p:cNvSpPr/>
            <p:nvPr/>
          </p:nvSpPr>
          <p:spPr>
            <a:xfrm>
              <a:off x="58188" y="104076"/>
              <a:ext cx="9010651" cy="514136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pPr algn="l" defTabSz="685800">
                <a:tabLst>
                  <a:tab pos="368300" algn="l"/>
                </a:tabLst>
                <a:defRPr sz="2000" b="1">
                  <a:latin typeface="Menlo Regular"/>
                  <a:ea typeface="Menlo Regular"/>
                  <a:cs typeface="Menlo Regular"/>
                  <a:sym typeface="Menlo Regular"/>
                </a:defRPr>
              </a:pPr>
              <a:r>
                <a:rPr sz="1800" dirty="0">
                  <a:solidFill>
                    <a:srgbClr val="BB2CA2"/>
                  </a:solidFill>
                </a:rPr>
                <a:t>template</a:t>
              </a:r>
              <a:r>
                <a:rPr sz="1800" dirty="0"/>
                <a:t>&lt;</a:t>
              </a:r>
              <a:r>
                <a:rPr sz="1800" dirty="0">
                  <a:solidFill>
                    <a:srgbClr val="BB2CA2"/>
                  </a:solidFill>
                </a:rPr>
                <a:t>class</a:t>
              </a:r>
              <a:r>
                <a:rPr sz="1800" dirty="0"/>
                <a:t> ItemType&gt;</a:t>
              </a:r>
            </a:p>
            <a:p>
              <a:pPr algn="l" defTabSz="685800">
                <a:tabLst>
                  <a:tab pos="368300" algn="l"/>
                </a:tabLst>
                <a:defRPr sz="2000" b="1">
                  <a:latin typeface="Menlo Regular"/>
                  <a:ea typeface="Menlo Regular"/>
                  <a:cs typeface="Menlo Regular"/>
                  <a:sym typeface="Menlo Regular"/>
                </a:defRPr>
              </a:pPr>
              <a:r>
                <a:rPr sz="1800" dirty="0">
                  <a:solidFill>
                    <a:srgbClr val="BB2CA2"/>
                  </a:solidFill>
                </a:rPr>
                <a:t>class</a:t>
              </a:r>
              <a:r>
                <a:rPr sz="1800" dirty="0"/>
                <a:t> </a:t>
              </a:r>
              <a:r>
                <a:rPr sz="1800" dirty="0" err="1"/>
                <a:t>BagInterface</a:t>
              </a:r>
              <a:r>
                <a:rPr sz="1800" dirty="0"/>
                <a:t> </a:t>
              </a:r>
            </a:p>
            <a:p>
              <a:pPr algn="l" defTabSz="685800">
                <a:tabLst>
                  <a:tab pos="368300" algn="l"/>
                </a:tabLst>
                <a:defRPr sz="2000" b="1">
                  <a:latin typeface="Menlo Regular"/>
                  <a:ea typeface="Menlo Regular"/>
                  <a:cs typeface="Menlo Regular"/>
                  <a:sym typeface="Menlo Regular"/>
                </a:defRPr>
              </a:pPr>
              <a:r>
                <a:rPr sz="1800" dirty="0"/>
                <a:t>{</a:t>
              </a:r>
            </a:p>
            <a:p>
              <a:pPr algn="l" defTabSz="685800">
                <a:tabLst>
                  <a:tab pos="368300" algn="l"/>
                </a:tabLst>
                <a:defRPr sz="2000" b="1">
                  <a:solidFill>
                    <a:srgbClr val="BB2CA2"/>
                  </a:solidFill>
                  <a:latin typeface="Menlo Regular"/>
                  <a:ea typeface="Menlo Regular"/>
                  <a:cs typeface="Menlo Regular"/>
                  <a:sym typeface="Menlo Regular"/>
                </a:defRPr>
              </a:pPr>
              <a:r>
                <a:rPr sz="1800" dirty="0"/>
                <a:t>public</a:t>
              </a:r>
              <a:r>
                <a:rPr sz="1800" dirty="0">
                  <a:solidFill>
                    <a:srgbClr val="000000"/>
                  </a:solidFill>
                </a:rPr>
                <a:t>:</a:t>
              </a:r>
            </a:p>
            <a:p>
              <a:pPr algn="l" defTabSz="685800">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a:t>
              </a:r>
              <a:r>
                <a:rPr sz="1800" dirty="0">
                  <a:solidFill>
                    <a:srgbClr val="BB2CA2"/>
                  </a:solidFill>
                </a:rPr>
                <a:t>int</a:t>
              </a:r>
              <a:r>
                <a:rPr sz="1800" dirty="0"/>
                <a:t> </a:t>
              </a:r>
              <a:r>
                <a:rPr sz="1800" dirty="0" err="1"/>
                <a:t>getCurrentSize</a:t>
              </a:r>
              <a:r>
                <a:rPr sz="1800" dirty="0"/>
                <a:t>() </a:t>
              </a:r>
              <a:r>
                <a:rPr sz="1800" dirty="0">
                  <a:solidFill>
                    <a:srgbClr val="BB2CA2"/>
                  </a:solidFill>
                </a:rPr>
                <a:t>const</a:t>
              </a:r>
              <a:r>
                <a:rPr sz="1800" dirty="0"/>
                <a:t> = </a:t>
              </a:r>
              <a:r>
                <a:rPr sz="1800" dirty="0">
                  <a:solidFill>
                    <a:srgbClr val="272AD8"/>
                  </a:solidFill>
                </a:rPr>
                <a:t>0</a:t>
              </a:r>
              <a:r>
                <a:rPr sz="1800" dirty="0"/>
                <a:t>;</a:t>
              </a:r>
            </a:p>
            <a:p>
              <a:pPr algn="l" defTabSz="685800">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a:t>
              </a:r>
              <a:r>
                <a:rPr sz="1800" dirty="0">
                  <a:solidFill>
                    <a:srgbClr val="BB2CA2"/>
                  </a:solidFill>
                </a:rPr>
                <a:t>bool</a:t>
              </a:r>
              <a:r>
                <a:rPr sz="1800" dirty="0"/>
                <a:t> </a:t>
              </a:r>
              <a:r>
                <a:rPr sz="1800" dirty="0" err="1"/>
                <a:t>isEmpty</a:t>
              </a:r>
              <a:r>
                <a:rPr sz="1800" dirty="0"/>
                <a:t>() </a:t>
              </a:r>
              <a:r>
                <a:rPr sz="1800" dirty="0">
                  <a:solidFill>
                    <a:srgbClr val="BB2CA2"/>
                  </a:solidFill>
                </a:rPr>
                <a:t>const</a:t>
              </a:r>
              <a:r>
                <a:rPr sz="1800" dirty="0"/>
                <a:t> = </a:t>
              </a:r>
              <a:r>
                <a:rPr sz="1800" dirty="0">
                  <a:solidFill>
                    <a:srgbClr val="272AD8"/>
                  </a:solidFill>
                </a:rPr>
                <a:t>0</a:t>
              </a:r>
              <a:r>
                <a:rPr sz="1800" dirty="0"/>
                <a:t>;</a:t>
              </a:r>
            </a:p>
            <a:p>
              <a:pPr algn="l" defTabSz="685800">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a:t>
              </a:r>
              <a:r>
                <a:rPr sz="1800" dirty="0">
                  <a:solidFill>
                    <a:srgbClr val="BB2CA2"/>
                  </a:solidFill>
                </a:rPr>
                <a:t>bool</a:t>
              </a:r>
              <a:r>
                <a:rPr sz="1800" dirty="0"/>
                <a:t> add(</a:t>
              </a:r>
              <a:r>
                <a:rPr sz="1800" dirty="0">
                  <a:solidFill>
                    <a:srgbClr val="BB2CA2"/>
                  </a:solidFill>
                </a:rPr>
                <a:t>const</a:t>
              </a:r>
              <a:r>
                <a:rPr sz="1800" dirty="0"/>
                <a:t> ItemType&amp; </a:t>
              </a:r>
              <a:r>
                <a:rPr sz="1800" dirty="0" err="1"/>
                <a:t>someItem</a:t>
              </a:r>
              <a:r>
                <a:rPr sz="1800" dirty="0"/>
                <a:t>) = </a:t>
              </a:r>
              <a:r>
                <a:rPr sz="1800" dirty="0">
                  <a:solidFill>
                    <a:srgbClr val="272AD8"/>
                  </a:solidFill>
                </a:rPr>
                <a:t>0</a:t>
              </a:r>
              <a:r>
                <a:rPr sz="1800" dirty="0"/>
                <a:t>;</a:t>
              </a:r>
            </a:p>
            <a:p>
              <a:pPr algn="l" defTabSz="685800">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a:t>
              </a:r>
              <a:r>
                <a:rPr sz="1800" dirty="0">
                  <a:solidFill>
                    <a:srgbClr val="BB2CA2"/>
                  </a:solidFill>
                </a:rPr>
                <a:t>bool</a:t>
              </a:r>
              <a:r>
                <a:rPr sz="1800" dirty="0"/>
                <a:t> remove(</a:t>
              </a:r>
              <a:r>
                <a:rPr sz="1800" dirty="0">
                  <a:solidFill>
                    <a:srgbClr val="BB2CA2"/>
                  </a:solidFill>
                </a:rPr>
                <a:t>const</a:t>
              </a:r>
              <a:r>
                <a:rPr sz="1800" dirty="0"/>
                <a:t> ItemType&amp; target) = </a:t>
              </a:r>
              <a:r>
                <a:rPr sz="1800" dirty="0">
                  <a:solidFill>
                    <a:srgbClr val="272AD8"/>
                  </a:solidFill>
                </a:rPr>
                <a:t>0</a:t>
              </a:r>
              <a:r>
                <a:rPr sz="1800" dirty="0"/>
                <a:t>;</a:t>
              </a:r>
            </a:p>
            <a:p>
              <a:pPr algn="l" defTabSz="685800">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a:t>
              </a:r>
              <a:r>
                <a:rPr sz="1800" dirty="0">
                  <a:solidFill>
                    <a:srgbClr val="BB2CA2"/>
                  </a:solidFill>
                </a:rPr>
                <a:t>void</a:t>
              </a:r>
              <a:r>
                <a:rPr sz="1800" dirty="0"/>
                <a:t> clear() = </a:t>
              </a:r>
              <a:r>
                <a:rPr sz="1800" dirty="0">
                  <a:solidFill>
                    <a:srgbClr val="272AD8"/>
                  </a:solidFill>
                </a:rPr>
                <a:t>0</a:t>
              </a:r>
              <a:r>
                <a:rPr sz="1800" dirty="0"/>
                <a:t>;</a:t>
              </a:r>
            </a:p>
            <a:p>
              <a:pPr algn="l" defTabSz="685800">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a:t>
              </a:r>
              <a:r>
                <a:rPr sz="1800" dirty="0">
                  <a:solidFill>
                    <a:srgbClr val="BB2CA2"/>
                  </a:solidFill>
                </a:rPr>
                <a:t>int</a:t>
              </a:r>
              <a:r>
                <a:rPr sz="1800" dirty="0"/>
                <a:t> </a:t>
              </a:r>
              <a:r>
                <a:rPr sz="1800" dirty="0" err="1"/>
                <a:t>getFrequencyOf</a:t>
              </a:r>
              <a:r>
                <a:rPr sz="1800" dirty="0"/>
                <a:t>(</a:t>
              </a:r>
              <a:r>
                <a:rPr sz="1800" dirty="0">
                  <a:solidFill>
                    <a:srgbClr val="BB2CA2"/>
                  </a:solidFill>
                </a:rPr>
                <a:t>const</a:t>
              </a:r>
              <a:r>
                <a:rPr sz="1800" dirty="0"/>
                <a:t> </a:t>
              </a:r>
            </a:p>
            <a:p>
              <a:pPr lvl="2" indent="0" algn="l" defTabSz="685800">
                <a:tabLst>
                  <a:tab pos="368300" algn="l"/>
                </a:tabLst>
                <a:defRPr sz="2000" b="1">
                  <a:latin typeface="Menlo Regular"/>
                  <a:ea typeface="Menlo Regular"/>
                  <a:cs typeface="Menlo Regular"/>
                  <a:sym typeface="Menlo Regular"/>
                </a:defRPr>
              </a:pPr>
              <a:r>
                <a:rPr sz="1800" dirty="0"/>
                <a:t>				        ItemType&amp; target) </a:t>
              </a:r>
              <a:r>
                <a:rPr sz="1800" dirty="0">
                  <a:solidFill>
                    <a:srgbClr val="BB2CA2"/>
                  </a:solidFill>
                </a:rPr>
                <a:t>const</a:t>
              </a:r>
              <a:r>
                <a:rPr sz="1800" dirty="0"/>
                <a:t> = </a:t>
              </a:r>
              <a:r>
                <a:rPr sz="1800" dirty="0">
                  <a:solidFill>
                    <a:srgbClr val="272AD8"/>
                  </a:solidFill>
                </a:rPr>
                <a:t>0</a:t>
              </a:r>
              <a:r>
                <a:rPr sz="1800" dirty="0"/>
                <a:t>;</a:t>
              </a:r>
            </a:p>
            <a:p>
              <a:pPr algn="l" defTabSz="685800">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a:t>
              </a:r>
              <a:r>
                <a:rPr sz="1800" dirty="0">
                  <a:solidFill>
                    <a:srgbClr val="BB2CA2"/>
                  </a:solidFill>
                </a:rPr>
                <a:t>bool</a:t>
              </a:r>
              <a:r>
                <a:rPr sz="1800" dirty="0"/>
                <a:t> contains(</a:t>
              </a:r>
              <a:r>
                <a:rPr sz="1800" dirty="0">
                  <a:solidFill>
                    <a:srgbClr val="BB2CA2"/>
                  </a:solidFill>
                </a:rPr>
                <a:t>const</a:t>
              </a:r>
              <a:r>
                <a:rPr sz="1800" dirty="0"/>
                <a:t> </a:t>
              </a:r>
            </a:p>
            <a:p>
              <a:pPr algn="l" defTabSz="685800">
                <a:tabLst>
                  <a:tab pos="368300" algn="l"/>
                </a:tabLst>
                <a:defRPr sz="2000" b="1">
                  <a:latin typeface="Menlo Regular"/>
                  <a:ea typeface="Menlo Regular"/>
                  <a:cs typeface="Menlo Regular"/>
                  <a:sym typeface="Menlo Regular"/>
                </a:defRPr>
              </a:pPr>
              <a:r>
                <a:rPr sz="1800" dirty="0"/>
                <a:t>				       ItemType&amp; target) </a:t>
              </a:r>
              <a:r>
                <a:rPr sz="1800" dirty="0">
                  <a:solidFill>
                    <a:srgbClr val="BB2CA2"/>
                  </a:solidFill>
                </a:rPr>
                <a:t>const</a:t>
              </a:r>
              <a:r>
                <a:rPr sz="1800" dirty="0"/>
                <a:t> = </a:t>
              </a:r>
              <a:r>
                <a:rPr sz="1800" dirty="0">
                  <a:solidFill>
                    <a:srgbClr val="272AD8"/>
                  </a:solidFill>
                </a:rPr>
                <a:t>0</a:t>
              </a:r>
              <a:r>
                <a:rPr sz="1800" dirty="0"/>
                <a:t>;</a:t>
              </a:r>
            </a:p>
            <a:p>
              <a:pPr algn="l" defTabSz="685800">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std::vector&lt;ItemType&gt; </a:t>
              </a:r>
              <a:r>
                <a:rPr sz="1800" dirty="0" err="1"/>
                <a:t>toVector</a:t>
              </a:r>
              <a:r>
                <a:rPr sz="1800" dirty="0"/>
                <a:t>() </a:t>
              </a:r>
              <a:r>
                <a:rPr sz="1800" dirty="0">
                  <a:solidFill>
                    <a:srgbClr val="BB2CA2"/>
                  </a:solidFill>
                </a:rPr>
                <a:t>const</a:t>
              </a:r>
              <a:r>
                <a:rPr sz="1800" dirty="0"/>
                <a:t> = </a:t>
              </a:r>
              <a:r>
                <a:rPr sz="1800" dirty="0">
                  <a:solidFill>
                    <a:srgbClr val="272AD8"/>
                  </a:solidFill>
                </a:rPr>
                <a:t>0</a:t>
              </a:r>
              <a:r>
                <a:rPr sz="1800" dirty="0"/>
                <a:t>;</a:t>
              </a:r>
            </a:p>
            <a:p>
              <a:pPr algn="l" defTabSz="685800">
                <a:lnSpc>
                  <a:spcPct val="90000"/>
                </a:lnSpc>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a:t>
              </a:r>
              <a:r>
                <a:rPr sz="1800" dirty="0" err="1"/>
                <a:t>BagInterface</a:t>
              </a:r>
              <a:r>
                <a:rPr sz="1800" dirty="0"/>
                <a:t>() { } </a:t>
              </a:r>
            </a:p>
            <a:p>
              <a:pPr algn="l" defTabSz="685800">
                <a:tabLst>
                  <a:tab pos="368300" algn="l"/>
                </a:tabLst>
                <a:defRPr sz="2000" b="1">
                  <a:solidFill>
                    <a:srgbClr val="008400"/>
                  </a:solidFill>
                  <a:latin typeface="Menlo Regular"/>
                  <a:ea typeface="Menlo Regular"/>
                  <a:cs typeface="Menlo Regular"/>
                  <a:sym typeface="Menlo Regular"/>
                </a:defRPr>
              </a:pPr>
              <a:r>
                <a:rPr sz="1800" dirty="0">
                  <a:solidFill>
                    <a:srgbClr val="000000"/>
                  </a:solidFill>
                </a:rPr>
                <a:t>};  </a:t>
              </a:r>
              <a:r>
                <a:rPr sz="1800" dirty="0"/>
                <a:t>// end </a:t>
              </a:r>
              <a:r>
                <a:rPr sz="1800" dirty="0" err="1"/>
                <a:t>BagInterface</a:t>
              </a:r>
              <a:endParaRPr sz="1800" dirty="0"/>
            </a:p>
          </p:txBody>
        </p:sp>
      </p:grpSp>
      <p:grpSp>
        <p:nvGrpSpPr>
          <p:cNvPr id="101" name="Group"/>
          <p:cNvGrpSpPr/>
          <p:nvPr/>
        </p:nvGrpSpPr>
        <p:grpSpPr>
          <a:xfrm>
            <a:off x="209550" y="11196637"/>
            <a:ext cx="13887452" cy="1657351"/>
            <a:chOff x="0" y="0"/>
            <a:chExt cx="13887451" cy="1657350"/>
          </a:xfrm>
        </p:grpSpPr>
        <p:grpSp>
          <p:nvGrpSpPr>
            <p:cNvPr id="82" name="Group"/>
            <p:cNvGrpSpPr/>
            <p:nvPr/>
          </p:nvGrpSpPr>
          <p:grpSpPr>
            <a:xfrm>
              <a:off x="0" y="0"/>
              <a:ext cx="1673934" cy="1657350"/>
              <a:chOff x="0" y="0"/>
              <a:chExt cx="1673933" cy="1657350"/>
            </a:xfrm>
          </p:grpSpPr>
          <p:sp>
            <p:nvSpPr>
              <p:cNvPr id="80"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81" name="0"/>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0</a:t>
                </a:r>
              </a:p>
            </p:txBody>
          </p:sp>
        </p:grpSp>
        <p:grpSp>
          <p:nvGrpSpPr>
            <p:cNvPr id="85" name="Group"/>
            <p:cNvGrpSpPr/>
            <p:nvPr/>
          </p:nvGrpSpPr>
          <p:grpSpPr>
            <a:xfrm>
              <a:off x="2045919" y="0"/>
              <a:ext cx="1673934" cy="1657350"/>
              <a:chOff x="0" y="0"/>
              <a:chExt cx="1673933" cy="1657350"/>
            </a:xfrm>
          </p:grpSpPr>
          <p:sp>
            <p:nvSpPr>
              <p:cNvPr id="83"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84" name="1"/>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1</a:t>
                </a:r>
              </a:p>
            </p:txBody>
          </p:sp>
        </p:grpSp>
        <p:grpSp>
          <p:nvGrpSpPr>
            <p:cNvPr id="88" name="Group"/>
            <p:cNvGrpSpPr/>
            <p:nvPr/>
          </p:nvGrpSpPr>
          <p:grpSpPr>
            <a:xfrm>
              <a:off x="4060840" y="0"/>
              <a:ext cx="1673935" cy="1657350"/>
              <a:chOff x="0" y="0"/>
              <a:chExt cx="1673933" cy="1657350"/>
            </a:xfrm>
          </p:grpSpPr>
          <p:sp>
            <p:nvSpPr>
              <p:cNvPr id="86"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87" name="2"/>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2</a:t>
                </a:r>
              </a:p>
            </p:txBody>
          </p:sp>
        </p:grpSp>
        <p:grpSp>
          <p:nvGrpSpPr>
            <p:cNvPr id="91" name="Group"/>
            <p:cNvGrpSpPr/>
            <p:nvPr/>
          </p:nvGrpSpPr>
          <p:grpSpPr>
            <a:xfrm>
              <a:off x="6106759" y="0"/>
              <a:ext cx="1673934" cy="1657350"/>
              <a:chOff x="0" y="0"/>
              <a:chExt cx="1673933" cy="1657350"/>
            </a:xfrm>
          </p:grpSpPr>
          <p:sp>
            <p:nvSpPr>
              <p:cNvPr id="89"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90" name="3"/>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3</a:t>
                </a:r>
              </a:p>
            </p:txBody>
          </p:sp>
        </p:grpSp>
        <p:grpSp>
          <p:nvGrpSpPr>
            <p:cNvPr id="94" name="Group"/>
            <p:cNvGrpSpPr/>
            <p:nvPr/>
          </p:nvGrpSpPr>
          <p:grpSpPr>
            <a:xfrm>
              <a:off x="8152677" y="0"/>
              <a:ext cx="1673935" cy="1657350"/>
              <a:chOff x="0" y="0"/>
              <a:chExt cx="1673933" cy="1657350"/>
            </a:xfrm>
          </p:grpSpPr>
          <p:sp>
            <p:nvSpPr>
              <p:cNvPr id="92"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93" name="4"/>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4</a:t>
                </a:r>
              </a:p>
            </p:txBody>
          </p:sp>
        </p:grpSp>
        <p:grpSp>
          <p:nvGrpSpPr>
            <p:cNvPr id="97" name="Group"/>
            <p:cNvGrpSpPr/>
            <p:nvPr/>
          </p:nvGrpSpPr>
          <p:grpSpPr>
            <a:xfrm>
              <a:off x="10167597" y="0"/>
              <a:ext cx="1673935" cy="1657350"/>
              <a:chOff x="0" y="0"/>
              <a:chExt cx="1673933" cy="1657350"/>
            </a:xfrm>
          </p:grpSpPr>
          <p:sp>
            <p:nvSpPr>
              <p:cNvPr id="95"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96" name="5"/>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5</a:t>
                </a:r>
              </a:p>
            </p:txBody>
          </p:sp>
        </p:grpSp>
        <p:grpSp>
          <p:nvGrpSpPr>
            <p:cNvPr id="100" name="Group"/>
            <p:cNvGrpSpPr/>
            <p:nvPr/>
          </p:nvGrpSpPr>
          <p:grpSpPr>
            <a:xfrm>
              <a:off x="12213518" y="0"/>
              <a:ext cx="1673934" cy="1657350"/>
              <a:chOff x="0" y="0"/>
              <a:chExt cx="1673933" cy="1657350"/>
            </a:xfrm>
          </p:grpSpPr>
          <p:sp>
            <p:nvSpPr>
              <p:cNvPr id="98"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99" name="6"/>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6</a:t>
                </a:r>
              </a:p>
            </p:txBody>
          </p:sp>
        </p:grpSp>
      </p:grpSp>
      <p:sp>
        <p:nvSpPr>
          <p:cNvPr id="102" name="Doug"/>
          <p:cNvSpPr/>
          <p:nvPr/>
        </p:nvSpPr>
        <p:spPr>
          <a:xfrm>
            <a:off x="914400" y="4712295"/>
            <a:ext cx="1360364" cy="787401"/>
          </a:xfrm>
          <a:prstGeom prst="rect">
            <a:avLst/>
          </a:prstGeom>
          <a:ln w="12700">
            <a:miter lim="400000"/>
          </a:ln>
          <a:effectLst>
            <a:outerShdw blurRad="38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b="1">
                <a:ln w="12700" cap="flat">
                  <a:solidFill>
                    <a:srgbClr val="000000"/>
                  </a:solidFill>
                  <a:prstDash val="solid"/>
                  <a:miter lim="400000"/>
                </a:ln>
                <a:solidFill>
                  <a:schemeClr val="accent4">
                    <a:hueOff val="366961"/>
                    <a:satOff val="4172"/>
                    <a:lumOff val="11129"/>
                  </a:schemeClr>
                </a:solidFill>
                <a:latin typeface="Menlo Regular"/>
                <a:ea typeface="Menlo Regular"/>
                <a:cs typeface="Menlo Regular"/>
                <a:sym typeface="Menlo Regular"/>
              </a:defRPr>
            </a:lvl1pPr>
          </a:lstStyle>
          <a:p>
            <a:r>
              <a:t>Doug</a:t>
            </a:r>
          </a:p>
        </p:txBody>
      </p:sp>
      <p:sp>
        <p:nvSpPr>
          <p:cNvPr id="103" name="Maria"/>
          <p:cNvSpPr/>
          <p:nvPr/>
        </p:nvSpPr>
        <p:spPr>
          <a:xfrm>
            <a:off x="914400" y="5493345"/>
            <a:ext cx="1657592" cy="787401"/>
          </a:xfrm>
          <a:prstGeom prst="rect">
            <a:avLst/>
          </a:prstGeom>
          <a:ln w="12700">
            <a:miter lim="400000"/>
          </a:ln>
          <a:effectLst>
            <a:outerShdw blurRad="38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b="1">
                <a:ln w="12700" cap="flat">
                  <a:solidFill>
                    <a:srgbClr val="000000"/>
                  </a:solidFill>
                  <a:prstDash val="solid"/>
                  <a:miter lim="400000"/>
                </a:ln>
                <a:solidFill>
                  <a:schemeClr val="accent4">
                    <a:hueOff val="366961"/>
                    <a:satOff val="4172"/>
                    <a:lumOff val="11129"/>
                  </a:schemeClr>
                </a:solidFill>
                <a:latin typeface="Menlo Regular"/>
                <a:ea typeface="Menlo Regular"/>
                <a:cs typeface="Menlo Regular"/>
                <a:sym typeface="Menlo Regular"/>
              </a:defRPr>
            </a:lvl1pPr>
          </a:lstStyle>
          <a:p>
            <a:r>
              <a:t>Maria</a:t>
            </a:r>
          </a:p>
        </p:txBody>
      </p:sp>
      <p:sp>
        <p:nvSpPr>
          <p:cNvPr id="104" name="Ted"/>
          <p:cNvSpPr/>
          <p:nvPr/>
        </p:nvSpPr>
        <p:spPr>
          <a:xfrm>
            <a:off x="914400" y="6236295"/>
            <a:ext cx="1063136" cy="787401"/>
          </a:xfrm>
          <a:prstGeom prst="rect">
            <a:avLst/>
          </a:prstGeom>
          <a:ln w="12700">
            <a:miter lim="400000"/>
          </a:ln>
          <a:effectLst>
            <a:outerShdw blurRad="38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b="1">
                <a:ln w="12700" cap="flat">
                  <a:solidFill>
                    <a:srgbClr val="000000"/>
                  </a:solidFill>
                  <a:prstDash val="solid"/>
                  <a:miter lim="400000"/>
                </a:ln>
                <a:solidFill>
                  <a:schemeClr val="accent4">
                    <a:hueOff val="366961"/>
                    <a:satOff val="4172"/>
                    <a:lumOff val="11129"/>
                  </a:schemeClr>
                </a:solidFill>
                <a:latin typeface="Menlo Regular"/>
                <a:ea typeface="Menlo Regular"/>
                <a:cs typeface="Menlo Regular"/>
                <a:sym typeface="Menlo Regular"/>
              </a:defRPr>
            </a:lvl1pPr>
          </a:lstStyle>
          <a:p>
            <a:r>
              <a:t>Ted</a:t>
            </a:r>
          </a:p>
        </p:txBody>
      </p:sp>
      <p:sp>
        <p:nvSpPr>
          <p:cNvPr id="105" name="Jose"/>
          <p:cNvSpPr/>
          <p:nvPr/>
        </p:nvSpPr>
        <p:spPr>
          <a:xfrm>
            <a:off x="914400" y="6979245"/>
            <a:ext cx="1360364" cy="787401"/>
          </a:xfrm>
          <a:prstGeom prst="rect">
            <a:avLst/>
          </a:prstGeom>
          <a:ln w="12700">
            <a:miter lim="400000"/>
          </a:ln>
          <a:effectLst>
            <a:outerShdw blurRad="38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b="1">
                <a:ln w="12700" cap="flat">
                  <a:solidFill>
                    <a:srgbClr val="000000"/>
                  </a:solidFill>
                  <a:prstDash val="solid"/>
                  <a:miter lim="400000"/>
                </a:ln>
                <a:solidFill>
                  <a:schemeClr val="accent4">
                    <a:hueOff val="366961"/>
                    <a:satOff val="4172"/>
                    <a:lumOff val="11129"/>
                  </a:schemeClr>
                </a:solidFill>
                <a:latin typeface="Menlo Regular"/>
                <a:ea typeface="Menlo Regular"/>
                <a:cs typeface="Menlo Regular"/>
                <a:sym typeface="Menlo Regular"/>
              </a:defRPr>
            </a:lvl1pPr>
          </a:lstStyle>
          <a:p>
            <a:r>
              <a:t>Jose</a:t>
            </a:r>
          </a:p>
        </p:txBody>
      </p:sp>
      <p:sp>
        <p:nvSpPr>
          <p:cNvPr id="106" name="Nancy"/>
          <p:cNvSpPr/>
          <p:nvPr/>
        </p:nvSpPr>
        <p:spPr>
          <a:xfrm>
            <a:off x="914400" y="7722195"/>
            <a:ext cx="1657592" cy="787401"/>
          </a:xfrm>
          <a:prstGeom prst="rect">
            <a:avLst/>
          </a:prstGeom>
          <a:ln w="12700">
            <a:miter lim="400000"/>
          </a:ln>
          <a:effectLst>
            <a:outerShdw blurRad="38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b="1">
                <a:ln w="12700" cap="flat">
                  <a:solidFill>
                    <a:srgbClr val="000000"/>
                  </a:solidFill>
                  <a:prstDash val="solid"/>
                  <a:miter lim="400000"/>
                </a:ln>
                <a:solidFill>
                  <a:schemeClr val="accent4">
                    <a:hueOff val="366961"/>
                    <a:satOff val="4172"/>
                    <a:lumOff val="11129"/>
                  </a:schemeClr>
                </a:solidFill>
                <a:latin typeface="Menlo Regular"/>
                <a:ea typeface="Menlo Regular"/>
                <a:cs typeface="Menlo Regular"/>
                <a:sym typeface="Menlo Regular"/>
              </a:defRPr>
            </a:lvl1pPr>
          </a:lstStyle>
          <a:p>
            <a:r>
              <a:t>Nancy</a:t>
            </a:r>
          </a:p>
        </p:txBody>
      </p:sp>
      <p:sp>
        <p:nvSpPr>
          <p:cNvPr id="107" name="Sumar"/>
          <p:cNvSpPr/>
          <p:nvPr/>
        </p:nvSpPr>
        <p:spPr>
          <a:xfrm>
            <a:off x="923804" y="4730750"/>
            <a:ext cx="1657592" cy="787401"/>
          </a:xfrm>
          <a:prstGeom prst="rect">
            <a:avLst/>
          </a:prstGeom>
          <a:ln w="12700">
            <a:miter lim="400000"/>
          </a:ln>
          <a:effectLst>
            <a:outerShdw blurRad="38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b="1">
                <a:ln w="12700" cap="flat">
                  <a:solidFill>
                    <a:srgbClr val="000000"/>
                  </a:solidFill>
                  <a:prstDash val="solid"/>
                  <a:miter lim="400000"/>
                </a:ln>
                <a:solidFill>
                  <a:schemeClr val="accent4">
                    <a:hueOff val="366961"/>
                    <a:satOff val="4172"/>
                    <a:lumOff val="11129"/>
                  </a:schemeClr>
                </a:solidFill>
                <a:latin typeface="Menlo Regular"/>
                <a:ea typeface="Menlo Regular"/>
                <a:cs typeface="Menlo Regular"/>
                <a:sym typeface="Menlo Regular"/>
              </a:defRPr>
            </a:lvl1pPr>
          </a:lstStyle>
          <a:p>
            <a:r>
              <a:t>Sumar</a:t>
            </a:r>
          </a:p>
        </p:txBody>
      </p:sp>
      <p:pic>
        <p:nvPicPr>
          <p:cNvPr id="108" name="Eventually the array will become full.… Eventually the array will become full.This limits the items our bag can hold." descr="Eventually the array will become full.… Eventually the array will become full.This limits the items our bag can hold."/>
          <p:cNvPicPr>
            <a:picLocks/>
          </p:cNvPicPr>
          <p:nvPr/>
        </p:nvPicPr>
        <p:blipFill>
          <a:blip r:embed="rId5"/>
          <a:stretch>
            <a:fillRect/>
          </a:stretch>
        </p:blipFill>
        <p:spPr>
          <a:xfrm>
            <a:off x="4943475" y="5524500"/>
            <a:ext cx="7848600" cy="4381500"/>
          </a:xfrm>
          <a:prstGeom prst="rect">
            <a:avLst/>
          </a:prstGeom>
          <a:effectLst>
            <a:outerShdw blurRad="393700" dir="2700000" rotWithShape="0">
              <a:srgbClr val="000000"/>
            </a:outerShdw>
          </a:effectLst>
        </p:spPr>
      </p:pic>
    </p:spTree>
  </p:cSld>
  <p:clrMapOvr>
    <a:masterClrMapping/>
  </p:clrMapOvr>
  <mc:AlternateContent xmlns:mc="http://schemas.openxmlformats.org/markup-compatibility/2006" xmlns:p14="http://schemas.microsoft.com/office/powerpoint/2010/main">
    <mc:Choice Requires="p14">
      <p:transition spd="med">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72"/>
                                        </p:tgtEl>
                                        <p:attrNameLst>
                                          <p:attrName>style.visibility</p:attrName>
                                        </p:attrNameLst>
                                      </p:cBhvr>
                                      <p:to>
                                        <p:strVal val="visible"/>
                                      </p:to>
                                    </p:set>
                                    <p:animEffect transition="in" filter="fade">
                                      <p:cBhvr>
                                        <p:cTn id="7" dur="750"/>
                                        <p:tgtEl>
                                          <p:spTgt spid="72"/>
                                        </p:tgtEl>
                                      </p:cBhvr>
                                    </p:animEffect>
                                  </p:childTnLst>
                                </p:cTn>
                              </p:par>
                            </p:childTnLst>
                          </p:cTn>
                        </p:par>
                        <p:par>
                          <p:cTn id="8" fill="hold">
                            <p:stCondLst>
                              <p:cond delay="750"/>
                            </p:stCondLst>
                            <p:childTnLst>
                              <p:par>
                                <p:cTn id="9" presetID="23" presetClass="entr" presetSubtype="16" fill="hold" grpId="0" nodeType="afterEffect">
                                  <p:stCondLst>
                                    <p:cond delay="500"/>
                                  </p:stCondLst>
                                  <p:iterate>
                                    <p:tmAbs val="0"/>
                                  </p:iterate>
                                  <p:childTnLst>
                                    <p:set>
                                      <p:cBhvr>
                                        <p:cTn id="10" fill="hold"/>
                                        <p:tgtEl>
                                          <p:spTgt spid="79"/>
                                        </p:tgtEl>
                                        <p:attrNameLst>
                                          <p:attrName>style.visibility</p:attrName>
                                        </p:attrNameLst>
                                      </p:cBhvr>
                                      <p:to>
                                        <p:strVal val="visible"/>
                                      </p:to>
                                    </p:set>
                                    <p:anim calcmode="lin" valueType="num">
                                      <p:cBhvr>
                                        <p:cTn id="11" dur="750" fill="hold"/>
                                        <p:tgtEl>
                                          <p:spTgt spid="79"/>
                                        </p:tgtEl>
                                        <p:attrNameLst>
                                          <p:attrName>ppt_w</p:attrName>
                                        </p:attrNameLst>
                                      </p:cBhvr>
                                      <p:tavLst>
                                        <p:tav tm="0">
                                          <p:val>
                                            <p:fltVal val="0"/>
                                          </p:val>
                                        </p:tav>
                                        <p:tav tm="100000">
                                          <p:val>
                                            <p:strVal val="#ppt_w"/>
                                          </p:val>
                                        </p:tav>
                                      </p:tavLst>
                                    </p:anim>
                                    <p:anim calcmode="lin" valueType="num">
                                      <p:cBhvr>
                                        <p:cTn id="12" dur="750" fill="hold"/>
                                        <p:tgtEl>
                                          <p:spTgt spid="79"/>
                                        </p:tgtEl>
                                        <p:attrNameLst>
                                          <p:attrName>ppt_h</p:attrName>
                                        </p:attrNameLst>
                                      </p:cBhvr>
                                      <p:tavLst>
                                        <p:tav tm="0">
                                          <p:val>
                                            <p:fltVal val="0"/>
                                          </p:val>
                                        </p:tav>
                                        <p:tav tm="100000">
                                          <p:val>
                                            <p:strVal val="#ppt_h"/>
                                          </p:val>
                                        </p:tav>
                                      </p:tavLst>
                                    </p:anim>
                                  </p:childTnLst>
                                </p:cTn>
                              </p:par>
                            </p:childTnLst>
                          </p:cTn>
                        </p:par>
                        <p:par>
                          <p:cTn id="13" fill="hold">
                            <p:stCondLst>
                              <p:cond delay="2000"/>
                            </p:stCondLst>
                            <p:childTnLst>
                              <p:par>
                                <p:cTn id="14" presetID="23" presetClass="exit" presetSubtype="32" fill="hold" grpId="0" nodeType="afterEffect">
                                  <p:stCondLst>
                                    <p:cond delay="0"/>
                                  </p:stCondLst>
                                  <p:iterate>
                                    <p:tmAbs val="0"/>
                                  </p:iterate>
                                  <p:childTnLst>
                                    <p:anim calcmode="lin" valueType="num">
                                      <p:cBhvr>
                                        <p:cTn id="15" dur="500" fill="hold"/>
                                        <p:tgtEl>
                                          <p:spTgt spid="76"/>
                                        </p:tgtEl>
                                        <p:attrNameLst>
                                          <p:attrName>ppt_w</p:attrName>
                                        </p:attrNameLst>
                                      </p:cBhvr>
                                      <p:tavLst>
                                        <p:tav tm="0">
                                          <p:val>
                                            <p:strVal val="ppt_w"/>
                                          </p:val>
                                        </p:tav>
                                        <p:tav tm="100000">
                                          <p:val>
                                            <p:fltVal val="0"/>
                                          </p:val>
                                        </p:tav>
                                      </p:tavLst>
                                    </p:anim>
                                    <p:anim calcmode="lin" valueType="num">
                                      <p:cBhvr>
                                        <p:cTn id="16" dur="500" fill="hold"/>
                                        <p:tgtEl>
                                          <p:spTgt spid="76"/>
                                        </p:tgtEl>
                                        <p:attrNameLst>
                                          <p:attrName>ppt_h</p:attrName>
                                        </p:attrNameLst>
                                      </p:cBhvr>
                                      <p:tavLst>
                                        <p:tav tm="0">
                                          <p:val>
                                            <p:strVal val="ppt_h"/>
                                          </p:val>
                                        </p:tav>
                                        <p:tav tm="100000">
                                          <p:val>
                                            <p:fltVal val="0"/>
                                          </p:val>
                                        </p:tav>
                                      </p:tavLst>
                                    </p:anim>
                                    <p:set>
                                      <p:cBhvr>
                                        <p:cTn id="17" fill="hold">
                                          <p:stCondLst>
                                            <p:cond delay="499"/>
                                          </p:stCondLst>
                                        </p:cTn>
                                        <p:tgtEl>
                                          <p:spTgt spid="76"/>
                                        </p:tgtEl>
                                        <p:attrNameLst>
                                          <p:attrName>style.visibility</p:attrName>
                                        </p:attrNameLst>
                                      </p:cBhvr>
                                      <p:to>
                                        <p:strVal val="hidden"/>
                                      </p:to>
                                    </p:set>
                                  </p:childTnLst>
                                </p:cTn>
                              </p:par>
                            </p:childTnLst>
                          </p:cTn>
                        </p:par>
                        <p:par>
                          <p:cTn id="18" fill="hold">
                            <p:stCondLst>
                              <p:cond delay="2500"/>
                            </p:stCondLst>
                            <p:childTnLst>
                              <p:par>
                                <p:cTn id="19" presetID="10" presetClass="entr" fill="hold" grpId="0" nodeType="afterEffect">
                                  <p:stCondLst>
                                    <p:cond delay="0"/>
                                  </p:stCondLst>
                                  <p:iterate>
                                    <p:tmAbs val="0"/>
                                  </p:iterate>
                                  <p:childTnLst>
                                    <p:set>
                                      <p:cBhvr>
                                        <p:cTn id="20" fill="hold"/>
                                        <p:tgtEl>
                                          <p:spTgt spid="73">
                                            <p:bg/>
                                          </p:spTgt>
                                        </p:tgtEl>
                                        <p:attrNameLst>
                                          <p:attrName>style.visibility</p:attrName>
                                        </p:attrNameLst>
                                      </p:cBhvr>
                                      <p:to>
                                        <p:strVal val="visible"/>
                                      </p:to>
                                    </p:set>
                                    <p:animEffect transition="in" filter="fade">
                                      <p:cBhvr>
                                        <p:cTn id="21" dur="500"/>
                                        <p:tgtEl>
                                          <p:spTgt spid="73">
                                            <p:bg/>
                                          </p:spTgt>
                                        </p:tgtEl>
                                      </p:cBhvr>
                                    </p:animEffect>
                                  </p:childTnLst>
                                </p:cTn>
                              </p:par>
                              <p:par>
                                <p:cTn id="22" presetID="10" presetClass="entr" presetSubtype="0" fill="hold" grpId="0" nodeType="withEffect">
                                  <p:stCondLst>
                                    <p:cond delay="0"/>
                                  </p:stCondLst>
                                  <p:iterate>
                                    <p:tmAbs val="0"/>
                                  </p:iterate>
                                  <p:childTnLst>
                                    <p:set>
                                      <p:cBhvr>
                                        <p:cTn id="23" fill="hold"/>
                                        <p:tgtEl>
                                          <p:spTgt spid="73">
                                            <p:txEl>
                                              <p:pRg st="0" end="0"/>
                                            </p:txEl>
                                          </p:spTgt>
                                        </p:tgtEl>
                                        <p:attrNameLst>
                                          <p:attrName>style.visibility</p:attrName>
                                        </p:attrNameLst>
                                      </p:cBhvr>
                                      <p:to>
                                        <p:strVal val="visible"/>
                                      </p:to>
                                    </p:set>
                                    <p:animEffect transition="in" filter="fade">
                                      <p:cBhvr>
                                        <p:cTn id="24" dur="500"/>
                                        <p:tgtEl>
                                          <p:spTgt spid="7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grpId="0" nodeType="clickEffect">
                                  <p:stCondLst>
                                    <p:cond delay="0"/>
                                  </p:stCondLst>
                                  <p:iterate>
                                    <p:tmAbs val="0"/>
                                  </p:iterate>
                                  <p:childTnLst>
                                    <p:set>
                                      <p:cBhvr>
                                        <p:cTn id="28" fill="hold"/>
                                        <p:tgtEl>
                                          <p:spTgt spid="73">
                                            <p:txEl>
                                              <p:pRg st="1" end="1"/>
                                            </p:txEl>
                                          </p:spTgt>
                                        </p:tgtEl>
                                        <p:attrNameLst>
                                          <p:attrName>style.visibility</p:attrName>
                                        </p:attrNameLst>
                                      </p:cBhvr>
                                      <p:to>
                                        <p:strVal val="visible"/>
                                      </p:to>
                                    </p:set>
                                    <p:animEffect transition="in" filter="fade">
                                      <p:cBhvr>
                                        <p:cTn id="29" dur="500"/>
                                        <p:tgtEl>
                                          <p:spTgt spid="73">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iterate>
                                    <p:tmAbs val="0"/>
                                  </p:iterate>
                                  <p:childTnLst>
                                    <p:set>
                                      <p:cBhvr>
                                        <p:cTn id="33" fill="hold"/>
                                        <p:tgtEl>
                                          <p:spTgt spid="102"/>
                                        </p:tgtEl>
                                        <p:attrNameLst>
                                          <p:attrName>style.visibility</p:attrName>
                                        </p:attrNameLst>
                                      </p:cBhvr>
                                      <p:to>
                                        <p:strVal val="visible"/>
                                      </p:to>
                                    </p:set>
                                    <p:animEffect transition="in" filter="wipe(up)">
                                      <p:cBhvr>
                                        <p:cTn id="34" dur="500"/>
                                        <p:tgtEl>
                                          <p:spTgt spid="102"/>
                                        </p:tgtEl>
                                      </p:cBhvr>
                                    </p:animEffect>
                                  </p:childTnLst>
                                </p:cTn>
                              </p:par>
                            </p:childTnLst>
                          </p:cTn>
                        </p:par>
                        <p:par>
                          <p:cTn id="35" fill="hold">
                            <p:stCondLst>
                              <p:cond delay="500"/>
                            </p:stCondLst>
                            <p:childTnLst>
                              <p:par>
                                <p:cTn id="36" presetID="22" presetClass="entr" presetSubtype="8" fill="hold" grpId="0" nodeType="afterEffect">
                                  <p:stCondLst>
                                    <p:cond delay="0"/>
                                  </p:stCondLst>
                                  <p:iterate>
                                    <p:tmAbs val="0"/>
                                  </p:iterate>
                                  <p:childTnLst>
                                    <p:set>
                                      <p:cBhvr>
                                        <p:cTn id="37" fill="hold"/>
                                        <p:tgtEl>
                                          <p:spTgt spid="101"/>
                                        </p:tgtEl>
                                        <p:attrNameLst>
                                          <p:attrName>style.visibility</p:attrName>
                                        </p:attrNameLst>
                                      </p:cBhvr>
                                      <p:to>
                                        <p:strVal val="visible"/>
                                      </p:to>
                                    </p:set>
                                    <p:animEffect transition="in" filter="wipe(left)">
                                      <p:cBhvr>
                                        <p:cTn id="38" dur="1000"/>
                                        <p:tgtEl>
                                          <p:spTgt spid="101"/>
                                        </p:tgtEl>
                                      </p:cBhvr>
                                    </p:animEffect>
                                  </p:childTnLst>
                                </p:cTn>
                              </p:par>
                            </p:childTnLst>
                          </p:cTn>
                        </p:par>
                        <p:par>
                          <p:cTn id="39" fill="hold">
                            <p:stCondLst>
                              <p:cond delay="1500"/>
                            </p:stCondLst>
                            <p:childTnLst>
                              <p:par>
                                <p:cTn id="40" presetID="22" presetClass="entr" presetSubtype="1" fill="hold" grpId="0" nodeType="afterEffect">
                                  <p:stCondLst>
                                    <p:cond delay="300"/>
                                  </p:stCondLst>
                                  <p:iterate>
                                    <p:tmAbs val="0"/>
                                  </p:iterate>
                                  <p:childTnLst>
                                    <p:set>
                                      <p:cBhvr>
                                        <p:cTn id="41" fill="hold"/>
                                        <p:tgtEl>
                                          <p:spTgt spid="103"/>
                                        </p:tgtEl>
                                        <p:attrNameLst>
                                          <p:attrName>style.visibility</p:attrName>
                                        </p:attrNameLst>
                                      </p:cBhvr>
                                      <p:to>
                                        <p:strVal val="visible"/>
                                      </p:to>
                                    </p:set>
                                    <p:animEffect transition="in" filter="wipe(up)">
                                      <p:cBhvr>
                                        <p:cTn id="42" dur="500"/>
                                        <p:tgtEl>
                                          <p:spTgt spid="103"/>
                                        </p:tgtEl>
                                      </p:cBhvr>
                                    </p:animEffect>
                                  </p:childTnLst>
                                </p:cTn>
                              </p:par>
                            </p:childTnLst>
                          </p:cTn>
                        </p:par>
                        <p:par>
                          <p:cTn id="43" fill="hold">
                            <p:stCondLst>
                              <p:cond delay="2300"/>
                            </p:stCondLst>
                            <p:childTnLst>
                              <p:par>
                                <p:cTn id="44" presetID="22" presetClass="entr" presetSubtype="1" fill="hold" grpId="0" nodeType="afterEffect">
                                  <p:stCondLst>
                                    <p:cond delay="300"/>
                                  </p:stCondLst>
                                  <p:iterate>
                                    <p:tmAbs val="0"/>
                                  </p:iterate>
                                  <p:childTnLst>
                                    <p:set>
                                      <p:cBhvr>
                                        <p:cTn id="45" fill="hold"/>
                                        <p:tgtEl>
                                          <p:spTgt spid="104"/>
                                        </p:tgtEl>
                                        <p:attrNameLst>
                                          <p:attrName>style.visibility</p:attrName>
                                        </p:attrNameLst>
                                      </p:cBhvr>
                                      <p:to>
                                        <p:strVal val="visible"/>
                                      </p:to>
                                    </p:set>
                                    <p:animEffect transition="in" filter="wipe(up)">
                                      <p:cBhvr>
                                        <p:cTn id="46" dur="500"/>
                                        <p:tgtEl>
                                          <p:spTgt spid="104"/>
                                        </p:tgtEl>
                                      </p:cBhvr>
                                    </p:animEffect>
                                  </p:childTnLst>
                                </p:cTn>
                              </p:par>
                            </p:childTnLst>
                          </p:cTn>
                        </p:par>
                        <p:par>
                          <p:cTn id="47" fill="hold">
                            <p:stCondLst>
                              <p:cond delay="3100"/>
                            </p:stCondLst>
                            <p:childTnLst>
                              <p:par>
                                <p:cTn id="48" presetID="22" presetClass="entr" presetSubtype="1" fill="hold" grpId="0" nodeType="afterEffect">
                                  <p:stCondLst>
                                    <p:cond delay="300"/>
                                  </p:stCondLst>
                                  <p:iterate>
                                    <p:tmAbs val="0"/>
                                  </p:iterate>
                                  <p:childTnLst>
                                    <p:set>
                                      <p:cBhvr>
                                        <p:cTn id="49" fill="hold"/>
                                        <p:tgtEl>
                                          <p:spTgt spid="105"/>
                                        </p:tgtEl>
                                        <p:attrNameLst>
                                          <p:attrName>style.visibility</p:attrName>
                                        </p:attrNameLst>
                                      </p:cBhvr>
                                      <p:to>
                                        <p:strVal val="visible"/>
                                      </p:to>
                                    </p:set>
                                    <p:animEffect transition="in" filter="wipe(up)">
                                      <p:cBhvr>
                                        <p:cTn id="50" dur="500"/>
                                        <p:tgtEl>
                                          <p:spTgt spid="105"/>
                                        </p:tgtEl>
                                      </p:cBhvr>
                                    </p:animEffect>
                                  </p:childTnLst>
                                </p:cTn>
                              </p:par>
                            </p:childTnLst>
                          </p:cTn>
                        </p:par>
                        <p:par>
                          <p:cTn id="51" fill="hold">
                            <p:stCondLst>
                              <p:cond delay="3900"/>
                            </p:stCondLst>
                            <p:childTnLst>
                              <p:par>
                                <p:cTn id="52" presetID="22" presetClass="entr" presetSubtype="1" fill="hold" grpId="0" nodeType="afterEffect">
                                  <p:stCondLst>
                                    <p:cond delay="300"/>
                                  </p:stCondLst>
                                  <p:iterate>
                                    <p:tmAbs val="0"/>
                                  </p:iterate>
                                  <p:childTnLst>
                                    <p:set>
                                      <p:cBhvr>
                                        <p:cTn id="53" fill="hold"/>
                                        <p:tgtEl>
                                          <p:spTgt spid="106"/>
                                        </p:tgtEl>
                                        <p:attrNameLst>
                                          <p:attrName>style.visibility</p:attrName>
                                        </p:attrNameLst>
                                      </p:cBhvr>
                                      <p:to>
                                        <p:strVal val="visible"/>
                                      </p:to>
                                    </p:set>
                                    <p:animEffect transition="in" filter="wipe(up)">
                                      <p:cBhvr>
                                        <p:cTn id="54" dur="500"/>
                                        <p:tgtEl>
                                          <p:spTgt spid="106"/>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path" presetSubtype="0" accel="50000" decel="50000" fill="hold" nodeType="clickEffect">
                                  <p:stCondLst>
                                    <p:cond delay="0"/>
                                  </p:stCondLst>
                                  <p:childTnLst>
                                    <p:animMotion origin="layout" path="M 0.000000 0.000000 C 0.000000 0.000000 0.143283 0.006141 0.140526 0.154818 C 0.138027 0.289554 -0.022833 0.481091 -0.022833 0.481091" pathEditMode="relative">
                                      <p:cBhvr>
                                        <p:cTn id="58" dur="750" fill="hold"/>
                                        <p:tgtEl>
                                          <p:spTgt spid="102"/>
                                        </p:tgtEl>
                                        <p:attrNameLst>
                                          <p:attrName>ppt_x</p:attrName>
                                          <p:attrName>ppt_y</p:attrName>
                                        </p:attrNameLst>
                                      </p:cBhvr>
                                    </p:animMotion>
                                  </p:childTnLst>
                                </p:cTn>
                              </p:par>
                            </p:childTnLst>
                          </p:cTn>
                        </p:par>
                        <p:par>
                          <p:cTn id="59" fill="hold">
                            <p:stCondLst>
                              <p:cond delay="0"/>
                            </p:stCondLst>
                            <p:childTnLst>
                              <p:par>
                                <p:cTn id="60" presetID="-1" presetClass="path" presetSubtype="0" accel="50000" decel="50000" fill="hold" nodeType="afterEffect">
                                  <p:stCondLst>
                                    <p:cond delay="0"/>
                                  </p:stCondLst>
                                  <p:childTnLst>
                                    <p:animMotion origin="layout" path="M 0.000000 0.000000 C 0.000000 0.000000 0.078047 -0.005548 0.095129 0.100354 C 0.119867 0.253726 0.057262 0.425398 0.057262 0.425398" pathEditMode="relative">
                                      <p:cBhvr>
                                        <p:cTn id="61" dur="750" fill="hold"/>
                                        <p:tgtEl>
                                          <p:spTgt spid="103"/>
                                        </p:tgtEl>
                                        <p:attrNameLst>
                                          <p:attrName>ppt_x</p:attrName>
                                          <p:attrName>ppt_y</p:attrName>
                                        </p:attrNameLst>
                                      </p:cBhvr>
                                    </p:animMotion>
                                  </p:childTnLst>
                                </p:cTn>
                              </p:par>
                            </p:childTnLst>
                          </p:cTn>
                        </p:par>
                        <p:par>
                          <p:cTn id="62" fill="hold">
                            <p:stCondLst>
                              <p:cond delay="0"/>
                            </p:stCondLst>
                            <p:childTnLst>
                              <p:par>
                                <p:cTn id="63" presetID="-1" presetClass="path" presetSubtype="0" accel="50000" decel="50000" fill="hold" nodeType="afterEffect">
                                  <p:stCondLst>
                                    <p:cond delay="0"/>
                                  </p:stCondLst>
                                  <p:childTnLst>
                                    <p:animMotion origin="layout" path="M 0.000000 0.000000 C 0.000000 0.000000 0.081577 -0.004948 0.092348 0.029123 C 0.142795 0.188704 0.152696 0.373445 0.149449 0.369162" pathEditMode="relative">
                                      <p:cBhvr>
                                        <p:cTn id="64" dur="750" fill="hold"/>
                                        <p:tgtEl>
                                          <p:spTgt spid="104"/>
                                        </p:tgtEl>
                                        <p:attrNameLst>
                                          <p:attrName>ppt_x</p:attrName>
                                          <p:attrName>ppt_y</p:attrName>
                                        </p:attrNameLst>
                                      </p:cBhvr>
                                    </p:animMotion>
                                  </p:childTnLst>
                                </p:cTn>
                              </p:par>
                            </p:childTnLst>
                          </p:cTn>
                        </p:par>
                        <p:par>
                          <p:cTn id="65" fill="hold">
                            <p:stCondLst>
                              <p:cond delay="0"/>
                            </p:stCondLst>
                            <p:childTnLst>
                              <p:par>
                                <p:cTn id="66" presetID="-1" presetClass="path" presetSubtype="0" accel="50000" decel="50000" fill="hold" nodeType="afterEffect">
                                  <p:stCondLst>
                                    <p:cond delay="0"/>
                                  </p:stCondLst>
                                  <p:childTnLst>
                                    <p:animMotion origin="layout" path="M 0.000000 0.000000 C 0.000000 0.000000 0.113508 -0.065422 0.168199 0.045790 C 0.200012 0.110480 0.228140 0.315140 0.228140 0.315140" pathEditMode="relative">
                                      <p:cBhvr>
                                        <p:cTn id="67" dur="750" fill="hold"/>
                                        <p:tgtEl>
                                          <p:spTgt spid="105"/>
                                        </p:tgtEl>
                                        <p:attrNameLst>
                                          <p:attrName>ppt_x</p:attrName>
                                          <p:attrName>ppt_y</p:attrName>
                                        </p:attrNameLst>
                                      </p:cBhvr>
                                    </p:animMotion>
                                  </p:childTnLst>
                                </p:cTn>
                              </p:par>
                            </p:childTnLst>
                          </p:cTn>
                        </p:par>
                        <p:par>
                          <p:cTn id="68" fill="hold">
                            <p:stCondLst>
                              <p:cond delay="0"/>
                            </p:stCondLst>
                            <p:childTnLst>
                              <p:par>
                                <p:cTn id="69" presetID="-1" presetClass="path" presetSubtype="0" accel="50000" decel="50000" fill="hold" nodeType="afterEffect">
                                  <p:stCondLst>
                                    <p:cond delay="0"/>
                                  </p:stCondLst>
                                  <p:childTnLst>
                                    <p:animMotion origin="layout" path="M 0.000000 0.000000 C 0.000000 0.000000 0.124434 -0.078899 0.162104 -0.040336 C 0.209049 0.007721 0.307079 0.260192 0.307079 0.260192" pathEditMode="relative">
                                      <p:cBhvr>
                                        <p:cTn id="70" dur="750" fill="hold"/>
                                        <p:tgtEl>
                                          <p:spTgt spid="106"/>
                                        </p:tgtEl>
                                        <p:attrNameLst>
                                          <p:attrName>ppt_x</p:attrName>
                                          <p:attrName>ppt_y</p:attrName>
                                        </p:attrNameLst>
                                      </p:cBhvr>
                                    </p:animMotion>
                                  </p:childTnLst>
                                </p:cTn>
                              </p:par>
                            </p:childTnLst>
                          </p:cTn>
                        </p:par>
                      </p:childTnLst>
                    </p:cTn>
                  </p:par>
                  <p:par>
                    <p:cTn id="71" fill="hold">
                      <p:stCondLst>
                        <p:cond delay="indefinite"/>
                      </p:stCondLst>
                      <p:childTnLst>
                        <p:par>
                          <p:cTn id="72" fill="hold">
                            <p:stCondLst>
                              <p:cond delay="0"/>
                            </p:stCondLst>
                            <p:childTnLst>
                              <p:par>
                                <p:cTn id="73" presetID="-1" presetClass="path" presetSubtype="0" accel="50000" decel="50000" fill="hold" nodeType="clickEffect">
                                  <p:stCondLst>
                                    <p:cond delay="0"/>
                                  </p:stCondLst>
                                  <p:childTnLst>
                                    <p:animMotion origin="layout" path="M 0.149449 0.369162 C 0.149449 0.369162 0.160194 0.116393 0.208669 0.029123 C 0.260707 -0.064562 0.345306 -0.052821 0.345306 -0.052821" pathEditMode="relative">
                                      <p:cBhvr>
                                        <p:cTn id="74" dur="750" fill="hold"/>
                                        <p:tgtEl>
                                          <p:spTgt spid="104"/>
                                        </p:tgtEl>
                                        <p:attrNameLst>
                                          <p:attrName>ppt_x</p:attrName>
                                          <p:attrName>ppt_y</p:attrName>
                                        </p:attrNameLst>
                                      </p:cBhvr>
                                    </p:animMotion>
                                  </p:childTnLst>
                                </p:cTn>
                              </p:par>
                            </p:childTnLst>
                          </p:cTn>
                        </p:par>
                        <p:par>
                          <p:cTn id="75" fill="hold">
                            <p:stCondLst>
                              <p:cond delay="750"/>
                            </p:stCondLst>
                            <p:childTnLst>
                              <p:par>
                                <p:cTn id="76" presetID="10" presetClass="exit" fill="hold" grpId="1" nodeType="afterEffect">
                                  <p:stCondLst>
                                    <p:cond delay="300"/>
                                  </p:stCondLst>
                                  <p:iterate>
                                    <p:tmAbs val="0"/>
                                  </p:iterate>
                                  <p:childTnLst>
                                    <p:animEffect transition="out" filter="fade">
                                      <p:cBhvr>
                                        <p:cTn id="77" dur="750" fill="hold"/>
                                        <p:tgtEl>
                                          <p:spTgt spid="104"/>
                                        </p:tgtEl>
                                      </p:cBhvr>
                                    </p:animEffect>
                                    <p:set>
                                      <p:cBhvr>
                                        <p:cTn id="78" fill="hold">
                                          <p:stCondLst>
                                            <p:cond delay="749"/>
                                          </p:stCondLst>
                                        </p:cTn>
                                        <p:tgtEl>
                                          <p:spTgt spid="10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path" presetSubtype="0" accel="50000" decel="50000" fill="hold" nodeType="clickEffect">
                                  <p:stCondLst>
                                    <p:cond delay="0"/>
                                  </p:stCondLst>
                                  <p:childTnLst>
                                    <p:animMotion origin="layout" path="M 0.307079 0.260192 C 0.244958 0.136552 0.259042 0.125366 0.212104 0.125608 C 0.165167 0.125849 0.142801 0.191573 0.137104 0.261068" pathEditMode="relative">
                                      <p:cBhvr>
                                        <p:cTn id="82" dur="750" fill="hold"/>
                                        <p:tgtEl>
                                          <p:spTgt spid="106"/>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iterate>
                                    <p:tmAbs val="0"/>
                                  </p:iterate>
                                  <p:childTnLst>
                                    <p:set>
                                      <p:cBhvr>
                                        <p:cTn id="86" fill="hold"/>
                                        <p:tgtEl>
                                          <p:spTgt spid="107"/>
                                        </p:tgtEl>
                                        <p:attrNameLst>
                                          <p:attrName>style.visibility</p:attrName>
                                        </p:attrNameLst>
                                      </p:cBhvr>
                                      <p:to>
                                        <p:strVal val="visible"/>
                                      </p:to>
                                    </p:set>
                                    <p:animEffect transition="in" filter="wipe(up)">
                                      <p:cBhvr>
                                        <p:cTn id="87" dur="500"/>
                                        <p:tgtEl>
                                          <p:spTgt spid="107"/>
                                        </p:tgtEl>
                                      </p:cBhvr>
                                    </p:animEffect>
                                  </p:childTnLst>
                                </p:cTn>
                              </p:par>
                            </p:childTnLst>
                          </p:cTn>
                        </p:par>
                        <p:par>
                          <p:cTn id="88" fill="hold">
                            <p:stCondLst>
                              <p:cond delay="0"/>
                            </p:stCondLst>
                            <p:childTnLst>
                              <p:par>
                                <p:cTn id="89" presetID="-1" presetClass="path" presetSubtype="0" accel="50000" decel="50000" fill="hold" nodeType="afterEffect">
                                  <p:stCondLst>
                                    <p:cond delay="0"/>
                                  </p:stCondLst>
                                  <p:childTnLst>
                                    <p:animMotion origin="layout" path="M 0.000000 0.000000 C 0.000000 0.000000 0.183663 -0.019343 0.249219 0.126389 C 0.283052 0.201600 0.307031 0.479167 0.307031 0.479167" pathEditMode="relative">
                                      <p:cBhvr>
                                        <p:cTn id="90" dur="750" fill="hold"/>
                                        <p:tgtEl>
                                          <p:spTgt spid="107"/>
                                        </p:tgtEl>
                                        <p:attrNameLst>
                                          <p:attrName>ppt_x</p:attrName>
                                          <p:attrName>ppt_y</p:attrName>
                                        </p:attrNameLst>
                                      </p:cBhvr>
                                    </p:animMotion>
                                  </p:childTnLst>
                                </p:cTn>
                              </p:par>
                            </p:childTnLst>
                          </p:cTn>
                        </p:par>
                      </p:childTnLst>
                    </p:cTn>
                  </p:par>
                  <p:par>
                    <p:cTn id="91" fill="hold">
                      <p:stCondLst>
                        <p:cond delay="indefinite"/>
                      </p:stCondLst>
                      <p:childTnLst>
                        <p:par>
                          <p:cTn id="92" fill="hold">
                            <p:stCondLst>
                              <p:cond delay="0"/>
                            </p:stCondLst>
                            <p:childTnLst>
                              <p:par>
                                <p:cTn id="93" presetID="10" presetClass="entr" fill="hold" grpId="0" nodeType="clickEffect">
                                  <p:stCondLst>
                                    <p:cond delay="0"/>
                                  </p:stCondLst>
                                  <p:iterate>
                                    <p:tmAbs val="0"/>
                                  </p:iterate>
                                  <p:childTnLst>
                                    <p:set>
                                      <p:cBhvr>
                                        <p:cTn id="94" fill="hold"/>
                                        <p:tgtEl>
                                          <p:spTgt spid="108"/>
                                        </p:tgtEl>
                                        <p:attrNameLst>
                                          <p:attrName>style.visibility</p:attrName>
                                        </p:attrNameLst>
                                      </p:cBhvr>
                                      <p:to>
                                        <p:strVal val="visible"/>
                                      </p:to>
                                    </p:set>
                                    <p:animEffect transition="in" filter="fade">
                                      <p:cBhvr>
                                        <p:cTn id="95" dur="75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advAuto="0"/>
      <p:bldP spid="73" grpId="0" build="p" bldLvl="5" animBg="1" advAuto="0"/>
      <p:bldP spid="76" grpId="0" animBg="1" advAuto="0"/>
      <p:bldP spid="79" grpId="0" animBg="1" advAuto="0"/>
      <p:bldP spid="101" grpId="0" animBg="1" advAuto="0"/>
      <p:bldP spid="102" grpId="0" animBg="1" advAuto="0"/>
      <p:bldP spid="103" grpId="0" animBg="1" advAuto="0"/>
      <p:bldP spid="104" grpId="0" animBg="1" advAuto="0"/>
      <p:bldP spid="104" grpId="1" animBg="1" advAuto="0"/>
      <p:bldP spid="105" grpId="0" animBg="1" advAuto="0"/>
      <p:bldP spid="106" grpId="0" animBg="1" advAuto="0"/>
      <p:bldP spid="107" grpId="0" animBg="1" advAuto="0"/>
      <p:bldP spid="108"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Decide on Data Fields"/>
          <p:cNvSpPr txBox="1">
            <a:spLocks noGrp="1"/>
          </p:cNvSpPr>
          <p:nvPr>
            <p:ph type="title"/>
          </p:nvPr>
        </p:nvSpPr>
        <p:spPr>
          <a:prstGeom prst="rect">
            <a:avLst/>
          </a:prstGeom>
        </p:spPr>
        <p:txBody>
          <a:bodyPr/>
          <a:lstStyle/>
          <a:p>
            <a:r>
              <a:t>Decide on Data Fields</a:t>
            </a:r>
          </a:p>
        </p:txBody>
      </p:sp>
      <p:sp>
        <p:nvSpPr>
          <p:cNvPr id="113" name="Implementation must store items…"/>
          <p:cNvSpPr txBox="1">
            <a:spLocks noGrp="1"/>
          </p:cNvSpPr>
          <p:nvPr>
            <p:ph type="body" sz="quarter" idx="1"/>
          </p:nvPr>
        </p:nvSpPr>
        <p:spPr>
          <a:xfrm>
            <a:off x="190500" y="2343150"/>
            <a:ext cx="12153900" cy="5029200"/>
          </a:xfrm>
          <a:prstGeom prst="rect">
            <a:avLst/>
          </a:prstGeom>
        </p:spPr>
        <p:txBody>
          <a:bodyPr/>
          <a:lstStyle/>
          <a:p>
            <a:pPr>
              <a:spcBef>
                <a:spcPts val="1500"/>
              </a:spcBef>
              <a:buBlip>
                <a:blip r:embed="rId3"/>
              </a:buBlip>
            </a:pPr>
            <a:r>
              <a:t>Implementation must store items</a:t>
            </a:r>
          </a:p>
          <a:p>
            <a:pPr lvl="1">
              <a:spcBef>
                <a:spcPts val="1500"/>
              </a:spcBef>
              <a:buBlip>
                <a:blip r:embed="rId3"/>
              </a:buBlip>
            </a:pPr>
            <a:r>
              <a:t>Use an array of fixed size</a:t>
            </a:r>
          </a:p>
          <a:p>
            <a:pPr lvl="1">
              <a:spcBef>
                <a:spcPts val="1500"/>
              </a:spcBef>
              <a:buBlip>
                <a:blip r:embed="rId3"/>
              </a:buBlip>
            </a:pPr>
            <a:r>
              <a:t>Default capacity for the bag</a:t>
            </a:r>
          </a:p>
          <a:p>
            <a:pPr lvl="1">
              <a:spcBef>
                <a:spcPts val="1500"/>
              </a:spcBef>
              <a:buBlip>
                <a:blip r:embed="rId3"/>
              </a:buBlip>
            </a:pPr>
            <a:r>
              <a:t>Current number of items in the bag</a:t>
            </a:r>
          </a:p>
          <a:p>
            <a:pPr lvl="1">
              <a:spcBef>
                <a:spcPts val="1500"/>
              </a:spcBef>
              <a:buBlip>
                <a:blip r:embed="rId3"/>
              </a:buBlip>
            </a:pPr>
            <a:r>
              <a:t>Maximum capacity of bag</a:t>
            </a:r>
          </a:p>
        </p:txBody>
      </p:sp>
      <p:sp>
        <p:nvSpPr>
          <p:cNvPr id="114" name="Rectangle"/>
          <p:cNvSpPr/>
          <p:nvPr/>
        </p:nvSpPr>
        <p:spPr>
          <a:xfrm>
            <a:off x="12611100" y="2400300"/>
            <a:ext cx="11525250" cy="10332289"/>
          </a:xfrm>
          <a:prstGeom prst="rect">
            <a:avLst/>
          </a:prstGeom>
          <a:solidFill>
            <a:srgbClr val="E5E6E1"/>
          </a:solidFill>
          <a:ln w="50800">
            <a:solidFill>
              <a:srgbClr val="941100"/>
            </a:solidFill>
            <a:miter lim="400000"/>
          </a:ln>
          <a:effectLst>
            <a:outerShdw blurRad="4191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15" name="template&lt;class ItemType&gt;…"/>
          <p:cNvSpPr/>
          <p:nvPr/>
        </p:nvSpPr>
        <p:spPr>
          <a:xfrm>
            <a:off x="12744450" y="2476500"/>
            <a:ext cx="11372850" cy="98018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lnSpc>
                <a:spcPct val="120000"/>
              </a:lnSpc>
              <a:tabLst>
                <a:tab pos="368300" algn="l"/>
              </a:tabLst>
              <a:defRPr sz="25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lnSpc>
                <a:spcPct val="120000"/>
              </a:lnSpc>
              <a:tabLst>
                <a:tab pos="368300" algn="l"/>
              </a:tabLst>
              <a:defRPr sz="2500" b="1">
                <a:latin typeface="Menlo Regular"/>
                <a:ea typeface="Menlo Regular"/>
                <a:cs typeface="Menlo Regular"/>
                <a:sym typeface="Menlo Regular"/>
              </a:defRPr>
            </a:pPr>
            <a:r>
              <a:rPr>
                <a:solidFill>
                  <a:srgbClr val="BB2CA2"/>
                </a:solidFill>
              </a:rPr>
              <a:t>class</a:t>
            </a:r>
            <a:r>
              <a:t> ArrayBag : </a:t>
            </a:r>
            <a:r>
              <a:rPr>
                <a:solidFill>
                  <a:srgbClr val="BB2CA2"/>
                </a:solidFill>
              </a:rPr>
              <a:t>public</a:t>
            </a:r>
            <a:r>
              <a:t> BagInterface&lt;ItemType&gt;</a:t>
            </a:r>
          </a:p>
          <a:p>
            <a:pPr algn="l" defTabSz="685800">
              <a:lnSpc>
                <a:spcPct val="120000"/>
              </a:lnSpc>
              <a:tabLst>
                <a:tab pos="368300" algn="l"/>
              </a:tabLst>
              <a:defRPr sz="2500" b="1">
                <a:latin typeface="Menlo Regular"/>
                <a:ea typeface="Menlo Regular"/>
                <a:cs typeface="Menlo Regular"/>
                <a:sym typeface="Menlo Regular"/>
              </a:defRPr>
            </a:pPr>
            <a:r>
              <a:t>{</a:t>
            </a:r>
          </a:p>
          <a:p>
            <a:pPr algn="l" defTabSz="685800">
              <a:lnSpc>
                <a:spcPct val="120000"/>
              </a:lnSpc>
              <a:tabLst>
                <a:tab pos="368300" algn="l"/>
              </a:tabLst>
              <a:defRPr sz="2500" b="1">
                <a:solidFill>
                  <a:srgbClr val="BB2CA2"/>
                </a:solidFill>
                <a:latin typeface="Menlo Regular"/>
                <a:ea typeface="Menlo Regular"/>
                <a:cs typeface="Menlo Regular"/>
                <a:sym typeface="Menlo Regular"/>
              </a:defRPr>
            </a:pPr>
            <a:r>
              <a:t>private</a:t>
            </a:r>
            <a:r>
              <a:rPr>
                <a:solidFill>
                  <a:srgbClr val="000000"/>
                </a:solidFill>
              </a:rPr>
              <a:t>:</a:t>
            </a:r>
          </a:p>
          <a:p>
            <a:pPr algn="l" defTabSz="685800">
              <a:lnSpc>
                <a:spcPct val="120000"/>
              </a:lnSpc>
              <a:tabLst>
                <a:tab pos="368300" algn="l"/>
              </a:tabLst>
              <a:defRPr sz="2500" b="1">
                <a:latin typeface="Menlo Regular"/>
                <a:ea typeface="Menlo Regular"/>
                <a:cs typeface="Menlo Regular"/>
                <a:sym typeface="Menlo Regular"/>
              </a:defRPr>
            </a:pPr>
            <a:r>
              <a:t>	</a:t>
            </a:r>
            <a:r>
              <a:rPr>
                <a:solidFill>
                  <a:srgbClr val="BB2CA2"/>
                </a:solidFill>
              </a:rPr>
              <a:t>static</a:t>
            </a:r>
            <a:r>
              <a:t> </a:t>
            </a:r>
            <a:r>
              <a:rPr>
                <a:solidFill>
                  <a:srgbClr val="BB2CA2"/>
                </a:solidFill>
              </a:rPr>
              <a:t>const</a:t>
            </a:r>
            <a:r>
              <a:t> </a:t>
            </a:r>
            <a:r>
              <a:rPr>
                <a:solidFill>
                  <a:srgbClr val="BB2CA2"/>
                </a:solidFill>
              </a:rPr>
              <a:t>int</a:t>
            </a:r>
            <a:r>
              <a:t> DEFAULT_CAPACITY = </a:t>
            </a:r>
            <a:r>
              <a:rPr>
                <a:solidFill>
                  <a:srgbClr val="272AD8"/>
                </a:solidFill>
              </a:rPr>
              <a:t>6</a:t>
            </a:r>
            <a:r>
              <a:t>;  </a:t>
            </a:r>
          </a:p>
          <a:p>
            <a:pPr algn="l" defTabSz="685800">
              <a:lnSpc>
                <a:spcPct val="120000"/>
              </a:lnSpc>
              <a:tabLst>
                <a:tab pos="368300" algn="l"/>
              </a:tabLst>
              <a:defRPr sz="2500" b="1">
                <a:latin typeface="Menlo Regular"/>
                <a:ea typeface="Menlo Regular"/>
                <a:cs typeface="Menlo Regular"/>
                <a:sym typeface="Menlo Regular"/>
              </a:defRPr>
            </a:pPr>
            <a:r>
              <a:t>	ItemType items[DEFAULT_CAPACITY]; </a:t>
            </a:r>
            <a:r>
              <a:rPr>
                <a:solidFill>
                  <a:srgbClr val="008400"/>
                </a:solidFill>
              </a:rPr>
              <a:t>// bag items</a:t>
            </a:r>
          </a:p>
          <a:p>
            <a:pPr algn="l" defTabSz="685800">
              <a:lnSpc>
                <a:spcPct val="120000"/>
              </a:lnSpc>
              <a:tabLst>
                <a:tab pos="368300" algn="l"/>
              </a:tabLst>
              <a:defRPr sz="2500" b="1">
                <a:latin typeface="Menlo Regular"/>
                <a:ea typeface="Menlo Regular"/>
                <a:cs typeface="Menlo Regular"/>
                <a:sym typeface="Menlo Regular"/>
              </a:defRPr>
            </a:pPr>
            <a:r>
              <a:t>  </a:t>
            </a:r>
            <a:r>
              <a:rPr>
                <a:solidFill>
                  <a:srgbClr val="BB2CA2"/>
                </a:solidFill>
              </a:rPr>
              <a:t>int</a:t>
            </a:r>
            <a:r>
              <a:t> itemCount;                    </a:t>
            </a:r>
            <a:r>
              <a:rPr>
                <a:solidFill>
                  <a:srgbClr val="008400"/>
                </a:solidFill>
              </a:rPr>
              <a:t>// count of bag items</a:t>
            </a:r>
          </a:p>
          <a:p>
            <a:pPr algn="l" defTabSz="685800">
              <a:lnSpc>
                <a:spcPct val="120000"/>
              </a:lnSpc>
              <a:tabLst>
                <a:tab pos="368300" algn="l"/>
              </a:tabLst>
              <a:defRPr sz="2500">
                <a:latin typeface="Menlo Regular"/>
                <a:ea typeface="Menlo Regular"/>
                <a:cs typeface="Menlo Regular"/>
                <a:sym typeface="Menlo Regular"/>
              </a:defRPr>
            </a:pPr>
            <a:r>
              <a:t>  </a:t>
            </a:r>
            <a:r>
              <a:rPr b="1">
                <a:solidFill>
                  <a:srgbClr val="BB2CA2"/>
                </a:solidFill>
              </a:rPr>
              <a:t>int</a:t>
            </a:r>
            <a:r>
              <a:rPr b="1"/>
              <a:t> maxItems;                </a:t>
            </a:r>
            <a:r>
              <a:rPr b="1">
                <a:solidFill>
                  <a:srgbClr val="008400"/>
                </a:solidFill>
              </a:rPr>
              <a:t>// max capacity of the bag</a:t>
            </a:r>
          </a:p>
          <a:p>
            <a:pPr algn="l" defTabSz="685800">
              <a:lnSpc>
                <a:spcPct val="120000"/>
              </a:lnSpc>
              <a:tabLst>
                <a:tab pos="368300" algn="l"/>
              </a:tabLst>
              <a:defRPr sz="2500">
                <a:latin typeface="Menlo Regular"/>
                <a:ea typeface="Menlo Regular"/>
                <a:cs typeface="Menlo Regular"/>
                <a:sym typeface="Menlo Regular"/>
              </a:defRPr>
            </a:pPr>
            <a:endParaRPr b="1">
              <a:solidFill>
                <a:srgbClr val="008400"/>
              </a:solidFill>
            </a:endParaRPr>
          </a:p>
          <a:p>
            <a:pPr algn="l" defTabSz="685800">
              <a:lnSpc>
                <a:spcPct val="120000"/>
              </a:lnSpc>
              <a:tabLst>
                <a:tab pos="368300" algn="l"/>
              </a:tabLst>
              <a:defRPr sz="2500">
                <a:latin typeface="Menlo Regular"/>
                <a:ea typeface="Menlo Regular"/>
                <a:cs typeface="Menlo Regular"/>
                <a:sym typeface="Menlo Regular"/>
              </a:defRPr>
            </a:pPr>
            <a:endParaRPr b="1">
              <a:solidFill>
                <a:srgbClr val="008400"/>
              </a:solidFill>
            </a:endParaRPr>
          </a:p>
          <a:p>
            <a:pPr algn="l" defTabSz="685800">
              <a:lnSpc>
                <a:spcPct val="120000"/>
              </a:lnSpc>
              <a:tabLst>
                <a:tab pos="368300" algn="l"/>
              </a:tabLst>
              <a:defRPr sz="2500" b="1">
                <a:solidFill>
                  <a:srgbClr val="BB2CA2"/>
                </a:solidFill>
                <a:latin typeface="Menlo Regular"/>
                <a:ea typeface="Menlo Regular"/>
                <a:cs typeface="Menlo Regular"/>
                <a:sym typeface="Menlo Regular"/>
              </a:defRPr>
            </a:pPr>
            <a:r>
              <a:t>public</a:t>
            </a:r>
            <a:r>
              <a:rPr>
                <a:solidFill>
                  <a:srgbClr val="000000"/>
                </a:solidFill>
              </a:rPr>
              <a:t>:</a:t>
            </a:r>
          </a:p>
          <a:p>
            <a:pPr algn="l" defTabSz="685800">
              <a:lnSpc>
                <a:spcPct val="120000"/>
              </a:lnSpc>
              <a:tabLst>
                <a:tab pos="368300" algn="l"/>
              </a:tabLst>
              <a:defRPr sz="2500" b="1">
                <a:latin typeface="Menlo Regular"/>
                <a:ea typeface="Menlo Regular"/>
                <a:cs typeface="Menlo Regular"/>
                <a:sym typeface="Menlo Regular"/>
              </a:defRPr>
            </a:pPr>
            <a:r>
              <a:t>	ArrayBag();</a:t>
            </a:r>
          </a:p>
          <a:p>
            <a:pPr algn="l" defTabSz="685800">
              <a:lnSpc>
                <a:spcPct val="120000"/>
              </a:lnSpc>
              <a:tabLst>
                <a:tab pos="368300" algn="l"/>
              </a:tabLst>
              <a:defRPr sz="2500" b="1">
                <a:latin typeface="Menlo Regular"/>
                <a:ea typeface="Menlo Regular"/>
                <a:cs typeface="Menlo Regular"/>
                <a:sym typeface="Menlo Regular"/>
              </a:defRPr>
            </a:pPr>
            <a:r>
              <a:t>	</a:t>
            </a:r>
            <a:r>
              <a:rPr>
                <a:solidFill>
                  <a:srgbClr val="BB2CA2"/>
                </a:solidFill>
              </a:rPr>
              <a:t>int</a:t>
            </a:r>
            <a:r>
              <a:t> getCurrentSize() </a:t>
            </a:r>
            <a:r>
              <a:rPr>
                <a:solidFill>
                  <a:srgbClr val="BB2CA2"/>
                </a:solidFill>
              </a:rPr>
              <a:t>const</a:t>
            </a:r>
            <a:r>
              <a:t>;</a:t>
            </a:r>
          </a:p>
          <a:p>
            <a:pPr algn="l" defTabSz="685800">
              <a:lnSpc>
                <a:spcPct val="120000"/>
              </a:lnSpc>
              <a:tabLst>
                <a:tab pos="368300" algn="l"/>
              </a:tabLst>
              <a:defRPr sz="2500" b="1">
                <a:latin typeface="Menlo Regular"/>
                <a:ea typeface="Menlo Regular"/>
                <a:cs typeface="Menlo Regular"/>
                <a:sym typeface="Menlo Regular"/>
              </a:defRPr>
            </a:pPr>
            <a:r>
              <a:t>	</a:t>
            </a:r>
            <a:r>
              <a:rPr>
                <a:solidFill>
                  <a:srgbClr val="BB2CA2"/>
                </a:solidFill>
              </a:rPr>
              <a:t>bool</a:t>
            </a:r>
            <a:r>
              <a:t> isEmpty() </a:t>
            </a:r>
            <a:r>
              <a:rPr>
                <a:solidFill>
                  <a:srgbClr val="BB2CA2"/>
                </a:solidFill>
              </a:rPr>
              <a:t>const</a:t>
            </a:r>
            <a:r>
              <a:t>;</a:t>
            </a:r>
          </a:p>
          <a:p>
            <a:pPr algn="l" defTabSz="685800">
              <a:lnSpc>
                <a:spcPct val="120000"/>
              </a:lnSpc>
              <a:tabLst>
                <a:tab pos="368300" algn="l"/>
              </a:tabLst>
              <a:defRPr sz="2500" b="1">
                <a:latin typeface="Menlo Regular"/>
                <a:ea typeface="Menlo Regular"/>
                <a:cs typeface="Menlo Regular"/>
                <a:sym typeface="Menlo Regular"/>
              </a:defRPr>
            </a:pPr>
            <a:r>
              <a:t>	</a:t>
            </a:r>
            <a:r>
              <a:rPr>
                <a:solidFill>
                  <a:srgbClr val="BB2CA2"/>
                </a:solidFill>
              </a:rPr>
              <a:t>bool</a:t>
            </a:r>
            <a:r>
              <a:t> add(</a:t>
            </a:r>
            <a:r>
              <a:rPr>
                <a:solidFill>
                  <a:srgbClr val="BB2CA2"/>
                </a:solidFill>
              </a:rPr>
              <a:t>const</a:t>
            </a:r>
            <a:r>
              <a:t> ItemType&amp; someItem);</a:t>
            </a:r>
          </a:p>
          <a:p>
            <a:pPr algn="l" defTabSz="685800">
              <a:lnSpc>
                <a:spcPct val="120000"/>
              </a:lnSpc>
              <a:tabLst>
                <a:tab pos="368300" algn="l"/>
              </a:tabLst>
              <a:defRPr sz="2500" b="1">
                <a:latin typeface="Menlo Regular"/>
                <a:ea typeface="Menlo Regular"/>
                <a:cs typeface="Menlo Regular"/>
                <a:sym typeface="Menlo Regular"/>
              </a:defRPr>
            </a:pPr>
            <a:r>
              <a:t>	</a:t>
            </a:r>
            <a:r>
              <a:rPr>
                <a:solidFill>
                  <a:srgbClr val="BB2CA2"/>
                </a:solidFill>
              </a:rPr>
              <a:t>bool</a:t>
            </a:r>
            <a:r>
              <a:t> remove(</a:t>
            </a:r>
            <a:r>
              <a:rPr>
                <a:solidFill>
                  <a:srgbClr val="BB2CA2"/>
                </a:solidFill>
              </a:rPr>
              <a:t>const</a:t>
            </a:r>
            <a:r>
              <a:t> ItemType&amp; someItem);</a:t>
            </a:r>
          </a:p>
          <a:p>
            <a:pPr algn="l" defTabSz="685800">
              <a:lnSpc>
                <a:spcPct val="120000"/>
              </a:lnSpc>
              <a:tabLst>
                <a:tab pos="368300" algn="l"/>
              </a:tabLst>
              <a:defRPr sz="2500" b="1">
                <a:latin typeface="Menlo Regular"/>
                <a:ea typeface="Menlo Regular"/>
                <a:cs typeface="Menlo Regular"/>
                <a:sym typeface="Menlo Regular"/>
              </a:defRPr>
            </a:pPr>
            <a:r>
              <a:t>	</a:t>
            </a:r>
            <a:r>
              <a:rPr>
                <a:solidFill>
                  <a:srgbClr val="BB2CA2"/>
                </a:solidFill>
              </a:rPr>
              <a:t>void</a:t>
            </a:r>
            <a:r>
              <a:t> clear();</a:t>
            </a:r>
          </a:p>
          <a:p>
            <a:pPr algn="l" defTabSz="685800">
              <a:lnSpc>
                <a:spcPct val="120000"/>
              </a:lnSpc>
              <a:tabLst>
                <a:tab pos="368300" algn="l"/>
              </a:tabLst>
              <a:defRPr sz="2500" b="1">
                <a:latin typeface="Menlo Regular"/>
                <a:ea typeface="Menlo Regular"/>
                <a:cs typeface="Menlo Regular"/>
                <a:sym typeface="Menlo Regular"/>
              </a:defRPr>
            </a:pPr>
            <a:r>
              <a:t>	</a:t>
            </a:r>
            <a:r>
              <a:rPr>
                <a:solidFill>
                  <a:srgbClr val="BB2CA2"/>
                </a:solidFill>
              </a:rPr>
              <a:t>bool</a:t>
            </a:r>
            <a:r>
              <a:t> contains(</a:t>
            </a:r>
            <a:r>
              <a:rPr>
                <a:solidFill>
                  <a:srgbClr val="BB2CA2"/>
                </a:solidFill>
              </a:rPr>
              <a:t>const</a:t>
            </a:r>
            <a:r>
              <a:t> ItemType&amp; target) </a:t>
            </a:r>
            <a:r>
              <a:rPr>
                <a:solidFill>
                  <a:srgbClr val="BB2CA2"/>
                </a:solidFill>
              </a:rPr>
              <a:t>const</a:t>
            </a:r>
            <a:r>
              <a:t>;</a:t>
            </a:r>
          </a:p>
          <a:p>
            <a:pPr algn="l" defTabSz="685800">
              <a:lnSpc>
                <a:spcPct val="120000"/>
              </a:lnSpc>
              <a:tabLst>
                <a:tab pos="368300" algn="l"/>
              </a:tabLst>
              <a:defRPr sz="2500" b="1">
                <a:latin typeface="Menlo Regular"/>
                <a:ea typeface="Menlo Regular"/>
                <a:cs typeface="Menlo Regular"/>
                <a:sym typeface="Menlo Regular"/>
              </a:defRPr>
            </a:pPr>
            <a:r>
              <a:t>	</a:t>
            </a:r>
            <a:r>
              <a:rPr>
                <a:solidFill>
                  <a:srgbClr val="BB2CA2"/>
                </a:solidFill>
              </a:rPr>
              <a:t>int</a:t>
            </a:r>
            <a:r>
              <a:t> getFrequencyOf(</a:t>
            </a:r>
            <a:r>
              <a:rPr>
                <a:solidFill>
                  <a:srgbClr val="BB2CA2"/>
                </a:solidFill>
              </a:rPr>
              <a:t>const</a:t>
            </a:r>
            <a:r>
              <a:t> ItemType&amp; target) </a:t>
            </a:r>
            <a:r>
              <a:rPr>
                <a:solidFill>
                  <a:srgbClr val="BB2CA2"/>
                </a:solidFill>
              </a:rPr>
              <a:t>const</a:t>
            </a:r>
            <a:r>
              <a:t>;</a:t>
            </a:r>
          </a:p>
          <a:p>
            <a:pPr algn="l" defTabSz="685800">
              <a:lnSpc>
                <a:spcPct val="120000"/>
              </a:lnSpc>
              <a:tabLst>
                <a:tab pos="368300" algn="l"/>
              </a:tabLst>
              <a:defRPr sz="2500" b="1">
                <a:latin typeface="Menlo Regular"/>
                <a:ea typeface="Menlo Regular"/>
                <a:cs typeface="Menlo Regular"/>
                <a:sym typeface="Menlo Regular"/>
              </a:defRPr>
            </a:pPr>
            <a:r>
              <a:t>	std::vector&lt;ItemType&gt; toVector() </a:t>
            </a:r>
            <a:r>
              <a:rPr>
                <a:solidFill>
                  <a:srgbClr val="BB2CA2"/>
                </a:solidFill>
              </a:rPr>
              <a:t>const</a:t>
            </a:r>
            <a:r>
              <a:t>; </a:t>
            </a:r>
          </a:p>
          <a:p>
            <a:pPr algn="l" defTabSz="685800">
              <a:lnSpc>
                <a:spcPct val="120000"/>
              </a:lnSpc>
              <a:tabLst>
                <a:tab pos="368300" algn="l"/>
              </a:tabLst>
              <a:defRPr sz="2500" b="1">
                <a:solidFill>
                  <a:srgbClr val="008400"/>
                </a:solidFill>
                <a:latin typeface="Menlo Regular"/>
                <a:ea typeface="Menlo Regular"/>
                <a:cs typeface="Menlo Regular"/>
                <a:sym typeface="Menlo Regular"/>
              </a:defRPr>
            </a:pPr>
            <a:r>
              <a:rPr>
                <a:solidFill>
                  <a:srgbClr val="000000"/>
                </a:solidFill>
              </a:rPr>
              <a:t>};  </a:t>
            </a:r>
            <a:r>
              <a:t>// end ArrayBag</a:t>
            </a:r>
            <a:endParaRPr>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114"/>
                                        </p:tgtEl>
                                        <p:attrNameLst>
                                          <p:attrName>style.visibility</p:attrName>
                                        </p:attrNameLst>
                                      </p:cBhvr>
                                      <p:to>
                                        <p:strVal val="visible"/>
                                      </p:to>
                                    </p:set>
                                    <p:anim calcmode="lin" valueType="num">
                                      <p:cBhvr>
                                        <p:cTn id="7" dur="500" fill="hold"/>
                                        <p:tgtEl>
                                          <p:spTgt spid="114"/>
                                        </p:tgtEl>
                                        <p:attrNameLst>
                                          <p:attrName>ppt_x</p:attrName>
                                        </p:attrNameLst>
                                      </p:cBhvr>
                                      <p:tavLst>
                                        <p:tav tm="0">
                                          <p:val>
                                            <p:strVal val="#ppt_x"/>
                                          </p:val>
                                        </p:tav>
                                        <p:tav tm="100000">
                                          <p:val>
                                            <p:strVal val="#ppt_x"/>
                                          </p:val>
                                        </p:tav>
                                      </p:tavLst>
                                    </p:anim>
                                    <p:anim calcmode="lin" valueType="num">
                                      <p:cBhvr>
                                        <p:cTn id="8" dur="500" fill="hold"/>
                                        <p:tgtEl>
                                          <p:spTgt spid="1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100"/>
                                  </p:iterate>
                                  <p:childTnLst>
                                    <p:set>
                                      <p:cBhvr>
                                        <p:cTn id="12" fill="hold"/>
                                        <p:tgtEl>
                                          <p:spTgt spid="115">
                                            <p:bg/>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100"/>
                                  </p:iterate>
                                  <p:childTnLst>
                                    <p:set>
                                      <p:cBhvr>
                                        <p:cTn id="14" fill="hold"/>
                                        <p:tgtEl>
                                          <p:spTgt spid="115">
                                            <p:txEl>
                                              <p:pRg st="0" end="0"/>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type="lt">
                                    <p:tmAbs val="100"/>
                                  </p:iterate>
                                  <p:childTnLst>
                                    <p:set>
                                      <p:cBhvr>
                                        <p:cTn id="17" fill="hold"/>
                                        <p:tgtEl>
                                          <p:spTgt spid="115">
                                            <p:txEl>
                                              <p:pRg st="1" end="1"/>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100"/>
                                  </p:iterate>
                                  <p:childTnLst>
                                    <p:set>
                                      <p:cBhvr>
                                        <p:cTn id="20" fill="hold"/>
                                        <p:tgtEl>
                                          <p:spTgt spid="115">
                                            <p:txEl>
                                              <p:pRg st="2" end="2"/>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type="lt">
                                    <p:tmAbs val="100"/>
                                  </p:iterate>
                                  <p:childTnLst>
                                    <p:set>
                                      <p:cBhvr>
                                        <p:cTn id="23" fill="hold"/>
                                        <p:tgtEl>
                                          <p:spTgt spid="11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fill="hold" grpId="0" nodeType="clickEffect">
                                  <p:stCondLst>
                                    <p:cond delay="0"/>
                                  </p:stCondLst>
                                  <p:iterate>
                                    <p:tmAbs val="0"/>
                                  </p:iterate>
                                  <p:childTnLst>
                                    <p:set>
                                      <p:cBhvr>
                                        <p:cTn id="27" fill="hold"/>
                                        <p:tgtEl>
                                          <p:spTgt spid="113">
                                            <p:txEl>
                                              <p:pRg st="2" end="2"/>
                                            </p:txEl>
                                          </p:spTgt>
                                        </p:tgtEl>
                                        <p:attrNameLst>
                                          <p:attrName>style.visibility</p:attrName>
                                        </p:attrNameLst>
                                      </p:cBhvr>
                                      <p:to>
                                        <p:strVal val="visible"/>
                                      </p:to>
                                    </p:set>
                                    <p:animEffect transition="in" filter="fade">
                                      <p:cBhvr>
                                        <p:cTn id="28" dur="500"/>
                                        <p:tgtEl>
                                          <p:spTgt spid="113">
                                            <p:txEl>
                                              <p:pRg st="2" end="2"/>
                                            </p:txEl>
                                          </p:spTgt>
                                        </p:tgtEl>
                                      </p:cBhvr>
                                    </p:animEffect>
                                  </p:childTnLst>
                                </p:cTn>
                              </p:par>
                            </p:childTnLst>
                          </p:cTn>
                        </p:par>
                        <p:par>
                          <p:cTn id="29" fill="hold">
                            <p:stCondLst>
                              <p:cond delay="500"/>
                            </p:stCondLst>
                            <p:childTnLst>
                              <p:par>
                                <p:cTn id="30" presetID="1" presetClass="entr" presetSubtype="0" fill="hold" grpId="0" nodeType="afterEffect">
                                  <p:stCondLst>
                                    <p:cond delay="0"/>
                                  </p:stCondLst>
                                  <p:iterate type="lt">
                                    <p:tmAbs val="100"/>
                                  </p:iterate>
                                  <p:childTnLst>
                                    <p:set>
                                      <p:cBhvr>
                                        <p:cTn id="31" fill="hold"/>
                                        <p:tgtEl>
                                          <p:spTgt spid="115">
                                            <p:txEl>
                                              <p:pRg st="4" end="4"/>
                                            </p:txEl>
                                          </p:spTgt>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iterate type="lt">
                                    <p:tmAbs val="100"/>
                                  </p:iterate>
                                  <p:childTnLst>
                                    <p:set>
                                      <p:cBhvr>
                                        <p:cTn id="34" fill="hold"/>
                                        <p:tgtEl>
                                          <p:spTgt spid="11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fill="hold" grpId="0" nodeType="clickEffect">
                                  <p:stCondLst>
                                    <p:cond delay="0"/>
                                  </p:stCondLst>
                                  <p:iterate>
                                    <p:tmAbs val="0"/>
                                  </p:iterate>
                                  <p:childTnLst>
                                    <p:set>
                                      <p:cBhvr>
                                        <p:cTn id="38" fill="hold"/>
                                        <p:tgtEl>
                                          <p:spTgt spid="113">
                                            <p:txEl>
                                              <p:pRg st="3" end="3"/>
                                            </p:txEl>
                                          </p:spTgt>
                                        </p:tgtEl>
                                        <p:attrNameLst>
                                          <p:attrName>style.visibility</p:attrName>
                                        </p:attrNameLst>
                                      </p:cBhvr>
                                      <p:to>
                                        <p:strVal val="visible"/>
                                      </p:to>
                                    </p:set>
                                    <p:animEffect transition="in" filter="fade">
                                      <p:cBhvr>
                                        <p:cTn id="39" dur="500"/>
                                        <p:tgtEl>
                                          <p:spTgt spid="113">
                                            <p:txEl>
                                              <p:pRg st="3" end="3"/>
                                            </p:txEl>
                                          </p:spTgt>
                                        </p:tgtEl>
                                      </p:cBhvr>
                                    </p:animEffect>
                                  </p:childTnLst>
                                </p:cTn>
                              </p:par>
                            </p:childTnLst>
                          </p:cTn>
                        </p:par>
                        <p:par>
                          <p:cTn id="40" fill="hold">
                            <p:stCondLst>
                              <p:cond delay="500"/>
                            </p:stCondLst>
                            <p:childTnLst>
                              <p:par>
                                <p:cTn id="41" presetID="1" presetClass="entr" presetSubtype="0" fill="hold" grpId="0" nodeType="afterEffect">
                                  <p:stCondLst>
                                    <p:cond delay="0"/>
                                  </p:stCondLst>
                                  <p:iterate type="lt">
                                    <p:tmAbs val="100"/>
                                  </p:iterate>
                                  <p:childTnLst>
                                    <p:set>
                                      <p:cBhvr>
                                        <p:cTn id="42" fill="hold"/>
                                        <p:tgtEl>
                                          <p:spTgt spid="115">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fill="hold" grpId="0" nodeType="clickEffect">
                                  <p:stCondLst>
                                    <p:cond delay="0"/>
                                  </p:stCondLst>
                                  <p:iterate>
                                    <p:tmAbs val="0"/>
                                  </p:iterate>
                                  <p:childTnLst>
                                    <p:set>
                                      <p:cBhvr>
                                        <p:cTn id="46" fill="hold"/>
                                        <p:tgtEl>
                                          <p:spTgt spid="113">
                                            <p:txEl>
                                              <p:pRg st="4" end="4"/>
                                            </p:txEl>
                                          </p:spTgt>
                                        </p:tgtEl>
                                        <p:attrNameLst>
                                          <p:attrName>style.visibility</p:attrName>
                                        </p:attrNameLst>
                                      </p:cBhvr>
                                      <p:to>
                                        <p:strVal val="visible"/>
                                      </p:to>
                                    </p:set>
                                    <p:animEffect transition="in" filter="fade">
                                      <p:cBhvr>
                                        <p:cTn id="47" dur="500"/>
                                        <p:tgtEl>
                                          <p:spTgt spid="113">
                                            <p:txEl>
                                              <p:pRg st="4" end="4"/>
                                            </p:txEl>
                                          </p:spTgt>
                                        </p:tgtEl>
                                      </p:cBhvr>
                                    </p:animEffect>
                                  </p:childTnLst>
                                </p:cTn>
                              </p:par>
                            </p:childTnLst>
                          </p:cTn>
                        </p:par>
                        <p:par>
                          <p:cTn id="48" fill="hold">
                            <p:stCondLst>
                              <p:cond delay="500"/>
                            </p:stCondLst>
                            <p:childTnLst>
                              <p:par>
                                <p:cTn id="49" presetID="1" presetClass="entr" presetSubtype="0" fill="hold" grpId="0" nodeType="afterEffect">
                                  <p:stCondLst>
                                    <p:cond delay="0"/>
                                  </p:stCondLst>
                                  <p:iterate type="lt">
                                    <p:tmAbs val="100"/>
                                  </p:iterate>
                                  <p:childTnLst>
                                    <p:set>
                                      <p:cBhvr>
                                        <p:cTn id="50" fill="hold"/>
                                        <p:tgtEl>
                                          <p:spTgt spid="115">
                                            <p:txEl>
                                              <p:pRg st="7" end="7"/>
                                            </p:txEl>
                                          </p:spTgt>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0" nodeType="afterEffect">
                                  <p:stCondLst>
                                    <p:cond delay="0"/>
                                  </p:stCondLst>
                                  <p:iterate type="lt">
                                    <p:tmAbs val="100"/>
                                  </p:iterate>
                                  <p:childTnLst>
                                    <p:set>
                                      <p:cBhvr>
                                        <p:cTn id="53" fill="hold"/>
                                        <p:tgtEl>
                                          <p:spTgt spid="115">
                                            <p:txEl>
                                              <p:pRg st="8" end="8"/>
                                            </p:txEl>
                                          </p:spTgt>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iterate type="lt">
                                    <p:tmAbs val="100"/>
                                  </p:iterate>
                                  <p:childTnLst>
                                    <p:set>
                                      <p:cBhvr>
                                        <p:cTn id="56" fill="hold"/>
                                        <p:tgtEl>
                                          <p:spTgt spid="115">
                                            <p:txEl>
                                              <p:pRg st="9" end="9"/>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iterate type="lt">
                                    <p:tmAbs val="100"/>
                                  </p:iterate>
                                  <p:childTnLst>
                                    <p:set>
                                      <p:cBhvr>
                                        <p:cTn id="60" fill="hold"/>
                                        <p:tgtEl>
                                          <p:spTgt spid="115">
                                            <p:txEl>
                                              <p:pRg st="10" end="10"/>
                                            </p:txEl>
                                          </p:spTgt>
                                        </p:tgtEl>
                                        <p:attrNameLst>
                                          <p:attrName>style.visibility</p:attrName>
                                        </p:attrNameLst>
                                      </p:cBhvr>
                                      <p:to>
                                        <p:strVal val="visible"/>
                                      </p:to>
                                    </p:set>
                                  </p:childTnLst>
                                </p:cTn>
                              </p:par>
                            </p:childTnLst>
                          </p:cTn>
                        </p:par>
                        <p:par>
                          <p:cTn id="61" fill="hold">
                            <p:stCondLst>
                              <p:cond delay="0"/>
                            </p:stCondLst>
                            <p:childTnLst>
                              <p:par>
                                <p:cTn id="62" presetID="1" presetClass="entr" presetSubtype="0" fill="hold" grpId="0" nodeType="afterEffect">
                                  <p:stCondLst>
                                    <p:cond delay="0"/>
                                  </p:stCondLst>
                                  <p:iterate type="lt">
                                    <p:tmAbs val="100"/>
                                  </p:iterate>
                                  <p:childTnLst>
                                    <p:set>
                                      <p:cBhvr>
                                        <p:cTn id="63" fill="hold"/>
                                        <p:tgtEl>
                                          <p:spTgt spid="115">
                                            <p:txEl>
                                              <p:pRg st="11" end="11"/>
                                            </p:txEl>
                                          </p:spTgt>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iterate type="lt">
                                    <p:tmAbs val="100"/>
                                  </p:iterate>
                                  <p:childTnLst>
                                    <p:set>
                                      <p:cBhvr>
                                        <p:cTn id="66" fill="hold"/>
                                        <p:tgtEl>
                                          <p:spTgt spid="115">
                                            <p:txEl>
                                              <p:pRg st="12" end="12"/>
                                            </p:txEl>
                                          </p:spTgt>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iterate type="lt">
                                    <p:tmAbs val="100"/>
                                  </p:iterate>
                                  <p:childTnLst>
                                    <p:set>
                                      <p:cBhvr>
                                        <p:cTn id="69" fill="hold"/>
                                        <p:tgtEl>
                                          <p:spTgt spid="115">
                                            <p:txEl>
                                              <p:pRg st="13" end="13"/>
                                            </p:txEl>
                                          </p:spTgt>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0" nodeType="afterEffect">
                                  <p:stCondLst>
                                    <p:cond delay="0"/>
                                  </p:stCondLst>
                                  <p:iterate type="lt">
                                    <p:tmAbs val="100"/>
                                  </p:iterate>
                                  <p:childTnLst>
                                    <p:set>
                                      <p:cBhvr>
                                        <p:cTn id="72" fill="hold"/>
                                        <p:tgtEl>
                                          <p:spTgt spid="115">
                                            <p:txEl>
                                              <p:pRg st="14" end="14"/>
                                            </p:txEl>
                                          </p:spTgt>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0" nodeType="afterEffect">
                                  <p:stCondLst>
                                    <p:cond delay="0"/>
                                  </p:stCondLst>
                                  <p:iterate type="lt">
                                    <p:tmAbs val="100"/>
                                  </p:iterate>
                                  <p:childTnLst>
                                    <p:set>
                                      <p:cBhvr>
                                        <p:cTn id="75" fill="hold"/>
                                        <p:tgtEl>
                                          <p:spTgt spid="115">
                                            <p:txEl>
                                              <p:pRg st="15" end="15"/>
                                            </p:txEl>
                                          </p:spTgt>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0" nodeType="afterEffect">
                                  <p:stCondLst>
                                    <p:cond delay="0"/>
                                  </p:stCondLst>
                                  <p:iterate type="lt">
                                    <p:tmAbs val="100"/>
                                  </p:iterate>
                                  <p:childTnLst>
                                    <p:set>
                                      <p:cBhvr>
                                        <p:cTn id="78" fill="hold"/>
                                        <p:tgtEl>
                                          <p:spTgt spid="115">
                                            <p:txEl>
                                              <p:pRg st="16" end="16"/>
                                            </p:txEl>
                                          </p:spTgt>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iterate type="lt">
                                    <p:tmAbs val="100"/>
                                  </p:iterate>
                                  <p:childTnLst>
                                    <p:set>
                                      <p:cBhvr>
                                        <p:cTn id="81" fill="hold"/>
                                        <p:tgtEl>
                                          <p:spTgt spid="115">
                                            <p:txEl>
                                              <p:pRg st="17" end="17"/>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iterate type="lt">
                                    <p:tmAbs val="100"/>
                                  </p:iterate>
                                  <p:childTnLst>
                                    <p:set>
                                      <p:cBhvr>
                                        <p:cTn id="85" fill="hold"/>
                                        <p:tgtEl>
                                          <p:spTgt spid="115">
                                            <p:txEl>
                                              <p:pRg st="18" end="18"/>
                                            </p:txEl>
                                          </p:spTgt>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iterate type="lt">
                                    <p:tmAbs val="100"/>
                                  </p:iterate>
                                  <p:childTnLst>
                                    <p:set>
                                      <p:cBhvr>
                                        <p:cTn id="89" fill="hold"/>
                                        <p:tgtEl>
                                          <p:spTgt spid="115">
                                            <p:txEl>
                                              <p:pRg st="19" end="19"/>
                                            </p:txEl>
                                          </p:spTgt>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iterate type="lt">
                                    <p:tmAbs val="100"/>
                                  </p:iterate>
                                  <p:childTnLst>
                                    <p:set>
                                      <p:cBhvr>
                                        <p:cTn id="93" fill="hold"/>
                                        <p:tgtEl>
                                          <p:spTgt spid="115">
                                            <p:txEl>
                                              <p:pRg st="20" end="20"/>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iterate type="lt">
                                    <p:tmAbs val="100"/>
                                  </p:iterate>
                                  <p:childTnLst>
                                    <p:set>
                                      <p:cBhvr>
                                        <p:cTn id="97" fill="hold"/>
                                        <p:tgtEl>
                                          <p:spTgt spid="115">
                                            <p:txEl>
                                              <p:charRg st="615" end="6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build="p" bldLvl="5" animBg="1" advAuto="0"/>
      <p:bldP spid="114" grpId="0" animBg="1" advAuto="0"/>
      <p:bldP spid="115" grpId="0"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Implementing Constructors"/>
          <p:cNvSpPr txBox="1">
            <a:spLocks noGrp="1"/>
          </p:cNvSpPr>
          <p:nvPr>
            <p:ph type="title"/>
          </p:nvPr>
        </p:nvSpPr>
        <p:spPr>
          <a:prstGeom prst="rect">
            <a:avLst/>
          </a:prstGeom>
        </p:spPr>
        <p:txBody>
          <a:bodyPr/>
          <a:lstStyle/>
          <a:p>
            <a:r>
              <a:t>Implementing Constructors</a:t>
            </a:r>
          </a:p>
        </p:txBody>
      </p:sp>
      <p:sp>
        <p:nvSpPr>
          <p:cNvPr id="120" name="Must happen before other class methods can be called…"/>
          <p:cNvSpPr txBox="1">
            <a:spLocks noGrp="1"/>
          </p:cNvSpPr>
          <p:nvPr>
            <p:ph type="body" sz="half" idx="1"/>
          </p:nvPr>
        </p:nvSpPr>
        <p:spPr>
          <a:xfrm>
            <a:off x="190500" y="2343150"/>
            <a:ext cx="12153900" cy="7124700"/>
          </a:xfrm>
          <a:prstGeom prst="rect">
            <a:avLst/>
          </a:prstGeom>
        </p:spPr>
        <p:txBody>
          <a:bodyPr/>
          <a:lstStyle/>
          <a:p>
            <a:pPr>
              <a:buBlip>
                <a:blip r:embed="rId3"/>
              </a:buBlip>
            </a:pPr>
            <a:r>
              <a:t>Must happen before other class methods can be called</a:t>
            </a:r>
          </a:p>
          <a:p>
            <a:pPr>
              <a:buBlip>
                <a:blip r:embed="rId3"/>
              </a:buBlip>
            </a:pPr>
            <a:r>
              <a:t>Ensure all data fields are initialized</a:t>
            </a:r>
          </a:p>
        </p:txBody>
      </p:sp>
      <p:sp>
        <p:nvSpPr>
          <p:cNvPr id="121" name="Rectangle"/>
          <p:cNvSpPr/>
          <p:nvPr/>
        </p:nvSpPr>
        <p:spPr>
          <a:xfrm>
            <a:off x="12611100" y="2400300"/>
            <a:ext cx="11525250" cy="9797451"/>
          </a:xfrm>
          <a:prstGeom prst="rect">
            <a:avLst/>
          </a:prstGeom>
          <a:solidFill>
            <a:srgbClr val="E5E6E1"/>
          </a:solidFill>
          <a:ln w="50800">
            <a:solidFill>
              <a:srgbClr val="941100"/>
            </a:solidFill>
            <a:miter lim="400000"/>
          </a:ln>
          <a:effectLst>
            <a:outerShdw blurRad="4191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22" name="template&lt;class ItemType&gt;…"/>
          <p:cNvSpPr/>
          <p:nvPr/>
        </p:nvSpPr>
        <p:spPr>
          <a:xfrm>
            <a:off x="12744450" y="2476500"/>
            <a:ext cx="11372850" cy="2730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lnSpc>
                <a:spcPct val="120000"/>
              </a:lnSpc>
              <a:tabLst>
                <a:tab pos="368300" algn="l"/>
              </a:tabLst>
              <a:defRPr sz="30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lnSpc>
                <a:spcPct val="120000"/>
              </a:lnSpc>
              <a:tabLst>
                <a:tab pos="368300" algn="l"/>
              </a:tabLst>
              <a:defRPr sz="3000" b="1">
                <a:latin typeface="Menlo Regular"/>
                <a:ea typeface="Menlo Regular"/>
                <a:cs typeface="Menlo Regular"/>
                <a:sym typeface="Menlo Regular"/>
              </a:defRPr>
            </a:pPr>
            <a:r>
              <a:t>ArrayBag&lt;ItemType&gt;::ArrayBag() </a:t>
            </a:r>
          </a:p>
          <a:p>
            <a:pPr lvl="1" indent="457200" algn="l" defTabSz="685800">
              <a:lnSpc>
                <a:spcPct val="120000"/>
              </a:lnSpc>
              <a:tabLst>
                <a:tab pos="368300" algn="l"/>
              </a:tabLst>
              <a:defRPr sz="3000" b="1">
                <a:latin typeface="Menlo Regular"/>
                <a:ea typeface="Menlo Regular"/>
                <a:cs typeface="Menlo Regular"/>
                <a:sym typeface="Menlo Regular"/>
              </a:defRPr>
            </a:pPr>
            <a:r>
              <a:t>: itemCount(</a:t>
            </a:r>
            <a:r>
              <a:rPr>
                <a:solidFill>
                  <a:srgbClr val="272AD8"/>
                </a:solidFill>
              </a:rPr>
              <a:t>0</a:t>
            </a:r>
            <a:r>
              <a:t>), maxItems(DEFAULT_CAPACITY)</a:t>
            </a:r>
          </a:p>
          <a:p>
            <a:pPr algn="l" defTabSz="685800">
              <a:lnSpc>
                <a:spcPct val="120000"/>
              </a:lnSpc>
              <a:tabLst>
                <a:tab pos="368300" algn="l"/>
              </a:tabLst>
              <a:defRPr sz="3000" b="1">
                <a:latin typeface="Menlo Regular"/>
                <a:ea typeface="Menlo Regular"/>
                <a:cs typeface="Menlo Regular"/>
                <a:sym typeface="Menlo Regular"/>
              </a:defRPr>
            </a:pPr>
            <a:r>
              <a:t>{</a:t>
            </a:r>
          </a:p>
          <a:p>
            <a:pPr algn="l" defTabSz="685800">
              <a:lnSpc>
                <a:spcPct val="120000"/>
              </a:lnSpc>
              <a:tabLst>
                <a:tab pos="368300" algn="l"/>
              </a:tabLst>
              <a:defRPr sz="3000" b="1">
                <a:solidFill>
                  <a:srgbClr val="008400"/>
                </a:solidFill>
                <a:latin typeface="Menlo Regular"/>
                <a:ea typeface="Menlo Regular"/>
                <a:cs typeface="Menlo Regular"/>
                <a:sym typeface="Menlo Regular"/>
              </a:defRPr>
            </a:pPr>
            <a:r>
              <a:rPr>
                <a:solidFill>
                  <a:srgbClr val="000000"/>
                </a:solidFill>
              </a:rPr>
              <a:t>}  </a:t>
            </a:r>
            <a:r>
              <a:t>// end default constructor</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119"/>
                                        </p:tgtEl>
                                        <p:attrNameLst>
                                          <p:attrName>style.visibility</p:attrName>
                                        </p:attrNameLst>
                                      </p:cBhvr>
                                      <p:to>
                                        <p:strVal val="visible"/>
                                      </p:to>
                                    </p:set>
                                    <p:animEffect transition="in" filter="fade">
                                      <p:cBhvr>
                                        <p:cTn id="7" dur="750"/>
                                        <p:tgtEl>
                                          <p:spTgt spid="119"/>
                                        </p:tgtEl>
                                      </p:cBhvr>
                                    </p:animEffect>
                                  </p:childTnLst>
                                </p:cTn>
                              </p:par>
                            </p:childTnLst>
                          </p:cTn>
                        </p:par>
                        <p:par>
                          <p:cTn id="8" fill="hold">
                            <p:stCondLst>
                              <p:cond delay="750"/>
                            </p:stCondLst>
                            <p:childTnLst>
                              <p:par>
                                <p:cTn id="9" presetID="10" presetClass="entr" fill="hold" grpId="0" nodeType="afterEffect">
                                  <p:stCondLst>
                                    <p:cond delay="500"/>
                                  </p:stCondLst>
                                  <p:iterate>
                                    <p:tmAbs val="0"/>
                                  </p:iterate>
                                  <p:childTnLst>
                                    <p:set>
                                      <p:cBhvr>
                                        <p:cTn id="10" fill="hold"/>
                                        <p:tgtEl>
                                          <p:spTgt spid="120">
                                            <p:bg/>
                                          </p:spTgt>
                                        </p:tgtEl>
                                        <p:attrNameLst>
                                          <p:attrName>style.visibility</p:attrName>
                                        </p:attrNameLst>
                                      </p:cBhvr>
                                      <p:to>
                                        <p:strVal val="visible"/>
                                      </p:to>
                                    </p:set>
                                    <p:animEffect transition="in" filter="fade">
                                      <p:cBhvr>
                                        <p:cTn id="11" dur="500"/>
                                        <p:tgtEl>
                                          <p:spTgt spid="120">
                                            <p:bg/>
                                          </p:spTgt>
                                        </p:tgtEl>
                                      </p:cBhvr>
                                    </p:animEffect>
                                  </p:childTnLst>
                                </p:cTn>
                              </p:par>
                              <p:par>
                                <p:cTn id="12" presetID="10" presetClass="entr" presetSubtype="0" fill="hold" grpId="0" nodeType="withEffect">
                                  <p:stCondLst>
                                    <p:cond delay="500"/>
                                  </p:stCondLst>
                                  <p:iterate>
                                    <p:tmAbs val="0"/>
                                  </p:iterate>
                                  <p:childTnLst>
                                    <p:set>
                                      <p:cBhvr>
                                        <p:cTn id="13" fill="hold"/>
                                        <p:tgtEl>
                                          <p:spTgt spid="120">
                                            <p:txEl>
                                              <p:pRg st="0" end="0"/>
                                            </p:txEl>
                                          </p:spTgt>
                                        </p:tgtEl>
                                        <p:attrNameLst>
                                          <p:attrName>style.visibility</p:attrName>
                                        </p:attrNameLst>
                                      </p:cBhvr>
                                      <p:to>
                                        <p:strVal val="visible"/>
                                      </p:to>
                                    </p:set>
                                    <p:animEffect transition="in" filter="fade">
                                      <p:cBhvr>
                                        <p:cTn id="14" dur="500"/>
                                        <p:tgtEl>
                                          <p:spTgt spid="120">
                                            <p:txEl>
                                              <p:pRg st="0" end="0"/>
                                            </p:txEl>
                                          </p:spTgt>
                                        </p:tgtEl>
                                      </p:cBhvr>
                                    </p:animEffect>
                                  </p:childTnLst>
                                </p:cTn>
                              </p:par>
                            </p:childTnLst>
                          </p:cTn>
                        </p:par>
                        <p:par>
                          <p:cTn id="15" fill="hold">
                            <p:stCondLst>
                              <p:cond delay="1750"/>
                            </p:stCondLst>
                            <p:childTnLst>
                              <p:par>
                                <p:cTn id="16" presetID="1" presetClass="entr" presetSubtype="0" fill="hold" grpId="0" nodeType="afterEffect">
                                  <p:stCondLst>
                                    <p:cond delay="0"/>
                                  </p:stCondLst>
                                  <p:iterate type="lt">
                                    <p:tmAbs val="100"/>
                                  </p:iterate>
                                  <p:childTnLst>
                                    <p:set>
                                      <p:cBhvr>
                                        <p:cTn id="17" fill="hold"/>
                                        <p:tgtEl>
                                          <p:spTgt spid="122">
                                            <p:bg/>
                                          </p:spTgt>
                                        </p:tgtEl>
                                        <p:attrNameLst>
                                          <p:attrName>style.visibility</p:attrName>
                                        </p:attrNameLst>
                                      </p:cBhvr>
                                      <p:to>
                                        <p:strVal val="visible"/>
                                      </p:to>
                                    </p:set>
                                  </p:childTnLst>
                                </p:cTn>
                              </p:par>
                              <p:par>
                                <p:cTn id="18" presetID="1" presetClass="entr" presetSubtype="0" fill="hold" grpId="0" nodeType="withEffect">
                                  <p:stCondLst>
                                    <p:cond delay="0"/>
                                  </p:stCondLst>
                                  <p:iterate type="lt">
                                    <p:tmAbs val="100"/>
                                  </p:iterate>
                                  <p:childTnLst>
                                    <p:set>
                                      <p:cBhvr>
                                        <p:cTn id="19" fill="hold"/>
                                        <p:tgtEl>
                                          <p:spTgt spid="122">
                                            <p:txEl>
                                              <p:pRg st="0" end="0"/>
                                            </p:txEl>
                                          </p:spTgt>
                                        </p:tgtEl>
                                        <p:attrNameLst>
                                          <p:attrName>style.visibility</p:attrName>
                                        </p:attrNameLst>
                                      </p:cBhvr>
                                      <p:to>
                                        <p:strVal val="visible"/>
                                      </p:to>
                                    </p:set>
                                  </p:childTnLst>
                                </p:cTn>
                              </p:par>
                            </p:childTnLst>
                          </p:cTn>
                        </p:par>
                        <p:par>
                          <p:cTn id="20" fill="hold">
                            <p:stCondLst>
                              <p:cond delay="1750"/>
                            </p:stCondLst>
                            <p:childTnLst>
                              <p:par>
                                <p:cTn id="21" presetID="1" presetClass="entr" presetSubtype="0" fill="hold" grpId="0" nodeType="afterEffect">
                                  <p:stCondLst>
                                    <p:cond delay="0"/>
                                  </p:stCondLst>
                                  <p:iterate type="lt">
                                    <p:tmAbs val="100"/>
                                  </p:iterate>
                                  <p:childTnLst>
                                    <p:set>
                                      <p:cBhvr>
                                        <p:cTn id="22" fill="hold"/>
                                        <p:tgtEl>
                                          <p:spTgt spid="122">
                                            <p:txEl>
                                              <p:pRg st="1" end="1"/>
                                            </p:txEl>
                                          </p:spTgt>
                                        </p:tgtEl>
                                        <p:attrNameLst>
                                          <p:attrName>style.visibility</p:attrName>
                                        </p:attrNameLst>
                                      </p:cBhvr>
                                      <p:to>
                                        <p:strVal val="visible"/>
                                      </p:to>
                                    </p:set>
                                  </p:childTnLst>
                                </p:cTn>
                              </p:par>
                            </p:childTnLst>
                          </p:cTn>
                        </p:par>
                        <p:par>
                          <p:cTn id="23" fill="hold">
                            <p:stCondLst>
                              <p:cond delay="1750"/>
                            </p:stCondLst>
                            <p:childTnLst>
                              <p:par>
                                <p:cTn id="24" presetID="1" presetClass="entr" presetSubtype="0" fill="hold" grpId="0" nodeType="afterEffect">
                                  <p:stCondLst>
                                    <p:cond delay="0"/>
                                  </p:stCondLst>
                                  <p:iterate type="lt">
                                    <p:tmAbs val="100"/>
                                  </p:iterate>
                                  <p:childTnLst>
                                    <p:set>
                                      <p:cBhvr>
                                        <p:cTn id="25" fill="hold"/>
                                        <p:tgtEl>
                                          <p:spTgt spid="122">
                                            <p:txEl>
                                              <p:pRg st="2" end="2"/>
                                            </p:txEl>
                                          </p:spTgt>
                                        </p:tgtEl>
                                        <p:attrNameLst>
                                          <p:attrName>style.visibility</p:attrName>
                                        </p:attrNameLst>
                                      </p:cBhvr>
                                      <p:to>
                                        <p:strVal val="visible"/>
                                      </p:to>
                                    </p:set>
                                  </p:childTnLst>
                                </p:cTn>
                              </p:par>
                            </p:childTnLst>
                          </p:cTn>
                        </p:par>
                        <p:par>
                          <p:cTn id="26" fill="hold">
                            <p:stCondLst>
                              <p:cond delay="1750"/>
                            </p:stCondLst>
                            <p:childTnLst>
                              <p:par>
                                <p:cTn id="27" presetID="1" presetClass="entr" presetSubtype="0" fill="hold" grpId="0" nodeType="afterEffect">
                                  <p:stCondLst>
                                    <p:cond delay="0"/>
                                  </p:stCondLst>
                                  <p:iterate type="lt">
                                    <p:tmAbs val="100"/>
                                  </p:iterate>
                                  <p:childTnLst>
                                    <p:set>
                                      <p:cBhvr>
                                        <p:cTn id="28" fill="hold"/>
                                        <p:tgtEl>
                                          <p:spTgt spid="122">
                                            <p:txEl>
                                              <p:pRg st="3" end="3"/>
                                            </p:txEl>
                                          </p:spTgt>
                                        </p:tgtEl>
                                        <p:attrNameLst>
                                          <p:attrName>style.visibility</p:attrName>
                                        </p:attrNameLst>
                                      </p:cBhvr>
                                      <p:to>
                                        <p:strVal val="visible"/>
                                      </p:to>
                                    </p:set>
                                  </p:childTnLst>
                                </p:cTn>
                              </p:par>
                            </p:childTnLst>
                          </p:cTn>
                        </p:par>
                        <p:par>
                          <p:cTn id="29" fill="hold">
                            <p:stCondLst>
                              <p:cond delay="1750"/>
                            </p:stCondLst>
                            <p:childTnLst>
                              <p:par>
                                <p:cTn id="30" presetID="1" presetClass="entr" presetSubtype="0" fill="hold" grpId="0" nodeType="afterEffect">
                                  <p:stCondLst>
                                    <p:cond delay="0"/>
                                  </p:stCondLst>
                                  <p:iterate type="lt">
                                    <p:tmAbs val="100"/>
                                  </p:iterate>
                                  <p:childTnLst>
                                    <p:set>
                                      <p:cBhvr>
                                        <p:cTn id="31" fill="hold"/>
                                        <p:tgtEl>
                                          <p:spTgt spid="122">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fill="hold" grpId="0" nodeType="clickEffect">
                                  <p:stCondLst>
                                    <p:cond delay="0"/>
                                  </p:stCondLst>
                                  <p:iterate>
                                    <p:tmAbs val="0"/>
                                  </p:iterate>
                                  <p:childTnLst>
                                    <p:set>
                                      <p:cBhvr>
                                        <p:cTn id="35" fill="hold"/>
                                        <p:tgtEl>
                                          <p:spTgt spid="120">
                                            <p:txEl>
                                              <p:pRg st="1" end="1"/>
                                            </p:txEl>
                                          </p:spTgt>
                                        </p:tgtEl>
                                        <p:attrNameLst>
                                          <p:attrName>style.visibility</p:attrName>
                                        </p:attrNameLst>
                                      </p:cBhvr>
                                      <p:to>
                                        <p:strVal val="visible"/>
                                      </p:to>
                                    </p:set>
                                    <p:animEffect transition="in" filter="fade">
                                      <p:cBhvr>
                                        <p:cTn id="36" dur="500"/>
                                        <p:tgtEl>
                                          <p:spTgt spid="1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advAuto="0"/>
      <p:bldP spid="120" grpId="0" build="p" bldLvl="5" animBg="1" advAuto="0"/>
      <p:bldP spid="122" grpId="0" build="p" bldLvl="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p:cNvGrpSpPr/>
          <p:nvPr/>
        </p:nvGrpSpPr>
        <p:grpSpPr>
          <a:xfrm>
            <a:off x="1009650" y="5924550"/>
            <a:ext cx="9105900" cy="6670016"/>
            <a:chOff x="0" y="0"/>
            <a:chExt cx="9105900" cy="7372350"/>
          </a:xfrm>
        </p:grpSpPr>
        <p:sp>
          <p:nvSpPr>
            <p:cNvPr id="126" name="Rectangle"/>
            <p:cNvSpPr/>
            <p:nvPr/>
          </p:nvSpPr>
          <p:spPr>
            <a:xfrm>
              <a:off x="0" y="0"/>
              <a:ext cx="9105900" cy="7372350"/>
            </a:xfrm>
            <a:prstGeom prst="rect">
              <a:avLst/>
            </a:prstGeom>
            <a:solidFill>
              <a:srgbClr val="E5E6E1"/>
            </a:solidFill>
            <a:ln w="50800" cap="flat">
              <a:solidFill>
                <a:srgbClr val="941100"/>
              </a:solidFill>
              <a:prstDash val="solid"/>
              <a:miter lim="400000"/>
            </a:ln>
            <a:effectLst>
              <a:outerShdw blurRad="571500" dir="1980000" rotWithShape="0">
                <a:srgbClr val="000000"/>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27" name="template&lt;class ItemType&gt;…"/>
            <p:cNvSpPr/>
            <p:nvPr/>
          </p:nvSpPr>
          <p:spPr>
            <a:xfrm>
              <a:off x="48663" y="95250"/>
              <a:ext cx="9029701" cy="712470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pPr algn="l" defTabSz="685800">
                <a:lnSpc>
                  <a:spcPct val="90000"/>
                </a:lnSpc>
                <a:spcBef>
                  <a:spcPts val="1300"/>
                </a:spcBef>
                <a:tabLst>
                  <a:tab pos="368300" algn="l"/>
                </a:tabLst>
                <a:defRPr sz="2000" b="1">
                  <a:latin typeface="Menlo Regular"/>
                  <a:ea typeface="Menlo Regular"/>
                  <a:cs typeface="Menlo Regular"/>
                  <a:sym typeface="Menlo Regular"/>
                </a:defRPr>
              </a:pPr>
              <a:r>
                <a:rPr sz="1800" dirty="0">
                  <a:solidFill>
                    <a:srgbClr val="BB2CA2"/>
                  </a:solidFill>
                </a:rPr>
                <a:t>template</a:t>
              </a:r>
              <a:r>
                <a:rPr sz="1800" dirty="0"/>
                <a:t>&lt;</a:t>
              </a:r>
              <a:r>
                <a:rPr sz="1800" dirty="0">
                  <a:solidFill>
                    <a:srgbClr val="BB2CA2"/>
                  </a:solidFill>
                </a:rPr>
                <a:t>class</a:t>
              </a:r>
              <a:r>
                <a:rPr sz="1800" dirty="0"/>
                <a:t> ItemType&gt;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sz="1800" dirty="0">
                  <a:solidFill>
                    <a:srgbClr val="BB2CA2"/>
                  </a:solidFill>
                </a:rPr>
                <a:t>class</a:t>
              </a:r>
              <a:r>
                <a:rPr sz="1800" dirty="0"/>
                <a:t> </a:t>
              </a:r>
              <a:r>
                <a:rPr sz="1800" dirty="0" err="1"/>
                <a:t>BagInterface</a:t>
              </a:r>
              <a:r>
                <a:rPr sz="1800" dirty="0"/>
                <a:t> </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sz="1800" dirty="0"/>
                <a:t>{</a:t>
              </a:r>
            </a:p>
            <a:p>
              <a:pPr algn="l" defTabSz="685800">
                <a:lnSpc>
                  <a:spcPct val="90000"/>
                </a:lnSpc>
                <a:spcBef>
                  <a:spcPts val="1300"/>
                </a:spcBef>
                <a:tabLst>
                  <a:tab pos="368300" algn="l"/>
                </a:tabLst>
                <a:defRPr sz="2000" b="1">
                  <a:solidFill>
                    <a:srgbClr val="BB2CA2"/>
                  </a:solidFill>
                  <a:latin typeface="Menlo Regular"/>
                  <a:ea typeface="Menlo Regular"/>
                  <a:cs typeface="Menlo Regular"/>
                  <a:sym typeface="Menlo Regular"/>
                </a:defRPr>
              </a:pPr>
              <a:r>
                <a:rPr sz="1800" dirty="0"/>
                <a:t>public</a:t>
              </a:r>
              <a:r>
                <a:rPr sz="1800" dirty="0">
                  <a:solidFill>
                    <a:srgbClr val="000000"/>
                  </a:solidFill>
                </a:rPr>
                <a: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a:t>
              </a:r>
              <a:r>
                <a:rPr sz="1800" dirty="0">
                  <a:solidFill>
                    <a:srgbClr val="BB2CA2"/>
                  </a:solidFill>
                </a:rPr>
                <a:t>int</a:t>
              </a:r>
              <a:r>
                <a:rPr sz="1800" dirty="0"/>
                <a:t> </a:t>
              </a:r>
              <a:r>
                <a:rPr sz="1800" dirty="0" err="1"/>
                <a:t>getCurrentSize</a:t>
              </a:r>
              <a:r>
                <a:rPr sz="1800" dirty="0"/>
                <a:t>() </a:t>
              </a:r>
              <a:r>
                <a:rPr sz="1800" dirty="0">
                  <a:solidFill>
                    <a:srgbClr val="BB2CA2"/>
                  </a:solidFill>
                </a:rPr>
                <a:t>const</a:t>
              </a:r>
              <a:r>
                <a:rPr sz="1800" dirty="0"/>
                <a:t> = </a:t>
              </a:r>
              <a:r>
                <a:rPr sz="1800" dirty="0">
                  <a:solidFill>
                    <a:srgbClr val="272AD8"/>
                  </a:solidFill>
                </a:rPr>
                <a:t>0</a:t>
              </a:r>
              <a:r>
                <a:rPr sz="1800" dirty="0"/>
                <a: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a:t>
              </a:r>
              <a:r>
                <a:rPr sz="1800" dirty="0">
                  <a:solidFill>
                    <a:srgbClr val="BB2CA2"/>
                  </a:solidFill>
                </a:rPr>
                <a:t>bool</a:t>
              </a:r>
              <a:r>
                <a:rPr sz="1800" dirty="0"/>
                <a:t> </a:t>
              </a:r>
              <a:r>
                <a:rPr sz="1800" dirty="0" err="1"/>
                <a:t>isEmpty</a:t>
              </a:r>
              <a:r>
                <a:rPr sz="1800" dirty="0"/>
                <a:t>() </a:t>
              </a:r>
              <a:r>
                <a:rPr sz="1800" dirty="0">
                  <a:solidFill>
                    <a:srgbClr val="BB2CA2"/>
                  </a:solidFill>
                </a:rPr>
                <a:t>const</a:t>
              </a:r>
              <a:r>
                <a:rPr sz="1800" dirty="0"/>
                <a:t> = </a:t>
              </a:r>
              <a:r>
                <a:rPr sz="1800" dirty="0">
                  <a:solidFill>
                    <a:srgbClr val="272AD8"/>
                  </a:solidFill>
                </a:rPr>
                <a:t>0</a:t>
              </a:r>
              <a:r>
                <a:rPr sz="1800" dirty="0"/>
                <a: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a:t>
              </a:r>
              <a:r>
                <a:rPr sz="1800" dirty="0">
                  <a:solidFill>
                    <a:srgbClr val="BB2CA2"/>
                  </a:solidFill>
                </a:rPr>
                <a:t>bool</a:t>
              </a:r>
              <a:r>
                <a:rPr sz="1800" dirty="0"/>
                <a:t> add(</a:t>
              </a:r>
              <a:r>
                <a:rPr sz="1800" dirty="0">
                  <a:solidFill>
                    <a:srgbClr val="BB2CA2"/>
                  </a:solidFill>
                </a:rPr>
                <a:t>const</a:t>
              </a:r>
              <a:r>
                <a:rPr sz="1800" dirty="0"/>
                <a:t> ItemType&amp; </a:t>
              </a:r>
              <a:r>
                <a:rPr sz="1800" dirty="0" err="1"/>
                <a:t>someItem</a:t>
              </a:r>
              <a:r>
                <a:rPr sz="1800" dirty="0"/>
                <a:t>) = </a:t>
              </a:r>
              <a:r>
                <a:rPr sz="1800" dirty="0">
                  <a:solidFill>
                    <a:srgbClr val="272AD8"/>
                  </a:solidFill>
                </a:rPr>
                <a:t>0</a:t>
              </a:r>
              <a:r>
                <a:rPr sz="1800" dirty="0"/>
                <a: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a:t>
              </a:r>
              <a:r>
                <a:rPr sz="1800" dirty="0">
                  <a:solidFill>
                    <a:srgbClr val="BB2CA2"/>
                  </a:solidFill>
                </a:rPr>
                <a:t>bool</a:t>
              </a:r>
              <a:r>
                <a:rPr sz="1800" dirty="0"/>
                <a:t> remove(</a:t>
              </a:r>
              <a:r>
                <a:rPr sz="1800" dirty="0">
                  <a:solidFill>
                    <a:srgbClr val="BB2CA2"/>
                  </a:solidFill>
                </a:rPr>
                <a:t>const</a:t>
              </a:r>
              <a:r>
                <a:rPr sz="1800" dirty="0"/>
                <a:t> ItemType&amp; </a:t>
              </a:r>
              <a:r>
                <a:rPr sz="1800" dirty="0" err="1"/>
                <a:t>someItem</a:t>
              </a:r>
              <a:r>
                <a:rPr sz="1800" dirty="0"/>
                <a:t>) = </a:t>
              </a:r>
              <a:r>
                <a:rPr sz="1800" dirty="0">
                  <a:solidFill>
                    <a:srgbClr val="272AD8"/>
                  </a:solidFill>
                </a:rPr>
                <a:t>0</a:t>
              </a:r>
              <a:r>
                <a:rPr sz="1800" dirty="0"/>
                <a: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a:t>
              </a:r>
              <a:r>
                <a:rPr sz="1800" dirty="0">
                  <a:solidFill>
                    <a:srgbClr val="BB2CA2"/>
                  </a:solidFill>
                </a:rPr>
                <a:t>void</a:t>
              </a:r>
              <a:r>
                <a:rPr sz="1800" dirty="0"/>
                <a:t> clear() = </a:t>
              </a:r>
              <a:r>
                <a:rPr sz="1800" dirty="0">
                  <a:solidFill>
                    <a:srgbClr val="272AD8"/>
                  </a:solidFill>
                </a:rPr>
                <a:t>0</a:t>
              </a:r>
              <a:r>
                <a:rPr sz="1800" dirty="0"/>
                <a: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a:t>
              </a:r>
              <a:r>
                <a:rPr sz="1800" dirty="0">
                  <a:solidFill>
                    <a:srgbClr val="BB2CA2"/>
                  </a:solidFill>
                </a:rPr>
                <a:t>int</a:t>
              </a:r>
              <a:r>
                <a:rPr sz="1800" dirty="0"/>
                <a:t> </a:t>
              </a:r>
              <a:r>
                <a:rPr sz="1800" dirty="0" err="1"/>
                <a:t>getFrequencyOf</a:t>
              </a:r>
              <a:r>
                <a:rPr sz="1800" dirty="0"/>
                <a:t>(</a:t>
              </a:r>
              <a:r>
                <a:rPr sz="1800" dirty="0">
                  <a:solidFill>
                    <a:srgbClr val="BB2CA2"/>
                  </a:solidFill>
                </a:rPr>
                <a:t>const</a:t>
              </a:r>
              <a:r>
                <a:rPr sz="1800" dirty="0"/>
                <a:t> </a:t>
              </a:r>
            </a:p>
            <a:p>
              <a:pPr lvl="2" indent="0" algn="l" defTabSz="685800">
                <a:lnSpc>
                  <a:spcPct val="90000"/>
                </a:lnSpc>
                <a:spcBef>
                  <a:spcPts val="1300"/>
                </a:spcBef>
                <a:tabLst>
                  <a:tab pos="368300" algn="l"/>
                </a:tabLst>
                <a:defRPr sz="2000" b="1">
                  <a:latin typeface="Menlo Regular"/>
                  <a:ea typeface="Menlo Regular"/>
                  <a:cs typeface="Menlo Regular"/>
                  <a:sym typeface="Menlo Regular"/>
                </a:defRPr>
              </a:pPr>
              <a:r>
                <a:rPr sz="1800" dirty="0"/>
                <a:t>				        ItemType&amp; target) </a:t>
              </a:r>
              <a:r>
                <a:rPr sz="1800" dirty="0">
                  <a:solidFill>
                    <a:srgbClr val="BB2CA2"/>
                  </a:solidFill>
                </a:rPr>
                <a:t>const</a:t>
              </a:r>
              <a:r>
                <a:rPr sz="1800" dirty="0"/>
                <a:t> = </a:t>
              </a:r>
              <a:r>
                <a:rPr sz="1800" dirty="0">
                  <a:solidFill>
                    <a:srgbClr val="272AD8"/>
                  </a:solidFill>
                </a:rPr>
                <a:t>0</a:t>
              </a:r>
              <a:r>
                <a:rPr sz="1800" dirty="0"/>
                <a: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a:t>
              </a:r>
              <a:r>
                <a:rPr sz="1800" dirty="0">
                  <a:solidFill>
                    <a:srgbClr val="BB2CA2"/>
                  </a:solidFill>
                </a:rPr>
                <a:t>bool</a:t>
              </a:r>
              <a:r>
                <a:rPr sz="1800" dirty="0"/>
                <a:t> contains(</a:t>
              </a:r>
              <a:r>
                <a:rPr sz="1800" dirty="0">
                  <a:solidFill>
                    <a:srgbClr val="BB2CA2"/>
                  </a:solidFill>
                </a:rPr>
                <a:t>const</a:t>
              </a:r>
              <a:r>
                <a:rPr sz="1800" dirty="0"/>
                <a:t> </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sz="1800" dirty="0"/>
                <a:t>				       ItemType&amp; target) </a:t>
              </a:r>
              <a:r>
                <a:rPr sz="1800" dirty="0">
                  <a:solidFill>
                    <a:srgbClr val="BB2CA2"/>
                  </a:solidFill>
                </a:rPr>
                <a:t>const</a:t>
              </a:r>
              <a:r>
                <a:rPr sz="1800" dirty="0"/>
                <a:t> = </a:t>
              </a:r>
              <a:r>
                <a:rPr sz="1800" dirty="0">
                  <a:solidFill>
                    <a:srgbClr val="272AD8"/>
                  </a:solidFill>
                </a:rPr>
                <a:t>0</a:t>
              </a:r>
              <a:r>
                <a:rPr sz="1800" dirty="0"/>
                <a:t>;</a:t>
              </a:r>
            </a:p>
            <a:p>
              <a:pPr algn="l" defTabSz="685800">
                <a:lnSpc>
                  <a:spcPct val="90000"/>
                </a:lnSpc>
                <a:spcBef>
                  <a:spcPts val="1300"/>
                </a:spcBef>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std::vector&lt;ItemType&gt; </a:t>
              </a:r>
              <a:r>
                <a:rPr sz="1800" dirty="0" err="1"/>
                <a:t>toVector</a:t>
              </a:r>
              <a:r>
                <a:rPr sz="1800" dirty="0"/>
                <a:t>() </a:t>
              </a:r>
              <a:r>
                <a:rPr sz="1800" dirty="0">
                  <a:solidFill>
                    <a:srgbClr val="BB2CA2"/>
                  </a:solidFill>
                </a:rPr>
                <a:t>const</a:t>
              </a:r>
              <a:r>
                <a:rPr sz="1800" dirty="0"/>
                <a:t> = </a:t>
              </a:r>
              <a:r>
                <a:rPr sz="1800" dirty="0">
                  <a:solidFill>
                    <a:srgbClr val="272AD8"/>
                  </a:solidFill>
                </a:rPr>
                <a:t>0</a:t>
              </a:r>
              <a:r>
                <a:rPr sz="1800" dirty="0"/>
                <a:t>;</a:t>
              </a:r>
            </a:p>
            <a:p>
              <a:pPr algn="l" defTabSz="685800">
                <a:lnSpc>
                  <a:spcPct val="90000"/>
                </a:lnSpc>
                <a:tabLst>
                  <a:tab pos="368300" algn="l"/>
                </a:tabLst>
                <a:defRPr sz="2000" b="1">
                  <a:latin typeface="Menlo Regular"/>
                  <a:ea typeface="Menlo Regular"/>
                  <a:cs typeface="Menlo Regular"/>
                  <a:sym typeface="Menlo Regular"/>
                </a:defRPr>
              </a:pPr>
              <a:r>
                <a:rPr sz="1800" dirty="0"/>
                <a:t>    </a:t>
              </a:r>
              <a:r>
                <a:rPr sz="1800" dirty="0">
                  <a:solidFill>
                    <a:srgbClr val="BB2CA2"/>
                  </a:solidFill>
                </a:rPr>
                <a:t>virtual</a:t>
              </a:r>
              <a:r>
                <a:rPr sz="1800" dirty="0"/>
                <a:t> ~</a:t>
              </a:r>
              <a:r>
                <a:rPr sz="1800" dirty="0" err="1"/>
                <a:t>BagInterface</a:t>
              </a:r>
              <a:r>
                <a:rPr sz="1800" dirty="0"/>
                <a:t>() { }  </a:t>
              </a:r>
            </a:p>
            <a:p>
              <a:pPr algn="l" defTabSz="685800">
                <a:lnSpc>
                  <a:spcPct val="90000"/>
                </a:lnSpc>
                <a:spcBef>
                  <a:spcPts val="1300"/>
                </a:spcBef>
                <a:tabLst>
                  <a:tab pos="368300" algn="l"/>
                </a:tabLst>
                <a:defRPr sz="2000" b="1">
                  <a:solidFill>
                    <a:srgbClr val="008400"/>
                  </a:solidFill>
                  <a:latin typeface="Menlo Regular"/>
                  <a:ea typeface="Menlo Regular"/>
                  <a:cs typeface="Menlo Regular"/>
                  <a:sym typeface="Menlo Regular"/>
                </a:defRPr>
              </a:pPr>
              <a:r>
                <a:rPr sz="1800" dirty="0">
                  <a:solidFill>
                    <a:srgbClr val="000000"/>
                  </a:solidFill>
                </a:rPr>
                <a:t>};  </a:t>
              </a:r>
              <a:r>
                <a:rPr sz="1800" dirty="0"/>
                <a:t>// end </a:t>
              </a:r>
              <a:r>
                <a:rPr sz="1800" dirty="0" err="1"/>
                <a:t>BagInterface</a:t>
              </a:r>
              <a:endParaRPr sz="1800" dirty="0"/>
            </a:p>
          </p:txBody>
        </p:sp>
      </p:grpSp>
      <p:sp>
        <p:nvSpPr>
          <p:cNvPr id="129" name="Implementing Core Methods"/>
          <p:cNvSpPr txBox="1">
            <a:spLocks noGrp="1"/>
          </p:cNvSpPr>
          <p:nvPr>
            <p:ph type="title"/>
          </p:nvPr>
        </p:nvSpPr>
        <p:spPr>
          <a:prstGeom prst="rect">
            <a:avLst/>
          </a:prstGeom>
        </p:spPr>
        <p:txBody>
          <a:bodyPr/>
          <a:lstStyle/>
          <a:p>
            <a:r>
              <a:t>Implementing Core Methods</a:t>
            </a:r>
          </a:p>
        </p:txBody>
      </p:sp>
      <p:sp>
        <p:nvSpPr>
          <p:cNvPr id="130" name="Determine collection characteristics…"/>
          <p:cNvSpPr txBox="1">
            <a:spLocks noGrp="1"/>
          </p:cNvSpPr>
          <p:nvPr>
            <p:ph type="body" sz="quarter" idx="1"/>
          </p:nvPr>
        </p:nvSpPr>
        <p:spPr>
          <a:xfrm>
            <a:off x="190500" y="2343150"/>
            <a:ext cx="12401550" cy="3562350"/>
          </a:xfrm>
          <a:prstGeom prst="rect">
            <a:avLst/>
          </a:prstGeom>
        </p:spPr>
        <p:txBody>
          <a:bodyPr/>
          <a:lstStyle/>
          <a:p>
            <a:pPr>
              <a:buBlip>
                <a:blip r:embed="rId3"/>
              </a:buBlip>
            </a:pPr>
            <a:r>
              <a:t>Determine collection characteristics </a:t>
            </a:r>
          </a:p>
          <a:p>
            <a:pPr lvl="1">
              <a:buBlip>
                <a:blip r:embed="rId3"/>
              </a:buBlip>
            </a:pPr>
            <a:r>
              <a:t>Number of items?      Is the bag </a:t>
            </a:r>
            <a:r>
              <a:rPr b="1" i="1"/>
              <a:t>empty</a:t>
            </a:r>
            <a:r>
              <a:t>?</a:t>
            </a:r>
          </a:p>
          <a:p>
            <a:pPr>
              <a:buBlip>
                <a:blip r:embed="rId3"/>
              </a:buBlip>
            </a:pPr>
            <a:r>
              <a:t>Place items into object</a:t>
            </a:r>
          </a:p>
        </p:txBody>
      </p:sp>
      <p:sp>
        <p:nvSpPr>
          <p:cNvPr id="131" name="Rectangle"/>
          <p:cNvSpPr/>
          <p:nvPr/>
        </p:nvSpPr>
        <p:spPr>
          <a:xfrm>
            <a:off x="12611100" y="2400300"/>
            <a:ext cx="11525250" cy="10021734"/>
          </a:xfrm>
          <a:prstGeom prst="rect">
            <a:avLst/>
          </a:prstGeom>
          <a:solidFill>
            <a:srgbClr val="E5E6E1"/>
          </a:solidFill>
          <a:ln w="50800">
            <a:solidFill>
              <a:srgbClr val="941100"/>
            </a:solidFill>
            <a:miter lim="400000"/>
          </a:ln>
          <a:effectLst>
            <a:outerShdw blurRad="4191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32" name="template&lt;class ItemType&gt;…"/>
          <p:cNvSpPr/>
          <p:nvPr/>
        </p:nvSpPr>
        <p:spPr>
          <a:xfrm>
            <a:off x="12744450" y="2476500"/>
            <a:ext cx="11372850" cy="59753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defTabSz="685800">
              <a:lnSpc>
                <a:spcPct val="110000"/>
              </a:lnSpc>
              <a:tabLst>
                <a:tab pos="368300" algn="l"/>
              </a:tabLst>
              <a:defRPr sz="30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lnSpc>
                <a:spcPct val="110000"/>
              </a:lnSpc>
              <a:tabLst>
                <a:tab pos="368300" algn="l"/>
              </a:tabLst>
              <a:defRPr sz="3000" b="1">
                <a:latin typeface="Menlo Regular"/>
                <a:ea typeface="Menlo Regular"/>
                <a:cs typeface="Menlo Regular"/>
                <a:sym typeface="Menlo Regular"/>
              </a:defRPr>
            </a:pPr>
            <a:r>
              <a:rPr>
                <a:solidFill>
                  <a:srgbClr val="BB2CA2"/>
                </a:solidFill>
              </a:rPr>
              <a:t>int</a:t>
            </a:r>
            <a:r>
              <a:t> ArrayBag&lt;ItemType&gt;::getCurrentSize() </a:t>
            </a:r>
            <a:r>
              <a:rPr>
                <a:solidFill>
                  <a:srgbClr val="BB2CA2"/>
                </a:solidFill>
              </a:rPr>
              <a:t>const</a:t>
            </a:r>
          </a:p>
          <a:p>
            <a:pPr algn="l" defTabSz="685800">
              <a:lnSpc>
                <a:spcPct val="110000"/>
              </a:lnSpc>
              <a:tabLst>
                <a:tab pos="368300" algn="l"/>
              </a:tabLst>
              <a:defRPr sz="3000" b="1">
                <a:latin typeface="Menlo Regular"/>
                <a:ea typeface="Menlo Regular"/>
                <a:cs typeface="Menlo Regular"/>
                <a:sym typeface="Menlo Regular"/>
              </a:defRPr>
            </a:pPr>
            <a:r>
              <a:t>{</a:t>
            </a:r>
          </a:p>
          <a:p>
            <a:pPr algn="l" defTabSz="685800">
              <a:lnSpc>
                <a:spcPct val="110000"/>
              </a:lnSpc>
              <a:tabLst>
                <a:tab pos="368300" algn="l"/>
              </a:tabLst>
              <a:defRPr sz="3000" b="1">
                <a:latin typeface="Menlo Regular"/>
                <a:ea typeface="Menlo Regular"/>
                <a:cs typeface="Menlo Regular"/>
                <a:sym typeface="Menlo Regular"/>
              </a:defRPr>
            </a:pPr>
            <a:r>
              <a:t>	</a:t>
            </a:r>
            <a:r>
              <a:rPr>
                <a:solidFill>
                  <a:srgbClr val="BB2CA2"/>
                </a:solidFill>
              </a:rPr>
              <a:t>return</a:t>
            </a:r>
            <a:r>
              <a:t> itemCount;</a:t>
            </a:r>
          </a:p>
          <a:p>
            <a:pPr algn="l" defTabSz="685800">
              <a:lnSpc>
                <a:spcPct val="110000"/>
              </a:lnSpc>
              <a:tabLst>
                <a:tab pos="368300" algn="l"/>
              </a:tabLst>
              <a:defRPr sz="3000" b="1">
                <a:solidFill>
                  <a:srgbClr val="008400"/>
                </a:solidFill>
                <a:latin typeface="Menlo Regular"/>
                <a:ea typeface="Menlo Regular"/>
                <a:cs typeface="Menlo Regular"/>
                <a:sym typeface="Menlo Regular"/>
              </a:defRPr>
            </a:pPr>
            <a:r>
              <a:rPr>
                <a:solidFill>
                  <a:srgbClr val="000000"/>
                </a:solidFill>
              </a:rPr>
              <a:t>}  </a:t>
            </a:r>
            <a:r>
              <a:t>// end getCurrentSize</a:t>
            </a:r>
            <a:endParaRPr>
              <a:solidFill>
                <a:srgbClr val="000000"/>
              </a:solidFill>
            </a:endParaRPr>
          </a:p>
          <a:p>
            <a:pPr algn="l" defTabSz="685800">
              <a:lnSpc>
                <a:spcPct val="110000"/>
              </a:lnSpc>
              <a:tabLst>
                <a:tab pos="368300" algn="l"/>
              </a:tabLst>
              <a:defRPr sz="3000" b="1">
                <a:latin typeface="Menlo Regular"/>
                <a:ea typeface="Menlo Regular"/>
                <a:cs typeface="Menlo Regular"/>
                <a:sym typeface="Menlo Regular"/>
              </a:defRPr>
            </a:pPr>
            <a:br/>
            <a:endParaRPr/>
          </a:p>
          <a:p>
            <a:pPr algn="l" defTabSz="685800">
              <a:lnSpc>
                <a:spcPct val="110000"/>
              </a:lnSpc>
              <a:tabLst>
                <a:tab pos="368300" algn="l"/>
              </a:tabLst>
              <a:defRPr sz="30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lnSpc>
                <a:spcPct val="110000"/>
              </a:lnSpc>
              <a:tabLst>
                <a:tab pos="368300" algn="l"/>
              </a:tabLst>
              <a:defRPr sz="3000" b="1">
                <a:latin typeface="Menlo Regular"/>
                <a:ea typeface="Menlo Regular"/>
                <a:cs typeface="Menlo Regular"/>
                <a:sym typeface="Menlo Regular"/>
              </a:defRPr>
            </a:pPr>
            <a:r>
              <a:rPr>
                <a:solidFill>
                  <a:srgbClr val="BB2CA2"/>
                </a:solidFill>
              </a:rPr>
              <a:t>bool</a:t>
            </a:r>
            <a:r>
              <a:t> ArrayBag&lt;ItemType&gt;::isEmpty() </a:t>
            </a:r>
            <a:r>
              <a:rPr>
                <a:solidFill>
                  <a:srgbClr val="BB2CA2"/>
                </a:solidFill>
              </a:rPr>
              <a:t>const</a:t>
            </a:r>
          </a:p>
          <a:p>
            <a:pPr algn="l" defTabSz="685800">
              <a:lnSpc>
                <a:spcPct val="110000"/>
              </a:lnSpc>
              <a:tabLst>
                <a:tab pos="368300" algn="l"/>
              </a:tabLst>
              <a:defRPr sz="3000" b="1">
                <a:latin typeface="Menlo Regular"/>
                <a:ea typeface="Menlo Regular"/>
                <a:cs typeface="Menlo Regular"/>
                <a:sym typeface="Menlo Regular"/>
              </a:defRPr>
            </a:pPr>
            <a:r>
              <a:t>{</a:t>
            </a:r>
          </a:p>
          <a:p>
            <a:pPr algn="l" defTabSz="685800">
              <a:lnSpc>
                <a:spcPct val="110000"/>
              </a:lnSpc>
              <a:tabLst>
                <a:tab pos="368300" algn="l"/>
              </a:tabLst>
              <a:defRPr sz="3000" b="1">
                <a:latin typeface="Menlo Regular"/>
                <a:ea typeface="Menlo Regular"/>
                <a:cs typeface="Menlo Regular"/>
                <a:sym typeface="Menlo Regular"/>
              </a:defRPr>
            </a:pPr>
            <a:r>
              <a:t>	</a:t>
            </a:r>
            <a:r>
              <a:rPr>
                <a:solidFill>
                  <a:srgbClr val="BB2CA2"/>
                </a:solidFill>
              </a:rPr>
              <a:t>return</a:t>
            </a:r>
            <a:r>
              <a:t> itemCount == </a:t>
            </a:r>
            <a:r>
              <a:rPr>
                <a:solidFill>
                  <a:srgbClr val="272AD8"/>
                </a:solidFill>
              </a:rPr>
              <a:t>0</a:t>
            </a:r>
            <a:r>
              <a:t>;</a:t>
            </a:r>
          </a:p>
          <a:p>
            <a:pPr algn="l" defTabSz="685800">
              <a:lnSpc>
                <a:spcPct val="110000"/>
              </a:lnSpc>
              <a:tabLst>
                <a:tab pos="368300" algn="l"/>
              </a:tabLst>
              <a:defRPr sz="3000" b="1">
                <a:solidFill>
                  <a:srgbClr val="008400"/>
                </a:solidFill>
                <a:latin typeface="Menlo Regular"/>
                <a:ea typeface="Menlo Regular"/>
                <a:cs typeface="Menlo Regular"/>
                <a:sym typeface="Menlo Regular"/>
              </a:defRPr>
            </a:pPr>
            <a:r>
              <a:rPr>
                <a:solidFill>
                  <a:srgbClr val="000000"/>
                </a:solidFill>
              </a:rPr>
              <a:t>}  </a:t>
            </a:r>
            <a:r>
              <a:t>// end isEmpty</a:t>
            </a:r>
          </a:p>
        </p:txBody>
      </p:sp>
      <p:pic>
        <p:nvPicPr>
          <p:cNvPr id="133" name="Rounded Rectangle Rounded rectangle" descr="Rounded Rectangle Rounded rectangle"/>
          <p:cNvPicPr>
            <a:picLocks/>
          </p:cNvPicPr>
          <p:nvPr/>
        </p:nvPicPr>
        <p:blipFill>
          <a:blip r:embed="rId4"/>
          <a:stretch>
            <a:fillRect/>
          </a:stretch>
        </p:blipFill>
        <p:spPr>
          <a:xfrm>
            <a:off x="1282700" y="7588250"/>
            <a:ext cx="8788400" cy="977900"/>
          </a:xfrm>
          <a:prstGeom prst="rect">
            <a:avLst/>
          </a:prstGeom>
          <a:effectLst>
            <a:outerShdw blurRad="393700" dir="1980000" rotWithShape="0">
              <a:srgbClr val="000000"/>
            </a:outerShdw>
          </a:effectLst>
        </p:spPr>
      </p:pic>
      <p:sp>
        <p:nvSpPr>
          <p:cNvPr id="134" name="Line"/>
          <p:cNvSpPr/>
          <p:nvPr/>
        </p:nvSpPr>
        <p:spPr>
          <a:xfrm>
            <a:off x="12592050" y="5480050"/>
            <a:ext cx="11525313" cy="4"/>
          </a:xfrm>
          <a:prstGeom prst="line">
            <a:avLst/>
          </a:prstGeom>
          <a:ln w="38100">
            <a:solidFill>
              <a:srgbClr val="9411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med" advClick="0" advTm="0">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129"/>
                                        </p:tgtEl>
                                        <p:attrNameLst>
                                          <p:attrName>style.visibility</p:attrName>
                                        </p:attrNameLst>
                                      </p:cBhvr>
                                      <p:to>
                                        <p:strVal val="visible"/>
                                      </p:to>
                                    </p:set>
                                    <p:animEffect transition="in" filter="fade">
                                      <p:cBhvr>
                                        <p:cTn id="7" dur="750"/>
                                        <p:tgtEl>
                                          <p:spTgt spid="129"/>
                                        </p:tgtEl>
                                      </p:cBhvr>
                                    </p:animEffect>
                                  </p:childTnLst>
                                </p:cTn>
                              </p:par>
                            </p:childTnLst>
                          </p:cTn>
                        </p:par>
                        <p:par>
                          <p:cTn id="8" fill="hold">
                            <p:stCondLst>
                              <p:cond delay="750"/>
                            </p:stCondLst>
                            <p:childTnLst>
                              <p:par>
                                <p:cTn id="9" presetID="10" presetClass="entr" fill="hold" grpId="0" nodeType="afterEffect">
                                  <p:stCondLst>
                                    <p:cond delay="500"/>
                                  </p:stCondLst>
                                  <p:iterate>
                                    <p:tmAbs val="0"/>
                                  </p:iterate>
                                  <p:childTnLst>
                                    <p:set>
                                      <p:cBhvr>
                                        <p:cTn id="10" fill="hold"/>
                                        <p:tgtEl>
                                          <p:spTgt spid="130">
                                            <p:bg/>
                                          </p:spTgt>
                                        </p:tgtEl>
                                        <p:attrNameLst>
                                          <p:attrName>style.visibility</p:attrName>
                                        </p:attrNameLst>
                                      </p:cBhvr>
                                      <p:to>
                                        <p:strVal val="visible"/>
                                      </p:to>
                                    </p:set>
                                    <p:animEffect transition="in" filter="fade">
                                      <p:cBhvr>
                                        <p:cTn id="11" dur="500"/>
                                        <p:tgtEl>
                                          <p:spTgt spid="130">
                                            <p:bg/>
                                          </p:spTgt>
                                        </p:tgtEl>
                                      </p:cBhvr>
                                    </p:animEffect>
                                  </p:childTnLst>
                                </p:cTn>
                              </p:par>
                              <p:par>
                                <p:cTn id="12" presetID="10" presetClass="entr" presetSubtype="0" fill="hold" grpId="0" nodeType="withEffect">
                                  <p:stCondLst>
                                    <p:cond delay="500"/>
                                  </p:stCondLst>
                                  <p:iterate>
                                    <p:tmAbs val="0"/>
                                  </p:iterate>
                                  <p:childTnLst>
                                    <p:set>
                                      <p:cBhvr>
                                        <p:cTn id="13" fill="hold"/>
                                        <p:tgtEl>
                                          <p:spTgt spid="130">
                                            <p:txEl>
                                              <p:pRg st="0" end="0"/>
                                            </p:txEl>
                                          </p:spTgt>
                                        </p:tgtEl>
                                        <p:attrNameLst>
                                          <p:attrName>style.visibility</p:attrName>
                                        </p:attrNameLst>
                                      </p:cBhvr>
                                      <p:to>
                                        <p:strVal val="visible"/>
                                      </p:to>
                                    </p:set>
                                    <p:animEffect transition="in" filter="fade">
                                      <p:cBhvr>
                                        <p:cTn id="14" dur="500"/>
                                        <p:tgtEl>
                                          <p:spTgt spid="130">
                                            <p:txEl>
                                              <p:pRg st="0" end="0"/>
                                            </p:txEl>
                                          </p:spTgt>
                                        </p:tgtEl>
                                      </p:cBhvr>
                                    </p:animEffect>
                                  </p:childTnLst>
                                </p:cTn>
                              </p:par>
                            </p:childTnLst>
                          </p:cTn>
                        </p:par>
                        <p:par>
                          <p:cTn id="15" fill="hold">
                            <p:stCondLst>
                              <p:cond delay="1750"/>
                            </p:stCondLst>
                            <p:childTnLst>
                              <p:par>
                                <p:cTn id="16" presetID="10" presetClass="entr" fill="hold" grpId="0" nodeType="afterEffect">
                                  <p:stCondLst>
                                    <p:cond delay="0"/>
                                  </p:stCondLst>
                                  <p:iterate>
                                    <p:tmAbs val="0"/>
                                  </p:iterate>
                                  <p:childTnLst>
                                    <p:set>
                                      <p:cBhvr>
                                        <p:cTn id="17" fill="hold"/>
                                        <p:tgtEl>
                                          <p:spTgt spid="130">
                                            <p:txEl>
                                              <p:pRg st="1" end="1"/>
                                            </p:txEl>
                                          </p:spTgt>
                                        </p:tgtEl>
                                        <p:attrNameLst>
                                          <p:attrName>style.visibility</p:attrName>
                                        </p:attrNameLst>
                                      </p:cBhvr>
                                      <p:to>
                                        <p:strVal val="visible"/>
                                      </p:to>
                                    </p:set>
                                    <p:animEffect transition="in" filter="fade">
                                      <p:cBhvr>
                                        <p:cTn id="18" dur="500"/>
                                        <p:tgtEl>
                                          <p:spTgt spid="130">
                                            <p:txEl>
                                              <p:pRg st="1" end="1"/>
                                            </p:txEl>
                                          </p:spTgt>
                                        </p:tgtEl>
                                      </p:cBhvr>
                                    </p:animEffect>
                                  </p:childTnLst>
                                </p:cTn>
                              </p:par>
                            </p:childTnLst>
                          </p:cTn>
                        </p:par>
                        <p:par>
                          <p:cTn id="19" fill="hold">
                            <p:stCondLst>
                              <p:cond delay="2250"/>
                            </p:stCondLst>
                            <p:childTnLst>
                              <p:par>
                                <p:cTn id="20" presetID="23" presetClass="entr" presetSubtype="16" fill="hold" grpId="0" nodeType="afterEffect">
                                  <p:stCondLst>
                                    <p:cond delay="0"/>
                                  </p:stCondLst>
                                  <p:iterate>
                                    <p:tmAbs val="0"/>
                                  </p:iterate>
                                  <p:childTnLst>
                                    <p:set>
                                      <p:cBhvr>
                                        <p:cTn id="21" fill="hold"/>
                                        <p:tgtEl>
                                          <p:spTgt spid="128"/>
                                        </p:tgtEl>
                                        <p:attrNameLst>
                                          <p:attrName>style.visibility</p:attrName>
                                        </p:attrNameLst>
                                      </p:cBhvr>
                                      <p:to>
                                        <p:strVal val="visible"/>
                                      </p:to>
                                    </p:set>
                                    <p:anim calcmode="lin" valueType="num">
                                      <p:cBhvr>
                                        <p:cTn id="22" dur="750" fill="hold"/>
                                        <p:tgtEl>
                                          <p:spTgt spid="128"/>
                                        </p:tgtEl>
                                        <p:attrNameLst>
                                          <p:attrName>ppt_w</p:attrName>
                                        </p:attrNameLst>
                                      </p:cBhvr>
                                      <p:tavLst>
                                        <p:tav tm="0">
                                          <p:val>
                                            <p:fltVal val="0"/>
                                          </p:val>
                                        </p:tav>
                                        <p:tav tm="100000">
                                          <p:val>
                                            <p:strVal val="#ppt_w"/>
                                          </p:val>
                                        </p:tav>
                                      </p:tavLst>
                                    </p:anim>
                                    <p:anim calcmode="lin" valueType="num">
                                      <p:cBhvr>
                                        <p:cTn id="23" dur="750" fill="hold"/>
                                        <p:tgtEl>
                                          <p:spTgt spid="128"/>
                                        </p:tgtEl>
                                        <p:attrNameLst>
                                          <p:attrName>ppt_h</p:attrName>
                                        </p:attrNameLst>
                                      </p:cBhvr>
                                      <p:tavLst>
                                        <p:tav tm="0">
                                          <p:val>
                                            <p:fltVal val="0"/>
                                          </p:val>
                                        </p:tav>
                                        <p:tav tm="100000">
                                          <p:val>
                                            <p:strVal val="#ppt_h"/>
                                          </p:val>
                                        </p:tav>
                                      </p:tavLst>
                                    </p:anim>
                                  </p:childTnLst>
                                </p:cTn>
                              </p:par>
                            </p:childTnLst>
                          </p:cTn>
                        </p:par>
                        <p:par>
                          <p:cTn id="24" fill="hold">
                            <p:stCondLst>
                              <p:cond delay="3000"/>
                            </p:stCondLst>
                            <p:childTnLst>
                              <p:par>
                                <p:cTn id="25" presetID="10" presetClass="entr" fill="hold" grpId="0" nodeType="afterEffect">
                                  <p:stCondLst>
                                    <p:cond delay="0"/>
                                  </p:stCondLst>
                                  <p:iterate>
                                    <p:tmAbs val="0"/>
                                  </p:iterate>
                                  <p:childTnLst>
                                    <p:set>
                                      <p:cBhvr>
                                        <p:cTn id="26" fill="hold"/>
                                        <p:tgtEl>
                                          <p:spTgt spid="133"/>
                                        </p:tgtEl>
                                        <p:attrNameLst>
                                          <p:attrName>style.visibility</p:attrName>
                                        </p:attrNameLst>
                                      </p:cBhvr>
                                      <p:to>
                                        <p:strVal val="visible"/>
                                      </p:to>
                                    </p:set>
                                    <p:animEffect transition="in" filter="fade">
                                      <p:cBhvr>
                                        <p:cTn id="27" dur="500"/>
                                        <p:tgtEl>
                                          <p:spTgt spid="133"/>
                                        </p:tgtEl>
                                      </p:cBhvr>
                                    </p:animEffect>
                                  </p:childTnLst>
                                </p:cTn>
                              </p:par>
                            </p:childTnLst>
                          </p:cTn>
                        </p:par>
                        <p:par>
                          <p:cTn id="28" fill="hold">
                            <p:stCondLst>
                              <p:cond delay="3500"/>
                            </p:stCondLst>
                            <p:childTnLst>
                              <p:par>
                                <p:cTn id="29" presetID="1" presetClass="entr" presetSubtype="0" fill="hold" grpId="0" nodeType="afterEffect">
                                  <p:stCondLst>
                                    <p:cond delay="0"/>
                                  </p:stCondLst>
                                  <p:iterate type="lt">
                                    <p:tmAbs val="100"/>
                                  </p:iterate>
                                  <p:childTnLst>
                                    <p:set>
                                      <p:cBhvr>
                                        <p:cTn id="30" fill="hold"/>
                                        <p:tgtEl>
                                          <p:spTgt spid="132">
                                            <p:bg/>
                                          </p:spTgt>
                                        </p:tgtEl>
                                        <p:attrNameLst>
                                          <p:attrName>style.visibility</p:attrName>
                                        </p:attrNameLst>
                                      </p:cBhvr>
                                      <p:to>
                                        <p:strVal val="visible"/>
                                      </p:to>
                                    </p:set>
                                  </p:childTnLst>
                                </p:cTn>
                              </p:par>
                              <p:par>
                                <p:cTn id="31" presetID="1" presetClass="entr" presetSubtype="0" fill="hold" grpId="0" nodeType="withEffect">
                                  <p:stCondLst>
                                    <p:cond delay="0"/>
                                  </p:stCondLst>
                                  <p:iterate type="lt">
                                    <p:tmAbs val="100"/>
                                  </p:iterate>
                                  <p:childTnLst>
                                    <p:set>
                                      <p:cBhvr>
                                        <p:cTn id="32" fill="hold"/>
                                        <p:tgtEl>
                                          <p:spTgt spid="132">
                                            <p:txEl>
                                              <p:pRg st="0" end="0"/>
                                            </p:txEl>
                                          </p:spTgt>
                                        </p:tgtEl>
                                        <p:attrNameLst>
                                          <p:attrName>style.visibility</p:attrName>
                                        </p:attrNameLst>
                                      </p:cBhvr>
                                      <p:to>
                                        <p:strVal val="visible"/>
                                      </p:to>
                                    </p:set>
                                  </p:childTnLst>
                                </p:cTn>
                              </p:par>
                            </p:childTnLst>
                          </p:cTn>
                        </p:par>
                        <p:par>
                          <p:cTn id="33" fill="hold">
                            <p:stCondLst>
                              <p:cond delay="3500"/>
                            </p:stCondLst>
                            <p:childTnLst>
                              <p:par>
                                <p:cTn id="34" presetID="1" presetClass="entr" presetSubtype="0" fill="hold" grpId="0" nodeType="afterEffect">
                                  <p:stCondLst>
                                    <p:cond delay="0"/>
                                  </p:stCondLst>
                                  <p:iterate type="lt">
                                    <p:tmAbs val="100"/>
                                  </p:iterate>
                                  <p:childTnLst>
                                    <p:set>
                                      <p:cBhvr>
                                        <p:cTn id="35" fill="hold"/>
                                        <p:tgtEl>
                                          <p:spTgt spid="132">
                                            <p:txEl>
                                              <p:pRg st="1" end="1"/>
                                            </p:txEl>
                                          </p:spTgt>
                                        </p:tgtEl>
                                        <p:attrNameLst>
                                          <p:attrName>style.visibility</p:attrName>
                                        </p:attrNameLst>
                                      </p:cBhvr>
                                      <p:to>
                                        <p:strVal val="visible"/>
                                      </p:to>
                                    </p:set>
                                  </p:childTnLst>
                                </p:cTn>
                              </p:par>
                            </p:childTnLst>
                          </p:cTn>
                        </p:par>
                        <p:par>
                          <p:cTn id="36" fill="hold">
                            <p:stCondLst>
                              <p:cond delay="3500"/>
                            </p:stCondLst>
                            <p:childTnLst>
                              <p:par>
                                <p:cTn id="37" presetID="1" presetClass="entr" presetSubtype="0" fill="hold" grpId="0" nodeType="afterEffect">
                                  <p:stCondLst>
                                    <p:cond delay="0"/>
                                  </p:stCondLst>
                                  <p:iterate type="lt">
                                    <p:tmAbs val="100"/>
                                  </p:iterate>
                                  <p:childTnLst>
                                    <p:set>
                                      <p:cBhvr>
                                        <p:cTn id="38" fill="hold"/>
                                        <p:tgtEl>
                                          <p:spTgt spid="132">
                                            <p:txEl>
                                              <p:pRg st="2" end="2"/>
                                            </p:txEl>
                                          </p:spTgt>
                                        </p:tgtEl>
                                        <p:attrNameLst>
                                          <p:attrName>style.visibility</p:attrName>
                                        </p:attrNameLst>
                                      </p:cBhvr>
                                      <p:to>
                                        <p:strVal val="visible"/>
                                      </p:to>
                                    </p:set>
                                  </p:childTnLst>
                                </p:cTn>
                              </p:par>
                            </p:childTnLst>
                          </p:cTn>
                        </p:par>
                        <p:par>
                          <p:cTn id="39" fill="hold">
                            <p:stCondLst>
                              <p:cond delay="3500"/>
                            </p:stCondLst>
                            <p:childTnLst>
                              <p:par>
                                <p:cTn id="40" presetID="1" presetClass="entr" presetSubtype="0" fill="hold" grpId="0" nodeType="afterEffect">
                                  <p:stCondLst>
                                    <p:cond delay="0"/>
                                  </p:stCondLst>
                                  <p:iterate type="lt">
                                    <p:tmAbs val="100"/>
                                  </p:iterate>
                                  <p:childTnLst>
                                    <p:set>
                                      <p:cBhvr>
                                        <p:cTn id="41" fill="hold"/>
                                        <p:tgtEl>
                                          <p:spTgt spid="132">
                                            <p:txEl>
                                              <p:pRg st="3" end="3"/>
                                            </p:txEl>
                                          </p:spTgt>
                                        </p:tgtEl>
                                        <p:attrNameLst>
                                          <p:attrName>style.visibility</p:attrName>
                                        </p:attrNameLst>
                                      </p:cBhvr>
                                      <p:to>
                                        <p:strVal val="visible"/>
                                      </p:to>
                                    </p:set>
                                  </p:childTnLst>
                                </p:cTn>
                              </p:par>
                            </p:childTnLst>
                          </p:cTn>
                        </p:par>
                        <p:par>
                          <p:cTn id="42" fill="hold">
                            <p:stCondLst>
                              <p:cond delay="3500"/>
                            </p:stCondLst>
                            <p:childTnLst>
                              <p:par>
                                <p:cTn id="43" presetID="1" presetClass="entr" presetSubtype="0" fill="hold" grpId="0" nodeType="afterEffect">
                                  <p:stCondLst>
                                    <p:cond delay="0"/>
                                  </p:stCondLst>
                                  <p:iterate type="lt">
                                    <p:tmAbs val="100"/>
                                  </p:iterate>
                                  <p:childTnLst>
                                    <p:set>
                                      <p:cBhvr>
                                        <p:cTn id="44" fill="hold"/>
                                        <p:tgtEl>
                                          <p:spTgt spid="132">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path" presetSubtype="0" accel="50000" decel="50000" fill="hold" nodeType="clickEffect">
                                  <p:stCondLst>
                                    <p:cond delay="0"/>
                                  </p:stCondLst>
                                  <p:childTnLst>
                                    <p:animMotion origin="layout" path="M 0.000000 0.000000 L 0.003373 0.028819" pathEditMode="relative">
                                      <p:cBhvr>
                                        <p:cTn id="48" dur="500" fill="hold"/>
                                        <p:tgtEl>
                                          <p:spTgt spid="133"/>
                                        </p:tgtEl>
                                        <p:attrNameLst>
                                          <p:attrName>ppt_x</p:attrName>
                                          <p:attrName>ppt_y</p:attrName>
                                        </p:attrNameLst>
                                      </p:cBhvr>
                                    </p:animMotion>
                                  </p:childTnLst>
                                </p:cTn>
                              </p:par>
                            </p:childTnLst>
                          </p:cTn>
                        </p:par>
                        <p:par>
                          <p:cTn id="49" fill="hold">
                            <p:stCondLst>
                              <p:cond delay="500"/>
                            </p:stCondLst>
                            <p:childTnLst>
                              <p:par>
                                <p:cTn id="50" presetID="23" presetClass="entr" presetSubtype="16" fill="hold" grpId="0" nodeType="afterEffect">
                                  <p:stCondLst>
                                    <p:cond delay="500"/>
                                  </p:stCondLst>
                                  <p:iterate>
                                    <p:tmAbs val="0"/>
                                  </p:iterate>
                                  <p:childTnLst>
                                    <p:set>
                                      <p:cBhvr>
                                        <p:cTn id="51" fill="hold"/>
                                        <p:tgtEl>
                                          <p:spTgt spid="134"/>
                                        </p:tgtEl>
                                        <p:attrNameLst>
                                          <p:attrName>style.visibility</p:attrName>
                                        </p:attrNameLst>
                                      </p:cBhvr>
                                      <p:to>
                                        <p:strVal val="visible"/>
                                      </p:to>
                                    </p:set>
                                    <p:anim calcmode="lin" valueType="num">
                                      <p:cBhvr>
                                        <p:cTn id="52" dur="1000" fill="hold"/>
                                        <p:tgtEl>
                                          <p:spTgt spid="134"/>
                                        </p:tgtEl>
                                        <p:attrNameLst>
                                          <p:attrName>ppt_w</p:attrName>
                                        </p:attrNameLst>
                                      </p:cBhvr>
                                      <p:tavLst>
                                        <p:tav tm="0">
                                          <p:val>
                                            <p:fltVal val="0"/>
                                          </p:val>
                                        </p:tav>
                                        <p:tav tm="100000">
                                          <p:val>
                                            <p:strVal val="#ppt_w"/>
                                          </p:val>
                                        </p:tav>
                                      </p:tavLst>
                                    </p:anim>
                                    <p:anim calcmode="lin" valueType="num">
                                      <p:cBhvr>
                                        <p:cTn id="53" dur="1000" fill="hold"/>
                                        <p:tgtEl>
                                          <p:spTgt spid="134"/>
                                        </p:tgtEl>
                                        <p:attrNameLst>
                                          <p:attrName>ppt_h</p:attrName>
                                        </p:attrNameLst>
                                      </p:cBhvr>
                                      <p:tavLst>
                                        <p:tav tm="0">
                                          <p:val>
                                            <p:fltVal val="0"/>
                                          </p:val>
                                        </p:tav>
                                        <p:tav tm="100000">
                                          <p:val>
                                            <p:strVal val="#ppt_h"/>
                                          </p:val>
                                        </p:tav>
                                      </p:tavLst>
                                    </p:anim>
                                  </p:childTnLst>
                                </p:cTn>
                              </p:par>
                            </p:childTnLst>
                          </p:cTn>
                        </p:par>
                        <p:par>
                          <p:cTn id="54" fill="hold">
                            <p:stCondLst>
                              <p:cond delay="2000"/>
                            </p:stCondLst>
                            <p:childTnLst>
                              <p:par>
                                <p:cTn id="55" presetID="1" presetClass="entr" presetSubtype="0" fill="hold" grpId="0" nodeType="afterEffect">
                                  <p:stCondLst>
                                    <p:cond delay="0"/>
                                  </p:stCondLst>
                                  <p:iterate type="lt">
                                    <p:tmAbs val="100"/>
                                  </p:iterate>
                                  <p:childTnLst>
                                    <p:set>
                                      <p:cBhvr>
                                        <p:cTn id="56" fill="hold"/>
                                        <p:tgtEl>
                                          <p:spTgt spid="132">
                                            <p:txEl>
                                              <p:pRg st="5" end="5"/>
                                            </p:txEl>
                                          </p:spTgt>
                                        </p:tgtEl>
                                        <p:attrNameLst>
                                          <p:attrName>style.visibility</p:attrName>
                                        </p:attrNameLst>
                                      </p:cBhvr>
                                      <p:to>
                                        <p:strVal val="visible"/>
                                      </p:to>
                                    </p:set>
                                  </p:childTnLst>
                                </p:cTn>
                              </p:par>
                            </p:childTnLst>
                          </p:cTn>
                        </p:par>
                        <p:par>
                          <p:cTn id="57" fill="hold">
                            <p:stCondLst>
                              <p:cond delay="2000"/>
                            </p:stCondLst>
                            <p:childTnLst>
                              <p:par>
                                <p:cTn id="58" presetID="1" presetClass="entr" presetSubtype="0" fill="hold" grpId="0" nodeType="afterEffect">
                                  <p:stCondLst>
                                    <p:cond delay="0"/>
                                  </p:stCondLst>
                                  <p:iterate type="lt">
                                    <p:tmAbs val="100"/>
                                  </p:iterate>
                                  <p:childTnLst>
                                    <p:set>
                                      <p:cBhvr>
                                        <p:cTn id="59" fill="hold"/>
                                        <p:tgtEl>
                                          <p:spTgt spid="132">
                                            <p:txEl>
                                              <p:pRg st="6" end="6"/>
                                            </p:txEl>
                                          </p:spTgt>
                                        </p:tgtEl>
                                        <p:attrNameLst>
                                          <p:attrName>style.visibility</p:attrName>
                                        </p:attrNameLst>
                                      </p:cBhvr>
                                      <p:to>
                                        <p:strVal val="visible"/>
                                      </p:to>
                                    </p:set>
                                  </p:childTnLst>
                                </p:cTn>
                              </p:par>
                            </p:childTnLst>
                          </p:cTn>
                        </p:par>
                        <p:par>
                          <p:cTn id="60" fill="hold">
                            <p:stCondLst>
                              <p:cond delay="2000"/>
                            </p:stCondLst>
                            <p:childTnLst>
                              <p:par>
                                <p:cTn id="61" presetID="1" presetClass="entr" presetSubtype="0" fill="hold" grpId="0" nodeType="afterEffect">
                                  <p:stCondLst>
                                    <p:cond delay="0"/>
                                  </p:stCondLst>
                                  <p:iterate type="lt">
                                    <p:tmAbs val="100"/>
                                  </p:iterate>
                                  <p:childTnLst>
                                    <p:set>
                                      <p:cBhvr>
                                        <p:cTn id="62" fill="hold"/>
                                        <p:tgtEl>
                                          <p:spTgt spid="132">
                                            <p:txEl>
                                              <p:pRg st="7" end="7"/>
                                            </p:txEl>
                                          </p:spTgt>
                                        </p:tgtEl>
                                        <p:attrNameLst>
                                          <p:attrName>style.visibility</p:attrName>
                                        </p:attrNameLst>
                                      </p:cBhvr>
                                      <p:to>
                                        <p:strVal val="visible"/>
                                      </p:to>
                                    </p:set>
                                  </p:childTnLst>
                                </p:cTn>
                              </p:par>
                            </p:childTnLst>
                          </p:cTn>
                        </p:par>
                        <p:par>
                          <p:cTn id="63" fill="hold">
                            <p:stCondLst>
                              <p:cond delay="2000"/>
                            </p:stCondLst>
                            <p:childTnLst>
                              <p:par>
                                <p:cTn id="64" presetID="1" presetClass="entr" presetSubtype="0" fill="hold" grpId="0" nodeType="afterEffect">
                                  <p:stCondLst>
                                    <p:cond delay="0"/>
                                  </p:stCondLst>
                                  <p:iterate type="lt">
                                    <p:tmAbs val="100"/>
                                  </p:iterate>
                                  <p:childTnLst>
                                    <p:set>
                                      <p:cBhvr>
                                        <p:cTn id="65" fill="hold"/>
                                        <p:tgtEl>
                                          <p:spTgt spid="132">
                                            <p:txEl>
                                              <p:pRg st="8" end="8"/>
                                            </p:txEl>
                                          </p:spTgt>
                                        </p:tgtEl>
                                        <p:attrNameLst>
                                          <p:attrName>style.visibility</p:attrName>
                                        </p:attrNameLst>
                                      </p:cBhvr>
                                      <p:to>
                                        <p:strVal val="visible"/>
                                      </p:to>
                                    </p:set>
                                  </p:childTnLst>
                                </p:cTn>
                              </p:par>
                            </p:childTnLst>
                          </p:cTn>
                        </p:par>
                        <p:par>
                          <p:cTn id="66" fill="hold">
                            <p:stCondLst>
                              <p:cond delay="2000"/>
                            </p:stCondLst>
                            <p:childTnLst>
                              <p:par>
                                <p:cTn id="67" presetID="1" presetClass="entr" presetSubtype="0" fill="hold" grpId="0" nodeType="afterEffect">
                                  <p:stCondLst>
                                    <p:cond delay="0"/>
                                  </p:stCondLst>
                                  <p:iterate type="lt">
                                    <p:tmAbs val="100"/>
                                  </p:iterate>
                                  <p:childTnLst>
                                    <p:set>
                                      <p:cBhvr>
                                        <p:cTn id="68" fill="hold"/>
                                        <p:tgtEl>
                                          <p:spTgt spid="132">
                                            <p:txEl>
                                              <p:pRg st="9" end="9"/>
                                            </p:txEl>
                                          </p:spTgt>
                                        </p:tgtEl>
                                        <p:attrNameLst>
                                          <p:attrName>style.visibility</p:attrName>
                                        </p:attrNameLst>
                                      </p:cBhvr>
                                      <p:to>
                                        <p:strVal val="visible"/>
                                      </p:to>
                                    </p:set>
                                  </p:childTnLst>
                                </p:cTn>
                              </p:par>
                            </p:childTnLst>
                          </p:cTn>
                        </p:par>
                        <p:par>
                          <p:cTn id="69" fill="hold">
                            <p:stCondLst>
                              <p:cond delay="2000"/>
                            </p:stCondLst>
                            <p:childTnLst>
                              <p:par>
                                <p:cTn id="70" presetID="1" presetClass="entr" presetSubtype="0" fill="hold" grpId="0" nodeType="afterEffect">
                                  <p:stCondLst>
                                    <p:cond delay="0"/>
                                  </p:stCondLst>
                                  <p:iterate type="lt">
                                    <p:tmAbs val="100"/>
                                  </p:iterate>
                                  <p:childTnLst>
                                    <p:set>
                                      <p:cBhvr>
                                        <p:cTn id="71" fill="hold"/>
                                        <p:tgtEl>
                                          <p:spTgt spid="132">
                                            <p:txEl>
                                              <p:pRg st="10" end="1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fill="hold" grpId="0" nodeType="clickEffect">
                                  <p:stCondLst>
                                    <p:cond delay="0"/>
                                  </p:stCondLst>
                                  <p:iterate>
                                    <p:tmAbs val="0"/>
                                  </p:iterate>
                                  <p:childTnLst>
                                    <p:set>
                                      <p:cBhvr>
                                        <p:cTn id="75" fill="hold"/>
                                        <p:tgtEl>
                                          <p:spTgt spid="130">
                                            <p:txEl>
                                              <p:pRg st="2" end="2"/>
                                            </p:txEl>
                                          </p:spTgt>
                                        </p:tgtEl>
                                        <p:attrNameLst>
                                          <p:attrName>style.visibility</p:attrName>
                                        </p:attrNameLst>
                                      </p:cBhvr>
                                      <p:to>
                                        <p:strVal val="visible"/>
                                      </p:to>
                                    </p:set>
                                    <p:animEffect transition="in" filter="fade">
                                      <p:cBhvr>
                                        <p:cTn id="76" dur="500"/>
                                        <p:tgtEl>
                                          <p:spTgt spid="130">
                                            <p:txEl>
                                              <p:pRg st="2" end="2"/>
                                            </p:txEl>
                                          </p:spTgt>
                                        </p:tgtEl>
                                      </p:cBhvr>
                                    </p:animEffect>
                                  </p:childTnLst>
                                </p:cTn>
                              </p:par>
                            </p:childTnLst>
                          </p:cTn>
                        </p:par>
                        <p:par>
                          <p:cTn id="77" fill="hold">
                            <p:stCondLst>
                              <p:cond delay="0"/>
                            </p:stCondLst>
                            <p:childTnLst>
                              <p:par>
                                <p:cTn id="78" presetID="-1" presetClass="path" presetSubtype="0" accel="50000" decel="50000" fill="hold" nodeType="afterEffect">
                                  <p:stCondLst>
                                    <p:cond delay="0"/>
                                  </p:stCondLst>
                                  <p:childTnLst>
                                    <p:animMotion origin="layout" path="M 0.003373 0.028819 L 0.009281 0.065061" pathEditMode="relative">
                                      <p:cBhvr>
                                        <p:cTn id="79" dur="500" fill="hold"/>
                                        <p:tgtEl>
                                          <p:spTgt spid="133"/>
                                        </p:tgtEl>
                                        <p:attrNameLst>
                                          <p:attrName>ppt_x</p:attrName>
                                          <p:attrName>ppt_y</p:attrName>
                                        </p:attrNameLst>
                                      </p:cBhvr>
                                    </p:animMotion>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iterate type="lt">
                                    <p:tmAbs val="100"/>
                                  </p:iterate>
                                  <p:childTnLst>
                                    <p:set>
                                      <p:cBhvr>
                                        <p:cTn id="83" fill="hold">
                                          <p:stCondLst>
                                            <p:cond delay="0"/>
                                          </p:stCondLst>
                                        </p:cTn>
                                        <p:tgtEl>
                                          <p:spTgt spid="132">
                                            <p:txEl>
                                              <p:pRg st="0" end="0"/>
                                            </p:txEl>
                                          </p:spTgt>
                                        </p:tgtEl>
                                        <p:attrNameLst>
                                          <p:attrName>style.visibility</p:attrName>
                                        </p:attrNameLst>
                                      </p:cBhvr>
                                      <p:to>
                                        <p:strVal val="hidden"/>
                                      </p:to>
                                    </p:set>
                                  </p:childTnLst>
                                </p:cTn>
                              </p:par>
                              <p:par>
                                <p:cTn id="84" presetID="1" presetClass="exit" presetSubtype="0" fill="hold" grpId="1" nodeType="withEffect">
                                  <p:stCondLst>
                                    <p:cond delay="0"/>
                                  </p:stCondLst>
                                  <p:iterate type="lt">
                                    <p:tmAbs val="100"/>
                                  </p:iterate>
                                  <p:childTnLst>
                                    <p:set>
                                      <p:cBhvr>
                                        <p:cTn id="85" fill="hold">
                                          <p:stCondLst>
                                            <p:cond delay="0"/>
                                          </p:stCondLst>
                                        </p:cTn>
                                        <p:tgtEl>
                                          <p:spTgt spid="132">
                                            <p:txEl>
                                              <p:pRg st="1" end="1"/>
                                            </p:txEl>
                                          </p:spTgt>
                                        </p:tgtEl>
                                        <p:attrNameLst>
                                          <p:attrName>style.visibility</p:attrName>
                                        </p:attrNameLst>
                                      </p:cBhvr>
                                      <p:to>
                                        <p:strVal val="hidden"/>
                                      </p:to>
                                    </p:set>
                                  </p:childTnLst>
                                </p:cTn>
                              </p:par>
                              <p:par>
                                <p:cTn id="86" presetID="1" presetClass="exit" presetSubtype="0" fill="hold" grpId="1" nodeType="withEffect">
                                  <p:stCondLst>
                                    <p:cond delay="0"/>
                                  </p:stCondLst>
                                  <p:iterate type="lt">
                                    <p:tmAbs val="100"/>
                                  </p:iterate>
                                  <p:childTnLst>
                                    <p:set>
                                      <p:cBhvr>
                                        <p:cTn id="87" fill="hold">
                                          <p:stCondLst>
                                            <p:cond delay="0"/>
                                          </p:stCondLst>
                                        </p:cTn>
                                        <p:tgtEl>
                                          <p:spTgt spid="132">
                                            <p:txEl>
                                              <p:pRg st="2" end="2"/>
                                            </p:txEl>
                                          </p:spTgt>
                                        </p:tgtEl>
                                        <p:attrNameLst>
                                          <p:attrName>style.visibility</p:attrName>
                                        </p:attrNameLst>
                                      </p:cBhvr>
                                      <p:to>
                                        <p:strVal val="hidden"/>
                                      </p:to>
                                    </p:set>
                                  </p:childTnLst>
                                </p:cTn>
                              </p:par>
                              <p:par>
                                <p:cTn id="88" presetID="1" presetClass="exit" presetSubtype="0" fill="hold" grpId="1" nodeType="withEffect">
                                  <p:stCondLst>
                                    <p:cond delay="0"/>
                                  </p:stCondLst>
                                  <p:iterate type="lt">
                                    <p:tmAbs val="100"/>
                                  </p:iterate>
                                  <p:childTnLst>
                                    <p:set>
                                      <p:cBhvr>
                                        <p:cTn id="89" fill="hold">
                                          <p:stCondLst>
                                            <p:cond delay="0"/>
                                          </p:stCondLst>
                                        </p:cTn>
                                        <p:tgtEl>
                                          <p:spTgt spid="132">
                                            <p:txEl>
                                              <p:pRg st="3" end="3"/>
                                            </p:txEl>
                                          </p:spTgt>
                                        </p:tgtEl>
                                        <p:attrNameLst>
                                          <p:attrName>style.visibility</p:attrName>
                                        </p:attrNameLst>
                                      </p:cBhvr>
                                      <p:to>
                                        <p:strVal val="hidden"/>
                                      </p:to>
                                    </p:set>
                                  </p:childTnLst>
                                </p:cTn>
                              </p:par>
                              <p:par>
                                <p:cTn id="90" presetID="1" presetClass="exit" presetSubtype="0" fill="hold" grpId="1" nodeType="withEffect">
                                  <p:stCondLst>
                                    <p:cond delay="0"/>
                                  </p:stCondLst>
                                  <p:iterate type="lt">
                                    <p:tmAbs val="100"/>
                                  </p:iterate>
                                  <p:childTnLst>
                                    <p:set>
                                      <p:cBhvr>
                                        <p:cTn id="91" fill="hold">
                                          <p:stCondLst>
                                            <p:cond delay="0"/>
                                          </p:stCondLst>
                                        </p:cTn>
                                        <p:tgtEl>
                                          <p:spTgt spid="132">
                                            <p:txEl>
                                              <p:pRg st="4" end="4"/>
                                            </p:txEl>
                                          </p:spTgt>
                                        </p:tgtEl>
                                        <p:attrNameLst>
                                          <p:attrName>style.visibility</p:attrName>
                                        </p:attrNameLst>
                                      </p:cBhvr>
                                      <p:to>
                                        <p:strVal val="hidden"/>
                                      </p:to>
                                    </p:set>
                                  </p:childTnLst>
                                </p:cTn>
                              </p:par>
                              <p:par>
                                <p:cTn id="92" presetID="1" presetClass="exit" presetSubtype="0" fill="hold" grpId="1" nodeType="withEffect">
                                  <p:stCondLst>
                                    <p:cond delay="0"/>
                                  </p:stCondLst>
                                  <p:iterate type="lt">
                                    <p:tmAbs val="100"/>
                                  </p:iterate>
                                  <p:childTnLst>
                                    <p:set>
                                      <p:cBhvr>
                                        <p:cTn id="93" fill="hold">
                                          <p:stCondLst>
                                            <p:cond delay="0"/>
                                          </p:stCondLst>
                                        </p:cTn>
                                        <p:tgtEl>
                                          <p:spTgt spid="132">
                                            <p:txEl>
                                              <p:pRg st="5" end="5"/>
                                            </p:txEl>
                                          </p:spTgt>
                                        </p:tgtEl>
                                        <p:attrNameLst>
                                          <p:attrName>style.visibility</p:attrName>
                                        </p:attrNameLst>
                                      </p:cBhvr>
                                      <p:to>
                                        <p:strVal val="hidden"/>
                                      </p:to>
                                    </p:set>
                                  </p:childTnLst>
                                </p:cTn>
                              </p:par>
                              <p:par>
                                <p:cTn id="94" presetID="1" presetClass="exit" presetSubtype="0" fill="hold" grpId="1" nodeType="withEffect">
                                  <p:stCondLst>
                                    <p:cond delay="0"/>
                                  </p:stCondLst>
                                  <p:iterate type="lt">
                                    <p:tmAbs val="100"/>
                                  </p:iterate>
                                  <p:childTnLst>
                                    <p:set>
                                      <p:cBhvr>
                                        <p:cTn id="95" fill="hold">
                                          <p:stCondLst>
                                            <p:cond delay="0"/>
                                          </p:stCondLst>
                                        </p:cTn>
                                        <p:tgtEl>
                                          <p:spTgt spid="132">
                                            <p:txEl>
                                              <p:pRg st="6" end="6"/>
                                            </p:txEl>
                                          </p:spTgt>
                                        </p:tgtEl>
                                        <p:attrNameLst>
                                          <p:attrName>style.visibility</p:attrName>
                                        </p:attrNameLst>
                                      </p:cBhvr>
                                      <p:to>
                                        <p:strVal val="hidden"/>
                                      </p:to>
                                    </p:set>
                                  </p:childTnLst>
                                </p:cTn>
                              </p:par>
                              <p:par>
                                <p:cTn id="96" presetID="1" presetClass="exit" presetSubtype="0" fill="hold" grpId="1" nodeType="withEffect">
                                  <p:stCondLst>
                                    <p:cond delay="0"/>
                                  </p:stCondLst>
                                  <p:iterate type="lt">
                                    <p:tmAbs val="100"/>
                                  </p:iterate>
                                  <p:childTnLst>
                                    <p:set>
                                      <p:cBhvr>
                                        <p:cTn id="97" fill="hold">
                                          <p:stCondLst>
                                            <p:cond delay="0"/>
                                          </p:stCondLst>
                                        </p:cTn>
                                        <p:tgtEl>
                                          <p:spTgt spid="132">
                                            <p:txEl>
                                              <p:pRg st="7" end="7"/>
                                            </p:txEl>
                                          </p:spTgt>
                                        </p:tgtEl>
                                        <p:attrNameLst>
                                          <p:attrName>style.visibility</p:attrName>
                                        </p:attrNameLst>
                                      </p:cBhvr>
                                      <p:to>
                                        <p:strVal val="hidden"/>
                                      </p:to>
                                    </p:set>
                                  </p:childTnLst>
                                </p:cTn>
                              </p:par>
                              <p:par>
                                <p:cTn id="98" presetID="1" presetClass="exit" presetSubtype="0" fill="hold" grpId="1" nodeType="withEffect">
                                  <p:stCondLst>
                                    <p:cond delay="0"/>
                                  </p:stCondLst>
                                  <p:iterate type="lt">
                                    <p:tmAbs val="100"/>
                                  </p:iterate>
                                  <p:childTnLst>
                                    <p:set>
                                      <p:cBhvr>
                                        <p:cTn id="99" fill="hold">
                                          <p:stCondLst>
                                            <p:cond delay="0"/>
                                          </p:stCondLst>
                                        </p:cTn>
                                        <p:tgtEl>
                                          <p:spTgt spid="132">
                                            <p:txEl>
                                              <p:pRg st="8" end="8"/>
                                            </p:txEl>
                                          </p:spTgt>
                                        </p:tgtEl>
                                        <p:attrNameLst>
                                          <p:attrName>style.visibility</p:attrName>
                                        </p:attrNameLst>
                                      </p:cBhvr>
                                      <p:to>
                                        <p:strVal val="hidden"/>
                                      </p:to>
                                    </p:set>
                                  </p:childTnLst>
                                </p:cTn>
                              </p:par>
                              <p:par>
                                <p:cTn id="100" presetID="1" presetClass="exit" presetSubtype="0" fill="hold" grpId="1" nodeType="withEffect">
                                  <p:stCondLst>
                                    <p:cond delay="0"/>
                                  </p:stCondLst>
                                  <p:iterate type="lt">
                                    <p:tmAbs val="100"/>
                                  </p:iterate>
                                  <p:childTnLst>
                                    <p:set>
                                      <p:cBhvr>
                                        <p:cTn id="101" fill="hold">
                                          <p:stCondLst>
                                            <p:cond delay="0"/>
                                          </p:stCondLst>
                                        </p:cTn>
                                        <p:tgtEl>
                                          <p:spTgt spid="132">
                                            <p:txEl>
                                              <p:pRg st="9" end="9"/>
                                            </p:txEl>
                                          </p:spTgt>
                                        </p:tgtEl>
                                        <p:attrNameLst>
                                          <p:attrName>style.visibility</p:attrName>
                                        </p:attrNameLst>
                                      </p:cBhvr>
                                      <p:to>
                                        <p:strVal val="hidden"/>
                                      </p:to>
                                    </p:set>
                                  </p:childTnLst>
                                </p:cTn>
                              </p:par>
                              <p:par>
                                <p:cTn id="102" presetID="1" presetClass="exit" presetSubtype="0" fill="hold" grpId="1" nodeType="withEffect">
                                  <p:stCondLst>
                                    <p:cond delay="0"/>
                                  </p:stCondLst>
                                  <p:iterate type="lt">
                                    <p:tmAbs val="100"/>
                                  </p:iterate>
                                  <p:childTnLst>
                                    <p:set>
                                      <p:cBhvr>
                                        <p:cTn id="103" fill="hold">
                                          <p:stCondLst>
                                            <p:cond delay="0"/>
                                          </p:stCondLst>
                                        </p:cTn>
                                        <p:tgtEl>
                                          <p:spTgt spid="132">
                                            <p:txEl>
                                              <p:pRg st="10" end="10"/>
                                            </p:txEl>
                                          </p:spTgt>
                                        </p:tgtEl>
                                        <p:attrNameLst>
                                          <p:attrName>style.visibility</p:attrName>
                                        </p:attrNameLst>
                                      </p:cBhvr>
                                      <p:to>
                                        <p:strVal val="hidden"/>
                                      </p:to>
                                    </p:set>
                                  </p:childTnLst>
                                </p:cTn>
                              </p:par>
                              <p:par>
                                <p:cTn id="104" presetID="1" presetClass="exit" presetSubtype="0" fill="hold" grpId="1" nodeType="withEffect">
                                  <p:stCondLst>
                                    <p:cond delay="0"/>
                                  </p:stCondLst>
                                  <p:iterate type="lt">
                                    <p:tmAbs val="100"/>
                                  </p:iterate>
                                  <p:childTnLst>
                                    <p:set>
                                      <p:cBhvr>
                                        <p:cTn id="105" fill="hold">
                                          <p:stCondLst>
                                            <p:cond delay="0"/>
                                          </p:stCondLst>
                                        </p:cTn>
                                        <p:tgtEl>
                                          <p:spTgt spid="132">
                                            <p:bg/>
                                          </p:spTgt>
                                        </p:tgtEl>
                                        <p:attrNameLst>
                                          <p:attrName>style.visibility</p:attrName>
                                        </p:attrNameLst>
                                      </p:cBhvr>
                                      <p:to>
                                        <p:strVal val="hidden"/>
                                      </p:to>
                                    </p:set>
                                  </p:childTnLst>
                                </p:cTn>
                              </p:par>
                            </p:childTnLst>
                          </p:cTn>
                        </p:par>
                        <p:par>
                          <p:cTn id="106" fill="hold">
                            <p:stCondLst>
                              <p:cond delay="0"/>
                            </p:stCondLst>
                            <p:childTnLst>
                              <p:par>
                                <p:cTn id="107" presetID="2" presetClass="exit" presetSubtype="2" fill="hold" grpId="1" nodeType="afterEffect">
                                  <p:stCondLst>
                                    <p:cond delay="0"/>
                                  </p:stCondLst>
                                  <p:iterate>
                                    <p:tmAbs val="0"/>
                                  </p:iterate>
                                  <p:childTnLst>
                                    <p:anim calcmode="lin" valueType="num">
                                      <p:cBhvr>
                                        <p:cTn id="108" dur="500" fill="hold"/>
                                        <p:tgtEl>
                                          <p:spTgt spid="133"/>
                                        </p:tgtEl>
                                        <p:attrNameLst>
                                          <p:attrName>ppt_x</p:attrName>
                                        </p:attrNameLst>
                                      </p:cBhvr>
                                      <p:tavLst>
                                        <p:tav tm="0">
                                          <p:val>
                                            <p:strVal val="ppt_x"/>
                                          </p:val>
                                        </p:tav>
                                        <p:tav tm="100000">
                                          <p:val>
                                            <p:strVal val="1+ppt_w/2"/>
                                          </p:val>
                                        </p:tav>
                                      </p:tavLst>
                                    </p:anim>
                                    <p:anim calcmode="lin" valueType="num">
                                      <p:cBhvr>
                                        <p:cTn id="109" dur="500" fill="hold"/>
                                        <p:tgtEl>
                                          <p:spTgt spid="133"/>
                                        </p:tgtEl>
                                        <p:attrNameLst>
                                          <p:attrName>ppt_y</p:attrName>
                                        </p:attrNameLst>
                                      </p:cBhvr>
                                      <p:tavLst>
                                        <p:tav tm="0">
                                          <p:val>
                                            <p:strVal val="ppt_y"/>
                                          </p:val>
                                        </p:tav>
                                        <p:tav tm="100000">
                                          <p:val>
                                            <p:strVal val="ppt_y"/>
                                          </p:val>
                                        </p:tav>
                                      </p:tavLst>
                                    </p:anim>
                                    <p:set>
                                      <p:cBhvr>
                                        <p:cTn id="110" fill="hold">
                                          <p:stCondLst>
                                            <p:cond delay="499"/>
                                          </p:stCondLst>
                                        </p:cTn>
                                        <p:tgtEl>
                                          <p:spTgt spid="133"/>
                                        </p:tgtEl>
                                        <p:attrNameLst>
                                          <p:attrName>style.visibility</p:attrName>
                                        </p:attrNameLst>
                                      </p:cBhvr>
                                      <p:to>
                                        <p:strVal val="hidden"/>
                                      </p:to>
                                    </p:set>
                                  </p:childTnLst>
                                </p:cTn>
                              </p:par>
                            </p:childTnLst>
                          </p:cTn>
                        </p:par>
                        <p:par>
                          <p:cTn id="111" fill="hold">
                            <p:stCondLst>
                              <p:cond delay="500"/>
                            </p:stCondLst>
                            <p:childTnLst>
                              <p:par>
                                <p:cTn id="112" presetID="23" presetClass="exit" presetSubtype="32" fill="hold" grpId="1" nodeType="afterEffect">
                                  <p:stCondLst>
                                    <p:cond delay="0"/>
                                  </p:stCondLst>
                                  <p:iterate>
                                    <p:tmAbs val="0"/>
                                  </p:iterate>
                                  <p:childTnLst>
                                    <p:anim calcmode="lin" valueType="num">
                                      <p:cBhvr>
                                        <p:cTn id="113" dur="500" fill="hold"/>
                                        <p:tgtEl>
                                          <p:spTgt spid="128"/>
                                        </p:tgtEl>
                                        <p:attrNameLst>
                                          <p:attrName>ppt_w</p:attrName>
                                        </p:attrNameLst>
                                      </p:cBhvr>
                                      <p:tavLst>
                                        <p:tav tm="0">
                                          <p:val>
                                            <p:strVal val="ppt_w"/>
                                          </p:val>
                                        </p:tav>
                                        <p:tav tm="100000">
                                          <p:val>
                                            <p:fltVal val="0"/>
                                          </p:val>
                                        </p:tav>
                                      </p:tavLst>
                                    </p:anim>
                                    <p:anim calcmode="lin" valueType="num">
                                      <p:cBhvr>
                                        <p:cTn id="114" dur="500" fill="hold"/>
                                        <p:tgtEl>
                                          <p:spTgt spid="128"/>
                                        </p:tgtEl>
                                        <p:attrNameLst>
                                          <p:attrName>ppt_h</p:attrName>
                                        </p:attrNameLst>
                                      </p:cBhvr>
                                      <p:tavLst>
                                        <p:tav tm="0">
                                          <p:val>
                                            <p:strVal val="ppt_h"/>
                                          </p:val>
                                        </p:tav>
                                        <p:tav tm="100000">
                                          <p:val>
                                            <p:fltVal val="0"/>
                                          </p:val>
                                        </p:tav>
                                      </p:tavLst>
                                    </p:anim>
                                    <p:set>
                                      <p:cBhvr>
                                        <p:cTn id="115" fill="hold">
                                          <p:stCondLst>
                                            <p:cond delay="499"/>
                                          </p:stCondLst>
                                        </p:cTn>
                                        <p:tgtEl>
                                          <p:spTgt spid="1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advAuto="0"/>
      <p:bldP spid="128" grpId="1" animBg="1" advAuto="0"/>
      <p:bldP spid="129" grpId="0" animBg="1" advAuto="0"/>
      <p:bldP spid="130" grpId="0" build="p" bldLvl="5" animBg="1" advAuto="0"/>
      <p:bldP spid="132" grpId="0" build="p" bldLvl="5" animBg="1" advAuto="0"/>
      <p:bldP spid="132" grpId="1" build="p" bldLvl="5" animBg="1" advAuto="0"/>
      <p:bldP spid="133" grpId="0" animBg="1" advAuto="0"/>
      <p:bldP spid="133" grpId="1" animBg="1" advAuto="0"/>
      <p:bldP spid="134"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omeItem"/>
          <p:cNvSpPr/>
          <p:nvPr/>
        </p:nvSpPr>
        <p:spPr>
          <a:xfrm>
            <a:off x="1724025" y="7515225"/>
            <a:ext cx="4476750" cy="1371600"/>
          </a:xfrm>
          <a:prstGeom prst="roundRect">
            <a:avLst>
              <a:gd name="adj" fmla="val 401"/>
            </a:avLst>
          </a:prstGeom>
          <a:solidFill>
            <a:srgbClr val="FFD479"/>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000" b="1">
                <a:latin typeface="Courier New"/>
                <a:ea typeface="Courier New"/>
                <a:cs typeface="Courier New"/>
                <a:sym typeface="Courier New"/>
              </a:defRPr>
            </a:lvl1pPr>
          </a:lstStyle>
          <a:p>
            <a:r>
              <a:t>someItem</a:t>
            </a:r>
          </a:p>
        </p:txBody>
      </p:sp>
      <p:sp>
        <p:nvSpPr>
          <p:cNvPr id="139" name="Implementing Core Methods"/>
          <p:cNvSpPr txBox="1">
            <a:spLocks noGrp="1"/>
          </p:cNvSpPr>
          <p:nvPr>
            <p:ph type="title"/>
          </p:nvPr>
        </p:nvSpPr>
        <p:spPr>
          <a:prstGeom prst="rect">
            <a:avLst/>
          </a:prstGeom>
        </p:spPr>
        <p:txBody>
          <a:bodyPr/>
          <a:lstStyle/>
          <a:p>
            <a:r>
              <a:t>Implementing Core Methods</a:t>
            </a:r>
          </a:p>
        </p:txBody>
      </p:sp>
      <p:sp>
        <p:nvSpPr>
          <p:cNvPr id="140" name="Determine collection characteristics…"/>
          <p:cNvSpPr txBox="1">
            <a:spLocks noGrp="1"/>
          </p:cNvSpPr>
          <p:nvPr>
            <p:ph type="body" sz="quarter" idx="1"/>
          </p:nvPr>
        </p:nvSpPr>
        <p:spPr>
          <a:xfrm>
            <a:off x="190500" y="2343150"/>
            <a:ext cx="12782550" cy="4514850"/>
          </a:xfrm>
          <a:prstGeom prst="rect">
            <a:avLst/>
          </a:prstGeom>
        </p:spPr>
        <p:txBody>
          <a:bodyPr/>
          <a:lstStyle/>
          <a:p>
            <a:pPr>
              <a:buBlip>
                <a:blip r:embed="rId3"/>
              </a:buBlip>
            </a:pPr>
            <a:r>
              <a:t>Determine collection characteristics </a:t>
            </a:r>
          </a:p>
          <a:p>
            <a:pPr lvl="1">
              <a:buBlip>
                <a:blip r:embed="rId3"/>
              </a:buBlip>
            </a:pPr>
            <a:r>
              <a:t>Number of items?      Is the bag </a:t>
            </a:r>
            <a:r>
              <a:rPr b="1" i="1"/>
              <a:t>empty</a:t>
            </a:r>
            <a:r>
              <a:t>?</a:t>
            </a:r>
          </a:p>
          <a:p>
            <a:pPr>
              <a:buBlip>
                <a:blip r:embed="rId3"/>
              </a:buBlip>
            </a:pPr>
            <a:r>
              <a:t>Place items into object</a:t>
            </a:r>
          </a:p>
          <a:p>
            <a:pPr lvl="1">
              <a:buBlip>
                <a:blip r:embed="rId3"/>
              </a:buBlip>
            </a:pPr>
            <a:r>
              <a:t>Start at first element</a:t>
            </a:r>
          </a:p>
        </p:txBody>
      </p:sp>
      <p:sp>
        <p:nvSpPr>
          <p:cNvPr id="141" name="Rectangle"/>
          <p:cNvSpPr/>
          <p:nvPr/>
        </p:nvSpPr>
        <p:spPr>
          <a:xfrm>
            <a:off x="12611100" y="2400300"/>
            <a:ext cx="11525250" cy="10263277"/>
          </a:xfrm>
          <a:prstGeom prst="rect">
            <a:avLst/>
          </a:prstGeom>
          <a:solidFill>
            <a:srgbClr val="E5E6E1"/>
          </a:solidFill>
          <a:ln w="50800">
            <a:solidFill>
              <a:srgbClr val="941100"/>
            </a:solidFill>
            <a:miter lim="400000"/>
          </a:ln>
          <a:effectLst>
            <a:outerShdw blurRad="4191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42" name="template&lt;class ItemType&gt;…"/>
          <p:cNvSpPr/>
          <p:nvPr/>
        </p:nvSpPr>
        <p:spPr>
          <a:xfrm>
            <a:off x="12801600" y="2609850"/>
            <a:ext cx="11372850" cy="5702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spAutoFit/>
          </a:bodyPr>
          <a:lstStyle/>
          <a:p>
            <a:pPr algn="l">
              <a:lnSpc>
                <a:spcPct val="110000"/>
              </a:lnSpc>
              <a:defRPr sz="3600" b="1">
                <a:latin typeface="Courier New"/>
                <a:ea typeface="Courier New"/>
                <a:cs typeface="Courier New"/>
                <a:sym typeface="Courier New"/>
              </a:defRPr>
            </a:pPr>
            <a:r>
              <a:rPr sz="2600" dirty="0">
                <a:solidFill>
                  <a:srgbClr val="BB2CA2"/>
                </a:solidFill>
                <a:latin typeface="Menlo Regular"/>
                <a:ea typeface="Menlo Regular"/>
                <a:cs typeface="Menlo Regular"/>
                <a:sym typeface="Menlo Regular"/>
              </a:rPr>
              <a:t>template</a:t>
            </a:r>
            <a:r>
              <a:rPr sz="2600" dirty="0">
                <a:latin typeface="Menlo Regular"/>
                <a:ea typeface="Menlo Regular"/>
                <a:cs typeface="Menlo Regular"/>
                <a:sym typeface="Menlo Regular"/>
              </a:rPr>
              <a:t>&lt;</a:t>
            </a:r>
            <a:r>
              <a:rPr sz="2600" dirty="0">
                <a:solidFill>
                  <a:srgbClr val="BB2CA2"/>
                </a:solidFill>
                <a:latin typeface="Menlo Regular"/>
                <a:ea typeface="Menlo Regular"/>
                <a:cs typeface="Menlo Regular"/>
                <a:sym typeface="Menlo Regular"/>
              </a:rPr>
              <a:t>class</a:t>
            </a:r>
            <a:r>
              <a:rPr sz="2600" dirty="0">
                <a:latin typeface="Menlo Regular"/>
                <a:ea typeface="Menlo Regular"/>
                <a:cs typeface="Menlo Regular"/>
                <a:sym typeface="Menlo Regular"/>
              </a:rPr>
              <a:t> ItemType&gt;</a:t>
            </a:r>
          </a:p>
          <a:p>
            <a:pPr algn="l" defTabSz="685800">
              <a:lnSpc>
                <a:spcPct val="110000"/>
              </a:lnSpc>
              <a:tabLst>
                <a:tab pos="368300" algn="l"/>
              </a:tabLst>
              <a:defRPr sz="2600" b="1">
                <a:latin typeface="Menlo Regular"/>
                <a:ea typeface="Menlo Regular"/>
                <a:cs typeface="Menlo Regular"/>
                <a:sym typeface="Menlo Regular"/>
              </a:defRPr>
            </a:pPr>
            <a:r>
              <a:rPr dirty="0">
                <a:solidFill>
                  <a:srgbClr val="BB2CA2"/>
                </a:solidFill>
              </a:rPr>
              <a:t>bool</a:t>
            </a:r>
            <a:r>
              <a:rPr dirty="0"/>
              <a:t> </a:t>
            </a:r>
            <a:r>
              <a:rPr dirty="0" err="1"/>
              <a:t>ArrayBag</a:t>
            </a:r>
            <a:r>
              <a:rPr dirty="0"/>
              <a:t>&lt;ItemType&gt;::add(</a:t>
            </a:r>
            <a:r>
              <a:rPr dirty="0">
                <a:solidFill>
                  <a:srgbClr val="BB2CA2"/>
                </a:solidFill>
              </a:rPr>
              <a:t>const</a:t>
            </a:r>
            <a:r>
              <a:rPr dirty="0"/>
              <a:t> ItemType&amp; </a:t>
            </a:r>
            <a:r>
              <a:rPr dirty="0" err="1"/>
              <a:t>someItem</a:t>
            </a:r>
            <a:r>
              <a:rPr dirty="0"/>
              <a:t>)</a:t>
            </a:r>
          </a:p>
          <a:p>
            <a:pPr algn="l" defTabSz="685800">
              <a:lnSpc>
                <a:spcPct val="110000"/>
              </a:lnSpc>
              <a:tabLst>
                <a:tab pos="368300" algn="l"/>
              </a:tabLst>
              <a:defRPr sz="2600" b="1">
                <a:latin typeface="Menlo Regular"/>
                <a:ea typeface="Menlo Regular"/>
                <a:cs typeface="Menlo Regular"/>
                <a:sym typeface="Menlo Regular"/>
              </a:defRPr>
            </a:pPr>
            <a:r>
              <a:rPr dirty="0"/>
              <a:t>{</a:t>
            </a:r>
          </a:p>
          <a:p>
            <a:pPr algn="l" defTabSz="685800">
              <a:lnSpc>
                <a:spcPct val="110000"/>
              </a:lnSpc>
              <a:tabLst>
                <a:tab pos="368300" algn="l"/>
              </a:tabLst>
              <a:defRPr sz="2600" b="1">
                <a:latin typeface="Menlo Regular"/>
                <a:ea typeface="Menlo Regular"/>
                <a:cs typeface="Menlo Regular"/>
                <a:sym typeface="Menlo Regular"/>
              </a:defRPr>
            </a:pPr>
            <a:r>
              <a:rPr dirty="0"/>
              <a:t>	</a:t>
            </a:r>
            <a:r>
              <a:rPr dirty="0">
                <a:solidFill>
                  <a:srgbClr val="BB2CA2"/>
                </a:solidFill>
              </a:rPr>
              <a:t>bool</a:t>
            </a:r>
            <a:r>
              <a:rPr dirty="0"/>
              <a:t> </a:t>
            </a:r>
            <a:r>
              <a:rPr dirty="0" err="1"/>
              <a:t>hasRoomToAdd</a:t>
            </a:r>
            <a:r>
              <a:rPr dirty="0"/>
              <a:t> = (</a:t>
            </a:r>
            <a:r>
              <a:rPr dirty="0" err="1"/>
              <a:t>itemCount</a:t>
            </a:r>
            <a:r>
              <a:rPr dirty="0"/>
              <a:t> &lt; </a:t>
            </a:r>
            <a:r>
              <a:rPr dirty="0" err="1"/>
              <a:t>maxItems</a:t>
            </a:r>
            <a:r>
              <a:rPr dirty="0"/>
              <a:t>);</a:t>
            </a:r>
          </a:p>
          <a:p>
            <a:pPr algn="l" defTabSz="685800">
              <a:lnSpc>
                <a:spcPct val="110000"/>
              </a:lnSpc>
              <a:tabLst>
                <a:tab pos="368300" algn="l"/>
              </a:tabLst>
              <a:defRPr sz="2600" b="1">
                <a:latin typeface="Menlo Regular"/>
                <a:ea typeface="Menlo Regular"/>
                <a:cs typeface="Menlo Regular"/>
                <a:sym typeface="Menlo Regular"/>
              </a:defRPr>
            </a:pPr>
            <a:r>
              <a:rPr dirty="0"/>
              <a:t>	</a:t>
            </a:r>
            <a:r>
              <a:rPr dirty="0">
                <a:solidFill>
                  <a:srgbClr val="BB2CA2"/>
                </a:solidFill>
              </a:rPr>
              <a:t>if</a:t>
            </a:r>
            <a:r>
              <a:rPr dirty="0"/>
              <a:t> (</a:t>
            </a:r>
            <a:r>
              <a:rPr dirty="0" err="1"/>
              <a:t>hasRoomToAdd</a:t>
            </a:r>
            <a:r>
              <a:rPr dirty="0"/>
              <a:t>)</a:t>
            </a:r>
          </a:p>
          <a:p>
            <a:pPr algn="l" defTabSz="685800">
              <a:lnSpc>
                <a:spcPct val="110000"/>
              </a:lnSpc>
              <a:tabLst>
                <a:tab pos="368300" algn="l"/>
              </a:tabLst>
              <a:defRPr sz="2600" b="1">
                <a:latin typeface="Menlo Regular"/>
                <a:ea typeface="Menlo Regular"/>
                <a:cs typeface="Menlo Regular"/>
                <a:sym typeface="Menlo Regular"/>
              </a:defRPr>
            </a:pPr>
            <a:r>
              <a:rPr dirty="0"/>
              <a:t>	{</a:t>
            </a:r>
          </a:p>
          <a:p>
            <a:pPr algn="l" defTabSz="685800">
              <a:lnSpc>
                <a:spcPct val="110000"/>
              </a:lnSpc>
              <a:tabLst>
                <a:tab pos="368300" algn="l"/>
              </a:tabLst>
              <a:defRPr sz="2600" b="1">
                <a:latin typeface="Menlo Regular"/>
                <a:ea typeface="Menlo Regular"/>
                <a:cs typeface="Menlo Regular"/>
                <a:sym typeface="Menlo Regular"/>
              </a:defRPr>
            </a:pPr>
            <a:r>
              <a:rPr dirty="0"/>
              <a:t>		items[</a:t>
            </a:r>
            <a:r>
              <a:rPr dirty="0" err="1"/>
              <a:t>itemCount</a:t>
            </a:r>
            <a:r>
              <a:rPr dirty="0"/>
              <a:t>] = </a:t>
            </a:r>
            <a:r>
              <a:rPr dirty="0" err="1"/>
              <a:t>someItem</a:t>
            </a:r>
            <a:r>
              <a:rPr dirty="0"/>
              <a:t>;</a:t>
            </a:r>
          </a:p>
          <a:p>
            <a:pPr algn="l" defTabSz="685800">
              <a:lnSpc>
                <a:spcPct val="110000"/>
              </a:lnSpc>
              <a:tabLst>
                <a:tab pos="368300" algn="l"/>
              </a:tabLst>
              <a:defRPr sz="2600" b="1">
                <a:latin typeface="Menlo Regular"/>
                <a:ea typeface="Menlo Regular"/>
                <a:cs typeface="Menlo Regular"/>
                <a:sym typeface="Menlo Regular"/>
              </a:defRPr>
            </a:pPr>
            <a:r>
              <a:rPr dirty="0"/>
              <a:t>		</a:t>
            </a:r>
            <a:r>
              <a:rPr dirty="0" err="1"/>
              <a:t>itemCount</a:t>
            </a:r>
            <a:r>
              <a:rPr dirty="0"/>
              <a:t>++;</a:t>
            </a:r>
          </a:p>
          <a:p>
            <a:pPr algn="l" defTabSz="685800">
              <a:lnSpc>
                <a:spcPct val="110000"/>
              </a:lnSpc>
              <a:tabLst>
                <a:tab pos="368300" algn="l"/>
              </a:tabLst>
              <a:defRPr sz="2600" b="1">
                <a:solidFill>
                  <a:srgbClr val="008400"/>
                </a:solidFill>
                <a:latin typeface="Menlo Regular"/>
                <a:ea typeface="Menlo Regular"/>
                <a:cs typeface="Menlo Regular"/>
                <a:sym typeface="Menlo Regular"/>
              </a:defRPr>
            </a:pPr>
            <a:r>
              <a:rPr dirty="0">
                <a:solidFill>
                  <a:srgbClr val="000000"/>
                </a:solidFill>
              </a:rPr>
              <a:t>	}  </a:t>
            </a:r>
            <a:r>
              <a:rPr dirty="0"/>
              <a:t>// end if</a:t>
            </a:r>
            <a:endParaRPr dirty="0">
              <a:solidFill>
                <a:srgbClr val="000000"/>
              </a:solidFill>
            </a:endParaRPr>
          </a:p>
          <a:p>
            <a:pPr algn="l" defTabSz="685800">
              <a:lnSpc>
                <a:spcPct val="110000"/>
              </a:lnSpc>
              <a:tabLst>
                <a:tab pos="368300" algn="l"/>
              </a:tabLst>
              <a:defRPr sz="2600" b="1">
                <a:latin typeface="Menlo Regular"/>
                <a:ea typeface="Menlo Regular"/>
                <a:cs typeface="Menlo Regular"/>
                <a:sym typeface="Menlo Regular"/>
              </a:defRPr>
            </a:pPr>
            <a:r>
              <a:rPr dirty="0"/>
              <a:t>    </a:t>
            </a:r>
          </a:p>
          <a:p>
            <a:pPr algn="l" defTabSz="685800">
              <a:lnSpc>
                <a:spcPct val="110000"/>
              </a:lnSpc>
              <a:tabLst>
                <a:tab pos="368300" algn="l"/>
              </a:tabLst>
              <a:defRPr sz="2600" b="1">
                <a:latin typeface="Menlo Regular"/>
                <a:ea typeface="Menlo Regular"/>
                <a:cs typeface="Menlo Regular"/>
                <a:sym typeface="Menlo Regular"/>
              </a:defRPr>
            </a:pPr>
            <a:r>
              <a:rPr dirty="0"/>
              <a:t>	</a:t>
            </a:r>
            <a:r>
              <a:rPr dirty="0">
                <a:solidFill>
                  <a:srgbClr val="BB2CA2"/>
                </a:solidFill>
              </a:rPr>
              <a:t>return</a:t>
            </a:r>
            <a:r>
              <a:rPr dirty="0"/>
              <a:t> </a:t>
            </a:r>
            <a:r>
              <a:rPr dirty="0" err="1"/>
              <a:t>hasRoomToAdd</a:t>
            </a:r>
            <a:r>
              <a:rPr dirty="0"/>
              <a:t>;</a:t>
            </a:r>
          </a:p>
          <a:p>
            <a:pPr algn="l" defTabSz="685800">
              <a:lnSpc>
                <a:spcPct val="110000"/>
              </a:lnSpc>
              <a:tabLst>
                <a:tab pos="368300" algn="l"/>
              </a:tabLst>
              <a:defRPr sz="2600" b="1">
                <a:solidFill>
                  <a:srgbClr val="008400"/>
                </a:solidFill>
                <a:latin typeface="Menlo Regular"/>
                <a:ea typeface="Menlo Regular"/>
                <a:cs typeface="Menlo Regular"/>
                <a:sym typeface="Menlo Regular"/>
              </a:defRPr>
            </a:pPr>
            <a:r>
              <a:rPr dirty="0">
                <a:solidFill>
                  <a:srgbClr val="000000"/>
                </a:solidFill>
              </a:rPr>
              <a:t>}  </a:t>
            </a:r>
            <a:r>
              <a:rPr dirty="0"/>
              <a:t>// end add</a:t>
            </a:r>
            <a:endParaRPr dirty="0">
              <a:solidFill>
                <a:srgbClr val="000000"/>
              </a:solidFill>
            </a:endParaRPr>
          </a:p>
        </p:txBody>
      </p:sp>
      <p:grpSp>
        <p:nvGrpSpPr>
          <p:cNvPr id="161" name="Group"/>
          <p:cNvGrpSpPr/>
          <p:nvPr/>
        </p:nvGrpSpPr>
        <p:grpSpPr>
          <a:xfrm>
            <a:off x="209550" y="10301647"/>
            <a:ext cx="11841532" cy="1657351"/>
            <a:chOff x="0" y="0"/>
            <a:chExt cx="11841531" cy="1657350"/>
          </a:xfrm>
        </p:grpSpPr>
        <p:grpSp>
          <p:nvGrpSpPr>
            <p:cNvPr id="145" name="Group"/>
            <p:cNvGrpSpPr/>
            <p:nvPr/>
          </p:nvGrpSpPr>
          <p:grpSpPr>
            <a:xfrm>
              <a:off x="0" y="0"/>
              <a:ext cx="1673934" cy="1657350"/>
              <a:chOff x="0" y="0"/>
              <a:chExt cx="1673933" cy="1657350"/>
            </a:xfrm>
          </p:grpSpPr>
          <p:sp>
            <p:nvSpPr>
              <p:cNvPr id="143"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44" name="0"/>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0</a:t>
                </a:r>
              </a:p>
            </p:txBody>
          </p:sp>
        </p:grpSp>
        <p:grpSp>
          <p:nvGrpSpPr>
            <p:cNvPr id="148" name="Group"/>
            <p:cNvGrpSpPr/>
            <p:nvPr/>
          </p:nvGrpSpPr>
          <p:grpSpPr>
            <a:xfrm>
              <a:off x="2045919" y="0"/>
              <a:ext cx="1673934" cy="1657350"/>
              <a:chOff x="0" y="0"/>
              <a:chExt cx="1673933" cy="1657350"/>
            </a:xfrm>
          </p:grpSpPr>
          <p:sp>
            <p:nvSpPr>
              <p:cNvPr id="146"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47" name="1"/>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1</a:t>
                </a:r>
              </a:p>
            </p:txBody>
          </p:sp>
        </p:grpSp>
        <p:grpSp>
          <p:nvGrpSpPr>
            <p:cNvPr id="151" name="Group"/>
            <p:cNvGrpSpPr/>
            <p:nvPr/>
          </p:nvGrpSpPr>
          <p:grpSpPr>
            <a:xfrm>
              <a:off x="4060840" y="0"/>
              <a:ext cx="1673935" cy="1657350"/>
              <a:chOff x="0" y="0"/>
              <a:chExt cx="1673933" cy="1657350"/>
            </a:xfrm>
          </p:grpSpPr>
          <p:sp>
            <p:nvSpPr>
              <p:cNvPr id="149"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50" name="2"/>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2</a:t>
                </a:r>
              </a:p>
            </p:txBody>
          </p:sp>
        </p:grpSp>
        <p:grpSp>
          <p:nvGrpSpPr>
            <p:cNvPr id="154" name="Group"/>
            <p:cNvGrpSpPr/>
            <p:nvPr/>
          </p:nvGrpSpPr>
          <p:grpSpPr>
            <a:xfrm>
              <a:off x="6106759" y="0"/>
              <a:ext cx="1673934" cy="1657350"/>
              <a:chOff x="0" y="0"/>
              <a:chExt cx="1673933" cy="1657350"/>
            </a:xfrm>
          </p:grpSpPr>
          <p:sp>
            <p:nvSpPr>
              <p:cNvPr id="152"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53" name="3"/>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3</a:t>
                </a:r>
              </a:p>
            </p:txBody>
          </p:sp>
        </p:grpSp>
        <p:grpSp>
          <p:nvGrpSpPr>
            <p:cNvPr id="157" name="Group"/>
            <p:cNvGrpSpPr/>
            <p:nvPr/>
          </p:nvGrpSpPr>
          <p:grpSpPr>
            <a:xfrm>
              <a:off x="8152677" y="0"/>
              <a:ext cx="1673935" cy="1657350"/>
              <a:chOff x="0" y="0"/>
              <a:chExt cx="1673933" cy="1657350"/>
            </a:xfrm>
          </p:grpSpPr>
          <p:sp>
            <p:nvSpPr>
              <p:cNvPr id="155"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56" name="4"/>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4</a:t>
                </a:r>
              </a:p>
            </p:txBody>
          </p:sp>
        </p:grpSp>
        <p:grpSp>
          <p:nvGrpSpPr>
            <p:cNvPr id="160" name="Group"/>
            <p:cNvGrpSpPr/>
            <p:nvPr/>
          </p:nvGrpSpPr>
          <p:grpSpPr>
            <a:xfrm>
              <a:off x="10167597" y="0"/>
              <a:ext cx="1673935" cy="1657350"/>
              <a:chOff x="0" y="0"/>
              <a:chExt cx="1673933" cy="1657350"/>
            </a:xfrm>
          </p:grpSpPr>
          <p:sp>
            <p:nvSpPr>
              <p:cNvPr id="158"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59" name="5"/>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5</a:t>
                </a:r>
              </a:p>
            </p:txBody>
          </p:sp>
        </p:grpSp>
      </p:grpSp>
      <p:sp>
        <p:nvSpPr>
          <p:cNvPr id="162" name="Doug"/>
          <p:cNvSpPr/>
          <p:nvPr/>
        </p:nvSpPr>
        <p:spPr>
          <a:xfrm>
            <a:off x="3009465" y="8028781"/>
            <a:ext cx="1360365"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b="1">
                <a:ln w="12700" cap="flat">
                  <a:solidFill>
                    <a:srgbClr val="000000"/>
                  </a:solidFill>
                  <a:prstDash val="solid"/>
                  <a:miter lim="400000"/>
                </a:ln>
                <a:solidFill>
                  <a:schemeClr val="accent4">
                    <a:hueOff val="366961"/>
                    <a:satOff val="4172"/>
                    <a:lumOff val="11129"/>
                  </a:schemeClr>
                </a:solidFill>
                <a:latin typeface="Menlo Regular"/>
                <a:ea typeface="Menlo Regular"/>
                <a:cs typeface="Menlo Regular"/>
                <a:sym typeface="Menlo Regular"/>
              </a:defRPr>
            </a:lvl1pPr>
          </a:lstStyle>
          <a:p>
            <a:r>
              <a:t>Doug</a:t>
            </a:r>
          </a:p>
        </p:txBody>
      </p:sp>
      <p:sp>
        <p:nvSpPr>
          <p:cNvPr id="163" name="Maria"/>
          <p:cNvSpPr/>
          <p:nvPr/>
        </p:nvSpPr>
        <p:spPr>
          <a:xfrm>
            <a:off x="2866904" y="8026400"/>
            <a:ext cx="1657592"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b="1">
                <a:ln w="12700" cap="flat">
                  <a:solidFill>
                    <a:srgbClr val="000000"/>
                  </a:solidFill>
                  <a:prstDash val="solid"/>
                  <a:miter lim="400000"/>
                </a:ln>
                <a:solidFill>
                  <a:schemeClr val="accent4">
                    <a:hueOff val="366961"/>
                    <a:satOff val="4172"/>
                    <a:lumOff val="11129"/>
                  </a:schemeClr>
                </a:solidFill>
                <a:latin typeface="Menlo Regular"/>
                <a:ea typeface="Menlo Regular"/>
                <a:cs typeface="Menlo Regular"/>
                <a:sym typeface="Menlo Regular"/>
              </a:defRPr>
            </a:lvl1pPr>
          </a:lstStyle>
          <a:p>
            <a:r>
              <a:t>Maria</a:t>
            </a:r>
          </a:p>
        </p:txBody>
      </p:sp>
      <p:sp>
        <p:nvSpPr>
          <p:cNvPr id="164" name="Ted"/>
          <p:cNvSpPr/>
          <p:nvPr/>
        </p:nvSpPr>
        <p:spPr>
          <a:xfrm>
            <a:off x="3164132" y="8045450"/>
            <a:ext cx="1063136"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b="1">
                <a:ln w="12700" cap="flat">
                  <a:solidFill>
                    <a:srgbClr val="000000"/>
                  </a:solidFill>
                  <a:prstDash val="solid"/>
                  <a:miter lim="400000"/>
                </a:ln>
                <a:solidFill>
                  <a:schemeClr val="accent4">
                    <a:hueOff val="366961"/>
                    <a:satOff val="4172"/>
                    <a:lumOff val="11129"/>
                  </a:schemeClr>
                </a:solidFill>
                <a:latin typeface="Menlo Regular"/>
                <a:ea typeface="Menlo Regular"/>
                <a:cs typeface="Menlo Regular"/>
                <a:sym typeface="Menlo Regular"/>
              </a:defRPr>
            </a:lvl1pPr>
          </a:lstStyle>
          <a:p>
            <a:r>
              <a:t>Ted</a:t>
            </a:r>
          </a:p>
        </p:txBody>
      </p:sp>
      <p:sp>
        <p:nvSpPr>
          <p:cNvPr id="165" name="Nancy"/>
          <p:cNvSpPr/>
          <p:nvPr/>
        </p:nvSpPr>
        <p:spPr>
          <a:xfrm>
            <a:off x="2833368" y="8001992"/>
            <a:ext cx="1657592"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b="1">
                <a:ln w="12700" cap="flat">
                  <a:solidFill>
                    <a:srgbClr val="000000"/>
                  </a:solidFill>
                  <a:prstDash val="solid"/>
                  <a:miter lim="400000"/>
                </a:ln>
                <a:solidFill>
                  <a:schemeClr val="accent4">
                    <a:hueOff val="366961"/>
                    <a:satOff val="4172"/>
                    <a:lumOff val="11129"/>
                  </a:schemeClr>
                </a:solidFill>
                <a:latin typeface="Menlo Regular"/>
                <a:ea typeface="Menlo Regular"/>
                <a:cs typeface="Menlo Regular"/>
                <a:sym typeface="Menlo Regular"/>
              </a:defRPr>
            </a:lvl1pPr>
          </a:lstStyle>
          <a:p>
            <a:r>
              <a:t>Nancy</a:t>
            </a:r>
          </a:p>
        </p:txBody>
      </p:sp>
      <p:sp>
        <p:nvSpPr>
          <p:cNvPr id="166" name="itemCount"/>
          <p:cNvSpPr/>
          <p:nvPr/>
        </p:nvSpPr>
        <p:spPr>
          <a:xfrm>
            <a:off x="6619875" y="7515225"/>
            <a:ext cx="4476750" cy="1371600"/>
          </a:xfrm>
          <a:prstGeom prst="roundRect">
            <a:avLst>
              <a:gd name="adj" fmla="val 401"/>
            </a:avLst>
          </a:prstGeom>
          <a:solidFill>
            <a:srgbClr val="FFFB00"/>
          </a:solidFill>
          <a:ln w="50800">
            <a:solidFill>
              <a:srgbClr val="5E5E5E"/>
            </a:solidFill>
            <a:miter lim="400000"/>
          </a:ln>
          <a:effectLst>
            <a:outerShdw blurRad="228600" dir="1980000" rotWithShape="0">
              <a:srgbClr val="000000">
                <a:alpha val="82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defRPr sz="3000" b="1">
                <a:latin typeface="Courier New"/>
                <a:ea typeface="Courier New"/>
                <a:cs typeface="Courier New"/>
                <a:sym typeface="Courier New"/>
              </a:defRPr>
            </a:lvl1pPr>
          </a:lstStyle>
          <a:p>
            <a:r>
              <a:t>itemCount</a:t>
            </a:r>
          </a:p>
        </p:txBody>
      </p:sp>
      <p:sp>
        <p:nvSpPr>
          <p:cNvPr id="167" name="0"/>
          <p:cNvSpPr/>
          <p:nvPr/>
        </p:nvSpPr>
        <p:spPr>
          <a:xfrm>
            <a:off x="8589615" y="8045449"/>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0</a:t>
            </a:r>
          </a:p>
        </p:txBody>
      </p:sp>
      <p:sp>
        <p:nvSpPr>
          <p:cNvPr id="168" name="1"/>
          <p:cNvSpPr/>
          <p:nvPr/>
        </p:nvSpPr>
        <p:spPr>
          <a:xfrm>
            <a:off x="8589615" y="8045449"/>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1</a:t>
            </a:r>
          </a:p>
        </p:txBody>
      </p:sp>
      <p:sp>
        <p:nvSpPr>
          <p:cNvPr id="169" name="2"/>
          <p:cNvSpPr/>
          <p:nvPr/>
        </p:nvSpPr>
        <p:spPr>
          <a:xfrm>
            <a:off x="8589615" y="8064499"/>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2</a:t>
            </a:r>
          </a:p>
        </p:txBody>
      </p:sp>
      <p:sp>
        <p:nvSpPr>
          <p:cNvPr id="170" name="3"/>
          <p:cNvSpPr/>
          <p:nvPr/>
        </p:nvSpPr>
        <p:spPr>
          <a:xfrm>
            <a:off x="8570565" y="8026399"/>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3</a:t>
            </a:r>
          </a:p>
        </p:txBody>
      </p:sp>
      <p:sp>
        <p:nvSpPr>
          <p:cNvPr id="171" name="4"/>
          <p:cNvSpPr/>
          <p:nvPr/>
        </p:nvSpPr>
        <p:spPr>
          <a:xfrm>
            <a:off x="8513415" y="8045449"/>
            <a:ext cx="537270" cy="863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4800" b="1">
                <a:latin typeface="Courier New"/>
                <a:ea typeface="Courier New"/>
                <a:cs typeface="Courier New"/>
                <a:sym typeface="Courier New"/>
              </a:defRPr>
            </a:lvl1pPr>
          </a:lstStyle>
          <a:p>
            <a:r>
              <a:t>4</a:t>
            </a:r>
          </a:p>
        </p:txBody>
      </p:sp>
      <p:sp>
        <p:nvSpPr>
          <p:cNvPr id="172" name="Data Field"/>
          <p:cNvSpPr/>
          <p:nvPr/>
        </p:nvSpPr>
        <p:spPr>
          <a:xfrm>
            <a:off x="7585889" y="6873874"/>
            <a:ext cx="2329926" cy="71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lnSpc>
                <a:spcPct val="70000"/>
              </a:lnSpc>
              <a:defRPr sz="2800">
                <a:solidFill>
                  <a:srgbClr val="011993"/>
                </a:solidFill>
                <a:effectLst>
                  <a:outerShdw blurRad="38100" dist="12700" dir="2700000" rotWithShape="0">
                    <a:srgbClr val="000000"/>
                  </a:outerShdw>
                </a:effectLst>
                <a:latin typeface="Chalkduster"/>
                <a:ea typeface="Chalkduster"/>
                <a:cs typeface="Chalkduster"/>
                <a:sym typeface="Chalkduster"/>
              </a:defRPr>
            </a:lvl1pPr>
          </a:lstStyle>
          <a:p>
            <a:r>
              <a:t>Data Field</a:t>
            </a:r>
          </a:p>
        </p:txBody>
      </p:sp>
      <p:sp>
        <p:nvSpPr>
          <p:cNvPr id="173" name="Parameter"/>
          <p:cNvSpPr/>
          <p:nvPr/>
        </p:nvSpPr>
        <p:spPr>
          <a:xfrm>
            <a:off x="3043025" y="6892924"/>
            <a:ext cx="2233554" cy="71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lnSpc>
                <a:spcPct val="70000"/>
              </a:lnSpc>
              <a:defRPr sz="2800">
                <a:solidFill>
                  <a:srgbClr val="011993"/>
                </a:solidFill>
                <a:effectLst>
                  <a:outerShdw blurRad="38100" dist="12700" dir="2700000" rotWithShape="0">
                    <a:srgbClr val="000000"/>
                  </a:outerShdw>
                </a:effectLst>
                <a:latin typeface="Chalkduster"/>
                <a:ea typeface="Chalkduster"/>
                <a:cs typeface="Chalkduster"/>
                <a:sym typeface="Chalkduster"/>
              </a:defRPr>
            </a:lvl1pPr>
          </a:lstStyle>
          <a:p>
            <a:r>
              <a:t>Parameter</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fill="hold"/>
                                        <p:tgtEl>
                                          <p:spTgt spid="142">
                                            <p:bg/>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0"/>
                                  </p:iterate>
                                  <p:childTnLst>
                                    <p:set>
                                      <p:cBhvr>
                                        <p:cTn id="8" fill="hold"/>
                                        <p:tgtEl>
                                          <p:spTgt spid="142">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type="lt">
                                    <p:tmAbs val="100"/>
                                  </p:iterate>
                                  <p:childTnLst>
                                    <p:set>
                                      <p:cBhvr>
                                        <p:cTn id="11" fill="hold"/>
                                        <p:tgtEl>
                                          <p:spTgt spid="142">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iterate type="lt">
                                    <p:tmAbs val="100"/>
                                  </p:iterate>
                                  <p:childTnLst>
                                    <p:set>
                                      <p:cBhvr>
                                        <p:cTn id="14" fill="hold"/>
                                        <p:tgtEl>
                                          <p:spTgt spid="142">
                                            <p:txEl>
                                              <p:pRg st="2" end="2"/>
                                            </p:txEl>
                                          </p:spTgt>
                                        </p:tgtEl>
                                        <p:attrNameLst>
                                          <p:attrName>style.visibility</p:attrName>
                                        </p:attrNameLst>
                                      </p:cBhvr>
                                      <p:to>
                                        <p:strVal val="visible"/>
                                      </p:to>
                                    </p:set>
                                  </p:childTnLst>
                                </p:cTn>
                              </p:par>
                            </p:childTnLst>
                          </p:cTn>
                        </p:par>
                        <p:par>
                          <p:cTn id="15" fill="hold">
                            <p:stCondLst>
                              <p:cond delay="0"/>
                            </p:stCondLst>
                            <p:childTnLst>
                              <p:par>
                                <p:cTn id="16" presetID="22" presetClass="entr" presetSubtype="8" fill="hold" grpId="0" nodeType="afterEffect">
                                  <p:stCondLst>
                                    <p:cond delay="0"/>
                                  </p:stCondLst>
                                  <p:iterate>
                                    <p:tmAbs val="0"/>
                                  </p:iterate>
                                  <p:childTnLst>
                                    <p:set>
                                      <p:cBhvr>
                                        <p:cTn id="17" fill="hold"/>
                                        <p:tgtEl>
                                          <p:spTgt spid="161"/>
                                        </p:tgtEl>
                                        <p:attrNameLst>
                                          <p:attrName>style.visibility</p:attrName>
                                        </p:attrNameLst>
                                      </p:cBhvr>
                                      <p:to>
                                        <p:strVal val="visible"/>
                                      </p:to>
                                    </p:set>
                                    <p:animEffect transition="in" filter="wipe(left)">
                                      <p:cBhvr>
                                        <p:cTn id="18" dur="750"/>
                                        <p:tgtEl>
                                          <p:spTgt spid="161"/>
                                        </p:tgtEl>
                                      </p:cBhvr>
                                    </p:animEffect>
                                  </p:childTnLst>
                                </p:cTn>
                              </p:par>
                            </p:childTnLst>
                          </p:cTn>
                        </p:par>
                        <p:par>
                          <p:cTn id="19" fill="hold">
                            <p:stCondLst>
                              <p:cond delay="750"/>
                            </p:stCondLst>
                            <p:childTnLst>
                              <p:par>
                                <p:cTn id="20" presetID="10" presetClass="entr" fill="hold" grpId="0" nodeType="afterEffect">
                                  <p:stCondLst>
                                    <p:cond delay="0"/>
                                  </p:stCondLst>
                                  <p:iterate>
                                    <p:tmAbs val="0"/>
                                  </p:iterate>
                                  <p:childTnLst>
                                    <p:set>
                                      <p:cBhvr>
                                        <p:cTn id="21" fill="hold"/>
                                        <p:tgtEl>
                                          <p:spTgt spid="138"/>
                                        </p:tgtEl>
                                        <p:attrNameLst>
                                          <p:attrName>style.visibility</p:attrName>
                                        </p:attrNameLst>
                                      </p:cBhvr>
                                      <p:to>
                                        <p:strVal val="visible"/>
                                      </p:to>
                                    </p:set>
                                    <p:animEffect transition="in" filter="fade">
                                      <p:cBhvr>
                                        <p:cTn id="22" dur="500"/>
                                        <p:tgtEl>
                                          <p:spTgt spid="138"/>
                                        </p:tgtEl>
                                      </p:cBhvr>
                                    </p:animEffect>
                                  </p:childTnLst>
                                </p:cTn>
                              </p:par>
                            </p:childTnLst>
                          </p:cTn>
                        </p:par>
                        <p:par>
                          <p:cTn id="23" fill="hold">
                            <p:stCondLst>
                              <p:cond delay="1250"/>
                            </p:stCondLst>
                            <p:childTnLst>
                              <p:par>
                                <p:cTn id="24" presetID="23" presetClass="entr" presetSubtype="16" fill="hold" grpId="0" nodeType="afterEffect">
                                  <p:stCondLst>
                                    <p:cond delay="0"/>
                                  </p:stCondLst>
                                  <p:iterate>
                                    <p:tmAbs val="0"/>
                                  </p:iterate>
                                  <p:childTnLst>
                                    <p:set>
                                      <p:cBhvr>
                                        <p:cTn id="25" fill="hold"/>
                                        <p:tgtEl>
                                          <p:spTgt spid="173"/>
                                        </p:tgtEl>
                                        <p:attrNameLst>
                                          <p:attrName>style.visibility</p:attrName>
                                        </p:attrNameLst>
                                      </p:cBhvr>
                                      <p:to>
                                        <p:strVal val="visible"/>
                                      </p:to>
                                    </p:set>
                                    <p:anim calcmode="lin" valueType="num">
                                      <p:cBhvr>
                                        <p:cTn id="26" dur="500" fill="hold"/>
                                        <p:tgtEl>
                                          <p:spTgt spid="173"/>
                                        </p:tgtEl>
                                        <p:attrNameLst>
                                          <p:attrName>ppt_w</p:attrName>
                                        </p:attrNameLst>
                                      </p:cBhvr>
                                      <p:tavLst>
                                        <p:tav tm="0">
                                          <p:val>
                                            <p:fltVal val="0"/>
                                          </p:val>
                                        </p:tav>
                                        <p:tav tm="100000">
                                          <p:val>
                                            <p:strVal val="#ppt_w"/>
                                          </p:val>
                                        </p:tav>
                                      </p:tavLst>
                                    </p:anim>
                                    <p:anim calcmode="lin" valueType="num">
                                      <p:cBhvr>
                                        <p:cTn id="27" dur="500" fill="hold"/>
                                        <p:tgtEl>
                                          <p:spTgt spid="173"/>
                                        </p:tgtEl>
                                        <p:attrNameLst>
                                          <p:attrName>ppt_h</p:attrName>
                                        </p:attrNameLst>
                                      </p:cBhvr>
                                      <p:tavLst>
                                        <p:tav tm="0">
                                          <p:val>
                                            <p:fltVal val="0"/>
                                          </p:val>
                                        </p:tav>
                                        <p:tav tm="100000">
                                          <p:val>
                                            <p:strVal val="#ppt_h"/>
                                          </p:val>
                                        </p:tav>
                                      </p:tavLst>
                                    </p:anim>
                                  </p:childTnLst>
                                </p:cTn>
                              </p:par>
                            </p:childTnLst>
                          </p:cTn>
                        </p:par>
                        <p:par>
                          <p:cTn id="28" fill="hold">
                            <p:stCondLst>
                              <p:cond delay="1750"/>
                            </p:stCondLst>
                            <p:childTnLst>
                              <p:par>
                                <p:cTn id="29" presetID="10" presetClass="entr" fill="hold" grpId="0" nodeType="afterEffect">
                                  <p:stCondLst>
                                    <p:cond delay="0"/>
                                  </p:stCondLst>
                                  <p:iterate>
                                    <p:tmAbs val="0"/>
                                  </p:iterate>
                                  <p:childTnLst>
                                    <p:set>
                                      <p:cBhvr>
                                        <p:cTn id="30" fill="hold"/>
                                        <p:tgtEl>
                                          <p:spTgt spid="166"/>
                                        </p:tgtEl>
                                        <p:attrNameLst>
                                          <p:attrName>style.visibility</p:attrName>
                                        </p:attrNameLst>
                                      </p:cBhvr>
                                      <p:to>
                                        <p:strVal val="visible"/>
                                      </p:to>
                                    </p:set>
                                    <p:animEffect transition="in" filter="fade">
                                      <p:cBhvr>
                                        <p:cTn id="31" dur="500"/>
                                        <p:tgtEl>
                                          <p:spTgt spid="166"/>
                                        </p:tgtEl>
                                      </p:cBhvr>
                                    </p:animEffect>
                                  </p:childTnLst>
                                </p:cTn>
                              </p:par>
                            </p:childTnLst>
                          </p:cTn>
                        </p:par>
                        <p:par>
                          <p:cTn id="32" fill="hold">
                            <p:stCondLst>
                              <p:cond delay="2250"/>
                            </p:stCondLst>
                            <p:childTnLst>
                              <p:par>
                                <p:cTn id="33" presetID="23" presetClass="entr" presetSubtype="16" fill="hold" grpId="0" nodeType="afterEffect">
                                  <p:stCondLst>
                                    <p:cond delay="0"/>
                                  </p:stCondLst>
                                  <p:iterate>
                                    <p:tmAbs val="0"/>
                                  </p:iterate>
                                  <p:childTnLst>
                                    <p:set>
                                      <p:cBhvr>
                                        <p:cTn id="34" fill="hold"/>
                                        <p:tgtEl>
                                          <p:spTgt spid="172"/>
                                        </p:tgtEl>
                                        <p:attrNameLst>
                                          <p:attrName>style.visibility</p:attrName>
                                        </p:attrNameLst>
                                      </p:cBhvr>
                                      <p:to>
                                        <p:strVal val="visible"/>
                                      </p:to>
                                    </p:set>
                                    <p:anim calcmode="lin" valueType="num">
                                      <p:cBhvr>
                                        <p:cTn id="35" dur="500" fill="hold"/>
                                        <p:tgtEl>
                                          <p:spTgt spid="172"/>
                                        </p:tgtEl>
                                        <p:attrNameLst>
                                          <p:attrName>ppt_w</p:attrName>
                                        </p:attrNameLst>
                                      </p:cBhvr>
                                      <p:tavLst>
                                        <p:tav tm="0">
                                          <p:val>
                                            <p:fltVal val="0"/>
                                          </p:val>
                                        </p:tav>
                                        <p:tav tm="100000">
                                          <p:val>
                                            <p:strVal val="#ppt_w"/>
                                          </p:val>
                                        </p:tav>
                                      </p:tavLst>
                                    </p:anim>
                                    <p:anim calcmode="lin" valueType="num">
                                      <p:cBhvr>
                                        <p:cTn id="36" dur="500" fill="hold"/>
                                        <p:tgtEl>
                                          <p:spTgt spid="172"/>
                                        </p:tgtEl>
                                        <p:attrNameLst>
                                          <p:attrName>ppt_h</p:attrName>
                                        </p:attrNameLst>
                                      </p:cBhvr>
                                      <p:tavLst>
                                        <p:tav tm="0">
                                          <p:val>
                                            <p:fltVal val="0"/>
                                          </p:val>
                                        </p:tav>
                                        <p:tav tm="100000">
                                          <p:val>
                                            <p:strVal val="#ppt_h"/>
                                          </p:val>
                                        </p:tav>
                                      </p:tavLst>
                                    </p:anim>
                                  </p:childTnLst>
                                </p:cTn>
                              </p:par>
                            </p:childTnLst>
                          </p:cTn>
                        </p:par>
                        <p:par>
                          <p:cTn id="37" fill="hold">
                            <p:stCondLst>
                              <p:cond delay="2750"/>
                            </p:stCondLst>
                            <p:childTnLst>
                              <p:par>
                                <p:cTn id="38" presetID="10" presetClass="entr" fill="hold" grpId="0" nodeType="afterEffect">
                                  <p:stCondLst>
                                    <p:cond delay="0"/>
                                  </p:stCondLst>
                                  <p:iterate>
                                    <p:tmAbs val="0"/>
                                  </p:iterate>
                                  <p:childTnLst>
                                    <p:set>
                                      <p:cBhvr>
                                        <p:cTn id="39" fill="hold"/>
                                        <p:tgtEl>
                                          <p:spTgt spid="167"/>
                                        </p:tgtEl>
                                        <p:attrNameLst>
                                          <p:attrName>style.visibility</p:attrName>
                                        </p:attrNameLst>
                                      </p:cBhvr>
                                      <p:to>
                                        <p:strVal val="visible"/>
                                      </p:to>
                                    </p:set>
                                    <p:animEffect transition="in" filter="fade">
                                      <p:cBhvr>
                                        <p:cTn id="40" dur="250"/>
                                        <p:tgtEl>
                                          <p:spTgt spid="167"/>
                                        </p:tgtEl>
                                      </p:cBhvr>
                                    </p:animEffect>
                                  </p:childTnLst>
                                </p:cTn>
                              </p:par>
                            </p:childTnLst>
                          </p:cTn>
                        </p:par>
                        <p:par>
                          <p:cTn id="41" fill="hold">
                            <p:stCondLst>
                              <p:cond delay="3000"/>
                            </p:stCondLst>
                            <p:childTnLst>
                              <p:par>
                                <p:cTn id="42" presetID="10" presetClass="entr" fill="hold" grpId="0" nodeType="afterEffect">
                                  <p:stCondLst>
                                    <p:cond delay="0"/>
                                  </p:stCondLst>
                                  <p:iterate>
                                    <p:tmAbs val="0"/>
                                  </p:iterate>
                                  <p:childTnLst>
                                    <p:set>
                                      <p:cBhvr>
                                        <p:cTn id="43" fill="hold"/>
                                        <p:tgtEl>
                                          <p:spTgt spid="140">
                                            <p:txEl>
                                              <p:pRg st="3" end="3"/>
                                            </p:txEl>
                                          </p:spTgt>
                                        </p:tgtEl>
                                        <p:attrNameLst>
                                          <p:attrName>style.visibility</p:attrName>
                                        </p:attrNameLst>
                                      </p:cBhvr>
                                      <p:to>
                                        <p:strVal val="visible"/>
                                      </p:to>
                                    </p:set>
                                    <p:animEffect transition="in" filter="fade">
                                      <p:cBhvr>
                                        <p:cTn id="44" dur="500"/>
                                        <p:tgtEl>
                                          <p:spTgt spid="140">
                                            <p:txEl>
                                              <p:pRg st="3" end="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iterate>
                                    <p:tmAbs val="0"/>
                                  </p:iterate>
                                  <p:childTnLst>
                                    <p:set>
                                      <p:cBhvr>
                                        <p:cTn id="48" fill="hold"/>
                                        <p:tgtEl>
                                          <p:spTgt spid="162"/>
                                        </p:tgtEl>
                                        <p:attrNameLst>
                                          <p:attrName>style.visibility</p:attrName>
                                        </p:attrNameLst>
                                      </p:cBhvr>
                                      <p:to>
                                        <p:strVal val="visible"/>
                                      </p:to>
                                    </p:set>
                                    <p:animEffect transition="in" filter="wipe(up)">
                                      <p:cBhvr>
                                        <p:cTn id="49" dur="500"/>
                                        <p:tgtEl>
                                          <p:spTgt spid="162"/>
                                        </p:tgtEl>
                                      </p:cBhvr>
                                    </p:animEffect>
                                  </p:childTnLst>
                                </p:cTn>
                              </p:par>
                            </p:childTnLst>
                          </p:cTn>
                        </p:par>
                        <p:par>
                          <p:cTn id="50" fill="hold">
                            <p:stCondLst>
                              <p:cond delay="0"/>
                            </p:stCondLst>
                            <p:childTnLst>
                              <p:par>
                                <p:cTn id="51" presetID="-1" presetClass="path" presetSubtype="0" accel="50000" decel="50000" fill="hold" nodeType="afterEffect">
                                  <p:stCondLst>
                                    <p:cond delay="0"/>
                                  </p:stCondLst>
                                  <p:childTnLst>
                                    <p:animMotion origin="layout" path="M 0.000000 0.000000 C 0.000000 0.000000 -0.000834 0.082733 -0.019495 0.131771 C -0.050031 0.212017 -0.109696 0.282545 -0.109696 0.282545" pathEditMode="relative">
                                      <p:cBhvr>
                                        <p:cTn id="52" dur="750" fill="hold"/>
                                        <p:tgtEl>
                                          <p:spTgt spid="162"/>
                                        </p:tgtEl>
                                        <p:attrNameLst>
                                          <p:attrName>ppt_x</p:attrName>
                                          <p:attrName>ppt_y</p:attrName>
                                        </p:attrNameLst>
                                      </p:cBhvr>
                                    </p:animMotion>
                                  </p:childTnLst>
                                </p:cTn>
                              </p:par>
                            </p:childTnLst>
                          </p:cTn>
                        </p:par>
                        <p:par>
                          <p:cTn id="53" fill="hold">
                            <p:stCondLst>
                              <p:cond delay="750"/>
                            </p:stCondLst>
                            <p:childTnLst>
                              <p:par>
                                <p:cTn id="54" presetID="10" presetClass="entr" fill="hold" grpId="0" nodeType="afterEffect">
                                  <p:stCondLst>
                                    <p:cond delay="0"/>
                                  </p:stCondLst>
                                  <p:iterate>
                                    <p:tmAbs val="0"/>
                                  </p:iterate>
                                  <p:childTnLst>
                                    <p:set>
                                      <p:cBhvr>
                                        <p:cTn id="55" fill="hold"/>
                                        <p:tgtEl>
                                          <p:spTgt spid="168"/>
                                        </p:tgtEl>
                                        <p:attrNameLst>
                                          <p:attrName>style.visibility</p:attrName>
                                        </p:attrNameLst>
                                      </p:cBhvr>
                                      <p:to>
                                        <p:strVal val="visible"/>
                                      </p:to>
                                    </p:set>
                                    <p:animEffect transition="in" filter="fade">
                                      <p:cBhvr>
                                        <p:cTn id="56" dur="250"/>
                                        <p:tgtEl>
                                          <p:spTgt spid="168"/>
                                        </p:tgtEl>
                                      </p:cBhvr>
                                    </p:animEffect>
                                  </p:childTnLst>
                                </p:cTn>
                              </p:par>
                            </p:childTnLst>
                          </p:cTn>
                        </p:par>
                        <p:par>
                          <p:cTn id="57" fill="hold">
                            <p:stCondLst>
                              <p:cond delay="1000"/>
                            </p:stCondLst>
                            <p:childTnLst>
                              <p:par>
                                <p:cTn id="58" presetID="10" presetClass="exit" fill="hold" grpId="1" nodeType="afterEffect">
                                  <p:stCondLst>
                                    <p:cond delay="0"/>
                                  </p:stCondLst>
                                  <p:iterate>
                                    <p:tmAbs val="0"/>
                                  </p:iterate>
                                  <p:childTnLst>
                                    <p:animEffect transition="out" filter="fade">
                                      <p:cBhvr>
                                        <p:cTn id="59" dur="250" fill="hold"/>
                                        <p:tgtEl>
                                          <p:spTgt spid="167"/>
                                        </p:tgtEl>
                                      </p:cBhvr>
                                    </p:animEffect>
                                    <p:set>
                                      <p:cBhvr>
                                        <p:cTn id="60" fill="hold">
                                          <p:stCondLst>
                                            <p:cond delay="249"/>
                                          </p:stCondLst>
                                        </p:cTn>
                                        <p:tgtEl>
                                          <p:spTgt spid="16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iterate>
                                    <p:tmAbs val="0"/>
                                  </p:iterate>
                                  <p:childTnLst>
                                    <p:set>
                                      <p:cBhvr>
                                        <p:cTn id="64" fill="hold"/>
                                        <p:tgtEl>
                                          <p:spTgt spid="163"/>
                                        </p:tgtEl>
                                        <p:attrNameLst>
                                          <p:attrName>style.visibility</p:attrName>
                                        </p:attrNameLst>
                                      </p:cBhvr>
                                      <p:to>
                                        <p:strVal val="visible"/>
                                      </p:to>
                                    </p:set>
                                    <p:animEffect transition="in" filter="wipe(up)">
                                      <p:cBhvr>
                                        <p:cTn id="65" dur="500"/>
                                        <p:tgtEl>
                                          <p:spTgt spid="163"/>
                                        </p:tgtEl>
                                      </p:cBhvr>
                                    </p:animEffect>
                                  </p:childTnLst>
                                </p:cTn>
                              </p:par>
                            </p:childTnLst>
                          </p:cTn>
                        </p:par>
                        <p:par>
                          <p:cTn id="66" fill="hold">
                            <p:stCondLst>
                              <p:cond delay="0"/>
                            </p:stCondLst>
                            <p:childTnLst>
                              <p:par>
                                <p:cTn id="67" presetID="-1" presetClass="path" presetSubtype="0" accel="50000" decel="50000" fill="hold" nodeType="afterEffect">
                                  <p:stCondLst>
                                    <p:cond delay="0"/>
                                  </p:stCondLst>
                                  <p:childTnLst>
                                    <p:animMotion origin="layout" path="M 0.000000 0.000000 C 0.000000 0.000000 0.006616 0.065408 0.003947 0.120739 C -0.003722 0.279708 -0.022225 0.282870 -0.022225 0.282870" pathEditMode="relative">
                                      <p:cBhvr>
                                        <p:cTn id="68" dur="750" fill="hold"/>
                                        <p:tgtEl>
                                          <p:spTgt spid="163"/>
                                        </p:tgtEl>
                                        <p:attrNameLst>
                                          <p:attrName>ppt_x</p:attrName>
                                          <p:attrName>ppt_y</p:attrName>
                                        </p:attrNameLst>
                                      </p:cBhvr>
                                    </p:animMotion>
                                  </p:childTnLst>
                                </p:cTn>
                              </p:par>
                            </p:childTnLst>
                          </p:cTn>
                        </p:par>
                        <p:par>
                          <p:cTn id="69" fill="hold">
                            <p:stCondLst>
                              <p:cond delay="750"/>
                            </p:stCondLst>
                            <p:childTnLst>
                              <p:par>
                                <p:cTn id="70" presetID="10" presetClass="entr" fill="hold" grpId="0" nodeType="afterEffect">
                                  <p:stCondLst>
                                    <p:cond delay="0"/>
                                  </p:stCondLst>
                                  <p:iterate>
                                    <p:tmAbs val="0"/>
                                  </p:iterate>
                                  <p:childTnLst>
                                    <p:set>
                                      <p:cBhvr>
                                        <p:cTn id="71" fill="hold"/>
                                        <p:tgtEl>
                                          <p:spTgt spid="169"/>
                                        </p:tgtEl>
                                        <p:attrNameLst>
                                          <p:attrName>style.visibility</p:attrName>
                                        </p:attrNameLst>
                                      </p:cBhvr>
                                      <p:to>
                                        <p:strVal val="visible"/>
                                      </p:to>
                                    </p:set>
                                    <p:animEffect transition="in" filter="fade">
                                      <p:cBhvr>
                                        <p:cTn id="72" dur="250"/>
                                        <p:tgtEl>
                                          <p:spTgt spid="169"/>
                                        </p:tgtEl>
                                      </p:cBhvr>
                                    </p:animEffect>
                                  </p:childTnLst>
                                </p:cTn>
                              </p:par>
                            </p:childTnLst>
                          </p:cTn>
                        </p:par>
                        <p:par>
                          <p:cTn id="73" fill="hold">
                            <p:stCondLst>
                              <p:cond delay="1000"/>
                            </p:stCondLst>
                            <p:childTnLst>
                              <p:par>
                                <p:cTn id="74" presetID="10" presetClass="exit" fill="hold" grpId="1" nodeType="afterEffect">
                                  <p:stCondLst>
                                    <p:cond delay="0"/>
                                  </p:stCondLst>
                                  <p:iterate>
                                    <p:tmAbs val="0"/>
                                  </p:iterate>
                                  <p:childTnLst>
                                    <p:animEffect transition="out" filter="fade">
                                      <p:cBhvr>
                                        <p:cTn id="75" dur="250" fill="hold"/>
                                        <p:tgtEl>
                                          <p:spTgt spid="168"/>
                                        </p:tgtEl>
                                      </p:cBhvr>
                                    </p:animEffect>
                                    <p:set>
                                      <p:cBhvr>
                                        <p:cTn id="76" fill="hold">
                                          <p:stCondLst>
                                            <p:cond delay="249"/>
                                          </p:stCondLst>
                                        </p:cTn>
                                        <p:tgtEl>
                                          <p:spTgt spid="16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grpId="0" nodeType="clickEffect">
                                  <p:stCondLst>
                                    <p:cond delay="0"/>
                                  </p:stCondLst>
                                  <p:iterate>
                                    <p:tmAbs val="0"/>
                                  </p:iterate>
                                  <p:childTnLst>
                                    <p:set>
                                      <p:cBhvr>
                                        <p:cTn id="80" fill="hold"/>
                                        <p:tgtEl>
                                          <p:spTgt spid="164"/>
                                        </p:tgtEl>
                                        <p:attrNameLst>
                                          <p:attrName>style.visibility</p:attrName>
                                        </p:attrNameLst>
                                      </p:cBhvr>
                                      <p:to>
                                        <p:strVal val="visible"/>
                                      </p:to>
                                    </p:set>
                                    <p:animEffect transition="in" filter="wipe(up)">
                                      <p:cBhvr>
                                        <p:cTn id="81" dur="500"/>
                                        <p:tgtEl>
                                          <p:spTgt spid="164"/>
                                        </p:tgtEl>
                                      </p:cBhvr>
                                    </p:animEffect>
                                  </p:childTnLst>
                                </p:cTn>
                              </p:par>
                            </p:childTnLst>
                          </p:cTn>
                        </p:par>
                        <p:par>
                          <p:cTn id="82" fill="hold">
                            <p:stCondLst>
                              <p:cond delay="0"/>
                            </p:stCondLst>
                            <p:childTnLst>
                              <p:par>
                                <p:cTn id="83" presetID="-1" presetClass="path" presetSubtype="0" accel="50000" decel="50000" fill="hold" nodeType="afterEffect">
                                  <p:stCondLst>
                                    <p:cond delay="0"/>
                                  </p:stCondLst>
                                  <p:childTnLst>
                                    <p:animMotion origin="layout" path="M 0.000000 0.000000 C 0.000000 0.000000 -0.016345 0.030794 0.034375 0.121253 C 0.079818 0.202300 0.060384 0.287023 0.057137 0.282740" pathEditMode="relative">
                                      <p:cBhvr>
                                        <p:cTn id="84" dur="750" fill="hold"/>
                                        <p:tgtEl>
                                          <p:spTgt spid="164"/>
                                        </p:tgtEl>
                                        <p:attrNameLst>
                                          <p:attrName>ppt_x</p:attrName>
                                          <p:attrName>ppt_y</p:attrName>
                                        </p:attrNameLst>
                                      </p:cBhvr>
                                    </p:animMotion>
                                  </p:childTnLst>
                                </p:cTn>
                              </p:par>
                            </p:childTnLst>
                          </p:cTn>
                        </p:par>
                        <p:par>
                          <p:cTn id="85" fill="hold">
                            <p:stCondLst>
                              <p:cond delay="750"/>
                            </p:stCondLst>
                            <p:childTnLst>
                              <p:par>
                                <p:cTn id="86" presetID="10" presetClass="entr" fill="hold" grpId="0" nodeType="afterEffect">
                                  <p:stCondLst>
                                    <p:cond delay="0"/>
                                  </p:stCondLst>
                                  <p:iterate>
                                    <p:tmAbs val="0"/>
                                  </p:iterate>
                                  <p:childTnLst>
                                    <p:set>
                                      <p:cBhvr>
                                        <p:cTn id="87" fill="hold"/>
                                        <p:tgtEl>
                                          <p:spTgt spid="170"/>
                                        </p:tgtEl>
                                        <p:attrNameLst>
                                          <p:attrName>style.visibility</p:attrName>
                                        </p:attrNameLst>
                                      </p:cBhvr>
                                      <p:to>
                                        <p:strVal val="visible"/>
                                      </p:to>
                                    </p:set>
                                    <p:animEffect transition="in" filter="fade">
                                      <p:cBhvr>
                                        <p:cTn id="88" dur="250"/>
                                        <p:tgtEl>
                                          <p:spTgt spid="170"/>
                                        </p:tgtEl>
                                      </p:cBhvr>
                                    </p:animEffect>
                                  </p:childTnLst>
                                </p:cTn>
                              </p:par>
                            </p:childTnLst>
                          </p:cTn>
                        </p:par>
                        <p:par>
                          <p:cTn id="89" fill="hold">
                            <p:stCondLst>
                              <p:cond delay="1000"/>
                            </p:stCondLst>
                            <p:childTnLst>
                              <p:par>
                                <p:cTn id="90" presetID="10" presetClass="exit" fill="hold" grpId="1" nodeType="afterEffect">
                                  <p:stCondLst>
                                    <p:cond delay="0"/>
                                  </p:stCondLst>
                                  <p:iterate>
                                    <p:tmAbs val="0"/>
                                  </p:iterate>
                                  <p:childTnLst>
                                    <p:animEffect transition="out" filter="fade">
                                      <p:cBhvr>
                                        <p:cTn id="91" dur="250" fill="hold"/>
                                        <p:tgtEl>
                                          <p:spTgt spid="169"/>
                                        </p:tgtEl>
                                      </p:cBhvr>
                                    </p:animEffect>
                                    <p:set>
                                      <p:cBhvr>
                                        <p:cTn id="92" fill="hold">
                                          <p:stCondLst>
                                            <p:cond delay="249"/>
                                          </p:stCondLst>
                                        </p:cTn>
                                        <p:tgtEl>
                                          <p:spTgt spid="169"/>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iterate>
                                    <p:tmAbs val="0"/>
                                  </p:iterate>
                                  <p:childTnLst>
                                    <p:set>
                                      <p:cBhvr>
                                        <p:cTn id="96" fill="hold"/>
                                        <p:tgtEl>
                                          <p:spTgt spid="165"/>
                                        </p:tgtEl>
                                        <p:attrNameLst>
                                          <p:attrName>style.visibility</p:attrName>
                                        </p:attrNameLst>
                                      </p:cBhvr>
                                      <p:to>
                                        <p:strVal val="visible"/>
                                      </p:to>
                                    </p:set>
                                    <p:animEffect transition="in" filter="wipe(up)">
                                      <p:cBhvr>
                                        <p:cTn id="97" dur="500"/>
                                        <p:tgtEl>
                                          <p:spTgt spid="165"/>
                                        </p:tgtEl>
                                      </p:cBhvr>
                                    </p:animEffect>
                                  </p:childTnLst>
                                </p:cTn>
                              </p:par>
                            </p:childTnLst>
                          </p:cTn>
                        </p:par>
                        <p:par>
                          <p:cTn id="98" fill="hold">
                            <p:stCondLst>
                              <p:cond delay="0"/>
                            </p:stCondLst>
                            <p:childTnLst>
                              <p:par>
                                <p:cTn id="99" presetID="-1" presetClass="path" presetSubtype="0" accel="50000" decel="50000" fill="hold" nodeType="afterEffect">
                                  <p:stCondLst>
                                    <p:cond delay="0"/>
                                  </p:stCondLst>
                                  <p:childTnLst>
                                    <p:animMotion origin="layout" path="M 0.000000 0.000000 C 0.000000 0.000000 0.049813 0.074327 0.087484 0.112891 C 0.134428 0.160947 0.143941 0.282588 0.143941 0.282588" pathEditMode="relative">
                                      <p:cBhvr>
                                        <p:cTn id="100" dur="750" fill="hold"/>
                                        <p:tgtEl>
                                          <p:spTgt spid="165"/>
                                        </p:tgtEl>
                                        <p:attrNameLst>
                                          <p:attrName>ppt_x</p:attrName>
                                          <p:attrName>ppt_y</p:attrName>
                                        </p:attrNameLst>
                                      </p:cBhvr>
                                    </p:animMotion>
                                  </p:childTnLst>
                                </p:cTn>
                              </p:par>
                            </p:childTnLst>
                          </p:cTn>
                        </p:par>
                        <p:par>
                          <p:cTn id="101" fill="hold">
                            <p:stCondLst>
                              <p:cond delay="750"/>
                            </p:stCondLst>
                            <p:childTnLst>
                              <p:par>
                                <p:cTn id="102" presetID="10" presetClass="entr" fill="hold" grpId="0" nodeType="afterEffect">
                                  <p:stCondLst>
                                    <p:cond delay="0"/>
                                  </p:stCondLst>
                                  <p:iterate>
                                    <p:tmAbs val="0"/>
                                  </p:iterate>
                                  <p:childTnLst>
                                    <p:set>
                                      <p:cBhvr>
                                        <p:cTn id="103" fill="hold"/>
                                        <p:tgtEl>
                                          <p:spTgt spid="171"/>
                                        </p:tgtEl>
                                        <p:attrNameLst>
                                          <p:attrName>style.visibility</p:attrName>
                                        </p:attrNameLst>
                                      </p:cBhvr>
                                      <p:to>
                                        <p:strVal val="visible"/>
                                      </p:to>
                                    </p:set>
                                    <p:animEffect transition="in" filter="fade">
                                      <p:cBhvr>
                                        <p:cTn id="104" dur="250"/>
                                        <p:tgtEl>
                                          <p:spTgt spid="171"/>
                                        </p:tgtEl>
                                      </p:cBhvr>
                                    </p:animEffect>
                                  </p:childTnLst>
                                </p:cTn>
                              </p:par>
                            </p:childTnLst>
                          </p:cTn>
                        </p:par>
                        <p:par>
                          <p:cTn id="105" fill="hold">
                            <p:stCondLst>
                              <p:cond delay="1000"/>
                            </p:stCondLst>
                            <p:childTnLst>
                              <p:par>
                                <p:cTn id="106" presetID="10" presetClass="exit" fill="hold" grpId="1" nodeType="afterEffect">
                                  <p:stCondLst>
                                    <p:cond delay="0"/>
                                  </p:stCondLst>
                                  <p:iterate>
                                    <p:tmAbs val="0"/>
                                  </p:iterate>
                                  <p:childTnLst>
                                    <p:animEffect transition="out" filter="fade">
                                      <p:cBhvr>
                                        <p:cTn id="107" dur="250" fill="hold"/>
                                        <p:tgtEl>
                                          <p:spTgt spid="170"/>
                                        </p:tgtEl>
                                      </p:cBhvr>
                                    </p:animEffect>
                                    <p:set>
                                      <p:cBhvr>
                                        <p:cTn id="108" fill="hold">
                                          <p:stCondLst>
                                            <p:cond delay="249"/>
                                          </p:stCondLst>
                                        </p:cTn>
                                        <p:tgtEl>
                                          <p:spTgt spid="170"/>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iterate type="lt">
                                    <p:tmAbs val="100"/>
                                  </p:iterate>
                                  <p:childTnLst>
                                    <p:set>
                                      <p:cBhvr>
                                        <p:cTn id="112" fill="hold"/>
                                        <p:tgtEl>
                                          <p:spTgt spid="142">
                                            <p:txEl>
                                              <p:pRg st="3" end="3"/>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iterate type="lt">
                                    <p:tmAbs val="100"/>
                                  </p:iterate>
                                  <p:childTnLst>
                                    <p:set>
                                      <p:cBhvr>
                                        <p:cTn id="116" fill="hold"/>
                                        <p:tgtEl>
                                          <p:spTgt spid="142">
                                            <p:txEl>
                                              <p:pRg st="4" end="4"/>
                                            </p:txEl>
                                          </p:spTgt>
                                        </p:tgtEl>
                                        <p:attrNameLst>
                                          <p:attrName>style.visibility</p:attrName>
                                        </p:attrNameLst>
                                      </p:cBhvr>
                                      <p:to>
                                        <p:strVal val="visible"/>
                                      </p:to>
                                    </p:set>
                                  </p:childTnLst>
                                </p:cTn>
                              </p:par>
                            </p:childTnLst>
                          </p:cTn>
                        </p:par>
                        <p:par>
                          <p:cTn id="117" fill="hold">
                            <p:stCondLst>
                              <p:cond delay="0"/>
                            </p:stCondLst>
                            <p:childTnLst>
                              <p:par>
                                <p:cTn id="118" presetID="1" presetClass="entr" presetSubtype="0" fill="hold" grpId="0" nodeType="afterEffect">
                                  <p:stCondLst>
                                    <p:cond delay="0"/>
                                  </p:stCondLst>
                                  <p:iterate type="lt">
                                    <p:tmAbs val="100"/>
                                  </p:iterate>
                                  <p:childTnLst>
                                    <p:set>
                                      <p:cBhvr>
                                        <p:cTn id="119" fill="hold"/>
                                        <p:tgtEl>
                                          <p:spTgt spid="142">
                                            <p:txEl>
                                              <p:pRg st="5" end="5"/>
                                            </p:txEl>
                                          </p:spTgt>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iterate type="lt">
                                    <p:tmAbs val="100"/>
                                  </p:iterate>
                                  <p:childTnLst>
                                    <p:set>
                                      <p:cBhvr>
                                        <p:cTn id="123" fill="hold"/>
                                        <p:tgtEl>
                                          <p:spTgt spid="142">
                                            <p:txEl>
                                              <p:pRg st="6" end="6"/>
                                            </p:txEl>
                                          </p:spTgt>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iterate type="lt">
                                    <p:tmAbs val="100"/>
                                  </p:iterate>
                                  <p:childTnLst>
                                    <p:set>
                                      <p:cBhvr>
                                        <p:cTn id="127" fill="hold"/>
                                        <p:tgtEl>
                                          <p:spTgt spid="142">
                                            <p:txEl>
                                              <p:pRg st="7" end="7"/>
                                            </p:txEl>
                                          </p:spTgt>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iterate type="lt">
                                    <p:tmAbs val="100"/>
                                  </p:iterate>
                                  <p:childTnLst>
                                    <p:set>
                                      <p:cBhvr>
                                        <p:cTn id="131" fill="hold"/>
                                        <p:tgtEl>
                                          <p:spTgt spid="142">
                                            <p:txEl>
                                              <p:pRg st="8" end="8"/>
                                            </p:txEl>
                                          </p:spTgt>
                                        </p:tgtEl>
                                        <p:attrNameLst>
                                          <p:attrName>style.visibility</p:attrName>
                                        </p:attrNameLst>
                                      </p:cBhvr>
                                      <p:to>
                                        <p:strVal val="visible"/>
                                      </p:to>
                                    </p:set>
                                  </p:childTnLst>
                                </p:cTn>
                              </p:par>
                            </p:childTnLst>
                          </p:cTn>
                        </p:par>
                        <p:par>
                          <p:cTn id="132" fill="hold">
                            <p:stCondLst>
                              <p:cond delay="0"/>
                            </p:stCondLst>
                            <p:childTnLst>
                              <p:par>
                                <p:cTn id="133" presetID="1" presetClass="entr" presetSubtype="0" fill="hold" grpId="0" nodeType="afterEffect">
                                  <p:stCondLst>
                                    <p:cond delay="0"/>
                                  </p:stCondLst>
                                  <p:iterate type="lt">
                                    <p:tmAbs val="100"/>
                                  </p:iterate>
                                  <p:childTnLst>
                                    <p:set>
                                      <p:cBhvr>
                                        <p:cTn id="134" fill="hold"/>
                                        <p:tgtEl>
                                          <p:spTgt spid="142">
                                            <p:txEl>
                                              <p:pRg st="9" end="9"/>
                                            </p:txEl>
                                          </p:spTgt>
                                        </p:tgtEl>
                                        <p:attrNameLst>
                                          <p:attrName>style.visibility</p:attrName>
                                        </p:attrNameLst>
                                      </p:cBhvr>
                                      <p:to>
                                        <p:strVal val="visible"/>
                                      </p:to>
                                    </p:set>
                                  </p:childTnLst>
                                </p:cTn>
                              </p:par>
                            </p:childTnLst>
                          </p:cTn>
                        </p:par>
                        <p:par>
                          <p:cTn id="135" fill="hold">
                            <p:stCondLst>
                              <p:cond delay="0"/>
                            </p:stCondLst>
                            <p:childTnLst>
                              <p:par>
                                <p:cTn id="136" presetID="1" presetClass="entr" presetSubtype="0" fill="hold" grpId="0" nodeType="afterEffect">
                                  <p:stCondLst>
                                    <p:cond delay="0"/>
                                  </p:stCondLst>
                                  <p:iterate type="lt">
                                    <p:tmAbs val="100"/>
                                  </p:iterate>
                                  <p:childTnLst>
                                    <p:set>
                                      <p:cBhvr>
                                        <p:cTn id="137" fill="hold"/>
                                        <p:tgtEl>
                                          <p:spTgt spid="142">
                                            <p:txEl>
                                              <p:pRg st="10" end="10"/>
                                            </p:txEl>
                                          </p:spTgt>
                                        </p:tgtEl>
                                        <p:attrNameLst>
                                          <p:attrName>style.visibility</p:attrName>
                                        </p:attrNameLst>
                                      </p:cBhvr>
                                      <p:to>
                                        <p:strVal val="visible"/>
                                      </p:to>
                                    </p:set>
                                  </p:childTnLst>
                                </p:cTn>
                              </p:par>
                            </p:childTnLst>
                          </p:cTn>
                        </p:par>
                        <p:par>
                          <p:cTn id="138" fill="hold">
                            <p:stCondLst>
                              <p:cond delay="0"/>
                            </p:stCondLst>
                            <p:childTnLst>
                              <p:par>
                                <p:cTn id="139" presetID="1" presetClass="entr" presetSubtype="0" fill="hold" grpId="0" nodeType="afterEffect">
                                  <p:stCondLst>
                                    <p:cond delay="0"/>
                                  </p:stCondLst>
                                  <p:iterate type="lt">
                                    <p:tmAbs val="100"/>
                                  </p:iterate>
                                  <p:childTnLst>
                                    <p:set>
                                      <p:cBhvr>
                                        <p:cTn id="140" fill="hold"/>
                                        <p:tgtEl>
                                          <p:spTgt spid="142">
                                            <p:txEl>
                                              <p:pRg st="11" end="11"/>
                                            </p:txEl>
                                          </p:spTgt>
                                        </p:tgtEl>
                                        <p:attrNameLst>
                                          <p:attrName>style.visibility</p:attrName>
                                        </p:attrNameLst>
                                      </p:cBhvr>
                                      <p:to>
                                        <p:strVal val="visible"/>
                                      </p:to>
                                    </p:set>
                                  </p:childTnLst>
                                </p:cTn>
                              </p:par>
                            </p:childTnLst>
                          </p:cTn>
                        </p:par>
                        <p:par>
                          <p:cTn id="141" fill="hold">
                            <p:stCondLst>
                              <p:cond delay="0"/>
                            </p:stCondLst>
                            <p:childTnLst>
                              <p:par>
                                <p:cTn id="142" presetID="1" presetClass="entr" presetSubtype="0" fill="hold" grpId="0" nodeType="afterEffect">
                                  <p:stCondLst>
                                    <p:cond delay="0"/>
                                  </p:stCondLst>
                                  <p:iterate type="lt">
                                    <p:tmAbs val="100"/>
                                  </p:iterate>
                                  <p:childTnLst>
                                    <p:set>
                                      <p:cBhvr>
                                        <p:cTn id="143" fill="hold"/>
                                        <p:tgtEl>
                                          <p:spTgt spid="142">
                                            <p:txEl>
                                              <p:charRg st="250" end="25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advAuto="0"/>
      <p:bldP spid="140" grpId="0" build="p" bldLvl="5" animBg="1" advAuto="0"/>
      <p:bldP spid="142" grpId="0" build="p" bldLvl="5" animBg="1" advAuto="0"/>
      <p:bldP spid="161" grpId="0" animBg="1" advAuto="0"/>
      <p:bldP spid="162" grpId="0" animBg="1" advAuto="0"/>
      <p:bldP spid="163" grpId="0" animBg="1" advAuto="0"/>
      <p:bldP spid="164" grpId="0" animBg="1" advAuto="0"/>
      <p:bldP spid="165" grpId="0" animBg="1" advAuto="0"/>
      <p:bldP spid="166" grpId="0" animBg="1" advAuto="0"/>
      <p:bldP spid="167" grpId="0" animBg="1" advAuto="0"/>
      <p:bldP spid="167" grpId="1" animBg="1" advAuto="0"/>
      <p:bldP spid="168" grpId="0" animBg="1" advAuto="0"/>
      <p:bldP spid="168" grpId="1" animBg="1" advAuto="0"/>
      <p:bldP spid="169" grpId="0" animBg="1" advAuto="0"/>
      <p:bldP spid="169" grpId="1" animBg="1" advAuto="0"/>
      <p:bldP spid="170" grpId="0" animBg="1" advAuto="0"/>
      <p:bldP spid="170" grpId="1" animBg="1" advAuto="0"/>
      <p:bldP spid="171" grpId="0" animBg="1" advAuto="0"/>
      <p:bldP spid="172" grpId="0" animBg="1" advAuto="0"/>
      <p:bldP spid="173"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Implementing Core Methods"/>
          <p:cNvSpPr txBox="1">
            <a:spLocks noGrp="1"/>
          </p:cNvSpPr>
          <p:nvPr>
            <p:ph type="title"/>
          </p:nvPr>
        </p:nvSpPr>
        <p:spPr>
          <a:prstGeom prst="rect">
            <a:avLst/>
          </a:prstGeom>
        </p:spPr>
        <p:txBody>
          <a:bodyPr/>
          <a:lstStyle/>
          <a:p>
            <a:r>
              <a:t>Implementing Core Methods</a:t>
            </a:r>
          </a:p>
        </p:txBody>
      </p:sp>
      <p:sp>
        <p:nvSpPr>
          <p:cNvPr id="178" name="Determine collection characteristics…"/>
          <p:cNvSpPr txBox="1">
            <a:spLocks noGrp="1"/>
          </p:cNvSpPr>
          <p:nvPr>
            <p:ph type="body" idx="1"/>
          </p:nvPr>
        </p:nvSpPr>
        <p:spPr>
          <a:xfrm>
            <a:off x="190500" y="2343150"/>
            <a:ext cx="12001500" cy="11315700"/>
          </a:xfrm>
          <a:prstGeom prst="rect">
            <a:avLst/>
          </a:prstGeom>
        </p:spPr>
        <p:txBody>
          <a:bodyPr/>
          <a:lstStyle/>
          <a:p>
            <a:pPr>
              <a:buBlip>
                <a:blip r:embed="rId3"/>
              </a:buBlip>
            </a:pPr>
            <a:r>
              <a:t>Determine collection characteristics </a:t>
            </a:r>
          </a:p>
          <a:p>
            <a:pPr lvl="1">
              <a:buBlip>
                <a:blip r:embed="rId3"/>
              </a:buBlip>
            </a:pPr>
            <a:r>
              <a:t>Number of items?      Is the bag </a:t>
            </a:r>
            <a:r>
              <a:rPr b="1" i="1"/>
              <a:t>empty</a:t>
            </a:r>
            <a:r>
              <a:t>?</a:t>
            </a:r>
          </a:p>
          <a:p>
            <a:pPr>
              <a:buBlip>
                <a:blip r:embed="rId3"/>
              </a:buBlip>
            </a:pPr>
            <a:r>
              <a:t>Place items into object</a:t>
            </a:r>
          </a:p>
          <a:p>
            <a:pPr lvl="1">
              <a:buBlip>
                <a:blip r:embed="rId3"/>
              </a:buBlip>
            </a:pPr>
            <a:r>
              <a:t>Start at first element </a:t>
            </a:r>
          </a:p>
          <a:p>
            <a:pPr>
              <a:buBlip>
                <a:blip r:embed="rId3"/>
              </a:buBlip>
            </a:pPr>
            <a:r>
              <a:t>Report on items in object</a:t>
            </a:r>
          </a:p>
          <a:p>
            <a:pPr lvl="1">
              <a:buBlip>
                <a:blip r:embed="rId3"/>
              </a:buBlip>
            </a:pPr>
            <a:r>
              <a:t>Allows us to determine if the items were added properly.</a:t>
            </a:r>
          </a:p>
          <a:p>
            <a:pPr lvl="1">
              <a:buBlip>
                <a:blip r:embed="rId3"/>
              </a:buBlip>
            </a:pPr>
            <a:r>
              <a:t>Should it return the array or a copy?</a:t>
            </a:r>
          </a:p>
          <a:p>
            <a:pPr lvl="2">
              <a:buBlip>
                <a:blip r:embed="rId3"/>
              </a:buBlip>
            </a:pPr>
            <a:r>
              <a:t>Returning a copy keeps data </a:t>
            </a:r>
            <a:r>
              <a:rPr b="1"/>
              <a:t>private</a:t>
            </a:r>
          </a:p>
          <a:p>
            <a:pPr lvl="2">
              <a:buBlip>
                <a:blip r:embed="rId3"/>
              </a:buBlip>
            </a:pPr>
            <a:r>
              <a:t>Helps to prevent data being accidentally corrupted</a:t>
            </a:r>
          </a:p>
        </p:txBody>
      </p:sp>
      <p:sp>
        <p:nvSpPr>
          <p:cNvPr id="179" name="Rectangle"/>
          <p:cNvSpPr/>
          <p:nvPr/>
        </p:nvSpPr>
        <p:spPr>
          <a:xfrm>
            <a:off x="12192000" y="2400300"/>
            <a:ext cx="12172950" cy="9918221"/>
          </a:xfrm>
          <a:prstGeom prst="rect">
            <a:avLst/>
          </a:prstGeom>
          <a:solidFill>
            <a:srgbClr val="E5E6E1"/>
          </a:solidFill>
          <a:ln w="50800">
            <a:solidFill>
              <a:srgbClr val="941100"/>
            </a:solidFill>
            <a:miter lim="400000"/>
          </a:ln>
          <a:effectLst>
            <a:outerShdw blurRad="4191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80" name="template&lt;class ItemType&gt;…"/>
          <p:cNvSpPr/>
          <p:nvPr/>
        </p:nvSpPr>
        <p:spPr>
          <a:xfrm>
            <a:off x="12249150" y="2571749"/>
            <a:ext cx="12134850" cy="38862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p>
            <a:pPr algn="l">
              <a:lnSpc>
                <a:spcPct val="110000"/>
              </a:lnSpc>
              <a:defRPr sz="3600" b="1">
                <a:latin typeface="Courier New"/>
                <a:ea typeface="Courier New"/>
                <a:cs typeface="Courier New"/>
                <a:sym typeface="Courier New"/>
              </a:defRPr>
            </a:pPr>
            <a:r>
              <a:rPr sz="2600">
                <a:solidFill>
                  <a:srgbClr val="BB2CA2"/>
                </a:solidFill>
                <a:latin typeface="Menlo Regular"/>
                <a:ea typeface="Menlo Regular"/>
                <a:cs typeface="Menlo Regular"/>
                <a:sym typeface="Menlo Regular"/>
              </a:rPr>
              <a:t>template</a:t>
            </a:r>
            <a:r>
              <a:rPr sz="2600">
                <a:latin typeface="Menlo Regular"/>
                <a:ea typeface="Menlo Regular"/>
                <a:cs typeface="Menlo Regular"/>
                <a:sym typeface="Menlo Regular"/>
              </a:rPr>
              <a:t>&lt;</a:t>
            </a:r>
            <a:r>
              <a:rPr sz="2600">
                <a:solidFill>
                  <a:srgbClr val="BB2CA2"/>
                </a:solidFill>
                <a:latin typeface="Menlo Regular"/>
                <a:ea typeface="Menlo Regular"/>
                <a:cs typeface="Menlo Regular"/>
                <a:sym typeface="Menlo Regular"/>
              </a:rPr>
              <a:t>class</a:t>
            </a:r>
            <a:r>
              <a:rPr sz="2600">
                <a:latin typeface="Menlo Regular"/>
                <a:ea typeface="Menlo Regular"/>
                <a:cs typeface="Menlo Regular"/>
                <a:sym typeface="Menlo Regular"/>
              </a:rPr>
              <a:t> ItemType&gt;</a:t>
            </a:r>
          </a:p>
          <a:p>
            <a:pPr algn="l" defTabSz="685800">
              <a:lnSpc>
                <a:spcPct val="110000"/>
              </a:lnSpc>
              <a:tabLst>
                <a:tab pos="368300" algn="l"/>
              </a:tabLst>
              <a:defRPr sz="2600" b="1">
                <a:latin typeface="Menlo Regular"/>
                <a:ea typeface="Menlo Regular"/>
                <a:cs typeface="Menlo Regular"/>
                <a:sym typeface="Menlo Regular"/>
              </a:defRPr>
            </a:pPr>
            <a:r>
              <a:rPr>
                <a:solidFill>
                  <a:srgbClr val="7038AC"/>
                </a:solidFill>
              </a:rPr>
              <a:t>std::</a:t>
            </a:r>
            <a:r>
              <a:rPr>
                <a:solidFill>
                  <a:srgbClr val="703DAA"/>
                </a:solidFill>
              </a:rPr>
              <a:t>vector</a:t>
            </a:r>
            <a:r>
              <a:t>&lt;ItemType&gt; </a:t>
            </a:r>
            <a:r>
              <a:rPr>
                <a:solidFill>
                  <a:srgbClr val="4F8187"/>
                </a:solidFill>
              </a:rPr>
              <a:t>ArrayBag</a:t>
            </a:r>
            <a:r>
              <a:t>&lt;ItemType&gt;::toVector() </a:t>
            </a:r>
            <a:r>
              <a:rPr>
                <a:solidFill>
                  <a:srgbClr val="BB2CA2"/>
                </a:solidFill>
              </a:rPr>
              <a:t>const</a:t>
            </a:r>
          </a:p>
          <a:p>
            <a:pPr algn="l" defTabSz="685800">
              <a:lnSpc>
                <a:spcPct val="110000"/>
              </a:lnSpc>
              <a:tabLst>
                <a:tab pos="368300" algn="l"/>
              </a:tabLst>
              <a:defRPr sz="2600" b="1">
                <a:latin typeface="Menlo Regular"/>
                <a:ea typeface="Menlo Regular"/>
                <a:cs typeface="Menlo Regular"/>
                <a:sym typeface="Menlo Regular"/>
              </a:defRPr>
            </a:pPr>
            <a:r>
              <a:t>{</a:t>
            </a:r>
          </a:p>
          <a:p>
            <a:pPr algn="l" defTabSz="685800">
              <a:lnSpc>
                <a:spcPct val="110000"/>
              </a:lnSpc>
              <a:tabLst>
                <a:tab pos="368300" algn="l"/>
              </a:tabLst>
              <a:defRPr sz="2600" b="1">
                <a:latin typeface="Menlo Regular"/>
                <a:ea typeface="Menlo Regular"/>
                <a:cs typeface="Menlo Regular"/>
                <a:sym typeface="Menlo Regular"/>
              </a:defRPr>
            </a:pPr>
            <a:r>
              <a:t>	</a:t>
            </a:r>
            <a:r>
              <a:rPr>
                <a:solidFill>
                  <a:srgbClr val="7038AC"/>
                </a:solidFill>
              </a:rPr>
              <a:t>std::</a:t>
            </a:r>
            <a:r>
              <a:rPr>
                <a:solidFill>
                  <a:srgbClr val="703DAA"/>
                </a:solidFill>
              </a:rPr>
              <a:t>vector</a:t>
            </a:r>
            <a:r>
              <a:t>&lt;ItemType&gt; bagContents;</a:t>
            </a:r>
          </a:p>
          <a:p>
            <a:pPr algn="l" defTabSz="685800">
              <a:lnSpc>
                <a:spcPct val="110000"/>
              </a:lnSpc>
              <a:tabLst>
                <a:tab pos="368300" algn="l"/>
              </a:tabLst>
              <a:defRPr sz="2600" b="1">
                <a:solidFill>
                  <a:srgbClr val="4F8187"/>
                </a:solidFill>
                <a:latin typeface="Menlo Regular"/>
                <a:ea typeface="Menlo Regular"/>
                <a:cs typeface="Menlo Regular"/>
                <a:sym typeface="Menlo Regular"/>
              </a:defRPr>
            </a:pPr>
            <a:r>
              <a:rPr>
                <a:solidFill>
                  <a:srgbClr val="000000"/>
                </a:solidFill>
              </a:rPr>
              <a:t>	</a:t>
            </a:r>
            <a:r>
              <a:rPr>
                <a:solidFill>
                  <a:srgbClr val="BB2CA2"/>
                </a:solidFill>
              </a:rPr>
              <a:t>for</a:t>
            </a:r>
            <a:r>
              <a:rPr>
                <a:solidFill>
                  <a:srgbClr val="000000"/>
                </a:solidFill>
              </a:rPr>
              <a:t> (</a:t>
            </a:r>
            <a:r>
              <a:rPr>
                <a:solidFill>
                  <a:srgbClr val="BB2CA2"/>
                </a:solidFill>
              </a:rPr>
              <a:t>int</a:t>
            </a:r>
            <a:r>
              <a:rPr>
                <a:solidFill>
                  <a:srgbClr val="000000"/>
                </a:solidFill>
              </a:rPr>
              <a:t> i = </a:t>
            </a:r>
            <a:r>
              <a:rPr>
                <a:solidFill>
                  <a:srgbClr val="272AD8"/>
                </a:solidFill>
              </a:rPr>
              <a:t>0</a:t>
            </a:r>
            <a:r>
              <a:rPr>
                <a:solidFill>
                  <a:srgbClr val="000000"/>
                </a:solidFill>
              </a:rPr>
              <a:t>; i &lt; </a:t>
            </a:r>
            <a:r>
              <a:t>itemCount</a:t>
            </a:r>
            <a:r>
              <a:rPr>
                <a:solidFill>
                  <a:srgbClr val="000000"/>
                </a:solidFill>
              </a:rPr>
              <a:t>; i++)</a:t>
            </a:r>
          </a:p>
          <a:p>
            <a:pPr algn="l" defTabSz="685800">
              <a:lnSpc>
                <a:spcPct val="110000"/>
              </a:lnSpc>
              <a:tabLst>
                <a:tab pos="368300" algn="l"/>
              </a:tabLst>
              <a:defRPr sz="2600" b="1">
                <a:latin typeface="Menlo Regular"/>
                <a:ea typeface="Menlo Regular"/>
                <a:cs typeface="Menlo Regular"/>
                <a:sym typeface="Menlo Regular"/>
              </a:defRPr>
            </a:pPr>
            <a:r>
              <a:t>		bagContents.</a:t>
            </a:r>
            <a:r>
              <a:rPr>
                <a:solidFill>
                  <a:srgbClr val="703DAA"/>
                </a:solidFill>
              </a:rPr>
              <a:t>push_back</a:t>
            </a:r>
            <a:r>
              <a:t>(</a:t>
            </a:r>
            <a:r>
              <a:rPr>
                <a:solidFill>
                  <a:srgbClr val="4F8187"/>
                </a:solidFill>
              </a:rPr>
              <a:t>items</a:t>
            </a:r>
            <a:r>
              <a:t>[i]);</a:t>
            </a:r>
          </a:p>
          <a:p>
            <a:pPr algn="l" defTabSz="685800">
              <a:lnSpc>
                <a:spcPct val="110000"/>
              </a:lnSpc>
              <a:tabLst>
                <a:tab pos="368300" algn="l"/>
              </a:tabLst>
              <a:defRPr sz="2600" b="1">
                <a:latin typeface="Menlo Regular"/>
                <a:ea typeface="Menlo Regular"/>
                <a:cs typeface="Menlo Regular"/>
                <a:sym typeface="Menlo Regular"/>
              </a:defRPr>
            </a:pPr>
            <a:r>
              <a:t>      </a:t>
            </a:r>
          </a:p>
          <a:p>
            <a:pPr algn="l" defTabSz="685800">
              <a:lnSpc>
                <a:spcPct val="110000"/>
              </a:lnSpc>
              <a:tabLst>
                <a:tab pos="368300" algn="l"/>
              </a:tabLst>
              <a:defRPr sz="2600" b="1">
                <a:latin typeface="Menlo Regular"/>
                <a:ea typeface="Menlo Regular"/>
                <a:cs typeface="Menlo Regular"/>
                <a:sym typeface="Menlo Regular"/>
              </a:defRPr>
            </a:pPr>
            <a:r>
              <a:t>   </a:t>
            </a:r>
            <a:r>
              <a:rPr>
                <a:solidFill>
                  <a:srgbClr val="BB2CA2"/>
                </a:solidFill>
              </a:rPr>
              <a:t>return</a:t>
            </a:r>
            <a:r>
              <a:t> bagContents;</a:t>
            </a:r>
          </a:p>
          <a:p>
            <a:pPr algn="l" defTabSz="685800">
              <a:lnSpc>
                <a:spcPct val="110000"/>
              </a:lnSpc>
              <a:tabLst>
                <a:tab pos="368300" algn="l"/>
              </a:tabLst>
              <a:defRPr sz="2600" b="1">
                <a:solidFill>
                  <a:srgbClr val="008400"/>
                </a:solidFill>
                <a:latin typeface="Menlo Regular"/>
                <a:ea typeface="Menlo Regular"/>
                <a:cs typeface="Menlo Regular"/>
                <a:sym typeface="Menlo Regular"/>
              </a:defRPr>
            </a:pPr>
            <a:r>
              <a:rPr>
                <a:solidFill>
                  <a:srgbClr val="000000"/>
                </a:solidFill>
              </a:rPr>
              <a:t>}  </a:t>
            </a:r>
            <a:r>
              <a:t>// end toVector</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179"/>
                                        </p:tgtEl>
                                        <p:attrNameLst>
                                          <p:attrName>style.visibility</p:attrName>
                                        </p:attrNameLst>
                                      </p:cBhvr>
                                      <p:to>
                                        <p:strVal val="visible"/>
                                      </p:to>
                                    </p:set>
                                    <p:anim calcmode="lin" valueType="num">
                                      <p:cBhvr>
                                        <p:cTn id="7" dur="500" fill="hold"/>
                                        <p:tgtEl>
                                          <p:spTgt spid="179"/>
                                        </p:tgtEl>
                                        <p:attrNameLst>
                                          <p:attrName>ppt_x</p:attrName>
                                        </p:attrNameLst>
                                      </p:cBhvr>
                                      <p:tavLst>
                                        <p:tav tm="0">
                                          <p:val>
                                            <p:strVal val="#ppt_x"/>
                                          </p:val>
                                        </p:tav>
                                        <p:tav tm="100000">
                                          <p:val>
                                            <p:strVal val="#ppt_x"/>
                                          </p:val>
                                        </p:tav>
                                      </p:tavLst>
                                    </p:anim>
                                    <p:anim calcmode="lin" valueType="num">
                                      <p:cBhvr>
                                        <p:cTn id="8" dur="500" fill="hold"/>
                                        <p:tgtEl>
                                          <p:spTgt spid="17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fill="hold" grpId="0" nodeType="afterEffect">
                                  <p:stCondLst>
                                    <p:cond delay="0"/>
                                  </p:stCondLst>
                                  <p:iterate>
                                    <p:tmAbs val="0"/>
                                  </p:iterate>
                                  <p:childTnLst>
                                    <p:set>
                                      <p:cBhvr>
                                        <p:cTn id="11" fill="hold"/>
                                        <p:tgtEl>
                                          <p:spTgt spid="178">
                                            <p:bg/>
                                          </p:spTgt>
                                        </p:tgtEl>
                                        <p:attrNameLst>
                                          <p:attrName>style.visibility</p:attrName>
                                        </p:attrNameLst>
                                      </p:cBhvr>
                                      <p:to>
                                        <p:strVal val="visible"/>
                                      </p:to>
                                    </p:set>
                                    <p:animEffect transition="in" filter="fade">
                                      <p:cBhvr>
                                        <p:cTn id="12" dur="500"/>
                                        <p:tgtEl>
                                          <p:spTgt spid="178">
                                            <p:bg/>
                                          </p:spTgt>
                                        </p:tgtEl>
                                      </p:cBhvr>
                                    </p:animEffect>
                                  </p:childTnLst>
                                </p:cTn>
                              </p:par>
                              <p:par>
                                <p:cTn id="13" presetID="10" presetClass="entr" presetSubtype="0" fill="hold" grpId="0" nodeType="withEffect">
                                  <p:stCondLst>
                                    <p:cond delay="0"/>
                                  </p:stCondLst>
                                  <p:iterate>
                                    <p:tmAbs val="0"/>
                                  </p:iterate>
                                  <p:childTnLst>
                                    <p:set>
                                      <p:cBhvr>
                                        <p:cTn id="14" fill="hold"/>
                                        <p:tgtEl>
                                          <p:spTgt spid="178">
                                            <p:txEl>
                                              <p:pRg st="0" end="0"/>
                                            </p:txEl>
                                          </p:spTgt>
                                        </p:tgtEl>
                                        <p:attrNameLst>
                                          <p:attrName>style.visibility</p:attrName>
                                        </p:attrNameLst>
                                      </p:cBhvr>
                                      <p:to>
                                        <p:strVal val="visible"/>
                                      </p:to>
                                    </p:set>
                                    <p:animEffect transition="in" filter="fade">
                                      <p:cBhvr>
                                        <p:cTn id="15" dur="500"/>
                                        <p:tgtEl>
                                          <p:spTgt spid="178">
                                            <p:txEl>
                                              <p:pRg st="0" end="0"/>
                                            </p:txEl>
                                          </p:spTgt>
                                        </p:tgtEl>
                                      </p:cBhvr>
                                    </p:animEffect>
                                  </p:childTnLst>
                                </p:cTn>
                              </p:par>
                            </p:childTnLst>
                          </p:cTn>
                        </p:par>
                        <p:par>
                          <p:cTn id="16" fill="hold">
                            <p:stCondLst>
                              <p:cond delay="1000"/>
                            </p:stCondLst>
                            <p:childTnLst>
                              <p:par>
                                <p:cTn id="17" presetID="10" presetClass="entr" fill="hold" grpId="0" nodeType="afterEffect">
                                  <p:stCondLst>
                                    <p:cond delay="0"/>
                                  </p:stCondLst>
                                  <p:iterate>
                                    <p:tmAbs val="0"/>
                                  </p:iterate>
                                  <p:childTnLst>
                                    <p:set>
                                      <p:cBhvr>
                                        <p:cTn id="18" fill="hold"/>
                                        <p:tgtEl>
                                          <p:spTgt spid="178">
                                            <p:txEl>
                                              <p:pRg st="1" end="1"/>
                                            </p:txEl>
                                          </p:spTgt>
                                        </p:tgtEl>
                                        <p:attrNameLst>
                                          <p:attrName>style.visibility</p:attrName>
                                        </p:attrNameLst>
                                      </p:cBhvr>
                                      <p:to>
                                        <p:strVal val="visible"/>
                                      </p:to>
                                    </p:set>
                                    <p:animEffect transition="in" filter="fade">
                                      <p:cBhvr>
                                        <p:cTn id="19" dur="500"/>
                                        <p:tgtEl>
                                          <p:spTgt spid="178">
                                            <p:txEl>
                                              <p:pRg st="1" end="1"/>
                                            </p:txEl>
                                          </p:spTgt>
                                        </p:tgtEl>
                                      </p:cBhvr>
                                    </p:animEffect>
                                  </p:childTnLst>
                                </p:cTn>
                              </p:par>
                            </p:childTnLst>
                          </p:cTn>
                        </p:par>
                        <p:par>
                          <p:cTn id="20" fill="hold">
                            <p:stCondLst>
                              <p:cond delay="1500"/>
                            </p:stCondLst>
                            <p:childTnLst>
                              <p:par>
                                <p:cTn id="21" presetID="10" presetClass="entr" fill="hold" grpId="0" nodeType="afterEffect">
                                  <p:stCondLst>
                                    <p:cond delay="0"/>
                                  </p:stCondLst>
                                  <p:iterate>
                                    <p:tmAbs val="0"/>
                                  </p:iterate>
                                  <p:childTnLst>
                                    <p:set>
                                      <p:cBhvr>
                                        <p:cTn id="22" fill="hold"/>
                                        <p:tgtEl>
                                          <p:spTgt spid="178">
                                            <p:txEl>
                                              <p:pRg st="2" end="2"/>
                                            </p:txEl>
                                          </p:spTgt>
                                        </p:tgtEl>
                                        <p:attrNameLst>
                                          <p:attrName>style.visibility</p:attrName>
                                        </p:attrNameLst>
                                      </p:cBhvr>
                                      <p:to>
                                        <p:strVal val="visible"/>
                                      </p:to>
                                    </p:set>
                                    <p:animEffect transition="in" filter="fade">
                                      <p:cBhvr>
                                        <p:cTn id="23" dur="500"/>
                                        <p:tgtEl>
                                          <p:spTgt spid="178">
                                            <p:txEl>
                                              <p:pRg st="2" end="2"/>
                                            </p:txEl>
                                          </p:spTgt>
                                        </p:tgtEl>
                                      </p:cBhvr>
                                    </p:animEffect>
                                  </p:childTnLst>
                                </p:cTn>
                              </p:par>
                            </p:childTnLst>
                          </p:cTn>
                        </p:par>
                        <p:par>
                          <p:cTn id="24" fill="hold">
                            <p:stCondLst>
                              <p:cond delay="2000"/>
                            </p:stCondLst>
                            <p:childTnLst>
                              <p:par>
                                <p:cTn id="25" presetID="10" presetClass="entr" fill="hold" grpId="0" nodeType="afterEffect">
                                  <p:stCondLst>
                                    <p:cond delay="0"/>
                                  </p:stCondLst>
                                  <p:iterate>
                                    <p:tmAbs val="0"/>
                                  </p:iterate>
                                  <p:childTnLst>
                                    <p:set>
                                      <p:cBhvr>
                                        <p:cTn id="26" fill="hold"/>
                                        <p:tgtEl>
                                          <p:spTgt spid="178">
                                            <p:txEl>
                                              <p:pRg st="3" end="3"/>
                                            </p:txEl>
                                          </p:spTgt>
                                        </p:tgtEl>
                                        <p:attrNameLst>
                                          <p:attrName>style.visibility</p:attrName>
                                        </p:attrNameLst>
                                      </p:cBhvr>
                                      <p:to>
                                        <p:strVal val="visible"/>
                                      </p:to>
                                    </p:set>
                                    <p:animEffect transition="in" filter="fade">
                                      <p:cBhvr>
                                        <p:cTn id="27" dur="500"/>
                                        <p:tgtEl>
                                          <p:spTgt spid="178">
                                            <p:txEl>
                                              <p:pRg st="3" end="3"/>
                                            </p:txEl>
                                          </p:spTgt>
                                        </p:tgtEl>
                                      </p:cBhvr>
                                    </p:animEffect>
                                  </p:childTnLst>
                                </p:cTn>
                              </p:par>
                            </p:childTnLst>
                          </p:cTn>
                        </p:par>
                        <p:par>
                          <p:cTn id="28" fill="hold">
                            <p:stCondLst>
                              <p:cond delay="2500"/>
                            </p:stCondLst>
                            <p:childTnLst>
                              <p:par>
                                <p:cTn id="29" presetID="10" presetClass="entr" fill="hold" grpId="0" nodeType="afterEffect">
                                  <p:stCondLst>
                                    <p:cond delay="0"/>
                                  </p:stCondLst>
                                  <p:iterate>
                                    <p:tmAbs val="0"/>
                                  </p:iterate>
                                  <p:childTnLst>
                                    <p:set>
                                      <p:cBhvr>
                                        <p:cTn id="30" fill="hold"/>
                                        <p:tgtEl>
                                          <p:spTgt spid="178">
                                            <p:txEl>
                                              <p:pRg st="4" end="4"/>
                                            </p:txEl>
                                          </p:spTgt>
                                        </p:tgtEl>
                                        <p:attrNameLst>
                                          <p:attrName>style.visibility</p:attrName>
                                        </p:attrNameLst>
                                      </p:cBhvr>
                                      <p:to>
                                        <p:strVal val="visible"/>
                                      </p:to>
                                    </p:set>
                                    <p:animEffect transition="in" filter="fade">
                                      <p:cBhvr>
                                        <p:cTn id="31" dur="500"/>
                                        <p:tgtEl>
                                          <p:spTgt spid="178">
                                            <p:txEl>
                                              <p:pRg st="4" end="4"/>
                                            </p:txEl>
                                          </p:spTgt>
                                        </p:tgtEl>
                                      </p:cBhvr>
                                    </p:animEffect>
                                  </p:childTnLst>
                                </p:cTn>
                              </p:par>
                            </p:childTnLst>
                          </p:cTn>
                        </p:par>
                        <p:par>
                          <p:cTn id="32" fill="hold">
                            <p:stCondLst>
                              <p:cond delay="3000"/>
                            </p:stCondLst>
                            <p:childTnLst>
                              <p:par>
                                <p:cTn id="33" presetID="10" presetClass="entr" fill="hold" grpId="0" nodeType="afterEffect">
                                  <p:stCondLst>
                                    <p:cond delay="0"/>
                                  </p:stCondLst>
                                  <p:iterate>
                                    <p:tmAbs val="0"/>
                                  </p:iterate>
                                  <p:childTnLst>
                                    <p:set>
                                      <p:cBhvr>
                                        <p:cTn id="34" fill="hold"/>
                                        <p:tgtEl>
                                          <p:spTgt spid="178">
                                            <p:txEl>
                                              <p:pRg st="5" end="5"/>
                                            </p:txEl>
                                          </p:spTgt>
                                        </p:tgtEl>
                                        <p:attrNameLst>
                                          <p:attrName>style.visibility</p:attrName>
                                        </p:attrNameLst>
                                      </p:cBhvr>
                                      <p:to>
                                        <p:strVal val="visible"/>
                                      </p:to>
                                    </p:set>
                                    <p:animEffect transition="in" filter="fade">
                                      <p:cBhvr>
                                        <p:cTn id="35" dur="500"/>
                                        <p:tgtEl>
                                          <p:spTgt spid="178">
                                            <p:txEl>
                                              <p:pRg st="5" end="5"/>
                                            </p:txEl>
                                          </p:spTgt>
                                        </p:tgtEl>
                                      </p:cBhvr>
                                    </p:animEffect>
                                  </p:childTnLst>
                                </p:cTn>
                              </p:par>
                            </p:childTnLst>
                          </p:cTn>
                        </p:par>
                        <p:par>
                          <p:cTn id="36" fill="hold">
                            <p:stCondLst>
                              <p:cond delay="3500"/>
                            </p:stCondLst>
                            <p:childTnLst>
                              <p:par>
                                <p:cTn id="37" presetID="1" presetClass="entr" presetSubtype="0" fill="hold" grpId="0" nodeType="afterEffect">
                                  <p:stCondLst>
                                    <p:cond delay="0"/>
                                  </p:stCondLst>
                                  <p:iterate type="lt">
                                    <p:tmAbs val="100"/>
                                  </p:iterate>
                                  <p:childTnLst>
                                    <p:set>
                                      <p:cBhvr>
                                        <p:cTn id="38" fill="hold"/>
                                        <p:tgtEl>
                                          <p:spTgt spid="180">
                                            <p:bg/>
                                          </p:spTgt>
                                        </p:tgtEl>
                                        <p:attrNameLst>
                                          <p:attrName>style.visibility</p:attrName>
                                        </p:attrNameLst>
                                      </p:cBhvr>
                                      <p:to>
                                        <p:strVal val="visible"/>
                                      </p:to>
                                    </p:set>
                                  </p:childTnLst>
                                </p:cTn>
                              </p:par>
                              <p:par>
                                <p:cTn id="39" presetID="1" presetClass="entr" presetSubtype="0" fill="hold" grpId="0" nodeType="withEffect">
                                  <p:stCondLst>
                                    <p:cond delay="0"/>
                                  </p:stCondLst>
                                  <p:iterate type="lt">
                                    <p:tmAbs val="100"/>
                                  </p:iterate>
                                  <p:childTnLst>
                                    <p:set>
                                      <p:cBhvr>
                                        <p:cTn id="40" fill="hold"/>
                                        <p:tgtEl>
                                          <p:spTgt spid="180">
                                            <p:txEl>
                                              <p:pRg st="0" end="0"/>
                                            </p:txEl>
                                          </p:spTgt>
                                        </p:tgtEl>
                                        <p:attrNameLst>
                                          <p:attrName>style.visibility</p:attrName>
                                        </p:attrNameLst>
                                      </p:cBhvr>
                                      <p:to>
                                        <p:strVal val="visible"/>
                                      </p:to>
                                    </p:set>
                                  </p:childTnLst>
                                </p:cTn>
                              </p:par>
                            </p:childTnLst>
                          </p:cTn>
                        </p:par>
                        <p:par>
                          <p:cTn id="41" fill="hold">
                            <p:stCondLst>
                              <p:cond delay="3500"/>
                            </p:stCondLst>
                            <p:childTnLst>
                              <p:par>
                                <p:cTn id="42" presetID="1" presetClass="entr" presetSubtype="0" fill="hold" grpId="0" nodeType="afterEffect">
                                  <p:stCondLst>
                                    <p:cond delay="0"/>
                                  </p:stCondLst>
                                  <p:iterate type="lt">
                                    <p:tmAbs val="100"/>
                                  </p:iterate>
                                  <p:childTnLst>
                                    <p:set>
                                      <p:cBhvr>
                                        <p:cTn id="43" fill="hold"/>
                                        <p:tgtEl>
                                          <p:spTgt spid="180">
                                            <p:txEl>
                                              <p:pRg st="1" end="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ntr" fill="hold" grpId="0" nodeType="clickEffect">
                                  <p:stCondLst>
                                    <p:cond delay="0"/>
                                  </p:stCondLst>
                                  <p:iterate>
                                    <p:tmAbs val="0"/>
                                  </p:iterate>
                                  <p:childTnLst>
                                    <p:set>
                                      <p:cBhvr>
                                        <p:cTn id="47" fill="hold"/>
                                        <p:tgtEl>
                                          <p:spTgt spid="178">
                                            <p:txEl>
                                              <p:pRg st="6" end="6"/>
                                            </p:txEl>
                                          </p:spTgt>
                                        </p:tgtEl>
                                        <p:attrNameLst>
                                          <p:attrName>style.visibility</p:attrName>
                                        </p:attrNameLst>
                                      </p:cBhvr>
                                      <p:to>
                                        <p:strVal val="visible"/>
                                      </p:to>
                                    </p:set>
                                    <p:animEffect transition="in" filter="fade">
                                      <p:cBhvr>
                                        <p:cTn id="48" dur="500"/>
                                        <p:tgtEl>
                                          <p:spTgt spid="178">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fill="hold" grpId="0" nodeType="clickEffect">
                                  <p:stCondLst>
                                    <p:cond delay="0"/>
                                  </p:stCondLst>
                                  <p:iterate>
                                    <p:tmAbs val="0"/>
                                  </p:iterate>
                                  <p:childTnLst>
                                    <p:set>
                                      <p:cBhvr>
                                        <p:cTn id="52" fill="hold"/>
                                        <p:tgtEl>
                                          <p:spTgt spid="178">
                                            <p:txEl>
                                              <p:pRg st="7" end="7"/>
                                            </p:txEl>
                                          </p:spTgt>
                                        </p:tgtEl>
                                        <p:attrNameLst>
                                          <p:attrName>style.visibility</p:attrName>
                                        </p:attrNameLst>
                                      </p:cBhvr>
                                      <p:to>
                                        <p:strVal val="visible"/>
                                      </p:to>
                                    </p:set>
                                    <p:animEffect transition="in" filter="fade">
                                      <p:cBhvr>
                                        <p:cTn id="53" dur="500"/>
                                        <p:tgtEl>
                                          <p:spTgt spid="178">
                                            <p:txEl>
                                              <p:pRg st="7" end="7"/>
                                            </p:txEl>
                                          </p:spTgt>
                                        </p:tgtEl>
                                      </p:cBhvr>
                                    </p:animEffect>
                                  </p:childTnLst>
                                </p:cTn>
                              </p:par>
                            </p:childTnLst>
                          </p:cTn>
                        </p:par>
                        <p:par>
                          <p:cTn id="54" fill="hold">
                            <p:stCondLst>
                              <p:cond delay="500"/>
                            </p:stCondLst>
                            <p:childTnLst>
                              <p:par>
                                <p:cTn id="55" presetID="10" presetClass="entr" fill="hold" grpId="0" nodeType="afterEffect">
                                  <p:stCondLst>
                                    <p:cond delay="0"/>
                                  </p:stCondLst>
                                  <p:iterate>
                                    <p:tmAbs val="0"/>
                                  </p:iterate>
                                  <p:childTnLst>
                                    <p:set>
                                      <p:cBhvr>
                                        <p:cTn id="56" fill="hold"/>
                                        <p:tgtEl>
                                          <p:spTgt spid="178">
                                            <p:txEl>
                                              <p:pRg st="8" end="8"/>
                                            </p:txEl>
                                          </p:spTgt>
                                        </p:tgtEl>
                                        <p:attrNameLst>
                                          <p:attrName>style.visibility</p:attrName>
                                        </p:attrNameLst>
                                      </p:cBhvr>
                                      <p:to>
                                        <p:strVal val="visible"/>
                                      </p:to>
                                    </p:set>
                                    <p:animEffect transition="in" filter="fade">
                                      <p:cBhvr>
                                        <p:cTn id="57" dur="500"/>
                                        <p:tgtEl>
                                          <p:spTgt spid="178">
                                            <p:txEl>
                                              <p:pRg st="8" end="8"/>
                                            </p:txEl>
                                          </p:spTgt>
                                        </p:tgtEl>
                                      </p:cBhvr>
                                    </p:animEffect>
                                  </p:childTnLst>
                                </p:cTn>
                              </p:par>
                            </p:childTnLst>
                          </p:cTn>
                        </p:par>
                        <p:par>
                          <p:cTn id="58" fill="hold">
                            <p:stCondLst>
                              <p:cond delay="1000"/>
                            </p:stCondLst>
                            <p:childTnLst>
                              <p:par>
                                <p:cTn id="59" presetID="1" presetClass="entr" presetSubtype="0" fill="hold" grpId="0" nodeType="afterEffect">
                                  <p:stCondLst>
                                    <p:cond delay="0"/>
                                  </p:stCondLst>
                                  <p:iterate type="lt">
                                    <p:tmAbs val="100"/>
                                  </p:iterate>
                                  <p:childTnLst>
                                    <p:set>
                                      <p:cBhvr>
                                        <p:cTn id="60" fill="hold"/>
                                        <p:tgtEl>
                                          <p:spTgt spid="180">
                                            <p:txEl>
                                              <p:pRg st="2" end="2"/>
                                            </p:txEl>
                                          </p:spTgt>
                                        </p:tgtEl>
                                        <p:attrNameLst>
                                          <p:attrName>style.visibility</p:attrName>
                                        </p:attrNameLst>
                                      </p:cBhvr>
                                      <p:to>
                                        <p:strVal val="visible"/>
                                      </p:to>
                                    </p:set>
                                  </p:childTnLst>
                                </p:cTn>
                              </p:par>
                            </p:childTnLst>
                          </p:cTn>
                        </p:par>
                        <p:par>
                          <p:cTn id="61" fill="hold">
                            <p:stCondLst>
                              <p:cond delay="1000"/>
                            </p:stCondLst>
                            <p:childTnLst>
                              <p:par>
                                <p:cTn id="62" presetID="1" presetClass="entr" presetSubtype="0" fill="hold" grpId="0" nodeType="afterEffect">
                                  <p:stCondLst>
                                    <p:cond delay="0"/>
                                  </p:stCondLst>
                                  <p:iterate type="lt">
                                    <p:tmAbs val="100"/>
                                  </p:iterate>
                                  <p:childTnLst>
                                    <p:set>
                                      <p:cBhvr>
                                        <p:cTn id="63" fill="hold"/>
                                        <p:tgtEl>
                                          <p:spTgt spid="180">
                                            <p:txEl>
                                              <p:pRg st="3" end="3"/>
                                            </p:txEl>
                                          </p:spTgt>
                                        </p:tgtEl>
                                        <p:attrNameLst>
                                          <p:attrName>style.visibility</p:attrName>
                                        </p:attrNameLst>
                                      </p:cBhvr>
                                      <p:to>
                                        <p:strVal val="visible"/>
                                      </p:to>
                                    </p:set>
                                  </p:childTnLst>
                                </p:cTn>
                              </p:par>
                            </p:childTnLst>
                          </p:cTn>
                        </p:par>
                        <p:par>
                          <p:cTn id="64" fill="hold">
                            <p:stCondLst>
                              <p:cond delay="1000"/>
                            </p:stCondLst>
                            <p:childTnLst>
                              <p:par>
                                <p:cTn id="65" presetID="1" presetClass="entr" presetSubtype="0" fill="hold" grpId="0" nodeType="afterEffect">
                                  <p:stCondLst>
                                    <p:cond delay="0"/>
                                  </p:stCondLst>
                                  <p:iterate type="lt">
                                    <p:tmAbs val="100"/>
                                  </p:iterate>
                                  <p:childTnLst>
                                    <p:set>
                                      <p:cBhvr>
                                        <p:cTn id="66" fill="hold"/>
                                        <p:tgtEl>
                                          <p:spTgt spid="180">
                                            <p:txEl>
                                              <p:pRg st="4" end="4"/>
                                            </p:txEl>
                                          </p:spTgt>
                                        </p:tgtEl>
                                        <p:attrNameLst>
                                          <p:attrName>style.visibility</p:attrName>
                                        </p:attrNameLst>
                                      </p:cBhvr>
                                      <p:to>
                                        <p:strVal val="visible"/>
                                      </p:to>
                                    </p:set>
                                  </p:childTnLst>
                                </p:cTn>
                              </p:par>
                            </p:childTnLst>
                          </p:cTn>
                        </p:par>
                        <p:par>
                          <p:cTn id="67" fill="hold">
                            <p:stCondLst>
                              <p:cond delay="1000"/>
                            </p:stCondLst>
                            <p:childTnLst>
                              <p:par>
                                <p:cTn id="68" presetID="1" presetClass="entr" presetSubtype="0" fill="hold" grpId="0" nodeType="afterEffect">
                                  <p:stCondLst>
                                    <p:cond delay="0"/>
                                  </p:stCondLst>
                                  <p:iterate type="lt">
                                    <p:tmAbs val="100"/>
                                  </p:iterate>
                                  <p:childTnLst>
                                    <p:set>
                                      <p:cBhvr>
                                        <p:cTn id="69" fill="hold"/>
                                        <p:tgtEl>
                                          <p:spTgt spid="180">
                                            <p:txEl>
                                              <p:pRg st="5" end="5"/>
                                            </p:txEl>
                                          </p:spTgt>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grpId="0" nodeType="afterEffect">
                                  <p:stCondLst>
                                    <p:cond delay="0"/>
                                  </p:stCondLst>
                                  <p:iterate type="lt">
                                    <p:tmAbs val="100"/>
                                  </p:iterate>
                                  <p:childTnLst>
                                    <p:set>
                                      <p:cBhvr>
                                        <p:cTn id="72" fill="hold"/>
                                        <p:tgtEl>
                                          <p:spTgt spid="180">
                                            <p:txEl>
                                              <p:pRg st="6" end="6"/>
                                            </p:txEl>
                                          </p:spTgt>
                                        </p:tgtEl>
                                        <p:attrNameLst>
                                          <p:attrName>style.visibility</p:attrName>
                                        </p:attrNameLst>
                                      </p:cBhvr>
                                      <p:to>
                                        <p:strVal val="visible"/>
                                      </p:to>
                                    </p:set>
                                  </p:childTnLst>
                                </p:cTn>
                              </p:par>
                            </p:childTnLst>
                          </p:cTn>
                        </p:par>
                        <p:par>
                          <p:cTn id="73" fill="hold">
                            <p:stCondLst>
                              <p:cond delay="1000"/>
                            </p:stCondLst>
                            <p:childTnLst>
                              <p:par>
                                <p:cTn id="74" presetID="1" presetClass="entr" presetSubtype="0" fill="hold" grpId="0" nodeType="afterEffect">
                                  <p:stCondLst>
                                    <p:cond delay="0"/>
                                  </p:stCondLst>
                                  <p:iterate type="lt">
                                    <p:tmAbs val="100"/>
                                  </p:iterate>
                                  <p:childTnLst>
                                    <p:set>
                                      <p:cBhvr>
                                        <p:cTn id="75" fill="hold"/>
                                        <p:tgtEl>
                                          <p:spTgt spid="180">
                                            <p:txEl>
                                              <p:pRg st="7" end="7"/>
                                            </p:txEl>
                                          </p:spTgt>
                                        </p:tgtEl>
                                        <p:attrNameLst>
                                          <p:attrName>style.visibility</p:attrName>
                                        </p:attrNameLst>
                                      </p:cBhvr>
                                      <p:to>
                                        <p:strVal val="visible"/>
                                      </p:to>
                                    </p:set>
                                  </p:childTnLst>
                                </p:cTn>
                              </p:par>
                            </p:childTnLst>
                          </p:cTn>
                        </p:par>
                        <p:par>
                          <p:cTn id="76" fill="hold">
                            <p:stCondLst>
                              <p:cond delay="1000"/>
                            </p:stCondLst>
                            <p:childTnLst>
                              <p:par>
                                <p:cTn id="77" presetID="1" presetClass="entr" presetSubtype="0" fill="hold" grpId="0" nodeType="afterEffect">
                                  <p:stCondLst>
                                    <p:cond delay="0"/>
                                  </p:stCondLst>
                                  <p:iterate type="lt">
                                    <p:tmAbs val="100"/>
                                  </p:iterate>
                                  <p:childTnLst>
                                    <p:set>
                                      <p:cBhvr>
                                        <p:cTn id="78" fill="hold"/>
                                        <p:tgtEl>
                                          <p:spTgt spid="18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 grpId="0" build="p" bldLvl="5" animBg="1" advAuto="0"/>
      <p:bldP spid="179" grpId="0" animBg="1" advAuto="0"/>
      <p:bldP spid="180" grpId="0" build="p" bldLvl="5"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Other ArrayBag Methods"/>
          <p:cNvSpPr txBox="1">
            <a:spLocks noGrp="1"/>
          </p:cNvSpPr>
          <p:nvPr>
            <p:ph type="ctrTitle"/>
          </p:nvPr>
        </p:nvSpPr>
        <p:spPr>
          <a:prstGeom prst="rect">
            <a:avLst/>
          </a:prstGeom>
        </p:spPr>
        <p:txBody>
          <a:bodyPr/>
          <a:lstStyle/>
          <a:p>
            <a:r>
              <a:t>Other ArrayBag Methods</a:t>
            </a:r>
          </a:p>
        </p:txBody>
      </p:sp>
    </p:spTree>
  </p:cSld>
  <p:clrMapOvr>
    <a:masterClrMapping/>
  </p:clrMapOvr>
  <mc:AlternateContent xmlns:mc="http://schemas.openxmlformats.org/markup-compatibility/2006" xmlns:p14="http://schemas.microsoft.com/office/powerpoint/2010/main">
    <mc:Choice Requires="p14">
      <p:transition spd="slow" p14:dur="899">
        <p:push/>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184"/>
                                        </p:tgtEl>
                                        <p:attrNameLst>
                                          <p:attrName>style.visibility</p:attrName>
                                        </p:attrNameLst>
                                      </p:cBhvr>
                                      <p:to>
                                        <p:strVal val="visible"/>
                                      </p:to>
                                    </p:set>
                                    <p:anim calcmode="lin" valueType="num">
                                      <p:cBhvr>
                                        <p:cTn id="7" dur="750" fill="hold"/>
                                        <p:tgtEl>
                                          <p:spTgt spid="184"/>
                                        </p:tgtEl>
                                        <p:attrNameLst>
                                          <p:attrName>ppt_w</p:attrName>
                                        </p:attrNameLst>
                                      </p:cBhvr>
                                      <p:tavLst>
                                        <p:tav tm="0">
                                          <p:val>
                                            <p:strVal val="4*#ppt_w"/>
                                          </p:val>
                                        </p:tav>
                                        <p:tav tm="100000">
                                          <p:val>
                                            <p:strVal val="#ppt_w"/>
                                          </p:val>
                                        </p:tav>
                                      </p:tavLst>
                                    </p:anim>
                                    <p:anim calcmode="lin" valueType="num">
                                      <p:cBhvr>
                                        <p:cTn id="8" dur="750" fill="hold"/>
                                        <p:tgtEl>
                                          <p:spTgt spid="184"/>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TotalTime>
  <Words>5964</Words>
  <Application>Microsoft Office PowerPoint</Application>
  <PresentationFormat>Custom</PresentationFormat>
  <Paragraphs>641</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Chalkduster</vt:lpstr>
      <vt:lpstr>Courier New</vt:lpstr>
      <vt:lpstr>Gill Sans</vt:lpstr>
      <vt:lpstr>Helvetica</vt:lpstr>
      <vt:lpstr>Lucida Grande</vt:lpstr>
      <vt:lpstr>Menlo Regular</vt:lpstr>
      <vt:lpstr>Monaco</vt:lpstr>
      <vt:lpstr>Optima</vt:lpstr>
      <vt:lpstr>Verdana</vt:lpstr>
      <vt:lpstr>White</vt:lpstr>
      <vt:lpstr>Core ArrayBag Methods</vt:lpstr>
      <vt:lpstr>Implementing the ADT Bag</vt:lpstr>
      <vt:lpstr>Decide on Data Fields</vt:lpstr>
      <vt:lpstr>Decide on Data Fields</vt:lpstr>
      <vt:lpstr>Implementing Constructors</vt:lpstr>
      <vt:lpstr>Implementing Core Methods</vt:lpstr>
      <vt:lpstr>Implementing Core Methods</vt:lpstr>
      <vt:lpstr>Implementing Core Methods</vt:lpstr>
      <vt:lpstr>Other ArrayBag Methods</vt:lpstr>
      <vt:lpstr>Test Core Methods</vt:lpstr>
      <vt:lpstr>Test Core Methods</vt:lpstr>
      <vt:lpstr>Additional Methods</vt:lpstr>
      <vt:lpstr>Additional Methods</vt:lpstr>
      <vt:lpstr>Additional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ArrayBag Methods</dc:title>
  <cp:lastModifiedBy>Anandaraj Jeeva Rathinam (Integra)</cp:lastModifiedBy>
  <cp:revision>6</cp:revision>
  <dcterms:modified xsi:type="dcterms:W3CDTF">2024-05-21T11:45:23Z</dcterms:modified>
</cp:coreProperties>
</file>