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Cochin"/>
          <a:ea typeface="Cochin"/>
          <a:cs typeface="Cochin"/>
        </a:font>
        <a:srgbClr val="76797B"/>
      </a:tcTxStyle>
      <a:tcStyle>
        <a:tcBdr>
          <a:left>
            <a:ln w="25400" cap="flat">
              <a:solidFill>
                <a:srgbClr val="3D3E3F"/>
              </a:solidFill>
              <a:prstDash val="solid"/>
              <a:miter lim="400000"/>
            </a:ln>
          </a:left>
          <a:right>
            <a:ln w="25400" cap="flat">
              <a:solidFill>
                <a:srgbClr val="3D3E3F"/>
              </a:solidFill>
              <a:prstDash val="solid"/>
              <a:miter lim="400000"/>
            </a:ln>
          </a:right>
          <a:top>
            <a:ln w="25400" cap="flat">
              <a:solidFill>
                <a:srgbClr val="3D3E3F"/>
              </a:solidFill>
              <a:prstDash val="solid"/>
              <a:miter lim="400000"/>
            </a:ln>
          </a:top>
          <a:bottom>
            <a:ln w="25400" cap="flat">
              <a:solidFill>
                <a:srgbClr val="3D3E3F"/>
              </a:solidFill>
              <a:prstDash val="solid"/>
              <a:miter lim="400000"/>
            </a:ln>
          </a:bottom>
          <a:insideH>
            <a:ln w="25400" cap="flat">
              <a:solidFill>
                <a:srgbClr val="3D3E3F"/>
              </a:solidFill>
              <a:prstDash val="solid"/>
              <a:miter lim="400000"/>
            </a:ln>
          </a:insideH>
          <a:insideV>
            <a:ln w="25400" cap="flat">
              <a:solidFill>
                <a:srgbClr val="3D3E3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FAFAF">
              <a:alpha val="20000"/>
            </a:srgbClr>
          </a:solidFill>
        </a:fill>
      </a:tcStyle>
    </a:band2H>
    <a:firstCol>
      <a:tcTxStyle b="off" i="off">
        <a:font>
          <a:latin typeface="Cochin"/>
          <a:ea typeface="Cochin"/>
          <a:cs typeface="Cochin"/>
        </a:font>
        <a:srgbClr val="FFFFFF"/>
      </a:tcTxStyle>
      <a:tcStyle>
        <a:tcBdr>
          <a:left>
            <a:ln w="25400" cap="flat">
              <a:solidFill>
                <a:srgbClr val="3D3E3F"/>
              </a:solidFill>
              <a:prstDash val="solid"/>
              <a:miter lim="400000"/>
            </a:ln>
          </a:left>
          <a:right>
            <a:ln w="25400" cap="flat">
              <a:solidFill>
                <a:srgbClr val="3D3E3F"/>
              </a:solidFill>
              <a:prstDash val="solid"/>
              <a:miter lim="400000"/>
            </a:ln>
          </a:right>
          <a:top>
            <a:ln w="25400" cap="flat">
              <a:solidFill>
                <a:srgbClr val="3D3E3F"/>
              </a:solidFill>
              <a:prstDash val="solid"/>
              <a:miter lim="400000"/>
            </a:ln>
          </a:top>
          <a:bottom>
            <a:ln w="25400" cap="flat">
              <a:solidFill>
                <a:srgbClr val="3D3E3F"/>
              </a:solidFill>
              <a:prstDash val="solid"/>
              <a:miter lim="400000"/>
            </a:ln>
          </a:bottom>
          <a:insideH>
            <a:ln w="25400" cap="flat">
              <a:solidFill>
                <a:srgbClr val="3D3E3F"/>
              </a:solidFill>
              <a:prstDash val="solid"/>
              <a:miter lim="400000"/>
            </a:ln>
          </a:insideH>
          <a:insideV>
            <a:ln w="25400" cap="flat">
              <a:solidFill>
                <a:srgbClr val="3D3E3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ochin"/>
          <a:ea typeface="Cochin"/>
          <a:cs typeface="Cochin"/>
        </a:font>
        <a:srgbClr val="FFFFFF"/>
      </a:tcTxStyle>
      <a:tcStyle>
        <a:tcBdr>
          <a:left>
            <a:ln w="25400" cap="flat">
              <a:solidFill>
                <a:srgbClr val="3D3E3F"/>
              </a:solidFill>
              <a:prstDash val="solid"/>
              <a:miter lim="400000"/>
            </a:ln>
          </a:left>
          <a:right>
            <a:ln w="25400" cap="flat">
              <a:solidFill>
                <a:srgbClr val="3D3E3F"/>
              </a:solidFill>
              <a:prstDash val="solid"/>
              <a:miter lim="400000"/>
            </a:ln>
          </a:right>
          <a:top>
            <a:ln w="25400" cap="flat">
              <a:solidFill>
                <a:srgbClr val="3D3E3F"/>
              </a:solidFill>
              <a:prstDash val="solid"/>
              <a:miter lim="400000"/>
            </a:ln>
          </a:top>
          <a:bottom>
            <a:ln w="25400" cap="flat">
              <a:solidFill>
                <a:srgbClr val="3D3E3F"/>
              </a:solidFill>
              <a:prstDash val="solid"/>
              <a:miter lim="400000"/>
            </a:ln>
          </a:bottom>
          <a:insideH>
            <a:ln w="25400" cap="flat">
              <a:solidFill>
                <a:srgbClr val="3D3E3F"/>
              </a:solidFill>
              <a:prstDash val="solid"/>
              <a:miter lim="400000"/>
            </a:ln>
          </a:insideH>
          <a:insideV>
            <a:ln w="25400" cap="flat">
              <a:solidFill>
                <a:srgbClr val="3D3E3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ochin"/>
          <a:ea typeface="Cochin"/>
          <a:cs typeface="Cochin"/>
        </a:font>
        <a:srgbClr val="FFFFFF"/>
      </a:tcTxStyle>
      <a:tcStyle>
        <a:tcBdr>
          <a:left>
            <a:ln w="25400" cap="flat">
              <a:solidFill>
                <a:srgbClr val="3D3E3F"/>
              </a:solidFill>
              <a:prstDash val="solid"/>
              <a:miter lim="400000"/>
            </a:ln>
          </a:left>
          <a:right>
            <a:ln w="25400" cap="flat">
              <a:solidFill>
                <a:srgbClr val="3D3E3F"/>
              </a:solidFill>
              <a:prstDash val="solid"/>
              <a:miter lim="400000"/>
            </a:ln>
          </a:right>
          <a:top>
            <a:ln w="25400" cap="flat">
              <a:solidFill>
                <a:srgbClr val="3D3E3F"/>
              </a:solidFill>
              <a:prstDash val="solid"/>
              <a:miter lim="400000"/>
            </a:ln>
          </a:top>
          <a:bottom>
            <a:ln w="25400" cap="flat">
              <a:solidFill>
                <a:srgbClr val="3D3E3F"/>
              </a:solidFill>
              <a:prstDash val="solid"/>
              <a:miter lim="400000"/>
            </a:ln>
          </a:bottom>
          <a:insideH>
            <a:ln w="25400" cap="flat">
              <a:solidFill>
                <a:srgbClr val="3D3E3F"/>
              </a:solidFill>
              <a:prstDash val="solid"/>
              <a:miter lim="400000"/>
            </a:ln>
          </a:insideH>
          <a:insideV>
            <a:ln w="25400" cap="flat">
              <a:solidFill>
                <a:srgbClr val="3D3E3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Madhusudhan" userId="0b39b63d-97d2-416c-a0dd-10dec61b2c53" providerId="ADAL" clId="{E922FFB9-11E2-48D4-BDBC-0719513DCEBB}"/>
    <pc:docChg chg="modSld">
      <pc:chgData name="K Madhusudhan" userId="0b39b63d-97d2-416c-a0dd-10dec61b2c53" providerId="ADAL" clId="{E922FFB9-11E2-48D4-BDBC-0719513DCEBB}" dt="2024-05-13T09:33:53.836" v="8" actId="1076"/>
      <pc:docMkLst>
        <pc:docMk/>
      </pc:docMkLst>
      <pc:sldChg chg="modSp mod">
        <pc:chgData name="K Madhusudhan" userId="0b39b63d-97d2-416c-a0dd-10dec61b2c53" providerId="ADAL" clId="{E922FFB9-11E2-48D4-BDBC-0719513DCEBB}" dt="2024-05-13T09:31:48.348" v="0" actId="1036"/>
        <pc:sldMkLst>
          <pc:docMk/>
          <pc:sldMk cId="0" sldId="262"/>
        </pc:sldMkLst>
        <pc:grpChg chg="mod">
          <ac:chgData name="K Madhusudhan" userId="0b39b63d-97d2-416c-a0dd-10dec61b2c53" providerId="ADAL" clId="{E922FFB9-11E2-48D4-BDBC-0719513DCEBB}" dt="2024-05-13T09:31:48.348" v="0" actId="1036"/>
          <ac:grpSpMkLst>
            <pc:docMk/>
            <pc:sldMk cId="0" sldId="262"/>
            <ac:grpSpMk id="226" creationId="{00000000-0000-0000-0000-000000000000}"/>
          </ac:grpSpMkLst>
        </pc:grpChg>
      </pc:sldChg>
      <pc:sldChg chg="modSp mod">
        <pc:chgData name="K Madhusudhan" userId="0b39b63d-97d2-416c-a0dd-10dec61b2c53" providerId="ADAL" clId="{E922FFB9-11E2-48D4-BDBC-0719513DCEBB}" dt="2024-05-13T09:32:08.490" v="1" actId="14100"/>
        <pc:sldMkLst>
          <pc:docMk/>
          <pc:sldMk cId="0" sldId="266"/>
        </pc:sldMkLst>
        <pc:spChg chg="mod">
          <ac:chgData name="K Madhusudhan" userId="0b39b63d-97d2-416c-a0dd-10dec61b2c53" providerId="ADAL" clId="{E922FFB9-11E2-48D4-BDBC-0719513DCEBB}" dt="2024-05-13T09:32:08.490" v="1" actId="14100"/>
          <ac:spMkLst>
            <pc:docMk/>
            <pc:sldMk cId="0" sldId="266"/>
            <ac:spMk id="286" creationId="{00000000-0000-0000-0000-000000000000}"/>
          </ac:spMkLst>
        </pc:spChg>
      </pc:sldChg>
      <pc:sldChg chg="modSp mod">
        <pc:chgData name="K Madhusudhan" userId="0b39b63d-97d2-416c-a0dd-10dec61b2c53" providerId="ADAL" clId="{E922FFB9-11E2-48D4-BDBC-0719513DCEBB}" dt="2024-05-13T09:33:26.214" v="5" actId="1076"/>
        <pc:sldMkLst>
          <pc:docMk/>
          <pc:sldMk cId="0" sldId="272"/>
        </pc:sldMkLst>
        <pc:spChg chg="mod">
          <ac:chgData name="K Madhusudhan" userId="0b39b63d-97d2-416c-a0dd-10dec61b2c53" providerId="ADAL" clId="{E922FFB9-11E2-48D4-BDBC-0719513DCEBB}" dt="2024-05-13T09:33:14.785" v="3" actId="1076"/>
          <ac:spMkLst>
            <pc:docMk/>
            <pc:sldMk cId="0" sldId="272"/>
            <ac:spMk id="370" creationId="{00000000-0000-0000-0000-000000000000}"/>
          </ac:spMkLst>
        </pc:spChg>
        <pc:spChg chg="mod">
          <ac:chgData name="K Madhusudhan" userId="0b39b63d-97d2-416c-a0dd-10dec61b2c53" providerId="ADAL" clId="{E922FFB9-11E2-48D4-BDBC-0719513DCEBB}" dt="2024-05-13T09:33:18.528" v="4" actId="1076"/>
          <ac:spMkLst>
            <pc:docMk/>
            <pc:sldMk cId="0" sldId="272"/>
            <ac:spMk id="371" creationId="{00000000-0000-0000-0000-000000000000}"/>
          </ac:spMkLst>
        </pc:spChg>
        <pc:spChg chg="mod">
          <ac:chgData name="K Madhusudhan" userId="0b39b63d-97d2-416c-a0dd-10dec61b2c53" providerId="ADAL" clId="{E922FFB9-11E2-48D4-BDBC-0719513DCEBB}" dt="2024-05-13T09:33:26.214" v="5" actId="1076"/>
          <ac:spMkLst>
            <pc:docMk/>
            <pc:sldMk cId="0" sldId="272"/>
            <ac:spMk id="372" creationId="{00000000-0000-0000-0000-000000000000}"/>
          </ac:spMkLst>
        </pc:spChg>
      </pc:sldChg>
      <pc:sldChg chg="modSp mod">
        <pc:chgData name="K Madhusudhan" userId="0b39b63d-97d2-416c-a0dd-10dec61b2c53" providerId="ADAL" clId="{E922FFB9-11E2-48D4-BDBC-0719513DCEBB}" dt="2024-05-13T09:33:53.836" v="8" actId="1076"/>
        <pc:sldMkLst>
          <pc:docMk/>
          <pc:sldMk cId="0" sldId="273"/>
        </pc:sldMkLst>
        <pc:spChg chg="mod">
          <ac:chgData name="K Madhusudhan" userId="0b39b63d-97d2-416c-a0dd-10dec61b2c53" providerId="ADAL" clId="{E922FFB9-11E2-48D4-BDBC-0719513DCEBB}" dt="2024-05-13T09:33:47.957" v="7" actId="1076"/>
          <ac:spMkLst>
            <pc:docMk/>
            <pc:sldMk cId="0" sldId="273"/>
            <ac:spMk id="376" creationId="{00000000-0000-0000-0000-000000000000}"/>
          </ac:spMkLst>
        </pc:spChg>
        <pc:spChg chg="mod">
          <ac:chgData name="K Madhusudhan" userId="0b39b63d-97d2-416c-a0dd-10dec61b2c53" providerId="ADAL" clId="{E922FFB9-11E2-48D4-BDBC-0719513DCEBB}" dt="2024-05-13T09:33:53.836" v="8" actId="1076"/>
          <ac:spMkLst>
            <pc:docMk/>
            <pc:sldMk cId="0" sldId="273"/>
            <ac:spMk id="3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4572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9144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13716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18288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2286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27432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32004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36576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 this lecture, we’ll look at recursively processing arrays and solving the towers of hanoi problem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et 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571500" y="1536700"/>
            <a:ext cx="14681200" cy="3086100"/>
          </a:xfrm>
          <a:prstGeom prst="rect">
            <a:avLst/>
          </a:prstGeom>
          <a:effectLst>
            <a:outerShdw blurRad="25400" dist="12700" dir="2700000" rotWithShape="0">
              <a:srgbClr val="000000">
                <a:alpha val="75000"/>
              </a:srgbClr>
            </a:outerShdw>
          </a:effectLst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136E90F-BB90-4E08-9DAB-152F5463C7A1}"/>
              </a:ext>
            </a:extLst>
          </p:cNvPr>
          <p:cNvSpPr txBox="1">
            <a:spLocks/>
          </p:cNvSpPr>
          <p:nvPr userDrawn="1"/>
        </p:nvSpPr>
        <p:spPr>
          <a:xfrm>
            <a:off x="5631204" y="865628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1B61C-49CF-4185-B956-1A0B0AE493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" y="8474638"/>
            <a:ext cx="1313114" cy="41376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FinderScreenSnapz001.tiff" descr="FinderScreenSnapz001.tiff"/>
          <p:cNvPicPr>
            <a:picLocks noChangeAspect="1"/>
          </p:cNvPicPr>
          <p:nvPr/>
        </p:nvPicPr>
        <p:blipFill>
          <a:blip r:embed="rId2"/>
          <a:srcRect t="42255" b="42177"/>
          <a:stretch>
            <a:fillRect/>
          </a:stretch>
        </p:blipFill>
        <p:spPr>
          <a:xfrm>
            <a:off x="0" y="0"/>
            <a:ext cx="16256000" cy="1422400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5100" y="12700"/>
            <a:ext cx="15811500" cy="1422400"/>
          </a:xfrm>
          <a:prstGeom prst="rect">
            <a:avLst/>
          </a:prstGeom>
          <a:effectLst>
            <a:outerShdw blurRad="25400" dist="25400" dir="2760000" rotWithShape="0">
              <a:srgbClr val="000000"/>
            </a:outerShdw>
          </a:effectLst>
        </p:spPr>
        <p:txBody>
          <a:bodyPr lIns="38100" tIns="38100" rIns="38100" bIns="38100"/>
          <a:lstStyle>
            <a:lvl1pPr>
              <a:defRPr sz="7600" cap="none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165100" y="1562100"/>
            <a:ext cx="15811500" cy="7327900"/>
          </a:xfrm>
          <a:prstGeom prst="rect">
            <a:avLst/>
          </a:prstGeom>
          <a:effectLst>
            <a:outerShdw blurRad="25400" dist="12700" dir="2820000" rotWithShape="0">
              <a:srgbClr val="000000"/>
            </a:outerShdw>
          </a:effectLst>
        </p:spPr>
        <p:txBody>
          <a:bodyPr lIns="38100" tIns="38100" rIns="38100" bIns="38100"/>
          <a:lstStyle>
            <a:lvl1pPr marL="381000">
              <a:spcBef>
                <a:spcPts val="2400"/>
              </a:spcBef>
              <a:buClr>
                <a:srgbClr val="BAB6AF"/>
              </a:buClr>
              <a:buFont typeface="Zapf Dingbats"/>
              <a:buBlip>
                <a:blip r:embed="rId3"/>
              </a:buBlip>
            </a:lvl1pPr>
            <a:lvl2pPr marL="977900">
              <a:spcBef>
                <a:spcPts val="2400"/>
              </a:spcBef>
              <a:buClr>
                <a:srgbClr val="BAB6AF"/>
              </a:buClr>
              <a:buFont typeface="Zapf Dingbats"/>
              <a:buBlip>
                <a:blip r:embed="rId3"/>
              </a:buBlip>
            </a:lvl2pPr>
            <a:lvl3pPr marL="1320800" indent="-381000">
              <a:spcBef>
                <a:spcPts val="2400"/>
              </a:spcBef>
              <a:buClr>
                <a:srgbClr val="BAB6AF"/>
              </a:buClr>
              <a:buFont typeface="Zapf Dingbats"/>
              <a:buBlip>
                <a:blip r:embed="rId3"/>
              </a:buBlip>
              <a:defRPr sz="3000"/>
            </a:lvl3pPr>
            <a:lvl4pPr marL="1676400" indent="-381000">
              <a:spcBef>
                <a:spcPts val="2400"/>
              </a:spcBef>
              <a:buClr>
                <a:srgbClr val="BAB6AF"/>
              </a:buClr>
              <a:buFont typeface="Zapf Dingbats"/>
              <a:buBlip>
                <a:blip r:embed="rId3"/>
              </a:buBlip>
              <a:defRPr sz="3000"/>
            </a:lvl4pPr>
            <a:lvl5pPr marL="2019300" indent="-381000">
              <a:spcBef>
                <a:spcPts val="2400"/>
              </a:spcBef>
              <a:buClr>
                <a:srgbClr val="BAB6AF"/>
              </a:buClr>
              <a:buFont typeface="Zapf Dingbats"/>
              <a:buBlip>
                <a:blip r:embed="rId3"/>
              </a:buBlip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37500" y="7435850"/>
            <a:ext cx="266700" cy="292100"/>
          </a:xfrm>
          <a:prstGeom prst="rect">
            <a:avLst/>
          </a:prstGeom>
        </p:spPr>
        <p:txBody>
          <a:bodyPr lIns="38100" tIns="38100" rIns="38100" bIns="38100" anchor="t"/>
          <a:lstStyle>
            <a:lvl1pPr>
              <a:defRPr sz="1400">
                <a:solidFill>
                  <a:srgbClr val="76797B"/>
                </a:solidFill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551BF7-0C82-4B59-865E-41D76948E11F}"/>
              </a:ext>
            </a:extLst>
          </p:cNvPr>
          <p:cNvSpPr txBox="1">
            <a:spLocks/>
          </p:cNvSpPr>
          <p:nvPr userDrawn="1"/>
        </p:nvSpPr>
        <p:spPr>
          <a:xfrm>
            <a:off x="5631204" y="865628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109CB7-6CC7-4511-8966-5849207BAA4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" y="8474638"/>
            <a:ext cx="1313114" cy="41376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FinderScreenSnapz001.tiff" descr="FinderScreenSnapz001.tiff"/>
          <p:cNvPicPr>
            <a:picLocks noChangeAspect="1"/>
          </p:cNvPicPr>
          <p:nvPr/>
        </p:nvPicPr>
        <p:blipFill>
          <a:blip r:embed="rId2"/>
          <a:srcRect t="42255" b="42177"/>
          <a:stretch>
            <a:fillRect/>
          </a:stretch>
        </p:blipFill>
        <p:spPr>
          <a:xfrm>
            <a:off x="0" y="0"/>
            <a:ext cx="16256000" cy="1422400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65100" y="12700"/>
            <a:ext cx="15811500" cy="1422400"/>
          </a:xfrm>
          <a:prstGeom prst="rect">
            <a:avLst/>
          </a:prstGeom>
          <a:effectLst>
            <a:outerShdw blurRad="25400" dist="25400" dir="2760000" rotWithShape="0">
              <a:srgbClr val="000000"/>
            </a:outerShdw>
          </a:effectLst>
        </p:spPr>
        <p:txBody>
          <a:bodyPr lIns="38100" tIns="38100" rIns="38100" bIns="38100"/>
          <a:lstStyle>
            <a:lvl1pPr>
              <a:defRPr sz="7600" cap="none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/>
          </p:nvPr>
        </p:nvSpPr>
        <p:spPr>
          <a:xfrm>
            <a:off x="165100" y="1562100"/>
            <a:ext cx="15811500" cy="7327900"/>
          </a:xfrm>
          <a:prstGeom prst="rect">
            <a:avLst/>
          </a:prstGeom>
          <a:effectLst>
            <a:outerShdw blurRad="25400" dist="12700" dir="2820000" rotWithShape="0">
              <a:srgbClr val="000000"/>
            </a:outerShdw>
          </a:effectLst>
        </p:spPr>
        <p:txBody>
          <a:bodyPr lIns="38100" tIns="38100" rIns="38100" bIns="38100"/>
          <a:lstStyle>
            <a:lvl1pPr marL="381000">
              <a:spcBef>
                <a:spcPts val="2400"/>
              </a:spcBef>
              <a:buClr>
                <a:srgbClr val="BAB6AF"/>
              </a:buClr>
              <a:buFont typeface="Zapf Dingbats"/>
              <a:buBlip>
                <a:blip r:embed="rId3"/>
              </a:buBlip>
            </a:lvl1pPr>
            <a:lvl2pPr marL="977900">
              <a:spcBef>
                <a:spcPts val="2400"/>
              </a:spcBef>
              <a:buClr>
                <a:srgbClr val="BAB6AF"/>
              </a:buClr>
              <a:buFont typeface="Zapf Dingbats"/>
              <a:buBlip>
                <a:blip r:embed="rId3"/>
              </a:buBlip>
            </a:lvl2pPr>
            <a:lvl3pPr marL="1320800" indent="-381000">
              <a:spcBef>
                <a:spcPts val="2400"/>
              </a:spcBef>
              <a:buClr>
                <a:srgbClr val="BAB6AF"/>
              </a:buClr>
              <a:buFont typeface="Zapf Dingbats"/>
              <a:buBlip>
                <a:blip r:embed="rId3"/>
              </a:buBlip>
              <a:defRPr sz="2600"/>
            </a:lvl3pPr>
            <a:lvl4pPr marL="1676400" indent="-381000">
              <a:spcBef>
                <a:spcPts val="2400"/>
              </a:spcBef>
              <a:buClr>
                <a:srgbClr val="BAB6AF"/>
              </a:buClr>
              <a:buFont typeface="Zapf Dingbats"/>
              <a:buBlip>
                <a:blip r:embed="rId3"/>
              </a:buBlip>
              <a:defRPr sz="2600"/>
            </a:lvl4pPr>
            <a:lvl5pPr marL="2019300" indent="-381000">
              <a:spcBef>
                <a:spcPts val="2400"/>
              </a:spcBef>
              <a:buClr>
                <a:srgbClr val="BAB6AF"/>
              </a:buClr>
              <a:buFont typeface="Zapf Dingbats"/>
              <a:buBlip>
                <a:blip r:embed="rId3"/>
              </a:buBlip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88300" y="8458200"/>
            <a:ext cx="266700" cy="292100"/>
          </a:xfrm>
          <a:prstGeom prst="rect">
            <a:avLst/>
          </a:prstGeom>
        </p:spPr>
        <p:txBody>
          <a:bodyPr lIns="38100" tIns="38100" rIns="38100" bIns="38100" anchor="t"/>
          <a:lstStyle>
            <a:lvl1pPr>
              <a:defRPr sz="1400">
                <a:solidFill>
                  <a:srgbClr val="76797B"/>
                </a:solidFill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A665E9FE-B270-40D2-878F-2BD35CCA2BC0}"/>
              </a:ext>
            </a:extLst>
          </p:cNvPr>
          <p:cNvSpPr txBox="1">
            <a:spLocks/>
          </p:cNvSpPr>
          <p:nvPr userDrawn="1"/>
        </p:nvSpPr>
        <p:spPr>
          <a:xfrm>
            <a:off x="5631204" y="865628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6950B-15E2-479B-A5A9-AF7ECF974D1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" y="8474638"/>
            <a:ext cx="1313114" cy="41376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half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FinderScreenSnapz001.tiff" descr="FinderScreenSnapz001.tiff"/>
          <p:cNvPicPr>
            <a:picLocks noChangeAspect="1"/>
          </p:cNvPicPr>
          <p:nvPr/>
        </p:nvPicPr>
        <p:blipFill>
          <a:blip r:embed="rId2"/>
          <a:srcRect t="36834" b="47597"/>
          <a:stretch>
            <a:fillRect/>
          </a:stretch>
        </p:blipFill>
        <p:spPr>
          <a:xfrm>
            <a:off x="-1" y="-1"/>
            <a:ext cx="16256001" cy="1422401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317499" y="12699"/>
            <a:ext cx="15659101" cy="1422401"/>
          </a:xfrm>
          <a:prstGeom prst="rect">
            <a:avLst/>
          </a:prstGeom>
          <a:effectLst>
            <a:outerShdw blurRad="25400" dir="13500000" rotWithShape="0">
              <a:srgbClr val="000000">
                <a:alpha val="75000"/>
              </a:srgbClr>
            </a:outerShdw>
          </a:effectLst>
        </p:spPr>
        <p:txBody>
          <a:bodyPr lIns="38100" tIns="38100" rIns="38100" bIns="38100"/>
          <a:lstStyle>
            <a:lvl1pPr>
              <a:defRPr cap="none"/>
            </a:lvl1pPr>
          </a:lstStyle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292099" y="1574799"/>
            <a:ext cx="15659101" cy="7112001"/>
          </a:xfrm>
          <a:prstGeom prst="rect">
            <a:avLst/>
          </a:prstGeom>
          <a:effectLst>
            <a:outerShdw blurRad="25400" dir="13500000" rotWithShape="0">
              <a:srgbClr val="000000">
                <a:alpha val="75000"/>
              </a:srgbClr>
            </a:outerShdw>
          </a:effectLst>
        </p:spPr>
        <p:txBody>
          <a:bodyPr lIns="38100" tIns="38100" rIns="38100" bIns="38100"/>
          <a:lstStyle>
            <a:lvl1pPr marL="381000">
              <a:spcBef>
                <a:spcPts val="1600"/>
              </a:spcBef>
              <a:buClr>
                <a:srgbClr val="BAB6AF"/>
              </a:buClr>
              <a:buFont typeface="Zapf Dingbats"/>
              <a:buBlip>
                <a:blip r:embed="rId3"/>
              </a:buBlip>
            </a:lvl1pPr>
            <a:lvl2pPr marL="977900">
              <a:spcBef>
                <a:spcPts val="1600"/>
              </a:spcBef>
              <a:buClr>
                <a:srgbClr val="BAB6AF"/>
              </a:buClr>
              <a:buFont typeface="Zapf Dingbats"/>
              <a:buBlip>
                <a:blip r:embed="rId3"/>
              </a:buBlip>
            </a:lvl2pPr>
            <a:lvl3pPr marL="1306688" indent="-366888">
              <a:spcBef>
                <a:spcPts val="1600"/>
              </a:spcBef>
              <a:buClr>
                <a:srgbClr val="BAB6AF"/>
              </a:buClr>
              <a:buFont typeface="Zapf Dingbats"/>
              <a:buBlip>
                <a:blip r:embed="rId3"/>
              </a:buBlip>
              <a:defRPr sz="2600"/>
            </a:lvl3pPr>
            <a:lvl4pPr marL="1662288" indent="-366888">
              <a:spcBef>
                <a:spcPts val="1600"/>
              </a:spcBef>
              <a:buClr>
                <a:srgbClr val="BAB6AF"/>
              </a:buClr>
              <a:buFont typeface="Zapf Dingbats"/>
              <a:buBlip>
                <a:blip r:embed="rId3"/>
              </a:buBlip>
              <a:defRPr sz="2600"/>
            </a:lvl4pPr>
            <a:lvl5pPr marL="2005188" indent="-366888">
              <a:spcBef>
                <a:spcPts val="1600"/>
              </a:spcBef>
              <a:buClr>
                <a:srgbClr val="BAB6AF"/>
              </a:buClr>
              <a:buFont typeface="Zapf Dingbats"/>
              <a:buBlip>
                <a:blip r:embed="rId3"/>
              </a:buBlip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000999" y="8458200"/>
            <a:ext cx="241301" cy="254000"/>
          </a:xfrm>
          <a:prstGeom prst="rect">
            <a:avLst/>
          </a:prstGeom>
        </p:spPr>
        <p:txBody>
          <a:bodyPr lIns="38100" tIns="38100" rIns="38100" bIns="38100" anchor="t"/>
          <a:lstStyle>
            <a:lvl1pPr>
              <a:defRPr sz="1200">
                <a:solidFill>
                  <a:srgbClr val="76797B"/>
                </a:solidFill>
                <a:latin typeface="Cochin"/>
                <a:ea typeface="Cochin"/>
                <a:cs typeface="Cochin"/>
                <a:sym typeface="Coc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CF4E0DA-1148-41AE-B984-3948E0B723EC}"/>
              </a:ext>
            </a:extLst>
          </p:cNvPr>
          <p:cNvSpPr txBox="1">
            <a:spLocks/>
          </p:cNvSpPr>
          <p:nvPr userDrawn="1"/>
        </p:nvSpPr>
        <p:spPr>
          <a:xfrm>
            <a:off x="5631204" y="865628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69DA3-7F69-44B9-80E2-01F5EE33D4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" y="8474638"/>
            <a:ext cx="1313114" cy="41376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t 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571499" y="1536699"/>
            <a:ext cx="14681201" cy="30861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FF2B793-6E6E-4065-A5DA-D6EAF5D7594D}"/>
              </a:ext>
            </a:extLst>
          </p:cNvPr>
          <p:cNvSpPr txBox="1">
            <a:spLocks/>
          </p:cNvSpPr>
          <p:nvPr userDrawn="1"/>
        </p:nvSpPr>
        <p:spPr>
          <a:xfrm>
            <a:off x="5631204" y="865628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5FD63-49B4-4908-8659-D8BC1EEB63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" y="8474638"/>
            <a:ext cx="1313114" cy="413764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nderScreenSnapz001.tiff" descr="FinderScreenSnapz001.tiff"/>
          <p:cNvPicPr>
            <a:picLocks noChangeAspect="1"/>
          </p:cNvPicPr>
          <p:nvPr/>
        </p:nvPicPr>
        <p:blipFill>
          <a:blip r:embed="rId8"/>
          <a:srcRect t="36834" b="47597"/>
          <a:stretch>
            <a:fillRect/>
          </a:stretch>
        </p:blipFill>
        <p:spPr>
          <a:xfrm>
            <a:off x="-1" y="-1"/>
            <a:ext cx="16256001" cy="1422401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253999" y="25399"/>
            <a:ext cx="15125701" cy="1397001"/>
          </a:xfrm>
          <a:prstGeom prst="rect">
            <a:avLst/>
          </a:prstGeom>
          <a:ln w="12700">
            <a:miter lim="400000"/>
          </a:ln>
          <a:effectLst>
            <a:outerShdw blurRad="254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253999" y="1600199"/>
            <a:ext cx="15557501" cy="7277101"/>
          </a:xfrm>
          <a:prstGeom prst="rect">
            <a:avLst/>
          </a:prstGeom>
          <a:ln w="12700">
            <a:miter lim="400000"/>
          </a:ln>
          <a:effectLst>
            <a:outerShdw blurRad="254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buBlip>
                <a:blip r:embed="rId9"/>
              </a:buBlip>
            </a:lvl1pPr>
            <a:lvl2pPr marL="889000" indent="-381000">
              <a:buBlip>
                <a:blip r:embed="rId9"/>
              </a:buBlip>
              <a:defRPr sz="3200" b="0"/>
            </a:lvl2pPr>
            <a:lvl3pPr marL="1151792" indent="-351692">
              <a:buBlip>
                <a:blip r:embed="rId9"/>
              </a:buBlip>
              <a:defRPr sz="2400" b="0"/>
            </a:lvl3pPr>
            <a:lvl4pPr marL="1456592" indent="-351692">
              <a:buBlip>
                <a:blip r:embed="rId9"/>
              </a:buBlip>
              <a:defRPr sz="2400" b="0"/>
            </a:lvl4pPr>
            <a:lvl5pPr marL="1748692" indent="-351692">
              <a:buBlip>
                <a:blip r:embed="rId9"/>
              </a:buBlip>
              <a:defRPr sz="24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58098" y="7372351"/>
            <a:ext cx="317501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46100"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FB38EB5-788C-4A9D-AA2C-477497C48A9A}"/>
              </a:ext>
            </a:extLst>
          </p:cNvPr>
          <p:cNvSpPr txBox="1">
            <a:spLocks/>
          </p:cNvSpPr>
          <p:nvPr userDrawn="1"/>
        </p:nvSpPr>
        <p:spPr>
          <a:xfrm>
            <a:off x="5631204" y="865628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10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10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10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10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10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10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10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10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10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784B2-EB53-4E30-BF0D-84C49E101D5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" y="8474638"/>
            <a:ext cx="1313114" cy="4137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457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9144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1371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1828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2860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743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2004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657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596900" marR="0" indent="-381000" algn="l" defTabSz="546100" latinLnBrk="0">
        <a:lnSpc>
          <a:spcPct val="100000"/>
        </a:lnSpc>
        <a:spcBef>
          <a:spcPts val="1400"/>
        </a:spcBef>
        <a:spcAft>
          <a:spcPts val="0"/>
        </a:spcAft>
        <a:buClrTx/>
        <a:buSzPct val="52999"/>
        <a:buFontTx/>
        <a:buBlip>
          <a:blip r:embed="rId9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936625" marR="0" indent="-428625" algn="l" defTabSz="546100" latinLnBrk="0">
        <a:lnSpc>
          <a:spcPct val="100000"/>
        </a:lnSpc>
        <a:spcBef>
          <a:spcPts val="1400"/>
        </a:spcBef>
        <a:spcAft>
          <a:spcPts val="0"/>
        </a:spcAft>
        <a:buClrTx/>
        <a:buSzPct val="52999"/>
        <a:buFontTx/>
        <a:buBlip>
          <a:blip r:embed="rId9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1327638" marR="0" indent="-527538" algn="l" defTabSz="546100" latinLnBrk="0">
        <a:lnSpc>
          <a:spcPct val="100000"/>
        </a:lnSpc>
        <a:spcBef>
          <a:spcPts val="1400"/>
        </a:spcBef>
        <a:spcAft>
          <a:spcPts val="0"/>
        </a:spcAft>
        <a:buClrTx/>
        <a:buSzPct val="52999"/>
        <a:buFontTx/>
        <a:buBlip>
          <a:blip r:embed="rId9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1632438" marR="0" indent="-527538" algn="l" defTabSz="546100" latinLnBrk="0">
        <a:lnSpc>
          <a:spcPct val="100000"/>
        </a:lnSpc>
        <a:spcBef>
          <a:spcPts val="1400"/>
        </a:spcBef>
        <a:spcAft>
          <a:spcPts val="0"/>
        </a:spcAft>
        <a:buClrTx/>
        <a:buSzPct val="52999"/>
        <a:buFontTx/>
        <a:buBlip>
          <a:blip r:embed="rId9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1924538" marR="0" indent="-527538" algn="l" defTabSz="546100" latinLnBrk="0">
        <a:lnSpc>
          <a:spcPct val="100000"/>
        </a:lnSpc>
        <a:spcBef>
          <a:spcPts val="1400"/>
        </a:spcBef>
        <a:spcAft>
          <a:spcPts val="0"/>
        </a:spcAft>
        <a:buClrTx/>
        <a:buSzPct val="52999"/>
        <a:buFontTx/>
        <a:buBlip>
          <a:blip r:embed="rId9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2216638" marR="0" indent="-527538" algn="l" defTabSz="546100" latinLnBrk="0">
        <a:lnSpc>
          <a:spcPct val="100000"/>
        </a:lnSpc>
        <a:spcBef>
          <a:spcPts val="1400"/>
        </a:spcBef>
        <a:spcAft>
          <a:spcPts val="0"/>
        </a:spcAft>
        <a:buClrTx/>
        <a:buSzPct val="52999"/>
        <a:buFontTx/>
        <a:buBlip>
          <a:blip r:embed="rId9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2508738" marR="0" indent="-527538" algn="l" defTabSz="546100" latinLnBrk="0">
        <a:lnSpc>
          <a:spcPct val="100000"/>
        </a:lnSpc>
        <a:spcBef>
          <a:spcPts val="1400"/>
        </a:spcBef>
        <a:spcAft>
          <a:spcPts val="0"/>
        </a:spcAft>
        <a:buClrTx/>
        <a:buSzPct val="52999"/>
        <a:buFontTx/>
        <a:buBlip>
          <a:blip r:embed="rId9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2800838" marR="0" indent="-527538" algn="l" defTabSz="546100" latinLnBrk="0">
        <a:lnSpc>
          <a:spcPct val="100000"/>
        </a:lnSpc>
        <a:spcBef>
          <a:spcPts val="1400"/>
        </a:spcBef>
        <a:spcAft>
          <a:spcPts val="0"/>
        </a:spcAft>
        <a:buClrTx/>
        <a:buSzPct val="52999"/>
        <a:buFontTx/>
        <a:buBlip>
          <a:blip r:embed="rId9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3092938" marR="0" indent="-527538" algn="l" defTabSz="546100" latinLnBrk="0">
        <a:lnSpc>
          <a:spcPct val="100000"/>
        </a:lnSpc>
        <a:spcBef>
          <a:spcPts val="1400"/>
        </a:spcBef>
        <a:spcAft>
          <a:spcPts val="0"/>
        </a:spcAft>
        <a:buClrTx/>
        <a:buSzPct val="52999"/>
        <a:buFontTx/>
        <a:buBlip>
          <a:blip r:embed="rId9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acktrack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Backtracking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cognizing Palindro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Recognizing Palindromes</a:t>
            </a:r>
          </a:p>
        </p:txBody>
      </p:sp>
      <p:sp>
        <p:nvSpPr>
          <p:cNvPr id="281" name="Recognition algorithm"/>
          <p:cNvSpPr txBox="1">
            <a:spLocks noGrp="1"/>
          </p:cNvSpPr>
          <p:nvPr>
            <p:ph type="body" sz="quarter" idx="1"/>
          </p:nvPr>
        </p:nvSpPr>
        <p:spPr>
          <a:xfrm>
            <a:off x="165100" y="1562100"/>
            <a:ext cx="5892800" cy="1041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Recognition algorithm </a:t>
            </a:r>
          </a:p>
        </p:txBody>
      </p:sp>
      <p:sp>
        <p:nvSpPr>
          <p:cNvPr id="282" name="isPal(in w:string):boolean…"/>
          <p:cNvSpPr/>
          <p:nvPr/>
        </p:nvSpPr>
        <p:spPr>
          <a:xfrm>
            <a:off x="952500" y="2227834"/>
            <a:ext cx="14338300" cy="379730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55600" dir="282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defTabSz="546100">
              <a:buClr>
                <a:srgbClr val="BAB6AF"/>
              </a:buClr>
              <a:buFont typeface="Zapf Dingbats"/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isPal(in w:string):</a:t>
            </a:r>
            <a:r>
              <a:rPr>
                <a:solidFill>
                  <a:srgbClr val="0433FF"/>
                </a:solidFill>
              </a:rPr>
              <a:t>boolean</a:t>
            </a:r>
          </a:p>
          <a:p>
            <a:pPr defTabSz="546100">
              <a:buClr>
                <a:srgbClr val="BAB6AF"/>
              </a:buClr>
              <a:buFont typeface="Zapf Dingbats"/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433FF"/>
                </a:solidFill>
              </a:rPr>
              <a:t>if</a:t>
            </a:r>
            <a:r>
              <a:t> (w is the empty string or w is of length 1) </a:t>
            </a:r>
          </a:p>
          <a:p>
            <a:pPr defTabSz="546100">
              <a:buClr>
                <a:srgbClr val="BAB6AF"/>
              </a:buClr>
              <a:buFont typeface="Zapf Dingbats"/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 </a:t>
            </a:r>
            <a:r>
              <a:rPr>
                <a:solidFill>
                  <a:srgbClr val="0433FF"/>
                </a:solidFill>
              </a:rPr>
              <a:t>return true</a:t>
            </a:r>
            <a:br>
              <a:rPr>
                <a:solidFill>
                  <a:srgbClr val="0433FF"/>
                </a:solidFill>
              </a:rPr>
            </a:br>
            <a:endParaRPr>
              <a:solidFill>
                <a:srgbClr val="0433FF"/>
              </a:solidFill>
            </a:endParaRPr>
          </a:p>
          <a:p>
            <a:pPr defTabSz="546100">
              <a:buClr>
                <a:srgbClr val="BAB6AF"/>
              </a:buClr>
              <a:buFont typeface="Zapf Dingbats"/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433FF"/>
                </a:solidFill>
              </a:rPr>
              <a:t>else if</a:t>
            </a:r>
            <a:r>
              <a:t> (w’s first and last characters are the same letter ) </a:t>
            </a:r>
          </a:p>
          <a:p>
            <a:pPr defTabSz="546100">
              <a:buClr>
                <a:srgbClr val="BAB6AF"/>
              </a:buClr>
              <a:buFont typeface="Zapf Dingbats"/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isPal(w minus its first and last characters)</a:t>
            </a:r>
            <a:br/>
            <a:endParaRPr/>
          </a:p>
          <a:p>
            <a:pPr defTabSz="546100">
              <a:buClr>
                <a:srgbClr val="BAB6AF"/>
              </a:buClr>
              <a:buFont typeface="Zapf Dingbats"/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433FF"/>
                </a:solidFill>
              </a:rPr>
              <a:t>else </a:t>
            </a:r>
          </a:p>
          <a:p>
            <a:pPr defTabSz="546100">
              <a:buClr>
                <a:srgbClr val="BAB6AF"/>
              </a:buClr>
              <a:buFont typeface="Zapf Dingbats"/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433FF"/>
                </a:solidFill>
              </a:rPr>
              <a:t>		  return false</a:t>
            </a:r>
            <a:r>
              <a:t>	</a:t>
            </a:r>
          </a:p>
        </p:txBody>
      </p:sp>
      <p:sp>
        <p:nvSpPr>
          <p:cNvPr id="283" name="&lt;palindrome&gt; = empty string | &lt;char&gt; | a &lt;palindrome&gt; a |…"/>
          <p:cNvSpPr/>
          <p:nvPr/>
        </p:nvSpPr>
        <p:spPr>
          <a:xfrm>
            <a:off x="952500" y="6323584"/>
            <a:ext cx="14338300" cy="213360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55600" dir="282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defTabSz="546100"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433FF"/>
                </a:solidFill>
              </a:rPr>
              <a:t>&lt;palindrome&gt;</a:t>
            </a:r>
            <a:r>
              <a:t> = empty string | </a:t>
            </a:r>
            <a:r>
              <a:rPr>
                <a:solidFill>
                  <a:srgbClr val="0433FF"/>
                </a:solidFill>
              </a:rPr>
              <a:t>&lt;char&gt;</a:t>
            </a:r>
            <a:r>
              <a:t> | a </a:t>
            </a:r>
            <a:r>
              <a:rPr>
                <a:solidFill>
                  <a:srgbClr val="0433FF"/>
                </a:solidFill>
              </a:rPr>
              <a:t>&lt;palindrome&gt;</a:t>
            </a:r>
            <a:r>
              <a:t> a |</a:t>
            </a:r>
          </a:p>
          <a:p>
            <a:pPr defTabSz="546100"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b  </a:t>
            </a:r>
            <a:r>
              <a:rPr>
                <a:solidFill>
                  <a:srgbClr val="0433FF"/>
                </a:solidFill>
              </a:rPr>
              <a:t>&lt;palindrome&gt;</a:t>
            </a:r>
            <a:r>
              <a:t> b | …| Z </a:t>
            </a:r>
            <a:r>
              <a:rPr>
                <a:solidFill>
                  <a:srgbClr val="0433FF"/>
                </a:solidFill>
              </a:rPr>
              <a:t>&lt;palindrome&gt;</a:t>
            </a:r>
            <a:r>
              <a:t> Z</a:t>
            </a:r>
            <a:br/>
            <a:endParaRPr/>
          </a:p>
          <a:p>
            <a:pPr defTabSz="546100"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433FF"/>
                </a:solidFill>
              </a:rPr>
              <a:t>&lt;char&gt;</a:t>
            </a:r>
            <a:r>
              <a:t> = a | b | … | z | A | B | … | Z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 advAuto="0"/>
      <p:bldP spid="282" grpId="0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Algebraic Expres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Algebraic Expressions</a:t>
            </a:r>
          </a:p>
        </p:txBody>
      </p:sp>
      <p:sp>
        <p:nvSpPr>
          <p:cNvPr id="286" name="Infix expressions…"/>
          <p:cNvSpPr txBox="1">
            <a:spLocks noGrp="1"/>
          </p:cNvSpPr>
          <p:nvPr>
            <p:ph type="body" idx="1"/>
          </p:nvPr>
        </p:nvSpPr>
        <p:spPr>
          <a:xfrm>
            <a:off x="165100" y="1562100"/>
            <a:ext cx="16090900" cy="7732025"/>
          </a:xfrm>
          <a:prstGeom prst="rect">
            <a:avLst/>
          </a:prstGeom>
        </p:spPr>
        <p:txBody>
          <a:bodyPr numCol="2" spcCol="255183"/>
          <a:lstStyle/>
          <a:p>
            <a:pPr>
              <a:spcBef>
                <a:spcPts val="1800"/>
              </a:spcBef>
              <a:buBlip>
                <a:blip r:embed="rId2"/>
              </a:buBlip>
            </a:pPr>
            <a:r>
              <a:rPr dirty="0"/>
              <a:t>Infix expressions</a:t>
            </a:r>
          </a:p>
          <a:p>
            <a:pPr lvl="1">
              <a:spcBef>
                <a:spcPts val="1800"/>
              </a:spcBef>
              <a:buBlip>
                <a:blip r:embed="rId2"/>
              </a:buBlip>
            </a:pPr>
            <a:r>
              <a:rPr dirty="0"/>
              <a:t>An operator appears between its operands</a:t>
            </a:r>
          </a:p>
          <a:p>
            <a:pPr lvl="2">
              <a:spcBef>
                <a:spcPts val="1800"/>
              </a:spcBef>
              <a:buClrTx/>
              <a:buFontTx/>
              <a:buBlip>
                <a:blip r:embed="rId2"/>
              </a:buBlip>
              <a:defRPr sz="32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 + b</a:t>
            </a:r>
          </a:p>
          <a:p>
            <a:pPr>
              <a:spcBef>
                <a:spcPts val="1800"/>
              </a:spcBef>
              <a:buBlip>
                <a:blip r:embed="rId2"/>
              </a:buBlip>
            </a:pPr>
            <a:r>
              <a:rPr dirty="0"/>
              <a:t>Prefix expressions</a:t>
            </a:r>
          </a:p>
          <a:p>
            <a:pPr lvl="1">
              <a:spcBef>
                <a:spcPts val="1800"/>
              </a:spcBef>
              <a:buBlip>
                <a:blip r:embed="rId2"/>
              </a:buBlip>
            </a:pPr>
            <a:r>
              <a:rPr dirty="0"/>
              <a:t>An operator appears before its operands</a:t>
            </a:r>
          </a:p>
          <a:p>
            <a:pPr lvl="2">
              <a:spcBef>
                <a:spcPts val="1800"/>
              </a:spcBef>
              <a:buClrTx/>
              <a:buFontTx/>
              <a:buBlip>
                <a:blip r:embed="rId2"/>
              </a:buBlip>
              <a:defRPr sz="32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+ a b</a:t>
            </a:r>
          </a:p>
          <a:p>
            <a:pPr>
              <a:spcBef>
                <a:spcPts val="1800"/>
              </a:spcBef>
              <a:buBlip>
                <a:blip r:embed="rId2"/>
              </a:buBlip>
            </a:pPr>
            <a:r>
              <a:rPr dirty="0"/>
              <a:t>Postfix expressions</a:t>
            </a:r>
          </a:p>
          <a:p>
            <a:pPr lvl="1">
              <a:spcBef>
                <a:spcPts val="1800"/>
              </a:spcBef>
              <a:buBlip>
                <a:blip r:embed="rId2"/>
              </a:buBlip>
            </a:pPr>
            <a:r>
              <a:rPr dirty="0"/>
              <a:t>An operator appears after its operands</a:t>
            </a:r>
          </a:p>
          <a:p>
            <a:pPr lvl="2">
              <a:spcBef>
                <a:spcPts val="1800"/>
              </a:spcBef>
              <a:buClrTx/>
              <a:buFontTx/>
              <a:buBlip>
                <a:blip r:embed="rId2"/>
              </a:buBlip>
              <a:defRPr sz="32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a b +</a:t>
            </a:r>
          </a:p>
          <a:p>
            <a:pPr>
              <a:buBlip>
                <a:blip r:embed="rId2"/>
              </a:buBlip>
            </a:pPr>
            <a:r>
              <a:rPr dirty="0"/>
              <a:t>Advantages of prefix and postfix expressions</a:t>
            </a:r>
          </a:p>
          <a:p>
            <a:pPr lvl="1">
              <a:buBlip>
                <a:blip r:embed="rId2"/>
              </a:buBlip>
            </a:pPr>
            <a:r>
              <a:rPr dirty="0"/>
              <a:t>No precedence rules</a:t>
            </a:r>
          </a:p>
          <a:p>
            <a:pPr lvl="1">
              <a:buBlip>
                <a:blip r:embed="rId2"/>
              </a:buBlip>
            </a:pPr>
            <a:r>
              <a:rPr dirty="0"/>
              <a:t>No association rules</a:t>
            </a:r>
          </a:p>
          <a:p>
            <a:pPr lvl="1">
              <a:buBlip>
                <a:blip r:embed="rId2"/>
              </a:buBlip>
            </a:pPr>
            <a:r>
              <a:rPr dirty="0"/>
              <a:t>No parentheses</a:t>
            </a:r>
          </a:p>
          <a:p>
            <a:pPr lvl="1">
              <a:buBlip>
                <a:blip r:embed="rId2"/>
              </a:buBlip>
            </a:pPr>
            <a:r>
              <a:rPr dirty="0"/>
              <a:t> Simple grammars</a:t>
            </a:r>
          </a:p>
          <a:p>
            <a:pPr lvl="1">
              <a:buBlip>
                <a:blip r:embed="rId2"/>
              </a:buBlip>
            </a:pPr>
            <a:r>
              <a:rPr dirty="0"/>
              <a:t>Straightforward recognition and evaluation algorithms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 advAuto="0"/>
      <p:bldP spid="286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Algebraic Expres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Algebraic Expressions</a:t>
            </a:r>
          </a:p>
        </p:txBody>
      </p:sp>
      <p:sp>
        <p:nvSpPr>
          <p:cNvPr id="289" name="To convert a fully parenthesized infix expression to a prefix form…"/>
          <p:cNvSpPr txBox="1">
            <a:spLocks noGrp="1"/>
          </p:cNvSpPr>
          <p:nvPr>
            <p:ph type="body" idx="1"/>
          </p:nvPr>
        </p:nvSpPr>
        <p:spPr>
          <a:xfrm>
            <a:off x="165100" y="1562100"/>
            <a:ext cx="15811500" cy="680161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  <a:buBlip>
                <a:blip r:embed="rId2"/>
              </a:buBlip>
            </a:pPr>
            <a:r>
              <a:rPr dirty="0"/>
              <a:t>To convert a fully parenthesized infix expression to a prefix form</a:t>
            </a:r>
          </a:p>
          <a:p>
            <a:pPr lvl="1">
              <a:spcBef>
                <a:spcPts val="1500"/>
              </a:spcBef>
              <a:buBlip>
                <a:blip r:embed="rId2"/>
              </a:buBlip>
            </a:pPr>
            <a:r>
              <a:rPr dirty="0"/>
              <a:t>Move each operator to the position marked by its corresponding open parenthesis</a:t>
            </a:r>
          </a:p>
          <a:p>
            <a:pPr lvl="1">
              <a:spcBef>
                <a:spcPts val="1500"/>
              </a:spcBef>
              <a:buBlip>
                <a:blip r:embed="rId2"/>
              </a:buBlip>
            </a:pPr>
            <a:r>
              <a:rPr dirty="0"/>
              <a:t>Remove the parentheses</a:t>
            </a:r>
          </a:p>
          <a:p>
            <a:pPr marL="1408723" lvl="2" indent="-468923">
              <a:spcBef>
                <a:spcPts val="1500"/>
              </a:spcBef>
              <a:buBlip>
                <a:blip r:embed="rId2"/>
              </a:buBlip>
              <a:defRPr sz="3200"/>
            </a:pPr>
            <a:r>
              <a:rPr dirty="0"/>
              <a:t>Infix expression:  </a:t>
            </a:r>
            <a:r>
              <a:rPr b="1" dirty="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( ( a + b) * c )</a:t>
            </a:r>
          </a:p>
          <a:p>
            <a:pPr marL="1408723" lvl="2" indent="-468923">
              <a:spcBef>
                <a:spcPts val="1500"/>
              </a:spcBef>
              <a:buBlip>
                <a:blip r:embed="rId2"/>
              </a:buBlip>
              <a:defRPr sz="3200"/>
            </a:pPr>
            <a:r>
              <a:rPr dirty="0"/>
              <a:t>Prefix expression:   </a:t>
            </a:r>
            <a:r>
              <a:rPr b="1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* + a b c</a:t>
            </a:r>
          </a:p>
          <a:p>
            <a:pPr>
              <a:spcBef>
                <a:spcPts val="1500"/>
              </a:spcBef>
              <a:buBlip>
                <a:blip r:embed="rId2"/>
              </a:buBlip>
            </a:pPr>
            <a:r>
              <a:rPr dirty="0"/>
              <a:t>To convert a fully parenthesized infix expression to a postfix form</a:t>
            </a:r>
          </a:p>
          <a:p>
            <a:pPr lvl="1">
              <a:spcBef>
                <a:spcPts val="1500"/>
              </a:spcBef>
              <a:buBlip>
                <a:blip r:embed="rId2"/>
              </a:buBlip>
            </a:pPr>
            <a:r>
              <a:rPr dirty="0"/>
              <a:t>Move each operator to the position marked by its corresponding closing parenthesis</a:t>
            </a:r>
          </a:p>
          <a:p>
            <a:pPr lvl="1">
              <a:spcBef>
                <a:spcPts val="1500"/>
              </a:spcBef>
              <a:buBlip>
                <a:blip r:embed="rId2"/>
              </a:buBlip>
            </a:pPr>
            <a:r>
              <a:rPr dirty="0"/>
              <a:t>Remove the parentheses</a:t>
            </a:r>
          </a:p>
          <a:p>
            <a:pPr marL="1408723" lvl="2" indent="-468923">
              <a:spcBef>
                <a:spcPts val="1500"/>
              </a:spcBef>
              <a:buBlip>
                <a:blip r:embed="rId2"/>
              </a:buBlip>
              <a:defRPr sz="3200"/>
            </a:pPr>
            <a:r>
              <a:rPr dirty="0"/>
              <a:t>Infix expression:  </a:t>
            </a:r>
            <a:r>
              <a:rPr b="1" dirty="0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( ( a + b) * c )</a:t>
            </a:r>
          </a:p>
          <a:p>
            <a:pPr marL="1408723" lvl="2" indent="-468923">
              <a:spcBef>
                <a:spcPts val="1500"/>
              </a:spcBef>
              <a:buBlip>
                <a:blip r:embed="rId2"/>
              </a:buBlip>
              <a:defRPr sz="3200"/>
            </a:pPr>
            <a:r>
              <a:rPr dirty="0"/>
              <a:t>Postfix expression:   </a:t>
            </a:r>
            <a:r>
              <a:rPr b="1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a b + c 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refix Expres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Prefix Expressions</a:t>
            </a:r>
          </a:p>
        </p:txBody>
      </p:sp>
      <p:sp>
        <p:nvSpPr>
          <p:cNvPr id="292" name="A recursive recognition algorithm…"/>
          <p:cNvSpPr txBox="1">
            <a:spLocks noGrp="1"/>
          </p:cNvSpPr>
          <p:nvPr>
            <p:ph type="body" sz="half" idx="1"/>
          </p:nvPr>
        </p:nvSpPr>
        <p:spPr>
          <a:xfrm>
            <a:off x="165100" y="1562100"/>
            <a:ext cx="14909800" cy="35179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 recursive recognition algorithm</a:t>
            </a:r>
          </a:p>
          <a:p>
            <a:pPr lvl="1">
              <a:buBlip>
                <a:blip r:embed="rId2"/>
              </a:buBlip>
            </a:pPr>
            <a:r>
              <a:rPr b="1"/>
              <a:t>Base case:</a:t>
            </a:r>
            <a:r>
              <a:t> Single lowercase letter </a:t>
            </a:r>
            <a:r>
              <a:rPr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&lt;identifier&gt;</a:t>
            </a:r>
          </a:p>
          <a:p>
            <a:pPr lvl="1">
              <a:buBlip>
                <a:blip r:embed="rId2"/>
              </a:buBlip>
            </a:pPr>
            <a:r>
              <a:rPr b="1"/>
              <a:t>Recursive:</a:t>
            </a:r>
            <a:r>
              <a:t> </a:t>
            </a:r>
            <a:r>
              <a:rPr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rPr>
              <a:t>&lt;operator&gt; &lt;prefix&gt; &lt;prefix&gt;</a:t>
            </a:r>
          </a:p>
        </p:txBody>
      </p:sp>
      <p:sp>
        <p:nvSpPr>
          <p:cNvPr id="293" name="&lt;prefix&gt; = &lt;identifier&gt; | &lt;operator&gt; &lt;prefix&gt; &lt;prefix&gt;…"/>
          <p:cNvSpPr/>
          <p:nvPr/>
        </p:nvSpPr>
        <p:spPr>
          <a:xfrm>
            <a:off x="1270000" y="4857750"/>
            <a:ext cx="13779500" cy="201930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55600" dir="282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03200" tIns="203200" rIns="203200" bIns="203200" anchor="ctr">
            <a:spAutoFit/>
          </a:bodyPr>
          <a:lstStyle/>
          <a:p>
            <a:pPr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&lt;prefix&gt; </a:t>
            </a:r>
            <a:r>
              <a:rPr>
                <a:solidFill>
                  <a:srgbClr val="000000"/>
                </a:solidFill>
              </a:rPr>
              <a:t>=</a:t>
            </a:r>
            <a:r>
              <a:t> &lt;identifier&gt; </a:t>
            </a:r>
            <a:r>
              <a:rPr>
                <a:solidFill>
                  <a:srgbClr val="000000"/>
                </a:solidFill>
              </a:rPr>
              <a:t>| </a:t>
            </a:r>
            <a:r>
              <a:t>&lt;operator&gt; &lt;prefix&gt; &lt;prefix&gt;</a:t>
            </a:r>
          </a:p>
          <a:p>
            <a:pPr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&lt;operator&gt;</a:t>
            </a:r>
            <a:r>
              <a:rPr>
                <a:solidFill>
                  <a:srgbClr val="000000"/>
                </a:solidFill>
              </a:rPr>
              <a:t> = + | - | * | /</a:t>
            </a:r>
          </a:p>
          <a:p>
            <a:pPr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&lt;identifier&gt; </a:t>
            </a:r>
            <a:r>
              <a:rPr>
                <a:solidFill>
                  <a:srgbClr val="000000"/>
                </a:solidFill>
              </a:rPr>
              <a:t>= a | b | … | z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 animBg="1" advAuto="0"/>
      <p:bldP spid="292" grpId="0" build="p" bldLvl="5" animBg="1" advAuto="0"/>
      <p:bldP spid="293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refix Expres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Prefix Expressions</a:t>
            </a:r>
          </a:p>
        </p:txBody>
      </p:sp>
      <p:sp>
        <p:nvSpPr>
          <p:cNvPr id="296" name="evaluatePrefix(in strExp:string):float…"/>
          <p:cNvSpPr/>
          <p:nvPr/>
        </p:nvSpPr>
        <p:spPr>
          <a:xfrm>
            <a:off x="1409700" y="2063749"/>
            <a:ext cx="13779500" cy="6388101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55600" dir="282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03200" tIns="203200" rIns="203200" bIns="203200" anchor="ctr">
            <a:spAutoFit/>
          </a:bodyPr>
          <a:lstStyle/>
          <a:p>
            <a:pPr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evaluatePrefix(in strExp:string):float</a:t>
            </a:r>
          </a:p>
          <a:p>
            <a:pPr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ch  = first character of expression strExp</a:t>
            </a:r>
          </a:p>
          <a:p>
            <a:pPr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Remove first character from strExp</a:t>
            </a:r>
          </a:p>
          <a:p>
            <a:pPr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433FF"/>
                </a:solidFill>
              </a:rPr>
              <a:t>if</a:t>
            </a:r>
            <a:r>
              <a:t> (ch is an identifier) </a:t>
            </a:r>
          </a:p>
          <a:p>
            <a:pPr lvl="1" indent="266700"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value of the identifier</a:t>
            </a:r>
          </a:p>
          <a:p>
            <a:pPr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0433FF"/>
                </a:solidFill>
              </a:rPr>
              <a:t>else if</a:t>
            </a:r>
            <a:r>
              <a:t> (ch is an operator named op) </a:t>
            </a:r>
          </a:p>
          <a:p>
            <a:pPr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{ </a:t>
            </a:r>
          </a:p>
          <a:p>
            <a:pPr lvl="1" indent="266700"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operand1 = evaluatePrefix(strExp)</a:t>
            </a:r>
          </a:p>
          <a:p>
            <a:pPr lvl="1" indent="266700"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operand2 = evaluatePrefix(strExp)</a:t>
            </a:r>
          </a:p>
          <a:p>
            <a:pPr lvl="1" indent="266700"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	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operand1 op operand2 </a:t>
            </a:r>
          </a:p>
          <a:p>
            <a:pPr defTabSz="546100">
              <a:spcBef>
                <a:spcPts val="600"/>
              </a:spcBef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ursively Processing Array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Recursively Processing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ursive Linear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Linear Search</a:t>
            </a:r>
          </a:p>
        </p:txBody>
      </p:sp>
      <p:pic>
        <p:nvPicPr>
          <p:cNvPr id="303" name="30047_Situation.png" descr="30047_Sit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1536699"/>
            <a:ext cx="3175001" cy="3175001"/>
          </a:xfrm>
          <a:prstGeom prst="rect">
            <a:avLst/>
          </a:prstGeom>
          <a:ln w="12700">
            <a:miter lim="400000"/>
          </a:ln>
          <a:effectLst>
            <a:outerShdw blurRad="482600" dir="2700000" rotWithShape="0">
              <a:srgbClr val="000000"/>
            </a:outerShdw>
          </a:effectLst>
        </p:spPr>
      </p:pic>
      <p:grpSp>
        <p:nvGrpSpPr>
          <p:cNvPr id="306" name="Group"/>
          <p:cNvGrpSpPr/>
          <p:nvPr/>
        </p:nvGrpSpPr>
        <p:grpSpPr>
          <a:xfrm>
            <a:off x="3213099" y="2019300"/>
            <a:ext cx="1531517" cy="889000"/>
            <a:chOff x="0" y="0"/>
            <a:chExt cx="1531515" cy="889000"/>
          </a:xfrm>
        </p:grpSpPr>
        <p:sp>
          <p:nvSpPr>
            <p:cNvPr id="304" name="Chris"/>
            <p:cNvSpPr/>
            <p:nvPr/>
          </p:nvSpPr>
          <p:spPr>
            <a:xfrm>
              <a:off x="0" y="0"/>
              <a:ext cx="1524000" cy="86142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Chris</a:t>
              </a:r>
            </a:p>
          </p:txBody>
        </p:sp>
        <p:sp>
          <p:nvSpPr>
            <p:cNvPr id="305" name="0"/>
            <p:cNvSpPr/>
            <p:nvPr/>
          </p:nvSpPr>
          <p:spPr>
            <a:xfrm>
              <a:off x="1142851" y="367891"/>
              <a:ext cx="388665" cy="521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3213099" y="3035300"/>
            <a:ext cx="1531517" cy="889000"/>
            <a:chOff x="0" y="0"/>
            <a:chExt cx="1531515" cy="888999"/>
          </a:xfrm>
        </p:grpSpPr>
        <p:sp>
          <p:nvSpPr>
            <p:cNvPr id="307" name="Tyler"/>
            <p:cNvSpPr/>
            <p:nvPr/>
          </p:nvSpPr>
          <p:spPr>
            <a:xfrm>
              <a:off x="0" y="0"/>
              <a:ext cx="1524000" cy="8890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Tyler</a:t>
              </a:r>
            </a:p>
          </p:txBody>
        </p:sp>
        <p:sp>
          <p:nvSpPr>
            <p:cNvPr id="308" name="1"/>
            <p:cNvSpPr/>
            <p:nvPr/>
          </p:nvSpPr>
          <p:spPr>
            <a:xfrm>
              <a:off x="1142851" y="309988"/>
              <a:ext cx="388665" cy="53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312" name="Group"/>
          <p:cNvGrpSpPr/>
          <p:nvPr/>
        </p:nvGrpSpPr>
        <p:grpSpPr>
          <a:xfrm>
            <a:off x="3213099" y="4064000"/>
            <a:ext cx="1531517" cy="889000"/>
            <a:chOff x="0" y="0"/>
            <a:chExt cx="1531515" cy="888999"/>
          </a:xfrm>
        </p:grpSpPr>
        <p:sp>
          <p:nvSpPr>
            <p:cNvPr id="310" name="Josh"/>
            <p:cNvSpPr/>
            <p:nvPr/>
          </p:nvSpPr>
          <p:spPr>
            <a:xfrm>
              <a:off x="0" y="0"/>
              <a:ext cx="1524000" cy="8890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Josh</a:t>
              </a:r>
            </a:p>
          </p:txBody>
        </p:sp>
        <p:sp>
          <p:nvSpPr>
            <p:cNvPr id="311" name="2"/>
            <p:cNvSpPr/>
            <p:nvPr/>
          </p:nvSpPr>
          <p:spPr>
            <a:xfrm>
              <a:off x="1142851" y="344828"/>
              <a:ext cx="388665" cy="53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15" name="Group"/>
          <p:cNvGrpSpPr/>
          <p:nvPr/>
        </p:nvGrpSpPr>
        <p:grpSpPr>
          <a:xfrm>
            <a:off x="3213099" y="5092700"/>
            <a:ext cx="1556917" cy="889000"/>
            <a:chOff x="0" y="0"/>
            <a:chExt cx="1556915" cy="889000"/>
          </a:xfrm>
        </p:grpSpPr>
        <p:sp>
          <p:nvSpPr>
            <p:cNvPr id="313" name="Kirk"/>
            <p:cNvSpPr/>
            <p:nvPr/>
          </p:nvSpPr>
          <p:spPr>
            <a:xfrm>
              <a:off x="0" y="0"/>
              <a:ext cx="1524000" cy="8890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Kirk</a:t>
              </a:r>
            </a:p>
          </p:txBody>
        </p:sp>
        <p:sp>
          <p:nvSpPr>
            <p:cNvPr id="314" name="3"/>
            <p:cNvSpPr/>
            <p:nvPr/>
          </p:nvSpPr>
          <p:spPr>
            <a:xfrm>
              <a:off x="1168251" y="277700"/>
              <a:ext cx="388665" cy="537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3213099" y="6121400"/>
            <a:ext cx="1556917" cy="889001"/>
            <a:chOff x="0" y="0"/>
            <a:chExt cx="1556915" cy="889000"/>
          </a:xfrm>
        </p:grpSpPr>
        <p:sp>
          <p:nvSpPr>
            <p:cNvPr id="316" name="Mark"/>
            <p:cNvSpPr/>
            <p:nvPr/>
          </p:nvSpPr>
          <p:spPr>
            <a:xfrm>
              <a:off x="0" y="0"/>
              <a:ext cx="1524000" cy="883799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Mark</a:t>
              </a:r>
            </a:p>
          </p:txBody>
        </p:sp>
        <p:sp>
          <p:nvSpPr>
            <p:cNvPr id="317" name="4"/>
            <p:cNvSpPr/>
            <p:nvPr/>
          </p:nvSpPr>
          <p:spPr>
            <a:xfrm>
              <a:off x="1168251" y="354356"/>
              <a:ext cx="388665" cy="534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3213099" y="7137400"/>
            <a:ext cx="1531517" cy="889001"/>
            <a:chOff x="0" y="0"/>
            <a:chExt cx="1531515" cy="889000"/>
          </a:xfrm>
        </p:grpSpPr>
        <p:sp>
          <p:nvSpPr>
            <p:cNvPr id="319" name="Sam"/>
            <p:cNvSpPr/>
            <p:nvPr/>
          </p:nvSpPr>
          <p:spPr>
            <a:xfrm>
              <a:off x="0" y="0"/>
              <a:ext cx="1524000" cy="889001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Sam</a:t>
              </a:r>
            </a:p>
          </p:txBody>
        </p:sp>
        <p:sp>
          <p:nvSpPr>
            <p:cNvPr id="320" name="5"/>
            <p:cNvSpPr/>
            <p:nvPr/>
          </p:nvSpPr>
          <p:spPr>
            <a:xfrm>
              <a:off x="1142851" y="344829"/>
              <a:ext cx="388665" cy="53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324" name="Group"/>
          <p:cNvGrpSpPr/>
          <p:nvPr/>
        </p:nvGrpSpPr>
        <p:grpSpPr>
          <a:xfrm>
            <a:off x="3213099" y="8166100"/>
            <a:ext cx="1582317" cy="889001"/>
            <a:chOff x="0" y="0"/>
            <a:chExt cx="1582315" cy="889000"/>
          </a:xfrm>
        </p:grpSpPr>
        <p:sp>
          <p:nvSpPr>
            <p:cNvPr id="322" name="Derek"/>
            <p:cNvSpPr/>
            <p:nvPr/>
          </p:nvSpPr>
          <p:spPr>
            <a:xfrm>
              <a:off x="0" y="0"/>
              <a:ext cx="1524000" cy="849489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Derek</a:t>
              </a:r>
            </a:p>
          </p:txBody>
        </p:sp>
        <p:sp>
          <p:nvSpPr>
            <p:cNvPr id="323" name="6"/>
            <p:cNvSpPr/>
            <p:nvPr/>
          </p:nvSpPr>
          <p:spPr>
            <a:xfrm>
              <a:off x="1193651" y="375111"/>
              <a:ext cx="388665" cy="513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325" name="Kirk"/>
          <p:cNvSpPr/>
          <p:nvPr/>
        </p:nvSpPr>
        <p:spPr>
          <a:xfrm>
            <a:off x="482599" y="2019300"/>
            <a:ext cx="876301" cy="889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584200"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Kirk</a:t>
            </a:r>
          </a:p>
        </p:txBody>
      </p:sp>
      <p:sp>
        <p:nvSpPr>
          <p:cNvPr id="326" name="?"/>
          <p:cNvSpPr/>
          <p:nvPr/>
        </p:nvSpPr>
        <p:spPr>
          <a:xfrm>
            <a:off x="779150" y="2373200"/>
            <a:ext cx="301325" cy="537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?</a:t>
            </a:r>
          </a:p>
        </p:txBody>
      </p:sp>
      <p:sp>
        <p:nvSpPr>
          <p:cNvPr id="327" name="3"/>
          <p:cNvSpPr/>
          <p:nvPr/>
        </p:nvSpPr>
        <p:spPr>
          <a:xfrm>
            <a:off x="4390367" y="5353050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</a:t>
            </a:r>
          </a:p>
        </p:txBody>
      </p:sp>
      <p:sp>
        <p:nvSpPr>
          <p:cNvPr id="328" name="Rectangle"/>
          <p:cNvSpPr/>
          <p:nvPr/>
        </p:nvSpPr>
        <p:spPr>
          <a:xfrm>
            <a:off x="6794500" y="2120900"/>
            <a:ext cx="9309100" cy="5535676"/>
          </a:xfrm>
          <a:prstGeom prst="rect">
            <a:avLst/>
          </a:prstGeom>
          <a:solidFill>
            <a:srgbClr val="E5E6E1"/>
          </a:solidFill>
          <a:ln w="25400">
            <a:solidFill>
              <a:srgbClr val="941100"/>
            </a:solidFill>
            <a:miter lim="400000"/>
          </a:ln>
          <a:effectLst>
            <a:outerShdw blurRad="101600" dist="762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9" name="Rounded Rectangle"/>
          <p:cNvSpPr/>
          <p:nvPr/>
        </p:nvSpPr>
        <p:spPr>
          <a:xfrm>
            <a:off x="9194800" y="2171700"/>
            <a:ext cx="5689600" cy="635000"/>
          </a:xfrm>
          <a:prstGeom prst="roundRect">
            <a:avLst>
              <a:gd name="adj" fmla="val 17740"/>
            </a:avLst>
          </a:prstGeom>
          <a:solidFill>
            <a:srgbClr val="FFFB00"/>
          </a:solidFill>
          <a:ln w="25400">
            <a:solidFill>
              <a:srgbClr val="5E5E5E"/>
            </a:solidFill>
            <a:miter lim="400000"/>
          </a:ln>
          <a:effectLst>
            <a:outerShdw blurRad="101600" dist="762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 defTabSz="546100">
              <a:defRPr sz="3200" cap="all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pPr>
            <a:endParaRPr/>
          </a:p>
        </p:txBody>
      </p:sp>
      <p:sp>
        <p:nvSpPr>
          <p:cNvPr id="330" name="Rounded Rectangle"/>
          <p:cNvSpPr/>
          <p:nvPr/>
        </p:nvSpPr>
        <p:spPr>
          <a:xfrm>
            <a:off x="9207500" y="6400800"/>
            <a:ext cx="6578600" cy="635000"/>
          </a:xfrm>
          <a:prstGeom prst="roundRect">
            <a:avLst>
              <a:gd name="adj" fmla="val 17740"/>
            </a:avLst>
          </a:prstGeom>
          <a:solidFill>
            <a:srgbClr val="FFFB00"/>
          </a:solidFill>
          <a:ln w="25400">
            <a:solidFill>
              <a:srgbClr val="5E5E5E"/>
            </a:solidFill>
            <a:miter lim="400000"/>
          </a:ln>
          <a:effectLst>
            <a:outerShdw blurRad="101600" dist="762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 defTabSz="546100">
              <a:defRPr sz="3200" cap="all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pPr>
            <a:endParaRPr/>
          </a:p>
        </p:txBody>
      </p:sp>
      <p:sp>
        <p:nvSpPr>
          <p:cNvPr id="331" name="int linearSearch(string target, string[] theStrings,…"/>
          <p:cNvSpPr/>
          <p:nvPr/>
        </p:nvSpPr>
        <p:spPr>
          <a:xfrm>
            <a:off x="6705600" y="1714500"/>
            <a:ext cx="9093200" cy="670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433FF"/>
                </a:solidFill>
              </a:rPr>
              <a:t> 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int</a:t>
            </a:r>
            <a:r>
              <a:t> linearSearch(string target, string[] theStrings,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											</a:t>
            </a:r>
            <a:r>
              <a:rPr>
                <a:solidFill>
                  <a:srgbClr val="0433FF"/>
                </a:solidFill>
              </a:rPr>
              <a:t>int</a:t>
            </a:r>
            <a:r>
              <a:t> first, </a:t>
            </a:r>
            <a:r>
              <a:rPr>
                <a:solidFill>
                  <a:srgbClr val="0433FF"/>
                </a:solidFill>
              </a:rPr>
              <a:t>int</a:t>
            </a:r>
            <a:r>
              <a:t> last)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{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int</a:t>
            </a:r>
            <a:r>
              <a:t> result = -1;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if</a:t>
            </a:r>
            <a:r>
              <a:t> (first &gt; last)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result = -1;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else if</a:t>
            </a:r>
            <a:r>
              <a:t> (target == theStrings[first])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result = first;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else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result = linearSearch(target, theStrings, first + 1, last);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result;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 </a:t>
            </a:r>
            <a:r>
              <a:rPr>
                <a:solidFill>
                  <a:srgbClr val="4F8F00"/>
                </a:solidFill>
              </a:rPr>
              <a:t>// end linearSearch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>
              <a:solidFill>
                <a:srgbClr val="4F8F00"/>
              </a:solidFill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int</a:t>
            </a:r>
            <a:r>
              <a:t> linearSearch(string target, string[] theStrings, int size)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{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return</a:t>
            </a:r>
            <a:r>
              <a:t> linearSearch (target, theStrings, 0, size-1);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} </a:t>
            </a:r>
            <a:r>
              <a:rPr>
                <a:solidFill>
                  <a:srgbClr val="4F8F00"/>
                </a:solidFill>
              </a:rPr>
              <a:t>// end linearSearch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pic>
        <p:nvPicPr>
          <p:cNvPr id="332" name="We want to return the index of where the item is found. We want to return the index of where the item is found." descr="We want to return the index of where the item is found. We want to return the index of where the item is found.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4127500"/>
            <a:ext cx="3911600" cy="1663700"/>
          </a:xfrm>
          <a:prstGeom prst="rect">
            <a:avLst/>
          </a:prstGeom>
          <a:effectLst>
            <a:outerShdw blurRad="254000" dir="2700000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fast" advClick="1" p14:dur="750">
        <p:pageCurlDoubl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5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5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50"/>
                            </p:stCondLst>
                            <p:childTnLst>
                              <p:par>
                                <p:cTn id="33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350"/>
                            </p:stCondLst>
                            <p:childTnLst>
                              <p:par>
                                <p:cTn id="3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850"/>
                            </p:stCondLst>
                            <p:childTnLst>
                              <p:par>
                                <p:cTn id="4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350"/>
                            </p:stCondLst>
                            <p:childTnLst>
                              <p:par>
                                <p:cTn id="4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06944" pathEditMode="relative">
                                      <p:cBhvr>
                                        <p:cTn id="5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106944 L 0.000000 0.213889" pathEditMode="relative">
                                      <p:cBhvr>
                                        <p:cTn id="57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213889 L -0.000001 0.326389" pathEditMode="relative">
                                      <p:cBhvr>
                                        <p:cTn id="61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50554 0.109434 -0.141438 0.125291 -0.202995 0.035417 C -0.264551 -0.054457 -0.273471 -0.216029 -0.222917 -0.325463" pathEditMode="relative">
                                      <p:cBhvr>
                                        <p:cTn id="69" dur="75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500" fill="hold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50"/>
                            </p:stCondLst>
                            <p:childTnLst>
                              <p:par>
                                <p:cTn id="75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750" fill="hold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3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3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33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3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3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33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3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33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331">
                                            <p:txEl>
                                              <p:charRg st="506" end="5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 animBg="1" advAuto="0"/>
      <p:bldP spid="303" grpId="0" animBg="1" advAuto="0"/>
      <p:bldP spid="303" grpId="1" animBg="1" advAuto="0"/>
      <p:bldP spid="306" grpId="0" animBg="1" advAuto="0"/>
      <p:bldP spid="309" grpId="0" animBg="1" advAuto="0"/>
      <p:bldP spid="312" grpId="0" animBg="1" advAuto="0"/>
      <p:bldP spid="315" grpId="0" animBg="1" advAuto="0"/>
      <p:bldP spid="318" grpId="0" animBg="1" advAuto="0"/>
      <p:bldP spid="321" grpId="0" animBg="1" advAuto="0"/>
      <p:bldP spid="324" grpId="0" animBg="1" advAuto="0"/>
      <p:bldP spid="325" grpId="0" animBg="1" advAuto="0"/>
      <p:bldP spid="326" grpId="0" animBg="1" advAuto="0"/>
      <p:bldP spid="326" grpId="1" animBg="1" advAuto="0"/>
      <p:bldP spid="327" grpId="0" animBg="1" advAuto="0"/>
      <p:bldP spid="328" grpId="0" animBg="1" advAuto="0"/>
      <p:bldP spid="329" grpId="0" animBg="1" advAuto="0"/>
      <p:bldP spid="329" grpId="1" animBg="1" advAuto="0"/>
      <p:bldP spid="330" grpId="0" animBg="1" advAuto="0"/>
      <p:bldP spid="330" grpId="1" animBg="1" advAuto="0"/>
      <p:bldP spid="331" grpId="0" build="p" bldLvl="5" animBg="1" advAuto="0"/>
      <p:bldP spid="332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ursive Binary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Binary Search</a:t>
            </a:r>
          </a:p>
        </p:txBody>
      </p:sp>
      <p:sp>
        <p:nvSpPr>
          <p:cNvPr id="335" name="Rectangle"/>
          <p:cNvSpPr/>
          <p:nvPr/>
        </p:nvSpPr>
        <p:spPr>
          <a:xfrm>
            <a:off x="6794500" y="2120900"/>
            <a:ext cx="9309100" cy="6474460"/>
          </a:xfrm>
          <a:prstGeom prst="rect">
            <a:avLst/>
          </a:prstGeom>
          <a:solidFill>
            <a:srgbClr val="E5E6E1"/>
          </a:solidFill>
          <a:ln w="25400">
            <a:solidFill>
              <a:srgbClr val="941100"/>
            </a:solidFill>
            <a:miter lim="400000"/>
          </a:ln>
          <a:effectLst>
            <a:outerShdw blurRad="101600" dist="762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336" name="30047_Situation.png" descr="30047_Sit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99" y="4059428"/>
            <a:ext cx="3175001" cy="3175000"/>
          </a:xfrm>
          <a:prstGeom prst="rect">
            <a:avLst/>
          </a:prstGeom>
          <a:ln w="12700">
            <a:miter lim="400000"/>
          </a:ln>
          <a:effectLst>
            <a:outerShdw blurRad="482600" dir="2700000" rotWithShape="0">
              <a:srgbClr val="000000"/>
            </a:outerShdw>
          </a:effectLst>
        </p:spPr>
      </p:pic>
      <p:grpSp>
        <p:nvGrpSpPr>
          <p:cNvPr id="339" name="Group"/>
          <p:cNvGrpSpPr/>
          <p:nvPr/>
        </p:nvGrpSpPr>
        <p:grpSpPr>
          <a:xfrm>
            <a:off x="4864100" y="1494028"/>
            <a:ext cx="1531516" cy="889000"/>
            <a:chOff x="0" y="0"/>
            <a:chExt cx="1531515" cy="889000"/>
          </a:xfrm>
        </p:grpSpPr>
        <p:sp>
          <p:nvSpPr>
            <p:cNvPr id="337" name="Chris"/>
            <p:cNvSpPr/>
            <p:nvPr/>
          </p:nvSpPr>
          <p:spPr>
            <a:xfrm>
              <a:off x="0" y="0"/>
              <a:ext cx="1524000" cy="86142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Chris</a:t>
              </a:r>
            </a:p>
          </p:txBody>
        </p:sp>
        <p:sp>
          <p:nvSpPr>
            <p:cNvPr id="338" name="0"/>
            <p:cNvSpPr/>
            <p:nvPr/>
          </p:nvSpPr>
          <p:spPr>
            <a:xfrm>
              <a:off x="1142851" y="367891"/>
              <a:ext cx="388665" cy="521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4876800" y="7628128"/>
            <a:ext cx="1531516" cy="889000"/>
            <a:chOff x="0" y="0"/>
            <a:chExt cx="1531515" cy="888999"/>
          </a:xfrm>
        </p:grpSpPr>
        <p:sp>
          <p:nvSpPr>
            <p:cNvPr id="340" name="Tyler"/>
            <p:cNvSpPr/>
            <p:nvPr/>
          </p:nvSpPr>
          <p:spPr>
            <a:xfrm>
              <a:off x="0" y="0"/>
              <a:ext cx="1524000" cy="8890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Tyler</a:t>
              </a:r>
            </a:p>
          </p:txBody>
        </p:sp>
        <p:sp>
          <p:nvSpPr>
            <p:cNvPr id="341" name="6"/>
            <p:cNvSpPr/>
            <p:nvPr/>
          </p:nvSpPr>
          <p:spPr>
            <a:xfrm>
              <a:off x="1142851" y="309988"/>
              <a:ext cx="388665" cy="53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4864100" y="3538728"/>
            <a:ext cx="1531516" cy="889000"/>
            <a:chOff x="0" y="0"/>
            <a:chExt cx="1531515" cy="888999"/>
          </a:xfrm>
        </p:grpSpPr>
        <p:sp>
          <p:nvSpPr>
            <p:cNvPr id="343" name="Josh"/>
            <p:cNvSpPr/>
            <p:nvPr/>
          </p:nvSpPr>
          <p:spPr>
            <a:xfrm>
              <a:off x="0" y="0"/>
              <a:ext cx="1524000" cy="8890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Josh</a:t>
              </a:r>
            </a:p>
          </p:txBody>
        </p:sp>
        <p:sp>
          <p:nvSpPr>
            <p:cNvPr id="344" name="2"/>
            <p:cNvSpPr/>
            <p:nvPr/>
          </p:nvSpPr>
          <p:spPr>
            <a:xfrm>
              <a:off x="1142851" y="344828"/>
              <a:ext cx="388665" cy="53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4864100" y="4567428"/>
            <a:ext cx="1556916" cy="889000"/>
            <a:chOff x="0" y="0"/>
            <a:chExt cx="1556915" cy="889000"/>
          </a:xfrm>
        </p:grpSpPr>
        <p:sp>
          <p:nvSpPr>
            <p:cNvPr id="346" name="Kirk"/>
            <p:cNvSpPr/>
            <p:nvPr/>
          </p:nvSpPr>
          <p:spPr>
            <a:xfrm>
              <a:off x="0" y="0"/>
              <a:ext cx="1524000" cy="8890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Kirk</a:t>
              </a:r>
            </a:p>
          </p:txBody>
        </p:sp>
        <p:sp>
          <p:nvSpPr>
            <p:cNvPr id="347" name="3"/>
            <p:cNvSpPr/>
            <p:nvPr/>
          </p:nvSpPr>
          <p:spPr>
            <a:xfrm>
              <a:off x="1168251" y="277700"/>
              <a:ext cx="388665" cy="537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864100" y="5596128"/>
            <a:ext cx="1556916" cy="889001"/>
            <a:chOff x="0" y="0"/>
            <a:chExt cx="1556915" cy="889000"/>
          </a:xfrm>
        </p:grpSpPr>
        <p:sp>
          <p:nvSpPr>
            <p:cNvPr id="349" name="Mark"/>
            <p:cNvSpPr/>
            <p:nvPr/>
          </p:nvSpPr>
          <p:spPr>
            <a:xfrm>
              <a:off x="0" y="0"/>
              <a:ext cx="1524000" cy="883799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Mark</a:t>
              </a:r>
            </a:p>
          </p:txBody>
        </p:sp>
        <p:sp>
          <p:nvSpPr>
            <p:cNvPr id="350" name="4"/>
            <p:cNvSpPr/>
            <p:nvPr/>
          </p:nvSpPr>
          <p:spPr>
            <a:xfrm>
              <a:off x="1168251" y="354356"/>
              <a:ext cx="388665" cy="534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4864100" y="6612128"/>
            <a:ext cx="1531516" cy="889001"/>
            <a:chOff x="0" y="0"/>
            <a:chExt cx="1531515" cy="889000"/>
          </a:xfrm>
        </p:grpSpPr>
        <p:sp>
          <p:nvSpPr>
            <p:cNvPr id="352" name="Sam"/>
            <p:cNvSpPr/>
            <p:nvPr/>
          </p:nvSpPr>
          <p:spPr>
            <a:xfrm>
              <a:off x="0" y="0"/>
              <a:ext cx="1524000" cy="889001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Sam</a:t>
              </a:r>
            </a:p>
          </p:txBody>
        </p:sp>
        <p:sp>
          <p:nvSpPr>
            <p:cNvPr id="353" name="5"/>
            <p:cNvSpPr/>
            <p:nvPr/>
          </p:nvSpPr>
          <p:spPr>
            <a:xfrm>
              <a:off x="1142851" y="344829"/>
              <a:ext cx="388665" cy="53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4876800" y="2510028"/>
            <a:ext cx="1582316" cy="889001"/>
            <a:chOff x="0" y="0"/>
            <a:chExt cx="1582315" cy="889000"/>
          </a:xfrm>
        </p:grpSpPr>
        <p:sp>
          <p:nvSpPr>
            <p:cNvPr id="355" name="Derek"/>
            <p:cNvSpPr/>
            <p:nvPr/>
          </p:nvSpPr>
          <p:spPr>
            <a:xfrm>
              <a:off x="0" y="0"/>
              <a:ext cx="1524000" cy="849489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Derek</a:t>
              </a:r>
            </a:p>
          </p:txBody>
        </p:sp>
        <p:sp>
          <p:nvSpPr>
            <p:cNvPr id="356" name="1"/>
            <p:cNvSpPr/>
            <p:nvPr/>
          </p:nvSpPr>
          <p:spPr>
            <a:xfrm>
              <a:off x="1193651" y="375111"/>
              <a:ext cx="388665" cy="513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358" name="first"/>
          <p:cNvSpPr/>
          <p:nvPr/>
        </p:nvSpPr>
        <p:spPr>
          <a:xfrm>
            <a:off x="225325" y="3056128"/>
            <a:ext cx="1676401" cy="673100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46100"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first</a:t>
            </a:r>
          </a:p>
        </p:txBody>
      </p:sp>
      <p:sp>
        <p:nvSpPr>
          <p:cNvPr id="359" name="last"/>
          <p:cNvSpPr/>
          <p:nvPr/>
        </p:nvSpPr>
        <p:spPr>
          <a:xfrm>
            <a:off x="218975" y="4796028"/>
            <a:ext cx="1676401" cy="673100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46100"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last</a:t>
            </a:r>
          </a:p>
        </p:txBody>
      </p:sp>
      <p:sp>
        <p:nvSpPr>
          <p:cNvPr id="360" name="mid"/>
          <p:cNvSpPr/>
          <p:nvPr/>
        </p:nvSpPr>
        <p:spPr>
          <a:xfrm>
            <a:off x="213233" y="3919728"/>
            <a:ext cx="1676401" cy="673100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46100"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mid</a:t>
            </a:r>
          </a:p>
        </p:txBody>
      </p:sp>
      <p:sp>
        <p:nvSpPr>
          <p:cNvPr id="361" name="Mark"/>
          <p:cNvSpPr/>
          <p:nvPr/>
        </p:nvSpPr>
        <p:spPr>
          <a:xfrm>
            <a:off x="1701799" y="1951228"/>
            <a:ext cx="901701" cy="812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584200"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Mark</a:t>
            </a:r>
          </a:p>
        </p:txBody>
      </p:sp>
      <p:sp>
        <p:nvSpPr>
          <p:cNvPr id="362" name="?"/>
          <p:cNvSpPr/>
          <p:nvPr/>
        </p:nvSpPr>
        <p:spPr>
          <a:xfrm>
            <a:off x="1985650" y="2241628"/>
            <a:ext cx="301325" cy="537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?</a:t>
            </a:r>
          </a:p>
        </p:txBody>
      </p:sp>
      <p:sp>
        <p:nvSpPr>
          <p:cNvPr id="363" name="0"/>
          <p:cNvSpPr/>
          <p:nvPr/>
        </p:nvSpPr>
        <p:spPr>
          <a:xfrm>
            <a:off x="1253467" y="308787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0</a:t>
            </a:r>
          </a:p>
        </p:txBody>
      </p:sp>
      <p:sp>
        <p:nvSpPr>
          <p:cNvPr id="364" name="6"/>
          <p:cNvSpPr/>
          <p:nvPr/>
        </p:nvSpPr>
        <p:spPr>
          <a:xfrm>
            <a:off x="1253467" y="482777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</a:t>
            </a:r>
          </a:p>
        </p:txBody>
      </p:sp>
      <p:sp>
        <p:nvSpPr>
          <p:cNvPr id="365" name="3"/>
          <p:cNvSpPr/>
          <p:nvPr/>
        </p:nvSpPr>
        <p:spPr>
          <a:xfrm>
            <a:off x="1253467" y="395147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</a:t>
            </a:r>
          </a:p>
        </p:txBody>
      </p:sp>
      <p:sp>
        <p:nvSpPr>
          <p:cNvPr id="366" name="4"/>
          <p:cNvSpPr/>
          <p:nvPr/>
        </p:nvSpPr>
        <p:spPr>
          <a:xfrm>
            <a:off x="1257299" y="308152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</a:t>
            </a:r>
          </a:p>
        </p:txBody>
      </p:sp>
      <p:sp>
        <p:nvSpPr>
          <p:cNvPr id="367" name="5"/>
          <p:cNvSpPr/>
          <p:nvPr/>
        </p:nvSpPr>
        <p:spPr>
          <a:xfrm>
            <a:off x="1257299" y="395782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</a:t>
            </a:r>
          </a:p>
        </p:txBody>
      </p:sp>
      <p:sp>
        <p:nvSpPr>
          <p:cNvPr id="368" name="4"/>
          <p:cNvSpPr/>
          <p:nvPr/>
        </p:nvSpPr>
        <p:spPr>
          <a:xfrm>
            <a:off x="1257299" y="397052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</a:t>
            </a:r>
          </a:p>
        </p:txBody>
      </p:sp>
      <p:sp>
        <p:nvSpPr>
          <p:cNvPr id="369" name="4"/>
          <p:cNvSpPr/>
          <p:nvPr/>
        </p:nvSpPr>
        <p:spPr>
          <a:xfrm>
            <a:off x="1257299" y="484682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</a:t>
            </a:r>
          </a:p>
        </p:txBody>
      </p:sp>
      <p:sp>
        <p:nvSpPr>
          <p:cNvPr id="370" name="Base Case"/>
          <p:cNvSpPr/>
          <p:nvPr/>
        </p:nvSpPr>
        <p:spPr>
          <a:xfrm>
            <a:off x="7277100" y="4933477"/>
            <a:ext cx="8267700" cy="571500"/>
          </a:xfrm>
          <a:prstGeom prst="roundRect">
            <a:avLst>
              <a:gd name="adj" fmla="val 19712"/>
            </a:avLst>
          </a:prstGeom>
          <a:solidFill>
            <a:srgbClr val="FFFB00"/>
          </a:solidFill>
          <a:ln w="25400">
            <a:solidFill>
              <a:srgbClr val="5E5E5E"/>
            </a:solidFill>
            <a:miter lim="400000"/>
          </a:ln>
          <a:effectLst>
            <a:outerShdw blurRad="101600" dist="762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546100">
              <a:defRPr sz="2400" cap="all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r>
              <a:t>Base Case  </a:t>
            </a:r>
          </a:p>
        </p:txBody>
      </p:sp>
      <p:sp>
        <p:nvSpPr>
          <p:cNvPr id="371" name="Base Case"/>
          <p:cNvSpPr/>
          <p:nvPr/>
        </p:nvSpPr>
        <p:spPr>
          <a:xfrm>
            <a:off x="7277100" y="5683250"/>
            <a:ext cx="8267700" cy="571500"/>
          </a:xfrm>
          <a:prstGeom prst="roundRect">
            <a:avLst>
              <a:gd name="adj" fmla="val 19712"/>
            </a:avLst>
          </a:prstGeom>
          <a:solidFill>
            <a:srgbClr val="FFFB00"/>
          </a:solidFill>
          <a:ln w="25400">
            <a:solidFill>
              <a:srgbClr val="5E5E5E"/>
            </a:solidFill>
            <a:miter lim="400000"/>
          </a:ln>
          <a:effectLst>
            <a:outerShdw blurRad="101600" dist="762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r" defTabSz="546100">
              <a:defRPr sz="2400" cap="all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</a:lstStyle>
          <a:p>
            <a:r>
              <a:t>Base Case  </a:t>
            </a:r>
          </a:p>
        </p:txBody>
      </p:sp>
      <p:sp>
        <p:nvSpPr>
          <p:cNvPr id="372" name="int binarySearch(string target, String[] strings, int size)…"/>
          <p:cNvSpPr/>
          <p:nvPr/>
        </p:nvSpPr>
        <p:spPr>
          <a:xfrm>
            <a:off x="6865516" y="2109904"/>
            <a:ext cx="9347200" cy="675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0433FF"/>
                </a:solidFill>
              </a:rPr>
              <a:t>  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binarySearch</a:t>
            </a:r>
            <a:r>
              <a:rPr dirty="0"/>
              <a:t>(string target, String[] strings, int size)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return </a:t>
            </a:r>
            <a:r>
              <a:rPr dirty="0" err="1"/>
              <a:t>binarySearch</a:t>
            </a:r>
            <a:r>
              <a:rPr dirty="0"/>
              <a:t>(target, strings, 0, size - 1);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 </a:t>
            </a:r>
            <a:r>
              <a:rPr dirty="0">
                <a:solidFill>
                  <a:srgbClr val="4F8F00"/>
                </a:solidFill>
              </a:rPr>
              <a:t>// end </a:t>
            </a:r>
            <a:r>
              <a:rPr dirty="0" err="1">
                <a:solidFill>
                  <a:srgbClr val="4F8F00"/>
                </a:solidFill>
              </a:rPr>
              <a:t>binarySearch</a:t>
            </a:r>
            <a:endParaRPr dirty="0">
              <a:solidFill>
                <a:srgbClr val="4F8F00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solidFill>
                <a:srgbClr val="4F8F00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binarySearch</a:t>
            </a:r>
            <a:r>
              <a:rPr dirty="0"/>
              <a:t>(string target, string[] strings,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												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first,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last)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result;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mid = first + (last - first) / 2;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if</a:t>
            </a:r>
            <a:r>
              <a:rPr dirty="0"/>
              <a:t>(first &gt; last)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result = -1;</a:t>
            </a:r>
            <a:r>
              <a:rPr dirty="0">
                <a:solidFill>
                  <a:srgbClr val="4F8F00"/>
                </a:solidFill>
              </a:rPr>
              <a:t> // target not in array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solidFill>
                <a:srgbClr val="4F8F00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else if</a:t>
            </a:r>
            <a:r>
              <a:rPr dirty="0"/>
              <a:t> (target == strings[mid])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result = mid; </a:t>
            </a:r>
            <a:r>
              <a:rPr dirty="0">
                <a:solidFill>
                  <a:srgbClr val="4F8F00"/>
                </a:solidFill>
              </a:rPr>
              <a:t>// target found at a[mid]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solidFill>
                <a:srgbClr val="4F8F00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else if</a:t>
            </a:r>
            <a:r>
              <a:rPr dirty="0"/>
              <a:t>(target &lt; strings[mid])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result = </a:t>
            </a:r>
            <a:r>
              <a:rPr dirty="0" err="1"/>
              <a:t>binarySearch</a:t>
            </a:r>
            <a:r>
              <a:rPr dirty="0"/>
              <a:t>(target, strings, first, mid - 1);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else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result = </a:t>
            </a:r>
            <a:r>
              <a:rPr dirty="0" err="1"/>
              <a:t>binarySearch</a:t>
            </a:r>
            <a:r>
              <a:rPr dirty="0"/>
              <a:t>(target, strings, mid + 1, last);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return</a:t>
            </a:r>
            <a:r>
              <a:rPr dirty="0"/>
              <a:t> result;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 </a:t>
            </a:r>
            <a:r>
              <a:rPr dirty="0">
                <a:solidFill>
                  <a:srgbClr val="4F8F00"/>
                </a:solidFill>
              </a:rPr>
              <a:t>// end </a:t>
            </a:r>
            <a:r>
              <a:rPr dirty="0" err="1">
                <a:solidFill>
                  <a:srgbClr val="4F8F00"/>
                </a:solidFill>
              </a:rPr>
              <a:t>binarySearch</a:t>
            </a:r>
            <a:endParaRPr dirty="0">
              <a:solidFill>
                <a:srgbClr val="4F8F00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 </a:t>
            </a:r>
            <a:r>
              <a:rPr dirty="0">
                <a:solidFill>
                  <a:srgbClr val="4F8F00"/>
                </a:solidFill>
              </a:rPr>
              <a:t>// end </a:t>
            </a:r>
            <a:r>
              <a:rPr dirty="0" err="1">
                <a:solidFill>
                  <a:srgbClr val="4F8F00"/>
                </a:solidFill>
              </a:rPr>
              <a:t>SortedStringSearcher</a:t>
            </a:r>
            <a:endParaRPr dirty="0">
              <a:solidFill>
                <a:srgbClr val="4F8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5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5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5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"/>
                            </p:stCondLst>
                            <p:childTnLst>
                              <p:par>
                                <p:cTn id="6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85" dur="indefinite" fill="hold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89" dur="indefinite" fill="hold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93" dur="indefinite" fill="hold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mph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97" dur="indefinite" fill="hold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1" dur="500" fill="hold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500" fill="hold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-0.064063 0.000397 -0.064063 0.104167 C -0.064063 0.228241 0.000000 0.215278 0.000000 0.215278" pathEditMode="relative">
                                      <p:cBhvr>
                                        <p:cTn id="121" dur="75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26" dur="indefinite" fill="hold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mph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30" dur="indefinite" fill="hold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xit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9" dur="500" fill="hold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215278 C -0.017259 0.215278 -0.031250 0.190405 -0.031250 0.159722 C -0.031250 0.129040 -0.017259 0.104167 0.000000 0.104167" pathEditMode="relative">
                                      <p:cBhvr>
                                        <p:cTn id="15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8" fill="hold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6" fill="hold"/>
                                        <p:tgtEl>
                                          <p:spTgt spid="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3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3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3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4" fill="hold"/>
                                        <p:tgtEl>
                                          <p:spTgt spid="3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3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3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4" fill="hold"/>
                                        <p:tgtEl>
                                          <p:spTgt spid="37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3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1" fill="hold"/>
                                        <p:tgtEl>
                                          <p:spTgt spid="3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3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3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0" fill="hold"/>
                                        <p:tgtEl>
                                          <p:spTgt spid="3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3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6" fill="hold"/>
                                        <p:tgtEl>
                                          <p:spTgt spid="3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9" fill="hold"/>
                                        <p:tgtEl>
                                          <p:spTgt spid="37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2" fill="hold"/>
                                        <p:tgtEl>
                                          <p:spTgt spid="37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37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 advAuto="0"/>
      <p:bldP spid="335" grpId="0" animBg="1" advAuto="0"/>
      <p:bldP spid="336" grpId="0" animBg="1" advAuto="0"/>
      <p:bldP spid="339" grpId="0" animBg="1" advAuto="0"/>
      <p:bldP spid="339" grpId="1" animBg="1" advAuto="0"/>
      <p:bldP spid="342" grpId="0" animBg="1" advAuto="0"/>
      <p:bldP spid="342" grpId="1" animBg="1" advAuto="0"/>
      <p:bldP spid="345" grpId="0" animBg="1" advAuto="0"/>
      <p:bldP spid="345" grpId="1" animBg="1" advAuto="0"/>
      <p:bldP spid="348" grpId="0" animBg="1" advAuto="0"/>
      <p:bldP spid="348" grpId="1" animBg="1" advAuto="0"/>
      <p:bldP spid="351" grpId="0" animBg="1" advAuto="0"/>
      <p:bldP spid="354" grpId="0" animBg="1" advAuto="0"/>
      <p:bldP spid="354" grpId="1" animBg="1" advAuto="0"/>
      <p:bldP spid="357" grpId="0" animBg="1" advAuto="0"/>
      <p:bldP spid="357" grpId="1" animBg="1" advAuto="0"/>
      <p:bldP spid="358" grpId="0" animBg="1" advAuto="0"/>
      <p:bldP spid="359" grpId="0" animBg="1" advAuto="0"/>
      <p:bldP spid="360" grpId="0" animBg="1" advAuto="0"/>
      <p:bldP spid="361" grpId="0" animBg="1" advAuto="0"/>
      <p:bldP spid="362" grpId="0" animBg="1" advAuto="0"/>
      <p:bldP spid="363" grpId="0" animBg="1" advAuto="0"/>
      <p:bldP spid="363" grpId="1" animBg="1" advAuto="0"/>
      <p:bldP spid="364" grpId="0" animBg="1" advAuto="0"/>
      <p:bldP spid="364" grpId="1" animBg="1" advAuto="0"/>
      <p:bldP spid="365" grpId="0" animBg="1" advAuto="0"/>
      <p:bldP spid="365" grpId="1" animBg="1" advAuto="0"/>
      <p:bldP spid="366" grpId="0" animBg="1" advAuto="0"/>
      <p:bldP spid="367" grpId="0" animBg="1" advAuto="0"/>
      <p:bldP spid="367" grpId="1" animBg="1" advAuto="0"/>
      <p:bldP spid="368" grpId="0" animBg="1" advAuto="0"/>
      <p:bldP spid="369" grpId="0" animBg="1" advAuto="0"/>
      <p:bldP spid="370" grpId="0" animBg="1" advAuto="0"/>
      <p:bldP spid="371" grpId="0" animBg="1" advAuto="0"/>
      <p:bldP spid="372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ursive Binary Sear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Recursive Binary Search</a:t>
            </a:r>
          </a:p>
        </p:txBody>
      </p:sp>
      <p:sp>
        <p:nvSpPr>
          <p:cNvPr id="375" name="Rectangle"/>
          <p:cNvSpPr/>
          <p:nvPr/>
        </p:nvSpPr>
        <p:spPr>
          <a:xfrm>
            <a:off x="6794500" y="2120900"/>
            <a:ext cx="9309100" cy="6396229"/>
          </a:xfrm>
          <a:prstGeom prst="rect">
            <a:avLst/>
          </a:prstGeom>
          <a:solidFill>
            <a:srgbClr val="E5E6E1"/>
          </a:solidFill>
          <a:ln w="25400">
            <a:solidFill>
              <a:srgbClr val="941100"/>
            </a:solidFill>
            <a:miter lim="400000"/>
          </a:ln>
          <a:effectLst>
            <a:outerShdw blurRad="101600" dist="762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76" name="Rounded Rectangle"/>
          <p:cNvSpPr/>
          <p:nvPr/>
        </p:nvSpPr>
        <p:spPr>
          <a:xfrm>
            <a:off x="7092950" y="4921220"/>
            <a:ext cx="8712200" cy="635000"/>
          </a:xfrm>
          <a:prstGeom prst="roundRect">
            <a:avLst>
              <a:gd name="adj" fmla="val 17740"/>
            </a:avLst>
          </a:prstGeom>
          <a:solidFill>
            <a:srgbClr val="FFFB00"/>
          </a:solidFill>
          <a:ln w="25400">
            <a:solidFill>
              <a:srgbClr val="5E5E5E"/>
            </a:solidFill>
            <a:miter lim="400000"/>
          </a:ln>
          <a:effectLst>
            <a:outerShdw blurRad="101600" dist="762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 defTabSz="546100">
              <a:defRPr sz="3200" cap="all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pPr>
            <a:endParaRPr/>
          </a:p>
        </p:txBody>
      </p:sp>
      <p:sp>
        <p:nvSpPr>
          <p:cNvPr id="377" name="int binarySearch(string target, String[] strings)…"/>
          <p:cNvSpPr/>
          <p:nvPr/>
        </p:nvSpPr>
        <p:spPr>
          <a:xfrm>
            <a:off x="6732379" y="2075980"/>
            <a:ext cx="9347200" cy="675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0433FF"/>
                </a:solidFill>
              </a:rPr>
              <a:t>  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binarySearch</a:t>
            </a:r>
            <a:r>
              <a:rPr dirty="0"/>
              <a:t>(string target, String[] strings)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return </a:t>
            </a:r>
            <a:r>
              <a:rPr dirty="0" err="1"/>
              <a:t>binarySearch</a:t>
            </a:r>
            <a:r>
              <a:rPr dirty="0"/>
              <a:t>(target, strings, 0, </a:t>
            </a:r>
            <a:r>
              <a:rPr dirty="0" err="1"/>
              <a:t>strings.length</a:t>
            </a:r>
            <a:r>
              <a:rPr dirty="0"/>
              <a:t> - 1);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 </a:t>
            </a:r>
            <a:r>
              <a:rPr dirty="0">
                <a:solidFill>
                  <a:srgbClr val="4F8F00"/>
                </a:solidFill>
              </a:rPr>
              <a:t>// end </a:t>
            </a:r>
            <a:r>
              <a:rPr dirty="0" err="1">
                <a:solidFill>
                  <a:srgbClr val="4F8F00"/>
                </a:solidFill>
              </a:rPr>
              <a:t>binarySearch</a:t>
            </a:r>
            <a:endParaRPr dirty="0">
              <a:solidFill>
                <a:srgbClr val="4F8F00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solidFill>
                <a:srgbClr val="4F8F00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binarySearch</a:t>
            </a:r>
            <a:r>
              <a:rPr dirty="0"/>
              <a:t>(string target, string[] strings,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													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first,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last)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{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result;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int</a:t>
            </a:r>
            <a:r>
              <a:rPr dirty="0"/>
              <a:t> mid = first + (last - first) / 2;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if</a:t>
            </a:r>
            <a:r>
              <a:rPr dirty="0"/>
              <a:t>(first &gt; last)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result = -1;</a:t>
            </a:r>
            <a:r>
              <a:rPr dirty="0">
                <a:solidFill>
                  <a:srgbClr val="4F8F00"/>
                </a:solidFill>
              </a:rPr>
              <a:t> // target not in array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solidFill>
                <a:srgbClr val="4F8F00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else if</a:t>
            </a:r>
            <a:r>
              <a:rPr dirty="0"/>
              <a:t> (target == strings[mid])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result = mid; </a:t>
            </a:r>
            <a:r>
              <a:rPr dirty="0">
                <a:solidFill>
                  <a:srgbClr val="4F8F00"/>
                </a:solidFill>
              </a:rPr>
              <a:t>// target found at a[mid]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>
              <a:solidFill>
                <a:srgbClr val="4F8F00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else if</a:t>
            </a:r>
            <a:r>
              <a:rPr dirty="0"/>
              <a:t>(target &lt; strings[mid])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result = </a:t>
            </a:r>
            <a:r>
              <a:rPr dirty="0" err="1"/>
              <a:t>binarySearch</a:t>
            </a:r>
            <a:r>
              <a:rPr dirty="0"/>
              <a:t>(target, strings, first, mid - 1);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else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result = </a:t>
            </a:r>
            <a:r>
              <a:rPr dirty="0" err="1"/>
              <a:t>binarySearch</a:t>
            </a:r>
            <a:r>
              <a:rPr dirty="0"/>
              <a:t>(target, strings, mid + 1, last);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dirty="0">
                <a:solidFill>
                  <a:srgbClr val="0433FF"/>
                </a:solidFill>
              </a:rPr>
              <a:t>return</a:t>
            </a:r>
            <a:r>
              <a:rPr dirty="0"/>
              <a:t> result; </a:t>
            </a: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} </a:t>
            </a:r>
            <a:r>
              <a:rPr dirty="0">
                <a:solidFill>
                  <a:srgbClr val="4F8F00"/>
                </a:solidFill>
              </a:rPr>
              <a:t>// end </a:t>
            </a:r>
            <a:r>
              <a:rPr dirty="0" err="1">
                <a:solidFill>
                  <a:srgbClr val="4F8F00"/>
                </a:solidFill>
              </a:rPr>
              <a:t>binarySearch</a:t>
            </a:r>
            <a:endParaRPr dirty="0">
              <a:solidFill>
                <a:srgbClr val="4F8F00"/>
              </a:solidFill>
            </a:endParaRPr>
          </a:p>
          <a:p>
            <a:pPr>
              <a:lnSpc>
                <a:spcPct val="9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} </a:t>
            </a:r>
            <a:r>
              <a:rPr dirty="0">
                <a:solidFill>
                  <a:srgbClr val="4F8F00"/>
                </a:solidFill>
              </a:rPr>
              <a:t>// end </a:t>
            </a:r>
            <a:r>
              <a:rPr dirty="0" err="1">
                <a:solidFill>
                  <a:srgbClr val="4F8F00"/>
                </a:solidFill>
              </a:rPr>
              <a:t>SortedStringSearcher</a:t>
            </a:r>
            <a:endParaRPr dirty="0">
              <a:solidFill>
                <a:srgbClr val="4F8F00"/>
              </a:solidFill>
            </a:endParaRPr>
          </a:p>
        </p:txBody>
      </p:sp>
      <p:pic>
        <p:nvPicPr>
          <p:cNvPr id="378" name="30047_Situation.png" descr="30047_Situ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199" y="4059428"/>
            <a:ext cx="3175001" cy="3175000"/>
          </a:xfrm>
          <a:prstGeom prst="rect">
            <a:avLst/>
          </a:prstGeom>
          <a:ln w="12700">
            <a:miter lim="400000"/>
          </a:ln>
          <a:effectLst>
            <a:outerShdw blurRad="482600" dir="2700000" rotWithShape="0">
              <a:srgbClr val="000000"/>
            </a:outerShdw>
          </a:effectLst>
        </p:spPr>
      </p:pic>
      <p:grpSp>
        <p:nvGrpSpPr>
          <p:cNvPr id="381" name="Group"/>
          <p:cNvGrpSpPr/>
          <p:nvPr/>
        </p:nvGrpSpPr>
        <p:grpSpPr>
          <a:xfrm>
            <a:off x="4864100" y="1494028"/>
            <a:ext cx="1531516" cy="889000"/>
            <a:chOff x="0" y="0"/>
            <a:chExt cx="1531515" cy="889000"/>
          </a:xfrm>
        </p:grpSpPr>
        <p:sp>
          <p:nvSpPr>
            <p:cNvPr id="379" name="Chris"/>
            <p:cNvSpPr/>
            <p:nvPr/>
          </p:nvSpPr>
          <p:spPr>
            <a:xfrm>
              <a:off x="0" y="0"/>
              <a:ext cx="1524000" cy="861424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Chris</a:t>
              </a:r>
            </a:p>
          </p:txBody>
        </p:sp>
        <p:sp>
          <p:nvSpPr>
            <p:cNvPr id="380" name="0"/>
            <p:cNvSpPr/>
            <p:nvPr/>
          </p:nvSpPr>
          <p:spPr>
            <a:xfrm>
              <a:off x="1142851" y="367891"/>
              <a:ext cx="388665" cy="5211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4876800" y="7628128"/>
            <a:ext cx="1531516" cy="889000"/>
            <a:chOff x="0" y="0"/>
            <a:chExt cx="1531515" cy="888999"/>
          </a:xfrm>
        </p:grpSpPr>
        <p:sp>
          <p:nvSpPr>
            <p:cNvPr id="382" name="Tyler"/>
            <p:cNvSpPr/>
            <p:nvPr/>
          </p:nvSpPr>
          <p:spPr>
            <a:xfrm>
              <a:off x="0" y="0"/>
              <a:ext cx="1524000" cy="8890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Tyler</a:t>
              </a:r>
            </a:p>
          </p:txBody>
        </p:sp>
        <p:sp>
          <p:nvSpPr>
            <p:cNvPr id="383" name="6"/>
            <p:cNvSpPr/>
            <p:nvPr/>
          </p:nvSpPr>
          <p:spPr>
            <a:xfrm>
              <a:off x="1142851" y="309988"/>
              <a:ext cx="388665" cy="53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4864100" y="3538728"/>
            <a:ext cx="1531516" cy="889000"/>
            <a:chOff x="0" y="0"/>
            <a:chExt cx="1531515" cy="888999"/>
          </a:xfrm>
        </p:grpSpPr>
        <p:sp>
          <p:nvSpPr>
            <p:cNvPr id="385" name="Josh"/>
            <p:cNvSpPr/>
            <p:nvPr/>
          </p:nvSpPr>
          <p:spPr>
            <a:xfrm>
              <a:off x="0" y="0"/>
              <a:ext cx="1524000" cy="8890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Josh</a:t>
              </a:r>
            </a:p>
          </p:txBody>
        </p:sp>
        <p:sp>
          <p:nvSpPr>
            <p:cNvPr id="386" name="2"/>
            <p:cNvSpPr/>
            <p:nvPr/>
          </p:nvSpPr>
          <p:spPr>
            <a:xfrm>
              <a:off x="1142851" y="344828"/>
              <a:ext cx="388665" cy="53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4864100" y="4567428"/>
            <a:ext cx="1556916" cy="889000"/>
            <a:chOff x="0" y="0"/>
            <a:chExt cx="1556915" cy="889000"/>
          </a:xfrm>
        </p:grpSpPr>
        <p:sp>
          <p:nvSpPr>
            <p:cNvPr id="388" name="Kirk"/>
            <p:cNvSpPr/>
            <p:nvPr/>
          </p:nvSpPr>
          <p:spPr>
            <a:xfrm>
              <a:off x="0" y="0"/>
              <a:ext cx="1524000" cy="889000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Kirk</a:t>
              </a:r>
            </a:p>
          </p:txBody>
        </p:sp>
        <p:sp>
          <p:nvSpPr>
            <p:cNvPr id="389" name="3"/>
            <p:cNvSpPr/>
            <p:nvPr/>
          </p:nvSpPr>
          <p:spPr>
            <a:xfrm>
              <a:off x="1168251" y="277700"/>
              <a:ext cx="388665" cy="537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4864100" y="5596128"/>
            <a:ext cx="1556916" cy="889001"/>
            <a:chOff x="0" y="0"/>
            <a:chExt cx="1556915" cy="889000"/>
          </a:xfrm>
        </p:grpSpPr>
        <p:sp>
          <p:nvSpPr>
            <p:cNvPr id="391" name="Mark"/>
            <p:cNvSpPr/>
            <p:nvPr/>
          </p:nvSpPr>
          <p:spPr>
            <a:xfrm>
              <a:off x="0" y="0"/>
              <a:ext cx="1524000" cy="883799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Mark</a:t>
              </a:r>
            </a:p>
          </p:txBody>
        </p:sp>
        <p:sp>
          <p:nvSpPr>
            <p:cNvPr id="392" name="4"/>
            <p:cNvSpPr/>
            <p:nvPr/>
          </p:nvSpPr>
          <p:spPr>
            <a:xfrm>
              <a:off x="1168251" y="354356"/>
              <a:ext cx="388665" cy="5346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4864100" y="6612128"/>
            <a:ext cx="1531516" cy="889001"/>
            <a:chOff x="0" y="0"/>
            <a:chExt cx="1531515" cy="889000"/>
          </a:xfrm>
        </p:grpSpPr>
        <p:sp>
          <p:nvSpPr>
            <p:cNvPr id="394" name="Sam"/>
            <p:cNvSpPr/>
            <p:nvPr/>
          </p:nvSpPr>
          <p:spPr>
            <a:xfrm>
              <a:off x="0" y="0"/>
              <a:ext cx="1524000" cy="889001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Sam</a:t>
              </a:r>
            </a:p>
          </p:txBody>
        </p:sp>
        <p:sp>
          <p:nvSpPr>
            <p:cNvPr id="395" name="5"/>
            <p:cNvSpPr/>
            <p:nvPr/>
          </p:nvSpPr>
          <p:spPr>
            <a:xfrm>
              <a:off x="1142851" y="344829"/>
              <a:ext cx="388665" cy="537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399" name="Group"/>
          <p:cNvGrpSpPr/>
          <p:nvPr/>
        </p:nvGrpSpPr>
        <p:grpSpPr>
          <a:xfrm>
            <a:off x="4876800" y="2510028"/>
            <a:ext cx="1582316" cy="889001"/>
            <a:chOff x="0" y="0"/>
            <a:chExt cx="1582315" cy="889000"/>
          </a:xfrm>
        </p:grpSpPr>
        <p:sp>
          <p:nvSpPr>
            <p:cNvPr id="397" name="Derek"/>
            <p:cNvSpPr/>
            <p:nvPr/>
          </p:nvSpPr>
          <p:spPr>
            <a:xfrm>
              <a:off x="0" y="0"/>
              <a:ext cx="1524000" cy="849489"/>
            </a:xfrm>
            <a:prstGeom prst="rect">
              <a:avLst/>
            </a:prstGeom>
            <a:gradFill flip="none" rotWithShape="1">
              <a:gsLst>
                <a:gs pos="0">
                  <a:srgbClr val="FFFFFF"/>
                </a:gs>
                <a:gs pos="71502">
                  <a:srgbClr val="E0E4FF"/>
                </a:gs>
                <a:gs pos="100000">
                  <a:srgbClr val="C1C9FF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58420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Derek</a:t>
              </a:r>
            </a:p>
          </p:txBody>
        </p:sp>
        <p:sp>
          <p:nvSpPr>
            <p:cNvPr id="398" name="1"/>
            <p:cNvSpPr/>
            <p:nvPr/>
          </p:nvSpPr>
          <p:spPr>
            <a:xfrm>
              <a:off x="1193651" y="375111"/>
              <a:ext cx="388665" cy="513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546100">
                <a:defRPr sz="36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400" name="first"/>
          <p:cNvSpPr/>
          <p:nvPr/>
        </p:nvSpPr>
        <p:spPr>
          <a:xfrm>
            <a:off x="225325" y="3056128"/>
            <a:ext cx="1676401" cy="673100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46100"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first</a:t>
            </a:r>
          </a:p>
        </p:txBody>
      </p:sp>
      <p:sp>
        <p:nvSpPr>
          <p:cNvPr id="401" name="last"/>
          <p:cNvSpPr/>
          <p:nvPr/>
        </p:nvSpPr>
        <p:spPr>
          <a:xfrm>
            <a:off x="218975" y="4796028"/>
            <a:ext cx="1676401" cy="673100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46100"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last</a:t>
            </a:r>
          </a:p>
        </p:txBody>
      </p:sp>
      <p:sp>
        <p:nvSpPr>
          <p:cNvPr id="402" name="mid"/>
          <p:cNvSpPr/>
          <p:nvPr/>
        </p:nvSpPr>
        <p:spPr>
          <a:xfrm>
            <a:off x="213233" y="3919728"/>
            <a:ext cx="1676401" cy="673100"/>
          </a:xfrm>
          <a:prstGeom prst="rect">
            <a:avLst/>
          </a:prstGeom>
          <a:solidFill>
            <a:srgbClr val="FFFB0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46100">
              <a:defRPr sz="3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mid</a:t>
            </a:r>
          </a:p>
        </p:txBody>
      </p:sp>
      <p:sp>
        <p:nvSpPr>
          <p:cNvPr id="403" name="Eric"/>
          <p:cNvSpPr/>
          <p:nvPr/>
        </p:nvSpPr>
        <p:spPr>
          <a:xfrm>
            <a:off x="1701799" y="1951228"/>
            <a:ext cx="901701" cy="812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ctr" defTabSz="584200"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Eric</a:t>
            </a:r>
          </a:p>
        </p:txBody>
      </p:sp>
      <p:sp>
        <p:nvSpPr>
          <p:cNvPr id="404" name="?"/>
          <p:cNvSpPr/>
          <p:nvPr/>
        </p:nvSpPr>
        <p:spPr>
          <a:xfrm>
            <a:off x="1985650" y="2241628"/>
            <a:ext cx="301325" cy="537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?</a:t>
            </a:r>
          </a:p>
        </p:txBody>
      </p:sp>
      <p:sp>
        <p:nvSpPr>
          <p:cNvPr id="405" name="0"/>
          <p:cNvSpPr/>
          <p:nvPr/>
        </p:nvSpPr>
        <p:spPr>
          <a:xfrm>
            <a:off x="1278867" y="308787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0</a:t>
            </a:r>
          </a:p>
        </p:txBody>
      </p:sp>
      <p:sp>
        <p:nvSpPr>
          <p:cNvPr id="406" name="6"/>
          <p:cNvSpPr/>
          <p:nvPr/>
        </p:nvSpPr>
        <p:spPr>
          <a:xfrm>
            <a:off x="1278867" y="482777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</a:t>
            </a:r>
          </a:p>
        </p:txBody>
      </p:sp>
      <p:sp>
        <p:nvSpPr>
          <p:cNvPr id="407" name="3"/>
          <p:cNvSpPr/>
          <p:nvPr/>
        </p:nvSpPr>
        <p:spPr>
          <a:xfrm>
            <a:off x="1278867" y="395147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</a:t>
            </a:r>
          </a:p>
        </p:txBody>
      </p:sp>
      <p:sp>
        <p:nvSpPr>
          <p:cNvPr id="408" name="2"/>
          <p:cNvSpPr/>
          <p:nvPr/>
        </p:nvSpPr>
        <p:spPr>
          <a:xfrm>
            <a:off x="1282699" y="309422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</a:t>
            </a:r>
          </a:p>
        </p:txBody>
      </p:sp>
      <p:sp>
        <p:nvSpPr>
          <p:cNvPr id="409" name="1"/>
          <p:cNvSpPr/>
          <p:nvPr/>
        </p:nvSpPr>
        <p:spPr>
          <a:xfrm>
            <a:off x="1282699" y="397052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</a:t>
            </a:r>
          </a:p>
        </p:txBody>
      </p:sp>
      <p:sp>
        <p:nvSpPr>
          <p:cNvPr id="410" name="2"/>
          <p:cNvSpPr/>
          <p:nvPr/>
        </p:nvSpPr>
        <p:spPr>
          <a:xfrm>
            <a:off x="1282699" y="395782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</a:t>
            </a:r>
          </a:p>
        </p:txBody>
      </p:sp>
      <p:sp>
        <p:nvSpPr>
          <p:cNvPr id="411" name="2"/>
          <p:cNvSpPr/>
          <p:nvPr/>
        </p:nvSpPr>
        <p:spPr>
          <a:xfrm>
            <a:off x="1282699" y="485952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</a:t>
            </a:r>
          </a:p>
        </p:txBody>
      </p:sp>
      <p:sp>
        <p:nvSpPr>
          <p:cNvPr id="412" name="1"/>
          <p:cNvSpPr/>
          <p:nvPr/>
        </p:nvSpPr>
        <p:spPr>
          <a:xfrm>
            <a:off x="1282699" y="4859528"/>
            <a:ext cx="388666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46100"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</a:t>
            </a:r>
          </a:p>
        </p:txBody>
      </p:sp>
      <p:sp>
        <p:nvSpPr>
          <p:cNvPr id="413" name="Rounded Rectangle"/>
          <p:cNvSpPr/>
          <p:nvPr/>
        </p:nvSpPr>
        <p:spPr>
          <a:xfrm>
            <a:off x="1244599" y="2954528"/>
            <a:ext cx="469901" cy="2692400"/>
          </a:xfrm>
          <a:prstGeom prst="roundRect">
            <a:avLst>
              <a:gd name="adj" fmla="val 40541"/>
            </a:avLst>
          </a:prstGeom>
          <a:ln w="50800">
            <a:solidFill>
              <a:srgbClr val="941100"/>
            </a:solidFill>
            <a:miter lim="400000"/>
          </a:ln>
          <a:effectLst>
            <a:outerShdw blurRad="127000" dir="270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algn="ctr"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781 0.073611" pathEditMode="relative">
                                      <p:cBhvr>
                                        <p:cTn id="4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46" dur="indefinite" fill="hold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073611 L 0.001563 0.150926" pathEditMode="relative">
                                      <p:cBhvr>
                                        <p:cTn id="50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xit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60" dur="indefinite" fill="hold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64" dur="indefinite" fill="hold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68" dur="indefinite" fill="hold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" fill="hold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-0.032031 -0.027778 -0.032031 -0.131944 C -0.032031 -0.256018 0.016927 -0.231944 0.016927 -0.231944" pathEditMode="relative">
                                      <p:cBhvr>
                                        <p:cTn id="87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3 0.150926 L 0.002344 0.001389" pathEditMode="relative">
                                      <p:cBhvr>
                                        <p:cTn id="90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4 0.001389 L 0.001563 0.073611" pathEditMode="relative">
                                      <p:cBhvr>
                                        <p:cTn id="94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98" dur="indefinite" fill="hold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3 0.073611 L 0.001563 0.151389" pathEditMode="relative">
                                      <p:cBhvr>
                                        <p:cTn id="102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3 0.151389 L 0.003125 0.226852" pathEditMode="relative">
                                      <p:cBhvr>
                                        <p:cTn id="106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mph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10" dur="indefinite" fill="hold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500" fill="hold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3" dur="500" fill="hold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27 -0.231944 C -0.003906 -0.218519 0.000000 -0.172222 0.000000 -0.172222 C 0.000000 -0.172222 -0.000781 -0.129630 0.011719 -0.112500" pathEditMode="relative">
                                      <p:cBhvr>
                                        <p:cTn id="134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5 0.226852 L -0.000781 -0.002778" pathEditMode="relative">
                                      <p:cBhvr>
                                        <p:cTn id="13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1 -0.002778 L 0.002344 0.073611" pathEditMode="relative">
                                      <p:cBhvr>
                                        <p:cTn id="141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mph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indefinite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45" dur="indefinite" fill="hold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4 0.073611 L 0.002344 0.151389" pathEditMode="relative">
                                      <p:cBhvr>
                                        <p:cTn id="14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8" dur="500" fill="hold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4 0.151389 L 0.001563 0.001389" pathEditMode="relative">
                                      <p:cBhvr>
                                        <p:cTn id="16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71" dur="7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50"/>
                            </p:stCondLst>
                            <p:childTnLst>
                              <p:par>
                                <p:cTn id="173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74" dur="750" fill="hold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 advAuto="0"/>
      <p:bldP spid="376" grpId="1" animBg="1" advAuto="0"/>
      <p:bldP spid="378" grpId="0" animBg="1" advAuto="0"/>
      <p:bldP spid="378" grpId="1" animBg="1" advAuto="0"/>
      <p:bldP spid="378" grpId="2" animBg="1" advAuto="0"/>
      <p:bldP spid="381" grpId="0" animBg="1" advAuto="0"/>
      <p:bldP spid="384" grpId="0" animBg="1" advAuto="0"/>
      <p:bldP spid="387" grpId="0" animBg="1" advAuto="0"/>
      <p:bldP spid="390" grpId="0" animBg="1" advAuto="0"/>
      <p:bldP spid="393" grpId="0" animBg="1" advAuto="0"/>
      <p:bldP spid="396" grpId="0" animBg="1" advAuto="0"/>
      <p:bldP spid="399" grpId="0" animBg="1" advAuto="0"/>
      <p:bldP spid="403" grpId="0" animBg="1" advAuto="0"/>
      <p:bldP spid="404" grpId="0" animBg="1" advAuto="0"/>
      <p:bldP spid="405" grpId="0" animBg="1" advAuto="0"/>
      <p:bldP spid="405" grpId="1" animBg="1" advAuto="0"/>
      <p:bldP spid="406" grpId="0" animBg="1" advAuto="0"/>
      <p:bldP spid="406" grpId="1" animBg="1" advAuto="0"/>
      <p:bldP spid="407" grpId="0" animBg="1" advAuto="0"/>
      <p:bldP spid="407" grpId="1" animBg="1" advAuto="0"/>
      <p:bldP spid="408" grpId="0" animBg="1" advAuto="0"/>
      <p:bldP spid="409" grpId="0" animBg="1" advAuto="0"/>
      <p:bldP spid="409" grpId="1" animBg="1" advAuto="0"/>
      <p:bldP spid="410" grpId="0" animBg="1" advAuto="0"/>
      <p:bldP spid="411" grpId="0" animBg="1" advAuto="0"/>
      <p:bldP spid="411" grpId="1" animBg="1" advAuto="0"/>
      <p:bldP spid="412" grpId="0" animBg="1" advAuto="0"/>
      <p:bldP spid="413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"/>
          <p:cNvGrpSpPr/>
          <p:nvPr/>
        </p:nvGrpSpPr>
        <p:grpSpPr>
          <a:xfrm>
            <a:off x="3670300" y="4779264"/>
            <a:ext cx="12484100" cy="3492500"/>
            <a:chOff x="0" y="0"/>
            <a:chExt cx="12484100" cy="3492499"/>
          </a:xfrm>
        </p:grpSpPr>
        <p:grpSp>
          <p:nvGrpSpPr>
            <p:cNvPr id="419" name="Group"/>
            <p:cNvGrpSpPr/>
            <p:nvPr/>
          </p:nvGrpSpPr>
          <p:grpSpPr>
            <a:xfrm>
              <a:off x="0" y="-1"/>
              <a:ext cx="12484100" cy="3309269"/>
              <a:chOff x="0" y="0"/>
              <a:chExt cx="12484100" cy="3309267"/>
            </a:xfrm>
          </p:grpSpPr>
          <p:sp>
            <p:nvSpPr>
              <p:cNvPr id="415" name="Rounded Rectangle"/>
              <p:cNvSpPr/>
              <p:nvPr/>
            </p:nvSpPr>
            <p:spPr>
              <a:xfrm>
                <a:off x="2374900" y="0"/>
                <a:ext cx="254000" cy="3209324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16" name="Rounded Rectangle"/>
              <p:cNvSpPr/>
              <p:nvPr/>
            </p:nvSpPr>
            <p:spPr>
              <a:xfrm>
                <a:off x="10071100" y="0"/>
                <a:ext cx="254000" cy="3209324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17" name="Rounded Rectangle"/>
              <p:cNvSpPr/>
              <p:nvPr/>
            </p:nvSpPr>
            <p:spPr>
              <a:xfrm>
                <a:off x="6223000" y="0"/>
                <a:ext cx="254000" cy="3209324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18" name="Rectangle"/>
              <p:cNvSpPr/>
              <p:nvPr/>
            </p:nvSpPr>
            <p:spPr>
              <a:xfrm>
                <a:off x="0" y="2887280"/>
                <a:ext cx="12484100" cy="42198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</p:grpSp>
        <p:sp>
          <p:nvSpPr>
            <p:cNvPr id="420" name="A"/>
            <p:cNvSpPr/>
            <p:nvPr/>
          </p:nvSpPr>
          <p:spPr>
            <a:xfrm>
              <a:off x="2223338" y="2915043"/>
              <a:ext cx="454049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21" name="B"/>
            <p:cNvSpPr/>
            <p:nvPr/>
          </p:nvSpPr>
          <p:spPr>
            <a:xfrm>
              <a:off x="6093238" y="2915043"/>
              <a:ext cx="444881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22" name="C"/>
            <p:cNvSpPr/>
            <p:nvPr/>
          </p:nvSpPr>
          <p:spPr>
            <a:xfrm>
              <a:off x="9953970" y="2915043"/>
              <a:ext cx="454049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424" name="Towers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Towers of Hanoi</a:t>
            </a:r>
          </a:p>
        </p:txBody>
      </p:sp>
      <p:sp>
        <p:nvSpPr>
          <p:cNvPr id="425" name="Move the disks from post A to post C…"/>
          <p:cNvSpPr txBox="1">
            <a:spLocks noGrp="1"/>
          </p:cNvSpPr>
          <p:nvPr>
            <p:ph type="body" idx="1"/>
          </p:nvPr>
        </p:nvSpPr>
        <p:spPr>
          <a:xfrm>
            <a:off x="292099" y="1574799"/>
            <a:ext cx="15659101" cy="7010401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Move the disks from post A to post C</a:t>
            </a:r>
          </a:p>
          <a:p>
            <a:pPr>
              <a:buBlip>
                <a:blip r:embed="rId3"/>
              </a:buBlip>
            </a:pPr>
            <a:r>
              <a:t>Can only move one disk at a time</a:t>
            </a:r>
          </a:p>
          <a:p>
            <a:pPr>
              <a:buBlip>
                <a:blip r:embed="rId3"/>
              </a:buBlip>
            </a:pPr>
            <a:r>
              <a:t>Cannot place a disk on one smaller than itself</a:t>
            </a:r>
          </a:p>
        </p:txBody>
      </p:sp>
      <p:sp>
        <p:nvSpPr>
          <p:cNvPr id="426" name="Rounded Rectangle"/>
          <p:cNvSpPr/>
          <p:nvPr/>
        </p:nvSpPr>
        <p:spPr>
          <a:xfrm>
            <a:off x="4456288" y="7391230"/>
            <a:ext cx="3386667" cy="270934"/>
          </a:xfrm>
          <a:prstGeom prst="roundRect">
            <a:avLst>
              <a:gd name="adj" fmla="val 50000"/>
            </a:avLst>
          </a:prstGeom>
          <a:solidFill>
            <a:srgbClr val="9411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427" name="Rounded Rectangle"/>
          <p:cNvSpPr/>
          <p:nvPr/>
        </p:nvSpPr>
        <p:spPr>
          <a:xfrm>
            <a:off x="4738510" y="7120297"/>
            <a:ext cx="2822224" cy="270934"/>
          </a:xfrm>
          <a:prstGeom prst="roundRect">
            <a:avLst>
              <a:gd name="adj" fmla="val 50000"/>
            </a:avLst>
          </a:prstGeom>
          <a:solidFill>
            <a:srgbClr val="011993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428" name="Rounded Rectangle"/>
          <p:cNvSpPr/>
          <p:nvPr/>
        </p:nvSpPr>
        <p:spPr>
          <a:xfrm>
            <a:off x="5032022" y="6849363"/>
            <a:ext cx="2235201" cy="270934"/>
          </a:xfrm>
          <a:prstGeom prst="roundRect">
            <a:avLst>
              <a:gd name="adj" fmla="val 50000"/>
            </a:avLst>
          </a:prstGeom>
          <a:solidFill>
            <a:srgbClr val="008F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429" name="Rounded Rectangle"/>
          <p:cNvSpPr/>
          <p:nvPr/>
        </p:nvSpPr>
        <p:spPr>
          <a:xfrm>
            <a:off x="5269088" y="6578430"/>
            <a:ext cx="1761067" cy="270935"/>
          </a:xfrm>
          <a:prstGeom prst="roundRect">
            <a:avLst>
              <a:gd name="adj" fmla="val 50000"/>
            </a:avLst>
          </a:prstGeom>
          <a:solidFill>
            <a:srgbClr val="FFFB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430" name="Rounded Rectangle"/>
          <p:cNvSpPr/>
          <p:nvPr/>
        </p:nvSpPr>
        <p:spPr>
          <a:xfrm>
            <a:off x="5573888" y="6307496"/>
            <a:ext cx="1151468" cy="27093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animBg="1" advAuto="0"/>
      <p:bldP spid="424" grpId="0" animBg="1" advAuto="0"/>
      <p:bldP spid="425" grpId="0" build="p" bldLvl="5" animBg="1" advAuto="0"/>
      <p:bldP spid="426" grpId="0" animBg="1" advAuto="0"/>
      <p:bldP spid="427" grpId="0" animBg="1" advAuto="0"/>
      <p:bldP spid="428" grpId="0" animBg="1" advAuto="0"/>
      <p:bldP spid="429" grpId="0" animBg="1" advAuto="0"/>
      <p:bldP spid="430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acktrac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Backtracking</a:t>
            </a:r>
          </a:p>
        </p:txBody>
      </p:sp>
      <p:sp>
        <p:nvSpPr>
          <p:cNvPr id="72" name="Searching for a solution and backing up when an impasse  (dead-end) is reached…"/>
          <p:cNvSpPr txBox="1">
            <a:spLocks noGrp="1"/>
          </p:cNvSpPr>
          <p:nvPr>
            <p:ph type="body" idx="1"/>
          </p:nvPr>
        </p:nvSpPr>
        <p:spPr>
          <a:xfrm>
            <a:off x="165100" y="1562100"/>
            <a:ext cx="14236700" cy="681380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Blip>
                <a:blip r:embed="rId2"/>
              </a:buBlip>
            </a:pPr>
            <a:r>
              <a:rPr dirty="0"/>
              <a:t>Searching for a solution and backing up when an impasse </a:t>
            </a:r>
            <a:br>
              <a:rPr dirty="0"/>
            </a:br>
            <a:r>
              <a:rPr dirty="0"/>
              <a:t>(dead-end) is reached</a:t>
            </a:r>
          </a:p>
          <a:p>
            <a:pPr lvl="1">
              <a:spcBef>
                <a:spcPts val="1800"/>
              </a:spcBef>
              <a:buBlip>
                <a:blip r:embed="rId2"/>
              </a:buBlip>
            </a:pPr>
            <a:r>
              <a:rPr dirty="0"/>
              <a:t>Depth-first Search</a:t>
            </a:r>
          </a:p>
          <a:p>
            <a:pPr>
              <a:spcBef>
                <a:spcPts val="1800"/>
              </a:spcBef>
              <a:buBlip>
                <a:blip r:embed="rId2"/>
              </a:buBlip>
            </a:pPr>
            <a:r>
              <a:rPr dirty="0"/>
              <a:t>Recursion and backtracking can be combined to solve problems</a:t>
            </a:r>
          </a:p>
          <a:p>
            <a:pPr lvl="1">
              <a:spcBef>
                <a:spcPts val="1800"/>
              </a:spcBef>
              <a:buBlip>
                <a:blip r:embed="rId2"/>
              </a:buBlip>
            </a:pPr>
            <a:r>
              <a:rPr dirty="0"/>
              <a:t>Searching Labyrinth for Item</a:t>
            </a:r>
          </a:p>
          <a:p>
            <a:pPr lvl="1">
              <a:spcBef>
                <a:spcPts val="1800"/>
              </a:spcBef>
              <a:buBlip>
                <a:blip r:embed="rId2"/>
              </a:buBlip>
            </a:pPr>
            <a:r>
              <a:rPr dirty="0"/>
              <a:t>Search for best airline route between cities</a:t>
            </a:r>
          </a:p>
          <a:p>
            <a:pPr marL="1295400" lvl="2" indent="-355600">
              <a:spcBef>
                <a:spcPts val="1800"/>
              </a:spcBef>
              <a:buBlip>
                <a:blip r:embed="rId2"/>
              </a:buBlip>
              <a:defRPr sz="2800"/>
            </a:pPr>
            <a:r>
              <a:rPr dirty="0"/>
              <a:t>Beginning at the origin city, try every possible sequence of flights until either</a:t>
            </a:r>
          </a:p>
          <a:p>
            <a:pPr marL="1651000" lvl="3" indent="-355600">
              <a:spcBef>
                <a:spcPts val="1800"/>
              </a:spcBef>
              <a:buBlip>
                <a:blip r:embed="rId2"/>
              </a:buBlip>
              <a:defRPr sz="2800"/>
            </a:pPr>
            <a:r>
              <a:rPr dirty="0"/>
              <a:t>A sequence that gets to the destination city is found</a:t>
            </a:r>
          </a:p>
          <a:p>
            <a:pPr marL="1651000" lvl="3" indent="-355600">
              <a:spcBef>
                <a:spcPts val="1800"/>
              </a:spcBef>
              <a:buBlip>
                <a:blip r:embed="rId2"/>
              </a:buBlip>
              <a:defRPr sz="2800"/>
            </a:pPr>
            <a:r>
              <a:rPr dirty="0"/>
              <a:t>Can determine that no such sequence exists</a:t>
            </a:r>
          </a:p>
          <a:p>
            <a:pPr marL="1295400" lvl="2" indent="-355600">
              <a:spcBef>
                <a:spcPts val="1800"/>
              </a:spcBef>
              <a:buBlip>
                <a:blip r:embed="rId2"/>
              </a:buBlip>
              <a:defRPr sz="2800"/>
            </a:pPr>
            <a:r>
              <a:rPr dirty="0"/>
              <a:t>Backtracking can be used to recover from choosing a wrong city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50"/>
                            </p:stCondLst>
                            <p:childTnLst>
                              <p:par>
                                <p:cTn id="2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50"/>
                            </p:stCondLst>
                            <p:childTnLst>
                              <p:par>
                                <p:cTn id="2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 advAuto="0"/>
      <p:bldP spid="72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"/>
          <p:cNvGrpSpPr/>
          <p:nvPr/>
        </p:nvGrpSpPr>
        <p:grpSpPr>
          <a:xfrm>
            <a:off x="3670300" y="5108447"/>
            <a:ext cx="12484100" cy="3492503"/>
            <a:chOff x="0" y="0"/>
            <a:chExt cx="12484100" cy="3492501"/>
          </a:xfrm>
        </p:grpSpPr>
        <p:grpSp>
          <p:nvGrpSpPr>
            <p:cNvPr id="436" name="Group"/>
            <p:cNvGrpSpPr/>
            <p:nvPr/>
          </p:nvGrpSpPr>
          <p:grpSpPr>
            <a:xfrm>
              <a:off x="0" y="-1"/>
              <a:ext cx="12484100" cy="3309271"/>
              <a:chOff x="0" y="0"/>
              <a:chExt cx="12484100" cy="3309269"/>
            </a:xfrm>
          </p:grpSpPr>
          <p:sp>
            <p:nvSpPr>
              <p:cNvPr id="432" name="Rounded Rectangle"/>
              <p:cNvSpPr/>
              <p:nvPr/>
            </p:nvSpPr>
            <p:spPr>
              <a:xfrm>
                <a:off x="2374900" y="0"/>
                <a:ext cx="254000" cy="3209325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33" name="Rounded Rectangle"/>
              <p:cNvSpPr/>
              <p:nvPr/>
            </p:nvSpPr>
            <p:spPr>
              <a:xfrm>
                <a:off x="10071100" y="0"/>
                <a:ext cx="254000" cy="3209325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34" name="Rounded Rectangle"/>
              <p:cNvSpPr/>
              <p:nvPr/>
            </p:nvSpPr>
            <p:spPr>
              <a:xfrm>
                <a:off x="6223000" y="0"/>
                <a:ext cx="254000" cy="3209325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35" name="Rectangle"/>
              <p:cNvSpPr/>
              <p:nvPr/>
            </p:nvSpPr>
            <p:spPr>
              <a:xfrm>
                <a:off x="0" y="2887282"/>
                <a:ext cx="12484100" cy="42198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</p:grpSp>
        <p:sp>
          <p:nvSpPr>
            <p:cNvPr id="437" name="A"/>
            <p:cNvSpPr/>
            <p:nvPr/>
          </p:nvSpPr>
          <p:spPr>
            <a:xfrm>
              <a:off x="2223338" y="2915044"/>
              <a:ext cx="454049" cy="577458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38" name="B"/>
            <p:cNvSpPr/>
            <p:nvPr/>
          </p:nvSpPr>
          <p:spPr>
            <a:xfrm>
              <a:off x="6093238" y="2915044"/>
              <a:ext cx="444881" cy="577458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39" name="C"/>
            <p:cNvSpPr/>
            <p:nvPr/>
          </p:nvSpPr>
          <p:spPr>
            <a:xfrm>
              <a:off x="9953970" y="2915044"/>
              <a:ext cx="454049" cy="577458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441" name="Towers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Towers of Hanoi</a:t>
            </a:r>
          </a:p>
        </p:txBody>
      </p:sp>
      <p:sp>
        <p:nvSpPr>
          <p:cNvPr id="442" name="Move the disks from post A to post C…"/>
          <p:cNvSpPr txBox="1">
            <a:spLocks noGrp="1"/>
          </p:cNvSpPr>
          <p:nvPr>
            <p:ph type="body" sz="half" idx="1"/>
          </p:nvPr>
        </p:nvSpPr>
        <p:spPr>
          <a:xfrm>
            <a:off x="292099" y="1574799"/>
            <a:ext cx="15646401" cy="3505201"/>
          </a:xfrm>
          <a:prstGeom prst="rect">
            <a:avLst/>
          </a:prstGeom>
          <a:effectLst>
            <a:outerShdw blurRad="25400" dir="2280000" rotWithShape="0">
              <a:srgbClr val="000000">
                <a:alpha val="75000"/>
              </a:srgbClr>
            </a:outerShdw>
          </a:effectLst>
        </p:spPr>
        <p:txBody>
          <a:bodyPr>
            <a:normAutofit/>
          </a:bodyPr>
          <a:lstStyle/>
          <a:p>
            <a:pPr defTabSz="541866">
              <a:spcBef>
                <a:spcPts val="900"/>
              </a:spcBef>
              <a:buClrTx/>
              <a:buFontTx/>
              <a:buBlip>
                <a:blip r:embed="rId3"/>
              </a:buBlip>
            </a:pPr>
            <a:r>
              <a:t>Move the disks from post A to post C</a:t>
            </a:r>
          </a:p>
          <a:p>
            <a:pPr marL="952500" lvl="1" indent="-355600" defTabSz="541866">
              <a:spcBef>
                <a:spcPts val="900"/>
              </a:spcBef>
              <a:buBlip>
                <a:blip r:embed="rId3"/>
              </a:buBlip>
              <a:defRPr sz="2800">
                <a:solidFill>
                  <a:srgbClr val="76797B"/>
                </a:solidFill>
                <a:latin typeface="Cochin"/>
                <a:ea typeface="Cochin"/>
                <a:cs typeface="Cochin"/>
                <a:sym typeface="Cochin"/>
              </a:defRPr>
            </a:pPr>
            <a:r>
              <a:rPr b="1">
                <a:solidFill>
                  <a:srgbClr val="941100"/>
                </a:solidFill>
              </a:rPr>
              <a:t>post A</a:t>
            </a:r>
            <a:r>
              <a:t> - </a:t>
            </a:r>
            <a:r>
              <a:rPr>
                <a:solidFill>
                  <a:srgbClr val="000000"/>
                </a:solidFill>
              </a:rPr>
              <a:t>Source</a:t>
            </a:r>
            <a:r>
              <a:t> (</a:t>
            </a:r>
            <a:r>
              <a: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t>)</a:t>
            </a:r>
          </a:p>
          <a:p>
            <a:pPr marL="952500" lvl="1" indent="-355600" defTabSz="541866">
              <a:spcBef>
                <a:spcPts val="900"/>
              </a:spcBef>
              <a:buBlip>
                <a:blip r:embed="rId3"/>
              </a:buBlip>
              <a:defRPr sz="2800">
                <a:solidFill>
                  <a:srgbClr val="76797B"/>
                </a:solidFill>
                <a:latin typeface="Cochin"/>
                <a:ea typeface="Cochin"/>
                <a:cs typeface="Cochin"/>
                <a:sym typeface="Cochin"/>
              </a:defRPr>
            </a:pPr>
            <a:r>
              <a:rPr b="1">
                <a:solidFill>
                  <a:srgbClr val="941100"/>
                </a:solidFill>
              </a:rPr>
              <a:t>post B</a:t>
            </a:r>
            <a:r>
              <a:t> - </a:t>
            </a:r>
            <a:r>
              <a:rPr>
                <a:solidFill>
                  <a:srgbClr val="000000"/>
                </a:solidFill>
              </a:rPr>
              <a:t>Spare</a:t>
            </a:r>
            <a:r>
              <a:t> (</a:t>
            </a:r>
            <a:r>
              <a: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spare</a:t>
            </a:r>
            <a:r>
              <a:t>)</a:t>
            </a:r>
          </a:p>
          <a:p>
            <a:pPr marL="952500" lvl="1" indent="-355600" defTabSz="541866">
              <a:spcBef>
                <a:spcPts val="900"/>
              </a:spcBef>
              <a:buBlip>
                <a:blip r:embed="rId3"/>
              </a:buBlip>
              <a:defRPr sz="2800">
                <a:solidFill>
                  <a:srgbClr val="76797B"/>
                </a:solidFill>
                <a:latin typeface="Cochin"/>
                <a:ea typeface="Cochin"/>
                <a:cs typeface="Cochin"/>
                <a:sym typeface="Cochin"/>
              </a:defRPr>
            </a:pPr>
            <a:r>
              <a:rPr b="1">
                <a:solidFill>
                  <a:srgbClr val="941100"/>
                </a:solidFill>
              </a:rPr>
              <a:t>post C</a:t>
            </a:r>
            <a:r>
              <a:t> - </a:t>
            </a:r>
            <a:r>
              <a:rPr>
                <a:solidFill>
                  <a:srgbClr val="000000"/>
                </a:solidFill>
              </a:rPr>
              <a:t>Destination</a:t>
            </a:r>
            <a:r>
              <a:t> (</a:t>
            </a:r>
            <a:r>
              <a: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t>)</a:t>
            </a:r>
          </a:p>
          <a:p>
            <a:pPr marL="355600" indent="-355600" defTabSz="541866">
              <a:spcBef>
                <a:spcPts val="900"/>
              </a:spcBef>
              <a:buBlip>
                <a:blip r:embed="rId3"/>
              </a:buBlip>
              <a:defRPr sz="4400">
                <a:solidFill>
                  <a:srgbClr val="76797B"/>
                </a:solidFill>
                <a:latin typeface="Cochin"/>
                <a:ea typeface="Cochin"/>
                <a:cs typeface="Cochin"/>
                <a:sym typeface="Cochin"/>
              </a:defRPr>
            </a:pPr>
            <a:r>
              <a: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solveTowers(count, src, dst, spare) </a:t>
            </a:r>
            <a:r>
              <a:rPr sz="2800">
                <a:solidFill>
                  <a:srgbClr val="4F8F00"/>
                </a:solidFill>
                <a:uFill>
                  <a:solidFill>
                    <a:srgbClr val="4F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// signature</a:t>
            </a:r>
          </a:p>
          <a:p>
            <a:pPr marL="355600" indent="-355600" defTabSz="541866">
              <a:spcBef>
                <a:spcPts val="900"/>
              </a:spcBef>
              <a:buBlip>
                <a:blip r:embed="rId3"/>
              </a:buBlip>
              <a:defRPr sz="4400">
                <a:solidFill>
                  <a:srgbClr val="76797B"/>
                </a:solidFill>
                <a:latin typeface="Cochin"/>
                <a:ea typeface="Cochin"/>
                <a:cs typeface="Cochin"/>
                <a:sym typeface="Cochin"/>
              </a:defRPr>
            </a:pPr>
            <a:r>
              <a: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solveTowers(5, A, C, B)</a:t>
            </a:r>
            <a:r>
              <a:rPr sz="2800">
                <a:solidFill>
                  <a:srgbClr val="4F8F00"/>
                </a:solidFill>
                <a:uFill>
                  <a:solidFill>
                    <a:srgbClr val="4F8F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 // example</a:t>
            </a:r>
          </a:p>
        </p:txBody>
      </p:sp>
      <p:sp>
        <p:nvSpPr>
          <p:cNvPr id="443" name="Rounded Rectangle"/>
          <p:cNvSpPr/>
          <p:nvPr/>
        </p:nvSpPr>
        <p:spPr>
          <a:xfrm>
            <a:off x="4468988" y="7720414"/>
            <a:ext cx="3386667" cy="270934"/>
          </a:xfrm>
          <a:prstGeom prst="roundRect">
            <a:avLst>
              <a:gd name="adj" fmla="val 50000"/>
            </a:avLst>
          </a:prstGeom>
          <a:solidFill>
            <a:srgbClr val="9411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444" name="Rounded Rectangle"/>
          <p:cNvSpPr/>
          <p:nvPr/>
        </p:nvSpPr>
        <p:spPr>
          <a:xfrm>
            <a:off x="4751210" y="7449481"/>
            <a:ext cx="2822224" cy="270934"/>
          </a:xfrm>
          <a:prstGeom prst="roundRect">
            <a:avLst>
              <a:gd name="adj" fmla="val 50000"/>
            </a:avLst>
          </a:prstGeom>
          <a:solidFill>
            <a:srgbClr val="011993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445" name="Rounded Rectangle"/>
          <p:cNvSpPr/>
          <p:nvPr/>
        </p:nvSpPr>
        <p:spPr>
          <a:xfrm>
            <a:off x="5044722" y="7178547"/>
            <a:ext cx="2235201" cy="270934"/>
          </a:xfrm>
          <a:prstGeom prst="roundRect">
            <a:avLst>
              <a:gd name="adj" fmla="val 50000"/>
            </a:avLst>
          </a:prstGeom>
          <a:solidFill>
            <a:srgbClr val="008F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446" name="Rounded Rectangle"/>
          <p:cNvSpPr/>
          <p:nvPr/>
        </p:nvSpPr>
        <p:spPr>
          <a:xfrm>
            <a:off x="5281788" y="6907614"/>
            <a:ext cx="1761067" cy="270935"/>
          </a:xfrm>
          <a:prstGeom prst="roundRect">
            <a:avLst>
              <a:gd name="adj" fmla="val 50000"/>
            </a:avLst>
          </a:prstGeom>
          <a:solidFill>
            <a:srgbClr val="FFFB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447" name="Rounded Rectangle"/>
          <p:cNvSpPr/>
          <p:nvPr/>
        </p:nvSpPr>
        <p:spPr>
          <a:xfrm>
            <a:off x="5586588" y="6636680"/>
            <a:ext cx="1151468" cy="27093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oup"/>
          <p:cNvGrpSpPr/>
          <p:nvPr/>
        </p:nvGrpSpPr>
        <p:grpSpPr>
          <a:xfrm>
            <a:off x="3670300" y="5151373"/>
            <a:ext cx="12484100" cy="3492501"/>
            <a:chOff x="0" y="0"/>
            <a:chExt cx="12484100" cy="3492499"/>
          </a:xfrm>
        </p:grpSpPr>
        <p:grpSp>
          <p:nvGrpSpPr>
            <p:cNvPr id="453" name="Group"/>
            <p:cNvGrpSpPr/>
            <p:nvPr/>
          </p:nvGrpSpPr>
          <p:grpSpPr>
            <a:xfrm>
              <a:off x="0" y="0"/>
              <a:ext cx="12484100" cy="3309268"/>
              <a:chOff x="0" y="0"/>
              <a:chExt cx="12484100" cy="3309267"/>
            </a:xfrm>
          </p:grpSpPr>
          <p:sp>
            <p:nvSpPr>
              <p:cNvPr id="449" name="Rounded Rectangle"/>
              <p:cNvSpPr/>
              <p:nvPr/>
            </p:nvSpPr>
            <p:spPr>
              <a:xfrm>
                <a:off x="2374900" y="0"/>
                <a:ext cx="254000" cy="3209324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50" name="Rounded Rectangle"/>
              <p:cNvSpPr/>
              <p:nvPr/>
            </p:nvSpPr>
            <p:spPr>
              <a:xfrm>
                <a:off x="10071100" y="0"/>
                <a:ext cx="254000" cy="3209324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51" name="Rounded Rectangle"/>
              <p:cNvSpPr/>
              <p:nvPr/>
            </p:nvSpPr>
            <p:spPr>
              <a:xfrm>
                <a:off x="6223000" y="0"/>
                <a:ext cx="254000" cy="3209324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52" name="Rectangle"/>
              <p:cNvSpPr/>
              <p:nvPr/>
            </p:nvSpPr>
            <p:spPr>
              <a:xfrm>
                <a:off x="0" y="2887280"/>
                <a:ext cx="12484100" cy="42198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</p:grpSp>
        <p:sp>
          <p:nvSpPr>
            <p:cNvPr id="454" name="A"/>
            <p:cNvSpPr/>
            <p:nvPr/>
          </p:nvSpPr>
          <p:spPr>
            <a:xfrm>
              <a:off x="2223338" y="2915043"/>
              <a:ext cx="454049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55" name="B"/>
            <p:cNvSpPr/>
            <p:nvPr/>
          </p:nvSpPr>
          <p:spPr>
            <a:xfrm>
              <a:off x="6093238" y="2915043"/>
              <a:ext cx="444881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56" name="C"/>
            <p:cNvSpPr/>
            <p:nvPr/>
          </p:nvSpPr>
          <p:spPr>
            <a:xfrm>
              <a:off x="9953970" y="2915043"/>
              <a:ext cx="454049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458" name="Towers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Towers of Hanoi</a:t>
            </a:r>
          </a:p>
        </p:txBody>
      </p:sp>
      <p:sp>
        <p:nvSpPr>
          <p:cNvPr id="459" name="Move the disks from post A to post C…"/>
          <p:cNvSpPr txBox="1">
            <a:spLocks noGrp="1"/>
          </p:cNvSpPr>
          <p:nvPr>
            <p:ph type="body" sz="half" idx="1"/>
          </p:nvPr>
        </p:nvSpPr>
        <p:spPr>
          <a:xfrm>
            <a:off x="292099" y="1574799"/>
            <a:ext cx="15646401" cy="3505201"/>
          </a:xfrm>
          <a:prstGeom prst="rect">
            <a:avLst/>
          </a:prstGeom>
          <a:effectLst>
            <a:outerShdw blurRad="25400" dir="2700000" rotWithShape="0">
              <a:srgbClr val="000000">
                <a:alpha val="75000"/>
              </a:srgbClr>
            </a:outerShdw>
          </a:effectLst>
        </p:spPr>
        <p:txBody>
          <a:bodyPr>
            <a:normAutofit/>
          </a:bodyPr>
          <a:lstStyle/>
          <a:p>
            <a:pPr defTabSz="541866">
              <a:spcBef>
                <a:spcPts val="1300"/>
              </a:spcBef>
              <a:buClrTx/>
              <a:buFontTx/>
              <a:buBlip>
                <a:blip r:embed="rId3"/>
              </a:buBlip>
            </a:pPr>
            <a:r>
              <a:t>Move the disks from post A to post C</a:t>
            </a:r>
          </a:p>
          <a:p>
            <a:pPr defTabSz="541866">
              <a:spcBef>
                <a:spcPts val="1300"/>
              </a:spcBef>
              <a:buClrTx/>
              <a:buFontTx/>
              <a:buBlip>
                <a:blip r:embed="rId3"/>
              </a:buBlip>
            </a:pPr>
            <a:r>
              <a:t>Base Case</a:t>
            </a:r>
          </a:p>
          <a:p>
            <a:pPr lvl="1" defTabSz="541866">
              <a:spcBef>
                <a:spcPts val="4000"/>
              </a:spcBef>
              <a:buClrTx/>
              <a:buFontTx/>
              <a:buBlip>
                <a:blip r:embed="rId3"/>
              </a:buBlip>
            </a:pPr>
            <a:r>
              <a:rPr b="1" i="1">
                <a:solidFill>
                  <a:srgbClr val="941100"/>
                </a:solidFill>
              </a:rPr>
              <a:t>One Disk</a:t>
            </a:r>
            <a:r>
              <a:t> - we can move it and not violate the rules</a:t>
            </a:r>
          </a:p>
          <a:p>
            <a:pPr marL="355600" indent="-355600" defTabSz="541866">
              <a:spcBef>
                <a:spcPts val="0"/>
              </a:spcBef>
              <a:buBlip>
                <a:blip r:embed="rId3"/>
              </a:buBlip>
              <a:defRPr sz="4400">
                <a:solidFill>
                  <a:srgbClr val="76797B"/>
                </a:solidFill>
                <a:latin typeface="Cochin"/>
                <a:ea typeface="Cochin"/>
                <a:cs typeface="Cochin"/>
                <a:sym typeface="Cochin"/>
              </a:defRPr>
            </a:pPr>
            <a:r>
              <a: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if (count == 1)</a:t>
            </a:r>
          </a:p>
          <a:p>
            <a:pPr marL="952500" lvl="1" indent="-355600" defTabSz="541866">
              <a:spcBef>
                <a:spcPts val="1300"/>
              </a:spcBef>
              <a:buBlip>
                <a:blip r:embed="rId3"/>
              </a:buBlip>
              <a:defRPr sz="3600" b="1">
                <a:solidFill>
                  <a:srgbClr val="76797B"/>
                </a:solidFill>
                <a:latin typeface="Cochin"/>
                <a:ea typeface="Cochin"/>
                <a:cs typeface="Cochin"/>
                <a:sym typeface="Cochin"/>
              </a:defRPr>
            </a:pPr>
            <a:r>
              <a: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moveDisk(src, dst)</a:t>
            </a:r>
          </a:p>
        </p:txBody>
      </p:sp>
      <p:sp>
        <p:nvSpPr>
          <p:cNvPr id="460" name="Rounded Rectangle"/>
          <p:cNvSpPr/>
          <p:nvPr/>
        </p:nvSpPr>
        <p:spPr>
          <a:xfrm>
            <a:off x="4468988" y="7756990"/>
            <a:ext cx="3386667" cy="270934"/>
          </a:xfrm>
          <a:prstGeom prst="roundRect">
            <a:avLst>
              <a:gd name="adj" fmla="val 50000"/>
            </a:avLst>
          </a:prstGeom>
          <a:solidFill>
            <a:srgbClr val="9411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1866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-0.002005 -0.437457 0.018052 -0.434708 C 0.091532 -0.424637 0.453521 -0.449094 0.473382 -0.455447 C 0.481976 -0.458196 0.481658 -0.000463 0.481658 -0.000463" pathEditMode="relative">
                                      <p:cBhvr>
                                        <p:cTn id="16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39407">
                                      <p:cBhvr>
                                        <p:cTn id="19" dur="2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 build="p" bldLvl="5" animBg="1" advAuto="0"/>
      <p:bldP spid="460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owers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Towers of Hanoi</a:t>
            </a:r>
          </a:p>
        </p:txBody>
      </p:sp>
      <p:sp>
        <p:nvSpPr>
          <p:cNvPr id="463" name="Move the disks from post A to post C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Move the disks from post A to post C</a:t>
            </a:r>
          </a:p>
          <a:p>
            <a:pPr>
              <a:buBlip>
                <a:blip r:embed="rId2"/>
              </a:buBlip>
            </a:pPr>
            <a:r>
              <a:t>Smaller problems</a:t>
            </a:r>
          </a:p>
          <a:p>
            <a:pPr lvl="1">
              <a:buBlip>
                <a:blip r:embed="rId2"/>
              </a:buBlip>
            </a:pPr>
            <a:r>
              <a:t>move others disk out of the way so we can move red disk</a:t>
            </a:r>
          </a:p>
        </p:txBody>
      </p:sp>
      <p:sp>
        <p:nvSpPr>
          <p:cNvPr id="464" name="solveTowers( 5, A, C, B )"/>
          <p:cNvSpPr/>
          <p:nvPr/>
        </p:nvSpPr>
        <p:spPr>
          <a:xfrm>
            <a:off x="1130299" y="4061221"/>
            <a:ext cx="5423769" cy="469901"/>
          </a:xfrm>
          <a:prstGeom prst="rect">
            <a:avLst/>
          </a:prstGeom>
          <a:ln w="12700">
            <a:miter lim="400000"/>
          </a:ln>
          <a:effectLst>
            <a:outerShdw dir="135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defTabSz="541866">
              <a:buClr>
                <a:srgbClr val="A29A85"/>
              </a:buClr>
              <a:defRPr sz="2800" b="1">
                <a:solidFill>
                  <a:srgbClr val="4F8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solveTowers( 5, A, C, B )</a:t>
            </a:r>
          </a:p>
        </p:txBody>
      </p:sp>
      <p:grpSp>
        <p:nvGrpSpPr>
          <p:cNvPr id="473" name="Group"/>
          <p:cNvGrpSpPr/>
          <p:nvPr/>
        </p:nvGrpSpPr>
        <p:grpSpPr>
          <a:xfrm>
            <a:off x="3670300" y="5163057"/>
            <a:ext cx="12484100" cy="3492504"/>
            <a:chOff x="0" y="0"/>
            <a:chExt cx="12484100" cy="3492502"/>
          </a:xfrm>
        </p:grpSpPr>
        <p:grpSp>
          <p:nvGrpSpPr>
            <p:cNvPr id="469" name="Group"/>
            <p:cNvGrpSpPr/>
            <p:nvPr/>
          </p:nvGrpSpPr>
          <p:grpSpPr>
            <a:xfrm>
              <a:off x="0" y="-1"/>
              <a:ext cx="12484100" cy="3309272"/>
              <a:chOff x="0" y="0"/>
              <a:chExt cx="12484100" cy="3309270"/>
            </a:xfrm>
          </p:grpSpPr>
          <p:sp>
            <p:nvSpPr>
              <p:cNvPr id="465" name="Rounded Rectangle"/>
              <p:cNvSpPr/>
              <p:nvPr/>
            </p:nvSpPr>
            <p:spPr>
              <a:xfrm>
                <a:off x="2374900" y="0"/>
                <a:ext cx="254000" cy="3209329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66" name="Rounded Rectangle"/>
              <p:cNvSpPr/>
              <p:nvPr/>
            </p:nvSpPr>
            <p:spPr>
              <a:xfrm>
                <a:off x="10071100" y="0"/>
                <a:ext cx="254000" cy="3209329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67" name="Rounded Rectangle"/>
              <p:cNvSpPr/>
              <p:nvPr/>
            </p:nvSpPr>
            <p:spPr>
              <a:xfrm>
                <a:off x="6223000" y="0"/>
                <a:ext cx="254000" cy="3209329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68" name="Rectangle"/>
              <p:cNvSpPr/>
              <p:nvPr/>
            </p:nvSpPr>
            <p:spPr>
              <a:xfrm>
                <a:off x="0" y="2887283"/>
                <a:ext cx="12484100" cy="421988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</p:grpSp>
        <p:sp>
          <p:nvSpPr>
            <p:cNvPr id="470" name="A"/>
            <p:cNvSpPr/>
            <p:nvPr/>
          </p:nvSpPr>
          <p:spPr>
            <a:xfrm>
              <a:off x="2223338" y="2915045"/>
              <a:ext cx="454049" cy="577458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71" name="B"/>
            <p:cNvSpPr/>
            <p:nvPr/>
          </p:nvSpPr>
          <p:spPr>
            <a:xfrm>
              <a:off x="6093238" y="2915045"/>
              <a:ext cx="444881" cy="577458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72" name="C"/>
            <p:cNvSpPr/>
            <p:nvPr/>
          </p:nvSpPr>
          <p:spPr>
            <a:xfrm>
              <a:off x="9953970" y="2915045"/>
              <a:ext cx="454049" cy="577458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474" name="solveTowers( 4, A, B, C )…"/>
          <p:cNvSpPr/>
          <p:nvPr/>
        </p:nvSpPr>
        <p:spPr>
          <a:xfrm>
            <a:off x="9974221" y="3721100"/>
            <a:ext cx="5854701" cy="137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defTabSz="584200"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solveTowers( 4, A, B, C ) </a:t>
            </a:r>
          </a:p>
          <a:p>
            <a:pPr defTabSz="584200">
              <a:defRPr sz="28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moveDisk( A, C )</a:t>
            </a:r>
          </a:p>
          <a:p>
            <a:pPr defTabSz="584200">
              <a:defRPr sz="2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solveTowers( 4, B, C, A ) </a:t>
            </a:r>
          </a:p>
        </p:txBody>
      </p:sp>
      <p:grpSp>
        <p:nvGrpSpPr>
          <p:cNvPr id="479" name="Group"/>
          <p:cNvGrpSpPr/>
          <p:nvPr/>
        </p:nvGrpSpPr>
        <p:grpSpPr>
          <a:xfrm>
            <a:off x="5020168" y="6591808"/>
            <a:ext cx="2260601" cy="1155700"/>
            <a:chOff x="0" y="0"/>
            <a:chExt cx="2260600" cy="1155700"/>
          </a:xfrm>
        </p:grpSpPr>
        <p:sp>
          <p:nvSpPr>
            <p:cNvPr id="475" name="Rounded Rectangle"/>
            <p:cNvSpPr/>
            <p:nvPr/>
          </p:nvSpPr>
          <p:spPr>
            <a:xfrm>
              <a:off x="0" y="863600"/>
              <a:ext cx="2260600" cy="292100"/>
            </a:xfrm>
            <a:prstGeom prst="roundRect">
              <a:avLst>
                <a:gd name="adj" fmla="val 50000"/>
              </a:avLst>
            </a:prstGeom>
            <a:solidFill>
              <a:srgbClr val="011993"/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476" name="Rounded Rectangle"/>
            <p:cNvSpPr/>
            <p:nvPr/>
          </p:nvSpPr>
          <p:spPr>
            <a:xfrm>
              <a:off x="234808" y="584200"/>
              <a:ext cx="1790701" cy="292100"/>
            </a:xfrm>
            <a:prstGeom prst="roundRect">
              <a:avLst>
                <a:gd name="adj" fmla="val 50000"/>
              </a:avLst>
            </a:prstGeom>
            <a:solidFill>
              <a:srgbClr val="008F00"/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477" name="Rounded Rectangle"/>
            <p:cNvSpPr/>
            <p:nvPr/>
          </p:nvSpPr>
          <p:spPr>
            <a:xfrm>
              <a:off x="428131" y="292100"/>
              <a:ext cx="1409701" cy="292100"/>
            </a:xfrm>
            <a:prstGeom prst="roundRect">
              <a:avLst>
                <a:gd name="adj" fmla="val 50000"/>
              </a:avLst>
            </a:prstGeom>
            <a:solidFill>
              <a:srgbClr val="FFFB00"/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478" name="Rounded Rectangle"/>
            <p:cNvSpPr/>
            <p:nvPr/>
          </p:nvSpPr>
          <p:spPr>
            <a:xfrm>
              <a:off x="668302" y="0"/>
              <a:ext cx="927101" cy="2921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</p:grpSp>
      <p:sp>
        <p:nvSpPr>
          <p:cNvPr id="480" name="Rounded Rectangle"/>
          <p:cNvSpPr/>
          <p:nvPr/>
        </p:nvSpPr>
        <p:spPr>
          <a:xfrm>
            <a:off x="4800600" y="7747508"/>
            <a:ext cx="2705100" cy="292100"/>
          </a:xfrm>
          <a:prstGeom prst="roundRect">
            <a:avLst>
              <a:gd name="adj" fmla="val 50000"/>
            </a:avLst>
          </a:prstGeom>
          <a:solidFill>
            <a:srgbClr val="9411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481" name="Line"/>
          <p:cNvSpPr/>
          <p:nvPr/>
        </p:nvSpPr>
        <p:spPr>
          <a:xfrm flipH="1">
            <a:off x="6728883" y="3994282"/>
            <a:ext cx="3182872" cy="260748"/>
          </a:xfrm>
          <a:prstGeom prst="line">
            <a:avLst/>
          </a:prstGeom>
          <a:ln w="76200">
            <a:solidFill>
              <a:srgbClr val="941100"/>
            </a:solidFill>
            <a:miter lim="400000"/>
            <a:headEnd type="stealth"/>
          </a:ln>
          <a:effectLst>
            <a:outerShdw blurRad="127000" dir="306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482" name="solveTowers(count, src, dst, spare)"/>
          <p:cNvSpPr/>
          <p:nvPr/>
        </p:nvSpPr>
        <p:spPr>
          <a:xfrm>
            <a:off x="7035800" y="2400300"/>
            <a:ext cx="847220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marL="355600" lvl="1" indent="-355600" defTabSz="541866">
              <a:spcBef>
                <a:spcPts val="900"/>
              </a:spcBef>
              <a:buClr>
                <a:srgbClr val="BAB6AF"/>
              </a:buClr>
              <a:buSzPct val="52999"/>
              <a:buFont typeface="Zapf Dingbats"/>
              <a:buBlip>
                <a:blip r:embed="rId2"/>
              </a:buBlip>
              <a:defRPr sz="4400" b="1">
                <a:solidFill>
                  <a:srgbClr val="0433FF"/>
                </a:solidFill>
                <a:latin typeface="Cochin"/>
                <a:ea typeface="Cochin"/>
                <a:cs typeface="Cochin"/>
                <a:sym typeface="Cochin"/>
              </a:defRPr>
            </a:pPr>
            <a:r>
              <a:rPr sz="2800"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solveTowers(count, src, dst, spare)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184494" pathEditMode="relative">
                                      <p:cBhvr>
                                        <p:cTn id="32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500" fill="hold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184494 C 0.000000 -0.184494 -0.000829 -0.269618 0.001111 -0.286420 C 0.009778 -0.361481 0.168512 -0.333868 0.233333 -0.285630 C 0.252444 -0.271407 0.238222 0.027259 0.238222 0.027259" pathEditMode="relative">
                                      <p:cBhvr>
                                        <p:cTn id="40" dur="2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-0.014222 -0.364642 0.008889 -0.380445 C 0.058490 -0.414360 0.350535 -0.456870 0.447111 -0.395062 C 0.491556 -0.366617 0.475556 0.000000 0.475556 0.000000" pathEditMode="relative">
                                      <p:cBhvr>
                                        <p:cTn id="48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1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222 0.027259 C 0.238222 0.027259 0.216204 -0.251258 0.256889 -0.298272 C 0.310222 -0.359901 0.441778 -0.329877 0.466667 -0.298272 C 0.487354 -0.272002 0.476444 0.000000 0.476444 0.000000" pathEditMode="relative">
                                      <p:cBhvr>
                                        <p:cTn id="59" dur="2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 build="p" bldLvl="5" animBg="1" advAuto="0"/>
      <p:bldP spid="464" grpId="0" animBg="1" advAuto="0"/>
      <p:bldP spid="474" grpId="0" build="p" bldLvl="5" animBg="1" advAuto="0"/>
      <p:bldP spid="480" grpId="0" animBg="1" advAuto="0"/>
      <p:bldP spid="481" grpId="0" animBg="1" advAuto="0"/>
      <p:bldP spid="481" grpId="1" animBg="1" advAuto="0"/>
      <p:bldP spid="482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owers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Towers of Hanoi</a:t>
            </a:r>
          </a:p>
        </p:txBody>
      </p:sp>
      <p:grpSp>
        <p:nvGrpSpPr>
          <p:cNvPr id="493" name="Group"/>
          <p:cNvGrpSpPr/>
          <p:nvPr/>
        </p:nvGrpSpPr>
        <p:grpSpPr>
          <a:xfrm>
            <a:off x="3670300" y="5108447"/>
            <a:ext cx="12484100" cy="3492501"/>
            <a:chOff x="0" y="0"/>
            <a:chExt cx="12484100" cy="3492499"/>
          </a:xfrm>
        </p:grpSpPr>
        <p:grpSp>
          <p:nvGrpSpPr>
            <p:cNvPr id="489" name="Group"/>
            <p:cNvGrpSpPr/>
            <p:nvPr/>
          </p:nvGrpSpPr>
          <p:grpSpPr>
            <a:xfrm>
              <a:off x="0" y="0"/>
              <a:ext cx="12484100" cy="3309268"/>
              <a:chOff x="0" y="0"/>
              <a:chExt cx="12484100" cy="3309267"/>
            </a:xfrm>
          </p:grpSpPr>
          <p:sp>
            <p:nvSpPr>
              <p:cNvPr id="485" name="Rounded Rectangle"/>
              <p:cNvSpPr/>
              <p:nvPr/>
            </p:nvSpPr>
            <p:spPr>
              <a:xfrm>
                <a:off x="2374900" y="0"/>
                <a:ext cx="254000" cy="3209323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86" name="Rounded Rectangle"/>
              <p:cNvSpPr/>
              <p:nvPr/>
            </p:nvSpPr>
            <p:spPr>
              <a:xfrm>
                <a:off x="10071100" y="0"/>
                <a:ext cx="254000" cy="3209323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87" name="Rounded Rectangle"/>
              <p:cNvSpPr/>
              <p:nvPr/>
            </p:nvSpPr>
            <p:spPr>
              <a:xfrm>
                <a:off x="6223000" y="0"/>
                <a:ext cx="254000" cy="3209323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488" name="Rectangle"/>
              <p:cNvSpPr/>
              <p:nvPr/>
            </p:nvSpPr>
            <p:spPr>
              <a:xfrm>
                <a:off x="0" y="2887280"/>
                <a:ext cx="12484100" cy="42198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</p:grpSp>
        <p:sp>
          <p:nvSpPr>
            <p:cNvPr id="490" name="A"/>
            <p:cNvSpPr/>
            <p:nvPr/>
          </p:nvSpPr>
          <p:spPr>
            <a:xfrm>
              <a:off x="2223338" y="2915043"/>
              <a:ext cx="454049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91" name="B"/>
            <p:cNvSpPr/>
            <p:nvPr/>
          </p:nvSpPr>
          <p:spPr>
            <a:xfrm>
              <a:off x="6093238" y="2915043"/>
              <a:ext cx="444881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92" name="C"/>
            <p:cNvSpPr/>
            <p:nvPr/>
          </p:nvSpPr>
          <p:spPr>
            <a:xfrm>
              <a:off x="9953970" y="2915043"/>
              <a:ext cx="454049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494" name="Rounded Rectangle"/>
          <p:cNvSpPr/>
          <p:nvPr/>
        </p:nvSpPr>
        <p:spPr>
          <a:xfrm>
            <a:off x="4800600" y="7686548"/>
            <a:ext cx="2705100" cy="292100"/>
          </a:xfrm>
          <a:prstGeom prst="roundRect">
            <a:avLst>
              <a:gd name="adj" fmla="val 50000"/>
            </a:avLst>
          </a:prstGeom>
          <a:solidFill>
            <a:srgbClr val="9411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grpSp>
        <p:nvGrpSpPr>
          <p:cNvPr id="499" name="Group"/>
          <p:cNvGrpSpPr/>
          <p:nvPr/>
        </p:nvGrpSpPr>
        <p:grpSpPr>
          <a:xfrm>
            <a:off x="5020168" y="6530848"/>
            <a:ext cx="2260601" cy="1155700"/>
            <a:chOff x="0" y="0"/>
            <a:chExt cx="2260600" cy="1155700"/>
          </a:xfrm>
        </p:grpSpPr>
        <p:sp>
          <p:nvSpPr>
            <p:cNvPr id="495" name="Rounded Rectangle"/>
            <p:cNvSpPr/>
            <p:nvPr/>
          </p:nvSpPr>
          <p:spPr>
            <a:xfrm>
              <a:off x="0" y="863600"/>
              <a:ext cx="2260600" cy="292100"/>
            </a:xfrm>
            <a:prstGeom prst="roundRect">
              <a:avLst>
                <a:gd name="adj" fmla="val 50000"/>
              </a:avLst>
            </a:prstGeom>
            <a:solidFill>
              <a:srgbClr val="011993"/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496" name="Rounded Rectangle"/>
            <p:cNvSpPr/>
            <p:nvPr/>
          </p:nvSpPr>
          <p:spPr>
            <a:xfrm>
              <a:off x="234808" y="584200"/>
              <a:ext cx="1790701" cy="292100"/>
            </a:xfrm>
            <a:prstGeom prst="roundRect">
              <a:avLst>
                <a:gd name="adj" fmla="val 50000"/>
              </a:avLst>
            </a:prstGeom>
            <a:solidFill>
              <a:srgbClr val="008F00"/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497" name="Rounded Rectangle"/>
            <p:cNvSpPr/>
            <p:nvPr/>
          </p:nvSpPr>
          <p:spPr>
            <a:xfrm>
              <a:off x="428131" y="292100"/>
              <a:ext cx="1409701" cy="292100"/>
            </a:xfrm>
            <a:prstGeom prst="roundRect">
              <a:avLst>
                <a:gd name="adj" fmla="val 50000"/>
              </a:avLst>
            </a:prstGeom>
            <a:solidFill>
              <a:srgbClr val="FFFB00"/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498" name="Rounded Rectangle"/>
            <p:cNvSpPr/>
            <p:nvPr/>
          </p:nvSpPr>
          <p:spPr>
            <a:xfrm>
              <a:off x="668302" y="0"/>
              <a:ext cx="927101" cy="2921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</p:grpSp>
      <p:sp>
        <p:nvSpPr>
          <p:cNvPr id="500" name="Move the disks from post A to post C…"/>
          <p:cNvSpPr/>
          <p:nvPr/>
        </p:nvSpPr>
        <p:spPr>
          <a:xfrm>
            <a:off x="292099" y="1574799"/>
            <a:ext cx="14109701" cy="2743201"/>
          </a:xfrm>
          <a:prstGeom prst="rect">
            <a:avLst/>
          </a:prstGeom>
          <a:ln w="12700">
            <a:miter lim="400000"/>
          </a:ln>
          <a:effectLst>
            <a:outerShdw blurRad="25400" dir="135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marL="381000" indent="-381000" defTabSz="546100">
              <a:spcBef>
                <a:spcPts val="1000"/>
              </a:spcBef>
              <a:buClr>
                <a:srgbClr val="BAB6AF"/>
              </a:buClr>
              <a:buSzPct val="52999"/>
              <a:buFont typeface="Zapf Dingbats"/>
              <a:buBlip>
                <a:blip r:embed="rId3"/>
              </a:buBlip>
              <a:defRPr sz="3600" b="1">
                <a:latin typeface="+mn-lt"/>
                <a:ea typeface="+mn-ea"/>
                <a:cs typeface="+mn-cs"/>
                <a:sym typeface="Optima"/>
              </a:defRPr>
            </a:pPr>
            <a:r>
              <a:rPr dirty="0"/>
              <a:t>Move the disks from post A to post C</a:t>
            </a:r>
          </a:p>
          <a:p>
            <a:pPr marL="381000" indent="-381000" defTabSz="546100">
              <a:spcBef>
                <a:spcPts val="1000"/>
              </a:spcBef>
              <a:buClr>
                <a:srgbClr val="BAB6AF"/>
              </a:buClr>
              <a:buSzPct val="52999"/>
              <a:buFont typeface="Zapf Dingbats"/>
              <a:buBlip>
                <a:blip r:embed="rId3"/>
              </a:buBlip>
              <a:defRPr sz="3600" b="1">
                <a:latin typeface="+mn-lt"/>
                <a:ea typeface="+mn-ea"/>
                <a:cs typeface="+mn-cs"/>
                <a:sym typeface="Optima"/>
              </a:defRPr>
            </a:pPr>
            <a:r>
              <a:rPr dirty="0"/>
              <a:t>Smaller problems</a:t>
            </a:r>
          </a:p>
          <a:p>
            <a:pPr marL="977900" lvl="2" indent="-381000" defTabSz="546100">
              <a:spcBef>
                <a:spcPts val="1000"/>
              </a:spcBef>
              <a:buClr>
                <a:srgbClr val="BAB6AF"/>
              </a:buClr>
              <a:buSzPct val="52999"/>
              <a:buFont typeface="Zapf Dingbats"/>
              <a:buBlip>
                <a:blip r:embed="rId3"/>
              </a:buBlip>
              <a:defRPr sz="3200">
                <a:latin typeface="+mn-lt"/>
                <a:ea typeface="+mn-ea"/>
                <a:cs typeface="+mn-cs"/>
                <a:sym typeface="Optima"/>
              </a:defRPr>
            </a:pPr>
            <a:r>
              <a:rPr dirty="0"/>
              <a:t>move others disk out of the way so we can move red disk</a:t>
            </a:r>
          </a:p>
        </p:txBody>
      </p:sp>
      <p:sp>
        <p:nvSpPr>
          <p:cNvPr id="501" name="solveTowers(count, src, dst, spare)"/>
          <p:cNvSpPr/>
          <p:nvPr/>
        </p:nvSpPr>
        <p:spPr>
          <a:xfrm>
            <a:off x="7035800" y="2400300"/>
            <a:ext cx="8472203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marL="355600" lvl="1" indent="-355600" defTabSz="541866">
              <a:spcBef>
                <a:spcPts val="900"/>
              </a:spcBef>
              <a:buClr>
                <a:srgbClr val="BAB6AF"/>
              </a:buClr>
              <a:buSzPct val="52999"/>
              <a:buFont typeface="Zapf Dingbats"/>
              <a:buBlip>
                <a:blip r:embed="rId3"/>
              </a:buBlip>
              <a:defRPr sz="4400" b="1">
                <a:solidFill>
                  <a:srgbClr val="0433FF"/>
                </a:solidFill>
                <a:latin typeface="Cochin"/>
                <a:ea typeface="Cochin"/>
                <a:cs typeface="Cochin"/>
                <a:sym typeface="Cochin"/>
              </a:defRPr>
            </a:pPr>
            <a:r>
              <a:rPr sz="2800">
                <a:uFill>
                  <a:solidFill>
                    <a:srgbClr val="0433FF"/>
                  </a:solidFill>
                </a:uFill>
                <a:latin typeface="Courier New"/>
                <a:ea typeface="Courier New"/>
                <a:cs typeface="Courier New"/>
                <a:sym typeface="Courier New"/>
              </a:rPr>
              <a:t>solveTowers(count, src, dst, spare)</a:t>
            </a:r>
          </a:p>
        </p:txBody>
      </p:sp>
      <p:sp>
        <p:nvSpPr>
          <p:cNvPr id="502" name="// generic example…"/>
          <p:cNvSpPr/>
          <p:nvPr/>
        </p:nvSpPr>
        <p:spPr>
          <a:xfrm>
            <a:off x="842921" y="3488436"/>
            <a:ext cx="7416801" cy="1549400"/>
          </a:xfrm>
          <a:prstGeom prst="rect">
            <a:avLst/>
          </a:prstGeom>
          <a:solidFill>
            <a:srgbClr val="F0EDE9"/>
          </a:solidFill>
          <a:ln w="25400">
            <a:solidFill>
              <a:srgbClr val="9411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defTabSz="584200">
              <a:defRPr sz="2400" b="1">
                <a:solidFill>
                  <a:srgbClr val="4F8F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// generic example</a:t>
            </a:r>
          </a:p>
          <a:p>
            <a: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solveTowers</a:t>
            </a:r>
            <a:r>
              <a:rPr dirty="0"/>
              <a:t>( count-1, </a:t>
            </a:r>
            <a:r>
              <a:rPr dirty="0" err="1"/>
              <a:t>src</a:t>
            </a:r>
            <a:r>
              <a:rPr dirty="0"/>
              <a:t>, spare, </a:t>
            </a:r>
            <a:r>
              <a:rPr dirty="0" err="1"/>
              <a:t>dst</a:t>
            </a:r>
            <a:r>
              <a:rPr dirty="0"/>
              <a:t> ) </a:t>
            </a:r>
          </a:p>
          <a:p>
            <a: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moveDisk</a:t>
            </a:r>
            <a:r>
              <a:rPr dirty="0"/>
              <a:t>( </a:t>
            </a:r>
            <a:r>
              <a:rPr dirty="0" err="1"/>
              <a:t>src</a:t>
            </a:r>
            <a:r>
              <a:rPr dirty="0"/>
              <a:t>, </a:t>
            </a:r>
            <a:r>
              <a:rPr dirty="0" err="1"/>
              <a:t>dst</a:t>
            </a:r>
            <a:r>
              <a:rPr dirty="0"/>
              <a:t> )</a:t>
            </a:r>
          </a:p>
          <a:p>
            <a: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solveTowers</a:t>
            </a:r>
            <a:r>
              <a:rPr dirty="0"/>
              <a:t>( count-1, spare, </a:t>
            </a:r>
            <a:r>
              <a:rPr dirty="0" err="1"/>
              <a:t>dst</a:t>
            </a:r>
            <a:r>
              <a:rPr dirty="0"/>
              <a:t>, </a:t>
            </a:r>
            <a:r>
              <a:rPr dirty="0" err="1"/>
              <a:t>src</a:t>
            </a:r>
            <a:r>
              <a:rPr dirty="0"/>
              <a:t> 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-0.007920 -0.277415 0.000000 -0.287210 C 0.040889 -0.337778 0.169624 -0.336634 0.234444 -0.288395 C 0.253556 -0.274173 0.231111 0.025679 0.231111 0.025679" pathEditMode="relative">
                                      <p:cBhvr>
                                        <p:cTn id="16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-0.014222 -0.364642 0.008889 -0.380445 C 0.058490 -0.414360 0.350535 -0.456870 0.447111 -0.395062 C 0.491556 -0.366617 0.475556 0.000000 0.475556 0.000000" pathEditMode="relative">
                                      <p:cBhvr>
                                        <p:cTn id="24" dur="2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7" dur="10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111 0.025679 C 0.231111 0.025679 0.220427 -0.255209 0.261111 -0.302222 C 0.314444 -0.363852 0.436444 -0.333037 0.461333 -0.301432 C 0.482021 -0.275162 0.476667 0.000000 0.476667 0.000000" pathEditMode="relative">
                                      <p:cBhvr>
                                        <p:cTn id="35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 animBg="1" advAuto="0"/>
      <p:bldP spid="502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owers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Towers of Hanoi</a:t>
            </a:r>
          </a:p>
        </p:txBody>
      </p:sp>
      <p:grpSp>
        <p:nvGrpSpPr>
          <p:cNvPr id="513" name="Group"/>
          <p:cNvGrpSpPr/>
          <p:nvPr/>
        </p:nvGrpSpPr>
        <p:grpSpPr>
          <a:xfrm>
            <a:off x="3670300" y="4980177"/>
            <a:ext cx="12484100" cy="3492501"/>
            <a:chOff x="0" y="0"/>
            <a:chExt cx="12484100" cy="3492499"/>
          </a:xfrm>
        </p:grpSpPr>
        <p:grpSp>
          <p:nvGrpSpPr>
            <p:cNvPr id="509" name="Group"/>
            <p:cNvGrpSpPr/>
            <p:nvPr/>
          </p:nvGrpSpPr>
          <p:grpSpPr>
            <a:xfrm>
              <a:off x="0" y="0"/>
              <a:ext cx="12484100" cy="3309267"/>
              <a:chOff x="0" y="0"/>
              <a:chExt cx="12484100" cy="3309266"/>
            </a:xfrm>
          </p:grpSpPr>
          <p:sp>
            <p:nvSpPr>
              <p:cNvPr id="505" name="Rounded Rectangle"/>
              <p:cNvSpPr/>
              <p:nvPr/>
            </p:nvSpPr>
            <p:spPr>
              <a:xfrm>
                <a:off x="2374900" y="0"/>
                <a:ext cx="254000" cy="3209323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506" name="Rounded Rectangle"/>
              <p:cNvSpPr/>
              <p:nvPr/>
            </p:nvSpPr>
            <p:spPr>
              <a:xfrm>
                <a:off x="10071100" y="0"/>
                <a:ext cx="254000" cy="3209323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507" name="Rounded Rectangle"/>
              <p:cNvSpPr/>
              <p:nvPr/>
            </p:nvSpPr>
            <p:spPr>
              <a:xfrm>
                <a:off x="6223000" y="0"/>
                <a:ext cx="254000" cy="3209323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508" name="Rectangle"/>
              <p:cNvSpPr/>
              <p:nvPr/>
            </p:nvSpPr>
            <p:spPr>
              <a:xfrm>
                <a:off x="0" y="2887279"/>
                <a:ext cx="12484100" cy="42198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</p:grpSp>
        <p:sp>
          <p:nvSpPr>
            <p:cNvPr id="510" name="A"/>
            <p:cNvSpPr/>
            <p:nvPr/>
          </p:nvSpPr>
          <p:spPr>
            <a:xfrm>
              <a:off x="2223338" y="2915043"/>
              <a:ext cx="454049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11" name="B"/>
            <p:cNvSpPr/>
            <p:nvPr/>
          </p:nvSpPr>
          <p:spPr>
            <a:xfrm>
              <a:off x="6093238" y="2915043"/>
              <a:ext cx="444881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12" name="C"/>
            <p:cNvSpPr/>
            <p:nvPr/>
          </p:nvSpPr>
          <p:spPr>
            <a:xfrm>
              <a:off x="9953970" y="2915043"/>
              <a:ext cx="454049" cy="577457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514" name="Rounded Rectangle"/>
          <p:cNvSpPr/>
          <p:nvPr/>
        </p:nvSpPr>
        <p:spPr>
          <a:xfrm>
            <a:off x="4800600" y="7564628"/>
            <a:ext cx="2705100" cy="292100"/>
          </a:xfrm>
          <a:prstGeom prst="roundRect">
            <a:avLst>
              <a:gd name="adj" fmla="val 50000"/>
            </a:avLst>
          </a:prstGeom>
          <a:solidFill>
            <a:srgbClr val="9411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515" name="Rounded Rectangle"/>
          <p:cNvSpPr/>
          <p:nvPr/>
        </p:nvSpPr>
        <p:spPr>
          <a:xfrm>
            <a:off x="5020168" y="7272528"/>
            <a:ext cx="2260601" cy="292100"/>
          </a:xfrm>
          <a:prstGeom prst="roundRect">
            <a:avLst>
              <a:gd name="adj" fmla="val 50000"/>
            </a:avLst>
          </a:prstGeom>
          <a:solidFill>
            <a:srgbClr val="011993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516" name="Rounded Rectangle"/>
          <p:cNvSpPr/>
          <p:nvPr/>
        </p:nvSpPr>
        <p:spPr>
          <a:xfrm>
            <a:off x="5254977" y="6993128"/>
            <a:ext cx="1790701" cy="292100"/>
          </a:xfrm>
          <a:prstGeom prst="roundRect">
            <a:avLst>
              <a:gd name="adj" fmla="val 50000"/>
            </a:avLst>
          </a:prstGeom>
          <a:solidFill>
            <a:srgbClr val="008F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517" name="Rounded Rectangle"/>
          <p:cNvSpPr/>
          <p:nvPr/>
        </p:nvSpPr>
        <p:spPr>
          <a:xfrm>
            <a:off x="5448300" y="6701028"/>
            <a:ext cx="1409700" cy="292100"/>
          </a:xfrm>
          <a:prstGeom prst="roundRect">
            <a:avLst>
              <a:gd name="adj" fmla="val 50000"/>
            </a:avLst>
          </a:prstGeom>
          <a:solidFill>
            <a:srgbClr val="FFFB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518" name="Rounded Rectangle"/>
          <p:cNvSpPr/>
          <p:nvPr/>
        </p:nvSpPr>
        <p:spPr>
          <a:xfrm>
            <a:off x="5688471" y="6408928"/>
            <a:ext cx="927101" cy="292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grpSp>
        <p:nvGrpSpPr>
          <p:cNvPr id="521" name="void solveTowers(count, src, dst, spare) {…"/>
          <p:cNvGrpSpPr/>
          <p:nvPr/>
        </p:nvGrpSpPr>
        <p:grpSpPr>
          <a:xfrm>
            <a:off x="259285" y="1523999"/>
            <a:ext cx="8204201" cy="3048001"/>
            <a:chOff x="0" y="0"/>
            <a:chExt cx="8204200" cy="3048000"/>
          </a:xfrm>
        </p:grpSpPr>
        <p:sp>
          <p:nvSpPr>
            <p:cNvPr id="520" name="void solveTowers(count, src, dst, spare) {…"/>
            <p:cNvSpPr/>
            <p:nvPr/>
          </p:nvSpPr>
          <p:spPr>
            <a:xfrm>
              <a:off x="63500" y="63500"/>
              <a:ext cx="8077200" cy="2921000"/>
            </a:xfrm>
            <a:prstGeom prst="rect">
              <a:avLst/>
            </a:prstGeom>
            <a:solidFill>
              <a:srgbClr val="F0EDE9"/>
            </a:solidFill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14300" tIns="114300" rIns="114300" bIns="114300" numCol="1" anchor="t">
              <a:spAutoFit/>
            </a:bodyPr>
            <a:lstStyle/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void solveTowers(count, src, dst, spare) {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if (count == 1)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moveDisk(src, dst)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else {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solveTowers( count-1, src, spare, dst ) 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moveDisk( src, dst )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solveTowers( count-1, spare, dst, src ) 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  <p:pic>
          <p:nvPicPr>
            <p:cNvPr id="519" name="void solveTowers(count, src, dst, spare) {… void solveTowers(count, src, dst, spare) {   if (count == 1)      moveDisk(src, dst)   else {      solveTowers( count-1, src, spare, dst )       moveDisk( src, dst )      solveTowers( count-1, spare, dst, src )" descr="void solveTowers(count, src, dst, spare) {… void solveTowers(count, src, dst, spare) {   if (count == 1)      moveDisk(src, dst)   else {      solveTowers( count-1, src, spare, dst )       moveDisk( src, dst )      solveTowers( count-1, spare, dst, src ) }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204200" cy="3048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olveTowers(5, A, C, B)…"/>
          <p:cNvSpPr/>
          <p:nvPr/>
        </p:nvSpPr>
        <p:spPr>
          <a:xfrm>
            <a:off x="8699141" y="1587499"/>
            <a:ext cx="7391401" cy="3131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defTabSz="584200">
              <a:lnSpc>
                <a:spcPct val="90000"/>
              </a:lnSpc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 err="1"/>
              <a:t>solveTowers</a:t>
            </a:r>
            <a:r>
              <a:rPr sz="2000" dirty="0"/>
              <a:t>(5, A, C, B)</a:t>
            </a:r>
          </a:p>
          <a:p>
            <a:pPr defTabSz="584200">
              <a:lnSpc>
                <a:spcPct val="90000"/>
              </a:lnSpc>
              <a:defRPr sz="24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  </a:t>
            </a:r>
            <a:r>
              <a:rPr sz="2000" dirty="0" err="1"/>
              <a:t>solveTowers</a:t>
            </a:r>
            <a:r>
              <a:rPr sz="2000" dirty="0"/>
              <a:t>(4, A, B, C)</a:t>
            </a:r>
          </a:p>
          <a:p>
            <a:pPr defTabSz="584200">
              <a:lnSpc>
                <a:spcPct val="90000"/>
              </a:lnSpc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>
                <a:solidFill>
                  <a:srgbClr val="011993"/>
                </a:solidFill>
              </a:rPr>
              <a:t>    </a:t>
            </a:r>
            <a:r>
              <a:rPr sz="2000" dirty="0" err="1">
                <a:solidFill>
                  <a:srgbClr val="011993"/>
                </a:solidFill>
              </a:rPr>
              <a:t>solveTowers</a:t>
            </a:r>
            <a:r>
              <a:rPr sz="2000" dirty="0">
                <a:solidFill>
                  <a:srgbClr val="011993"/>
                </a:solidFill>
              </a:rPr>
              <a:t>(3, A, C, B)</a:t>
            </a:r>
            <a:endParaRPr sz="2000" dirty="0">
              <a:solidFill>
                <a:srgbClr val="008F00"/>
              </a:solidFill>
            </a:endParaRPr>
          </a:p>
          <a:p>
            <a:pPr defTabSz="584200">
              <a:lnSpc>
                <a:spcPct val="90000"/>
              </a:lnSpc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>
                <a:solidFill>
                  <a:srgbClr val="008F00"/>
                </a:solidFill>
              </a:rPr>
              <a:t>      </a:t>
            </a:r>
            <a:r>
              <a:rPr sz="2000" dirty="0" err="1">
                <a:solidFill>
                  <a:srgbClr val="008F00"/>
                </a:solidFill>
              </a:rPr>
              <a:t>solveTowers</a:t>
            </a:r>
            <a:r>
              <a:rPr sz="2000" dirty="0">
                <a:solidFill>
                  <a:srgbClr val="008F00"/>
                </a:solidFill>
              </a:rPr>
              <a:t>(2, A, B, C)</a:t>
            </a:r>
            <a:endParaRPr sz="2000" dirty="0">
              <a:solidFill>
                <a:srgbClr val="FFFB00"/>
              </a:solidFill>
              <a:effectLst>
                <a:outerShdw blurRad="76200" dir="13500000" rotWithShape="0">
                  <a:srgbClr val="000000"/>
                </a:outerShdw>
              </a:effectLst>
            </a:endParaRPr>
          </a:p>
          <a:p>
            <a:pPr defTabSz="584200">
              <a:lnSpc>
                <a:spcPct val="90000"/>
              </a:lnSpc>
              <a:defRPr sz="2400" b="1">
                <a:solidFill>
                  <a:srgbClr val="FFFB00"/>
                </a:solidFill>
                <a:effectLst>
                  <a:outerShdw blurRad="76200" dir="13500000" rotWithShape="0">
                    <a:srgbClr val="000000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        </a:t>
            </a:r>
            <a:r>
              <a:rPr sz="2000" dirty="0" err="1"/>
              <a:t>solveTowers</a:t>
            </a:r>
            <a:r>
              <a:rPr sz="2000" dirty="0"/>
              <a:t>(1, A, C, B)</a:t>
            </a:r>
          </a:p>
          <a:p>
            <a:pPr defTabSz="584200">
              <a:lnSpc>
                <a:spcPct val="90000"/>
              </a:lnSpc>
              <a:defRPr sz="2400" b="1">
                <a:solidFill>
                  <a:srgbClr val="FFFFFF"/>
                </a:solidFill>
                <a:effectLst>
                  <a:outerShdw blurRad="101600" dir="13500000" rotWithShape="0">
                    <a:srgbClr val="000000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           </a:t>
            </a:r>
            <a:r>
              <a:rPr sz="2000" dirty="0" err="1"/>
              <a:t>diskMove</a:t>
            </a:r>
            <a:r>
              <a:rPr sz="2000" dirty="0"/>
              <a:t>(A, C) // base case</a:t>
            </a:r>
          </a:p>
          <a:p>
            <a:pPr defTabSz="584200">
              <a:lnSpc>
                <a:spcPct val="90000"/>
              </a:lnSpc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   </a:t>
            </a:r>
            <a:r>
              <a:rPr sz="2000" dirty="0">
                <a:solidFill>
                  <a:srgbClr val="FFFB00"/>
                </a:solidFill>
                <a:effectLst>
                  <a:outerShdw blurRad="76200" dir="13500000" rotWithShape="0">
                    <a:srgbClr val="000000"/>
                  </a:outerShdw>
                </a:effectLst>
              </a:rPr>
              <a:t>     </a:t>
            </a:r>
            <a:r>
              <a:rPr sz="2000" dirty="0" err="1">
                <a:solidFill>
                  <a:srgbClr val="FFFB00"/>
                </a:solidFill>
                <a:effectLst>
                  <a:outerShdw blurRad="76200" dir="13500000" rotWithShape="0">
                    <a:srgbClr val="000000"/>
                  </a:outerShdw>
                </a:effectLst>
              </a:rPr>
              <a:t>diskMove</a:t>
            </a:r>
            <a:r>
              <a:rPr sz="2000" dirty="0">
                <a:solidFill>
                  <a:srgbClr val="FFFB00"/>
                </a:solidFill>
                <a:effectLst>
                  <a:outerShdw blurRad="76200" dir="13500000" rotWithShape="0">
                    <a:srgbClr val="000000"/>
                  </a:outerShdw>
                </a:effectLst>
              </a:rPr>
              <a:t>(A, B)</a:t>
            </a:r>
          </a:p>
          <a:p>
            <a:pPr defTabSz="584200">
              <a:lnSpc>
                <a:spcPct val="90000"/>
              </a:lnSpc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     </a:t>
            </a:r>
            <a:r>
              <a:rPr sz="2000" dirty="0">
                <a:solidFill>
                  <a:srgbClr val="FFFB00"/>
                </a:solidFill>
                <a:effectLst>
                  <a:outerShdw blurRad="76200" dir="13500000" rotWithShape="0">
                    <a:srgbClr val="000000"/>
                  </a:outerShdw>
                </a:effectLst>
              </a:rPr>
              <a:t>   </a:t>
            </a:r>
            <a:r>
              <a:rPr sz="2000" dirty="0" err="1">
                <a:solidFill>
                  <a:srgbClr val="FFFB00"/>
                </a:solidFill>
                <a:effectLst>
                  <a:outerShdw blurRad="76200" dir="13500000" rotWithShape="0">
                    <a:srgbClr val="000000"/>
                  </a:outerShdw>
                </a:effectLst>
              </a:rPr>
              <a:t>solveTowers</a:t>
            </a:r>
            <a:r>
              <a:rPr sz="2000" dirty="0">
                <a:solidFill>
                  <a:srgbClr val="FFFB00"/>
                </a:solidFill>
                <a:effectLst>
                  <a:outerShdw blurRad="76200" dir="13500000" rotWithShape="0">
                    <a:srgbClr val="000000"/>
                  </a:outerShdw>
                </a:effectLst>
              </a:rPr>
              <a:t>(1, C, B, A)</a:t>
            </a:r>
          </a:p>
          <a:p>
            <a:pPr defTabSz="584200">
              <a:lnSpc>
                <a:spcPct val="90000"/>
              </a:lnSpc>
              <a:defRPr sz="2400" b="1">
                <a:solidFill>
                  <a:srgbClr val="FFFFFF"/>
                </a:solidFill>
                <a:effectLst>
                  <a:outerShdw blurRad="127000" dir="13500000" rotWithShape="0">
                    <a:srgbClr val="000000">
                      <a:alpha val="88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           </a:t>
            </a:r>
            <a:r>
              <a:rPr sz="2000" dirty="0" err="1"/>
              <a:t>diskMove</a:t>
            </a:r>
            <a:r>
              <a:rPr sz="2000" dirty="0"/>
              <a:t>(C, B) // base case</a:t>
            </a:r>
          </a:p>
          <a:p>
            <a:pPr defTabSz="584200">
              <a:lnSpc>
                <a:spcPct val="90000"/>
              </a:lnSpc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      </a:t>
            </a:r>
            <a:r>
              <a:rPr sz="2000" dirty="0" err="1">
                <a:solidFill>
                  <a:srgbClr val="008F00"/>
                </a:solidFill>
              </a:rPr>
              <a:t>diskMove</a:t>
            </a:r>
            <a:r>
              <a:rPr sz="2000" dirty="0">
                <a:solidFill>
                  <a:srgbClr val="008F00"/>
                </a:solidFill>
              </a:rPr>
              <a:t>(A, C)</a:t>
            </a:r>
          </a:p>
          <a:p>
            <a:pPr defTabSz="584200">
              <a:lnSpc>
                <a:spcPct val="90000"/>
              </a:lnSpc>
              <a:defRPr sz="2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000" dirty="0"/>
              <a:t> </a:t>
            </a:r>
            <a:r>
              <a:rPr sz="2000" dirty="0">
                <a:solidFill>
                  <a:srgbClr val="008F00"/>
                </a:solidFill>
              </a:rPr>
              <a:t>      </a:t>
            </a:r>
            <a:r>
              <a:rPr sz="2000" dirty="0" err="1">
                <a:solidFill>
                  <a:srgbClr val="008F00"/>
                </a:solidFill>
              </a:rPr>
              <a:t>solveTowers</a:t>
            </a:r>
            <a:r>
              <a:rPr sz="2000" dirty="0">
                <a:solidFill>
                  <a:srgbClr val="008F00"/>
                </a:solidFill>
              </a:rPr>
              <a:t>(2, B, C, A)</a:t>
            </a:r>
          </a:p>
        </p:txBody>
      </p:sp>
      <p:sp>
        <p:nvSpPr>
          <p:cNvPr id="524" name="Towers of Hano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Towers of Hanoi</a:t>
            </a:r>
          </a:p>
        </p:txBody>
      </p:sp>
      <p:grpSp>
        <p:nvGrpSpPr>
          <p:cNvPr id="533" name="Group"/>
          <p:cNvGrpSpPr/>
          <p:nvPr/>
        </p:nvGrpSpPr>
        <p:grpSpPr>
          <a:xfrm>
            <a:off x="3670300" y="5053330"/>
            <a:ext cx="12484100" cy="3492500"/>
            <a:chOff x="0" y="0"/>
            <a:chExt cx="12484100" cy="3492499"/>
          </a:xfrm>
        </p:grpSpPr>
        <p:grpSp>
          <p:nvGrpSpPr>
            <p:cNvPr id="529" name="Group"/>
            <p:cNvGrpSpPr/>
            <p:nvPr/>
          </p:nvGrpSpPr>
          <p:grpSpPr>
            <a:xfrm>
              <a:off x="0" y="0"/>
              <a:ext cx="12484100" cy="3309264"/>
              <a:chOff x="0" y="0"/>
              <a:chExt cx="12484100" cy="3309263"/>
            </a:xfrm>
          </p:grpSpPr>
          <p:sp>
            <p:nvSpPr>
              <p:cNvPr id="525" name="Rounded Rectangle"/>
              <p:cNvSpPr/>
              <p:nvPr/>
            </p:nvSpPr>
            <p:spPr>
              <a:xfrm>
                <a:off x="2374900" y="0"/>
                <a:ext cx="254000" cy="3209320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526" name="Rounded Rectangle"/>
              <p:cNvSpPr/>
              <p:nvPr/>
            </p:nvSpPr>
            <p:spPr>
              <a:xfrm>
                <a:off x="10071100" y="0"/>
                <a:ext cx="254000" cy="3209320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527" name="Rounded Rectangle"/>
              <p:cNvSpPr/>
              <p:nvPr/>
            </p:nvSpPr>
            <p:spPr>
              <a:xfrm>
                <a:off x="6223000" y="0"/>
                <a:ext cx="254000" cy="3209320"/>
              </a:xfrm>
              <a:prstGeom prst="roundRect">
                <a:avLst>
                  <a:gd name="adj" fmla="val 50000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  <p:sp>
            <p:nvSpPr>
              <p:cNvPr id="528" name="Rectangle"/>
              <p:cNvSpPr/>
              <p:nvPr/>
            </p:nvSpPr>
            <p:spPr>
              <a:xfrm>
                <a:off x="0" y="2887276"/>
                <a:ext cx="12484100" cy="421988"/>
              </a:xfrm>
              <a:prstGeom prst="rect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solidFill>
                  <a:srgbClr val="3D3E3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 defTabSz="584200">
                  <a:defRPr sz="3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Cochin"/>
                    <a:ea typeface="Cochin"/>
                    <a:cs typeface="Cochin"/>
                    <a:sym typeface="Cochin"/>
                  </a:defRPr>
                </a:pPr>
                <a:endParaRPr/>
              </a:p>
            </p:txBody>
          </p:sp>
        </p:grpSp>
        <p:sp>
          <p:nvSpPr>
            <p:cNvPr id="530" name="A"/>
            <p:cNvSpPr/>
            <p:nvPr/>
          </p:nvSpPr>
          <p:spPr>
            <a:xfrm>
              <a:off x="2223338" y="2915042"/>
              <a:ext cx="454049" cy="577458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31" name="B"/>
            <p:cNvSpPr/>
            <p:nvPr/>
          </p:nvSpPr>
          <p:spPr>
            <a:xfrm>
              <a:off x="6093238" y="2915042"/>
              <a:ext cx="444881" cy="577458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32" name="C"/>
            <p:cNvSpPr/>
            <p:nvPr/>
          </p:nvSpPr>
          <p:spPr>
            <a:xfrm>
              <a:off x="9953970" y="2915042"/>
              <a:ext cx="454049" cy="577458"/>
            </a:xfrm>
            <a:prstGeom prst="rect">
              <a:avLst/>
            </a:prstGeom>
            <a:solidFill>
              <a:srgbClr val="000000"/>
            </a:solidFill>
            <a:ln w="3175" cap="flat">
              <a:solidFill>
                <a:srgbClr val="FFFFFF"/>
              </a:solidFill>
              <a:prstDash val="solid"/>
              <a:miter lim="400000"/>
            </a:ln>
            <a:effectLst>
              <a:outerShdw blurRad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 defTabSz="584200">
                <a:defRPr sz="3600">
                  <a:solidFill>
                    <a:srgbClr val="FFFFFF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C</a:t>
              </a:r>
            </a:p>
          </p:txBody>
        </p:sp>
      </p:grpSp>
      <p:sp>
        <p:nvSpPr>
          <p:cNvPr id="534" name="Rounded Rectangle"/>
          <p:cNvSpPr/>
          <p:nvPr/>
        </p:nvSpPr>
        <p:spPr>
          <a:xfrm>
            <a:off x="4800600" y="7637780"/>
            <a:ext cx="2705100" cy="292100"/>
          </a:xfrm>
          <a:prstGeom prst="roundRect">
            <a:avLst>
              <a:gd name="adj" fmla="val 50000"/>
            </a:avLst>
          </a:prstGeom>
          <a:solidFill>
            <a:srgbClr val="9411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535" name="Rounded Rectangle"/>
          <p:cNvSpPr/>
          <p:nvPr/>
        </p:nvSpPr>
        <p:spPr>
          <a:xfrm>
            <a:off x="5020168" y="7345680"/>
            <a:ext cx="2260601" cy="292100"/>
          </a:xfrm>
          <a:prstGeom prst="roundRect">
            <a:avLst>
              <a:gd name="adj" fmla="val 50000"/>
            </a:avLst>
          </a:prstGeom>
          <a:solidFill>
            <a:srgbClr val="011993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536" name="Rounded Rectangle"/>
          <p:cNvSpPr/>
          <p:nvPr/>
        </p:nvSpPr>
        <p:spPr>
          <a:xfrm>
            <a:off x="5254977" y="7066280"/>
            <a:ext cx="1790701" cy="292100"/>
          </a:xfrm>
          <a:prstGeom prst="roundRect">
            <a:avLst>
              <a:gd name="adj" fmla="val 50000"/>
            </a:avLst>
          </a:prstGeom>
          <a:solidFill>
            <a:srgbClr val="008F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537" name="Rounded Rectangle"/>
          <p:cNvSpPr/>
          <p:nvPr/>
        </p:nvSpPr>
        <p:spPr>
          <a:xfrm>
            <a:off x="5448300" y="6774180"/>
            <a:ext cx="1409700" cy="292100"/>
          </a:xfrm>
          <a:prstGeom prst="roundRect">
            <a:avLst>
              <a:gd name="adj" fmla="val 50000"/>
            </a:avLst>
          </a:prstGeom>
          <a:solidFill>
            <a:srgbClr val="FFFB00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sp>
        <p:nvSpPr>
          <p:cNvPr id="538" name="Rounded Rectangle"/>
          <p:cNvSpPr/>
          <p:nvPr/>
        </p:nvSpPr>
        <p:spPr>
          <a:xfrm>
            <a:off x="5688471" y="6482080"/>
            <a:ext cx="927101" cy="2921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3D3E3F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84200"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chin"/>
                <a:ea typeface="Cochin"/>
                <a:cs typeface="Cochin"/>
                <a:sym typeface="Cochin"/>
              </a:defRPr>
            </a:pPr>
            <a:endParaRPr/>
          </a:p>
        </p:txBody>
      </p:sp>
      <p:grpSp>
        <p:nvGrpSpPr>
          <p:cNvPr id="541" name="void solveTowers(count, src, dst, spare) {…"/>
          <p:cNvGrpSpPr/>
          <p:nvPr/>
        </p:nvGrpSpPr>
        <p:grpSpPr>
          <a:xfrm>
            <a:off x="259285" y="1523999"/>
            <a:ext cx="8204201" cy="3048001"/>
            <a:chOff x="0" y="0"/>
            <a:chExt cx="8204200" cy="3048000"/>
          </a:xfrm>
        </p:grpSpPr>
        <p:sp>
          <p:nvSpPr>
            <p:cNvPr id="540" name="void solveTowers(count, src, dst, spare) {…"/>
            <p:cNvSpPr/>
            <p:nvPr/>
          </p:nvSpPr>
          <p:spPr>
            <a:xfrm>
              <a:off x="63500" y="63500"/>
              <a:ext cx="8077200" cy="2921000"/>
            </a:xfrm>
            <a:prstGeom prst="rect">
              <a:avLst/>
            </a:prstGeom>
            <a:solidFill>
              <a:srgbClr val="F0EDE9"/>
            </a:solidFill>
            <a:ln>
              <a:noFill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14300" tIns="114300" rIns="114300" bIns="114300" numCol="1" anchor="t">
              <a:spAutoFit/>
            </a:bodyPr>
            <a:lstStyle/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void solveTowers(count, src, dst, spare) {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if (count == 1)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moveDisk(src, dst)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else {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solveTowers( count-1, src, spare, dst ) 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moveDisk( src, dst )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solveTowers( count-1, spare, dst, src ) </a:t>
              </a:r>
            </a:p>
            <a:p>
              <a:pPr defTabSz="584200">
                <a:defRPr sz="20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  <p:pic>
          <p:nvPicPr>
            <p:cNvPr id="539" name="void solveTowers(count, src, dst, spare) {… void solveTowers(count, src, dst, spare) {   if (count == 1)      moveDisk(src, dst)   else {      solveTowers( count-1, src, spare, dst )       moveDisk( src, dst )      solveTowers( count-1, spare, dst, src )" descr="void solveTowers(count, src, dst, spare) {… void solveTowers(count, src, dst, spare) {   if (count == 1)      moveDisk(src, dst)   else {      solveTowers( count-1, src, spare, dst )       moveDisk( src, dst )      solveTowers( count-1, spare, dst, src ) }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8204200" cy="30480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1111 -0.031605" pathEditMode="relative">
                                      <p:cBhvr>
                                        <p:cTn id="15" dur="5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031605" pathEditMode="relative">
                                      <p:cBhvr>
                                        <p:cTn id="18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-0.029630" pathEditMode="relative">
                                      <p:cBhvr>
                                        <p:cTn id="21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667 -0.034370" pathEditMode="relative">
                                      <p:cBhvr>
                                        <p:cTn id="24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31605 L -0.000889 -0.096000" pathEditMode="relative">
                                      <p:cBhvr>
                                        <p:cTn id="31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29630 L -0.001778 -0.099161" pathEditMode="relative">
                                      <p:cBhvr>
                                        <p:cTn id="34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67 -0.034370 L -0.001778 -0.097580" pathEditMode="relative">
                                      <p:cBhvr>
                                        <p:cTn id="37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8 -0.099161 L -0.002222 -0.130370" pathEditMode="relative">
                                      <p:cBhvr>
                                        <p:cTn id="44" dur="5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8 -0.097580 L -0.000889 -0.129185" pathEditMode="relative">
                                      <p:cBhvr>
                                        <p:cTn id="47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9 -0.129185 L -0.001778 -0.181333" pathEditMode="relative">
                                      <p:cBhvr>
                                        <p:cTn id="54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8 -0.181333 C -0.001778 -0.181333 -0.005741 -0.233529 0.026667 -0.249284 C 0.120359 -0.294833 0.341198 -0.335179 0.454222 -0.276148 C 0.493556 -0.255605 0.472889 0.126420 0.472889 0.126420" pathEditMode="relative">
                                      <p:cBhvr>
                                        <p:cTn id="61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mp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4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2 -0.130370 C -0.002222 -0.130370 -0.011787 -0.264456 0.014222 -0.277728 C 0.090150 -0.316474 0.172874 -0.361585 0.231111 -0.278519 C 0.250222 -0.251259 0.237333 0.088889 0.237333 0.088889" pathEditMode="relative">
                                      <p:cBhvr>
                                        <p:cTn id="71" dur="20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mp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74" dur="75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889 0.126420 C 0.472889 0.126420 0.492444 -0.269827 0.443333 -0.269827 C 0.403872 -0.269827 0.302744 -0.331905 0.257778 -0.270617 C 0.217778 -0.216099 0.239111 0.090469 0.239111 0.090469" pathEditMode="relative">
                                      <p:cBhvr>
                                        <p:cTn id="85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mp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8" dur="1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9 -0.096000 C -0.000889 -0.096000 -0.025556 -0.306173 0.030000 -0.306173 C 0.057722 -0.306173 0.344277 -0.445069 0.446222 -0.347259 C 0.502222 -0.293531 0.472889 0.063210 0.472889 0.063210" pathEditMode="relative">
                                      <p:cBhvr>
                                        <p:cTn id="95" dur="2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mp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98" dur="1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0" build="p" bldLvl="5" animBg="1" advAuto="0"/>
      <p:bldP spid="536" grpId="0" animBg="1" advAuto="0"/>
      <p:bldP spid="537" grpId="0" animBg="1" advAuto="0"/>
      <p:bldP spid="538" grpId="0" animBg="1" advAuto="0"/>
      <p:bldP spid="538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Backtrac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Backtracking</a:t>
            </a:r>
          </a:p>
        </p:txBody>
      </p:sp>
      <p:sp>
        <p:nvSpPr>
          <p:cNvPr id="75" name="High Planes Airline Company (HPAir)…"/>
          <p:cNvSpPr txBox="1">
            <a:spLocks noGrp="1"/>
          </p:cNvSpPr>
          <p:nvPr>
            <p:ph type="body" idx="1"/>
          </p:nvPr>
        </p:nvSpPr>
        <p:spPr>
          <a:xfrm>
            <a:off x="165100" y="1562100"/>
            <a:ext cx="10299700" cy="64968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High Planes Airline Company (</a:t>
            </a:r>
            <a:r>
              <a:rPr dirty="0" err="1"/>
              <a:t>HPAir</a:t>
            </a:r>
            <a:r>
              <a:rPr dirty="0"/>
              <a:t>)</a:t>
            </a:r>
          </a:p>
          <a:p>
            <a:pPr lvl="1">
              <a:buBlip>
                <a:blip r:embed="rId2"/>
              </a:buBlip>
            </a:pPr>
            <a:r>
              <a:rPr dirty="0"/>
              <a:t>Goal:</a:t>
            </a:r>
          </a:p>
          <a:p>
            <a:pPr lvl="2">
              <a:buBlip>
                <a:blip r:embed="rId2"/>
              </a:buBlip>
            </a:pPr>
            <a:r>
              <a:rPr dirty="0"/>
              <a:t>Indicate whether a sequence of </a:t>
            </a:r>
            <a:r>
              <a:rPr dirty="0" err="1"/>
              <a:t>HPAir</a:t>
            </a:r>
            <a:r>
              <a:rPr dirty="0"/>
              <a:t> flights exists from the origin city to the destination city</a:t>
            </a:r>
          </a:p>
          <a:p>
            <a:pPr lvl="2">
              <a:buBlip>
                <a:blip r:embed="rId2"/>
              </a:buBlip>
            </a:pPr>
            <a:r>
              <a:rPr dirty="0"/>
              <a:t>Can we fly from P to Z?</a:t>
            </a:r>
          </a:p>
          <a:p>
            <a:pPr>
              <a:buBlip>
                <a:blip r:embed="rId2"/>
              </a:buBlip>
            </a:pPr>
            <a:r>
              <a:rPr dirty="0"/>
              <a:t>The flight map for </a:t>
            </a:r>
            <a:r>
              <a:rPr dirty="0" err="1"/>
              <a:t>HPAir</a:t>
            </a:r>
            <a:r>
              <a:rPr dirty="0"/>
              <a:t> is a graph</a:t>
            </a:r>
          </a:p>
          <a:p>
            <a:pPr lvl="1">
              <a:buBlip>
                <a:blip r:embed="rId2"/>
              </a:buBlip>
            </a:pPr>
            <a:r>
              <a:rPr dirty="0"/>
              <a:t>Adjacent vertices are two vertices that are joined by an edge</a:t>
            </a:r>
          </a:p>
          <a:p>
            <a:pPr lvl="1">
              <a:buBlip>
                <a:blip r:embed="rId2"/>
              </a:buBlip>
            </a:pPr>
            <a:r>
              <a:rPr dirty="0"/>
              <a:t>A directed path is a sequence of directed edges</a:t>
            </a:r>
          </a:p>
        </p:txBody>
      </p:sp>
      <p:pic>
        <p:nvPicPr>
          <p:cNvPr id="76" name="fig06_10.png" descr="fig06_10.png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700" y="1638300"/>
            <a:ext cx="4406900" cy="7571374"/>
          </a:xfrm>
          <a:prstGeom prst="rect">
            <a:avLst/>
          </a:prstGeom>
          <a:effectLst>
            <a:outerShdw blurRad="457200" dist="12700" dir="2820000" rotWithShape="0">
              <a:srgbClr val="000000"/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 bldLvl="5" animBg="1" advAuto="0"/>
      <p:bldP spid="7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FinderScreenSnapz001.tiff" descr="FinderScreenSnapz00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9136862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pic>
        <p:nvPicPr>
          <p:cNvPr id="79" name="FinderScreenSnapz001.tiff" descr="FinderScreenSnapz001.tiff"/>
          <p:cNvPicPr>
            <a:picLocks noChangeAspect="1"/>
          </p:cNvPicPr>
          <p:nvPr/>
        </p:nvPicPr>
        <p:blipFill>
          <a:blip r:embed="rId2"/>
          <a:srcRect t="42255" b="42177"/>
          <a:stretch>
            <a:fillRect/>
          </a:stretch>
        </p:blipFill>
        <p:spPr>
          <a:xfrm>
            <a:off x="0" y="0"/>
            <a:ext cx="16256000" cy="1422400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sp>
        <p:nvSpPr>
          <p:cNvPr id="80" name="Backtrac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Backtracking</a:t>
            </a:r>
          </a:p>
        </p:txBody>
      </p:sp>
      <p:sp>
        <p:nvSpPr>
          <p:cNvPr id="81" name="Recursive Search Problem…"/>
          <p:cNvSpPr txBox="1">
            <a:spLocks noGrp="1"/>
          </p:cNvSpPr>
          <p:nvPr>
            <p:ph type="body" idx="1"/>
          </p:nvPr>
        </p:nvSpPr>
        <p:spPr>
          <a:xfrm>
            <a:off x="254000" y="1536700"/>
            <a:ext cx="10566400" cy="553466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rPr dirty="0">
                <a:solidFill>
                  <a:srgbClr val="941100"/>
                </a:solidFill>
              </a:rPr>
              <a:t>Recursive </a:t>
            </a:r>
            <a:r>
              <a:rPr dirty="0"/>
              <a:t>Search Problem</a:t>
            </a:r>
          </a:p>
          <a:p>
            <a:pPr lvl="1">
              <a:buBlip>
                <a:blip r:embed="rId3"/>
              </a:buBlip>
            </a:pPr>
            <a:r>
              <a:rPr dirty="0"/>
              <a:t>Possible outcomes of the recursive search strategy</a:t>
            </a:r>
          </a:p>
          <a:p>
            <a:pPr lvl="2">
              <a:buBlip>
                <a:blip r:embed="rId3"/>
              </a:buBlip>
            </a:pPr>
            <a:r>
              <a:rPr dirty="0"/>
              <a:t>You eventually reach the destination city and can conclude that it is possible to fly from the origin to the destination</a:t>
            </a:r>
          </a:p>
          <a:p>
            <a:pPr lvl="2">
              <a:buBlip>
                <a:blip r:embed="rId3"/>
              </a:buBlip>
            </a:pPr>
            <a:r>
              <a:rPr dirty="0"/>
              <a:t>You reach a city, </a:t>
            </a:r>
            <a:r>
              <a:rPr b="1" dirty="0"/>
              <a:t>X</a:t>
            </a:r>
            <a:r>
              <a:rPr dirty="0"/>
              <a:t>, from which there are no departing flights</a:t>
            </a:r>
          </a:p>
          <a:p>
            <a:pPr lvl="2">
              <a:buBlip>
                <a:blip r:embed="rId3"/>
              </a:buBlip>
            </a:pPr>
            <a:r>
              <a:rPr dirty="0"/>
              <a:t>You go around in circles</a:t>
            </a:r>
          </a:p>
          <a:p>
            <a:pPr lvl="3">
              <a:buBlip>
                <a:blip r:embed="rId3"/>
              </a:buBlip>
            </a:pPr>
            <a:r>
              <a:rPr dirty="0"/>
              <a:t>Mark visited cities to prevent cycles</a:t>
            </a:r>
          </a:p>
        </p:txBody>
      </p:sp>
      <p:pic>
        <p:nvPicPr>
          <p:cNvPr id="82" name="fig06_10.png" descr="fig06_10.png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442700" y="1638300"/>
            <a:ext cx="4406900" cy="7571374"/>
          </a:xfrm>
          <a:prstGeom prst="rect">
            <a:avLst/>
          </a:prstGeom>
          <a:effectLst>
            <a:outerShdw blurRad="457200" dist="12700" dir="2820000" rotWithShape="0">
              <a:srgbClr val="000000"/>
            </a:outerShdw>
          </a:effectLst>
        </p:spPr>
      </p:pic>
      <p:sp>
        <p:nvSpPr>
          <p:cNvPr id="83" name="Circle"/>
          <p:cNvSpPr/>
          <p:nvPr/>
        </p:nvSpPr>
        <p:spPr>
          <a:xfrm>
            <a:off x="11620500" y="6477000"/>
            <a:ext cx="889000" cy="889000"/>
          </a:xfrm>
          <a:prstGeom prst="ellipse">
            <a:avLst/>
          </a:prstGeom>
          <a:ln w="63500">
            <a:solidFill>
              <a:srgbClr val="4F8F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6100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4" name="Circle"/>
          <p:cNvSpPr/>
          <p:nvPr/>
        </p:nvSpPr>
        <p:spPr>
          <a:xfrm>
            <a:off x="13360400" y="4775200"/>
            <a:ext cx="889000" cy="889000"/>
          </a:xfrm>
          <a:prstGeom prst="ellipse">
            <a:avLst/>
          </a:prstGeom>
          <a:ln w="63500">
            <a:solidFill>
              <a:srgbClr val="4F8F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6100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5" name="Circle"/>
          <p:cNvSpPr/>
          <p:nvPr/>
        </p:nvSpPr>
        <p:spPr>
          <a:xfrm>
            <a:off x="14897100" y="4914900"/>
            <a:ext cx="889000" cy="889000"/>
          </a:xfrm>
          <a:prstGeom prst="ellipse">
            <a:avLst/>
          </a:prstGeom>
          <a:ln w="63500">
            <a:solidFill>
              <a:srgbClr val="4F8F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6100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6" name="Circle"/>
          <p:cNvSpPr/>
          <p:nvPr/>
        </p:nvSpPr>
        <p:spPr>
          <a:xfrm>
            <a:off x="13360400" y="3340100"/>
            <a:ext cx="889000" cy="889000"/>
          </a:xfrm>
          <a:prstGeom prst="ellipse">
            <a:avLst/>
          </a:prstGeom>
          <a:ln w="63500">
            <a:solidFill>
              <a:srgbClr val="4F8F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6100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7" name="Circle"/>
          <p:cNvSpPr/>
          <p:nvPr/>
        </p:nvSpPr>
        <p:spPr>
          <a:xfrm>
            <a:off x="13347700" y="6464300"/>
            <a:ext cx="889000" cy="889000"/>
          </a:xfrm>
          <a:prstGeom prst="ellipse">
            <a:avLst/>
          </a:prstGeom>
          <a:ln w="63500">
            <a:solidFill>
              <a:srgbClr val="4F8F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6100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8" name="Circle"/>
          <p:cNvSpPr/>
          <p:nvPr/>
        </p:nvSpPr>
        <p:spPr>
          <a:xfrm>
            <a:off x="13360400" y="1663700"/>
            <a:ext cx="889000" cy="889000"/>
          </a:xfrm>
          <a:prstGeom prst="ellipse">
            <a:avLst/>
          </a:prstGeom>
          <a:ln w="63500">
            <a:solidFill>
              <a:srgbClr val="4F8F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6100">
              <a:defRPr sz="3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9" name="Circle"/>
          <p:cNvSpPr/>
          <p:nvPr/>
        </p:nvSpPr>
        <p:spPr>
          <a:xfrm>
            <a:off x="13322300" y="6464300"/>
            <a:ext cx="889000" cy="889000"/>
          </a:xfrm>
          <a:prstGeom prst="ellipse">
            <a:avLst/>
          </a:prstGeom>
          <a:ln w="63500">
            <a:solidFill>
              <a:srgbClr val="941100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546100">
              <a:defRPr sz="3600" i="1">
                <a:solidFill>
                  <a:srgbClr val="FFFFFF"/>
                </a:solidFill>
                <a:effectLst>
                  <a:outerShdw blurRad="50800" dist="12700" dir="5400000" rotWithShape="0">
                    <a:srgbClr val="000000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383C01FD-81A9-4E52-B82E-62AD9517E2A6}"/>
              </a:ext>
            </a:extLst>
          </p:cNvPr>
          <p:cNvSpPr txBox="1">
            <a:spLocks/>
          </p:cNvSpPr>
          <p:nvPr/>
        </p:nvSpPr>
        <p:spPr>
          <a:xfrm>
            <a:off x="5631204" y="865628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726173-B339-451D-93F4-E2662030FE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" y="8474638"/>
            <a:ext cx="1313114" cy="41376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3166 0.001389" pathEditMode="relative">
                                      <p:cBhvr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166 0.001389 L -0.103125 0.176541" pathEditMode="relative">
                                      <p:cBhvr>
                                        <p:cTn id="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125 0.176541 L -0.102344 0.001389" pathEditMode="relative">
                                      <p:cBhvr>
                                        <p:cTn id="6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344 0.001389 L 0.000781 0.001389" pathEditMode="relative">
                                      <p:cBhvr>
                                        <p:cTn id="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xit" presetSubtype="32" fill="hold" grpId="1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001389 L 0.001562 -0.186111" pathEditMode="relative">
                                      <p:cBhvr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2 -0.186111 L 0.095398 -0.169444" pathEditMode="relative">
                                      <p:cBhvr>
                                        <p:cTn id="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398 -0.169444 L 0.096094 0.001389" pathEditMode="relative">
                                      <p:cBhvr>
                                        <p:cTn id="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4 0.001389 L 0.096094 -0.169444" pathEditMode="relative">
                                      <p:cBhvr>
                                        <p:cTn id="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4 -0.169444 L 0.001562 -0.186111" pathEditMode="relative">
                                      <p:cBhvr>
                                        <p:cTn id="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xit" presetSubtype="32" fill="hold" grpId="1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2 -0.186111 L 0.002344 -0.344032" pathEditMode="relative">
                                      <p:cBhvr>
                                        <p:cTn id="10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4 -0.344032 L 0.002344 -0.522244" pathEditMode="relative">
                                      <p:cBhvr>
                                        <p:cTn id="1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 bldLvl="5" animBg="1" advAuto="0"/>
      <p:bldP spid="83" grpId="0" animBg="1" advAuto="0"/>
      <p:bldP spid="83" grpId="1" animBg="1" advAuto="0"/>
      <p:bldP spid="84" grpId="0" animBg="1" advAuto="0"/>
      <p:bldP spid="85" grpId="0" animBg="1" advAuto="0"/>
      <p:bldP spid="85" grpId="1" animBg="1" advAuto="0"/>
      <p:bldP spid="86" grpId="0" animBg="1" advAuto="0"/>
      <p:bldP spid="87" grpId="0" animBg="1" advAuto="0"/>
      <p:bldP spid="88" grpId="0" animBg="1" advAuto="0"/>
      <p:bldP spid="89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FinderScreenSnapz001.tiff" descr="FinderScreenSnapz00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56000" cy="9136862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pic>
        <p:nvPicPr>
          <p:cNvPr id="92" name="FinderScreenSnapz001.tiff" descr="FinderScreenSnapz001.tiff"/>
          <p:cNvPicPr>
            <a:picLocks noChangeAspect="1"/>
          </p:cNvPicPr>
          <p:nvPr/>
        </p:nvPicPr>
        <p:blipFill>
          <a:blip r:embed="rId2"/>
          <a:srcRect t="42255" b="42177"/>
          <a:stretch>
            <a:fillRect/>
          </a:stretch>
        </p:blipFill>
        <p:spPr>
          <a:xfrm>
            <a:off x="0" y="0"/>
            <a:ext cx="16256000" cy="1422400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sp>
        <p:nvSpPr>
          <p:cNvPr id="93" name="Backtrac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Backtracking</a:t>
            </a:r>
          </a:p>
        </p:txBody>
      </p:sp>
      <p:sp>
        <p:nvSpPr>
          <p:cNvPr id="94" name="Recursive Search Strategy"/>
          <p:cNvSpPr txBox="1">
            <a:spLocks noGrp="1"/>
          </p:cNvSpPr>
          <p:nvPr>
            <p:ph type="body" sz="half" idx="1"/>
          </p:nvPr>
        </p:nvSpPr>
        <p:spPr>
          <a:xfrm>
            <a:off x="254000" y="1536700"/>
            <a:ext cx="15786100" cy="20701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</a:lstStyle>
          <a:p>
            <a:r>
              <a:t>Recursive Search Strategy</a:t>
            </a:r>
          </a:p>
        </p:txBody>
      </p:sp>
      <p:pic>
        <p:nvPicPr>
          <p:cNvPr id="95" name="// Discovers whether a sequence of flights… // Discovers whether a sequence of flights // from origin City to destination City exists. searchR(originCity: City, destinationCity: City): boolean     Mark originCity as visited      if (originCity is destina" descr="// Discovers whether a sequence of flights… // Discovers whether a sequence of flights // from origin City to destination City exists. searchR(originCity: City, destinationCity: City): boolean     Mark originCity as visited      if (originCity is destinationCity)            Terminate—the destination is reached     else             for (each unvisited city C adjacent to originCity)                   searchR(C, destinationCity)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0" y="2738834"/>
            <a:ext cx="13144500" cy="5029201"/>
          </a:xfrm>
          <a:prstGeom prst="rect">
            <a:avLst/>
          </a:prstGeom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670EA2C-DED8-454C-B5B8-DF81123757D4}"/>
              </a:ext>
            </a:extLst>
          </p:cNvPr>
          <p:cNvSpPr txBox="1">
            <a:spLocks/>
          </p:cNvSpPr>
          <p:nvPr/>
        </p:nvSpPr>
        <p:spPr>
          <a:xfrm>
            <a:off x="5631204" y="865628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778A2B-A06F-448D-9658-9605CFC8FC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" y="8474638"/>
            <a:ext cx="1313114" cy="413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 bldLvl="5" animBg="1" advAuto="0"/>
      <p:bldP spid="9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W&amp;M Keynote Background.tiff" descr="W&amp;M Keynote Backgroun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68700" cy="914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FinderScreenSnapz001.tiff" descr="FinderScreenSnapz001.tiff"/>
          <p:cNvPicPr>
            <a:picLocks noChangeAspect="1"/>
          </p:cNvPicPr>
          <p:nvPr/>
        </p:nvPicPr>
        <p:blipFill>
          <a:blip r:embed="rId2"/>
          <a:srcRect t="42255" b="42177"/>
          <a:stretch>
            <a:fillRect/>
          </a:stretch>
        </p:blipFill>
        <p:spPr>
          <a:xfrm>
            <a:off x="0" y="0"/>
            <a:ext cx="16256000" cy="1422400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sp>
        <p:nvSpPr>
          <p:cNvPr id="99" name="Eight-Queens Problem…"/>
          <p:cNvSpPr txBox="1">
            <a:spLocks noGrp="1"/>
          </p:cNvSpPr>
          <p:nvPr>
            <p:ph type="body" idx="1"/>
          </p:nvPr>
        </p:nvSpPr>
        <p:spPr>
          <a:xfrm>
            <a:off x="316088" y="1761066"/>
            <a:ext cx="15646401" cy="7200901"/>
          </a:xfrm>
          <a:prstGeom prst="rect">
            <a:avLst/>
          </a:prstGeom>
          <a:effectLst>
            <a:outerShdw blurRad="25400" dist="12700" dir="2580000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marL="559928" indent="-559928" defTabSz="541866">
              <a:spcBef>
                <a:spcPts val="1700"/>
              </a:spcBef>
              <a:buBlip>
                <a:blip r:embed="rId3"/>
              </a:buBlip>
              <a:defRPr sz="4000"/>
            </a:pPr>
            <a:r>
              <a:t>Eight-Queens Problem</a:t>
            </a:r>
          </a:p>
          <a:p>
            <a:pPr lvl="1" defTabSz="541866">
              <a:spcBef>
                <a:spcPts val="1700"/>
              </a:spcBef>
              <a:buBlip>
                <a:blip r:embed="rId3"/>
              </a:buBlip>
              <a:defRPr sz="3400">
                <a:latin typeface="Cochin"/>
                <a:ea typeface="Cochin"/>
                <a:cs typeface="Cochin"/>
                <a:sym typeface="Cochin"/>
              </a:defRPr>
            </a:pPr>
            <a:r>
              <a:t>Place eight queens on the chessboard so that no queen can attack any other queen</a:t>
            </a:r>
          </a:p>
          <a:p>
            <a:pPr marL="990600" lvl="1" indent="-393700" defTabSz="541866">
              <a:spcBef>
                <a:spcPts val="1700"/>
              </a:spcBef>
              <a:buBlip>
                <a:blip r:embed="rId3"/>
              </a:buBlip>
              <a:defRPr sz="3400"/>
            </a:pPr>
            <a:r>
              <a:t>One strategy: Guess at a solution</a:t>
            </a:r>
          </a:p>
          <a:p>
            <a:pPr marL="1333500" lvl="2" indent="-393700" defTabSz="541866">
              <a:spcBef>
                <a:spcPts val="1700"/>
              </a:spcBef>
              <a:buBlip>
                <a:blip r:embed="rId3"/>
              </a:buBlip>
              <a:defRPr sz="3400"/>
            </a:pPr>
            <a:r>
              <a:t>There are </a:t>
            </a:r>
            <a:r>
              <a:rPr b="1"/>
              <a:t>4,426,165,368</a:t>
            </a:r>
            <a:r>
              <a:t> ways to arrange 8 queens on a chessboard of 64 squares</a:t>
            </a:r>
          </a:p>
          <a:p>
            <a:pPr marL="990600" lvl="1" indent="-393700" defTabSz="541866">
              <a:spcBef>
                <a:spcPts val="1700"/>
              </a:spcBef>
              <a:buBlip>
                <a:blip r:embed="rId3"/>
              </a:buBlip>
              <a:defRPr sz="3400"/>
            </a:pPr>
            <a:r>
              <a:t>An observation to eliminate many arrangements</a:t>
            </a:r>
          </a:p>
          <a:p>
            <a:pPr marL="1333500" lvl="2" indent="-393700" defTabSz="541866">
              <a:spcBef>
                <a:spcPts val="1700"/>
              </a:spcBef>
              <a:buBlip>
                <a:blip r:embed="rId3"/>
              </a:buBlip>
              <a:defRPr sz="3400"/>
            </a:pPr>
            <a:r>
              <a:t>No queen can reside in a row or a column that contains another queen</a:t>
            </a:r>
          </a:p>
          <a:p>
            <a:pPr marL="1333500" lvl="2" indent="-393700" defTabSz="541866">
              <a:spcBef>
                <a:spcPts val="1700"/>
              </a:spcBef>
              <a:buBlip>
                <a:blip r:embed="rId3"/>
              </a:buBlip>
              <a:defRPr sz="3400"/>
            </a:pPr>
            <a:r>
              <a:t>Only </a:t>
            </a:r>
            <a:r>
              <a:rPr b="1"/>
              <a:t>40,320</a:t>
            </a:r>
            <a:r>
              <a:t> or </a:t>
            </a:r>
            <a:r>
              <a:rPr b="1"/>
              <a:t>8!</a:t>
            </a:r>
            <a:r>
              <a:t> arrangements of queens to be checked for attacks along diagonals</a:t>
            </a:r>
          </a:p>
        </p:txBody>
      </p:sp>
      <p:sp>
        <p:nvSpPr>
          <p:cNvPr id="100" name="Backtrac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Backtracking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E304060-AB1F-436F-9242-96B73726F4CE}"/>
              </a:ext>
            </a:extLst>
          </p:cNvPr>
          <p:cNvSpPr txBox="1">
            <a:spLocks/>
          </p:cNvSpPr>
          <p:nvPr/>
        </p:nvSpPr>
        <p:spPr>
          <a:xfrm>
            <a:off x="5631204" y="865628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555FB-B57E-4DB1-9933-FA4D5AB0D8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" y="8474638"/>
            <a:ext cx="1313114" cy="413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 bldLvl="5" animBg="1" advAuto="0"/>
      <p:bldP spid="10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W&amp;M Keynote Background.tiff" descr="W&amp;M Keynote Background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268700" cy="914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earching strategy…"/>
          <p:cNvSpPr txBox="1">
            <a:spLocks noGrp="1"/>
          </p:cNvSpPr>
          <p:nvPr>
            <p:ph type="body" idx="1"/>
          </p:nvPr>
        </p:nvSpPr>
        <p:spPr>
          <a:xfrm>
            <a:off x="100188" y="1432189"/>
            <a:ext cx="8039101" cy="7683501"/>
          </a:xfrm>
          <a:prstGeom prst="rect">
            <a:avLst/>
          </a:prstGeom>
          <a:effectLst>
            <a:outerShdw blurRad="25400" dist="12700" dir="3180000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marL="327660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Searching strategy</a:t>
            </a:r>
          </a:p>
          <a:p>
            <a:pPr marL="840994" lvl="1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Place queens one column at a time</a:t>
            </a:r>
          </a:p>
          <a:p>
            <a:pPr marL="840994" lvl="1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If you reach an impasse, backtrack to the previous column </a:t>
            </a:r>
          </a:p>
          <a:p>
            <a:pPr marL="327660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Base case</a:t>
            </a:r>
          </a:p>
          <a:p>
            <a:pPr marL="655320" lvl="1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If there are no more columns to consider</a:t>
            </a:r>
          </a:p>
          <a:p>
            <a:pPr marL="982980" lvl="2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You're finished (do nothing - implicit base case)</a:t>
            </a:r>
          </a:p>
          <a:p>
            <a:pPr marL="327660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Recursive step</a:t>
            </a:r>
          </a:p>
          <a:p>
            <a:pPr marL="655320" lvl="1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If you successfully place a queen in the current column</a:t>
            </a:r>
          </a:p>
          <a:p>
            <a:pPr marL="982980" lvl="2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Consider the next column</a:t>
            </a:r>
          </a:p>
          <a:p>
            <a:pPr marL="655320" lvl="1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If you cannot place a queen in the current column</a:t>
            </a:r>
          </a:p>
          <a:p>
            <a:pPr marL="982980" lvl="2" indent="-327660" defTabSz="466005">
              <a:spcBef>
                <a:spcPts val="1000"/>
              </a:spcBef>
              <a:buBlip>
                <a:blip r:embed="rId3"/>
              </a:buBlip>
              <a:defRPr sz="2752"/>
            </a:pPr>
            <a:r>
              <a:t>You need to </a:t>
            </a:r>
            <a:r>
              <a:rPr b="1"/>
              <a:t>backtrack</a:t>
            </a:r>
          </a:p>
        </p:txBody>
      </p:sp>
      <p:pic>
        <p:nvPicPr>
          <p:cNvPr id="104" name="FinderScreenSnapz001.tiff" descr="FinderScreenSnapz001.tiff"/>
          <p:cNvPicPr>
            <a:picLocks noChangeAspect="1"/>
          </p:cNvPicPr>
          <p:nvPr/>
        </p:nvPicPr>
        <p:blipFill>
          <a:blip r:embed="rId2"/>
          <a:srcRect t="42255" b="42177"/>
          <a:stretch>
            <a:fillRect/>
          </a:stretch>
        </p:blipFill>
        <p:spPr>
          <a:xfrm>
            <a:off x="0" y="0"/>
            <a:ext cx="16256000" cy="1422400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sp>
        <p:nvSpPr>
          <p:cNvPr id="105" name="Eight Queens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Eight Queens Problem</a:t>
            </a:r>
          </a:p>
        </p:txBody>
      </p:sp>
      <p:grpSp>
        <p:nvGrpSpPr>
          <p:cNvPr id="216" name="Group"/>
          <p:cNvGrpSpPr/>
          <p:nvPr/>
        </p:nvGrpSpPr>
        <p:grpSpPr>
          <a:xfrm rot="10800000" flipH="1">
            <a:off x="8407400" y="1281177"/>
            <a:ext cx="7194129" cy="7144060"/>
            <a:chOff x="0" y="0"/>
            <a:chExt cx="7194128" cy="7144059"/>
          </a:xfrm>
        </p:grpSpPr>
        <p:grpSp>
          <p:nvGrpSpPr>
            <p:cNvPr id="160" name="Group"/>
            <p:cNvGrpSpPr/>
            <p:nvPr/>
          </p:nvGrpSpPr>
          <p:grpSpPr>
            <a:xfrm>
              <a:off x="25399" y="0"/>
              <a:ext cx="7168730" cy="3576502"/>
              <a:chOff x="0" y="0"/>
              <a:chExt cx="7168729" cy="3576501"/>
            </a:xfrm>
          </p:grpSpPr>
          <p:grpSp>
            <p:nvGrpSpPr>
              <p:cNvPr id="132" name="Group"/>
              <p:cNvGrpSpPr/>
              <p:nvPr/>
            </p:nvGrpSpPr>
            <p:grpSpPr>
              <a:xfrm>
                <a:off x="6787" y="0"/>
                <a:ext cx="7161943" cy="1783645"/>
                <a:chOff x="0" y="0"/>
                <a:chExt cx="7161942" cy="1783644"/>
              </a:xfrm>
            </p:grpSpPr>
            <p:grpSp>
              <p:nvGrpSpPr>
                <p:cNvPr id="118" name="Group"/>
                <p:cNvGrpSpPr/>
                <p:nvPr/>
              </p:nvGrpSpPr>
              <p:grpSpPr>
                <a:xfrm>
                  <a:off x="8939" y="0"/>
                  <a:ext cx="7153004" cy="894126"/>
                  <a:chOff x="0" y="0"/>
                  <a:chExt cx="7153001" cy="894125"/>
                </a:xfrm>
              </p:grpSpPr>
              <p:grpSp>
                <p:nvGrpSpPr>
                  <p:cNvPr id="108" name="Group"/>
                  <p:cNvGrpSpPr/>
                  <p:nvPr/>
                </p:nvGrpSpPr>
                <p:grpSpPr>
                  <a:xfrm>
                    <a:off x="0" y="0"/>
                    <a:ext cx="1788251" cy="894126"/>
                    <a:chOff x="0" y="0"/>
                    <a:chExt cx="1788250" cy="894125"/>
                  </a:xfrm>
                </p:grpSpPr>
                <p:sp>
                  <p:nvSpPr>
                    <p:cNvPr id="106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07" name="Square"/>
                    <p:cNvSpPr/>
                    <p:nvPr/>
                  </p:nvSpPr>
                  <p:spPr>
                    <a:xfrm>
                      <a:off x="894125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11" name="Group"/>
                  <p:cNvGrpSpPr/>
                  <p:nvPr/>
                </p:nvGrpSpPr>
                <p:grpSpPr>
                  <a:xfrm>
                    <a:off x="1788250" y="0"/>
                    <a:ext cx="1788251" cy="894126"/>
                    <a:chOff x="0" y="0"/>
                    <a:chExt cx="1788250" cy="894125"/>
                  </a:xfrm>
                </p:grpSpPr>
                <p:sp>
                  <p:nvSpPr>
                    <p:cNvPr id="109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10" name="Square"/>
                    <p:cNvSpPr/>
                    <p:nvPr/>
                  </p:nvSpPr>
                  <p:spPr>
                    <a:xfrm>
                      <a:off x="894125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14" name="Group"/>
                  <p:cNvGrpSpPr/>
                  <p:nvPr/>
                </p:nvGrpSpPr>
                <p:grpSpPr>
                  <a:xfrm>
                    <a:off x="3578372" y="0"/>
                    <a:ext cx="1786380" cy="894126"/>
                    <a:chOff x="0" y="0"/>
                    <a:chExt cx="1786378" cy="894125"/>
                  </a:xfrm>
                </p:grpSpPr>
                <p:sp>
                  <p:nvSpPr>
                    <p:cNvPr id="112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13" name="Square"/>
                    <p:cNvSpPr/>
                    <p:nvPr/>
                  </p:nvSpPr>
                  <p:spPr>
                    <a:xfrm>
                      <a:off x="892253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17" name="Group"/>
                  <p:cNvGrpSpPr/>
                  <p:nvPr/>
                </p:nvGrpSpPr>
                <p:grpSpPr>
                  <a:xfrm>
                    <a:off x="5369072" y="0"/>
                    <a:ext cx="1783930" cy="894126"/>
                    <a:chOff x="0" y="0"/>
                    <a:chExt cx="1783929" cy="894125"/>
                  </a:xfrm>
                </p:grpSpPr>
                <p:sp>
                  <p:nvSpPr>
                    <p:cNvPr id="115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16" name="Square"/>
                    <p:cNvSpPr/>
                    <p:nvPr/>
                  </p:nvSpPr>
                  <p:spPr>
                    <a:xfrm>
                      <a:off x="889803" y="0"/>
                      <a:ext cx="894127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31" name="Group"/>
                <p:cNvGrpSpPr/>
                <p:nvPr/>
              </p:nvGrpSpPr>
              <p:grpSpPr>
                <a:xfrm flipH="1">
                  <a:off x="0" y="889519"/>
                  <a:ext cx="7148439" cy="894126"/>
                  <a:chOff x="0" y="0"/>
                  <a:chExt cx="7148438" cy="894125"/>
                </a:xfrm>
              </p:grpSpPr>
              <p:grpSp>
                <p:nvGrpSpPr>
                  <p:cNvPr id="121" name="Group"/>
                  <p:cNvGrpSpPr/>
                  <p:nvPr/>
                </p:nvGrpSpPr>
                <p:grpSpPr>
                  <a:xfrm>
                    <a:off x="0" y="0"/>
                    <a:ext cx="1783688" cy="894126"/>
                    <a:chOff x="0" y="0"/>
                    <a:chExt cx="1783687" cy="894125"/>
                  </a:xfrm>
                </p:grpSpPr>
                <p:sp>
                  <p:nvSpPr>
                    <p:cNvPr id="119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20" name="Square"/>
                    <p:cNvSpPr/>
                    <p:nvPr/>
                  </p:nvSpPr>
                  <p:spPr>
                    <a:xfrm>
                      <a:off x="889561" y="0"/>
                      <a:ext cx="894127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24" name="Group"/>
                  <p:cNvGrpSpPr/>
                  <p:nvPr/>
                </p:nvGrpSpPr>
                <p:grpSpPr>
                  <a:xfrm>
                    <a:off x="1778000" y="0"/>
                    <a:ext cx="1793938" cy="894126"/>
                    <a:chOff x="0" y="0"/>
                    <a:chExt cx="1793937" cy="894125"/>
                  </a:xfrm>
                </p:grpSpPr>
                <p:sp>
                  <p:nvSpPr>
                    <p:cNvPr id="122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23" name="Square"/>
                    <p:cNvSpPr/>
                    <p:nvPr/>
                  </p:nvSpPr>
                  <p:spPr>
                    <a:xfrm>
                      <a:off x="899812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27" name="Group"/>
                  <p:cNvGrpSpPr/>
                  <p:nvPr/>
                </p:nvGrpSpPr>
                <p:grpSpPr>
                  <a:xfrm>
                    <a:off x="3568700" y="0"/>
                    <a:ext cx="1791489" cy="894126"/>
                    <a:chOff x="0" y="0"/>
                    <a:chExt cx="1791488" cy="894125"/>
                  </a:xfrm>
                </p:grpSpPr>
                <p:sp>
                  <p:nvSpPr>
                    <p:cNvPr id="125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26" name="Square"/>
                    <p:cNvSpPr/>
                    <p:nvPr/>
                  </p:nvSpPr>
                  <p:spPr>
                    <a:xfrm>
                      <a:off x="897363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30" name="Group"/>
                  <p:cNvGrpSpPr/>
                  <p:nvPr/>
                </p:nvGrpSpPr>
                <p:grpSpPr>
                  <a:xfrm>
                    <a:off x="5360187" y="0"/>
                    <a:ext cx="1788252" cy="894126"/>
                    <a:chOff x="0" y="0"/>
                    <a:chExt cx="1788250" cy="894125"/>
                  </a:xfrm>
                </p:grpSpPr>
                <p:sp>
                  <p:nvSpPr>
                    <p:cNvPr id="128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29" name="Square"/>
                    <p:cNvSpPr/>
                    <p:nvPr/>
                  </p:nvSpPr>
                  <p:spPr>
                    <a:xfrm>
                      <a:off x="894125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59" name="Group"/>
              <p:cNvGrpSpPr/>
              <p:nvPr/>
            </p:nvGrpSpPr>
            <p:grpSpPr>
              <a:xfrm>
                <a:off x="0" y="1788250"/>
                <a:ext cx="7155226" cy="1788252"/>
                <a:chOff x="0" y="0"/>
                <a:chExt cx="7155225" cy="1788250"/>
              </a:xfrm>
            </p:grpSpPr>
            <p:grpSp>
              <p:nvGrpSpPr>
                <p:cNvPr id="145" name="Group"/>
                <p:cNvGrpSpPr/>
                <p:nvPr/>
              </p:nvGrpSpPr>
              <p:grpSpPr>
                <a:xfrm>
                  <a:off x="6786" y="0"/>
                  <a:ext cx="7148440" cy="894126"/>
                  <a:chOff x="0" y="0"/>
                  <a:chExt cx="7148438" cy="894125"/>
                </a:xfrm>
              </p:grpSpPr>
              <p:grpSp>
                <p:nvGrpSpPr>
                  <p:cNvPr id="135" name="Group"/>
                  <p:cNvGrpSpPr/>
                  <p:nvPr/>
                </p:nvGrpSpPr>
                <p:grpSpPr>
                  <a:xfrm>
                    <a:off x="0" y="0"/>
                    <a:ext cx="1788251" cy="894126"/>
                    <a:chOff x="0" y="0"/>
                    <a:chExt cx="1788250" cy="894125"/>
                  </a:xfrm>
                </p:grpSpPr>
                <p:sp>
                  <p:nvSpPr>
                    <p:cNvPr id="133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34" name="Square"/>
                    <p:cNvSpPr/>
                    <p:nvPr/>
                  </p:nvSpPr>
                  <p:spPr>
                    <a:xfrm>
                      <a:off x="894125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38" name="Group"/>
                  <p:cNvGrpSpPr/>
                  <p:nvPr/>
                </p:nvGrpSpPr>
                <p:grpSpPr>
                  <a:xfrm>
                    <a:off x="1788250" y="0"/>
                    <a:ext cx="1791490" cy="894126"/>
                    <a:chOff x="0" y="0"/>
                    <a:chExt cx="1791488" cy="894125"/>
                  </a:xfrm>
                </p:grpSpPr>
                <p:sp>
                  <p:nvSpPr>
                    <p:cNvPr id="136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37" name="Square"/>
                    <p:cNvSpPr/>
                    <p:nvPr/>
                  </p:nvSpPr>
                  <p:spPr>
                    <a:xfrm>
                      <a:off x="897363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41" name="Group"/>
                  <p:cNvGrpSpPr/>
                  <p:nvPr/>
                </p:nvGrpSpPr>
                <p:grpSpPr>
                  <a:xfrm>
                    <a:off x="3576501" y="0"/>
                    <a:ext cx="1793938" cy="894126"/>
                    <a:chOff x="0" y="0"/>
                    <a:chExt cx="1793937" cy="894125"/>
                  </a:xfrm>
                </p:grpSpPr>
                <p:sp>
                  <p:nvSpPr>
                    <p:cNvPr id="139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40" name="Square"/>
                    <p:cNvSpPr/>
                    <p:nvPr/>
                  </p:nvSpPr>
                  <p:spPr>
                    <a:xfrm>
                      <a:off x="899812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44" name="Group"/>
                  <p:cNvGrpSpPr/>
                  <p:nvPr/>
                </p:nvGrpSpPr>
                <p:grpSpPr>
                  <a:xfrm>
                    <a:off x="5364750" y="0"/>
                    <a:ext cx="1783689" cy="894126"/>
                    <a:chOff x="0" y="0"/>
                    <a:chExt cx="1783688" cy="894125"/>
                  </a:xfrm>
                </p:grpSpPr>
                <p:sp>
                  <p:nvSpPr>
                    <p:cNvPr id="142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43" name="Square"/>
                    <p:cNvSpPr/>
                    <p:nvPr/>
                  </p:nvSpPr>
                  <p:spPr>
                    <a:xfrm>
                      <a:off x="889562" y="0"/>
                      <a:ext cx="894127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8" name="Group"/>
                <p:cNvGrpSpPr/>
                <p:nvPr/>
              </p:nvGrpSpPr>
              <p:grpSpPr>
                <a:xfrm flipH="1">
                  <a:off x="0" y="894125"/>
                  <a:ext cx="7150847" cy="894126"/>
                  <a:chOff x="0" y="0"/>
                  <a:chExt cx="7150846" cy="894125"/>
                </a:xfrm>
              </p:grpSpPr>
              <p:grpSp>
                <p:nvGrpSpPr>
                  <p:cNvPr id="148" name="Group"/>
                  <p:cNvGrpSpPr/>
                  <p:nvPr/>
                </p:nvGrpSpPr>
                <p:grpSpPr>
                  <a:xfrm>
                    <a:off x="0" y="0"/>
                    <a:ext cx="1791447" cy="894126"/>
                    <a:chOff x="0" y="0"/>
                    <a:chExt cx="1791446" cy="894125"/>
                  </a:xfrm>
                </p:grpSpPr>
                <p:sp>
                  <p:nvSpPr>
                    <p:cNvPr id="146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47" name="Square"/>
                    <p:cNvSpPr/>
                    <p:nvPr/>
                  </p:nvSpPr>
                  <p:spPr>
                    <a:xfrm>
                      <a:off x="897321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51" name="Group"/>
                  <p:cNvGrpSpPr/>
                  <p:nvPr/>
                </p:nvGrpSpPr>
                <p:grpSpPr>
                  <a:xfrm>
                    <a:off x="1788250" y="0"/>
                    <a:ext cx="1793897" cy="894126"/>
                    <a:chOff x="0" y="0"/>
                    <a:chExt cx="1793895" cy="894125"/>
                  </a:xfrm>
                </p:grpSpPr>
                <p:sp>
                  <p:nvSpPr>
                    <p:cNvPr id="149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50" name="Square"/>
                    <p:cNvSpPr/>
                    <p:nvPr/>
                  </p:nvSpPr>
                  <p:spPr>
                    <a:xfrm>
                      <a:off x="89977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54" name="Group"/>
                  <p:cNvGrpSpPr/>
                  <p:nvPr/>
                </p:nvGrpSpPr>
                <p:grpSpPr>
                  <a:xfrm>
                    <a:off x="3576500" y="0"/>
                    <a:ext cx="1783647" cy="894126"/>
                    <a:chOff x="0" y="0"/>
                    <a:chExt cx="1783646" cy="894125"/>
                  </a:xfrm>
                </p:grpSpPr>
                <p:sp>
                  <p:nvSpPr>
                    <p:cNvPr id="152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53" name="Square"/>
                    <p:cNvSpPr/>
                    <p:nvPr/>
                  </p:nvSpPr>
                  <p:spPr>
                    <a:xfrm>
                      <a:off x="889520" y="0"/>
                      <a:ext cx="894127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57" name="Group"/>
                  <p:cNvGrpSpPr/>
                  <p:nvPr/>
                </p:nvGrpSpPr>
                <p:grpSpPr>
                  <a:xfrm>
                    <a:off x="5364750" y="0"/>
                    <a:ext cx="1786097" cy="894126"/>
                    <a:chOff x="0" y="0"/>
                    <a:chExt cx="1786095" cy="894125"/>
                  </a:xfrm>
                </p:grpSpPr>
                <p:sp>
                  <p:nvSpPr>
                    <p:cNvPr id="155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56" name="Square"/>
                    <p:cNvSpPr/>
                    <p:nvPr/>
                  </p:nvSpPr>
                  <p:spPr>
                    <a:xfrm>
                      <a:off x="89197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15" name="Group"/>
            <p:cNvGrpSpPr/>
            <p:nvPr/>
          </p:nvGrpSpPr>
          <p:grpSpPr>
            <a:xfrm>
              <a:off x="0" y="3567558"/>
              <a:ext cx="7176246" cy="3576502"/>
              <a:chOff x="0" y="0"/>
              <a:chExt cx="7176245" cy="3576501"/>
            </a:xfrm>
          </p:grpSpPr>
          <p:grpSp>
            <p:nvGrpSpPr>
              <p:cNvPr id="187" name="Group"/>
              <p:cNvGrpSpPr/>
              <p:nvPr/>
            </p:nvGrpSpPr>
            <p:grpSpPr>
              <a:xfrm>
                <a:off x="14303" y="0"/>
                <a:ext cx="7161944" cy="1788251"/>
                <a:chOff x="0" y="0"/>
                <a:chExt cx="7161942" cy="1788250"/>
              </a:xfrm>
            </p:grpSpPr>
            <p:grpSp>
              <p:nvGrpSpPr>
                <p:cNvPr id="173" name="Group"/>
                <p:cNvGrpSpPr/>
                <p:nvPr/>
              </p:nvGrpSpPr>
              <p:grpSpPr>
                <a:xfrm>
                  <a:off x="11096" y="0"/>
                  <a:ext cx="7150847" cy="894126"/>
                  <a:chOff x="0" y="0"/>
                  <a:chExt cx="7150846" cy="894125"/>
                </a:xfrm>
              </p:grpSpPr>
              <p:grpSp>
                <p:nvGrpSpPr>
                  <p:cNvPr id="163" name="Group"/>
                  <p:cNvGrpSpPr/>
                  <p:nvPr/>
                </p:nvGrpSpPr>
                <p:grpSpPr>
                  <a:xfrm>
                    <a:off x="0" y="0"/>
                    <a:ext cx="1786096" cy="894126"/>
                    <a:chOff x="0" y="0"/>
                    <a:chExt cx="1786095" cy="894125"/>
                  </a:xfrm>
                </p:grpSpPr>
                <p:sp>
                  <p:nvSpPr>
                    <p:cNvPr id="161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62" name="Square"/>
                    <p:cNvSpPr/>
                    <p:nvPr/>
                  </p:nvSpPr>
                  <p:spPr>
                    <a:xfrm>
                      <a:off x="89197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66" name="Group"/>
                  <p:cNvGrpSpPr/>
                  <p:nvPr/>
                </p:nvGrpSpPr>
                <p:grpSpPr>
                  <a:xfrm>
                    <a:off x="1790700" y="0"/>
                    <a:ext cx="1783647" cy="894126"/>
                    <a:chOff x="0" y="0"/>
                    <a:chExt cx="1783646" cy="894125"/>
                  </a:xfrm>
                </p:grpSpPr>
                <p:sp>
                  <p:nvSpPr>
                    <p:cNvPr id="164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65" name="Square"/>
                    <p:cNvSpPr/>
                    <p:nvPr/>
                  </p:nvSpPr>
                  <p:spPr>
                    <a:xfrm>
                      <a:off x="889520" y="0"/>
                      <a:ext cx="894127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69" name="Group"/>
                  <p:cNvGrpSpPr/>
                  <p:nvPr/>
                </p:nvGrpSpPr>
                <p:grpSpPr>
                  <a:xfrm>
                    <a:off x="3568700" y="0"/>
                    <a:ext cx="1793896" cy="894126"/>
                    <a:chOff x="0" y="0"/>
                    <a:chExt cx="1793895" cy="894125"/>
                  </a:xfrm>
                </p:grpSpPr>
                <p:sp>
                  <p:nvSpPr>
                    <p:cNvPr id="167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68" name="Square"/>
                    <p:cNvSpPr/>
                    <p:nvPr/>
                  </p:nvSpPr>
                  <p:spPr>
                    <a:xfrm>
                      <a:off x="89977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72" name="Group"/>
                  <p:cNvGrpSpPr/>
                  <p:nvPr/>
                </p:nvGrpSpPr>
                <p:grpSpPr>
                  <a:xfrm>
                    <a:off x="5359400" y="0"/>
                    <a:ext cx="1791447" cy="894126"/>
                    <a:chOff x="0" y="0"/>
                    <a:chExt cx="1791445" cy="894125"/>
                  </a:xfrm>
                </p:grpSpPr>
                <p:sp>
                  <p:nvSpPr>
                    <p:cNvPr id="170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71" name="Square"/>
                    <p:cNvSpPr/>
                    <p:nvPr/>
                  </p:nvSpPr>
                  <p:spPr>
                    <a:xfrm>
                      <a:off x="89732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86" name="Group"/>
                <p:cNvGrpSpPr/>
                <p:nvPr/>
              </p:nvGrpSpPr>
              <p:grpSpPr>
                <a:xfrm flipH="1">
                  <a:off x="0" y="894125"/>
                  <a:ext cx="7153002" cy="894126"/>
                  <a:chOff x="0" y="0"/>
                  <a:chExt cx="7153001" cy="894125"/>
                </a:xfrm>
              </p:grpSpPr>
              <p:grpSp>
                <p:nvGrpSpPr>
                  <p:cNvPr id="176" name="Group"/>
                  <p:cNvGrpSpPr/>
                  <p:nvPr/>
                </p:nvGrpSpPr>
                <p:grpSpPr>
                  <a:xfrm>
                    <a:off x="0" y="0"/>
                    <a:ext cx="1788251" cy="894126"/>
                    <a:chOff x="0" y="0"/>
                    <a:chExt cx="1788250" cy="894125"/>
                  </a:xfrm>
                </p:grpSpPr>
                <p:sp>
                  <p:nvSpPr>
                    <p:cNvPr id="174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75" name="Square"/>
                    <p:cNvSpPr/>
                    <p:nvPr/>
                  </p:nvSpPr>
                  <p:spPr>
                    <a:xfrm>
                      <a:off x="894125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79" name="Group"/>
                  <p:cNvGrpSpPr/>
                  <p:nvPr/>
                </p:nvGrpSpPr>
                <p:grpSpPr>
                  <a:xfrm>
                    <a:off x="1790079" y="0"/>
                    <a:ext cx="1786423" cy="894126"/>
                    <a:chOff x="0" y="0"/>
                    <a:chExt cx="1786421" cy="894125"/>
                  </a:xfrm>
                </p:grpSpPr>
                <p:sp>
                  <p:nvSpPr>
                    <p:cNvPr id="177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78" name="Square"/>
                    <p:cNvSpPr/>
                    <p:nvPr/>
                  </p:nvSpPr>
                  <p:spPr>
                    <a:xfrm>
                      <a:off x="892295" y="0"/>
                      <a:ext cx="894127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82" name="Group"/>
                  <p:cNvGrpSpPr/>
                  <p:nvPr/>
                </p:nvGrpSpPr>
                <p:grpSpPr>
                  <a:xfrm>
                    <a:off x="3580779" y="0"/>
                    <a:ext cx="1783973" cy="894126"/>
                    <a:chOff x="0" y="0"/>
                    <a:chExt cx="1783971" cy="894125"/>
                  </a:xfrm>
                </p:grpSpPr>
                <p:sp>
                  <p:nvSpPr>
                    <p:cNvPr id="180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81" name="Square"/>
                    <p:cNvSpPr/>
                    <p:nvPr/>
                  </p:nvSpPr>
                  <p:spPr>
                    <a:xfrm>
                      <a:off x="889846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85" name="Group"/>
                  <p:cNvGrpSpPr/>
                  <p:nvPr/>
                </p:nvGrpSpPr>
                <p:grpSpPr>
                  <a:xfrm>
                    <a:off x="5358779" y="0"/>
                    <a:ext cx="1794223" cy="894126"/>
                    <a:chOff x="0" y="0"/>
                    <a:chExt cx="1794221" cy="894125"/>
                  </a:xfrm>
                </p:grpSpPr>
                <p:sp>
                  <p:nvSpPr>
                    <p:cNvPr id="183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84" name="Square"/>
                    <p:cNvSpPr/>
                    <p:nvPr/>
                  </p:nvSpPr>
                  <p:spPr>
                    <a:xfrm>
                      <a:off x="900096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214" name="Group"/>
              <p:cNvGrpSpPr/>
              <p:nvPr/>
            </p:nvGrpSpPr>
            <p:grpSpPr>
              <a:xfrm>
                <a:off x="0" y="1788250"/>
                <a:ext cx="7167306" cy="1788252"/>
                <a:chOff x="0" y="0"/>
                <a:chExt cx="7167305" cy="1788250"/>
              </a:xfrm>
            </p:grpSpPr>
            <p:grpSp>
              <p:nvGrpSpPr>
                <p:cNvPr id="200" name="Group"/>
                <p:cNvGrpSpPr/>
                <p:nvPr/>
              </p:nvGrpSpPr>
              <p:grpSpPr>
                <a:xfrm>
                  <a:off x="14303" y="0"/>
                  <a:ext cx="7153003" cy="894126"/>
                  <a:chOff x="0" y="0"/>
                  <a:chExt cx="7153001" cy="894125"/>
                </a:xfrm>
              </p:grpSpPr>
              <p:grpSp>
                <p:nvGrpSpPr>
                  <p:cNvPr id="190" name="Group"/>
                  <p:cNvGrpSpPr/>
                  <p:nvPr/>
                </p:nvGrpSpPr>
                <p:grpSpPr>
                  <a:xfrm>
                    <a:off x="0" y="0"/>
                    <a:ext cx="1794222" cy="894126"/>
                    <a:chOff x="0" y="0"/>
                    <a:chExt cx="1794221" cy="894125"/>
                  </a:xfrm>
                </p:grpSpPr>
                <p:sp>
                  <p:nvSpPr>
                    <p:cNvPr id="188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89" name="Square"/>
                    <p:cNvSpPr/>
                    <p:nvPr/>
                  </p:nvSpPr>
                  <p:spPr>
                    <a:xfrm>
                      <a:off x="900096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93" name="Group"/>
                  <p:cNvGrpSpPr/>
                  <p:nvPr/>
                </p:nvGrpSpPr>
                <p:grpSpPr>
                  <a:xfrm>
                    <a:off x="1788250" y="0"/>
                    <a:ext cx="1783972" cy="894126"/>
                    <a:chOff x="0" y="0"/>
                    <a:chExt cx="1783970" cy="894125"/>
                  </a:xfrm>
                </p:grpSpPr>
                <p:sp>
                  <p:nvSpPr>
                    <p:cNvPr id="191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92" name="Square"/>
                    <p:cNvSpPr/>
                    <p:nvPr/>
                  </p:nvSpPr>
                  <p:spPr>
                    <a:xfrm>
                      <a:off x="889845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96" name="Group"/>
                  <p:cNvGrpSpPr/>
                  <p:nvPr/>
                </p:nvGrpSpPr>
                <p:grpSpPr>
                  <a:xfrm>
                    <a:off x="3576500" y="0"/>
                    <a:ext cx="1786422" cy="894126"/>
                    <a:chOff x="0" y="0"/>
                    <a:chExt cx="1786421" cy="894125"/>
                  </a:xfrm>
                </p:grpSpPr>
                <p:sp>
                  <p:nvSpPr>
                    <p:cNvPr id="194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95" name="Square"/>
                    <p:cNvSpPr/>
                    <p:nvPr/>
                  </p:nvSpPr>
                  <p:spPr>
                    <a:xfrm>
                      <a:off x="892295" y="0"/>
                      <a:ext cx="894127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199" name="Group"/>
                  <p:cNvGrpSpPr/>
                  <p:nvPr/>
                </p:nvGrpSpPr>
                <p:grpSpPr>
                  <a:xfrm>
                    <a:off x="5364751" y="0"/>
                    <a:ext cx="1788251" cy="894126"/>
                    <a:chOff x="0" y="0"/>
                    <a:chExt cx="1788250" cy="894125"/>
                  </a:xfrm>
                </p:grpSpPr>
                <p:sp>
                  <p:nvSpPr>
                    <p:cNvPr id="197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198" name="Square"/>
                    <p:cNvSpPr/>
                    <p:nvPr/>
                  </p:nvSpPr>
                  <p:spPr>
                    <a:xfrm>
                      <a:off x="894125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13" name="Group"/>
                <p:cNvGrpSpPr/>
                <p:nvPr/>
              </p:nvGrpSpPr>
              <p:grpSpPr>
                <a:xfrm flipH="1">
                  <a:off x="0" y="894125"/>
                  <a:ext cx="7158364" cy="894126"/>
                  <a:chOff x="0" y="0"/>
                  <a:chExt cx="7158363" cy="894125"/>
                </a:xfrm>
              </p:grpSpPr>
              <p:grpSp>
                <p:nvGrpSpPr>
                  <p:cNvPr id="203" name="Group"/>
                  <p:cNvGrpSpPr/>
                  <p:nvPr/>
                </p:nvGrpSpPr>
                <p:grpSpPr>
                  <a:xfrm>
                    <a:off x="0" y="0"/>
                    <a:ext cx="1788250" cy="894126"/>
                    <a:chOff x="0" y="0"/>
                    <a:chExt cx="1788249" cy="894125"/>
                  </a:xfrm>
                </p:grpSpPr>
                <p:sp>
                  <p:nvSpPr>
                    <p:cNvPr id="201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202" name="Square"/>
                    <p:cNvSpPr/>
                    <p:nvPr/>
                  </p:nvSpPr>
                  <p:spPr>
                    <a:xfrm>
                      <a:off x="894124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206" name="Group"/>
                  <p:cNvGrpSpPr/>
                  <p:nvPr/>
                </p:nvGrpSpPr>
                <p:grpSpPr>
                  <a:xfrm>
                    <a:off x="1788249" y="0"/>
                    <a:ext cx="1788252" cy="894126"/>
                    <a:chOff x="0" y="0"/>
                    <a:chExt cx="1788250" cy="894125"/>
                  </a:xfrm>
                </p:grpSpPr>
                <p:sp>
                  <p:nvSpPr>
                    <p:cNvPr id="204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205" name="Square"/>
                    <p:cNvSpPr/>
                    <p:nvPr/>
                  </p:nvSpPr>
                  <p:spPr>
                    <a:xfrm>
                      <a:off x="894125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209" name="Group"/>
                  <p:cNvGrpSpPr/>
                  <p:nvPr/>
                </p:nvGrpSpPr>
                <p:grpSpPr>
                  <a:xfrm>
                    <a:off x="3576500" y="0"/>
                    <a:ext cx="1791164" cy="894126"/>
                    <a:chOff x="0" y="0"/>
                    <a:chExt cx="1791163" cy="894125"/>
                  </a:xfrm>
                </p:grpSpPr>
                <p:sp>
                  <p:nvSpPr>
                    <p:cNvPr id="207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208" name="Square"/>
                    <p:cNvSpPr/>
                    <p:nvPr/>
                  </p:nvSpPr>
                  <p:spPr>
                    <a:xfrm>
                      <a:off x="897038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  <p:grpSp>
                <p:nvGrpSpPr>
                  <p:cNvPr id="212" name="Group"/>
                  <p:cNvGrpSpPr/>
                  <p:nvPr/>
                </p:nvGrpSpPr>
                <p:grpSpPr>
                  <a:xfrm>
                    <a:off x="5364750" y="0"/>
                    <a:ext cx="1793614" cy="894126"/>
                    <a:chOff x="0" y="0"/>
                    <a:chExt cx="1793613" cy="894125"/>
                  </a:xfrm>
                </p:grpSpPr>
                <p:sp>
                  <p:nvSpPr>
                    <p:cNvPr id="210" name="Square"/>
                    <p:cNvSpPr/>
                    <p:nvPr/>
                  </p:nvSpPr>
                  <p:spPr>
                    <a:xfrm>
                      <a:off x="0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4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  <p:sp>
                  <p:nvSpPr>
                    <p:cNvPr id="211" name="Square"/>
                    <p:cNvSpPr/>
                    <p:nvPr/>
                  </p:nvSpPr>
                  <p:spPr>
                    <a:xfrm>
                      <a:off x="899488" y="0"/>
                      <a:ext cx="894126" cy="894126"/>
                    </a:xfrm>
                    <a:prstGeom prst="rect">
                      <a:avLst/>
                    </a:prstGeom>
                    <a:blipFill rotWithShape="1">
                      <a:blip r:embed="rId5"/>
                      <a:srcRect/>
                      <a:tile tx="0" ty="0" sx="100000" sy="100000" flip="none" algn="tl"/>
                    </a:blipFill>
                    <a:ln w="25400" cap="flat">
                      <a:solidFill>
                        <a:srgbClr val="3D3E3F"/>
                      </a:solidFill>
                      <a:prstDash val="solid"/>
                      <a:miter lim="400000"/>
                    </a:ln>
                    <a:effectLst/>
                  </p:spPr>
                  <p:txBody>
                    <a:bodyPr wrap="square" lIns="38100" tIns="38100" rIns="38100" bIns="38100" numCol="1" anchor="ctr">
                      <a:noAutofit/>
                    </a:bodyPr>
                    <a:lstStyle/>
                    <a:p>
                      <a:pPr algn="ctr" defTabSz="584200">
                        <a:defRPr sz="3600">
                          <a:solidFill>
                            <a:srgbClr val="FFFFFF"/>
                          </a:solidFill>
                          <a:effectLst>
                            <a:outerShdw blurRad="38100" dist="12700" dir="5400000" rotWithShape="0">
                              <a:srgbClr val="000000">
                                <a:alpha val="50000"/>
                              </a:srgbClr>
                            </a:outerShdw>
                          </a:effectLst>
                          <a:latin typeface="Cochin"/>
                          <a:ea typeface="Cochin"/>
                          <a:cs typeface="Cochin"/>
                          <a:sym typeface="Cochin"/>
                        </a:defRPr>
                      </a:pPr>
                      <a:endParaRPr/>
                    </a:p>
                  </p:txBody>
                </p:sp>
              </p:grpSp>
            </p:grpSp>
          </p:grpSp>
        </p:grpSp>
      </p:grpSp>
      <p:grpSp>
        <p:nvGrpSpPr>
          <p:cNvPr id="226" name="Group"/>
          <p:cNvGrpSpPr/>
          <p:nvPr/>
        </p:nvGrpSpPr>
        <p:grpSpPr>
          <a:xfrm>
            <a:off x="8407400" y="1283140"/>
            <a:ext cx="7213600" cy="7175500"/>
            <a:chOff x="0" y="0"/>
            <a:chExt cx="7213600" cy="7175500"/>
          </a:xfrm>
        </p:grpSpPr>
        <p:sp>
          <p:nvSpPr>
            <p:cNvPr id="217" name="Rectangle"/>
            <p:cNvSpPr/>
            <p:nvPr/>
          </p:nvSpPr>
          <p:spPr>
            <a:xfrm>
              <a:off x="0" y="0"/>
              <a:ext cx="7150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18" name="Rectangle"/>
            <p:cNvSpPr/>
            <p:nvPr/>
          </p:nvSpPr>
          <p:spPr>
            <a:xfrm rot="16200000">
              <a:off x="-3098800" y="3124200"/>
              <a:ext cx="7150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19" name="Rectangle"/>
            <p:cNvSpPr/>
            <p:nvPr/>
          </p:nvSpPr>
          <p:spPr>
            <a:xfrm rot="16200000">
              <a:off x="6299200" y="62611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20" name="Rectangle"/>
            <p:cNvSpPr/>
            <p:nvPr/>
          </p:nvSpPr>
          <p:spPr>
            <a:xfrm rot="16200000">
              <a:off x="901700" y="9144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21" name="Rectangle"/>
            <p:cNvSpPr/>
            <p:nvPr/>
          </p:nvSpPr>
          <p:spPr>
            <a:xfrm rot="16200000">
              <a:off x="5397500" y="53594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22" name="Rectangle"/>
            <p:cNvSpPr/>
            <p:nvPr/>
          </p:nvSpPr>
          <p:spPr>
            <a:xfrm rot="16200000">
              <a:off x="4457700" y="44577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23" name="Rectangle"/>
            <p:cNvSpPr/>
            <p:nvPr/>
          </p:nvSpPr>
          <p:spPr>
            <a:xfrm rot="16200000">
              <a:off x="2679700" y="27051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24" name="Rectangle"/>
            <p:cNvSpPr/>
            <p:nvPr/>
          </p:nvSpPr>
          <p:spPr>
            <a:xfrm rot="16200000">
              <a:off x="3581400" y="35560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25" name="Rectangle"/>
            <p:cNvSpPr/>
            <p:nvPr/>
          </p:nvSpPr>
          <p:spPr>
            <a:xfrm rot="16200000">
              <a:off x="1778000" y="18034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</p:grpSp>
      <p:pic>
        <p:nvPicPr>
          <p:cNvPr id="227" name="chess2_queen.tif" descr="chess2_queen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296303"/>
            <a:ext cx="343183" cy="810769"/>
          </a:xfrm>
          <a:prstGeom prst="rect">
            <a:avLst/>
          </a:prstGeom>
          <a:ln w="12700">
            <a:miter lim="400000"/>
          </a:ln>
          <a:effectLst>
            <a:outerShdw blurRad="127000" dir="2520000" rotWithShape="0">
              <a:srgbClr val="000000"/>
            </a:outerShdw>
          </a:effectLst>
        </p:spPr>
      </p:pic>
      <p:grpSp>
        <p:nvGrpSpPr>
          <p:cNvPr id="235" name="Group"/>
          <p:cNvGrpSpPr/>
          <p:nvPr/>
        </p:nvGrpSpPr>
        <p:grpSpPr>
          <a:xfrm>
            <a:off x="9309100" y="3060192"/>
            <a:ext cx="6299200" cy="5372100"/>
            <a:chOff x="0" y="0"/>
            <a:chExt cx="6299200" cy="5372100"/>
          </a:xfrm>
        </p:grpSpPr>
        <p:sp>
          <p:nvSpPr>
            <p:cNvPr id="228" name="Rectangle"/>
            <p:cNvSpPr/>
            <p:nvPr/>
          </p:nvSpPr>
          <p:spPr>
            <a:xfrm>
              <a:off x="0" y="0"/>
              <a:ext cx="62992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29" name="Rectangle"/>
            <p:cNvSpPr/>
            <p:nvPr/>
          </p:nvSpPr>
          <p:spPr>
            <a:xfrm rot="16200000">
              <a:off x="-2203451" y="2228850"/>
              <a:ext cx="5359401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30" name="Rectangle"/>
            <p:cNvSpPr/>
            <p:nvPr/>
          </p:nvSpPr>
          <p:spPr>
            <a:xfrm rot="16200000">
              <a:off x="889000" y="9144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31" name="Rectangle"/>
            <p:cNvSpPr/>
            <p:nvPr/>
          </p:nvSpPr>
          <p:spPr>
            <a:xfrm rot="16200000">
              <a:off x="4445000" y="44577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32" name="Rectangle"/>
            <p:cNvSpPr/>
            <p:nvPr/>
          </p:nvSpPr>
          <p:spPr>
            <a:xfrm rot="16200000">
              <a:off x="2679700" y="27051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33" name="Rectangle"/>
            <p:cNvSpPr/>
            <p:nvPr/>
          </p:nvSpPr>
          <p:spPr>
            <a:xfrm rot="16200000">
              <a:off x="3581400" y="35560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34" name="Rectangle"/>
            <p:cNvSpPr/>
            <p:nvPr/>
          </p:nvSpPr>
          <p:spPr>
            <a:xfrm rot="16200000">
              <a:off x="1778000" y="18034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</p:grpSp>
      <p:pic>
        <p:nvPicPr>
          <p:cNvPr id="236" name="chess2_queen.tif" descr="chess2_queen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100" y="3102525"/>
            <a:ext cx="343183" cy="810769"/>
          </a:xfrm>
          <a:prstGeom prst="rect">
            <a:avLst/>
          </a:prstGeom>
          <a:ln w="12700">
            <a:miter lim="400000"/>
          </a:ln>
          <a:effectLst>
            <a:outerShdw blurRad="101600" dir="1980000" rotWithShape="0">
              <a:srgbClr val="FFFFFF"/>
            </a:outerShdw>
          </a:effectLst>
        </p:spPr>
      </p:pic>
      <p:grpSp>
        <p:nvGrpSpPr>
          <p:cNvPr id="240" name="Group"/>
          <p:cNvGrpSpPr/>
          <p:nvPr/>
        </p:nvGrpSpPr>
        <p:grpSpPr>
          <a:xfrm>
            <a:off x="12001500" y="2171192"/>
            <a:ext cx="3556001" cy="2692400"/>
            <a:chOff x="0" y="0"/>
            <a:chExt cx="3556000" cy="2692400"/>
          </a:xfrm>
        </p:grpSpPr>
        <p:sp>
          <p:nvSpPr>
            <p:cNvPr id="237" name="Rectangle"/>
            <p:cNvSpPr/>
            <p:nvPr/>
          </p:nvSpPr>
          <p:spPr>
            <a:xfrm rot="16200000">
              <a:off x="1803400" y="12700"/>
              <a:ext cx="927101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38" name="Rectangle"/>
            <p:cNvSpPr/>
            <p:nvPr/>
          </p:nvSpPr>
          <p:spPr>
            <a:xfrm>
              <a:off x="0" y="1790700"/>
              <a:ext cx="3556001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39" name="Rectangle"/>
            <p:cNvSpPr/>
            <p:nvPr/>
          </p:nvSpPr>
          <p:spPr>
            <a:xfrm rot="16200000">
              <a:off x="-869950" y="908050"/>
              <a:ext cx="26416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</p:grpSp>
      <p:grpSp>
        <p:nvGrpSpPr>
          <p:cNvPr id="243" name="Group"/>
          <p:cNvGrpSpPr/>
          <p:nvPr/>
        </p:nvGrpSpPr>
        <p:grpSpPr>
          <a:xfrm>
            <a:off x="12001500" y="2171192"/>
            <a:ext cx="3556001" cy="2641600"/>
            <a:chOff x="0" y="0"/>
            <a:chExt cx="3556000" cy="2641600"/>
          </a:xfrm>
        </p:grpSpPr>
        <p:sp>
          <p:nvSpPr>
            <p:cNvPr id="241" name="Rectangle"/>
            <p:cNvSpPr/>
            <p:nvPr/>
          </p:nvSpPr>
          <p:spPr>
            <a:xfrm>
              <a:off x="0" y="0"/>
              <a:ext cx="3556001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42" name="Rectangle"/>
            <p:cNvSpPr/>
            <p:nvPr/>
          </p:nvSpPr>
          <p:spPr>
            <a:xfrm rot="16200000">
              <a:off x="-869950" y="869950"/>
              <a:ext cx="26416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12890500" y="3911092"/>
            <a:ext cx="2705100" cy="952500"/>
            <a:chOff x="0" y="0"/>
            <a:chExt cx="2705100" cy="952500"/>
          </a:xfrm>
        </p:grpSpPr>
        <p:sp>
          <p:nvSpPr>
            <p:cNvPr id="244" name="Rectangle"/>
            <p:cNvSpPr/>
            <p:nvPr/>
          </p:nvSpPr>
          <p:spPr>
            <a:xfrm rot="16200000">
              <a:off x="-12700" y="381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45" name="Rectangle"/>
            <p:cNvSpPr/>
            <p:nvPr/>
          </p:nvSpPr>
          <p:spPr>
            <a:xfrm rot="16200000">
              <a:off x="1790700" y="127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11243326" y="107442"/>
            <a:ext cx="3056874" cy="8921750"/>
            <a:chOff x="0" y="0"/>
            <a:chExt cx="3056873" cy="8921750"/>
          </a:xfrm>
        </p:grpSpPr>
        <p:sp>
          <p:nvSpPr>
            <p:cNvPr id="247" name="Oval"/>
            <p:cNvSpPr/>
            <p:nvPr/>
          </p:nvSpPr>
          <p:spPr>
            <a:xfrm>
              <a:off x="1253473" y="908050"/>
              <a:ext cx="1803401" cy="8013700"/>
            </a:xfrm>
            <a:prstGeom prst="ellipse">
              <a:avLst/>
            </a:prstGeom>
            <a:noFill/>
            <a:ln w="508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48" name="No open spot"/>
            <p:cNvSpPr/>
            <p:nvPr/>
          </p:nvSpPr>
          <p:spPr>
            <a:xfrm>
              <a:off x="0" y="0"/>
              <a:ext cx="287012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 defTabSz="584200">
                <a:defRPr sz="3800" b="1">
                  <a:solidFill>
                    <a:srgbClr val="941100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No open spot</a:t>
              </a:r>
            </a:p>
          </p:txBody>
        </p:sp>
      </p:grpSp>
      <p:pic>
        <p:nvPicPr>
          <p:cNvPr id="250" name="chess2_queen.tif" descr="chess2_queen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3600" y="3969512"/>
            <a:ext cx="343183" cy="810769"/>
          </a:xfrm>
          <a:prstGeom prst="rect">
            <a:avLst/>
          </a:prstGeom>
          <a:ln w="12700">
            <a:miter lim="400000"/>
          </a:ln>
          <a:effectLst>
            <a:outerShdw blurRad="101600" dir="1980000" rotWithShape="0">
              <a:srgbClr val="FFFFFF"/>
            </a:outerShdw>
          </a:effectLst>
        </p:spPr>
      </p:pic>
      <p:pic>
        <p:nvPicPr>
          <p:cNvPr id="251" name="chess2_queen.tif" descr="chess2_queen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7200" y="3969512"/>
            <a:ext cx="343183" cy="810769"/>
          </a:xfrm>
          <a:prstGeom prst="rect">
            <a:avLst/>
          </a:prstGeom>
          <a:ln w="12700">
            <a:miter lim="400000"/>
          </a:ln>
          <a:effectLst>
            <a:outerShdw blurRad="127000" dir="2520000" rotWithShape="0">
              <a:srgbClr val="000000"/>
            </a:outerShdw>
          </a:effectLst>
        </p:spPr>
      </p:pic>
      <p:grpSp>
        <p:nvGrpSpPr>
          <p:cNvPr id="258" name="Group"/>
          <p:cNvGrpSpPr/>
          <p:nvPr/>
        </p:nvGrpSpPr>
        <p:grpSpPr>
          <a:xfrm>
            <a:off x="10198100" y="2145792"/>
            <a:ext cx="5359400" cy="6324600"/>
            <a:chOff x="0" y="0"/>
            <a:chExt cx="5359400" cy="6324600"/>
          </a:xfrm>
        </p:grpSpPr>
        <p:sp>
          <p:nvSpPr>
            <p:cNvPr id="252" name="Rectangle"/>
            <p:cNvSpPr/>
            <p:nvPr/>
          </p:nvSpPr>
          <p:spPr>
            <a:xfrm>
              <a:off x="0" y="2705100"/>
              <a:ext cx="53594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53" name="Rectangle"/>
            <p:cNvSpPr/>
            <p:nvPr/>
          </p:nvSpPr>
          <p:spPr>
            <a:xfrm rot="16200000">
              <a:off x="-2673351" y="2698750"/>
              <a:ext cx="6299201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54" name="Rectangle"/>
            <p:cNvSpPr/>
            <p:nvPr/>
          </p:nvSpPr>
          <p:spPr>
            <a:xfrm rot="16200000">
              <a:off x="889000" y="36322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55" name="Rectangle"/>
            <p:cNvSpPr/>
            <p:nvPr/>
          </p:nvSpPr>
          <p:spPr>
            <a:xfrm rot="16200000">
              <a:off x="2679700" y="54102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56" name="Rectangle"/>
            <p:cNvSpPr/>
            <p:nvPr/>
          </p:nvSpPr>
          <p:spPr>
            <a:xfrm rot="16200000">
              <a:off x="1778000" y="45085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57" name="Rectangle"/>
            <p:cNvSpPr/>
            <p:nvPr/>
          </p:nvSpPr>
          <p:spPr>
            <a:xfrm rot="16200000">
              <a:off x="2679700" y="508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</p:grpSp>
      <p:pic>
        <p:nvPicPr>
          <p:cNvPr id="259" name="chess2_queen.tif" descr="chess2_queen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500" y="4908747"/>
            <a:ext cx="343183" cy="810769"/>
          </a:xfrm>
          <a:prstGeom prst="rect">
            <a:avLst/>
          </a:prstGeom>
          <a:ln w="12700">
            <a:miter lim="400000"/>
          </a:ln>
          <a:effectLst>
            <a:outerShdw blurRad="127000" dir="2520000" rotWithShape="0">
              <a:srgbClr val="000000"/>
            </a:outerShdw>
          </a:effectLst>
        </p:spPr>
      </p:pic>
      <p:grpSp>
        <p:nvGrpSpPr>
          <p:cNvPr id="264" name="Group"/>
          <p:cNvGrpSpPr/>
          <p:nvPr/>
        </p:nvGrpSpPr>
        <p:grpSpPr>
          <a:xfrm>
            <a:off x="11099799" y="2158492"/>
            <a:ext cx="4445002" cy="6311900"/>
            <a:chOff x="0" y="0"/>
            <a:chExt cx="4445000" cy="6311900"/>
          </a:xfrm>
        </p:grpSpPr>
        <p:sp>
          <p:nvSpPr>
            <p:cNvPr id="260" name="Rectangle"/>
            <p:cNvSpPr/>
            <p:nvPr/>
          </p:nvSpPr>
          <p:spPr>
            <a:xfrm>
              <a:off x="0" y="4495800"/>
              <a:ext cx="4445001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61" name="Rectangle"/>
            <p:cNvSpPr/>
            <p:nvPr/>
          </p:nvSpPr>
          <p:spPr>
            <a:xfrm rot="16200000">
              <a:off x="-2698750" y="2698750"/>
              <a:ext cx="62992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62" name="Rectangle"/>
            <p:cNvSpPr/>
            <p:nvPr/>
          </p:nvSpPr>
          <p:spPr>
            <a:xfrm rot="16200000">
              <a:off x="889000" y="5397500"/>
              <a:ext cx="927101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63" name="Rectangle"/>
            <p:cNvSpPr/>
            <p:nvPr/>
          </p:nvSpPr>
          <p:spPr>
            <a:xfrm rot="16200000">
              <a:off x="2654300" y="1854200"/>
              <a:ext cx="927101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</p:grpSp>
      <p:pic>
        <p:nvPicPr>
          <p:cNvPr id="265" name="chess2_queen.tif" descr="chess2_queen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1900" y="6660783"/>
            <a:ext cx="343183" cy="810769"/>
          </a:xfrm>
          <a:prstGeom prst="rect">
            <a:avLst/>
          </a:prstGeom>
          <a:ln w="12700">
            <a:miter lim="400000"/>
          </a:ln>
          <a:effectLst>
            <a:outerShdw blurRad="101600" dir="1980000" rotWithShape="0">
              <a:srgbClr val="FFFFFF"/>
            </a:outerShdw>
          </a:effectLst>
        </p:spPr>
      </p:pic>
      <p:grpSp>
        <p:nvGrpSpPr>
          <p:cNvPr id="268" name="Group"/>
          <p:cNvGrpSpPr/>
          <p:nvPr/>
        </p:nvGrpSpPr>
        <p:grpSpPr>
          <a:xfrm>
            <a:off x="13792200" y="5714492"/>
            <a:ext cx="1803400" cy="927100"/>
            <a:chOff x="0" y="0"/>
            <a:chExt cx="1803400" cy="927100"/>
          </a:xfrm>
        </p:grpSpPr>
        <p:sp>
          <p:nvSpPr>
            <p:cNvPr id="266" name="Rectangle"/>
            <p:cNvSpPr/>
            <p:nvPr/>
          </p:nvSpPr>
          <p:spPr>
            <a:xfrm rot="16200000">
              <a:off x="889000" y="127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67" name="Rectangle"/>
            <p:cNvSpPr/>
            <p:nvPr/>
          </p:nvSpPr>
          <p:spPr>
            <a:xfrm rot="16200000">
              <a:off x="-12700" y="12700"/>
              <a:ext cx="927100" cy="901700"/>
            </a:xfrm>
            <a:prstGeom prst="rect">
              <a:avLst/>
            </a:prstGeom>
            <a:solidFill>
              <a:srgbClr val="FFFB00">
                <a:alpha val="34000"/>
              </a:srgbClr>
            </a:solidFill>
            <a:ln w="25400" cap="flat">
              <a:solidFill>
                <a:srgbClr val="3D3E3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</p:grpSp>
      <p:pic>
        <p:nvPicPr>
          <p:cNvPr id="269" name="chess2_queen.tif" descr="chess2_queen.t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600" y="5757672"/>
            <a:ext cx="343183" cy="810769"/>
          </a:xfrm>
          <a:prstGeom prst="rect">
            <a:avLst/>
          </a:prstGeom>
          <a:ln w="12700">
            <a:miter lim="400000"/>
          </a:ln>
          <a:effectLst>
            <a:outerShdw blurRad="127000" dir="2520000" rotWithShape="0">
              <a:srgbClr val="000000"/>
            </a:outerShdw>
          </a:effectLst>
        </p:spPr>
      </p:pic>
      <p:grpSp>
        <p:nvGrpSpPr>
          <p:cNvPr id="272" name="Group"/>
          <p:cNvGrpSpPr/>
          <p:nvPr/>
        </p:nvGrpSpPr>
        <p:grpSpPr>
          <a:xfrm>
            <a:off x="13267424" y="107442"/>
            <a:ext cx="2870125" cy="8921750"/>
            <a:chOff x="0" y="0"/>
            <a:chExt cx="2870123" cy="8921750"/>
          </a:xfrm>
        </p:grpSpPr>
        <p:sp>
          <p:nvSpPr>
            <p:cNvPr id="270" name="Oval"/>
            <p:cNvSpPr/>
            <p:nvPr/>
          </p:nvSpPr>
          <p:spPr>
            <a:xfrm>
              <a:off x="994675" y="908050"/>
              <a:ext cx="1803401" cy="8013700"/>
            </a:xfrm>
            <a:prstGeom prst="ellipse">
              <a:avLst/>
            </a:prstGeom>
            <a:noFill/>
            <a:ln w="50800" cap="flat">
              <a:solidFill>
                <a:srgbClr val="9411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sz="3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chin"/>
                  <a:ea typeface="Cochin"/>
                  <a:cs typeface="Cochin"/>
                  <a:sym typeface="Cochin"/>
                </a:defRPr>
              </a:pPr>
              <a:endParaRPr/>
            </a:p>
          </p:txBody>
        </p:sp>
        <p:sp>
          <p:nvSpPr>
            <p:cNvPr id="271" name="No open spot"/>
            <p:cNvSpPr/>
            <p:nvPr/>
          </p:nvSpPr>
          <p:spPr>
            <a:xfrm>
              <a:off x="0" y="0"/>
              <a:ext cx="2870124" cy="647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ctr">
              <a:spAutoFit/>
            </a:bodyPr>
            <a:lstStyle>
              <a:lvl1pPr algn="ctr" defTabSz="584200">
                <a:defRPr sz="3800" b="1">
                  <a:solidFill>
                    <a:srgbClr val="941100"/>
                  </a:solidFill>
                  <a:latin typeface="Cochin"/>
                  <a:ea typeface="Cochin"/>
                  <a:cs typeface="Cochin"/>
                  <a:sym typeface="Cochin"/>
                </a:defRPr>
              </a:lvl1pPr>
            </a:lstStyle>
            <a:p>
              <a:r>
                <a:t>No open spot</a:t>
              </a:r>
            </a:p>
          </p:txBody>
        </p:sp>
      </p:grpSp>
      <p:sp>
        <p:nvSpPr>
          <p:cNvPr id="273" name="Content Placeholder 7">
            <a:extLst>
              <a:ext uri="{FF2B5EF4-FFF2-40B4-BE49-F238E27FC236}">
                <a16:creationId xmlns:a16="http://schemas.microsoft.com/office/drawing/2014/main" id="{AB4B6034-6C26-4079-B985-AE6B0A0888A1}"/>
              </a:ext>
            </a:extLst>
          </p:cNvPr>
          <p:cNvSpPr txBox="1">
            <a:spLocks/>
          </p:cNvSpPr>
          <p:nvPr/>
        </p:nvSpPr>
        <p:spPr>
          <a:xfrm>
            <a:off x="5631204" y="865628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7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7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7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7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7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7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7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7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7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274" name="Picture 273">
            <a:extLst>
              <a:ext uri="{FF2B5EF4-FFF2-40B4-BE49-F238E27FC236}">
                <a16:creationId xmlns:a16="http://schemas.microsoft.com/office/drawing/2014/main" id="{147E6DBF-4EE6-4199-9A3E-A23E0D8912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7" y="8474638"/>
            <a:ext cx="1313114" cy="413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3" dur="1000" fill="hold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1000" fill="hold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56 -0.190333" pathEditMode="relative">
                                      <p:cBhvr>
                                        <p:cTn id="122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3" dur="1000" fill="hold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8" dur="1500" fill="hold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2" dur="1500" fill="hold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7" dur="1500" fill="hold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71" dur="1500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76" dur="1500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9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80" dur="1500" fill="hold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85" dur="1500" fill="hold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56 -0.490975" pathEditMode="relative">
                                      <p:cBhvr>
                                        <p:cTn id="189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p" bldLvl="5" animBg="1" advAuto="0"/>
      <p:bldP spid="216" grpId="0" animBg="1" advAuto="0"/>
      <p:bldP spid="226" grpId="0" animBg="1" advAuto="0"/>
      <p:bldP spid="227" grpId="0" animBg="1" advAuto="0"/>
      <p:bldP spid="235" grpId="0" animBg="1" advAuto="0"/>
      <p:bldP spid="236" grpId="0" animBg="1" advAuto="0"/>
      <p:bldP spid="240" grpId="0" animBg="1" advAuto="0"/>
      <p:bldP spid="240" grpId="1" animBg="1" advAuto="0"/>
      <p:bldP spid="243" grpId="0" animBg="1" advAuto="0"/>
      <p:bldP spid="243" grpId="1" animBg="1" advAuto="0"/>
      <p:bldP spid="246" grpId="0" animBg="1" advAuto="0"/>
      <p:bldP spid="246" grpId="1" animBg="1" advAuto="0"/>
      <p:bldP spid="249" grpId="0" animBg="1" advAuto="0"/>
      <p:bldP spid="249" grpId="1" animBg="1" advAuto="0"/>
      <p:bldP spid="250" grpId="0" animBg="1" advAuto="0"/>
      <p:bldP spid="250" grpId="1" animBg="1" advAuto="0"/>
      <p:bldP spid="251" grpId="0" animBg="1" advAuto="0"/>
      <p:bldP spid="251" grpId="1" animBg="1" advAuto="0"/>
      <p:bldP spid="258" grpId="0" animBg="1" advAuto="0"/>
      <p:bldP spid="259" grpId="0" animBg="1" advAuto="0"/>
      <p:bldP spid="264" grpId="0" animBg="1" advAuto="0"/>
      <p:bldP spid="264" grpId="1" animBg="1" advAuto="0"/>
      <p:bldP spid="265" grpId="0" animBg="1" advAuto="0"/>
      <p:bldP spid="268" grpId="0" animBg="1" advAuto="0"/>
      <p:bldP spid="268" grpId="1" animBg="1" advAuto="0"/>
      <p:bldP spid="269" grpId="0" animBg="1" advAuto="0"/>
      <p:bldP spid="269" grpId="1" animBg="1" advAuto="0"/>
      <p:bldP spid="272" grpId="0" animBg="1" advAuto="0"/>
      <p:bldP spid="272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rocessing Expression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Processing 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checker dir="vert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ecognizing Palindrom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Recognizing Palindromes</a:t>
            </a:r>
          </a:p>
        </p:txBody>
      </p:sp>
      <p:sp>
        <p:nvSpPr>
          <p:cNvPr id="277" name="Palindrome…"/>
          <p:cNvSpPr txBox="1">
            <a:spLocks noGrp="1"/>
          </p:cNvSpPr>
          <p:nvPr>
            <p:ph type="body" idx="1"/>
          </p:nvPr>
        </p:nvSpPr>
        <p:spPr>
          <a:xfrm>
            <a:off x="165100" y="1562100"/>
            <a:ext cx="15811500" cy="442417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800"/>
              </a:spcBef>
              <a:buBlip>
                <a:blip r:embed="rId2"/>
              </a:buBlip>
            </a:pPr>
            <a:r>
              <a:rPr dirty="0"/>
              <a:t>Palindrome</a:t>
            </a:r>
          </a:p>
          <a:p>
            <a:pPr lvl="1">
              <a:spcBef>
                <a:spcPts val="1800"/>
              </a:spcBef>
              <a:buBlip>
                <a:blip r:embed="rId2"/>
              </a:buBlip>
            </a:pPr>
            <a:r>
              <a:rPr dirty="0"/>
              <a:t>A string that reads the same from left to right as it does from right to left</a:t>
            </a:r>
          </a:p>
          <a:p>
            <a:pPr>
              <a:spcBef>
                <a:spcPts val="1800"/>
              </a:spcBef>
              <a:buBlip>
                <a:blip r:embed="rId2"/>
              </a:buBlip>
            </a:pPr>
            <a:r>
              <a:rPr dirty="0"/>
              <a:t>Language</a:t>
            </a:r>
          </a:p>
          <a:p>
            <a:pPr lvl="1">
              <a:spcBef>
                <a:spcPts val="1800"/>
              </a:spcBef>
              <a:buBlip>
                <a:blip r:embed="rId2"/>
              </a:buBlip>
            </a:pPr>
            <a:r>
              <a:rPr dirty="0"/>
              <a:t>Palindromes = {</a:t>
            </a:r>
            <a:r>
              <a:rPr b="1" i="1" dirty="0"/>
              <a:t>w</a:t>
            </a:r>
            <a:r>
              <a:rPr dirty="0"/>
              <a:t> : </a:t>
            </a:r>
            <a:r>
              <a:rPr b="1" i="1" dirty="0"/>
              <a:t>w</a:t>
            </a:r>
            <a:r>
              <a:rPr dirty="0"/>
              <a:t> reads the same left to right  as right to left}</a:t>
            </a:r>
          </a:p>
          <a:p>
            <a:pPr>
              <a:spcBef>
                <a:spcPts val="1800"/>
              </a:spcBef>
              <a:buBlip>
                <a:blip r:embed="rId2"/>
              </a:buBlip>
            </a:pPr>
            <a:r>
              <a:rPr dirty="0"/>
              <a:t>Grammar</a:t>
            </a:r>
          </a:p>
          <a:p>
            <a:pPr lvl="1">
              <a:spcBef>
                <a:spcPts val="1800"/>
              </a:spcBef>
              <a:buBlip>
                <a:blip r:embed="rId2"/>
              </a:buBlip>
            </a:pPr>
            <a:r>
              <a:rPr b="1" dirty="0">
                <a:solidFill>
                  <a:srgbClr val="0433FF"/>
                </a:solidFill>
              </a:rPr>
              <a:t>&lt;char&gt;</a:t>
            </a:r>
            <a:r>
              <a:rPr dirty="0"/>
              <a:t> rule is the base case for success</a:t>
            </a:r>
          </a:p>
        </p:txBody>
      </p:sp>
      <p:sp>
        <p:nvSpPr>
          <p:cNvPr id="278" name="&lt;palindrome&gt; = empty string | &lt;char&gt; | a &lt;palindrome&gt; a |…"/>
          <p:cNvSpPr/>
          <p:nvPr/>
        </p:nvSpPr>
        <p:spPr>
          <a:xfrm>
            <a:off x="952500" y="6128512"/>
            <a:ext cx="14338300" cy="213360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55600" dir="282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/>
          <a:p>
            <a:pPr defTabSz="546100"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433FF"/>
                </a:solidFill>
              </a:rPr>
              <a:t>&lt;palindrome&gt;</a:t>
            </a:r>
            <a:r>
              <a:t> = empty string | </a:t>
            </a:r>
            <a:r>
              <a:rPr>
                <a:solidFill>
                  <a:srgbClr val="0433FF"/>
                </a:solidFill>
              </a:rPr>
              <a:t>&lt;char&gt;</a:t>
            </a:r>
            <a:r>
              <a:t> | a </a:t>
            </a:r>
            <a:r>
              <a:rPr>
                <a:solidFill>
                  <a:srgbClr val="0433FF"/>
                </a:solidFill>
              </a:rPr>
              <a:t>&lt;palindrome&gt;</a:t>
            </a:r>
            <a:r>
              <a:t> a |</a:t>
            </a:r>
          </a:p>
          <a:p>
            <a:pPr defTabSz="546100"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b  </a:t>
            </a:r>
            <a:r>
              <a:rPr>
                <a:solidFill>
                  <a:srgbClr val="0433FF"/>
                </a:solidFill>
              </a:rPr>
              <a:t>&lt;palindrome&gt;</a:t>
            </a:r>
            <a:r>
              <a:t> b | …| Z </a:t>
            </a:r>
            <a:r>
              <a:rPr>
                <a:solidFill>
                  <a:srgbClr val="0433FF"/>
                </a:solidFill>
              </a:rPr>
              <a:t>&lt;palindrome&gt;</a:t>
            </a:r>
            <a:r>
              <a:t> Z</a:t>
            </a:r>
            <a:br/>
            <a:endParaRPr/>
          </a:p>
          <a:p>
            <a:pPr defTabSz="546100">
              <a:buClr>
                <a:srgbClr val="BAB6AF"/>
              </a:buClr>
              <a:buFont typeface="Zapf Dingbats"/>
              <a:defRPr sz="32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433FF"/>
                </a:solidFill>
              </a:rPr>
              <a:t>&lt;char&gt;</a:t>
            </a:r>
            <a:r>
              <a:t> = a | b | … | z | A | B | … | Z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" grpId="0" animBg="1" advAuto="0"/>
      <p:bldP spid="277" grpId="0" build="p" bldLvl="5" animBg="1" advAuto="0"/>
      <p:bldP spid="278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2039</Words>
  <Application>Microsoft Office PowerPoint</Application>
  <PresentationFormat>Custom</PresentationFormat>
  <Paragraphs>367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Bradley Hand ITC TT-Bold</vt:lpstr>
      <vt:lpstr>Cochin</vt:lpstr>
      <vt:lpstr>Courier New</vt:lpstr>
      <vt:lpstr>Gill Sans</vt:lpstr>
      <vt:lpstr>Helvetica</vt:lpstr>
      <vt:lpstr>Lucida Grande</vt:lpstr>
      <vt:lpstr>Optima</vt:lpstr>
      <vt:lpstr>Times New Roman</vt:lpstr>
      <vt:lpstr>Verdana</vt:lpstr>
      <vt:lpstr>Zapf Dingbats</vt:lpstr>
      <vt:lpstr>White</vt:lpstr>
      <vt:lpstr>Backtracking</vt:lpstr>
      <vt:lpstr>Backtracking</vt:lpstr>
      <vt:lpstr>Backtracking</vt:lpstr>
      <vt:lpstr>Backtracking</vt:lpstr>
      <vt:lpstr>Backtracking</vt:lpstr>
      <vt:lpstr>Backtracking</vt:lpstr>
      <vt:lpstr>Eight Queens Problem</vt:lpstr>
      <vt:lpstr>Processing Expressions</vt:lpstr>
      <vt:lpstr>Recognizing Palindromes</vt:lpstr>
      <vt:lpstr>Recognizing Palindromes</vt:lpstr>
      <vt:lpstr>Algebraic Expressions</vt:lpstr>
      <vt:lpstr>Algebraic Expressions</vt:lpstr>
      <vt:lpstr>Prefix Expressions</vt:lpstr>
      <vt:lpstr>Prefix Expressions</vt:lpstr>
      <vt:lpstr>Recursively Processing Arrays</vt:lpstr>
      <vt:lpstr>Recursive Linear Search</vt:lpstr>
      <vt:lpstr>Recursive Binary Search</vt:lpstr>
      <vt:lpstr>Recursive Binary Search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cp:lastModifiedBy>Anandaraj Jeeva Rathinam (Integra)</cp:lastModifiedBy>
  <cp:revision>6</cp:revision>
  <dcterms:modified xsi:type="dcterms:W3CDTF">2024-05-21T12:23:31Z</dcterms:modified>
</cp:coreProperties>
</file>