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4" autoAdjust="0"/>
  </p:normalViewPr>
  <p:slideViewPr>
    <p:cSldViewPr snapToGrid="0">
      <p:cViewPr varScale="1">
        <p:scale>
          <a:sx n="56" d="100"/>
          <a:sy n="56"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77532776-5C23-4033-B4D0-2087D2D4C0D2}"/>
    <pc:docChg chg="modSld">
      <pc:chgData name="K Madhusudhan" userId="0b39b63d-97d2-416c-a0dd-10dec61b2c53" providerId="ADAL" clId="{77532776-5C23-4033-B4D0-2087D2D4C0D2}" dt="2024-05-13T11:58:40.816" v="5" actId="1076"/>
      <pc:docMkLst>
        <pc:docMk/>
      </pc:docMkLst>
      <pc:sldChg chg="modSp mod">
        <pc:chgData name="K Madhusudhan" userId="0b39b63d-97d2-416c-a0dd-10dec61b2c53" providerId="ADAL" clId="{77532776-5C23-4033-B4D0-2087D2D4C0D2}" dt="2024-05-13T11:57:56.157" v="0" actId="1076"/>
        <pc:sldMkLst>
          <pc:docMk/>
          <pc:sldMk cId="0" sldId="257"/>
        </pc:sldMkLst>
        <pc:spChg chg="mod">
          <ac:chgData name="K Madhusudhan" userId="0b39b63d-97d2-416c-a0dd-10dec61b2c53" providerId="ADAL" clId="{77532776-5C23-4033-B4D0-2087D2D4C0D2}" dt="2024-05-13T11:57:56.157" v="0" actId="1076"/>
          <ac:spMkLst>
            <pc:docMk/>
            <pc:sldMk cId="0" sldId="257"/>
            <ac:spMk id="122" creationId="{00000000-0000-0000-0000-000000000000}"/>
          </ac:spMkLst>
        </pc:spChg>
      </pc:sldChg>
      <pc:sldChg chg="modSp mod">
        <pc:chgData name="K Madhusudhan" userId="0b39b63d-97d2-416c-a0dd-10dec61b2c53" providerId="ADAL" clId="{77532776-5C23-4033-B4D0-2087D2D4C0D2}" dt="2024-05-13T11:58:03.299" v="1" actId="1076"/>
        <pc:sldMkLst>
          <pc:docMk/>
          <pc:sldMk cId="0" sldId="258"/>
        </pc:sldMkLst>
        <pc:spChg chg="mod">
          <ac:chgData name="K Madhusudhan" userId="0b39b63d-97d2-416c-a0dd-10dec61b2c53" providerId="ADAL" clId="{77532776-5C23-4033-B4D0-2087D2D4C0D2}" dt="2024-05-13T11:58:03.299" v="1" actId="1076"/>
          <ac:spMkLst>
            <pc:docMk/>
            <pc:sldMk cId="0" sldId="258"/>
            <ac:spMk id="170" creationId="{00000000-0000-0000-0000-000000000000}"/>
          </ac:spMkLst>
        </pc:spChg>
      </pc:sldChg>
      <pc:sldChg chg="modSp mod">
        <pc:chgData name="K Madhusudhan" userId="0b39b63d-97d2-416c-a0dd-10dec61b2c53" providerId="ADAL" clId="{77532776-5C23-4033-B4D0-2087D2D4C0D2}" dt="2024-05-13T11:58:08.122" v="2" actId="1076"/>
        <pc:sldMkLst>
          <pc:docMk/>
          <pc:sldMk cId="0" sldId="259"/>
        </pc:sldMkLst>
        <pc:spChg chg="mod">
          <ac:chgData name="K Madhusudhan" userId="0b39b63d-97d2-416c-a0dd-10dec61b2c53" providerId="ADAL" clId="{77532776-5C23-4033-B4D0-2087D2D4C0D2}" dt="2024-05-13T11:58:08.122" v="2" actId="1076"/>
          <ac:spMkLst>
            <pc:docMk/>
            <pc:sldMk cId="0" sldId="259"/>
            <ac:spMk id="257" creationId="{00000000-0000-0000-0000-000000000000}"/>
          </ac:spMkLst>
        </pc:spChg>
      </pc:sldChg>
      <pc:sldChg chg="modSp mod">
        <pc:chgData name="K Madhusudhan" userId="0b39b63d-97d2-416c-a0dd-10dec61b2c53" providerId="ADAL" clId="{77532776-5C23-4033-B4D0-2087D2D4C0D2}" dt="2024-05-13T11:58:29.402" v="3" actId="1076"/>
        <pc:sldMkLst>
          <pc:docMk/>
          <pc:sldMk cId="0" sldId="262"/>
        </pc:sldMkLst>
        <pc:spChg chg="mod">
          <ac:chgData name="K Madhusudhan" userId="0b39b63d-97d2-416c-a0dd-10dec61b2c53" providerId="ADAL" clId="{77532776-5C23-4033-B4D0-2087D2D4C0D2}" dt="2024-05-13T11:58:29.402" v="3" actId="1076"/>
          <ac:spMkLst>
            <pc:docMk/>
            <pc:sldMk cId="0" sldId="262"/>
            <ac:spMk id="352" creationId="{00000000-0000-0000-0000-000000000000}"/>
          </ac:spMkLst>
        </pc:spChg>
      </pc:sldChg>
      <pc:sldChg chg="modSp mod">
        <pc:chgData name="K Madhusudhan" userId="0b39b63d-97d2-416c-a0dd-10dec61b2c53" providerId="ADAL" clId="{77532776-5C23-4033-B4D0-2087D2D4C0D2}" dt="2024-05-13T11:58:35.199" v="4" actId="1076"/>
        <pc:sldMkLst>
          <pc:docMk/>
          <pc:sldMk cId="0" sldId="263"/>
        </pc:sldMkLst>
        <pc:spChg chg="mod">
          <ac:chgData name="K Madhusudhan" userId="0b39b63d-97d2-416c-a0dd-10dec61b2c53" providerId="ADAL" clId="{77532776-5C23-4033-B4D0-2087D2D4C0D2}" dt="2024-05-13T11:58:35.199" v="4" actId="1076"/>
          <ac:spMkLst>
            <pc:docMk/>
            <pc:sldMk cId="0" sldId="263"/>
            <ac:spMk id="367" creationId="{00000000-0000-0000-0000-000000000000}"/>
          </ac:spMkLst>
        </pc:spChg>
      </pc:sldChg>
      <pc:sldChg chg="modSp mod">
        <pc:chgData name="K Madhusudhan" userId="0b39b63d-97d2-416c-a0dd-10dec61b2c53" providerId="ADAL" clId="{77532776-5C23-4033-B4D0-2087D2D4C0D2}" dt="2024-05-13T11:58:40.816" v="5" actId="1076"/>
        <pc:sldMkLst>
          <pc:docMk/>
          <pc:sldMk cId="0" sldId="264"/>
        </pc:sldMkLst>
        <pc:spChg chg="mod">
          <ac:chgData name="K Madhusudhan" userId="0b39b63d-97d2-416c-a0dd-10dec61b2c53" providerId="ADAL" clId="{77532776-5C23-4033-B4D0-2087D2D4C0D2}" dt="2024-05-13T11:58:40.816" v="5" actId="1076"/>
          <ac:spMkLst>
            <pc:docMk/>
            <pc:sldMk cId="0" sldId="264"/>
            <ac:spMk id="3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xfrm>
            <a:off x="1143000" y="685800"/>
            <a:ext cx="4572000" cy="3429000"/>
          </a:xfrm>
          <a:prstGeom prst="rect">
            <a:avLst/>
          </a:prstGeom>
        </p:spPr>
        <p:txBody>
          <a:bodyPr/>
          <a:lstStyle/>
          <a:p>
            <a:endParaRPr/>
          </a:p>
        </p:txBody>
      </p:sp>
      <p:sp>
        <p:nvSpPr>
          <p:cNvPr id="102" name="Shape 10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381000" y="685800"/>
            <a:ext cx="6096000" cy="3429000"/>
          </a:xfrm>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pPr defTabSz="457200">
              <a:spcBef>
                <a:spcPts val="1800"/>
              </a:spcBef>
              <a:defRPr sz="1800">
                <a:latin typeface="Times New Roman"/>
                <a:ea typeface="Times New Roman"/>
                <a:cs typeface="Times New Roman"/>
                <a:sym typeface="Times New Roman"/>
              </a:defRPr>
            </a:pPr>
            <a:r>
              <a:t>This lecture describes the operations of the ADT sorted list. </a:t>
            </a:r>
          </a:p>
          <a:p>
            <a:pPr defTabSz="457200">
              <a:spcBef>
                <a:spcPts val="1800"/>
              </a:spcBef>
              <a:defRPr sz="1800">
                <a:latin typeface="Times New Roman"/>
                <a:ea typeface="Times New Roman"/>
                <a:cs typeface="Times New Roman"/>
                <a:sym typeface="Times New Roman"/>
              </a:defRPr>
            </a:pPr>
            <a:r>
              <a:t>If your application creates a list and then at some point needs to sort the list’s entries into numerical or alphabetical order, for example, you can add a sort operation to the ADT list. You can use one of the algorithms given in earlier lectures to implement this operation. But when your application requires only sorted data, having an ADT that orders the data for you would be more convenient than the ADT list. The </a:t>
            </a:r>
            <a:r>
              <a:rPr b="1"/>
              <a:t>sorted list</a:t>
            </a:r>
            <a:r>
              <a:t> is such an ADT.</a:t>
            </a:r>
          </a:p>
          <a:p>
            <a:pPr defTabSz="457200">
              <a:spcBef>
                <a:spcPts val="1800"/>
              </a:spcBef>
              <a:defRPr sz="1800">
                <a:latin typeface="Times New Roman"/>
                <a:ea typeface="Times New Roman"/>
                <a:cs typeface="Times New Roman"/>
                <a:sym typeface="Times New Roman"/>
              </a:defRPr>
            </a:pPr>
            <a:r>
              <a:t>When you either add an entry to or remove an entry from a sorted list, </a:t>
            </a:r>
            <a:r>
              <a:rPr b="1"/>
              <a:t>you provide only the entry</a:t>
            </a:r>
            <a:r>
              <a:t>. You do not specify where in the list the entry belongs or exists. The ADT determines this for you.</a:t>
            </a:r>
          </a:p>
          <a:p>
            <a:pPr defTabSz="457200">
              <a:spcBef>
                <a:spcPts val="1800"/>
              </a:spcBef>
              <a:defRPr sz="1800">
                <a:latin typeface="Times New Roman"/>
                <a:ea typeface="Times New Roman"/>
                <a:cs typeface="Times New Roman"/>
                <a:sym typeface="Times New Roman"/>
              </a:defRPr>
            </a:pPr>
            <a:r>
              <a:t>@@ Let’s see what the specification for this specialized list would look like:</a:t>
            </a:r>
          </a:p>
          <a:p>
            <a:pPr defTabSz="457200">
              <a:spcBef>
                <a:spcPts val="1800"/>
              </a:spcBef>
              <a:defRPr sz="1800">
                <a:latin typeface="Times New Roman"/>
                <a:ea typeface="Times New Roman"/>
                <a:cs typeface="Times New Roman"/>
                <a:sym typeface="Times New Roman"/>
              </a:defRPr>
            </a:pPr>
            <a:r>
              <a:t>@@ The insertSorted method takes on an entry to add to the list.  The client does not specify a position - the ADT will determine the correct sorted position for the item.  Since the client cannot make an error in determining the position as in the ADT list, the method does not need to return a boolean to indicate success or failure.</a:t>
            </a:r>
          </a:p>
          <a:p>
            <a:pPr defTabSz="457200">
              <a:spcBef>
                <a:spcPts val="1800"/>
              </a:spcBef>
              <a:defRPr sz="1800">
                <a:latin typeface="Times New Roman"/>
                <a:ea typeface="Times New Roman"/>
                <a:cs typeface="Times New Roman"/>
                <a:sym typeface="Times New Roman"/>
              </a:defRPr>
            </a:pPr>
            <a:r>
              <a:t>@@ The remove method searches for for a client specified entry and removes the first occurrence found of that entry. We’ll see in future lectures, because our list is sorted, we can implement efficient search methods. This method returns a boolean to indicate that either the entry was found and removed, or it was not found in the sorted list.</a:t>
            </a:r>
          </a:p>
          <a:p>
            <a:pPr defTabSz="457200">
              <a:spcBef>
                <a:spcPts val="1800"/>
              </a:spcBef>
              <a:defRPr sz="1800">
                <a:latin typeface="Times New Roman"/>
                <a:ea typeface="Times New Roman"/>
                <a:cs typeface="Times New Roman"/>
                <a:sym typeface="Times New Roman"/>
              </a:defRPr>
            </a:pPr>
            <a:r>
              <a:t>@@ To find where in the list an entry occurs, we need the getPosition method.  This method searches the list for the client specified entry,  If the entry is found, the position in the list is returned.  If the entry is not found, a negative number is returned to the client.  This allows the client to differentiate the success or failure of the method since the position of an entry cannot be negative if it exists in the list.</a:t>
            </a:r>
          </a:p>
          <a:p>
            <a:pPr defTabSz="457200">
              <a:spcBef>
                <a:spcPts val="1800"/>
              </a:spcBef>
              <a:defRPr sz="1800">
                <a:latin typeface="Times New Roman"/>
                <a:ea typeface="Times New Roman"/>
                <a:cs typeface="Times New Roman"/>
                <a:sym typeface="Times New Roman"/>
              </a:defRPr>
            </a:pPr>
            <a:r>
              <a:t>@@ The other methods in our ADT SortedList specification are similar to those in the AD List.</a:t>
            </a:r>
          </a:p>
          <a:p>
            <a:pPr defTabSz="457200">
              <a:spcBef>
                <a:spcPts val="1800"/>
              </a:spcBef>
              <a:defRPr sz="1800">
                <a:latin typeface="Times New Roman"/>
                <a:ea typeface="Times New Roman"/>
                <a:cs typeface="Times New Roman"/>
                <a:sym typeface="Times New Roman"/>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noRot="1" noChangeAspect="1"/>
          </p:cNvSpPr>
          <p:nvPr>
            <p:ph type="sldImg"/>
          </p:nvPr>
        </p:nvSpPr>
        <p:spPr>
          <a:xfrm>
            <a:off x="381000" y="685800"/>
            <a:ext cx="6096000" cy="3429000"/>
          </a:xfrm>
          <a:prstGeom prst="rect">
            <a:avLst/>
          </a:prstGeom>
        </p:spPr>
        <p:txBody>
          <a:bodyPr/>
          <a:lstStyle/>
          <a:p>
            <a:endParaRPr/>
          </a:p>
        </p:txBody>
      </p:sp>
      <p:sp>
        <p:nvSpPr>
          <p:cNvPr id="172" name="Shape 172"/>
          <p:cNvSpPr>
            <a:spLocks noGrp="1"/>
          </p:cNvSpPr>
          <p:nvPr>
            <p:ph type="body" sz="quarter" idx="1"/>
          </p:nvPr>
        </p:nvSpPr>
        <p:spPr>
          <a:prstGeom prst="rect">
            <a:avLst/>
          </a:prstGeom>
        </p:spPr>
        <p:txBody>
          <a:bodyPr/>
          <a:lstStyle/>
          <a:p>
            <a:r>
              <a:t>Our sorted list Only needs a reference to the first node of the list since we will not be adding to the end of the linked chain unless we’ve verified that is the correct sorted position for the entry.</a:t>
            </a:r>
          </a:p>
          <a:p>
            <a:endParaRPr/>
          </a:p>
          <a:p>
            <a:r>
              <a:t>Our constructor initializes head to null and numberOfEntries to zero since we are beginning with an empty list.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pPr>
              <a:defRPr sz="1900">
                <a:latin typeface="Times New Roman"/>
                <a:ea typeface="Times New Roman"/>
                <a:cs typeface="Times New Roman"/>
                <a:sym typeface="Times New Roman"/>
              </a:defRPr>
            </a:pPr>
            <a:r>
              <a:t>The challenge for the add method in our SortedList is finding the correct sorted position in the chain to insert the entry. </a:t>
            </a:r>
          </a:p>
          <a:p>
            <a:pPr>
              <a:defRPr sz="1900">
                <a:latin typeface="Times New Roman"/>
                <a:ea typeface="Times New Roman"/>
                <a:cs typeface="Times New Roman"/>
                <a:sym typeface="Times New Roman"/>
              </a:defRPr>
            </a:pPr>
            <a:r>
              <a:t>@@ we can see how the method behaves by using the example of inserting “Oranges” into our sorted list.</a:t>
            </a:r>
          </a:p>
          <a:p>
            <a:pPr>
              <a:defRPr sz="1900">
                <a:latin typeface="Times New Roman"/>
                <a:ea typeface="Times New Roman"/>
                <a:cs typeface="Times New Roman"/>
                <a:sym typeface="Times New Roman"/>
              </a:defRPr>
            </a:pPr>
            <a:r>
              <a:t>@@ First a new node is created for us to insert into the chain with the entry as its data.</a:t>
            </a:r>
          </a:p>
          <a:p>
            <a:pPr>
              <a:defRPr sz="1900">
                <a:latin typeface="Times New Roman"/>
                <a:ea typeface="Times New Roman"/>
                <a:cs typeface="Times New Roman"/>
                <a:sym typeface="Times New Roman"/>
              </a:defRPr>
            </a:pPr>
            <a:r>
              <a:t>@@ To add a node to our SortedList, we must have a reference to the node before this node in the sorted position and the node after. In our ADT List implementation we had a method “getNodeAt” that returned a reference to the node at a specified position in the list. When we added and removed nodes from our list, we called this method by sending the givenPosition minus 1 in order to find the node BEFORE the node we wanted to add or remove.</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In our SortedList, we don’t know the position of the node to add or remove until we encounter it as we traverse the sorted list. But to add or remove a node, we still need a reference to the node prior to it in the list.  We will use a private method “getNodeBefore” that searches the list for an entry, but stops at the node prior to that entry and returns a reference to that entry.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Let’s see how we could implement this.</a:t>
            </a:r>
          </a:p>
          <a:p>
            <a:pPr>
              <a:defRPr sz="1900">
                <a:latin typeface="Times New Roman"/>
                <a:ea typeface="Times New Roman"/>
                <a:cs typeface="Times New Roman"/>
                <a:sym typeface="Times New Roman"/>
              </a:defRPr>
            </a:pPr>
            <a:r>
              <a:t>@@ We begin by creating a reference “curPtr” - this will reference each node as we iterate through the chain.  We can use those to find the entry we are looking to remove, or, in the case of our add, the first entry that is greater in value than the entry we are trying to add. </a:t>
            </a:r>
          </a:p>
          <a:p>
            <a:pPr>
              <a:defRPr sz="1900">
                <a:latin typeface="Times New Roman"/>
                <a:ea typeface="Times New Roman"/>
                <a:cs typeface="Times New Roman"/>
                <a:sym typeface="Times New Roman"/>
              </a:defRPr>
            </a:pPr>
            <a:r>
              <a:t>@@ We then create a reference to the node prior to the currentNode in the chain.  At this point, the nodeBefore is null since there is no node before the head of the chain.  Our add method can test for this value when determining if the add will occur before the first node.  This could happen of the value of the entry we were adding was less than the value of the current first entry in the list, for example, acorns.</a:t>
            </a:r>
          </a:p>
          <a:p>
            <a:pPr>
              <a:defRPr sz="1900">
                <a:latin typeface="Times New Roman"/>
                <a:ea typeface="Times New Roman"/>
                <a:cs typeface="Times New Roman"/>
                <a:sym typeface="Times New Roman"/>
              </a:defRPr>
            </a:pPr>
            <a:r>
              <a:t>@@Next is the while loop that iterates through the chain, searching for the entry, or where to add the entry.</a:t>
            </a:r>
          </a:p>
          <a:p>
            <a:pPr>
              <a:defRPr sz="1900">
                <a:latin typeface="Times New Roman"/>
                <a:ea typeface="Times New Roman"/>
                <a:cs typeface="Times New Roman"/>
                <a:sym typeface="Times New Roman"/>
              </a:defRPr>
            </a:pPr>
            <a:r>
              <a:t>@@ The test on this while loop stops the iteration when the currentNode has passed beyond the end of the chain, is which case “nodeBefore”points to the last node and our add will occur after the last node. The second test is for when the value of the entry in the currentNode is greater than the value of the entry to insert. At this point currentNode references the node that will come AFTER the entry we are inserting and nodeBefore references the node that comes before the node we are to insert.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The body of the while loop moves the two references until they are correctly set. Let’s see how the works for our example.</a:t>
            </a:r>
          </a:p>
          <a:p>
            <a:pPr>
              <a:defRPr sz="1900">
                <a:latin typeface="Times New Roman"/>
                <a:ea typeface="Times New Roman"/>
                <a:cs typeface="Times New Roman"/>
                <a:sym typeface="Times New Roman"/>
              </a:defRPr>
            </a:pPr>
            <a:r>
              <a:t>@@ The first iteration of the loop set nodeBefore and then increments currentNode</a:t>
            </a:r>
          </a:p>
          <a:p>
            <a:pPr>
              <a:defRPr sz="1900">
                <a:latin typeface="Times New Roman"/>
                <a:ea typeface="Times New Roman"/>
                <a:cs typeface="Times New Roman"/>
                <a:sym typeface="Times New Roman"/>
              </a:defRPr>
            </a:pPr>
            <a:r>
              <a:t>@@ After the next increment of our references, the entry sorted in the node referenced by currentNode is greater than the entry to insert so our loop terminates.</a:t>
            </a:r>
          </a:p>
          <a:p>
            <a:pPr>
              <a:defRPr sz="1900">
                <a:latin typeface="Times New Roman"/>
                <a:ea typeface="Times New Roman"/>
                <a:cs typeface="Times New Roman"/>
                <a:sym typeface="Times New Roman"/>
              </a:defRPr>
            </a:pPr>
            <a:r>
              <a:t>@@ When the method ends, our add method has a reference to the node with the entry in sorted order that comes before the entry we are inserting.</a:t>
            </a:r>
          </a:p>
          <a:p>
            <a:pPr>
              <a:defRPr sz="1900">
                <a:latin typeface="Times New Roman"/>
                <a:ea typeface="Times New Roman"/>
                <a:cs typeface="Times New Roman"/>
                <a:sym typeface="Times New Roman"/>
              </a:defRPr>
            </a:pPr>
            <a:r>
              <a:t>-- We then check to see if the node before is null or if the list is empty.  In both cases we insert our node at the head of the chain.</a:t>
            </a:r>
          </a:p>
          <a:p>
            <a:pPr>
              <a:defRPr sz="1900">
                <a:latin typeface="Times New Roman"/>
                <a:ea typeface="Times New Roman"/>
                <a:cs typeface="Times New Roman"/>
                <a:sym typeface="Times New Roman"/>
              </a:defRPr>
            </a:pPr>
            <a:r>
              <a:t>--otherwise, we set nodeAfter to the next node in the chain.</a:t>
            </a:r>
          </a:p>
          <a:p>
            <a:pPr>
              <a:defRPr sz="1900">
                <a:latin typeface="Times New Roman"/>
                <a:ea typeface="Times New Roman"/>
                <a:cs typeface="Times New Roman"/>
                <a:sym typeface="Times New Roman"/>
              </a:defRPr>
            </a:pPr>
            <a:r>
              <a:t>-- and add our node as we did in the linked list add.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a:spLocks noGrp="1" noRot="1" noChangeAspect="1"/>
          </p:cNvSpPr>
          <p:nvPr>
            <p:ph type="sldImg"/>
          </p:nvPr>
        </p:nvSpPr>
        <p:spPr>
          <a:xfrm>
            <a:off x="381000" y="685800"/>
            <a:ext cx="6096000" cy="3429000"/>
          </a:xfrm>
          <a:prstGeom prst="rect">
            <a:avLst/>
          </a:prstGeom>
        </p:spPr>
        <p:txBody>
          <a:bodyPr/>
          <a:lstStyle/>
          <a:p>
            <a:endParaRPr/>
          </a:p>
        </p:txBody>
      </p:sp>
      <p:sp>
        <p:nvSpPr>
          <p:cNvPr id="340" name="Shape 34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Let’s look at a recursive implementation of our add method.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our add method implements the interface of the SortedListInterface, but our recursive method needs a different signature to function properly since we need a way to pass smaller examples of the problem in our recursion.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Let’s see how our recursive implementation would add Oranges to our sorted list.  As we discussed in our lectures on sorting, if a method, especially a recursive method could change which node is the first node in the linked chain, it must return a reference to the new first node, even if it has not changed.</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 first call to our recursive method sets currentNode to reference the head of the linked list. Since this is not null and the value of this entry is not greater than oranges,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make a recursive call, passing the next node in the chain as the first node of the smaller chain to search.</a:t>
            </a:r>
          </a:p>
          <a:p>
            <a:pPr>
              <a:defRPr sz="1800">
                <a:latin typeface="Times New Roman"/>
                <a:ea typeface="Times New Roman"/>
                <a:cs typeface="Times New Roman"/>
                <a:sym typeface="Times New Roman"/>
              </a:defRPr>
            </a:pPr>
            <a:r>
              <a:t>@@ Kiwis is not greater than Oranges and it’s not null, so we make another recursive call</a:t>
            </a:r>
          </a:p>
          <a:p>
            <a:pPr>
              <a:defRPr sz="1800">
                <a:latin typeface="Times New Roman"/>
                <a:ea typeface="Times New Roman"/>
                <a:cs typeface="Times New Roman"/>
                <a:sym typeface="Times New Roman"/>
              </a:defRPr>
            </a:pPr>
            <a:r>
              <a:t>@@ For this call, currentNode references the node storing the entry “Peaches” which comes after “Oranges” so we execute our base case</a:t>
            </a:r>
          </a:p>
          <a:p>
            <a:pPr>
              <a:defRPr sz="1800">
                <a:latin typeface="Times New Roman"/>
                <a:ea typeface="Times New Roman"/>
                <a:cs typeface="Times New Roman"/>
                <a:sym typeface="Times New Roman"/>
              </a:defRPr>
            </a:pPr>
            <a:r>
              <a:t>@@ and create a new node that holds the entry to insert. The “next” field for this node is set to the node referenced by currentNode.</a:t>
            </a:r>
          </a:p>
          <a:p>
            <a:pPr>
              <a:defRPr sz="1800">
                <a:latin typeface="Times New Roman"/>
                <a:ea typeface="Times New Roman"/>
                <a:cs typeface="Times New Roman"/>
                <a:sym typeface="Times New Roman"/>
              </a:defRPr>
            </a:pPr>
            <a:r>
              <a:t>@@ then currentNode is set to reference the node just created that is to be inserted into the chain.</a:t>
            </a:r>
          </a:p>
          <a:p>
            <a:pPr>
              <a:defRPr sz="1800">
                <a:latin typeface="Times New Roman"/>
                <a:ea typeface="Times New Roman"/>
                <a:cs typeface="Times New Roman"/>
                <a:sym typeface="Times New Roman"/>
              </a:defRPr>
            </a:pPr>
            <a:r>
              <a:t>@@ and we return currentNode, to the recursive call before us and place that reference in nodeAfter.</a:t>
            </a:r>
          </a:p>
          <a:p>
            <a:pPr>
              <a:defRPr sz="1800">
                <a:latin typeface="Times New Roman"/>
                <a:ea typeface="Times New Roman"/>
                <a:cs typeface="Times New Roman"/>
                <a:sym typeface="Times New Roman"/>
              </a:defRPr>
            </a:pPr>
            <a:r>
              <a:t>@@ which is then used to setNext on the node referenced by currentNode in this call</a:t>
            </a:r>
          </a:p>
          <a:p>
            <a:pPr>
              <a:defRPr sz="1800">
                <a:latin typeface="Times New Roman"/>
                <a:ea typeface="Times New Roman"/>
                <a:cs typeface="Times New Roman"/>
                <a:sym typeface="Times New Roman"/>
              </a:defRPr>
            </a:pPr>
            <a:r>
              <a:t>@@ This call returns it’s currentNode, which references the node with the entry “Kiwis” and that is placed in nodeAfter.</a:t>
            </a:r>
          </a:p>
          <a:p>
            <a:pPr>
              <a:defRPr sz="1800">
                <a:latin typeface="Times New Roman"/>
                <a:ea typeface="Times New Roman"/>
                <a:cs typeface="Times New Roman"/>
                <a:sym typeface="Times New Roman"/>
              </a:defRPr>
            </a:pPr>
            <a:r>
              <a:t>@@ Here, since the order of the nodes does not change, nodeAfter already references the same node as the next field of the node currentNode references. so we in effect “reset” the next field to the same value.</a:t>
            </a:r>
          </a:p>
          <a:p>
            <a:pPr>
              <a:defRPr sz="1800">
                <a:latin typeface="Times New Roman"/>
                <a:ea typeface="Times New Roman"/>
                <a:cs typeface="Times New Roman"/>
                <a:sym typeface="Times New Roman"/>
              </a:defRPr>
            </a:pPr>
            <a:r>
              <a:t>@@ returning from the original call, we use the value in currentNode to set head to the correct first node in the chain.</a:t>
            </a:r>
          </a:p>
          <a:p>
            <a:pPr>
              <a:defRPr sz="1800">
                <a:latin typeface="Times New Roman"/>
                <a:ea typeface="Times New Roman"/>
                <a:cs typeface="Times New Roman"/>
                <a:sym typeface="Times New Roman"/>
              </a:defRPr>
            </a:pPr>
            <a:r>
              <a:t>@@ finally, we increment numberOfEntries to reflect that an entry has been added tot he sorted list.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Shape 357"/>
          <p:cNvSpPr>
            <a:spLocks noGrp="1" noRot="1" noChangeAspect="1"/>
          </p:cNvSpPr>
          <p:nvPr>
            <p:ph type="sldImg"/>
          </p:nvPr>
        </p:nvSpPr>
        <p:spPr>
          <a:xfrm>
            <a:off x="381000" y="685800"/>
            <a:ext cx="6096000" cy="3429000"/>
          </a:xfrm>
          <a:prstGeom prst="rect">
            <a:avLst/>
          </a:prstGeom>
        </p:spPr>
        <p:txBody>
          <a:bodyPr/>
          <a:lstStyle/>
          <a:p>
            <a:endParaRPr/>
          </a:p>
        </p:txBody>
      </p:sp>
      <p:sp>
        <p:nvSpPr>
          <p:cNvPr id="358" name="Shape 358"/>
          <p:cNvSpPr>
            <a:spLocks noGrp="1"/>
          </p:cNvSpPr>
          <p:nvPr>
            <p:ph type="body" sz="quarter" idx="1"/>
          </p:nvPr>
        </p:nvSpPr>
        <p:spPr>
          <a:prstGeom prst="rect">
            <a:avLst/>
          </a:prstGeom>
        </p:spPr>
        <p:txBody>
          <a:bodyPr/>
          <a:lstStyle/>
          <a:p>
            <a:pPr marR="685800" indent="457200" algn="just" defTabSz="685800">
              <a:lnSpc>
                <a:spcPts val="5800"/>
              </a:lnSpc>
              <a:defRPr sz="3400">
                <a:latin typeface="Times New Roman"/>
                <a:ea typeface="Times New Roman"/>
                <a:cs typeface="Times New Roman"/>
                <a:sym typeface="Times New Roman"/>
              </a:defRPr>
            </a:pPr>
            <a:r>
              <a:t>The method </a:t>
            </a:r>
            <a:r>
              <a:rPr sz="3000">
                <a:latin typeface="Courier New"/>
                <a:ea typeface="Courier New"/>
                <a:cs typeface="Courier New"/>
                <a:sym typeface="Courier New"/>
              </a:rPr>
              <a:t>insertSorted</a:t>
            </a:r>
            <a:r>
              <a:t> first calls </a:t>
            </a:r>
            <a:r>
              <a:rPr sz="3000">
                <a:latin typeface="Courier New"/>
                <a:ea typeface="Courier New"/>
                <a:cs typeface="Courier New"/>
                <a:sym typeface="Courier New"/>
              </a:rPr>
              <a:t>getPosition</a:t>
            </a:r>
            <a:r>
              <a:t> to get the intended position of the new entry, ignores the sign of this position, and uses the result and </a:t>
            </a:r>
            <a:r>
              <a:rPr sz="3000">
                <a:latin typeface="Courier New"/>
                <a:ea typeface="Courier New"/>
                <a:cs typeface="Courier New"/>
                <a:sym typeface="Courier New"/>
              </a:rPr>
              <a:t>LinkedList</a:t>
            </a:r>
            <a:r>
              <a:t>’s </a:t>
            </a:r>
            <a:r>
              <a:rPr sz="3000">
                <a:latin typeface="Courier New"/>
                <a:ea typeface="Courier New"/>
                <a:cs typeface="Courier New"/>
                <a:sym typeface="Courier New"/>
              </a:rPr>
              <a:t>insert</a:t>
            </a:r>
            <a:r>
              <a:t> method to complete its task. Note that since we will override </a:t>
            </a:r>
            <a:r>
              <a:rPr sz="3000">
                <a:latin typeface="Courier New"/>
                <a:ea typeface="Courier New"/>
                <a:cs typeface="Courier New"/>
                <a:sym typeface="Courier New"/>
              </a:rPr>
              <a:t>insert</a:t>
            </a:r>
            <a:r>
              <a:t> in </a:t>
            </a:r>
            <a:r>
              <a:rPr sz="3000">
                <a:latin typeface="Courier New"/>
                <a:ea typeface="Courier New"/>
                <a:cs typeface="Courier New"/>
                <a:sym typeface="Courier New"/>
              </a:rPr>
              <a:t>SortedListIsA</a:t>
            </a:r>
            <a:r>
              <a:t>, we must be careful not to call that implementation, but to call the base class implementation instead.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xfrm>
            <a:off x="381000" y="685800"/>
            <a:ext cx="6096000" cy="3429000"/>
          </a:xfrm>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pPr marR="685800" indent="457200" algn="just" defTabSz="685800">
              <a:lnSpc>
                <a:spcPts val="6100"/>
              </a:lnSpc>
              <a:defRPr sz="3600">
                <a:latin typeface="Times New Roman"/>
                <a:ea typeface="Times New Roman"/>
                <a:cs typeface="Times New Roman"/>
                <a:sym typeface="Times New Roman"/>
              </a:defRPr>
            </a:pPr>
            <a:r>
              <a:t>The method </a:t>
            </a:r>
            <a:r>
              <a:rPr sz="3200">
                <a:latin typeface="Courier New"/>
                <a:ea typeface="Courier New"/>
                <a:cs typeface="Courier New"/>
                <a:sym typeface="Courier New"/>
              </a:rPr>
              <a:t>insertSorted</a:t>
            </a:r>
            <a:r>
              <a:t> first calls </a:t>
            </a:r>
            <a:r>
              <a:rPr sz="3200">
                <a:latin typeface="Courier New"/>
                <a:ea typeface="Courier New"/>
                <a:cs typeface="Courier New"/>
                <a:sym typeface="Courier New"/>
              </a:rPr>
              <a:t>getPosition</a:t>
            </a:r>
            <a:r>
              <a:t> to get the intended position of the new entry, ignores the sign of this position, and uses the result and </a:t>
            </a:r>
            <a:r>
              <a:rPr sz="3200">
                <a:latin typeface="Courier New"/>
                <a:ea typeface="Courier New"/>
                <a:cs typeface="Courier New"/>
                <a:sym typeface="Courier New"/>
              </a:rPr>
              <a:t>LinkedList</a:t>
            </a:r>
            <a:r>
              <a:t>’s </a:t>
            </a:r>
            <a:r>
              <a:rPr sz="3200">
                <a:latin typeface="Courier New"/>
                <a:ea typeface="Courier New"/>
                <a:cs typeface="Courier New"/>
                <a:sym typeface="Courier New"/>
              </a:rPr>
              <a:t>insert</a:t>
            </a:r>
            <a:r>
              <a:t> method to complete its task. Note that since we will override </a:t>
            </a:r>
            <a:r>
              <a:rPr sz="3200">
                <a:latin typeface="Courier New"/>
                <a:ea typeface="Courier New"/>
                <a:cs typeface="Courier New"/>
                <a:sym typeface="Courier New"/>
              </a:rPr>
              <a:t>insert</a:t>
            </a:r>
            <a:r>
              <a:t> in </a:t>
            </a:r>
            <a:r>
              <a:rPr sz="3200">
                <a:latin typeface="Courier New"/>
                <a:ea typeface="Courier New"/>
                <a:cs typeface="Courier New"/>
                <a:sym typeface="Courier New"/>
              </a:rPr>
              <a:t>SortedListIsA</a:t>
            </a:r>
            <a:r>
              <a:t>, we must be careful not to call that implementation, but to call the base class implementation instead.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a:spLocks noGrp="1" noRot="1" noChangeAspect="1"/>
          </p:cNvSpPr>
          <p:nvPr>
            <p:ph type="sldImg"/>
          </p:nvPr>
        </p:nvSpPr>
        <p:spPr>
          <a:xfrm>
            <a:off x="381000" y="685800"/>
            <a:ext cx="6096000" cy="3429000"/>
          </a:xfrm>
          <a:prstGeom prst="rect">
            <a:avLst/>
          </a:prstGeom>
        </p:spPr>
        <p:txBody>
          <a:bodyPr/>
          <a:lstStyle/>
          <a:p>
            <a:endParaRPr/>
          </a:p>
        </p:txBody>
      </p:sp>
      <p:sp>
        <p:nvSpPr>
          <p:cNvPr id="398" name="Shape 398"/>
          <p:cNvSpPr>
            <a:spLocks noGrp="1"/>
          </p:cNvSpPr>
          <p:nvPr>
            <p:ph type="body" sz="quarter" idx="1"/>
          </p:nvPr>
        </p:nvSpPr>
        <p:spPr>
          <a:prstGeom prst="rect">
            <a:avLst/>
          </a:prstGeom>
        </p:spPr>
        <p:txBody>
          <a:bodyPr/>
          <a:lstStyle/>
          <a:p>
            <a:pPr marR="685800" algn="just" defTabSz="685800">
              <a:lnSpc>
                <a:spcPts val="5400"/>
              </a:lnSpc>
              <a:defRPr sz="3000">
                <a:latin typeface="Times New Roman"/>
                <a:ea typeface="Times New Roman"/>
                <a:cs typeface="Times New Roman"/>
                <a:sym typeface="Times New Roman"/>
              </a:defRPr>
            </a:pPr>
            <a:r>
              <a:t>If do not have an </a:t>
            </a:r>
            <a:r>
              <a:rPr i="1"/>
              <a:t>is-a</a:t>
            </a:r>
            <a:r>
              <a:t> relationship between your new class and an existing class, you should not use public inheritance. Instead, if you want to inherit members from the existing class, you can use private inheritance. Private inheritance enables you to use the methods of a base class without giving a client access to them.</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990600" y="2305050"/>
            <a:ext cx="22745700" cy="4629150"/>
          </a:xfrm>
          <a:prstGeom prst="rect">
            <a:avLst/>
          </a:prstGeom>
          <a:effectLst/>
        </p:spPr>
        <p:txBody>
          <a:bodyPr anchor="b"/>
          <a:lstStyle>
            <a:lvl1pPr algn="ctr"/>
          </a:lstStyle>
          <a:p>
            <a:r>
              <a:t>Title Text</a:t>
            </a:r>
          </a:p>
        </p:txBody>
      </p:sp>
      <p:sp>
        <p:nvSpPr>
          <p:cNvPr id="17" name="Body Level One…"/>
          <p:cNvSpPr txBox="1">
            <a:spLocks noGrp="1"/>
          </p:cNvSpPr>
          <p:nvPr>
            <p:ph type="body" sz="quarter" idx="1"/>
          </p:nvPr>
        </p:nvSpPr>
        <p:spPr>
          <a:xfrm>
            <a:off x="11868150" y="7067550"/>
            <a:ext cx="11868150" cy="3771900"/>
          </a:xfrm>
          <a:prstGeom prst="rect">
            <a:avLst/>
          </a:prstGeom>
          <a:effectLst/>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sz="4800" cap="small"/>
            </a:lvl3pPr>
            <a:lvl4pPr marL="0" indent="0" algn="ctr">
              <a:spcBef>
                <a:spcPts val="0"/>
              </a:spcBef>
              <a:buSzTx/>
              <a:buNone/>
              <a:defRPr sz="4800" cap="small"/>
            </a:lvl4pPr>
            <a:lvl5pPr marL="0" indent="0" algn="ctr">
              <a:spcBef>
                <a:spcPts val="0"/>
              </a:spcBef>
              <a:buSzTx/>
              <a:buNone/>
              <a:defRPr sz="4800" cap="small"/>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0A8B8ED9-4A7E-47C5-B6A6-B1B7FECC03FB}"/>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AB07B693-ED59-49FC-9CF6-26AD2237DA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grpSp>
        <p:nvGrpSpPr>
          <p:cNvPr id="38" name="Group"/>
          <p:cNvGrpSpPr/>
          <p:nvPr/>
        </p:nvGrpSpPr>
        <p:grpSpPr>
          <a:xfrm>
            <a:off x="0" y="0"/>
            <a:ext cx="24384000" cy="2133600"/>
            <a:chOff x="0" y="0"/>
            <a:chExt cx="24384000" cy="2133600"/>
          </a:xfrm>
        </p:grpSpPr>
        <p:grpSp>
          <p:nvGrpSpPr>
            <p:cNvPr id="36" name="Group"/>
            <p:cNvGrpSpPr/>
            <p:nvPr/>
          </p:nvGrpSpPr>
          <p:grpSpPr>
            <a:xfrm>
              <a:off x="0" y="0"/>
              <a:ext cx="24384000" cy="2128762"/>
              <a:chOff x="0" y="0"/>
              <a:chExt cx="24384000" cy="2128761"/>
            </a:xfrm>
          </p:grpSpPr>
          <p:pic>
            <p:nvPicPr>
              <p:cNvPr id="34" name="W&amp;M Keynote Background.tiff" descr="W&amp;M Keynote Background.tiff"/>
              <p:cNvPicPr>
                <a:picLocks/>
              </p:cNvPicPr>
              <p:nvPr/>
            </p:nvPicPr>
            <p:blipFill>
              <a:blip r:embed="rId2"/>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5" name="Line"/>
              <p:cNvSpPr/>
              <p:nvPr/>
            </p:nvSpPr>
            <p:spPr>
              <a:xfrm flipV="1">
                <a:off x="22686605" y="1733535"/>
                <a:ext cx="1140090" cy="11"/>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37" name="Line"/>
            <p:cNvSpPr/>
            <p:nvPr/>
          </p:nvSpPr>
          <p:spPr>
            <a:xfrm flipV="1">
              <a:off x="22136100" y="0"/>
              <a:ext cx="0" cy="2133600"/>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39" name="Title Text"/>
          <p:cNvSpPr txBox="1">
            <a:spLocks noGrp="1"/>
          </p:cNvSpPr>
          <p:nvPr>
            <p:ph type="title"/>
          </p:nvPr>
        </p:nvSpPr>
        <p:spPr>
          <a:xfrm>
            <a:off x="361950" y="0"/>
            <a:ext cx="21583650" cy="2095500"/>
          </a:xfrm>
          <a:prstGeom prst="rect">
            <a:avLst/>
          </a:prstGeom>
        </p:spPr>
        <p:txBody>
          <a:bodyPr/>
          <a:lstStyle/>
          <a:p>
            <a:r>
              <a:t>Title Text</a:t>
            </a:r>
          </a:p>
        </p:txBody>
      </p:sp>
      <p:sp>
        <p:nvSpPr>
          <p:cNvPr id="40"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 name="Content Placeholder 7">
            <a:extLst>
              <a:ext uri="{FF2B5EF4-FFF2-40B4-BE49-F238E27FC236}">
                <a16:creationId xmlns:a16="http://schemas.microsoft.com/office/drawing/2014/main" id="{90098531-6AC0-4D24-940E-11A90AB15CE6}"/>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1" name="Picture 10">
            <a:extLst>
              <a:ext uri="{FF2B5EF4-FFF2-40B4-BE49-F238E27FC236}">
                <a16:creationId xmlns:a16="http://schemas.microsoft.com/office/drawing/2014/main" id="{BA3CA007-A4EA-4573-B191-79D24F5D4E1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opic Start copy">
    <p:spTree>
      <p:nvGrpSpPr>
        <p:cNvPr id="1" name=""/>
        <p:cNvGrpSpPr/>
        <p:nvPr/>
      </p:nvGrpSpPr>
      <p:grpSpPr>
        <a:xfrm>
          <a:off x="0" y="0"/>
          <a:ext cx="0" cy="0"/>
          <a:chOff x="0" y="0"/>
          <a:chExt cx="0" cy="0"/>
        </a:xfrm>
      </p:grpSpPr>
      <p:grpSp>
        <p:nvGrpSpPr>
          <p:cNvPr id="52" name="Group"/>
          <p:cNvGrpSpPr/>
          <p:nvPr/>
        </p:nvGrpSpPr>
        <p:grpSpPr>
          <a:xfrm>
            <a:off x="0" y="-1"/>
            <a:ext cx="24384000" cy="2133601"/>
            <a:chOff x="0" y="0"/>
            <a:chExt cx="24384000" cy="2133600"/>
          </a:xfrm>
        </p:grpSpPr>
        <p:grpSp>
          <p:nvGrpSpPr>
            <p:cNvPr id="50" name="Group"/>
            <p:cNvGrpSpPr/>
            <p:nvPr/>
          </p:nvGrpSpPr>
          <p:grpSpPr>
            <a:xfrm>
              <a:off x="0" y="0"/>
              <a:ext cx="24384000" cy="2128762"/>
              <a:chOff x="0" y="0"/>
              <a:chExt cx="24384000" cy="2128761"/>
            </a:xfrm>
          </p:grpSpPr>
          <p:pic>
            <p:nvPicPr>
              <p:cNvPr id="48" name="W&amp;M Keynote Background.tiff" descr="W&amp;M Keynote Background.tiff"/>
              <p:cNvPicPr>
                <a:picLocks/>
              </p:cNvPicPr>
              <p:nvPr/>
            </p:nvPicPr>
            <p:blipFill>
              <a:blip r:embed="rId2"/>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49" name="Line"/>
              <p:cNvSpPr/>
              <p:nvPr/>
            </p:nvSpPr>
            <p:spPr>
              <a:xfrm flipV="1">
                <a:off x="22686605" y="1733535"/>
                <a:ext cx="1140090" cy="11"/>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1" name="Line"/>
            <p:cNvSpPr/>
            <p:nvPr/>
          </p:nvSpPr>
          <p:spPr>
            <a:xfrm flipV="1">
              <a:off x="22136100" y="0"/>
              <a:ext cx="0" cy="2133600"/>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3" name="Title Text"/>
          <p:cNvSpPr txBox="1">
            <a:spLocks noGrp="1"/>
          </p:cNvSpPr>
          <p:nvPr>
            <p:ph type="title"/>
          </p:nvPr>
        </p:nvSpPr>
        <p:spPr>
          <a:xfrm>
            <a:off x="361950" y="0"/>
            <a:ext cx="21088350" cy="2095500"/>
          </a:xfrm>
          <a:prstGeom prst="rect">
            <a:avLst/>
          </a:prstGeom>
          <a:effectLst>
            <a:outerShdw blurRad="38100" dist="12700" dir="5400000" rotWithShape="0">
              <a:srgbClr val="000000">
                <a:alpha val="75000"/>
              </a:srgbClr>
            </a:outerShdw>
          </a:effectLst>
        </p:spPr>
        <p:txBody>
          <a:bodyPr/>
          <a:lstStyle/>
          <a:p>
            <a:r>
              <a:t>Title Text</a:t>
            </a:r>
          </a:p>
        </p:txBody>
      </p:sp>
      <p:sp>
        <p:nvSpPr>
          <p:cNvPr id="54" name="Body Level One…"/>
          <p:cNvSpPr txBox="1">
            <a:spLocks noGrp="1"/>
          </p:cNvSpPr>
          <p:nvPr>
            <p:ph type="body" idx="1"/>
          </p:nvPr>
        </p:nvSpPr>
        <p:spPr>
          <a:prstGeom prst="rect">
            <a:avLst/>
          </a:prstGeom>
          <a:effectLst>
            <a:outerShdw blurRad="38100" dist="12700" dir="5400000" rotWithShape="0">
              <a:srgbClr val="000000">
                <a:alpha val="75000"/>
              </a:srgbClr>
            </a:outerShdw>
          </a:effectLst>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0" name="Content Placeholder 7">
            <a:extLst>
              <a:ext uri="{FF2B5EF4-FFF2-40B4-BE49-F238E27FC236}">
                <a16:creationId xmlns:a16="http://schemas.microsoft.com/office/drawing/2014/main" id="{221BD339-860E-4740-8A75-60F9A2909AA5}"/>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1" name="Picture 10">
            <a:extLst>
              <a:ext uri="{FF2B5EF4-FFF2-40B4-BE49-F238E27FC236}">
                <a16:creationId xmlns:a16="http://schemas.microsoft.com/office/drawing/2014/main" id="{E2C93DC8-ADBD-4E1D-B4C4-2815C6D5520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opic Content copy">
    <p:spTree>
      <p:nvGrpSpPr>
        <p:cNvPr id="1" name=""/>
        <p:cNvGrpSpPr/>
        <p:nvPr/>
      </p:nvGrpSpPr>
      <p:grpSpPr>
        <a:xfrm>
          <a:off x="0" y="0"/>
          <a:ext cx="0" cy="0"/>
          <a:chOff x="0" y="0"/>
          <a:chExt cx="0" cy="0"/>
        </a:xfrm>
      </p:grpSpPr>
      <p:grpSp>
        <p:nvGrpSpPr>
          <p:cNvPr id="69" name="Group"/>
          <p:cNvGrpSpPr/>
          <p:nvPr/>
        </p:nvGrpSpPr>
        <p:grpSpPr>
          <a:xfrm>
            <a:off x="0" y="0"/>
            <a:ext cx="24427626" cy="2146619"/>
            <a:chOff x="0" y="0"/>
            <a:chExt cx="24427625" cy="2146618"/>
          </a:xfrm>
        </p:grpSpPr>
        <p:grpSp>
          <p:nvGrpSpPr>
            <p:cNvPr id="67" name="Group"/>
            <p:cNvGrpSpPr/>
            <p:nvPr/>
          </p:nvGrpSpPr>
          <p:grpSpPr>
            <a:xfrm>
              <a:off x="0" y="0"/>
              <a:ext cx="24427626" cy="2146619"/>
              <a:chOff x="0" y="0"/>
              <a:chExt cx="24427625" cy="2146618"/>
            </a:xfrm>
          </p:grpSpPr>
          <p:pic>
            <p:nvPicPr>
              <p:cNvPr id="62" name="W&amp;M Keynote Background.tiff" descr="W&amp;M Keynote Background.tiff"/>
              <p:cNvPicPr>
                <a:picLocks/>
              </p:cNvPicPr>
              <p:nvPr/>
            </p:nvPicPr>
            <p:blipFill>
              <a:blip r:embed="rId2"/>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63" name="Rectangle"/>
              <p:cNvSpPr/>
              <p:nvPr/>
            </p:nvSpPr>
            <p:spPr>
              <a:xfrm>
                <a:off x="22117050" y="0"/>
                <a:ext cx="2305050" cy="2133600"/>
              </a:xfrm>
              <a:prstGeom prst="rect">
                <a:avLst/>
              </a:prstGeom>
              <a:gradFill flip="none" rotWithShape="1">
                <a:gsLst>
                  <a:gs pos="25906">
                    <a:srgbClr val="495AA4">
                      <a:alpha val="0"/>
                    </a:srgbClr>
                  </a:gs>
                  <a:gs pos="37280">
                    <a:srgbClr val="8F9FB4">
                      <a:alpha val="0"/>
                    </a:srgbClr>
                  </a:gs>
                  <a:gs pos="62694">
                    <a:srgbClr val="D5E3C3">
                      <a:alpha val="0"/>
                    </a:srgbClr>
                  </a:gs>
                </a:gsLst>
                <a:lin ang="5400000" scaled="0"/>
              </a:gradFill>
              <a:ln w="12700" cap="flat">
                <a:noFill/>
                <a:miter lim="400000"/>
              </a:ln>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64" name="Data Structures…"/>
              <p:cNvSpPr/>
              <p:nvPr/>
            </p:nvSpPr>
            <p:spPr>
              <a:xfrm>
                <a:off x="22208300" y="641349"/>
                <a:ext cx="2114551" cy="10223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p>
                <a:pPr>
                  <a:defRPr sz="2000" b="1">
                    <a:latin typeface="+mn-lt"/>
                    <a:ea typeface="+mn-ea"/>
                    <a:cs typeface="+mn-cs"/>
                    <a:sym typeface="Optima"/>
                  </a:defRPr>
                </a:pPr>
                <a:r>
                  <a:t>Data Structures</a:t>
                </a:r>
              </a:p>
              <a:p>
                <a:pPr>
                  <a:defRPr sz="2000" b="1">
                    <a:latin typeface="+mn-lt"/>
                    <a:ea typeface="+mn-ea"/>
                    <a:cs typeface="+mn-cs"/>
                    <a:sym typeface="Optima"/>
                  </a:defRPr>
                </a:pPr>
                <a:r>
                  <a:t>and Abstractions</a:t>
                </a:r>
              </a:p>
              <a:p>
                <a:pPr>
                  <a:defRPr sz="2000" b="1">
                    <a:latin typeface="+mn-lt"/>
                    <a:ea typeface="+mn-ea"/>
                    <a:cs typeface="+mn-cs"/>
                    <a:sym typeface="Optima"/>
                  </a:defRPr>
                </a:pPr>
                <a:r>
                  <a:t>with Java</a:t>
                </a:r>
              </a:p>
            </p:txBody>
          </p:sp>
          <p:sp>
            <p:nvSpPr>
              <p:cNvPr id="65" name="Frank M. Carrano"/>
              <p:cNvSpPr/>
              <p:nvPr/>
            </p:nvSpPr>
            <p:spPr>
              <a:xfrm>
                <a:off x="22027325" y="1720531"/>
                <a:ext cx="2400301" cy="426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spAutoFit/>
              </a:bodyPr>
              <a:lstStyle>
                <a:lvl1pPr>
                  <a:defRPr sz="1800" b="1" cap="small">
                    <a:latin typeface="+mn-lt"/>
                    <a:ea typeface="+mn-ea"/>
                    <a:cs typeface="+mn-cs"/>
                    <a:sym typeface="Optima"/>
                  </a:defRPr>
                </a:lvl1pPr>
              </a:lstStyle>
              <a:p>
                <a:r>
                  <a:t>Frank M. Carrano </a:t>
                </a:r>
              </a:p>
            </p:txBody>
          </p:sp>
          <p:sp>
            <p:nvSpPr>
              <p:cNvPr id="66" name="Line"/>
              <p:cNvSpPr/>
              <p:nvPr/>
            </p:nvSpPr>
            <p:spPr>
              <a:xfrm flipV="1">
                <a:off x="22686605" y="1733535"/>
                <a:ext cx="1140090" cy="11"/>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68" name="Line"/>
            <p:cNvSpPr/>
            <p:nvPr/>
          </p:nvSpPr>
          <p:spPr>
            <a:xfrm flipV="1">
              <a:off x="22136100" y="0"/>
              <a:ext cx="0" cy="2133600"/>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0" name="Title Text"/>
          <p:cNvSpPr txBox="1">
            <a:spLocks noGrp="1"/>
          </p:cNvSpPr>
          <p:nvPr>
            <p:ph type="title"/>
          </p:nvPr>
        </p:nvSpPr>
        <p:spPr>
          <a:xfrm>
            <a:off x="361950" y="0"/>
            <a:ext cx="21602700" cy="2095500"/>
          </a:xfrm>
          <a:prstGeom prst="rect">
            <a:avLst/>
          </a:prstGeom>
          <a:effectLst>
            <a:outerShdw blurRad="38100" dist="12700" dir="5400000" rotWithShape="0">
              <a:srgbClr val="000000">
                <a:alpha val="75000"/>
              </a:srgbClr>
            </a:outerShdw>
          </a:effectLst>
        </p:spPr>
        <p:txBody>
          <a:bodyPr/>
          <a:lstStyle/>
          <a:p>
            <a:r>
              <a:t>Title Text</a:t>
            </a:r>
          </a:p>
        </p:txBody>
      </p:sp>
      <p:sp>
        <p:nvSpPr>
          <p:cNvPr id="71" name="Body Level One…"/>
          <p:cNvSpPr txBox="1">
            <a:spLocks noGrp="1"/>
          </p:cNvSpPr>
          <p:nvPr>
            <p:ph type="body" idx="1"/>
          </p:nvPr>
        </p:nvSpPr>
        <p:spPr>
          <a:prstGeom prst="rect">
            <a:avLst/>
          </a:prstGeom>
          <a:effectLst>
            <a:outerShdw blurRad="38100" dist="12700" dir="5400000" rotWithShape="0">
              <a:srgbClr val="000000">
                <a:alpha val="75000"/>
              </a:srgbClr>
            </a:outerShdw>
          </a:effectLst>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Content Placeholder 7">
            <a:extLst>
              <a:ext uri="{FF2B5EF4-FFF2-40B4-BE49-F238E27FC236}">
                <a16:creationId xmlns:a16="http://schemas.microsoft.com/office/drawing/2014/main" id="{DF7A23A7-BADC-4799-9215-317576422FD7}"/>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4" name="Picture 13">
            <a:extLst>
              <a:ext uri="{FF2B5EF4-FFF2-40B4-BE49-F238E27FC236}">
                <a16:creationId xmlns:a16="http://schemas.microsoft.com/office/drawing/2014/main" id="{E1119B88-F6E2-47F3-AA2E-BC3185F5303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opic Start copy">
    <p:spTree>
      <p:nvGrpSpPr>
        <p:cNvPr id="1" name=""/>
        <p:cNvGrpSpPr/>
        <p:nvPr/>
      </p:nvGrpSpPr>
      <p:grpSpPr>
        <a:xfrm>
          <a:off x="0" y="0"/>
          <a:ext cx="0" cy="0"/>
          <a:chOff x="0" y="0"/>
          <a:chExt cx="0" cy="0"/>
        </a:xfrm>
      </p:grpSpPr>
      <p:grpSp>
        <p:nvGrpSpPr>
          <p:cNvPr id="83" name="Group"/>
          <p:cNvGrpSpPr/>
          <p:nvPr/>
        </p:nvGrpSpPr>
        <p:grpSpPr>
          <a:xfrm>
            <a:off x="0" y="-1"/>
            <a:ext cx="24384000" cy="2133601"/>
            <a:chOff x="0" y="0"/>
            <a:chExt cx="24384000" cy="2133600"/>
          </a:xfrm>
        </p:grpSpPr>
        <p:grpSp>
          <p:nvGrpSpPr>
            <p:cNvPr id="81" name="Group"/>
            <p:cNvGrpSpPr/>
            <p:nvPr/>
          </p:nvGrpSpPr>
          <p:grpSpPr>
            <a:xfrm>
              <a:off x="0" y="0"/>
              <a:ext cx="24384000" cy="2128762"/>
              <a:chOff x="0" y="0"/>
              <a:chExt cx="24384000" cy="2128761"/>
            </a:xfrm>
          </p:grpSpPr>
          <p:pic>
            <p:nvPicPr>
              <p:cNvPr id="79" name="W&amp;M Keynote Background.tiff" descr="W&amp;M Keynote Background.tiff"/>
              <p:cNvPicPr>
                <a:picLocks/>
              </p:cNvPicPr>
              <p:nvPr/>
            </p:nvPicPr>
            <p:blipFill>
              <a:blip r:embed="rId2"/>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80" name="Line"/>
              <p:cNvSpPr/>
              <p:nvPr/>
            </p:nvSpPr>
            <p:spPr>
              <a:xfrm flipV="1">
                <a:off x="22686605" y="1733535"/>
                <a:ext cx="1140090" cy="11"/>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82" name="Line"/>
            <p:cNvSpPr/>
            <p:nvPr/>
          </p:nvSpPr>
          <p:spPr>
            <a:xfrm flipV="1">
              <a:off x="22136100" y="0"/>
              <a:ext cx="0" cy="2133600"/>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84" name="Title Text"/>
          <p:cNvSpPr txBox="1">
            <a:spLocks noGrp="1"/>
          </p:cNvSpPr>
          <p:nvPr>
            <p:ph type="title"/>
          </p:nvPr>
        </p:nvSpPr>
        <p:spPr>
          <a:xfrm>
            <a:off x="361950" y="0"/>
            <a:ext cx="21088350" cy="2095500"/>
          </a:xfrm>
          <a:prstGeom prst="rect">
            <a:avLst/>
          </a:prstGeom>
          <a:effectLst>
            <a:outerShdw blurRad="38100" dist="12700" dir="5400000" rotWithShape="0">
              <a:srgbClr val="000000">
                <a:alpha val="75000"/>
              </a:srgbClr>
            </a:outerShdw>
          </a:effectLst>
        </p:spPr>
        <p:txBody>
          <a:bodyPr/>
          <a:lstStyle/>
          <a:p>
            <a:r>
              <a:t>Title Text</a:t>
            </a:r>
          </a:p>
        </p:txBody>
      </p:sp>
      <p:sp>
        <p:nvSpPr>
          <p:cNvPr id="85" name="Body Level One…"/>
          <p:cNvSpPr txBox="1">
            <a:spLocks noGrp="1"/>
          </p:cNvSpPr>
          <p:nvPr>
            <p:ph type="body" idx="1"/>
          </p:nvPr>
        </p:nvSpPr>
        <p:spPr>
          <a:prstGeom prst="rect">
            <a:avLst/>
          </a:prstGeom>
          <a:effectLst>
            <a:outerShdw blurRad="38100" dist="12700" dir="5400000" rotWithShape="0">
              <a:srgbClr val="000000">
                <a:alpha val="75000"/>
              </a:srgbClr>
            </a:outerShdw>
          </a:effectLst>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xfrm>
            <a:off x="11944349" y="13036550"/>
            <a:ext cx="469901" cy="508001"/>
          </a:xfrm>
          <a:prstGeom prst="rect">
            <a:avLst/>
          </a:prstGeom>
        </p:spPr>
        <p:txBody>
          <a:bodyPr/>
          <a:lstStyle/>
          <a:p>
            <a:fld id="{86CB4B4D-7CA3-9044-876B-883B54F8677D}" type="slidenum">
              <a:t>‹#›</a:t>
            </a:fld>
            <a:endParaRPr/>
          </a:p>
        </p:txBody>
      </p:sp>
      <p:sp>
        <p:nvSpPr>
          <p:cNvPr id="10" name="Content Placeholder 7">
            <a:extLst>
              <a:ext uri="{FF2B5EF4-FFF2-40B4-BE49-F238E27FC236}">
                <a16:creationId xmlns:a16="http://schemas.microsoft.com/office/drawing/2014/main" id="{4D04169C-8674-4BD1-8A13-354C08D41AF2}"/>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1" name="Picture 10">
            <a:extLst>
              <a:ext uri="{FF2B5EF4-FFF2-40B4-BE49-F238E27FC236}">
                <a16:creationId xmlns:a16="http://schemas.microsoft.com/office/drawing/2014/main" id="{BFE8CEF5-5521-4C86-949D-E0770CD5AD5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93" name="Title Text"/>
          <p:cNvSpPr txBox="1">
            <a:spLocks noGrp="1"/>
          </p:cNvSpPr>
          <p:nvPr>
            <p:ph type="title"/>
          </p:nvPr>
        </p:nvSpPr>
        <p:spPr>
          <a:xfrm>
            <a:off x="990600" y="2305050"/>
            <a:ext cx="22745700" cy="4629150"/>
          </a:xfrm>
          <a:prstGeom prst="rect">
            <a:avLst/>
          </a:prstGeom>
          <a:effectLst/>
        </p:spPr>
        <p:txBody>
          <a:bodyPr anchor="b"/>
          <a:lstStyle>
            <a:lvl1pPr algn="ctr"/>
          </a:lstStyle>
          <a:p>
            <a:r>
              <a:t>Title Text</a:t>
            </a:r>
          </a:p>
        </p:txBody>
      </p:sp>
      <p:sp>
        <p:nvSpPr>
          <p:cNvPr id="94" name="Body Level One…"/>
          <p:cNvSpPr txBox="1">
            <a:spLocks noGrp="1"/>
          </p:cNvSpPr>
          <p:nvPr>
            <p:ph type="body" sz="quarter" idx="1"/>
          </p:nvPr>
        </p:nvSpPr>
        <p:spPr>
          <a:xfrm>
            <a:off x="11868150" y="7067550"/>
            <a:ext cx="11868150" cy="3771900"/>
          </a:xfrm>
          <a:prstGeom prst="rect">
            <a:avLst/>
          </a:prstGeom>
          <a:effectLst/>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sz="4800" cap="small"/>
            </a:lvl3pPr>
            <a:lvl4pPr marL="0" indent="0" algn="ctr">
              <a:spcBef>
                <a:spcPts val="0"/>
              </a:spcBef>
              <a:buSzTx/>
              <a:buNone/>
              <a:defRPr sz="4800" cap="small"/>
            </a:lvl4pPr>
            <a:lvl5pPr marL="0" indent="0" algn="ctr">
              <a:spcBef>
                <a:spcPts val="0"/>
              </a:spcBef>
              <a:buSzTx/>
              <a:buNone/>
              <a:defRPr sz="4800" cap="small"/>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xfrm>
            <a:off x="11944349" y="13036550"/>
            <a:ext cx="469901" cy="508001"/>
          </a:xfrm>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A16BF0DD-AC3D-487E-8A22-8B8B887134FB}"/>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0556D27A-D508-400C-8C46-210EDBCE49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W&amp;M Keynote Background.tiff" descr="W&amp;M Keynote Background.tiff"/>
              <p:cNvPicPr>
                <a:picLocks/>
              </p:cNvPicPr>
              <p:nvPr/>
            </p:nvPicPr>
            <p:blipFill>
              <a:blip r:embed="rId9"/>
              <a:srcRect t="36834" b="47633"/>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alpha val="0"/>
                </a:srgbClr>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7" name="Title Text"/>
          <p:cNvSpPr txBox="1">
            <a:spLocks noGrp="1"/>
          </p:cNvSpPr>
          <p:nvPr>
            <p:ph type="title"/>
          </p:nvPr>
        </p:nvSpPr>
        <p:spPr>
          <a:xfrm>
            <a:off x="361950" y="0"/>
            <a:ext cx="21526500" cy="20955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8" name="Body Level One…"/>
          <p:cNvSpPr txBox="1">
            <a:spLocks noGrp="1"/>
          </p:cNvSpPr>
          <p:nvPr>
            <p:ph type="body" idx="1"/>
          </p:nvPr>
        </p:nvSpPr>
        <p:spPr>
          <a:xfrm>
            <a:off x="190500" y="2343150"/>
            <a:ext cx="24003000" cy="113157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10"/>
              </a:buBlip>
            </a:lvl1pPr>
            <a:lvl2pPr marL="952500" indent="-571500">
              <a:buBlip>
                <a:blip r:embed="rId10"/>
              </a:buBlip>
              <a:defRPr sz="4800" b="0"/>
            </a:lvl2pPr>
            <a:lvl3pPr marL="1318846" indent="-556846">
              <a:buBlip>
                <a:blip r:embed="rId10"/>
              </a:buBlip>
              <a:defRPr sz="3800" b="0"/>
            </a:lvl3pPr>
            <a:lvl4pPr marL="1699846" indent="-556846">
              <a:buBlip>
                <a:blip r:embed="rId10"/>
              </a:buBlip>
              <a:defRPr sz="3800" b="0"/>
            </a:lvl4pPr>
            <a:lvl5pPr marL="2080846" indent="-556846">
              <a:buBlip>
                <a:blip r:embed="rId10"/>
              </a:buBlip>
              <a:defRPr sz="3800" b="0"/>
            </a:lvl5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0" name="Content Placeholder 7">
            <a:extLst>
              <a:ext uri="{FF2B5EF4-FFF2-40B4-BE49-F238E27FC236}">
                <a16:creationId xmlns:a16="http://schemas.microsoft.com/office/drawing/2014/main" id="{766B15BE-58B7-419C-BCE3-A4D9CF1D72E2}"/>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1" name="Picture 10">
            <a:extLst>
              <a:ext uri="{FF2B5EF4-FFF2-40B4-BE49-F238E27FC236}">
                <a16:creationId xmlns:a16="http://schemas.microsoft.com/office/drawing/2014/main" id="{4B91972C-82EC-41D5-8902-AFBA074D044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he ADT SortedList"/>
          <p:cNvSpPr txBox="1">
            <a:spLocks noGrp="1"/>
          </p:cNvSpPr>
          <p:nvPr>
            <p:ph type="ctrTitle"/>
          </p:nvPr>
        </p:nvSpPr>
        <p:spPr>
          <a:prstGeom prst="rect">
            <a:avLst/>
          </a:prstGeom>
        </p:spPr>
        <p:txBody>
          <a:bodyPr/>
          <a:lstStyle/>
          <a:p>
            <a:r>
              <a:t>The ADT SortedList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104"/>
                                        </p:tgtEl>
                                        <p:attrNameLst>
                                          <p:attrName>style.visibility</p:attrName>
                                        </p:attrNameLst>
                                      </p:cBhvr>
                                      <p:to>
                                        <p:strVal val="visible"/>
                                      </p:to>
                                    </p:set>
                                    <p:animEffect transition="in" filter="wipe(left)">
                                      <p:cBhvr>
                                        <p:cTn id="7"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 name="Table 10"/>
          <p:cNvGraphicFramePr/>
          <p:nvPr>
            <p:extLst>
              <p:ext uri="{D42A27DB-BD31-4B8C-83A1-F6EECF244321}">
                <p14:modId xmlns:p14="http://schemas.microsoft.com/office/powerpoint/2010/main" val="2446041426"/>
              </p:ext>
            </p:extLst>
          </p:nvPr>
        </p:nvGraphicFramePr>
        <p:xfrm>
          <a:off x="590550" y="5159502"/>
          <a:ext cx="3919731" cy="684119"/>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84119">
                <a:tc>
                  <a:txBody>
                    <a:bodyPr/>
                    <a:lstStyle/>
                    <a:p>
                      <a:pPr algn="l" defTabSz="914400">
                        <a:tabLst>
                          <a:tab pos="1371600" algn="l"/>
                        </a:tabLst>
                        <a:defRPr sz="1800"/>
                      </a:pPr>
                      <a:r>
                        <a:rPr sz="3400" b="1">
                          <a:solidFill>
                            <a:srgbClr val="531B93"/>
                          </a:solidFill>
                          <a:effectLst>
                            <a:outerShdw blurRad="190500" dist="25400" dir="2700000" rotWithShape="0">
                              <a:srgbClr val="FFFFFF">
                                <a:alpha val="88000"/>
                              </a:srgbClr>
                            </a:outerShdw>
                          </a:effectLst>
                          <a:latin typeface="Courier New"/>
                          <a:ea typeface="Courier New"/>
                          <a:cs typeface="Courier New"/>
                          <a:sym typeface="Courier New"/>
                        </a:rPr>
                        <a:t>Grocery List</a:t>
                      </a:r>
                    </a:p>
                  </a:txBody>
                  <a:tcPr marL="50800" marR="50800" marT="50800" marB="50800" anchor="ctr" horzOverflow="overflow">
                    <a:lnL w="762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07" name="Table 2"/>
          <p:cNvGraphicFramePr/>
          <p:nvPr>
            <p:extLst>
              <p:ext uri="{D42A27DB-BD31-4B8C-83A1-F6EECF244321}">
                <p14:modId xmlns:p14="http://schemas.microsoft.com/office/powerpoint/2010/main" val="2560203485"/>
              </p:ext>
            </p:extLst>
          </p:nvPr>
        </p:nvGraphicFramePr>
        <p:xfrm>
          <a:off x="4191000" y="5921502"/>
          <a:ext cx="1314450" cy="6787858"/>
        </p:xfrm>
        <a:graphic>
          <a:graphicData uri="http://schemas.openxmlformats.org/drawingml/2006/table">
            <a:tbl>
              <a:tblPr>
                <a:tableStyleId>{4C3C2611-4C71-4FC5-86AE-919BDF0F9419}</a:tableStyleId>
              </a:tblPr>
              <a:tblGrid>
                <a:gridCol w="1314450">
                  <a:extLst>
                    <a:ext uri="{9D8B030D-6E8A-4147-A177-3AD203B41FA5}">
                      <a16:colId xmlns:a16="http://schemas.microsoft.com/office/drawing/2014/main" val="20000"/>
                    </a:ext>
                  </a:extLst>
                </a:gridCol>
              </a:tblGrid>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1</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2</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1"/>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3</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2"/>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4</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3"/>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5</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4"/>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6</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5"/>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7</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6"/>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8</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7"/>
                  </a:ext>
                </a:extLst>
              </a:tr>
              <a:tr h="676852">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9</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8"/>
                  </a:ext>
                </a:extLst>
              </a:tr>
              <a:tr h="696190">
                <a:tc>
                  <a:txBody>
                    <a:bodyPr/>
                    <a:lstStyle/>
                    <a:p>
                      <a:pPr algn="r"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10</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noFill/>
                  </a:tcPr>
                </a:tc>
                <a:extLst>
                  <a:ext uri="{0D108BD9-81ED-4DB2-BD59-A6C34878D82A}">
                    <a16:rowId xmlns:a16="http://schemas.microsoft.com/office/drawing/2014/main" val="10009"/>
                  </a:ext>
                </a:extLst>
              </a:tr>
            </a:tbl>
          </a:graphicData>
        </a:graphic>
      </p:graphicFrame>
      <p:sp>
        <p:nvSpPr>
          <p:cNvPr id="108" name="The ADT Sorted List"/>
          <p:cNvSpPr txBox="1">
            <a:spLocks noGrp="1"/>
          </p:cNvSpPr>
          <p:nvPr>
            <p:ph type="title"/>
          </p:nvPr>
        </p:nvSpPr>
        <p:spPr>
          <a:prstGeom prst="rect">
            <a:avLst/>
          </a:prstGeom>
        </p:spPr>
        <p:txBody>
          <a:bodyPr/>
          <a:lstStyle/>
          <a:p>
            <a:r>
              <a:t>The ADT Sorted List</a:t>
            </a:r>
          </a:p>
        </p:txBody>
      </p:sp>
      <p:sp>
        <p:nvSpPr>
          <p:cNvPr id="109" name="ADT determines where entries belong"/>
          <p:cNvSpPr txBox="1">
            <a:spLocks noGrp="1"/>
          </p:cNvSpPr>
          <p:nvPr>
            <p:ph type="body" sz="quarter" idx="1"/>
          </p:nvPr>
        </p:nvSpPr>
        <p:spPr>
          <a:xfrm>
            <a:off x="190500" y="2343150"/>
            <a:ext cx="9772650" cy="3067050"/>
          </a:xfrm>
          <a:prstGeom prst="rect">
            <a:avLst/>
          </a:prstGeom>
        </p:spPr>
        <p:txBody>
          <a:bodyPr/>
          <a:lstStyle>
            <a:lvl1pPr>
              <a:buBlip>
                <a:blip r:embed="rId4"/>
              </a:buBlip>
            </a:lvl1pPr>
          </a:lstStyle>
          <a:p>
            <a:r>
              <a:t>ADT determines where entries belong</a:t>
            </a:r>
          </a:p>
        </p:txBody>
      </p:sp>
      <p:sp>
        <p:nvSpPr>
          <p:cNvPr id="110" name="Sorted List"/>
          <p:cNvSpPr/>
          <p:nvPr/>
        </p:nvSpPr>
        <p:spPr>
          <a:xfrm>
            <a:off x="4210050" y="4511802"/>
            <a:ext cx="4667250" cy="1104900"/>
          </a:xfrm>
          <a:prstGeom prst="roundRect">
            <a:avLst>
              <a:gd name="adj" fmla="val 15293"/>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4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Sorted List</a:t>
            </a:r>
          </a:p>
        </p:txBody>
      </p:sp>
      <p:graphicFrame>
        <p:nvGraphicFramePr>
          <p:cNvPr id="111" name="Table 4"/>
          <p:cNvGraphicFramePr/>
          <p:nvPr>
            <p:extLst>
              <p:ext uri="{D42A27DB-BD31-4B8C-83A1-F6EECF244321}">
                <p14:modId xmlns:p14="http://schemas.microsoft.com/office/powerpoint/2010/main" val="3904662971"/>
              </p:ext>
            </p:extLst>
          </p:nvPr>
        </p:nvGraphicFramePr>
        <p:xfrm>
          <a:off x="590550" y="594055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Apples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2" name="Table 5"/>
          <p:cNvGraphicFramePr/>
          <p:nvPr>
            <p:extLst>
              <p:ext uri="{D42A27DB-BD31-4B8C-83A1-F6EECF244321}">
                <p14:modId xmlns:p14="http://schemas.microsoft.com/office/powerpoint/2010/main" val="1256425218"/>
              </p:ext>
            </p:extLst>
          </p:nvPr>
        </p:nvGraphicFramePr>
        <p:xfrm>
          <a:off x="590550" y="668350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Bread</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3" name="Table 7"/>
          <p:cNvGraphicFramePr/>
          <p:nvPr>
            <p:extLst>
              <p:ext uri="{D42A27DB-BD31-4B8C-83A1-F6EECF244321}">
                <p14:modId xmlns:p14="http://schemas.microsoft.com/office/powerpoint/2010/main" val="1335941653"/>
              </p:ext>
            </p:extLst>
          </p:nvPr>
        </p:nvGraphicFramePr>
        <p:xfrm>
          <a:off x="590550" y="742645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Cheddar Cheese</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4" name="Table 8"/>
          <p:cNvGraphicFramePr/>
          <p:nvPr>
            <p:extLst>
              <p:ext uri="{D42A27DB-BD31-4B8C-83A1-F6EECF244321}">
                <p14:modId xmlns:p14="http://schemas.microsoft.com/office/powerpoint/2010/main" val="724993789"/>
              </p:ext>
            </p:extLst>
          </p:nvPr>
        </p:nvGraphicFramePr>
        <p:xfrm>
          <a:off x="590550" y="816940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Chicken Legs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5" name="Table 3"/>
          <p:cNvGraphicFramePr/>
          <p:nvPr>
            <p:extLst>
              <p:ext uri="{D42A27DB-BD31-4B8C-83A1-F6EECF244321}">
                <p14:modId xmlns:p14="http://schemas.microsoft.com/office/powerpoint/2010/main" val="485591650"/>
              </p:ext>
            </p:extLst>
          </p:nvPr>
        </p:nvGraphicFramePr>
        <p:xfrm>
          <a:off x="590550" y="8912352"/>
          <a:ext cx="3919731" cy="665018"/>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65018">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Nachos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6" name="Table 6"/>
          <p:cNvGraphicFramePr/>
          <p:nvPr>
            <p:extLst>
              <p:ext uri="{D42A27DB-BD31-4B8C-83A1-F6EECF244321}">
                <p14:modId xmlns:p14="http://schemas.microsoft.com/office/powerpoint/2010/main" val="1387406611"/>
              </p:ext>
            </p:extLst>
          </p:nvPr>
        </p:nvGraphicFramePr>
        <p:xfrm>
          <a:off x="590550" y="969340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Oranges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7" name="Table 1"/>
          <p:cNvGraphicFramePr/>
          <p:nvPr>
            <p:extLst>
              <p:ext uri="{D42A27DB-BD31-4B8C-83A1-F6EECF244321}">
                <p14:modId xmlns:p14="http://schemas.microsoft.com/office/powerpoint/2010/main" val="3542803663"/>
              </p:ext>
            </p:extLst>
          </p:nvPr>
        </p:nvGraphicFramePr>
        <p:xfrm>
          <a:off x="590550" y="1043635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Pears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8" name="Table 11"/>
          <p:cNvGraphicFramePr/>
          <p:nvPr>
            <p:extLst>
              <p:ext uri="{D42A27DB-BD31-4B8C-83A1-F6EECF244321}">
                <p14:modId xmlns:p14="http://schemas.microsoft.com/office/powerpoint/2010/main" val="2772473063"/>
              </p:ext>
            </p:extLst>
          </p:nvPr>
        </p:nvGraphicFramePr>
        <p:xfrm>
          <a:off x="590550" y="1117930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Steak Cuts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119" name="Table 9"/>
          <p:cNvGraphicFramePr/>
          <p:nvPr>
            <p:extLst>
              <p:ext uri="{D42A27DB-BD31-4B8C-83A1-F6EECF244321}">
                <p14:modId xmlns:p14="http://schemas.microsoft.com/office/powerpoint/2010/main" val="726981602"/>
              </p:ext>
            </p:extLst>
          </p:nvPr>
        </p:nvGraphicFramePr>
        <p:xfrm>
          <a:off x="590550" y="11922252"/>
          <a:ext cx="3919731" cy="653280"/>
        </p:xfrm>
        <a:graphic>
          <a:graphicData uri="http://schemas.openxmlformats.org/drawingml/2006/table">
            <a:tbl>
              <a:tblPr>
                <a:tableStyleId>{4C3C2611-4C71-4FC5-86AE-919BDF0F9419}</a:tableStyleId>
              </a:tblPr>
              <a:tblGrid>
                <a:gridCol w="3919731">
                  <a:extLst>
                    <a:ext uri="{9D8B030D-6E8A-4147-A177-3AD203B41FA5}">
                      <a16:colId xmlns:a16="http://schemas.microsoft.com/office/drawing/2014/main" val="20000"/>
                    </a:ext>
                  </a:extLst>
                </a:gridCol>
              </a:tblGrid>
              <a:tr h="653280">
                <a:tc>
                  <a:txBody>
                    <a:bodyPr/>
                    <a:lstStyle/>
                    <a:p>
                      <a:pPr algn="l" defTabSz="914400">
                        <a:tabLst>
                          <a:tab pos="13716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Tomatoes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0"/>
                  </a:ext>
                </a:extLst>
              </a:tr>
            </a:tbl>
          </a:graphicData>
        </a:graphic>
      </p:graphicFrame>
      <p:sp>
        <p:nvSpPr>
          <p:cNvPr id="120" name="Rectangle"/>
          <p:cNvSpPr/>
          <p:nvPr/>
        </p:nvSpPr>
        <p:spPr>
          <a:xfrm>
            <a:off x="10172700" y="2324100"/>
            <a:ext cx="14039850" cy="1043940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1" name="template&lt;class ItemType&gt;…"/>
          <p:cNvSpPr/>
          <p:nvPr/>
        </p:nvSpPr>
        <p:spPr>
          <a:xfrm>
            <a:off x="10267950" y="2324100"/>
            <a:ext cx="13944600" cy="8953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495300" algn="l"/>
              </a:tabLst>
              <a:defRPr sz="2600" b="1">
                <a:latin typeface="Menlo Regular"/>
                <a:ea typeface="Menlo Regular"/>
                <a:cs typeface="Menlo Regular"/>
                <a:sym typeface="Menlo Regular"/>
              </a:defRPr>
            </a:pPr>
            <a:r>
              <a:rPr dirty="0">
                <a:solidFill>
                  <a:srgbClr val="BB2CA2"/>
                </a:solidFill>
              </a:rPr>
              <a:t>class</a:t>
            </a:r>
            <a:r>
              <a:rPr dirty="0"/>
              <a:t> </a:t>
            </a:r>
            <a:r>
              <a:rPr dirty="0" err="1"/>
              <a:t>SortedListInterface</a:t>
            </a:r>
            <a:endParaRPr dirty="0"/>
          </a:p>
          <a:p>
            <a:pPr algn="l" defTabSz="685800">
              <a:tabLst>
                <a:tab pos="495300" algn="l"/>
              </a:tabLst>
              <a:defRPr sz="2600" b="1">
                <a:latin typeface="Menlo Regular"/>
                <a:ea typeface="Menlo Regular"/>
                <a:cs typeface="Menlo Regular"/>
                <a:sym typeface="Menlo Regular"/>
              </a:defRPr>
            </a:pPr>
            <a:r>
              <a:rPr dirty="0"/>
              <a:t>{</a:t>
            </a:r>
          </a:p>
          <a:p>
            <a:pPr algn="l" defTabSz="685800">
              <a:tabLst>
                <a:tab pos="495300" algn="l"/>
              </a:tabLst>
              <a:defRPr sz="2600" b="1">
                <a:solidFill>
                  <a:srgbClr val="BB2CA2"/>
                </a:solidFill>
                <a:latin typeface="Menlo Regular"/>
                <a:ea typeface="Menlo Regular"/>
                <a:cs typeface="Menlo Regular"/>
                <a:sym typeface="Menlo Regular"/>
              </a:defRPr>
            </a:pPr>
            <a:r>
              <a:rPr dirty="0"/>
              <a:t>public</a:t>
            </a:r>
            <a:r>
              <a:rPr dirty="0">
                <a:solidFill>
                  <a:srgbClr val="000000"/>
                </a:solidFill>
              </a:rPr>
              <a:t>:</a:t>
            </a:r>
          </a:p>
          <a:p>
            <a:pPr algn="l" defTabSz="685800">
              <a:tabLst>
                <a:tab pos="495300" algn="l"/>
              </a:tabLst>
              <a:defRPr sz="2600" b="1">
                <a:solidFill>
                  <a:srgbClr val="BB2CA2"/>
                </a:solidFill>
                <a:latin typeface="Menlo Regular"/>
                <a:ea typeface="Menlo Regular"/>
                <a:cs typeface="Menlo Regular"/>
                <a:sym typeface="Menlo Regular"/>
              </a:defRPr>
            </a:pPr>
            <a:endParaRPr dirty="0">
              <a:solidFill>
                <a:srgbClr val="000000"/>
              </a:solidFill>
            </a:endParaRPr>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void</a:t>
            </a:r>
            <a:r>
              <a:rPr dirty="0"/>
              <a:t> </a:t>
            </a:r>
            <a:r>
              <a:rPr dirty="0" err="1"/>
              <a:t>insertSorted</a:t>
            </a:r>
            <a:r>
              <a:rPr dirty="0"/>
              <a:t>(</a:t>
            </a:r>
            <a:r>
              <a:rPr dirty="0">
                <a:solidFill>
                  <a:srgbClr val="BB2CA2"/>
                </a:solidFill>
              </a:rPr>
              <a:t>const</a:t>
            </a:r>
            <a:r>
              <a:rPr dirty="0"/>
              <a:t> ItemType&amp; </a:t>
            </a:r>
            <a:r>
              <a:rPr dirty="0" err="1"/>
              <a:t>newEntry</a:t>
            </a:r>
            <a:r>
              <a:rPr dirty="0"/>
              <a:t>) = </a:t>
            </a:r>
            <a:r>
              <a:rPr dirty="0">
                <a:solidFill>
                  <a:srgbClr val="272AD8"/>
                </a:solidFill>
              </a:rPr>
              <a:t>0</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t>
            </a:r>
            <a:r>
              <a:rPr dirty="0" err="1"/>
              <a:t>removeSorted</a:t>
            </a:r>
            <a:r>
              <a:rPr dirty="0"/>
              <a:t>(</a:t>
            </a:r>
            <a:r>
              <a:rPr dirty="0">
                <a:solidFill>
                  <a:srgbClr val="BB2CA2"/>
                </a:solidFill>
              </a:rPr>
              <a:t>const</a:t>
            </a:r>
            <a:r>
              <a:rPr dirty="0"/>
              <a:t> ItemType&amp; </a:t>
            </a:r>
            <a:r>
              <a:rPr dirty="0" err="1"/>
              <a:t>anEntry</a:t>
            </a:r>
            <a:r>
              <a:rPr dirty="0"/>
              <a:t>) = </a:t>
            </a:r>
            <a:r>
              <a:rPr dirty="0">
                <a:solidFill>
                  <a:srgbClr val="272AD8"/>
                </a:solidFill>
              </a:rPr>
              <a:t>0</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int</a:t>
            </a:r>
            <a:r>
              <a:rPr dirty="0"/>
              <a:t> </a:t>
            </a:r>
            <a:r>
              <a:rPr dirty="0" err="1"/>
              <a:t>getPosition</a:t>
            </a:r>
            <a:r>
              <a:rPr dirty="0"/>
              <a:t>(</a:t>
            </a:r>
            <a:r>
              <a:rPr dirty="0">
                <a:solidFill>
                  <a:srgbClr val="BB2CA2"/>
                </a:solidFill>
              </a:rPr>
              <a:t>const</a:t>
            </a:r>
            <a:r>
              <a:rPr dirty="0"/>
              <a:t> ItemType&amp; </a:t>
            </a:r>
            <a:r>
              <a:rPr dirty="0" err="1"/>
              <a:t>anEntry</a:t>
            </a:r>
            <a:r>
              <a:rPr dirty="0"/>
              <a:t>) = </a:t>
            </a:r>
            <a:r>
              <a:rPr dirty="0">
                <a:solidFill>
                  <a:srgbClr val="272AD8"/>
                </a:solidFill>
              </a:rPr>
              <a:t>0</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t>
            </a:r>
            <a:r>
              <a:rPr dirty="0" err="1"/>
              <a:t>isEmpty</a:t>
            </a:r>
            <a:r>
              <a:rPr dirty="0"/>
              <a:t>() </a:t>
            </a:r>
            <a:r>
              <a:rPr dirty="0">
                <a:solidFill>
                  <a:srgbClr val="BB2CA2"/>
                </a:solidFill>
              </a:rPr>
              <a:t>const</a:t>
            </a:r>
            <a:r>
              <a:rPr dirty="0"/>
              <a:t> = </a:t>
            </a:r>
            <a:r>
              <a:rPr dirty="0">
                <a:solidFill>
                  <a:srgbClr val="272AD8"/>
                </a:solidFill>
              </a:rPr>
              <a:t>0</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int</a:t>
            </a:r>
            <a:r>
              <a:rPr dirty="0"/>
              <a:t> </a:t>
            </a:r>
            <a:r>
              <a:rPr dirty="0" err="1"/>
              <a:t>getLength</a:t>
            </a:r>
            <a:r>
              <a:rPr dirty="0"/>
              <a:t>() </a:t>
            </a:r>
            <a:r>
              <a:rPr dirty="0">
                <a:solidFill>
                  <a:srgbClr val="BB2CA2"/>
                </a:solidFill>
              </a:rPr>
              <a:t>const</a:t>
            </a:r>
            <a:r>
              <a:rPr dirty="0"/>
              <a:t> = </a:t>
            </a:r>
            <a:r>
              <a:rPr dirty="0">
                <a:solidFill>
                  <a:srgbClr val="272AD8"/>
                </a:solidFill>
              </a:rPr>
              <a:t>0</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remove(</a:t>
            </a:r>
            <a:r>
              <a:rPr dirty="0">
                <a:solidFill>
                  <a:srgbClr val="BB2CA2"/>
                </a:solidFill>
              </a:rPr>
              <a:t>int</a:t>
            </a:r>
            <a:r>
              <a:rPr dirty="0"/>
              <a:t> position) = </a:t>
            </a:r>
            <a:r>
              <a:rPr dirty="0">
                <a:solidFill>
                  <a:srgbClr val="272AD8"/>
                </a:solidFill>
              </a:rPr>
              <a:t>0</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void</a:t>
            </a:r>
            <a:r>
              <a:rPr dirty="0"/>
              <a:t> clear() = </a:t>
            </a:r>
            <a:r>
              <a:rPr dirty="0">
                <a:solidFill>
                  <a:srgbClr val="272AD8"/>
                </a:solidFill>
              </a:rPr>
              <a:t>0</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virtual</a:t>
            </a:r>
            <a:r>
              <a:rPr dirty="0"/>
              <a:t> ItemType </a:t>
            </a:r>
            <a:r>
              <a:rPr dirty="0" err="1"/>
              <a:t>getEntry</a:t>
            </a:r>
            <a:r>
              <a:rPr dirty="0"/>
              <a:t>(</a:t>
            </a:r>
            <a:r>
              <a:rPr dirty="0">
                <a:solidFill>
                  <a:srgbClr val="BB2CA2"/>
                </a:solidFill>
              </a:rPr>
              <a:t>int</a:t>
            </a:r>
            <a:r>
              <a:rPr dirty="0"/>
              <a:t> position) </a:t>
            </a:r>
            <a:r>
              <a:rPr dirty="0">
                <a:solidFill>
                  <a:srgbClr val="BB2CA2"/>
                </a:solidFill>
              </a:rPr>
              <a:t>const</a:t>
            </a:r>
            <a:r>
              <a:rPr dirty="0"/>
              <a:t> = </a:t>
            </a:r>
            <a:r>
              <a:rPr dirty="0">
                <a:solidFill>
                  <a:srgbClr val="272AD8"/>
                </a:solidFill>
              </a:rPr>
              <a:t>0</a:t>
            </a:r>
            <a:r>
              <a:rPr dirty="0"/>
              <a:t>;</a:t>
            </a:r>
          </a:p>
          <a:p>
            <a:pPr algn="l" defTabSz="685800">
              <a:tabLst>
                <a:tab pos="495300" algn="l"/>
              </a:tabLst>
              <a:defRPr sz="2600" b="1">
                <a:solidFill>
                  <a:srgbClr val="008400"/>
                </a:solidFill>
                <a:latin typeface="Menlo Regular"/>
                <a:ea typeface="Menlo Regular"/>
                <a:cs typeface="Menlo Regular"/>
                <a:sym typeface="Menlo Regular"/>
              </a:defRPr>
            </a:pPr>
            <a:endParaRPr dirty="0"/>
          </a:p>
          <a:p>
            <a:pPr algn="l" defTabSz="685800">
              <a:tabLst>
                <a:tab pos="495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SortedListInterface</a:t>
            </a:r>
            <a:endParaRPr dirty="0"/>
          </a:p>
        </p:txBody>
      </p:sp>
      <p:sp>
        <p:nvSpPr>
          <p:cNvPr id="122" name="SortedListInterface.h"/>
          <p:cNvSpPr/>
          <p:nvPr/>
        </p:nvSpPr>
        <p:spPr>
          <a:xfrm>
            <a:off x="16888691" y="12159996"/>
            <a:ext cx="626745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err="1"/>
              <a:t>SortedListInterface.h</a:t>
            </a:r>
            <a:endParaRPr dirty="0"/>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08"/>
                                        </p:tgtEl>
                                        <p:attrNameLst>
                                          <p:attrName>style.visibility</p:attrName>
                                        </p:attrNameLst>
                                      </p:cBhvr>
                                      <p:to>
                                        <p:strVal val="visible"/>
                                      </p:to>
                                    </p:set>
                                    <p:anim calcmode="lin" valueType="num">
                                      <p:cBhvr>
                                        <p:cTn id="7" dur="1000" fill="hold"/>
                                        <p:tgtEl>
                                          <p:spTgt spid="108"/>
                                        </p:tgtEl>
                                        <p:attrNameLst>
                                          <p:attrName>ppt_w</p:attrName>
                                        </p:attrNameLst>
                                      </p:cBhvr>
                                      <p:tavLst>
                                        <p:tav tm="0">
                                          <p:val>
                                            <p:strVal val="4*#ppt_w"/>
                                          </p:val>
                                        </p:tav>
                                        <p:tav tm="100000">
                                          <p:val>
                                            <p:strVal val="#ppt_w"/>
                                          </p:val>
                                        </p:tav>
                                      </p:tavLst>
                                    </p:anim>
                                    <p:anim calcmode="lin" valueType="num">
                                      <p:cBhvr>
                                        <p:cTn id="8" dur="1000" fill="hold"/>
                                        <p:tgtEl>
                                          <p:spTgt spid="108"/>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109">
                                            <p:bg/>
                                          </p:spTgt>
                                        </p:tgtEl>
                                        <p:attrNameLst>
                                          <p:attrName>style.visibility</p:attrName>
                                        </p:attrNameLst>
                                      </p:cBhvr>
                                      <p:to>
                                        <p:strVal val="visible"/>
                                      </p:to>
                                    </p:set>
                                    <p:animEffect transition="in" filter="fade">
                                      <p:cBhvr>
                                        <p:cTn id="12" dur="500"/>
                                        <p:tgtEl>
                                          <p:spTgt spid="109">
                                            <p:bg/>
                                          </p:spTgt>
                                        </p:tgtEl>
                                      </p:cBhvr>
                                    </p:animEffect>
                                  </p:childTnLst>
                                </p:cTn>
                              </p:par>
                              <p:par>
                                <p:cTn id="13" presetID="10" presetClass="entr" presetSubtype="0" fill="hold" grpId="0" nodeType="withEffect">
                                  <p:stCondLst>
                                    <p:cond delay="0"/>
                                  </p:stCondLst>
                                  <p:iterate>
                                    <p:tmAbs val="0"/>
                                  </p:iterate>
                                  <p:childTnLst>
                                    <p:set>
                                      <p:cBhvr>
                                        <p:cTn id="14" fill="hold"/>
                                        <p:tgtEl>
                                          <p:spTgt spid="109">
                                            <p:txEl>
                                              <p:pRg st="0" end="0"/>
                                            </p:txEl>
                                          </p:spTgt>
                                        </p:tgtEl>
                                        <p:attrNameLst>
                                          <p:attrName>style.visibility</p:attrName>
                                        </p:attrNameLst>
                                      </p:cBhvr>
                                      <p:to>
                                        <p:strVal val="visible"/>
                                      </p:to>
                                    </p:set>
                                    <p:animEffect transition="in" filter="fade">
                                      <p:cBhvr>
                                        <p:cTn id="15" dur="500"/>
                                        <p:tgtEl>
                                          <p:spTgt spid="109">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iterate>
                                    <p:tmAbs val="0"/>
                                  </p:iterate>
                                  <p:childTnLst>
                                    <p:set>
                                      <p:cBhvr>
                                        <p:cTn id="18" fill="hold"/>
                                        <p:tgtEl>
                                          <p:spTgt spid="107"/>
                                        </p:tgtEl>
                                        <p:attrNameLst>
                                          <p:attrName>style.visibility</p:attrName>
                                        </p:attrNameLst>
                                      </p:cBhvr>
                                      <p:to>
                                        <p:strVal val="visible"/>
                                      </p:to>
                                    </p:set>
                                    <p:animEffect transition="in" filter="wipe(up)">
                                      <p:cBhvr>
                                        <p:cTn id="19" dur="500"/>
                                        <p:tgtEl>
                                          <p:spTgt spid="107"/>
                                        </p:tgtEl>
                                      </p:cBhvr>
                                    </p:animEffect>
                                  </p:childTnLst>
                                </p:cTn>
                              </p:par>
                            </p:childTnLst>
                          </p:cTn>
                        </p:par>
                        <p:par>
                          <p:cTn id="20" fill="hold">
                            <p:stCondLst>
                              <p:cond delay="2000"/>
                            </p:stCondLst>
                            <p:childTnLst>
                              <p:par>
                                <p:cTn id="21" presetID="23" presetClass="entr" presetSubtype="16" fill="hold" grpId="0" nodeType="afterEffect">
                                  <p:stCondLst>
                                    <p:cond delay="0"/>
                                  </p:stCondLst>
                                  <p:iterate>
                                    <p:tmAbs val="0"/>
                                  </p:iterate>
                                  <p:childTnLst>
                                    <p:set>
                                      <p:cBhvr>
                                        <p:cTn id="22" fill="hold"/>
                                        <p:tgtEl>
                                          <p:spTgt spid="110"/>
                                        </p:tgtEl>
                                        <p:attrNameLst>
                                          <p:attrName>style.visibility</p:attrName>
                                        </p:attrNameLst>
                                      </p:cBhvr>
                                      <p:to>
                                        <p:strVal val="visible"/>
                                      </p:to>
                                    </p:set>
                                    <p:anim calcmode="lin" valueType="num">
                                      <p:cBhvr>
                                        <p:cTn id="23" dur="500" fill="hold"/>
                                        <p:tgtEl>
                                          <p:spTgt spid="110"/>
                                        </p:tgtEl>
                                        <p:attrNameLst>
                                          <p:attrName>ppt_w</p:attrName>
                                        </p:attrNameLst>
                                      </p:cBhvr>
                                      <p:tavLst>
                                        <p:tav tm="0">
                                          <p:val>
                                            <p:fltVal val="0"/>
                                          </p:val>
                                        </p:tav>
                                        <p:tav tm="100000">
                                          <p:val>
                                            <p:strVal val="#ppt_w"/>
                                          </p:val>
                                        </p:tav>
                                      </p:tavLst>
                                    </p:anim>
                                    <p:anim calcmode="lin" valueType="num">
                                      <p:cBhvr>
                                        <p:cTn id="24" dur="500" fill="hold"/>
                                        <p:tgtEl>
                                          <p:spTgt spid="110"/>
                                        </p:tgtEl>
                                        <p:attrNameLst>
                                          <p:attrName>ppt_h</p:attrName>
                                        </p:attrNameLst>
                                      </p:cBhvr>
                                      <p:tavLst>
                                        <p:tav tm="0">
                                          <p:val>
                                            <p:fltVal val="0"/>
                                          </p:val>
                                        </p:tav>
                                        <p:tav tm="100000">
                                          <p:val>
                                            <p:strVal val="#ppt_h"/>
                                          </p:val>
                                        </p:tav>
                                      </p:tavLst>
                                    </p:anim>
                                  </p:childTnLst>
                                </p:cTn>
                              </p:par>
                            </p:childTnLst>
                          </p:cTn>
                        </p:par>
                        <p:par>
                          <p:cTn id="25" fill="hold">
                            <p:stCondLst>
                              <p:cond delay="2500"/>
                            </p:stCondLst>
                            <p:childTnLst>
                              <p:par>
                                <p:cTn id="26" presetID="22" presetClass="entr" presetSubtype="1" fill="hold" grpId="0" nodeType="afterEffect">
                                  <p:stCondLst>
                                    <p:cond delay="0"/>
                                  </p:stCondLst>
                                  <p:iterate>
                                    <p:tmAbs val="0"/>
                                  </p:iterate>
                                  <p:childTnLst>
                                    <p:set>
                                      <p:cBhvr>
                                        <p:cTn id="27" fill="hold"/>
                                        <p:tgtEl>
                                          <p:spTgt spid="114"/>
                                        </p:tgtEl>
                                        <p:attrNameLst>
                                          <p:attrName>style.visibility</p:attrName>
                                        </p:attrNameLst>
                                      </p:cBhvr>
                                      <p:to>
                                        <p:strVal val="visible"/>
                                      </p:to>
                                    </p:set>
                                    <p:animEffect transition="in" filter="wipe(up)">
                                      <p:cBhvr>
                                        <p:cTn id="28" dur="250"/>
                                        <p:tgtEl>
                                          <p:spTgt spid="114"/>
                                        </p:tgtEl>
                                      </p:cBhvr>
                                    </p:animEffect>
                                  </p:childTnLst>
                                </p:cTn>
                              </p:par>
                            </p:childTnLst>
                          </p:cTn>
                        </p:par>
                        <p:par>
                          <p:cTn id="29" fill="hold">
                            <p:stCondLst>
                              <p:cond delay="2750"/>
                            </p:stCondLst>
                            <p:childTnLst>
                              <p:par>
                                <p:cTn id="30" presetID="22" presetClass="entr" presetSubtype="1" fill="hold" grpId="0" nodeType="afterEffect">
                                  <p:stCondLst>
                                    <p:cond delay="0"/>
                                  </p:stCondLst>
                                  <p:iterate>
                                    <p:tmAbs val="0"/>
                                  </p:iterate>
                                  <p:childTnLst>
                                    <p:set>
                                      <p:cBhvr>
                                        <p:cTn id="31" fill="hold"/>
                                        <p:tgtEl>
                                          <p:spTgt spid="111"/>
                                        </p:tgtEl>
                                        <p:attrNameLst>
                                          <p:attrName>style.visibility</p:attrName>
                                        </p:attrNameLst>
                                      </p:cBhvr>
                                      <p:to>
                                        <p:strVal val="visible"/>
                                      </p:to>
                                    </p:set>
                                    <p:animEffect transition="in" filter="wipe(up)">
                                      <p:cBhvr>
                                        <p:cTn id="32" dur="250"/>
                                        <p:tgtEl>
                                          <p:spTgt spid="111"/>
                                        </p:tgtEl>
                                      </p:cBhvr>
                                    </p:animEffect>
                                  </p:childTnLst>
                                </p:cTn>
                              </p:par>
                            </p:childTnLst>
                          </p:cTn>
                        </p:par>
                        <p:par>
                          <p:cTn id="33" fill="hold">
                            <p:stCondLst>
                              <p:cond delay="3000"/>
                            </p:stCondLst>
                            <p:childTnLst>
                              <p:par>
                                <p:cTn id="34" presetID="22" presetClass="entr" presetSubtype="1" fill="hold" grpId="0" nodeType="afterEffect">
                                  <p:stCondLst>
                                    <p:cond delay="0"/>
                                  </p:stCondLst>
                                  <p:iterate>
                                    <p:tmAbs val="0"/>
                                  </p:iterate>
                                  <p:childTnLst>
                                    <p:set>
                                      <p:cBhvr>
                                        <p:cTn id="35" fill="hold"/>
                                        <p:tgtEl>
                                          <p:spTgt spid="116"/>
                                        </p:tgtEl>
                                        <p:attrNameLst>
                                          <p:attrName>style.visibility</p:attrName>
                                        </p:attrNameLst>
                                      </p:cBhvr>
                                      <p:to>
                                        <p:strVal val="visible"/>
                                      </p:to>
                                    </p:set>
                                    <p:animEffect transition="in" filter="wipe(up)">
                                      <p:cBhvr>
                                        <p:cTn id="36" dur="250"/>
                                        <p:tgtEl>
                                          <p:spTgt spid="116"/>
                                        </p:tgtEl>
                                      </p:cBhvr>
                                    </p:animEffect>
                                  </p:childTnLst>
                                </p:cTn>
                              </p:par>
                            </p:childTnLst>
                          </p:cTn>
                        </p:par>
                        <p:par>
                          <p:cTn id="37" fill="hold">
                            <p:stCondLst>
                              <p:cond delay="3250"/>
                            </p:stCondLst>
                            <p:childTnLst>
                              <p:par>
                                <p:cTn id="38" presetID="22" presetClass="entr" presetSubtype="1" fill="hold" grpId="0" nodeType="afterEffect">
                                  <p:stCondLst>
                                    <p:cond delay="0"/>
                                  </p:stCondLst>
                                  <p:iterate>
                                    <p:tmAbs val="0"/>
                                  </p:iterate>
                                  <p:childTnLst>
                                    <p:set>
                                      <p:cBhvr>
                                        <p:cTn id="39" fill="hold"/>
                                        <p:tgtEl>
                                          <p:spTgt spid="117"/>
                                        </p:tgtEl>
                                        <p:attrNameLst>
                                          <p:attrName>style.visibility</p:attrName>
                                        </p:attrNameLst>
                                      </p:cBhvr>
                                      <p:to>
                                        <p:strVal val="visible"/>
                                      </p:to>
                                    </p:set>
                                    <p:animEffect transition="in" filter="wipe(up)">
                                      <p:cBhvr>
                                        <p:cTn id="40" dur="250"/>
                                        <p:tgtEl>
                                          <p:spTgt spid="117"/>
                                        </p:tgtEl>
                                      </p:cBhvr>
                                    </p:animEffect>
                                  </p:childTnLst>
                                </p:cTn>
                              </p:par>
                            </p:childTnLst>
                          </p:cTn>
                        </p:par>
                        <p:par>
                          <p:cTn id="41" fill="hold">
                            <p:stCondLst>
                              <p:cond delay="3500"/>
                            </p:stCondLst>
                            <p:childTnLst>
                              <p:par>
                                <p:cTn id="42" presetID="22" presetClass="entr" presetSubtype="1" fill="hold" grpId="0" nodeType="afterEffect">
                                  <p:stCondLst>
                                    <p:cond delay="0"/>
                                  </p:stCondLst>
                                  <p:iterate>
                                    <p:tmAbs val="0"/>
                                  </p:iterate>
                                  <p:childTnLst>
                                    <p:set>
                                      <p:cBhvr>
                                        <p:cTn id="43" fill="hold"/>
                                        <p:tgtEl>
                                          <p:spTgt spid="119"/>
                                        </p:tgtEl>
                                        <p:attrNameLst>
                                          <p:attrName>style.visibility</p:attrName>
                                        </p:attrNameLst>
                                      </p:cBhvr>
                                      <p:to>
                                        <p:strVal val="visible"/>
                                      </p:to>
                                    </p:set>
                                    <p:animEffect transition="in" filter="wipe(up)">
                                      <p:cBhvr>
                                        <p:cTn id="44" dur="250"/>
                                        <p:tgtEl>
                                          <p:spTgt spid="119"/>
                                        </p:tgtEl>
                                      </p:cBhvr>
                                    </p:animEffect>
                                  </p:childTnLst>
                                </p:cTn>
                              </p:par>
                            </p:childTnLst>
                          </p:cTn>
                        </p:par>
                        <p:par>
                          <p:cTn id="45" fill="hold">
                            <p:stCondLst>
                              <p:cond delay="3750"/>
                            </p:stCondLst>
                            <p:childTnLst>
                              <p:par>
                                <p:cTn id="46" presetID="22" presetClass="entr" presetSubtype="1" fill="hold" grpId="0" nodeType="afterEffect">
                                  <p:stCondLst>
                                    <p:cond delay="0"/>
                                  </p:stCondLst>
                                  <p:iterate>
                                    <p:tmAbs val="0"/>
                                  </p:iterate>
                                  <p:childTnLst>
                                    <p:set>
                                      <p:cBhvr>
                                        <p:cTn id="47" fill="hold"/>
                                        <p:tgtEl>
                                          <p:spTgt spid="112"/>
                                        </p:tgtEl>
                                        <p:attrNameLst>
                                          <p:attrName>style.visibility</p:attrName>
                                        </p:attrNameLst>
                                      </p:cBhvr>
                                      <p:to>
                                        <p:strVal val="visible"/>
                                      </p:to>
                                    </p:set>
                                    <p:animEffect transition="in" filter="wipe(up)">
                                      <p:cBhvr>
                                        <p:cTn id="48" dur="250"/>
                                        <p:tgtEl>
                                          <p:spTgt spid="112"/>
                                        </p:tgtEl>
                                      </p:cBhvr>
                                    </p:animEffect>
                                  </p:childTnLst>
                                </p:cTn>
                              </p:par>
                            </p:childTnLst>
                          </p:cTn>
                        </p:par>
                        <p:par>
                          <p:cTn id="49" fill="hold">
                            <p:stCondLst>
                              <p:cond delay="4000"/>
                            </p:stCondLst>
                            <p:childTnLst>
                              <p:par>
                                <p:cTn id="50" presetID="22" presetClass="entr" presetSubtype="1" fill="hold" grpId="0" nodeType="afterEffect">
                                  <p:stCondLst>
                                    <p:cond delay="0"/>
                                  </p:stCondLst>
                                  <p:iterate>
                                    <p:tmAbs val="0"/>
                                  </p:iterate>
                                  <p:childTnLst>
                                    <p:set>
                                      <p:cBhvr>
                                        <p:cTn id="51" fill="hold"/>
                                        <p:tgtEl>
                                          <p:spTgt spid="118"/>
                                        </p:tgtEl>
                                        <p:attrNameLst>
                                          <p:attrName>style.visibility</p:attrName>
                                        </p:attrNameLst>
                                      </p:cBhvr>
                                      <p:to>
                                        <p:strVal val="visible"/>
                                      </p:to>
                                    </p:set>
                                    <p:animEffect transition="in" filter="wipe(up)">
                                      <p:cBhvr>
                                        <p:cTn id="52" dur="250"/>
                                        <p:tgtEl>
                                          <p:spTgt spid="118"/>
                                        </p:tgtEl>
                                      </p:cBhvr>
                                    </p:animEffect>
                                  </p:childTnLst>
                                </p:cTn>
                              </p:par>
                            </p:childTnLst>
                          </p:cTn>
                        </p:par>
                        <p:par>
                          <p:cTn id="53" fill="hold">
                            <p:stCondLst>
                              <p:cond delay="4250"/>
                            </p:stCondLst>
                            <p:childTnLst>
                              <p:par>
                                <p:cTn id="54" presetID="22" presetClass="entr" presetSubtype="1" fill="hold" grpId="0" nodeType="afterEffect">
                                  <p:stCondLst>
                                    <p:cond delay="0"/>
                                  </p:stCondLst>
                                  <p:iterate>
                                    <p:tmAbs val="0"/>
                                  </p:iterate>
                                  <p:childTnLst>
                                    <p:set>
                                      <p:cBhvr>
                                        <p:cTn id="55" fill="hold"/>
                                        <p:tgtEl>
                                          <p:spTgt spid="113"/>
                                        </p:tgtEl>
                                        <p:attrNameLst>
                                          <p:attrName>style.visibility</p:attrName>
                                        </p:attrNameLst>
                                      </p:cBhvr>
                                      <p:to>
                                        <p:strVal val="visible"/>
                                      </p:to>
                                    </p:set>
                                    <p:animEffect transition="in" filter="wipe(up)">
                                      <p:cBhvr>
                                        <p:cTn id="56" dur="250"/>
                                        <p:tgtEl>
                                          <p:spTgt spid="113"/>
                                        </p:tgtEl>
                                      </p:cBhvr>
                                    </p:animEffect>
                                  </p:childTnLst>
                                </p:cTn>
                              </p:par>
                            </p:childTnLst>
                          </p:cTn>
                        </p:par>
                        <p:par>
                          <p:cTn id="57" fill="hold">
                            <p:stCondLst>
                              <p:cond delay="4500"/>
                            </p:stCondLst>
                            <p:childTnLst>
                              <p:par>
                                <p:cTn id="58" presetID="22" presetClass="entr" presetSubtype="8" fill="hold" grpId="0" nodeType="afterEffect">
                                  <p:stCondLst>
                                    <p:cond delay="0"/>
                                  </p:stCondLst>
                                  <p:iterate>
                                    <p:tmAbs val="0"/>
                                  </p:iterate>
                                  <p:childTnLst>
                                    <p:set>
                                      <p:cBhvr>
                                        <p:cTn id="59" fill="hold"/>
                                        <p:tgtEl>
                                          <p:spTgt spid="106"/>
                                        </p:tgtEl>
                                        <p:attrNameLst>
                                          <p:attrName>style.visibility</p:attrName>
                                        </p:attrNameLst>
                                      </p:cBhvr>
                                      <p:to>
                                        <p:strVal val="visible"/>
                                      </p:to>
                                    </p:set>
                                    <p:animEffect transition="in" filter="wipe(left)">
                                      <p:cBhvr>
                                        <p:cTn id="60" dur="250"/>
                                        <p:tgtEl>
                                          <p:spTgt spid="106"/>
                                        </p:tgtEl>
                                      </p:cBhvr>
                                    </p:animEffect>
                                  </p:childTnLst>
                                </p:cTn>
                              </p:par>
                            </p:childTnLst>
                          </p:cTn>
                        </p:par>
                        <p:par>
                          <p:cTn id="61" fill="hold">
                            <p:stCondLst>
                              <p:cond delay="4750"/>
                            </p:stCondLst>
                            <p:childTnLst>
                              <p:par>
                                <p:cTn id="62" presetID="22" presetClass="entr" presetSubtype="1" fill="hold" grpId="0" nodeType="afterEffect">
                                  <p:stCondLst>
                                    <p:cond delay="0"/>
                                  </p:stCondLst>
                                  <p:iterate>
                                    <p:tmAbs val="0"/>
                                  </p:iterate>
                                  <p:childTnLst>
                                    <p:set>
                                      <p:cBhvr>
                                        <p:cTn id="63" fill="hold"/>
                                        <p:tgtEl>
                                          <p:spTgt spid="115"/>
                                        </p:tgtEl>
                                        <p:attrNameLst>
                                          <p:attrName>style.visibility</p:attrName>
                                        </p:attrNameLst>
                                      </p:cBhvr>
                                      <p:to>
                                        <p:strVal val="visible"/>
                                      </p:to>
                                    </p:set>
                                    <p:animEffect transition="in" filter="wipe(up)">
                                      <p:cBhvr>
                                        <p:cTn id="64" dur="250"/>
                                        <p:tgtEl>
                                          <p:spTgt spid="11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mph" fill="hold" grpId="1" nodeType="clickEffect">
                                  <p:stCondLst>
                                    <p:cond delay="0"/>
                                  </p:stCondLst>
                                  <p:childTnLst>
                                    <p:set>
                                      <p:cBhvr>
                                        <p:cTn id="68" dur="indefinite" fill="hold"/>
                                        <p:tgtEl>
                                          <p:spTgt spid="107"/>
                                        </p:tgtEl>
                                        <p:attrNameLst>
                                          <p:attrName>style.opacity</p:attrName>
                                        </p:attrNameLst>
                                      </p:cBhvr>
                                      <p:to>
                                        <p:strVal val="0.25"/>
                                      </p:to>
                                    </p:set>
                                    <p:animEffect filter="image" prLst="opacity: 0.25; ">
                                      <p:cBhvr>
                                        <p:cTn id="69" dur="indefinite" fill="hold"/>
                                        <p:tgtEl>
                                          <p:spTgt spid="107"/>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iterate>
                                    <p:tmAbs val="0"/>
                                  </p:iterate>
                                  <p:childTnLst>
                                    <p:set>
                                      <p:cBhvr>
                                        <p:cTn id="73" fill="hold"/>
                                        <p:tgtEl>
                                          <p:spTgt spid="120"/>
                                        </p:tgtEl>
                                        <p:attrNameLst>
                                          <p:attrName>style.visibility</p:attrName>
                                        </p:attrNameLst>
                                      </p:cBhvr>
                                      <p:to>
                                        <p:strVal val="visible"/>
                                      </p:to>
                                    </p:set>
                                    <p:anim calcmode="lin" valueType="num">
                                      <p:cBhvr>
                                        <p:cTn id="74" dur="500" fill="hold"/>
                                        <p:tgtEl>
                                          <p:spTgt spid="120"/>
                                        </p:tgtEl>
                                        <p:attrNameLst>
                                          <p:attrName>ppt_x</p:attrName>
                                        </p:attrNameLst>
                                      </p:cBhvr>
                                      <p:tavLst>
                                        <p:tav tm="0">
                                          <p:val>
                                            <p:strVal val="#ppt_x"/>
                                          </p:val>
                                        </p:tav>
                                        <p:tav tm="100000">
                                          <p:val>
                                            <p:strVal val="#ppt_x"/>
                                          </p:val>
                                        </p:tav>
                                      </p:tavLst>
                                    </p:anim>
                                    <p:anim calcmode="lin" valueType="num">
                                      <p:cBhvr>
                                        <p:cTn id="75" dur="500" fill="hold"/>
                                        <p:tgtEl>
                                          <p:spTgt spid="120"/>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1" presetClass="entr" presetSubtype="0" fill="hold" grpId="0" nodeType="afterEffect">
                                  <p:stCondLst>
                                    <p:cond delay="0"/>
                                  </p:stCondLst>
                                  <p:iterate type="lt">
                                    <p:tmAbs val="100"/>
                                  </p:iterate>
                                  <p:childTnLst>
                                    <p:set>
                                      <p:cBhvr>
                                        <p:cTn id="78" fill="hold"/>
                                        <p:tgtEl>
                                          <p:spTgt spid="121">
                                            <p:bg/>
                                          </p:spTgt>
                                        </p:tgtEl>
                                        <p:attrNameLst>
                                          <p:attrName>style.visibility</p:attrName>
                                        </p:attrNameLst>
                                      </p:cBhvr>
                                      <p:to>
                                        <p:strVal val="visible"/>
                                      </p:to>
                                    </p:set>
                                  </p:childTnLst>
                                </p:cTn>
                              </p:par>
                              <p:par>
                                <p:cTn id="79" presetID="1" presetClass="entr" presetSubtype="0" fill="hold" grpId="0" nodeType="withEffect">
                                  <p:stCondLst>
                                    <p:cond delay="0"/>
                                  </p:stCondLst>
                                  <p:iterate type="lt">
                                    <p:tmAbs val="100"/>
                                  </p:iterate>
                                  <p:childTnLst>
                                    <p:set>
                                      <p:cBhvr>
                                        <p:cTn id="80" fill="hold"/>
                                        <p:tgtEl>
                                          <p:spTgt spid="121">
                                            <p:txEl>
                                              <p:pRg st="0" end="0"/>
                                            </p:txEl>
                                          </p:spTgt>
                                        </p:tgtEl>
                                        <p:attrNameLst>
                                          <p:attrName>style.visibility</p:attrName>
                                        </p:attrNameLst>
                                      </p:cBhvr>
                                      <p:to>
                                        <p:strVal val="visible"/>
                                      </p:to>
                                    </p:set>
                                  </p:childTnLst>
                                </p:cTn>
                              </p:par>
                            </p:childTnLst>
                          </p:cTn>
                        </p:par>
                        <p:par>
                          <p:cTn id="81" fill="hold">
                            <p:stCondLst>
                              <p:cond delay="500"/>
                            </p:stCondLst>
                            <p:childTnLst>
                              <p:par>
                                <p:cTn id="82" presetID="1" presetClass="entr" presetSubtype="0" fill="hold" grpId="0" nodeType="afterEffect">
                                  <p:stCondLst>
                                    <p:cond delay="0"/>
                                  </p:stCondLst>
                                  <p:iterate type="lt">
                                    <p:tmAbs val="100"/>
                                  </p:iterate>
                                  <p:childTnLst>
                                    <p:set>
                                      <p:cBhvr>
                                        <p:cTn id="83" fill="hold"/>
                                        <p:tgtEl>
                                          <p:spTgt spid="121">
                                            <p:txEl>
                                              <p:pRg st="1" end="1"/>
                                            </p:txEl>
                                          </p:spTgt>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grpId="0" nodeType="afterEffect">
                                  <p:stCondLst>
                                    <p:cond delay="0"/>
                                  </p:stCondLst>
                                  <p:iterate type="lt">
                                    <p:tmAbs val="100"/>
                                  </p:iterate>
                                  <p:childTnLst>
                                    <p:set>
                                      <p:cBhvr>
                                        <p:cTn id="86" fill="hold"/>
                                        <p:tgtEl>
                                          <p:spTgt spid="121">
                                            <p:txEl>
                                              <p:pRg st="2" end="2"/>
                                            </p:txEl>
                                          </p:spTgt>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grpId="0" nodeType="afterEffect">
                                  <p:stCondLst>
                                    <p:cond delay="0"/>
                                  </p:stCondLst>
                                  <p:iterate type="lt">
                                    <p:tmAbs val="100"/>
                                  </p:iterate>
                                  <p:childTnLst>
                                    <p:set>
                                      <p:cBhvr>
                                        <p:cTn id="89" fill="hold"/>
                                        <p:tgtEl>
                                          <p:spTgt spid="121">
                                            <p:txEl>
                                              <p:pRg st="3" end="3"/>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iterate type="lt">
                                    <p:tmAbs val="100"/>
                                  </p:iterate>
                                  <p:childTnLst>
                                    <p:set>
                                      <p:cBhvr>
                                        <p:cTn id="93" fill="hold"/>
                                        <p:tgtEl>
                                          <p:spTgt spid="121">
                                            <p:txEl>
                                              <p:pRg st="4" end="4"/>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iterate type="lt">
                                    <p:tmAbs val="100"/>
                                  </p:iterate>
                                  <p:childTnLst>
                                    <p:set>
                                      <p:cBhvr>
                                        <p:cTn id="97" fill="hold"/>
                                        <p:tgtEl>
                                          <p:spTgt spid="121">
                                            <p:txEl>
                                              <p:pRg st="5" end="5"/>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iterate type="lt">
                                    <p:tmAbs val="100"/>
                                  </p:iterate>
                                  <p:childTnLst>
                                    <p:set>
                                      <p:cBhvr>
                                        <p:cTn id="101" fill="hold"/>
                                        <p:tgtEl>
                                          <p:spTgt spid="121">
                                            <p:txEl>
                                              <p:pRg st="6" end="6"/>
                                            </p:txEl>
                                          </p:spTgt>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iterate type="lt">
                                    <p:tmAbs val="100"/>
                                  </p:iterate>
                                  <p:childTnLst>
                                    <p:set>
                                      <p:cBhvr>
                                        <p:cTn id="105" fill="hold"/>
                                        <p:tgtEl>
                                          <p:spTgt spid="121">
                                            <p:txEl>
                                              <p:pRg st="7" end="7"/>
                                            </p:txEl>
                                          </p:spTgt>
                                        </p:tgtEl>
                                        <p:attrNameLst>
                                          <p:attrName>style.visibility</p:attrName>
                                        </p:attrNameLst>
                                      </p:cBhvr>
                                      <p:to>
                                        <p:strVal val="visible"/>
                                      </p:to>
                                    </p:set>
                                  </p:childTnLst>
                                </p:cTn>
                              </p:par>
                            </p:childTnLst>
                          </p:cTn>
                        </p:par>
                        <p:par>
                          <p:cTn id="106" fill="hold">
                            <p:stCondLst>
                              <p:cond delay="0"/>
                            </p:stCondLst>
                            <p:childTnLst>
                              <p:par>
                                <p:cTn id="107" presetID="1" presetClass="entr" presetSubtype="0" fill="hold" grpId="0" nodeType="afterEffect">
                                  <p:stCondLst>
                                    <p:cond delay="0"/>
                                  </p:stCondLst>
                                  <p:iterate type="lt">
                                    <p:tmAbs val="100"/>
                                  </p:iterate>
                                  <p:childTnLst>
                                    <p:set>
                                      <p:cBhvr>
                                        <p:cTn id="108" fill="hold"/>
                                        <p:tgtEl>
                                          <p:spTgt spid="121">
                                            <p:txEl>
                                              <p:pRg st="8" end="8"/>
                                            </p:txEl>
                                          </p:spTgt>
                                        </p:tgtEl>
                                        <p:attrNameLst>
                                          <p:attrName>style.visibility</p:attrName>
                                        </p:attrNameLst>
                                      </p:cBhvr>
                                      <p:to>
                                        <p:strVal val="visible"/>
                                      </p:to>
                                    </p:set>
                                  </p:childTnLst>
                                </p:cTn>
                              </p:par>
                            </p:childTnLst>
                          </p:cTn>
                        </p:par>
                        <p:par>
                          <p:cTn id="109" fill="hold">
                            <p:stCondLst>
                              <p:cond delay="0"/>
                            </p:stCondLst>
                            <p:childTnLst>
                              <p:par>
                                <p:cTn id="110" presetID="1" presetClass="entr" presetSubtype="0" fill="hold" grpId="0" nodeType="afterEffect">
                                  <p:stCondLst>
                                    <p:cond delay="0"/>
                                  </p:stCondLst>
                                  <p:iterate type="lt">
                                    <p:tmAbs val="100"/>
                                  </p:iterate>
                                  <p:childTnLst>
                                    <p:set>
                                      <p:cBhvr>
                                        <p:cTn id="111" fill="hold"/>
                                        <p:tgtEl>
                                          <p:spTgt spid="121">
                                            <p:txEl>
                                              <p:pRg st="9" end="9"/>
                                            </p:txEl>
                                          </p:spTgt>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iterate type="lt">
                                    <p:tmAbs val="100"/>
                                  </p:iterate>
                                  <p:childTnLst>
                                    <p:set>
                                      <p:cBhvr>
                                        <p:cTn id="114" fill="hold"/>
                                        <p:tgtEl>
                                          <p:spTgt spid="121">
                                            <p:txEl>
                                              <p:pRg st="10" end="10"/>
                                            </p:txEl>
                                          </p:spTgt>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iterate type="lt">
                                    <p:tmAbs val="100"/>
                                  </p:iterate>
                                  <p:childTnLst>
                                    <p:set>
                                      <p:cBhvr>
                                        <p:cTn id="117" fill="hold"/>
                                        <p:tgtEl>
                                          <p:spTgt spid="121">
                                            <p:txEl>
                                              <p:pRg st="11" end="11"/>
                                            </p:txEl>
                                          </p:spTgt>
                                        </p:tgtEl>
                                        <p:attrNameLst>
                                          <p:attrName>style.visibility</p:attrName>
                                        </p:attrNameLst>
                                      </p:cBhvr>
                                      <p:to>
                                        <p:strVal val="visible"/>
                                      </p:to>
                                    </p:set>
                                  </p:childTnLst>
                                </p:cTn>
                              </p:par>
                            </p:childTnLst>
                          </p:cTn>
                        </p:par>
                        <p:par>
                          <p:cTn id="118" fill="hold">
                            <p:stCondLst>
                              <p:cond delay="0"/>
                            </p:stCondLst>
                            <p:childTnLst>
                              <p:par>
                                <p:cTn id="119" presetID="1" presetClass="entr" presetSubtype="0" fill="hold" grpId="0" nodeType="afterEffect">
                                  <p:stCondLst>
                                    <p:cond delay="0"/>
                                  </p:stCondLst>
                                  <p:iterate type="lt">
                                    <p:tmAbs val="100"/>
                                  </p:iterate>
                                  <p:childTnLst>
                                    <p:set>
                                      <p:cBhvr>
                                        <p:cTn id="120" fill="hold"/>
                                        <p:tgtEl>
                                          <p:spTgt spid="121">
                                            <p:txEl>
                                              <p:pRg st="12" end="12"/>
                                            </p:txEl>
                                          </p:spTgt>
                                        </p:tgtEl>
                                        <p:attrNameLst>
                                          <p:attrName>style.visibility</p:attrName>
                                        </p:attrNameLst>
                                      </p:cBhvr>
                                      <p:to>
                                        <p:strVal val="visible"/>
                                      </p:to>
                                    </p:set>
                                  </p:childTnLst>
                                </p:cTn>
                              </p:par>
                            </p:childTnLst>
                          </p:cTn>
                        </p:par>
                        <p:par>
                          <p:cTn id="121" fill="hold">
                            <p:stCondLst>
                              <p:cond delay="0"/>
                            </p:stCondLst>
                            <p:childTnLst>
                              <p:par>
                                <p:cTn id="122" presetID="1" presetClass="entr" presetSubtype="0" fill="hold" grpId="0" nodeType="afterEffect">
                                  <p:stCondLst>
                                    <p:cond delay="0"/>
                                  </p:stCondLst>
                                  <p:iterate type="lt">
                                    <p:tmAbs val="100"/>
                                  </p:iterate>
                                  <p:childTnLst>
                                    <p:set>
                                      <p:cBhvr>
                                        <p:cTn id="123" fill="hold"/>
                                        <p:tgtEl>
                                          <p:spTgt spid="121">
                                            <p:txEl>
                                              <p:pRg st="13" end="13"/>
                                            </p:txEl>
                                          </p:spTgt>
                                        </p:tgtEl>
                                        <p:attrNameLst>
                                          <p:attrName>style.visibility</p:attrName>
                                        </p:attrNameLst>
                                      </p:cBhvr>
                                      <p:to>
                                        <p:strVal val="visible"/>
                                      </p:to>
                                    </p:set>
                                  </p:childTnLst>
                                </p:cTn>
                              </p:par>
                            </p:childTnLst>
                          </p:cTn>
                        </p:par>
                        <p:par>
                          <p:cTn id="124" fill="hold">
                            <p:stCondLst>
                              <p:cond delay="0"/>
                            </p:stCondLst>
                            <p:childTnLst>
                              <p:par>
                                <p:cTn id="125" presetID="1" presetClass="entr" presetSubtype="0" fill="hold" grpId="0" nodeType="afterEffect">
                                  <p:stCondLst>
                                    <p:cond delay="0"/>
                                  </p:stCondLst>
                                  <p:iterate type="lt">
                                    <p:tmAbs val="100"/>
                                  </p:iterate>
                                  <p:childTnLst>
                                    <p:set>
                                      <p:cBhvr>
                                        <p:cTn id="126" fill="hold"/>
                                        <p:tgtEl>
                                          <p:spTgt spid="121">
                                            <p:txEl>
                                              <p:pRg st="14" end="14"/>
                                            </p:txEl>
                                          </p:spTgt>
                                        </p:tgtEl>
                                        <p:attrNameLst>
                                          <p:attrName>style.visibility</p:attrName>
                                        </p:attrNameLst>
                                      </p:cBhvr>
                                      <p:to>
                                        <p:strVal val="visible"/>
                                      </p:to>
                                    </p:set>
                                  </p:childTnLst>
                                </p:cTn>
                              </p:par>
                            </p:childTnLst>
                          </p:cTn>
                        </p:par>
                        <p:par>
                          <p:cTn id="127" fill="hold">
                            <p:stCondLst>
                              <p:cond delay="0"/>
                            </p:stCondLst>
                            <p:childTnLst>
                              <p:par>
                                <p:cTn id="128" presetID="1" presetClass="entr" presetSubtype="0" fill="hold" grpId="0" nodeType="afterEffect">
                                  <p:stCondLst>
                                    <p:cond delay="0"/>
                                  </p:stCondLst>
                                  <p:iterate type="lt">
                                    <p:tmAbs val="100"/>
                                  </p:iterate>
                                  <p:childTnLst>
                                    <p:set>
                                      <p:cBhvr>
                                        <p:cTn id="129" fill="hold"/>
                                        <p:tgtEl>
                                          <p:spTgt spid="121">
                                            <p:txEl>
                                              <p:pRg st="15" end="15"/>
                                            </p:txEl>
                                          </p:spTgt>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grpId="0" nodeType="afterEffect">
                                  <p:stCondLst>
                                    <p:cond delay="0"/>
                                  </p:stCondLst>
                                  <p:iterate type="lt">
                                    <p:tmAbs val="100"/>
                                  </p:iterate>
                                  <p:childTnLst>
                                    <p:set>
                                      <p:cBhvr>
                                        <p:cTn id="132" fill="hold"/>
                                        <p:tgtEl>
                                          <p:spTgt spid="121">
                                            <p:txEl>
                                              <p:pRg st="16" end="16"/>
                                            </p:txEl>
                                          </p:spTgt>
                                        </p:tgtEl>
                                        <p:attrNameLst>
                                          <p:attrName>style.visibility</p:attrName>
                                        </p:attrNameLst>
                                      </p:cBhvr>
                                      <p:to>
                                        <p:strVal val="visible"/>
                                      </p:to>
                                    </p:set>
                                  </p:childTnLst>
                                </p:cTn>
                              </p:par>
                            </p:childTnLst>
                          </p:cTn>
                        </p:par>
                        <p:par>
                          <p:cTn id="133" fill="hold">
                            <p:stCondLst>
                              <p:cond delay="0"/>
                            </p:stCondLst>
                            <p:childTnLst>
                              <p:par>
                                <p:cTn id="134" presetID="1" presetClass="entr" presetSubtype="0" fill="hold" grpId="0" nodeType="afterEffect">
                                  <p:stCondLst>
                                    <p:cond delay="0"/>
                                  </p:stCondLst>
                                  <p:iterate type="lt">
                                    <p:tmAbs val="100"/>
                                  </p:iterate>
                                  <p:childTnLst>
                                    <p:set>
                                      <p:cBhvr>
                                        <p:cTn id="135" fill="hold"/>
                                        <p:tgtEl>
                                          <p:spTgt spid="121">
                                            <p:txEl>
                                              <p:pRg st="17" end="17"/>
                                            </p:txEl>
                                          </p:spTgt>
                                        </p:tgtEl>
                                        <p:attrNameLst>
                                          <p:attrName>style.visibility</p:attrName>
                                        </p:attrNameLst>
                                      </p:cBhvr>
                                      <p:to>
                                        <p:strVal val="visible"/>
                                      </p:to>
                                    </p:set>
                                  </p:childTnLst>
                                </p:cTn>
                              </p:par>
                            </p:childTnLst>
                          </p:cTn>
                        </p:par>
                        <p:par>
                          <p:cTn id="136" fill="hold">
                            <p:stCondLst>
                              <p:cond delay="0"/>
                            </p:stCondLst>
                            <p:childTnLst>
                              <p:par>
                                <p:cTn id="137" presetID="1" presetClass="entr" presetSubtype="0" fill="hold" grpId="0" nodeType="afterEffect">
                                  <p:stCondLst>
                                    <p:cond delay="0"/>
                                  </p:stCondLst>
                                  <p:iterate type="lt">
                                    <p:tmAbs val="100"/>
                                  </p:iterate>
                                  <p:childTnLst>
                                    <p:set>
                                      <p:cBhvr>
                                        <p:cTn id="138" fill="hold"/>
                                        <p:tgtEl>
                                          <p:spTgt spid="121">
                                            <p:txEl>
                                              <p:pRg st="18" end="18"/>
                                            </p:txEl>
                                          </p:spTgt>
                                        </p:tgtEl>
                                        <p:attrNameLst>
                                          <p:attrName>style.visibility</p:attrName>
                                        </p:attrNameLst>
                                      </p:cBhvr>
                                      <p:to>
                                        <p:strVal val="visible"/>
                                      </p:to>
                                    </p:set>
                                  </p:childTnLst>
                                </p:cTn>
                              </p:par>
                            </p:childTnLst>
                          </p:cTn>
                        </p:par>
                        <p:par>
                          <p:cTn id="139" fill="hold">
                            <p:stCondLst>
                              <p:cond delay="0"/>
                            </p:stCondLst>
                            <p:childTnLst>
                              <p:par>
                                <p:cTn id="140" presetID="1" presetClass="entr" presetSubtype="0" fill="hold" grpId="0" nodeType="afterEffect">
                                  <p:stCondLst>
                                    <p:cond delay="0"/>
                                  </p:stCondLst>
                                  <p:iterate type="lt">
                                    <p:tmAbs val="100"/>
                                  </p:iterate>
                                  <p:childTnLst>
                                    <p:set>
                                      <p:cBhvr>
                                        <p:cTn id="141" fill="hold"/>
                                        <p:tgtEl>
                                          <p:spTgt spid="121">
                                            <p:txEl>
                                              <p:pRg st="19" end="19"/>
                                            </p:txEl>
                                          </p:spTgt>
                                        </p:tgtEl>
                                        <p:attrNameLst>
                                          <p:attrName>style.visibility</p:attrName>
                                        </p:attrNameLst>
                                      </p:cBhvr>
                                      <p:to>
                                        <p:strVal val="visible"/>
                                      </p:to>
                                    </p:set>
                                  </p:childTnLst>
                                </p:cTn>
                              </p:par>
                            </p:childTnLst>
                          </p:cTn>
                        </p:par>
                        <p:par>
                          <p:cTn id="142" fill="hold">
                            <p:stCondLst>
                              <p:cond delay="0"/>
                            </p:stCondLst>
                            <p:childTnLst>
                              <p:par>
                                <p:cTn id="143" presetID="1" presetClass="entr" presetSubtype="0" fill="hold" grpId="0" nodeType="afterEffect">
                                  <p:stCondLst>
                                    <p:cond delay="0"/>
                                  </p:stCondLst>
                                  <p:iterate type="lt">
                                    <p:tmAbs val="100"/>
                                  </p:iterate>
                                  <p:childTnLst>
                                    <p:set>
                                      <p:cBhvr>
                                        <p:cTn id="144" fill="hold"/>
                                        <p:tgtEl>
                                          <p:spTgt spid="121">
                                            <p:txEl>
                                              <p:pRg st="20" end="20"/>
                                            </p:txEl>
                                          </p:spTgt>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grpId="0" nodeType="afterEffect">
                                  <p:stCondLst>
                                    <p:cond delay="0"/>
                                  </p:stCondLst>
                                  <p:iterate type="lt">
                                    <p:tmAbs val="100"/>
                                  </p:iterate>
                                  <p:childTnLst>
                                    <p:set>
                                      <p:cBhvr>
                                        <p:cTn id="147" fill="hold"/>
                                        <p:tgtEl>
                                          <p:spTgt spid="121">
                                            <p:txEl>
                                              <p:pRg st="21" end="21"/>
                                            </p:txEl>
                                          </p:spTgt>
                                        </p:tgtEl>
                                        <p:attrNameLst>
                                          <p:attrName>style.visibility</p:attrName>
                                        </p:attrNameLst>
                                      </p:cBhvr>
                                      <p:to>
                                        <p:strVal val="visible"/>
                                      </p:to>
                                    </p:set>
                                  </p:childTnLst>
                                </p:cTn>
                              </p:par>
                            </p:childTnLst>
                          </p:cTn>
                        </p:par>
                        <p:par>
                          <p:cTn id="148" fill="hold">
                            <p:stCondLst>
                              <p:cond delay="0"/>
                            </p:stCondLst>
                            <p:childTnLst>
                              <p:par>
                                <p:cTn id="149" presetID="23" presetClass="entr" presetSubtype="16" fill="hold" grpId="0" nodeType="afterEffect">
                                  <p:stCondLst>
                                    <p:cond delay="0"/>
                                  </p:stCondLst>
                                  <p:iterate>
                                    <p:tmAbs val="0"/>
                                  </p:iterate>
                                  <p:childTnLst>
                                    <p:set>
                                      <p:cBhvr>
                                        <p:cTn id="150" fill="hold"/>
                                        <p:tgtEl>
                                          <p:spTgt spid="122"/>
                                        </p:tgtEl>
                                        <p:attrNameLst>
                                          <p:attrName>style.visibility</p:attrName>
                                        </p:attrNameLst>
                                      </p:cBhvr>
                                      <p:to>
                                        <p:strVal val="visible"/>
                                      </p:to>
                                    </p:set>
                                    <p:anim calcmode="lin" valueType="num">
                                      <p:cBhvr>
                                        <p:cTn id="151" dur="500" fill="hold"/>
                                        <p:tgtEl>
                                          <p:spTgt spid="122"/>
                                        </p:tgtEl>
                                        <p:attrNameLst>
                                          <p:attrName>ppt_w</p:attrName>
                                        </p:attrNameLst>
                                      </p:cBhvr>
                                      <p:tavLst>
                                        <p:tav tm="0">
                                          <p:val>
                                            <p:fltVal val="0"/>
                                          </p:val>
                                        </p:tav>
                                        <p:tav tm="100000">
                                          <p:val>
                                            <p:strVal val="#ppt_w"/>
                                          </p:val>
                                        </p:tav>
                                      </p:tavLst>
                                    </p:anim>
                                    <p:anim calcmode="lin" valueType="num">
                                      <p:cBhvr>
                                        <p:cTn id="152" dur="500" fill="hold"/>
                                        <p:tgtEl>
                                          <p:spTgt spid="1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dvAuto="0"/>
      <p:bldP spid="107" grpId="0" animBg="1" advAuto="0"/>
      <p:bldP spid="107" grpId="1" animBg="1" advAuto="0"/>
      <p:bldP spid="108" grpId="0" animBg="1" advAuto="0"/>
      <p:bldP spid="109" grpId="0" build="p" bldLvl="5" animBg="1" advAuto="0"/>
      <p:bldP spid="110" grpId="0" animBg="1" advAuto="0"/>
      <p:bldP spid="111" grpId="0" animBg="1" advAuto="0"/>
      <p:bldP spid="112" grpId="0" animBg="1" advAuto="0"/>
      <p:bldP spid="113" grpId="0" animBg="1" advAuto="0"/>
      <p:bldP spid="114" grpId="0" animBg="1" advAuto="0"/>
      <p:bldP spid="115" grpId="0" animBg="1" advAuto="0"/>
      <p:bldP spid="116" grpId="0" animBg="1" advAuto="0"/>
      <p:bldP spid="117" grpId="0" animBg="1" advAuto="0"/>
      <p:bldP spid="118" grpId="0" animBg="1" advAuto="0"/>
      <p:bldP spid="119" grpId="0" animBg="1" advAuto="0"/>
      <p:bldP spid="120" grpId="0" animBg="1" advAuto="0"/>
      <p:bldP spid="121" grpId="0" build="p" bldLvl="5" animBg="1" advAuto="0"/>
      <p:bldP spid="12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A Linked Sorted List"/>
          <p:cNvSpPr txBox="1">
            <a:spLocks noGrp="1"/>
          </p:cNvSpPr>
          <p:nvPr>
            <p:ph type="title"/>
          </p:nvPr>
        </p:nvSpPr>
        <p:spPr>
          <a:prstGeom prst="rect">
            <a:avLst/>
          </a:prstGeom>
        </p:spPr>
        <p:txBody>
          <a:bodyPr/>
          <a:lstStyle/>
          <a:p>
            <a:r>
              <a:t>A Linked Sorted List</a:t>
            </a:r>
          </a:p>
        </p:txBody>
      </p:sp>
      <p:sp>
        <p:nvSpPr>
          <p:cNvPr id="127" name="Only uses a reference to the first node"/>
          <p:cNvSpPr txBox="1">
            <a:spLocks noGrp="1"/>
          </p:cNvSpPr>
          <p:nvPr>
            <p:ph type="body" sz="quarter" idx="1"/>
          </p:nvPr>
        </p:nvSpPr>
        <p:spPr>
          <a:xfrm>
            <a:off x="190500" y="2343150"/>
            <a:ext cx="12515850" cy="3790950"/>
          </a:xfrm>
          <a:prstGeom prst="rect">
            <a:avLst/>
          </a:prstGeom>
        </p:spPr>
        <p:txBody>
          <a:bodyPr/>
          <a:lstStyle>
            <a:lvl1pPr>
              <a:buBlip>
                <a:blip r:embed="rId3"/>
              </a:buBlip>
            </a:lvl1pPr>
          </a:lstStyle>
          <a:p>
            <a:r>
              <a:t>Only uses a reference to the first node</a:t>
            </a:r>
          </a:p>
        </p:txBody>
      </p:sp>
      <p:grpSp>
        <p:nvGrpSpPr>
          <p:cNvPr id="133" name="Group"/>
          <p:cNvGrpSpPr/>
          <p:nvPr/>
        </p:nvGrpSpPr>
        <p:grpSpPr>
          <a:xfrm>
            <a:off x="10325100" y="8934450"/>
            <a:ext cx="2593194" cy="1466850"/>
            <a:chOff x="0" y="0"/>
            <a:chExt cx="2593193" cy="1466850"/>
          </a:xfrm>
        </p:grpSpPr>
        <p:grpSp>
          <p:nvGrpSpPr>
            <p:cNvPr id="130" name="Group"/>
            <p:cNvGrpSpPr/>
            <p:nvPr/>
          </p:nvGrpSpPr>
          <p:grpSpPr>
            <a:xfrm>
              <a:off x="95250" y="0"/>
              <a:ext cx="2286000" cy="742951"/>
              <a:chOff x="0" y="0"/>
              <a:chExt cx="2286000" cy="742950"/>
            </a:xfrm>
          </p:grpSpPr>
          <p:sp>
            <p:nvSpPr>
              <p:cNvPr id="128"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29"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31" name="item"/>
            <p:cNvSpPr/>
            <p:nvPr/>
          </p:nvSpPr>
          <p:spPr>
            <a:xfrm>
              <a:off x="0" y="6858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132" name="next"/>
            <p:cNvSpPr/>
            <p:nvPr/>
          </p:nvSpPr>
          <p:spPr>
            <a:xfrm>
              <a:off x="10799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134" name="Apples"/>
          <p:cNvSpPr/>
          <p:nvPr/>
        </p:nvSpPr>
        <p:spPr>
          <a:xfrm>
            <a:off x="550068" y="7731124"/>
            <a:ext cx="1795464"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Apples</a:t>
            </a:r>
          </a:p>
        </p:txBody>
      </p:sp>
      <p:sp>
        <p:nvSpPr>
          <p:cNvPr id="135" name="Line"/>
          <p:cNvSpPr/>
          <p:nvPr/>
        </p:nvSpPr>
        <p:spPr>
          <a:xfrm>
            <a:off x="11010900" y="8382000"/>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141" name="Group"/>
          <p:cNvGrpSpPr/>
          <p:nvPr/>
        </p:nvGrpSpPr>
        <p:grpSpPr>
          <a:xfrm>
            <a:off x="-19050" y="8896350"/>
            <a:ext cx="2707494" cy="1428750"/>
            <a:chOff x="0" y="0"/>
            <a:chExt cx="2707493" cy="1428750"/>
          </a:xfrm>
        </p:grpSpPr>
        <p:grpSp>
          <p:nvGrpSpPr>
            <p:cNvPr id="138" name="Group"/>
            <p:cNvGrpSpPr/>
            <p:nvPr/>
          </p:nvGrpSpPr>
          <p:grpSpPr>
            <a:xfrm>
              <a:off x="209550" y="0"/>
              <a:ext cx="2286000" cy="742950"/>
              <a:chOff x="0" y="0"/>
              <a:chExt cx="2286000" cy="742949"/>
            </a:xfrm>
          </p:grpSpPr>
          <p:sp>
            <p:nvSpPr>
              <p:cNvPr id="136" name="Rectangle"/>
              <p:cNvSpPr/>
              <p:nvPr/>
            </p:nvSpPr>
            <p:spPr>
              <a:xfrm>
                <a:off x="0" y="0"/>
                <a:ext cx="1162050" cy="74295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37" name="Rectangle"/>
              <p:cNvSpPr/>
              <p:nvPr/>
            </p:nvSpPr>
            <p:spPr>
              <a:xfrm>
                <a:off x="1123950" y="0"/>
                <a:ext cx="1162050" cy="74295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39" name="item"/>
            <p:cNvSpPr/>
            <p:nvPr/>
          </p:nvSpPr>
          <p:spPr>
            <a:xfrm>
              <a:off x="0" y="6096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140" name="next"/>
            <p:cNvSpPr/>
            <p:nvPr/>
          </p:nvSpPr>
          <p:spPr>
            <a:xfrm>
              <a:off x="11942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142" name="Pears"/>
          <p:cNvSpPr/>
          <p:nvPr/>
        </p:nvSpPr>
        <p:spPr>
          <a:xfrm>
            <a:off x="10657112" y="7750174"/>
            <a:ext cx="1453763"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Pears</a:t>
            </a:r>
          </a:p>
        </p:txBody>
      </p:sp>
      <p:sp>
        <p:nvSpPr>
          <p:cNvPr id="143" name="Line"/>
          <p:cNvSpPr/>
          <p:nvPr/>
        </p:nvSpPr>
        <p:spPr>
          <a:xfrm flipH="1">
            <a:off x="838196" y="8382000"/>
            <a:ext cx="1"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146" name="Group"/>
          <p:cNvGrpSpPr/>
          <p:nvPr/>
        </p:nvGrpSpPr>
        <p:grpSpPr>
          <a:xfrm>
            <a:off x="133350" y="10420350"/>
            <a:ext cx="1200150" cy="1828800"/>
            <a:chOff x="0" y="0"/>
            <a:chExt cx="1200150" cy="1828800"/>
          </a:xfrm>
        </p:grpSpPr>
        <p:sp>
          <p:nvSpPr>
            <p:cNvPr id="144" name="head"/>
            <p:cNvSpPr/>
            <p:nvPr/>
          </p:nvSpPr>
          <p:spPr>
            <a:xfrm>
              <a:off x="0" y="1047750"/>
              <a:ext cx="12001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head</a:t>
              </a:r>
            </a:p>
          </p:txBody>
        </p:sp>
        <p:sp>
          <p:nvSpPr>
            <p:cNvPr id="145" name="Rectangle"/>
            <p:cNvSpPr/>
            <p:nvPr/>
          </p:nvSpPr>
          <p:spPr>
            <a:xfrm>
              <a:off x="1766"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47" name="Line"/>
          <p:cNvSpPr/>
          <p:nvPr/>
        </p:nvSpPr>
        <p:spPr>
          <a:xfrm>
            <a:off x="628650" y="9715500"/>
            <a:ext cx="171450" cy="1143000"/>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148" name="/"/>
          <p:cNvSpPr/>
          <p:nvPr/>
        </p:nvSpPr>
        <p:spPr>
          <a:xfrm>
            <a:off x="11856336" y="8896350"/>
            <a:ext cx="478530" cy="800100"/>
          </a:xfrm>
          <a:prstGeom prst="rect">
            <a:avLst/>
          </a:prstGeom>
          <a:ln w="12700">
            <a:miter lim="400000"/>
          </a:ln>
          <a:effectLst>
            <a:outerShdw blurRad="2667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4600">
                <a:solidFill>
                  <a:srgbClr val="FFFB00"/>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149" name="Kiwis"/>
          <p:cNvSpPr/>
          <p:nvPr/>
        </p:nvSpPr>
        <p:spPr>
          <a:xfrm>
            <a:off x="3437139" y="7750174"/>
            <a:ext cx="1469622"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Kiwis</a:t>
            </a:r>
          </a:p>
        </p:txBody>
      </p:sp>
      <p:grpSp>
        <p:nvGrpSpPr>
          <p:cNvPr id="155" name="Group"/>
          <p:cNvGrpSpPr/>
          <p:nvPr/>
        </p:nvGrpSpPr>
        <p:grpSpPr>
          <a:xfrm>
            <a:off x="2876550" y="8915400"/>
            <a:ext cx="2707494" cy="1447800"/>
            <a:chOff x="0" y="0"/>
            <a:chExt cx="2707493" cy="1447800"/>
          </a:xfrm>
        </p:grpSpPr>
        <p:grpSp>
          <p:nvGrpSpPr>
            <p:cNvPr id="152" name="Group"/>
            <p:cNvGrpSpPr/>
            <p:nvPr/>
          </p:nvGrpSpPr>
          <p:grpSpPr>
            <a:xfrm>
              <a:off x="209550" y="0"/>
              <a:ext cx="2286000" cy="762001"/>
              <a:chOff x="0" y="0"/>
              <a:chExt cx="2286000" cy="762000"/>
            </a:xfrm>
          </p:grpSpPr>
          <p:sp>
            <p:nvSpPr>
              <p:cNvPr id="150" name="Rectangle"/>
              <p:cNvSpPr/>
              <p:nvPr/>
            </p:nvSpPr>
            <p:spPr>
              <a:xfrm>
                <a:off x="0" y="0"/>
                <a:ext cx="1162050" cy="76200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51" name="Rectangle"/>
              <p:cNvSpPr/>
              <p:nvPr/>
            </p:nvSpPr>
            <p:spPr>
              <a:xfrm>
                <a:off x="1123950" y="0"/>
                <a:ext cx="1162050" cy="76200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53" name="item"/>
            <p:cNvSpPr/>
            <p:nvPr/>
          </p:nvSpPr>
          <p:spPr>
            <a:xfrm>
              <a:off x="0" y="628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154" name="next"/>
            <p:cNvSpPr/>
            <p:nvPr/>
          </p:nvSpPr>
          <p:spPr>
            <a:xfrm>
              <a:off x="1194222" y="6667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156" name="Line"/>
          <p:cNvSpPr/>
          <p:nvPr/>
        </p:nvSpPr>
        <p:spPr>
          <a:xfrm>
            <a:off x="3657599" y="8382000"/>
            <a:ext cx="1"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57" name="Line"/>
          <p:cNvSpPr/>
          <p:nvPr/>
        </p:nvSpPr>
        <p:spPr>
          <a:xfrm flipH="1">
            <a:off x="1839509" y="9239250"/>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58" name="Peaches"/>
          <p:cNvSpPr/>
          <p:nvPr/>
        </p:nvSpPr>
        <p:spPr>
          <a:xfrm>
            <a:off x="7944194" y="7750174"/>
            <a:ext cx="2056712"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Peaches</a:t>
            </a:r>
          </a:p>
        </p:txBody>
      </p:sp>
      <p:grpSp>
        <p:nvGrpSpPr>
          <p:cNvPr id="164" name="Group"/>
          <p:cNvGrpSpPr/>
          <p:nvPr/>
        </p:nvGrpSpPr>
        <p:grpSpPr>
          <a:xfrm>
            <a:off x="7391400" y="8915400"/>
            <a:ext cx="2707494" cy="1428750"/>
            <a:chOff x="0" y="0"/>
            <a:chExt cx="2707493" cy="1428750"/>
          </a:xfrm>
        </p:grpSpPr>
        <p:grpSp>
          <p:nvGrpSpPr>
            <p:cNvPr id="161" name="Group"/>
            <p:cNvGrpSpPr/>
            <p:nvPr/>
          </p:nvGrpSpPr>
          <p:grpSpPr>
            <a:xfrm>
              <a:off x="209550" y="0"/>
              <a:ext cx="2286000" cy="742951"/>
              <a:chOff x="0" y="0"/>
              <a:chExt cx="2286000" cy="742950"/>
            </a:xfrm>
          </p:grpSpPr>
          <p:sp>
            <p:nvSpPr>
              <p:cNvPr id="159"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60"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62" name="item"/>
            <p:cNvSpPr/>
            <p:nvPr/>
          </p:nvSpPr>
          <p:spPr>
            <a:xfrm>
              <a:off x="0" y="6096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163" name="next"/>
            <p:cNvSpPr/>
            <p:nvPr/>
          </p:nvSpPr>
          <p:spPr>
            <a:xfrm>
              <a:off x="11942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165" name="Line"/>
          <p:cNvSpPr/>
          <p:nvPr/>
        </p:nvSpPr>
        <p:spPr>
          <a:xfrm>
            <a:off x="8286750" y="8382000"/>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66" name="Line"/>
          <p:cNvSpPr/>
          <p:nvPr/>
        </p:nvSpPr>
        <p:spPr>
          <a:xfrm flipH="1">
            <a:off x="9211859" y="9296400"/>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67" name="Line"/>
          <p:cNvSpPr/>
          <p:nvPr/>
        </p:nvSpPr>
        <p:spPr>
          <a:xfrm flipH="1">
            <a:off x="4868459" y="9296400"/>
            <a:ext cx="2724157"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68" name="Rectangle"/>
          <p:cNvSpPr/>
          <p:nvPr/>
        </p:nvSpPr>
        <p:spPr>
          <a:xfrm>
            <a:off x="12877800" y="2324100"/>
            <a:ext cx="11334750" cy="99250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9" name="template&lt;class ItemType&gt;…"/>
          <p:cNvSpPr/>
          <p:nvPr/>
        </p:nvSpPr>
        <p:spPr>
          <a:xfrm>
            <a:off x="12954000" y="2324100"/>
            <a:ext cx="11106150" cy="2705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t>LinkedSortedList&lt;ItemType&gt;::LinkedSortedList() </a:t>
            </a:r>
          </a:p>
          <a:p>
            <a:pPr lvl="6" indent="2743200" algn="l" defTabSz="685800">
              <a:tabLst>
                <a:tab pos="495300" algn="l"/>
              </a:tabLst>
              <a:defRPr sz="2600" b="1">
                <a:latin typeface="Menlo Regular"/>
                <a:ea typeface="Menlo Regular"/>
                <a:cs typeface="Menlo Regular"/>
                <a:sym typeface="Menlo Regular"/>
              </a:defRPr>
            </a:pPr>
            <a:r>
              <a:t>: headPtr(</a:t>
            </a:r>
            <a:r>
              <a:rPr>
                <a:solidFill>
                  <a:srgbClr val="BB2CA2"/>
                </a:solidFill>
              </a:rPr>
              <a:t>nullptr</a:t>
            </a:r>
            <a:r>
              <a:t>), itemCount(</a:t>
            </a:r>
            <a:r>
              <a:rPr>
                <a:solidFill>
                  <a:srgbClr val="272AD8"/>
                </a:solidFill>
              </a:rPr>
              <a:t>0</a:t>
            </a:r>
            <a:r>
              <a:t>)</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default constructor</a:t>
            </a:r>
            <a:endParaRPr>
              <a:solidFill>
                <a:srgbClr val="4F8F00"/>
              </a:solidFill>
            </a:endParaRPr>
          </a:p>
        </p:txBody>
      </p:sp>
      <p:sp>
        <p:nvSpPr>
          <p:cNvPr id="170" name="LinkedSortedList.cpp"/>
          <p:cNvSpPr/>
          <p:nvPr/>
        </p:nvSpPr>
        <p:spPr>
          <a:xfrm>
            <a:off x="16909473" y="11805597"/>
            <a:ext cx="626745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a:t>LinkedSortedList.cpp</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26"/>
                                        </p:tgtEl>
                                        <p:attrNameLst>
                                          <p:attrName>style.visibility</p:attrName>
                                        </p:attrNameLst>
                                      </p:cBhvr>
                                      <p:to>
                                        <p:strVal val="visible"/>
                                      </p:to>
                                    </p:set>
                                    <p:anim calcmode="lin" valueType="num">
                                      <p:cBhvr>
                                        <p:cTn id="7" dur="1000" fill="hold"/>
                                        <p:tgtEl>
                                          <p:spTgt spid="126"/>
                                        </p:tgtEl>
                                        <p:attrNameLst>
                                          <p:attrName>ppt_w</p:attrName>
                                        </p:attrNameLst>
                                      </p:cBhvr>
                                      <p:tavLst>
                                        <p:tav tm="0">
                                          <p:val>
                                            <p:strVal val="4*#ppt_w"/>
                                          </p:val>
                                        </p:tav>
                                        <p:tav tm="100000">
                                          <p:val>
                                            <p:strVal val="#ppt_w"/>
                                          </p:val>
                                        </p:tav>
                                      </p:tavLst>
                                    </p:anim>
                                    <p:anim calcmode="lin" valueType="num">
                                      <p:cBhvr>
                                        <p:cTn id="8" dur="1000" fill="hold"/>
                                        <p:tgtEl>
                                          <p:spTgt spid="126"/>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127">
                                            <p:bg/>
                                          </p:spTgt>
                                        </p:tgtEl>
                                        <p:attrNameLst>
                                          <p:attrName>style.visibility</p:attrName>
                                        </p:attrNameLst>
                                      </p:cBhvr>
                                      <p:to>
                                        <p:strVal val="visible"/>
                                      </p:to>
                                    </p:set>
                                    <p:animEffect transition="in" filter="fade">
                                      <p:cBhvr>
                                        <p:cTn id="12" dur="500"/>
                                        <p:tgtEl>
                                          <p:spTgt spid="127">
                                            <p:bg/>
                                          </p:spTgt>
                                        </p:tgtEl>
                                      </p:cBhvr>
                                    </p:animEffect>
                                  </p:childTnLst>
                                </p:cTn>
                              </p:par>
                              <p:par>
                                <p:cTn id="13" presetID="10" presetClass="entr" presetSubtype="0" fill="hold" grpId="0" nodeType="withEffect">
                                  <p:stCondLst>
                                    <p:cond delay="0"/>
                                  </p:stCondLst>
                                  <p:iterate>
                                    <p:tmAbs val="0"/>
                                  </p:iterate>
                                  <p:childTnLst>
                                    <p:set>
                                      <p:cBhvr>
                                        <p:cTn id="14" fill="hold"/>
                                        <p:tgtEl>
                                          <p:spTgt spid="127">
                                            <p:txEl>
                                              <p:pRg st="0" end="0"/>
                                            </p:txEl>
                                          </p:spTgt>
                                        </p:tgtEl>
                                        <p:attrNameLst>
                                          <p:attrName>style.visibility</p:attrName>
                                        </p:attrNameLst>
                                      </p:cBhvr>
                                      <p:to>
                                        <p:strVal val="visible"/>
                                      </p:to>
                                    </p:set>
                                    <p:animEffect transition="in" filter="fade">
                                      <p:cBhvr>
                                        <p:cTn id="15" dur="500"/>
                                        <p:tgtEl>
                                          <p:spTgt spid="127">
                                            <p:txEl>
                                              <p:pRg st="0" end="0"/>
                                            </p:txEl>
                                          </p:spTgt>
                                        </p:tgtEl>
                                      </p:cBhvr>
                                    </p:animEffect>
                                  </p:childTnLst>
                                </p:cTn>
                              </p:par>
                            </p:childTnLst>
                          </p:cTn>
                        </p:par>
                        <p:par>
                          <p:cTn id="16" fill="hold">
                            <p:stCondLst>
                              <p:cond delay="1500"/>
                            </p:stCondLst>
                            <p:childTnLst>
                              <p:par>
                                <p:cTn id="17" presetID="2" presetClass="entr" presetSubtype="4" fill="hold" grpId="0" nodeType="afterEffect">
                                  <p:stCondLst>
                                    <p:cond delay="0"/>
                                  </p:stCondLst>
                                  <p:iterate>
                                    <p:tmAbs val="0"/>
                                  </p:iterate>
                                  <p:childTnLst>
                                    <p:set>
                                      <p:cBhvr>
                                        <p:cTn id="18" fill="hold"/>
                                        <p:tgtEl>
                                          <p:spTgt spid="168"/>
                                        </p:tgtEl>
                                        <p:attrNameLst>
                                          <p:attrName>style.visibility</p:attrName>
                                        </p:attrNameLst>
                                      </p:cBhvr>
                                      <p:to>
                                        <p:strVal val="visible"/>
                                      </p:to>
                                    </p:set>
                                    <p:anim calcmode="lin" valueType="num">
                                      <p:cBhvr>
                                        <p:cTn id="19" dur="500" fill="hold"/>
                                        <p:tgtEl>
                                          <p:spTgt spid="168"/>
                                        </p:tgtEl>
                                        <p:attrNameLst>
                                          <p:attrName>ppt_x</p:attrName>
                                        </p:attrNameLst>
                                      </p:cBhvr>
                                      <p:tavLst>
                                        <p:tav tm="0">
                                          <p:val>
                                            <p:strVal val="#ppt_x"/>
                                          </p:val>
                                        </p:tav>
                                        <p:tav tm="100000">
                                          <p:val>
                                            <p:strVal val="#ppt_x"/>
                                          </p:val>
                                        </p:tav>
                                      </p:tavLst>
                                    </p:anim>
                                    <p:anim calcmode="lin" valueType="num">
                                      <p:cBhvr>
                                        <p:cTn id="20" dur="500" fill="hold"/>
                                        <p:tgtEl>
                                          <p:spTgt spid="168"/>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iterate>
                                    <p:tmAbs val="0"/>
                                  </p:iterate>
                                  <p:childTnLst>
                                    <p:set>
                                      <p:cBhvr>
                                        <p:cTn id="23" fill="hold"/>
                                        <p:tgtEl>
                                          <p:spTgt spid="134"/>
                                        </p:tgtEl>
                                        <p:attrNameLst>
                                          <p:attrName>style.visibility</p:attrName>
                                        </p:attrNameLst>
                                      </p:cBhvr>
                                      <p:to>
                                        <p:strVal val="visible"/>
                                      </p:to>
                                    </p:set>
                                    <p:animEffect transition="in" filter="wipe(left)">
                                      <p:cBhvr>
                                        <p:cTn id="24" dur="500"/>
                                        <p:tgtEl>
                                          <p:spTgt spid="134"/>
                                        </p:tgtEl>
                                      </p:cBhvr>
                                    </p:animEffect>
                                  </p:childTnLst>
                                </p:cTn>
                              </p:par>
                            </p:childTnLst>
                          </p:cTn>
                        </p:par>
                        <p:par>
                          <p:cTn id="25" fill="hold">
                            <p:stCondLst>
                              <p:cond delay="2500"/>
                            </p:stCondLst>
                            <p:childTnLst>
                              <p:par>
                                <p:cTn id="26" presetID="22" presetClass="entr" presetSubtype="8" fill="hold" grpId="0" nodeType="afterEffect">
                                  <p:stCondLst>
                                    <p:cond delay="0"/>
                                  </p:stCondLst>
                                  <p:iterate>
                                    <p:tmAbs val="0"/>
                                  </p:iterate>
                                  <p:childTnLst>
                                    <p:set>
                                      <p:cBhvr>
                                        <p:cTn id="27" fill="hold"/>
                                        <p:tgtEl>
                                          <p:spTgt spid="141"/>
                                        </p:tgtEl>
                                        <p:attrNameLst>
                                          <p:attrName>style.visibility</p:attrName>
                                        </p:attrNameLst>
                                      </p:cBhvr>
                                      <p:to>
                                        <p:strVal val="visible"/>
                                      </p:to>
                                    </p:set>
                                    <p:animEffect transition="in" filter="wipe(left)">
                                      <p:cBhvr>
                                        <p:cTn id="28" dur="500"/>
                                        <p:tgtEl>
                                          <p:spTgt spid="141"/>
                                        </p:tgtEl>
                                      </p:cBhvr>
                                    </p:animEffect>
                                  </p:childTnLst>
                                </p:cTn>
                              </p:par>
                            </p:childTnLst>
                          </p:cTn>
                        </p:par>
                        <p:par>
                          <p:cTn id="29" fill="hold">
                            <p:stCondLst>
                              <p:cond delay="3000"/>
                            </p:stCondLst>
                            <p:childTnLst>
                              <p:par>
                                <p:cTn id="30" presetID="22" presetClass="entr" presetSubtype="8" fill="hold" grpId="0" nodeType="afterEffect">
                                  <p:stCondLst>
                                    <p:cond delay="0"/>
                                  </p:stCondLst>
                                  <p:iterate>
                                    <p:tmAbs val="0"/>
                                  </p:iterate>
                                  <p:childTnLst>
                                    <p:set>
                                      <p:cBhvr>
                                        <p:cTn id="31" fill="hold"/>
                                        <p:tgtEl>
                                          <p:spTgt spid="143"/>
                                        </p:tgtEl>
                                        <p:attrNameLst>
                                          <p:attrName>style.visibility</p:attrName>
                                        </p:attrNameLst>
                                      </p:cBhvr>
                                      <p:to>
                                        <p:strVal val="visible"/>
                                      </p:to>
                                    </p:set>
                                    <p:animEffect transition="in" filter="wipe(left)">
                                      <p:cBhvr>
                                        <p:cTn id="32" dur="500"/>
                                        <p:tgtEl>
                                          <p:spTgt spid="143"/>
                                        </p:tgtEl>
                                      </p:cBhvr>
                                    </p:animEffect>
                                  </p:childTnLst>
                                </p:cTn>
                              </p:par>
                            </p:childTnLst>
                          </p:cTn>
                        </p:par>
                        <p:par>
                          <p:cTn id="33" fill="hold">
                            <p:stCondLst>
                              <p:cond delay="3500"/>
                            </p:stCondLst>
                            <p:childTnLst>
                              <p:par>
                                <p:cTn id="34" presetID="22" presetClass="entr" presetSubtype="8" fill="hold" grpId="0" nodeType="afterEffect">
                                  <p:stCondLst>
                                    <p:cond delay="0"/>
                                  </p:stCondLst>
                                  <p:iterate>
                                    <p:tmAbs val="0"/>
                                  </p:iterate>
                                  <p:childTnLst>
                                    <p:set>
                                      <p:cBhvr>
                                        <p:cTn id="35" fill="hold"/>
                                        <p:tgtEl>
                                          <p:spTgt spid="146"/>
                                        </p:tgtEl>
                                        <p:attrNameLst>
                                          <p:attrName>style.visibility</p:attrName>
                                        </p:attrNameLst>
                                      </p:cBhvr>
                                      <p:to>
                                        <p:strVal val="visible"/>
                                      </p:to>
                                    </p:set>
                                    <p:animEffect transition="in" filter="wipe(left)">
                                      <p:cBhvr>
                                        <p:cTn id="36" dur="500"/>
                                        <p:tgtEl>
                                          <p:spTgt spid="146"/>
                                        </p:tgtEl>
                                      </p:cBhvr>
                                    </p:animEffect>
                                  </p:childTnLst>
                                </p:cTn>
                              </p:par>
                            </p:childTnLst>
                          </p:cTn>
                        </p:par>
                        <p:par>
                          <p:cTn id="37" fill="hold">
                            <p:stCondLst>
                              <p:cond delay="4000"/>
                            </p:stCondLst>
                            <p:childTnLst>
                              <p:par>
                                <p:cTn id="38" presetID="22" presetClass="entr" presetSubtype="8" fill="hold" grpId="0" nodeType="afterEffect">
                                  <p:stCondLst>
                                    <p:cond delay="0"/>
                                  </p:stCondLst>
                                  <p:iterate>
                                    <p:tmAbs val="0"/>
                                  </p:iterate>
                                  <p:childTnLst>
                                    <p:set>
                                      <p:cBhvr>
                                        <p:cTn id="39" fill="hold"/>
                                        <p:tgtEl>
                                          <p:spTgt spid="147"/>
                                        </p:tgtEl>
                                        <p:attrNameLst>
                                          <p:attrName>style.visibility</p:attrName>
                                        </p:attrNameLst>
                                      </p:cBhvr>
                                      <p:to>
                                        <p:strVal val="visible"/>
                                      </p:to>
                                    </p:set>
                                    <p:animEffect transition="in" filter="wipe(left)">
                                      <p:cBhvr>
                                        <p:cTn id="40" dur="500"/>
                                        <p:tgtEl>
                                          <p:spTgt spid="147"/>
                                        </p:tgtEl>
                                      </p:cBhvr>
                                    </p:animEffect>
                                  </p:childTnLst>
                                </p:cTn>
                              </p:par>
                            </p:childTnLst>
                          </p:cTn>
                        </p:par>
                        <p:par>
                          <p:cTn id="41" fill="hold">
                            <p:stCondLst>
                              <p:cond delay="4500"/>
                            </p:stCondLst>
                            <p:childTnLst>
                              <p:par>
                                <p:cTn id="42" presetID="22" presetClass="entr" presetSubtype="8" fill="hold" grpId="0" nodeType="afterEffect">
                                  <p:stCondLst>
                                    <p:cond delay="200"/>
                                  </p:stCondLst>
                                  <p:iterate>
                                    <p:tmAbs val="0"/>
                                  </p:iterate>
                                  <p:childTnLst>
                                    <p:set>
                                      <p:cBhvr>
                                        <p:cTn id="43" fill="hold"/>
                                        <p:tgtEl>
                                          <p:spTgt spid="157"/>
                                        </p:tgtEl>
                                        <p:attrNameLst>
                                          <p:attrName>style.visibility</p:attrName>
                                        </p:attrNameLst>
                                      </p:cBhvr>
                                      <p:to>
                                        <p:strVal val="visible"/>
                                      </p:to>
                                    </p:set>
                                    <p:animEffect transition="in" filter="wipe(left)">
                                      <p:cBhvr>
                                        <p:cTn id="44" dur="500"/>
                                        <p:tgtEl>
                                          <p:spTgt spid="157"/>
                                        </p:tgtEl>
                                      </p:cBhvr>
                                    </p:animEffect>
                                  </p:childTnLst>
                                </p:cTn>
                              </p:par>
                            </p:childTnLst>
                          </p:cTn>
                        </p:par>
                        <p:par>
                          <p:cTn id="45" fill="hold">
                            <p:stCondLst>
                              <p:cond delay="5200"/>
                            </p:stCondLst>
                            <p:childTnLst>
                              <p:par>
                                <p:cTn id="46" presetID="22" presetClass="entr" presetSubtype="8" fill="hold" grpId="0" nodeType="afterEffect">
                                  <p:stCondLst>
                                    <p:cond delay="0"/>
                                  </p:stCondLst>
                                  <p:iterate>
                                    <p:tmAbs val="0"/>
                                  </p:iterate>
                                  <p:childTnLst>
                                    <p:set>
                                      <p:cBhvr>
                                        <p:cTn id="47" fill="hold"/>
                                        <p:tgtEl>
                                          <p:spTgt spid="149"/>
                                        </p:tgtEl>
                                        <p:attrNameLst>
                                          <p:attrName>style.visibility</p:attrName>
                                        </p:attrNameLst>
                                      </p:cBhvr>
                                      <p:to>
                                        <p:strVal val="visible"/>
                                      </p:to>
                                    </p:set>
                                    <p:animEffect transition="in" filter="wipe(left)">
                                      <p:cBhvr>
                                        <p:cTn id="48" dur="500"/>
                                        <p:tgtEl>
                                          <p:spTgt spid="149"/>
                                        </p:tgtEl>
                                      </p:cBhvr>
                                    </p:animEffect>
                                  </p:childTnLst>
                                </p:cTn>
                              </p:par>
                            </p:childTnLst>
                          </p:cTn>
                        </p:par>
                        <p:par>
                          <p:cTn id="49" fill="hold">
                            <p:stCondLst>
                              <p:cond delay="5700"/>
                            </p:stCondLst>
                            <p:childTnLst>
                              <p:par>
                                <p:cTn id="50" presetID="22" presetClass="entr" presetSubtype="8" fill="hold" grpId="0" nodeType="afterEffect">
                                  <p:stCondLst>
                                    <p:cond delay="0"/>
                                  </p:stCondLst>
                                  <p:iterate>
                                    <p:tmAbs val="0"/>
                                  </p:iterate>
                                  <p:childTnLst>
                                    <p:set>
                                      <p:cBhvr>
                                        <p:cTn id="51" fill="hold"/>
                                        <p:tgtEl>
                                          <p:spTgt spid="155"/>
                                        </p:tgtEl>
                                        <p:attrNameLst>
                                          <p:attrName>style.visibility</p:attrName>
                                        </p:attrNameLst>
                                      </p:cBhvr>
                                      <p:to>
                                        <p:strVal val="visible"/>
                                      </p:to>
                                    </p:set>
                                    <p:animEffect transition="in" filter="wipe(left)">
                                      <p:cBhvr>
                                        <p:cTn id="52" dur="500"/>
                                        <p:tgtEl>
                                          <p:spTgt spid="155"/>
                                        </p:tgtEl>
                                      </p:cBhvr>
                                    </p:animEffect>
                                  </p:childTnLst>
                                </p:cTn>
                              </p:par>
                            </p:childTnLst>
                          </p:cTn>
                        </p:par>
                        <p:par>
                          <p:cTn id="53" fill="hold">
                            <p:stCondLst>
                              <p:cond delay="6200"/>
                            </p:stCondLst>
                            <p:childTnLst>
                              <p:par>
                                <p:cTn id="54" presetID="22" presetClass="entr" presetSubtype="8" fill="hold" grpId="0" nodeType="afterEffect">
                                  <p:stCondLst>
                                    <p:cond delay="0"/>
                                  </p:stCondLst>
                                  <p:iterate>
                                    <p:tmAbs val="0"/>
                                  </p:iterate>
                                  <p:childTnLst>
                                    <p:set>
                                      <p:cBhvr>
                                        <p:cTn id="55" fill="hold"/>
                                        <p:tgtEl>
                                          <p:spTgt spid="156"/>
                                        </p:tgtEl>
                                        <p:attrNameLst>
                                          <p:attrName>style.visibility</p:attrName>
                                        </p:attrNameLst>
                                      </p:cBhvr>
                                      <p:to>
                                        <p:strVal val="visible"/>
                                      </p:to>
                                    </p:set>
                                    <p:animEffect transition="in" filter="wipe(left)">
                                      <p:cBhvr>
                                        <p:cTn id="56" dur="500"/>
                                        <p:tgtEl>
                                          <p:spTgt spid="156"/>
                                        </p:tgtEl>
                                      </p:cBhvr>
                                    </p:animEffect>
                                  </p:childTnLst>
                                </p:cTn>
                              </p:par>
                            </p:childTnLst>
                          </p:cTn>
                        </p:par>
                        <p:par>
                          <p:cTn id="57" fill="hold">
                            <p:stCondLst>
                              <p:cond delay="6700"/>
                            </p:stCondLst>
                            <p:childTnLst>
                              <p:par>
                                <p:cTn id="58" presetID="22" presetClass="entr" presetSubtype="8" fill="hold" grpId="0" nodeType="afterEffect">
                                  <p:stCondLst>
                                    <p:cond delay="200"/>
                                  </p:stCondLst>
                                  <p:iterate>
                                    <p:tmAbs val="0"/>
                                  </p:iterate>
                                  <p:childTnLst>
                                    <p:set>
                                      <p:cBhvr>
                                        <p:cTn id="59" fill="hold"/>
                                        <p:tgtEl>
                                          <p:spTgt spid="167"/>
                                        </p:tgtEl>
                                        <p:attrNameLst>
                                          <p:attrName>style.visibility</p:attrName>
                                        </p:attrNameLst>
                                      </p:cBhvr>
                                      <p:to>
                                        <p:strVal val="visible"/>
                                      </p:to>
                                    </p:set>
                                    <p:animEffect transition="in" filter="wipe(left)">
                                      <p:cBhvr>
                                        <p:cTn id="60" dur="500"/>
                                        <p:tgtEl>
                                          <p:spTgt spid="167"/>
                                        </p:tgtEl>
                                      </p:cBhvr>
                                    </p:animEffect>
                                  </p:childTnLst>
                                </p:cTn>
                              </p:par>
                            </p:childTnLst>
                          </p:cTn>
                        </p:par>
                        <p:par>
                          <p:cTn id="61" fill="hold">
                            <p:stCondLst>
                              <p:cond delay="7400"/>
                            </p:stCondLst>
                            <p:childTnLst>
                              <p:par>
                                <p:cTn id="62" presetID="22" presetClass="entr" presetSubtype="8" fill="hold" grpId="0" nodeType="afterEffect">
                                  <p:stCondLst>
                                    <p:cond delay="0"/>
                                  </p:stCondLst>
                                  <p:iterate>
                                    <p:tmAbs val="0"/>
                                  </p:iterate>
                                  <p:childTnLst>
                                    <p:set>
                                      <p:cBhvr>
                                        <p:cTn id="63" fill="hold"/>
                                        <p:tgtEl>
                                          <p:spTgt spid="165"/>
                                        </p:tgtEl>
                                        <p:attrNameLst>
                                          <p:attrName>style.visibility</p:attrName>
                                        </p:attrNameLst>
                                      </p:cBhvr>
                                      <p:to>
                                        <p:strVal val="visible"/>
                                      </p:to>
                                    </p:set>
                                    <p:animEffect transition="in" filter="wipe(left)">
                                      <p:cBhvr>
                                        <p:cTn id="64" dur="500"/>
                                        <p:tgtEl>
                                          <p:spTgt spid="165"/>
                                        </p:tgtEl>
                                      </p:cBhvr>
                                    </p:animEffect>
                                  </p:childTnLst>
                                </p:cTn>
                              </p:par>
                            </p:childTnLst>
                          </p:cTn>
                        </p:par>
                        <p:par>
                          <p:cTn id="65" fill="hold">
                            <p:stCondLst>
                              <p:cond delay="7900"/>
                            </p:stCondLst>
                            <p:childTnLst>
                              <p:par>
                                <p:cTn id="66" presetID="22" presetClass="entr" presetSubtype="8" fill="hold" grpId="0" nodeType="afterEffect">
                                  <p:stCondLst>
                                    <p:cond delay="0"/>
                                  </p:stCondLst>
                                  <p:iterate>
                                    <p:tmAbs val="0"/>
                                  </p:iterate>
                                  <p:childTnLst>
                                    <p:set>
                                      <p:cBhvr>
                                        <p:cTn id="67" fill="hold"/>
                                        <p:tgtEl>
                                          <p:spTgt spid="158"/>
                                        </p:tgtEl>
                                        <p:attrNameLst>
                                          <p:attrName>style.visibility</p:attrName>
                                        </p:attrNameLst>
                                      </p:cBhvr>
                                      <p:to>
                                        <p:strVal val="visible"/>
                                      </p:to>
                                    </p:set>
                                    <p:animEffect transition="in" filter="wipe(left)">
                                      <p:cBhvr>
                                        <p:cTn id="68" dur="500"/>
                                        <p:tgtEl>
                                          <p:spTgt spid="158"/>
                                        </p:tgtEl>
                                      </p:cBhvr>
                                    </p:animEffect>
                                  </p:childTnLst>
                                </p:cTn>
                              </p:par>
                            </p:childTnLst>
                          </p:cTn>
                        </p:par>
                        <p:par>
                          <p:cTn id="69" fill="hold">
                            <p:stCondLst>
                              <p:cond delay="8400"/>
                            </p:stCondLst>
                            <p:childTnLst>
                              <p:par>
                                <p:cTn id="70" presetID="22" presetClass="entr" presetSubtype="8" fill="hold" grpId="0" nodeType="afterEffect">
                                  <p:stCondLst>
                                    <p:cond delay="0"/>
                                  </p:stCondLst>
                                  <p:iterate>
                                    <p:tmAbs val="0"/>
                                  </p:iterate>
                                  <p:childTnLst>
                                    <p:set>
                                      <p:cBhvr>
                                        <p:cTn id="71" fill="hold"/>
                                        <p:tgtEl>
                                          <p:spTgt spid="164"/>
                                        </p:tgtEl>
                                        <p:attrNameLst>
                                          <p:attrName>style.visibility</p:attrName>
                                        </p:attrNameLst>
                                      </p:cBhvr>
                                      <p:to>
                                        <p:strVal val="visible"/>
                                      </p:to>
                                    </p:set>
                                    <p:animEffect transition="in" filter="wipe(left)">
                                      <p:cBhvr>
                                        <p:cTn id="72" dur="500"/>
                                        <p:tgtEl>
                                          <p:spTgt spid="164"/>
                                        </p:tgtEl>
                                      </p:cBhvr>
                                    </p:animEffect>
                                  </p:childTnLst>
                                </p:cTn>
                              </p:par>
                            </p:childTnLst>
                          </p:cTn>
                        </p:par>
                        <p:par>
                          <p:cTn id="73" fill="hold">
                            <p:stCondLst>
                              <p:cond delay="8900"/>
                            </p:stCondLst>
                            <p:childTnLst>
                              <p:par>
                                <p:cTn id="74" presetID="22" presetClass="entr" presetSubtype="8" fill="hold" grpId="0" nodeType="afterEffect">
                                  <p:stCondLst>
                                    <p:cond delay="200"/>
                                  </p:stCondLst>
                                  <p:iterate>
                                    <p:tmAbs val="0"/>
                                  </p:iterate>
                                  <p:childTnLst>
                                    <p:set>
                                      <p:cBhvr>
                                        <p:cTn id="75" fill="hold"/>
                                        <p:tgtEl>
                                          <p:spTgt spid="166"/>
                                        </p:tgtEl>
                                        <p:attrNameLst>
                                          <p:attrName>style.visibility</p:attrName>
                                        </p:attrNameLst>
                                      </p:cBhvr>
                                      <p:to>
                                        <p:strVal val="visible"/>
                                      </p:to>
                                    </p:set>
                                    <p:animEffect transition="in" filter="wipe(left)">
                                      <p:cBhvr>
                                        <p:cTn id="76" dur="500"/>
                                        <p:tgtEl>
                                          <p:spTgt spid="166"/>
                                        </p:tgtEl>
                                      </p:cBhvr>
                                    </p:animEffect>
                                  </p:childTnLst>
                                </p:cTn>
                              </p:par>
                            </p:childTnLst>
                          </p:cTn>
                        </p:par>
                        <p:par>
                          <p:cTn id="77" fill="hold">
                            <p:stCondLst>
                              <p:cond delay="9600"/>
                            </p:stCondLst>
                            <p:childTnLst>
                              <p:par>
                                <p:cTn id="78" presetID="22" presetClass="entr" presetSubtype="8" fill="hold" grpId="0" nodeType="afterEffect">
                                  <p:stCondLst>
                                    <p:cond delay="0"/>
                                  </p:stCondLst>
                                  <p:iterate>
                                    <p:tmAbs val="0"/>
                                  </p:iterate>
                                  <p:childTnLst>
                                    <p:set>
                                      <p:cBhvr>
                                        <p:cTn id="79" fill="hold"/>
                                        <p:tgtEl>
                                          <p:spTgt spid="133"/>
                                        </p:tgtEl>
                                        <p:attrNameLst>
                                          <p:attrName>style.visibility</p:attrName>
                                        </p:attrNameLst>
                                      </p:cBhvr>
                                      <p:to>
                                        <p:strVal val="visible"/>
                                      </p:to>
                                    </p:set>
                                    <p:animEffect transition="in" filter="wipe(left)">
                                      <p:cBhvr>
                                        <p:cTn id="80" dur="500"/>
                                        <p:tgtEl>
                                          <p:spTgt spid="133"/>
                                        </p:tgtEl>
                                      </p:cBhvr>
                                    </p:animEffect>
                                  </p:childTnLst>
                                </p:cTn>
                              </p:par>
                            </p:childTnLst>
                          </p:cTn>
                        </p:par>
                        <p:par>
                          <p:cTn id="81" fill="hold">
                            <p:stCondLst>
                              <p:cond delay="10100"/>
                            </p:stCondLst>
                            <p:childTnLst>
                              <p:par>
                                <p:cTn id="82" presetID="22" presetClass="entr" presetSubtype="8" fill="hold" grpId="0" nodeType="afterEffect">
                                  <p:stCondLst>
                                    <p:cond delay="0"/>
                                  </p:stCondLst>
                                  <p:iterate>
                                    <p:tmAbs val="0"/>
                                  </p:iterate>
                                  <p:childTnLst>
                                    <p:set>
                                      <p:cBhvr>
                                        <p:cTn id="83" fill="hold"/>
                                        <p:tgtEl>
                                          <p:spTgt spid="135"/>
                                        </p:tgtEl>
                                        <p:attrNameLst>
                                          <p:attrName>style.visibility</p:attrName>
                                        </p:attrNameLst>
                                      </p:cBhvr>
                                      <p:to>
                                        <p:strVal val="visible"/>
                                      </p:to>
                                    </p:set>
                                    <p:animEffect transition="in" filter="wipe(left)">
                                      <p:cBhvr>
                                        <p:cTn id="84" dur="500"/>
                                        <p:tgtEl>
                                          <p:spTgt spid="135"/>
                                        </p:tgtEl>
                                      </p:cBhvr>
                                    </p:animEffect>
                                  </p:childTnLst>
                                </p:cTn>
                              </p:par>
                            </p:childTnLst>
                          </p:cTn>
                        </p:par>
                        <p:par>
                          <p:cTn id="85" fill="hold">
                            <p:stCondLst>
                              <p:cond delay="10600"/>
                            </p:stCondLst>
                            <p:childTnLst>
                              <p:par>
                                <p:cTn id="86" presetID="22" presetClass="entr" presetSubtype="8" fill="hold" grpId="0" nodeType="afterEffect">
                                  <p:stCondLst>
                                    <p:cond delay="0"/>
                                  </p:stCondLst>
                                  <p:iterate>
                                    <p:tmAbs val="0"/>
                                  </p:iterate>
                                  <p:childTnLst>
                                    <p:set>
                                      <p:cBhvr>
                                        <p:cTn id="87" fill="hold"/>
                                        <p:tgtEl>
                                          <p:spTgt spid="142"/>
                                        </p:tgtEl>
                                        <p:attrNameLst>
                                          <p:attrName>style.visibility</p:attrName>
                                        </p:attrNameLst>
                                      </p:cBhvr>
                                      <p:to>
                                        <p:strVal val="visible"/>
                                      </p:to>
                                    </p:set>
                                    <p:animEffect transition="in" filter="wipe(left)">
                                      <p:cBhvr>
                                        <p:cTn id="88" dur="500"/>
                                        <p:tgtEl>
                                          <p:spTgt spid="142"/>
                                        </p:tgtEl>
                                      </p:cBhvr>
                                    </p:animEffect>
                                  </p:childTnLst>
                                </p:cTn>
                              </p:par>
                            </p:childTnLst>
                          </p:cTn>
                        </p:par>
                        <p:par>
                          <p:cTn id="89" fill="hold">
                            <p:stCondLst>
                              <p:cond delay="11100"/>
                            </p:stCondLst>
                            <p:childTnLst>
                              <p:par>
                                <p:cTn id="90" presetID="22" presetClass="entr" presetSubtype="8" fill="hold" grpId="0" nodeType="afterEffect">
                                  <p:stCondLst>
                                    <p:cond delay="0"/>
                                  </p:stCondLst>
                                  <p:iterate>
                                    <p:tmAbs val="0"/>
                                  </p:iterate>
                                  <p:childTnLst>
                                    <p:set>
                                      <p:cBhvr>
                                        <p:cTn id="91" fill="hold"/>
                                        <p:tgtEl>
                                          <p:spTgt spid="148"/>
                                        </p:tgtEl>
                                        <p:attrNameLst>
                                          <p:attrName>style.visibility</p:attrName>
                                        </p:attrNameLst>
                                      </p:cBhvr>
                                      <p:to>
                                        <p:strVal val="visible"/>
                                      </p:to>
                                    </p:set>
                                    <p:animEffect transition="in" filter="wipe(left)">
                                      <p:cBhvr>
                                        <p:cTn id="92" dur="500"/>
                                        <p:tgtEl>
                                          <p:spTgt spid="148"/>
                                        </p:tgtEl>
                                      </p:cBhvr>
                                    </p:animEffect>
                                  </p:childTnLst>
                                </p:cTn>
                              </p:par>
                            </p:childTnLst>
                          </p:cTn>
                        </p:par>
                        <p:par>
                          <p:cTn id="93" fill="hold">
                            <p:stCondLst>
                              <p:cond delay="11600"/>
                            </p:stCondLst>
                            <p:childTnLst>
                              <p:par>
                                <p:cTn id="94" presetID="23" presetClass="entr" presetSubtype="16" fill="hold" grpId="0" nodeType="afterEffect">
                                  <p:stCondLst>
                                    <p:cond delay="0"/>
                                  </p:stCondLst>
                                  <p:iterate>
                                    <p:tmAbs val="0"/>
                                  </p:iterate>
                                  <p:childTnLst>
                                    <p:set>
                                      <p:cBhvr>
                                        <p:cTn id="95" fill="hold"/>
                                        <p:tgtEl>
                                          <p:spTgt spid="170"/>
                                        </p:tgtEl>
                                        <p:attrNameLst>
                                          <p:attrName>style.visibility</p:attrName>
                                        </p:attrNameLst>
                                      </p:cBhvr>
                                      <p:to>
                                        <p:strVal val="visible"/>
                                      </p:to>
                                    </p:set>
                                    <p:anim calcmode="lin" valueType="num">
                                      <p:cBhvr>
                                        <p:cTn id="96" dur="500" fill="hold"/>
                                        <p:tgtEl>
                                          <p:spTgt spid="170"/>
                                        </p:tgtEl>
                                        <p:attrNameLst>
                                          <p:attrName>ppt_w</p:attrName>
                                        </p:attrNameLst>
                                      </p:cBhvr>
                                      <p:tavLst>
                                        <p:tav tm="0">
                                          <p:val>
                                            <p:fltVal val="0"/>
                                          </p:val>
                                        </p:tav>
                                        <p:tav tm="100000">
                                          <p:val>
                                            <p:strVal val="#ppt_w"/>
                                          </p:val>
                                        </p:tav>
                                      </p:tavLst>
                                    </p:anim>
                                    <p:anim calcmode="lin" valueType="num">
                                      <p:cBhvr>
                                        <p:cTn id="97" dur="500" fill="hold"/>
                                        <p:tgtEl>
                                          <p:spTgt spid="170"/>
                                        </p:tgtEl>
                                        <p:attrNameLst>
                                          <p:attrName>ppt_h</p:attrName>
                                        </p:attrNameLst>
                                      </p:cBhvr>
                                      <p:tavLst>
                                        <p:tav tm="0">
                                          <p:val>
                                            <p:fltVal val="0"/>
                                          </p:val>
                                        </p:tav>
                                        <p:tav tm="100000">
                                          <p:val>
                                            <p:strVal val="#ppt_h"/>
                                          </p:val>
                                        </p:tav>
                                      </p:tavLst>
                                    </p:anim>
                                  </p:childTnLst>
                                </p:cTn>
                              </p:par>
                            </p:childTnLst>
                          </p:cTn>
                        </p:par>
                        <p:par>
                          <p:cTn id="98" fill="hold">
                            <p:stCondLst>
                              <p:cond delay="12100"/>
                            </p:stCondLst>
                            <p:childTnLst>
                              <p:par>
                                <p:cTn id="99" presetID="1" presetClass="entr" presetSubtype="0" fill="hold" grpId="0" nodeType="afterEffect">
                                  <p:stCondLst>
                                    <p:cond delay="0"/>
                                  </p:stCondLst>
                                  <p:iterate type="lt">
                                    <p:tmAbs val="100"/>
                                  </p:iterate>
                                  <p:childTnLst>
                                    <p:set>
                                      <p:cBhvr>
                                        <p:cTn id="100" fill="hold"/>
                                        <p:tgtEl>
                                          <p:spTgt spid="169">
                                            <p:bg/>
                                          </p:spTgt>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100"/>
                                  </p:iterate>
                                  <p:childTnLst>
                                    <p:set>
                                      <p:cBhvr>
                                        <p:cTn id="102" fill="hold"/>
                                        <p:tgtEl>
                                          <p:spTgt spid="169">
                                            <p:txEl>
                                              <p:pRg st="0" end="0"/>
                                            </p:txEl>
                                          </p:spTgt>
                                        </p:tgtEl>
                                        <p:attrNameLst>
                                          <p:attrName>style.visibility</p:attrName>
                                        </p:attrNameLst>
                                      </p:cBhvr>
                                      <p:to>
                                        <p:strVal val="visible"/>
                                      </p:to>
                                    </p:set>
                                  </p:childTnLst>
                                </p:cTn>
                              </p:par>
                            </p:childTnLst>
                          </p:cTn>
                        </p:par>
                        <p:par>
                          <p:cTn id="103" fill="hold">
                            <p:stCondLst>
                              <p:cond delay="12100"/>
                            </p:stCondLst>
                            <p:childTnLst>
                              <p:par>
                                <p:cTn id="104" presetID="1" presetClass="entr" presetSubtype="0" fill="hold" grpId="0" nodeType="afterEffect">
                                  <p:stCondLst>
                                    <p:cond delay="0"/>
                                  </p:stCondLst>
                                  <p:iterate type="lt">
                                    <p:tmAbs val="100"/>
                                  </p:iterate>
                                  <p:childTnLst>
                                    <p:set>
                                      <p:cBhvr>
                                        <p:cTn id="105" fill="hold"/>
                                        <p:tgtEl>
                                          <p:spTgt spid="169">
                                            <p:txEl>
                                              <p:pRg st="1" end="1"/>
                                            </p:txEl>
                                          </p:spTgt>
                                        </p:tgtEl>
                                        <p:attrNameLst>
                                          <p:attrName>style.visibility</p:attrName>
                                        </p:attrNameLst>
                                      </p:cBhvr>
                                      <p:to>
                                        <p:strVal val="visible"/>
                                      </p:to>
                                    </p:set>
                                  </p:childTnLst>
                                </p:cTn>
                              </p:par>
                            </p:childTnLst>
                          </p:cTn>
                        </p:par>
                        <p:par>
                          <p:cTn id="106" fill="hold">
                            <p:stCondLst>
                              <p:cond delay="12100"/>
                            </p:stCondLst>
                            <p:childTnLst>
                              <p:par>
                                <p:cTn id="107" presetID="1" presetClass="entr" presetSubtype="0" fill="hold" grpId="0" nodeType="afterEffect">
                                  <p:stCondLst>
                                    <p:cond delay="0"/>
                                  </p:stCondLst>
                                  <p:iterate type="lt">
                                    <p:tmAbs val="100"/>
                                  </p:iterate>
                                  <p:childTnLst>
                                    <p:set>
                                      <p:cBhvr>
                                        <p:cTn id="108" fill="hold"/>
                                        <p:tgtEl>
                                          <p:spTgt spid="169">
                                            <p:txEl>
                                              <p:pRg st="2" end="2"/>
                                            </p:txEl>
                                          </p:spTgt>
                                        </p:tgtEl>
                                        <p:attrNameLst>
                                          <p:attrName>style.visibility</p:attrName>
                                        </p:attrNameLst>
                                      </p:cBhvr>
                                      <p:to>
                                        <p:strVal val="visible"/>
                                      </p:to>
                                    </p:set>
                                  </p:childTnLst>
                                </p:cTn>
                              </p:par>
                            </p:childTnLst>
                          </p:cTn>
                        </p:par>
                        <p:par>
                          <p:cTn id="109" fill="hold">
                            <p:stCondLst>
                              <p:cond delay="12100"/>
                            </p:stCondLst>
                            <p:childTnLst>
                              <p:par>
                                <p:cTn id="110" presetID="1" presetClass="entr" presetSubtype="0" fill="hold" grpId="0" nodeType="afterEffect">
                                  <p:stCondLst>
                                    <p:cond delay="0"/>
                                  </p:stCondLst>
                                  <p:iterate type="lt">
                                    <p:tmAbs val="100"/>
                                  </p:iterate>
                                  <p:childTnLst>
                                    <p:set>
                                      <p:cBhvr>
                                        <p:cTn id="111" fill="hold"/>
                                        <p:tgtEl>
                                          <p:spTgt spid="169">
                                            <p:txEl>
                                              <p:pRg st="3" end="3"/>
                                            </p:txEl>
                                          </p:spTgt>
                                        </p:tgtEl>
                                        <p:attrNameLst>
                                          <p:attrName>style.visibility</p:attrName>
                                        </p:attrNameLst>
                                      </p:cBhvr>
                                      <p:to>
                                        <p:strVal val="visible"/>
                                      </p:to>
                                    </p:set>
                                  </p:childTnLst>
                                </p:cTn>
                              </p:par>
                            </p:childTnLst>
                          </p:cTn>
                        </p:par>
                        <p:par>
                          <p:cTn id="112" fill="hold">
                            <p:stCondLst>
                              <p:cond delay="12100"/>
                            </p:stCondLst>
                            <p:childTnLst>
                              <p:par>
                                <p:cTn id="113" presetID="1" presetClass="entr" presetSubtype="0" fill="hold" grpId="0" nodeType="afterEffect">
                                  <p:stCondLst>
                                    <p:cond delay="0"/>
                                  </p:stCondLst>
                                  <p:iterate type="lt">
                                    <p:tmAbs val="100"/>
                                  </p:iterate>
                                  <p:childTnLst>
                                    <p:set>
                                      <p:cBhvr>
                                        <p:cTn id="114" fill="hold"/>
                                        <p:tgtEl>
                                          <p:spTgt spid="169">
                                            <p:txEl>
                                              <p:pRg st="4" end="4"/>
                                            </p:txEl>
                                          </p:spTgt>
                                        </p:tgtEl>
                                        <p:attrNameLst>
                                          <p:attrName>style.visibility</p:attrName>
                                        </p:attrNameLst>
                                      </p:cBhvr>
                                      <p:to>
                                        <p:strVal val="visible"/>
                                      </p:to>
                                    </p:set>
                                  </p:childTnLst>
                                </p:cTn>
                              </p:par>
                            </p:childTnLst>
                          </p:cTn>
                        </p:par>
                        <p:par>
                          <p:cTn id="115" fill="hold">
                            <p:stCondLst>
                              <p:cond delay="12100"/>
                            </p:stCondLst>
                            <p:childTnLst>
                              <p:par>
                                <p:cTn id="116" presetID="1" presetClass="entr" presetSubtype="0" fill="hold" grpId="0" nodeType="afterEffect">
                                  <p:stCondLst>
                                    <p:cond delay="0"/>
                                  </p:stCondLst>
                                  <p:iterate type="lt">
                                    <p:tmAbs val="100"/>
                                  </p:iterate>
                                  <p:childTnLst>
                                    <p:set>
                                      <p:cBhvr>
                                        <p:cTn id="117" fill="hold"/>
                                        <p:tgtEl>
                                          <p:spTgt spid="169">
                                            <p:txEl>
                                              <p:charRg st="138"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advAuto="0"/>
      <p:bldP spid="127" grpId="0" build="p" bldLvl="5" animBg="1" advAuto="0"/>
      <p:bldP spid="133" grpId="0" animBg="1" advAuto="0"/>
      <p:bldP spid="134" grpId="0" animBg="1" advAuto="0"/>
      <p:bldP spid="135" grpId="0" animBg="1" advAuto="0"/>
      <p:bldP spid="141" grpId="0" animBg="1" advAuto="0"/>
      <p:bldP spid="142" grpId="0" animBg="1" advAuto="0"/>
      <p:bldP spid="143" grpId="0" animBg="1" advAuto="0"/>
      <p:bldP spid="146" grpId="0" animBg="1" advAuto="0"/>
      <p:bldP spid="147" grpId="0" animBg="1" advAuto="0"/>
      <p:bldP spid="148" grpId="0" animBg="1" advAuto="0"/>
      <p:bldP spid="149" grpId="0" animBg="1" advAuto="0"/>
      <p:bldP spid="155" grpId="0" animBg="1" advAuto="0"/>
      <p:bldP spid="156" grpId="0" animBg="1" advAuto="0"/>
      <p:bldP spid="157" grpId="0" animBg="1" advAuto="0"/>
      <p:bldP spid="158" grpId="0" animBg="1" advAuto="0"/>
      <p:bldP spid="164" grpId="0" animBg="1" advAuto="0"/>
      <p:bldP spid="165" grpId="0" animBg="1" advAuto="0"/>
      <p:bldP spid="166" grpId="0" animBg="1" advAuto="0"/>
      <p:bldP spid="167" grpId="0" animBg="1" advAuto="0"/>
      <p:bldP spid="168" grpId="0" animBg="1" advAuto="0"/>
      <p:bldP spid="169" grpId="0" build="p" bldLvl="5" animBg="1" advAuto="0"/>
      <p:bldP spid="17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A Linked Sorted List"/>
          <p:cNvSpPr txBox="1">
            <a:spLocks noGrp="1"/>
          </p:cNvSpPr>
          <p:nvPr>
            <p:ph type="title"/>
          </p:nvPr>
        </p:nvSpPr>
        <p:spPr>
          <a:prstGeom prst="rect">
            <a:avLst/>
          </a:prstGeom>
        </p:spPr>
        <p:txBody>
          <a:bodyPr/>
          <a:lstStyle/>
          <a:p>
            <a:r>
              <a:t>A Linked Sorted List</a:t>
            </a:r>
          </a:p>
        </p:txBody>
      </p:sp>
      <p:sp>
        <p:nvSpPr>
          <p:cNvPr id="175" name="Only uses a reference to the first node…"/>
          <p:cNvSpPr txBox="1">
            <a:spLocks noGrp="1"/>
          </p:cNvSpPr>
          <p:nvPr>
            <p:ph type="body" sz="quarter" idx="1"/>
          </p:nvPr>
        </p:nvSpPr>
        <p:spPr>
          <a:xfrm>
            <a:off x="190500" y="2343150"/>
            <a:ext cx="12515850" cy="2395141"/>
          </a:xfrm>
          <a:prstGeom prst="rect">
            <a:avLst/>
          </a:prstGeom>
        </p:spPr>
        <p:txBody>
          <a:bodyPr/>
          <a:lstStyle/>
          <a:p>
            <a:pPr>
              <a:spcBef>
                <a:spcPts val="1200"/>
              </a:spcBef>
              <a:buBlip>
                <a:blip r:embed="rId3"/>
              </a:buBlip>
            </a:pPr>
            <a:r>
              <a:rPr sz="3400" dirty="0"/>
              <a:t>Only uses a reference to the first node</a:t>
            </a:r>
          </a:p>
          <a:p>
            <a:pPr>
              <a:spcBef>
                <a:spcPts val="1200"/>
              </a:spcBef>
              <a:buBlip>
                <a:blip r:embed="rId3"/>
              </a:buBlip>
            </a:pPr>
            <a:r>
              <a:rPr sz="3400" dirty="0"/>
              <a:t>Adding a node to the sorted list</a:t>
            </a:r>
          </a:p>
          <a:p>
            <a:pPr lvl="1">
              <a:spcBef>
                <a:spcPts val="1200"/>
              </a:spcBef>
              <a:buBlip>
                <a:blip r:embed="rId3"/>
              </a:buBlip>
            </a:pPr>
            <a:r>
              <a:rPr sz="3400" dirty="0"/>
              <a:t>Finding the node before an entry</a:t>
            </a:r>
          </a:p>
        </p:txBody>
      </p:sp>
      <p:grpSp>
        <p:nvGrpSpPr>
          <p:cNvPr id="178" name="Group"/>
          <p:cNvGrpSpPr/>
          <p:nvPr/>
        </p:nvGrpSpPr>
        <p:grpSpPr>
          <a:xfrm>
            <a:off x="171450" y="5519928"/>
            <a:ext cx="2057400" cy="1428750"/>
            <a:chOff x="0" y="0"/>
            <a:chExt cx="2057400" cy="1428750"/>
          </a:xfrm>
        </p:grpSpPr>
        <p:sp>
          <p:nvSpPr>
            <p:cNvPr id="176" name="newNode"/>
            <p:cNvSpPr/>
            <p:nvPr/>
          </p:nvSpPr>
          <p:spPr>
            <a:xfrm>
              <a:off x="0" y="647700"/>
              <a:ext cx="20574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newNode</a:t>
              </a:r>
            </a:p>
          </p:txBody>
        </p:sp>
        <p:sp>
          <p:nvSpPr>
            <p:cNvPr id="177" name="Rectangle"/>
            <p:cNvSpPr/>
            <p:nvPr/>
          </p:nvSpPr>
          <p:spPr>
            <a:xfrm>
              <a:off x="430391" y="0"/>
              <a:ext cx="1162051" cy="74295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79" name="Line"/>
          <p:cNvSpPr/>
          <p:nvPr/>
        </p:nvSpPr>
        <p:spPr>
          <a:xfrm rot="10800000" flipH="1">
            <a:off x="1295400" y="5814844"/>
            <a:ext cx="4214218" cy="853247"/>
          </a:xfrm>
          <a:custGeom>
            <a:avLst/>
            <a:gdLst/>
            <a:ahLst/>
            <a:cxnLst>
              <a:cxn ang="0">
                <a:pos x="wd2" y="hd2"/>
              </a:cxn>
              <a:cxn ang="5400000">
                <a:pos x="wd2" y="hd2"/>
              </a:cxn>
              <a:cxn ang="10800000">
                <a:pos x="wd2" y="hd2"/>
              </a:cxn>
              <a:cxn ang="16200000">
                <a:pos x="wd2" y="hd2"/>
              </a:cxn>
            </a:cxnLst>
            <a:rect l="0" t="0" r="r" b="b"/>
            <a:pathLst>
              <a:path w="21600" h="19993" extrusionOk="0">
                <a:moveTo>
                  <a:pt x="21600" y="0"/>
                </a:moveTo>
                <a:cubicBezTo>
                  <a:pt x="21600" y="0"/>
                  <a:pt x="15136" y="15388"/>
                  <a:pt x="9276" y="19315"/>
                </a:cubicBezTo>
                <a:cubicBezTo>
                  <a:pt x="5866" y="21600"/>
                  <a:pt x="0" y="17377"/>
                  <a:pt x="0" y="17377"/>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grpSp>
        <p:nvGrpSpPr>
          <p:cNvPr id="185" name="Group"/>
          <p:cNvGrpSpPr/>
          <p:nvPr/>
        </p:nvGrpSpPr>
        <p:grpSpPr>
          <a:xfrm>
            <a:off x="10325100" y="8129778"/>
            <a:ext cx="2593194" cy="1466850"/>
            <a:chOff x="0" y="0"/>
            <a:chExt cx="2593193" cy="1466850"/>
          </a:xfrm>
        </p:grpSpPr>
        <p:grpSp>
          <p:nvGrpSpPr>
            <p:cNvPr id="182" name="Group"/>
            <p:cNvGrpSpPr/>
            <p:nvPr/>
          </p:nvGrpSpPr>
          <p:grpSpPr>
            <a:xfrm>
              <a:off x="95250" y="0"/>
              <a:ext cx="2286000" cy="742951"/>
              <a:chOff x="0" y="0"/>
              <a:chExt cx="2286000" cy="742950"/>
            </a:xfrm>
          </p:grpSpPr>
          <p:sp>
            <p:nvSpPr>
              <p:cNvPr id="180"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81"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83" name="item"/>
            <p:cNvSpPr/>
            <p:nvPr/>
          </p:nvSpPr>
          <p:spPr>
            <a:xfrm>
              <a:off x="0" y="6858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184" name="next"/>
            <p:cNvSpPr/>
            <p:nvPr/>
          </p:nvSpPr>
          <p:spPr>
            <a:xfrm>
              <a:off x="10799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186" name="Apples"/>
          <p:cNvSpPr/>
          <p:nvPr/>
        </p:nvSpPr>
        <p:spPr>
          <a:xfrm>
            <a:off x="550068" y="6926452"/>
            <a:ext cx="1795464"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Apples</a:t>
            </a:r>
          </a:p>
        </p:txBody>
      </p:sp>
      <p:sp>
        <p:nvSpPr>
          <p:cNvPr id="187" name="Line"/>
          <p:cNvSpPr/>
          <p:nvPr/>
        </p:nvSpPr>
        <p:spPr>
          <a:xfrm>
            <a:off x="11010900" y="7577328"/>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193" name="Group"/>
          <p:cNvGrpSpPr/>
          <p:nvPr/>
        </p:nvGrpSpPr>
        <p:grpSpPr>
          <a:xfrm>
            <a:off x="5276850" y="6262878"/>
            <a:ext cx="2669394" cy="1428750"/>
            <a:chOff x="0" y="0"/>
            <a:chExt cx="2669393" cy="1428750"/>
          </a:xfrm>
        </p:grpSpPr>
        <p:grpSp>
          <p:nvGrpSpPr>
            <p:cNvPr id="190" name="Group"/>
            <p:cNvGrpSpPr/>
            <p:nvPr/>
          </p:nvGrpSpPr>
          <p:grpSpPr>
            <a:xfrm>
              <a:off x="171450" y="0"/>
              <a:ext cx="2286000" cy="742951"/>
              <a:chOff x="0" y="0"/>
              <a:chExt cx="2286000" cy="742950"/>
            </a:xfrm>
          </p:grpSpPr>
          <p:sp>
            <p:nvSpPr>
              <p:cNvPr id="188"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89"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91" name="item"/>
            <p:cNvSpPr/>
            <p:nvPr/>
          </p:nvSpPr>
          <p:spPr>
            <a:xfrm>
              <a:off x="0" y="6477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192" name="next"/>
            <p:cNvSpPr/>
            <p:nvPr/>
          </p:nvSpPr>
          <p:spPr>
            <a:xfrm>
              <a:off x="11561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194" name="Oranges"/>
          <p:cNvSpPr/>
          <p:nvPr/>
        </p:nvSpPr>
        <p:spPr>
          <a:xfrm>
            <a:off x="5448300" y="5154803"/>
            <a:ext cx="2528218"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r>
              <a:t>Oranges</a:t>
            </a:r>
          </a:p>
        </p:txBody>
      </p:sp>
      <p:sp>
        <p:nvSpPr>
          <p:cNvPr id="195" name="Line"/>
          <p:cNvSpPr/>
          <p:nvPr/>
        </p:nvSpPr>
        <p:spPr>
          <a:xfrm>
            <a:off x="6057900" y="5843778"/>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01" name="Group"/>
          <p:cNvGrpSpPr/>
          <p:nvPr/>
        </p:nvGrpSpPr>
        <p:grpSpPr>
          <a:xfrm>
            <a:off x="-19050" y="8091678"/>
            <a:ext cx="2707494" cy="1428750"/>
            <a:chOff x="0" y="0"/>
            <a:chExt cx="2707493" cy="1428750"/>
          </a:xfrm>
        </p:grpSpPr>
        <p:grpSp>
          <p:nvGrpSpPr>
            <p:cNvPr id="198" name="Group"/>
            <p:cNvGrpSpPr/>
            <p:nvPr/>
          </p:nvGrpSpPr>
          <p:grpSpPr>
            <a:xfrm>
              <a:off x="209550" y="0"/>
              <a:ext cx="2286000" cy="742950"/>
              <a:chOff x="0" y="0"/>
              <a:chExt cx="2286000" cy="742949"/>
            </a:xfrm>
          </p:grpSpPr>
          <p:sp>
            <p:nvSpPr>
              <p:cNvPr id="196" name="Rectangle"/>
              <p:cNvSpPr/>
              <p:nvPr/>
            </p:nvSpPr>
            <p:spPr>
              <a:xfrm>
                <a:off x="0" y="0"/>
                <a:ext cx="1162050" cy="74295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97" name="Rectangle"/>
              <p:cNvSpPr/>
              <p:nvPr/>
            </p:nvSpPr>
            <p:spPr>
              <a:xfrm>
                <a:off x="1123950" y="0"/>
                <a:ext cx="1162050" cy="74295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199" name="item"/>
            <p:cNvSpPr/>
            <p:nvPr/>
          </p:nvSpPr>
          <p:spPr>
            <a:xfrm>
              <a:off x="0" y="6096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00" name="next"/>
            <p:cNvSpPr/>
            <p:nvPr/>
          </p:nvSpPr>
          <p:spPr>
            <a:xfrm>
              <a:off x="11942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02" name="Pears"/>
          <p:cNvSpPr/>
          <p:nvPr/>
        </p:nvSpPr>
        <p:spPr>
          <a:xfrm>
            <a:off x="10657112" y="6945502"/>
            <a:ext cx="1453763"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Pears</a:t>
            </a:r>
          </a:p>
        </p:txBody>
      </p:sp>
      <p:sp>
        <p:nvSpPr>
          <p:cNvPr id="203" name="Line"/>
          <p:cNvSpPr/>
          <p:nvPr/>
        </p:nvSpPr>
        <p:spPr>
          <a:xfrm flipH="1">
            <a:off x="838196" y="7577328"/>
            <a:ext cx="1"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06" name="Group"/>
          <p:cNvGrpSpPr/>
          <p:nvPr/>
        </p:nvGrpSpPr>
        <p:grpSpPr>
          <a:xfrm>
            <a:off x="133350" y="9615678"/>
            <a:ext cx="1200150" cy="1828800"/>
            <a:chOff x="0" y="0"/>
            <a:chExt cx="1200150" cy="1828800"/>
          </a:xfrm>
        </p:grpSpPr>
        <p:sp>
          <p:nvSpPr>
            <p:cNvPr id="204" name="head"/>
            <p:cNvSpPr/>
            <p:nvPr/>
          </p:nvSpPr>
          <p:spPr>
            <a:xfrm>
              <a:off x="0" y="1047750"/>
              <a:ext cx="12001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head</a:t>
              </a:r>
            </a:p>
          </p:txBody>
        </p:sp>
        <p:sp>
          <p:nvSpPr>
            <p:cNvPr id="205" name="Rectangle"/>
            <p:cNvSpPr/>
            <p:nvPr/>
          </p:nvSpPr>
          <p:spPr>
            <a:xfrm>
              <a:off x="1766"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07" name="Line"/>
          <p:cNvSpPr/>
          <p:nvPr/>
        </p:nvSpPr>
        <p:spPr>
          <a:xfrm>
            <a:off x="628650" y="8910828"/>
            <a:ext cx="171450" cy="1143000"/>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08" name="/"/>
          <p:cNvSpPr/>
          <p:nvPr/>
        </p:nvSpPr>
        <p:spPr>
          <a:xfrm>
            <a:off x="6851140" y="6345428"/>
            <a:ext cx="468625" cy="787401"/>
          </a:xfrm>
          <a:prstGeom prst="rect">
            <a:avLst/>
          </a:prstGeom>
          <a:ln w="12700">
            <a:miter lim="400000"/>
          </a:ln>
          <a:effectLst>
            <a:outerShdw blurRad="2667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4400">
                <a:solidFill>
                  <a:srgbClr val="FFFB00"/>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09" name="/"/>
          <p:cNvSpPr/>
          <p:nvPr/>
        </p:nvSpPr>
        <p:spPr>
          <a:xfrm>
            <a:off x="11856336" y="8091678"/>
            <a:ext cx="478530" cy="800100"/>
          </a:xfrm>
          <a:prstGeom prst="rect">
            <a:avLst/>
          </a:prstGeom>
          <a:ln w="12700">
            <a:miter lim="400000"/>
          </a:ln>
          <a:effectLst>
            <a:outerShdw blurRad="2667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4600">
                <a:solidFill>
                  <a:srgbClr val="FFFB00"/>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10" name="Kiwis"/>
          <p:cNvSpPr/>
          <p:nvPr/>
        </p:nvSpPr>
        <p:spPr>
          <a:xfrm>
            <a:off x="3437139" y="6945502"/>
            <a:ext cx="1469622"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Kiwis</a:t>
            </a:r>
          </a:p>
        </p:txBody>
      </p:sp>
      <p:grpSp>
        <p:nvGrpSpPr>
          <p:cNvPr id="216" name="Group"/>
          <p:cNvGrpSpPr/>
          <p:nvPr/>
        </p:nvGrpSpPr>
        <p:grpSpPr>
          <a:xfrm>
            <a:off x="2876550" y="8110728"/>
            <a:ext cx="2707494" cy="1447800"/>
            <a:chOff x="0" y="0"/>
            <a:chExt cx="2707493" cy="1447800"/>
          </a:xfrm>
        </p:grpSpPr>
        <p:grpSp>
          <p:nvGrpSpPr>
            <p:cNvPr id="213" name="Group"/>
            <p:cNvGrpSpPr/>
            <p:nvPr/>
          </p:nvGrpSpPr>
          <p:grpSpPr>
            <a:xfrm>
              <a:off x="209550" y="0"/>
              <a:ext cx="2286000" cy="762001"/>
              <a:chOff x="0" y="0"/>
              <a:chExt cx="2286000" cy="762000"/>
            </a:xfrm>
          </p:grpSpPr>
          <p:sp>
            <p:nvSpPr>
              <p:cNvPr id="211" name="Rectangle"/>
              <p:cNvSpPr/>
              <p:nvPr/>
            </p:nvSpPr>
            <p:spPr>
              <a:xfrm>
                <a:off x="0" y="0"/>
                <a:ext cx="1162050" cy="76200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12" name="Rectangle"/>
              <p:cNvSpPr/>
              <p:nvPr/>
            </p:nvSpPr>
            <p:spPr>
              <a:xfrm>
                <a:off x="1123950" y="0"/>
                <a:ext cx="1162050" cy="76200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14" name="item"/>
            <p:cNvSpPr/>
            <p:nvPr/>
          </p:nvSpPr>
          <p:spPr>
            <a:xfrm>
              <a:off x="0" y="628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15" name="next"/>
            <p:cNvSpPr/>
            <p:nvPr/>
          </p:nvSpPr>
          <p:spPr>
            <a:xfrm>
              <a:off x="1194222" y="6667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17" name="Line"/>
          <p:cNvSpPr/>
          <p:nvPr/>
        </p:nvSpPr>
        <p:spPr>
          <a:xfrm>
            <a:off x="3657599" y="7577328"/>
            <a:ext cx="1"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8" name="Line"/>
          <p:cNvSpPr/>
          <p:nvPr/>
        </p:nvSpPr>
        <p:spPr>
          <a:xfrm flipH="1">
            <a:off x="1839509" y="8434578"/>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9" name="Peaches"/>
          <p:cNvSpPr/>
          <p:nvPr/>
        </p:nvSpPr>
        <p:spPr>
          <a:xfrm>
            <a:off x="7944194" y="6945502"/>
            <a:ext cx="2056712"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Peaches</a:t>
            </a:r>
          </a:p>
        </p:txBody>
      </p:sp>
      <p:grpSp>
        <p:nvGrpSpPr>
          <p:cNvPr id="225" name="Group"/>
          <p:cNvGrpSpPr/>
          <p:nvPr/>
        </p:nvGrpSpPr>
        <p:grpSpPr>
          <a:xfrm>
            <a:off x="7391400" y="8110728"/>
            <a:ext cx="2707494" cy="1428750"/>
            <a:chOff x="0" y="0"/>
            <a:chExt cx="2707493" cy="1428750"/>
          </a:xfrm>
        </p:grpSpPr>
        <p:grpSp>
          <p:nvGrpSpPr>
            <p:cNvPr id="222" name="Group"/>
            <p:cNvGrpSpPr/>
            <p:nvPr/>
          </p:nvGrpSpPr>
          <p:grpSpPr>
            <a:xfrm>
              <a:off x="209550" y="0"/>
              <a:ext cx="2286000" cy="742951"/>
              <a:chOff x="0" y="0"/>
              <a:chExt cx="2286000" cy="742950"/>
            </a:xfrm>
          </p:grpSpPr>
          <p:sp>
            <p:nvSpPr>
              <p:cNvPr id="220"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21"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23" name="item"/>
            <p:cNvSpPr/>
            <p:nvPr/>
          </p:nvSpPr>
          <p:spPr>
            <a:xfrm>
              <a:off x="0" y="6096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24" name="next"/>
            <p:cNvSpPr/>
            <p:nvPr/>
          </p:nvSpPr>
          <p:spPr>
            <a:xfrm>
              <a:off x="11942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26" name="Line"/>
          <p:cNvSpPr/>
          <p:nvPr/>
        </p:nvSpPr>
        <p:spPr>
          <a:xfrm>
            <a:off x="8286750" y="7577328"/>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7" name="Line"/>
          <p:cNvSpPr/>
          <p:nvPr/>
        </p:nvSpPr>
        <p:spPr>
          <a:xfrm flipH="1">
            <a:off x="9211859" y="8491728"/>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8" name="Line"/>
          <p:cNvSpPr/>
          <p:nvPr/>
        </p:nvSpPr>
        <p:spPr>
          <a:xfrm flipH="1">
            <a:off x="4868459" y="8491728"/>
            <a:ext cx="2724157"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31" name="Group"/>
          <p:cNvGrpSpPr/>
          <p:nvPr/>
        </p:nvGrpSpPr>
        <p:grpSpPr>
          <a:xfrm>
            <a:off x="914400" y="11101578"/>
            <a:ext cx="2419350" cy="1828800"/>
            <a:chOff x="0" y="0"/>
            <a:chExt cx="2419350" cy="1828800"/>
          </a:xfrm>
        </p:grpSpPr>
        <p:sp>
          <p:nvSpPr>
            <p:cNvPr id="229" name="prevPtr"/>
            <p:cNvSpPr/>
            <p:nvPr/>
          </p:nvSpPr>
          <p:spPr>
            <a:xfrm>
              <a:off x="0" y="1047750"/>
              <a:ext cx="24193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prevPtr</a:t>
              </a:r>
            </a:p>
          </p:txBody>
        </p:sp>
        <p:sp>
          <p:nvSpPr>
            <p:cNvPr id="230" name="Rectangle"/>
            <p:cNvSpPr/>
            <p:nvPr/>
          </p:nvSpPr>
          <p:spPr>
            <a:xfrm>
              <a:off x="611366" y="0"/>
              <a:ext cx="1162051" cy="1104900"/>
            </a:xfrm>
            <a:prstGeom prst="rect">
              <a:avLst/>
            </a:prstGeom>
            <a:solidFill>
              <a:srgbClr val="C485FF"/>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32" name="Line"/>
          <p:cNvSpPr/>
          <p:nvPr/>
        </p:nvSpPr>
        <p:spPr>
          <a:xfrm flipH="1" flipV="1">
            <a:off x="7048500" y="6720878"/>
            <a:ext cx="670918" cy="1589677"/>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33" name="Line"/>
          <p:cNvSpPr/>
          <p:nvPr/>
        </p:nvSpPr>
        <p:spPr>
          <a:xfrm flipH="1">
            <a:off x="4849409" y="6806299"/>
            <a:ext cx="943776" cy="1704480"/>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36" name="Group"/>
          <p:cNvGrpSpPr/>
          <p:nvPr/>
        </p:nvGrpSpPr>
        <p:grpSpPr>
          <a:xfrm>
            <a:off x="751898" y="4492418"/>
            <a:ext cx="11163316" cy="685801"/>
            <a:chOff x="0" y="0"/>
            <a:chExt cx="11163315" cy="685800"/>
          </a:xfrm>
        </p:grpSpPr>
        <p:sp>
          <p:nvSpPr>
            <p:cNvPr id="234" name="Rectangle"/>
            <p:cNvSpPr/>
            <p:nvPr/>
          </p:nvSpPr>
          <p:spPr>
            <a:xfrm>
              <a:off x="0" y="21285"/>
              <a:ext cx="11095870" cy="664516"/>
            </a:xfrm>
            <a:prstGeom prst="rect">
              <a:avLst/>
            </a:prstGeom>
            <a:solidFill>
              <a:srgbClr val="0097EB">
                <a:alpha val="62000"/>
              </a:srgbClr>
            </a:solidFill>
            <a:ln w="50800" cap="flat">
              <a:solidFill>
                <a:srgbClr val="000000"/>
              </a:solidFill>
              <a:prstDash val="solid"/>
              <a:miter lim="400000"/>
            </a:ln>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235" name="grocerySortedList.insertSorted(“Oranges”);"/>
            <p:cNvSpPr/>
            <p:nvPr/>
          </p:nvSpPr>
          <p:spPr>
            <a:xfrm>
              <a:off x="67446" y="0"/>
              <a:ext cx="11095870" cy="664515"/>
            </a:xfrm>
            <a:prstGeom prst="rect">
              <a:avLst/>
            </a:prstGeom>
            <a:noFill/>
            <a:ln w="12700" cap="flat">
              <a:noFill/>
              <a:miter lim="400000"/>
            </a:ln>
            <a:effectLst>
              <a:outerShdw blurRad="1524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lgn="l" defTabSz="685800">
                <a:tabLst>
                  <a:tab pos="533400" algn="l"/>
                </a:tabLst>
                <a:defRPr sz="3200" b="1">
                  <a:solidFill>
                    <a:srgbClr val="FFFFFF"/>
                  </a:solidFill>
                  <a:latin typeface="Courier New"/>
                  <a:ea typeface="Courier New"/>
                  <a:cs typeface="Courier New"/>
                  <a:sym typeface="Courier New"/>
                </a:defRPr>
              </a:lvl1pPr>
            </a:lstStyle>
            <a:p>
              <a:r>
                <a:t>grocerySortedList.insertSorted(“Oranges”);</a:t>
              </a:r>
            </a:p>
          </p:txBody>
        </p:sp>
      </p:grpSp>
      <p:sp>
        <p:nvSpPr>
          <p:cNvPr id="237" name="Rectangle"/>
          <p:cNvSpPr/>
          <p:nvPr/>
        </p:nvSpPr>
        <p:spPr>
          <a:xfrm>
            <a:off x="12877800" y="2324100"/>
            <a:ext cx="11334750" cy="10038588"/>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38" name="template&lt;class ItemType&gt;…"/>
          <p:cNvSpPr/>
          <p:nvPr/>
        </p:nvSpPr>
        <p:spPr>
          <a:xfrm>
            <a:off x="12954000" y="2324100"/>
            <a:ext cx="11106150" cy="8953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rPr>
                <a:solidFill>
                  <a:srgbClr val="BB2CA2"/>
                </a:solidFill>
              </a:rPr>
              <a:t>void</a:t>
            </a:r>
            <a:r>
              <a:t> LinkedSortedList&lt;ItemType&gt;::</a:t>
            </a:r>
          </a:p>
          <a:p>
            <a:pPr lvl="4" indent="1828800" algn="l" defTabSz="685800">
              <a:tabLst>
                <a:tab pos="495300" algn="l"/>
              </a:tabLst>
              <a:defRPr sz="2600" b="1">
                <a:latin typeface="Menlo Regular"/>
                <a:ea typeface="Menlo Regular"/>
                <a:cs typeface="Menlo Regular"/>
                <a:sym typeface="Menlo Regular"/>
              </a:defRPr>
            </a:pPr>
            <a:r>
              <a:t> insertSorted(</a:t>
            </a:r>
            <a:r>
              <a:rPr>
                <a:solidFill>
                  <a:srgbClr val="BB2CA2"/>
                </a:solidFill>
              </a:rPr>
              <a:t>const</a:t>
            </a:r>
            <a:r>
              <a:t> ItemType&amp; newEntry)</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latin typeface="Menlo Regular"/>
                <a:ea typeface="Menlo Regular"/>
                <a:cs typeface="Menlo Regular"/>
                <a:sym typeface="Menlo Regular"/>
              </a:defRPr>
            </a:pPr>
            <a:r>
              <a:t>   Node&lt;ItemType&gt;* newNodePtr = </a:t>
            </a:r>
          </a:p>
          <a:p>
            <a:pPr lvl="7" indent="3200400" algn="l" defTabSz="685800">
              <a:tabLst>
                <a:tab pos="495300" algn="l"/>
              </a:tabLst>
              <a:defRPr sz="2600" b="1">
                <a:latin typeface="Menlo Regular"/>
                <a:ea typeface="Menlo Regular"/>
                <a:cs typeface="Menlo Regular"/>
                <a:sym typeface="Menlo Regular"/>
              </a:defRPr>
            </a:pPr>
            <a:r>
              <a:rPr>
                <a:solidFill>
                  <a:srgbClr val="BB2CA2"/>
                </a:solidFill>
              </a:rPr>
              <a:t>new</a:t>
            </a:r>
            <a:r>
              <a:t> Node&lt;ItemType&gt;(newEntry);</a:t>
            </a:r>
          </a:p>
          <a:p>
            <a:pPr algn="l" defTabSz="685800">
              <a:tabLst>
                <a:tab pos="495300" algn="l"/>
              </a:tabLst>
              <a:defRPr sz="2600" b="1">
                <a:latin typeface="Menlo Regular"/>
                <a:ea typeface="Menlo Regular"/>
                <a:cs typeface="Menlo Regular"/>
                <a:sym typeface="Menlo Regular"/>
              </a:defRPr>
            </a:pPr>
            <a:r>
              <a:t>   Node&lt;ItemType&gt;* prevPtr = getNodeBefore(newEntry);</a:t>
            </a:r>
          </a:p>
          <a:p>
            <a:pPr algn="l" defTabSz="685800">
              <a:tabLst>
                <a:tab pos="495300" algn="l"/>
              </a:tabLst>
              <a:defRPr sz="2600" b="1">
                <a:latin typeface="Menlo Regular"/>
                <a:ea typeface="Menlo Regular"/>
                <a:cs typeface="Menlo Regular"/>
                <a:sym typeface="Menlo Regular"/>
              </a:defRPr>
            </a:pPr>
            <a:r>
              <a:t>   </a:t>
            </a:r>
          </a:p>
          <a:p>
            <a:pPr algn="l" defTabSz="685800">
              <a:tabLst>
                <a:tab pos="495300" algn="l"/>
              </a:tabLst>
              <a:defRPr sz="2600" b="1">
                <a:latin typeface="Menlo Regular"/>
                <a:ea typeface="Menlo Regular"/>
                <a:cs typeface="Menlo Regular"/>
                <a:sym typeface="Menlo Regular"/>
              </a:defRPr>
            </a:pPr>
            <a:r>
              <a:t>   </a:t>
            </a:r>
            <a:r>
              <a:rPr>
                <a:solidFill>
                  <a:srgbClr val="BB2CA2"/>
                </a:solidFill>
              </a:rPr>
              <a:t>if</a:t>
            </a:r>
            <a:r>
              <a:t> (isEmpty() || (prevPtr == </a:t>
            </a:r>
            <a:r>
              <a:rPr>
                <a:solidFill>
                  <a:srgbClr val="BB2CA2"/>
                </a:solidFill>
              </a:rPr>
              <a:t>nullptr</a:t>
            </a:r>
            <a:r>
              <a:t>))    </a:t>
            </a:r>
          </a:p>
          <a:p>
            <a:pPr algn="l" defTabSz="685800">
              <a:tabLst>
                <a:tab pos="495300" algn="l"/>
              </a:tabLst>
              <a:defRPr sz="2600" b="1">
                <a:latin typeface="Menlo Regular"/>
                <a:ea typeface="Menlo Regular"/>
                <a:cs typeface="Menlo Regular"/>
                <a:sym typeface="Menlo Regular"/>
              </a:defRPr>
            </a:pPr>
            <a:r>
              <a:t>   {</a:t>
            </a:r>
          </a:p>
          <a:p>
            <a:pPr algn="l" defTabSz="685800">
              <a:tabLst>
                <a:tab pos="495300" algn="l"/>
              </a:tabLst>
              <a:defRPr sz="2600" b="1">
                <a:latin typeface="Menlo Regular"/>
                <a:ea typeface="Menlo Regular"/>
                <a:cs typeface="Menlo Regular"/>
                <a:sym typeface="Menlo Regular"/>
              </a:defRPr>
            </a:pPr>
            <a:r>
              <a:t>      newNodePtr-&gt;setNext(headPtr);</a:t>
            </a:r>
          </a:p>
          <a:p>
            <a:pPr algn="l" defTabSz="685800">
              <a:tabLst>
                <a:tab pos="495300" algn="l"/>
              </a:tabLst>
              <a:defRPr sz="2600" b="1">
                <a:latin typeface="Menlo Regular"/>
                <a:ea typeface="Menlo Regular"/>
                <a:cs typeface="Menlo Regular"/>
                <a:sym typeface="Menlo Regular"/>
              </a:defRPr>
            </a:pPr>
            <a:r>
              <a:t>      headPtr = newNodePtr;</a:t>
            </a:r>
          </a:p>
          <a:p>
            <a:pPr algn="l" defTabSz="685800">
              <a:tabLst>
                <a:tab pos="495300" algn="l"/>
              </a:tabLst>
              <a:defRPr sz="2600" b="1">
                <a:latin typeface="Menlo Regular"/>
                <a:ea typeface="Menlo Regular"/>
                <a:cs typeface="Menlo Regular"/>
                <a:sym typeface="Menlo Regular"/>
              </a:defRPr>
            </a:pPr>
            <a:r>
              <a:t>   }</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rPr>
                <a:solidFill>
                  <a:srgbClr val="BB2CA2"/>
                </a:solidFill>
              </a:rPr>
              <a:t>else</a:t>
            </a:r>
            <a:r>
              <a:t> </a:t>
            </a:r>
          </a:p>
          <a:p>
            <a:pPr algn="l" defTabSz="685800">
              <a:tabLst>
                <a:tab pos="495300" algn="l"/>
              </a:tabLst>
              <a:defRPr sz="2600" b="1">
                <a:solidFill>
                  <a:srgbClr val="008400"/>
                </a:solidFill>
                <a:latin typeface="Menlo Regular"/>
                <a:ea typeface="Menlo Regular"/>
                <a:cs typeface="Menlo Regular"/>
                <a:sym typeface="Menlo Regular"/>
              </a:defRPr>
            </a:pPr>
            <a:r>
              <a:t>   </a:t>
            </a:r>
            <a:r>
              <a:rPr>
                <a:solidFill>
                  <a:srgbClr val="000000"/>
                </a:solidFill>
              </a:rPr>
              <a:t>{</a:t>
            </a:r>
          </a:p>
          <a:p>
            <a:pPr algn="l" defTabSz="685800">
              <a:tabLst>
                <a:tab pos="495300" algn="l"/>
              </a:tabLst>
              <a:defRPr sz="2600" b="1">
                <a:latin typeface="Menlo Regular"/>
                <a:ea typeface="Menlo Regular"/>
                <a:cs typeface="Menlo Regular"/>
                <a:sym typeface="Menlo Regular"/>
              </a:defRPr>
            </a:pPr>
            <a:r>
              <a:t>      Node&lt;ItemType&gt;* aftPtr = prevPtr-&gt;getNext();</a:t>
            </a:r>
          </a:p>
          <a:p>
            <a:pPr algn="l" defTabSz="685800">
              <a:tabLst>
                <a:tab pos="495300" algn="l"/>
              </a:tabLst>
              <a:defRPr sz="2600" b="1">
                <a:latin typeface="Menlo Regular"/>
                <a:ea typeface="Menlo Regular"/>
                <a:cs typeface="Menlo Regular"/>
                <a:sym typeface="Menlo Regular"/>
              </a:defRPr>
            </a:pPr>
            <a:r>
              <a:t>      newNodePtr-&gt;setNext(aftPtr);</a:t>
            </a:r>
          </a:p>
          <a:p>
            <a:pPr algn="l" defTabSz="685800">
              <a:tabLst>
                <a:tab pos="495300" algn="l"/>
              </a:tabLst>
              <a:defRPr sz="2600" b="1">
                <a:latin typeface="Menlo Regular"/>
                <a:ea typeface="Menlo Regular"/>
                <a:cs typeface="Menlo Regular"/>
                <a:sym typeface="Menlo Regular"/>
              </a:defRPr>
            </a:pPr>
            <a:r>
              <a:t>      prevPtr-&gt;setNext(newNodePtr);</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 </a:t>
            </a:r>
            <a:r>
              <a:t>// end if</a:t>
            </a:r>
            <a:endParaRPr>
              <a:solidFill>
                <a:srgbClr val="000000"/>
              </a:solidFill>
            </a:endParaRPr>
          </a:p>
          <a:p>
            <a:pPr algn="l" defTabSz="685800">
              <a:tabLst>
                <a:tab pos="495300" algn="l"/>
              </a:tabLst>
              <a:defRPr sz="2600" b="1">
                <a:latin typeface="Menlo Regular"/>
                <a:ea typeface="Menlo Regular"/>
                <a:cs typeface="Menlo Regular"/>
                <a:sym typeface="Menlo Regular"/>
              </a:defRPr>
            </a:pPr>
            <a:r>
              <a:t>   </a:t>
            </a:r>
          </a:p>
          <a:p>
            <a:pPr algn="l" defTabSz="685800">
              <a:tabLst>
                <a:tab pos="495300" algn="l"/>
              </a:tabLst>
              <a:defRPr sz="2600" b="1">
                <a:latin typeface="Menlo Regular"/>
                <a:ea typeface="Menlo Regular"/>
                <a:cs typeface="Menlo Regular"/>
                <a:sym typeface="Menlo Regular"/>
              </a:defRPr>
            </a:pPr>
            <a:r>
              <a:t>   itemCount++;</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insertSorted</a:t>
            </a:r>
          </a:p>
        </p:txBody>
      </p:sp>
      <p:grpSp>
        <p:nvGrpSpPr>
          <p:cNvPr id="241" name="Group"/>
          <p:cNvGrpSpPr/>
          <p:nvPr/>
        </p:nvGrpSpPr>
        <p:grpSpPr>
          <a:xfrm>
            <a:off x="3657600" y="11082528"/>
            <a:ext cx="2686050" cy="1809750"/>
            <a:chOff x="0" y="0"/>
            <a:chExt cx="2686050" cy="1809750"/>
          </a:xfrm>
        </p:grpSpPr>
        <p:sp>
          <p:nvSpPr>
            <p:cNvPr id="239" name="curPtr"/>
            <p:cNvSpPr/>
            <p:nvPr/>
          </p:nvSpPr>
          <p:spPr>
            <a:xfrm>
              <a:off x="0" y="1028700"/>
              <a:ext cx="26860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curPtr</a:t>
              </a:r>
            </a:p>
          </p:txBody>
        </p:sp>
        <p:sp>
          <p:nvSpPr>
            <p:cNvPr id="240" name="Rectangle"/>
            <p:cNvSpPr/>
            <p:nvPr/>
          </p:nvSpPr>
          <p:spPr>
            <a:xfrm>
              <a:off x="592316" y="0"/>
              <a:ext cx="1162051" cy="1104900"/>
            </a:xfrm>
            <a:prstGeom prst="rect">
              <a:avLst/>
            </a:prstGeom>
            <a:solidFill>
              <a:srgbClr val="C485FF"/>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42" name="/"/>
          <p:cNvSpPr/>
          <p:nvPr/>
        </p:nvSpPr>
        <p:spPr>
          <a:xfrm>
            <a:off x="1893186" y="11330178"/>
            <a:ext cx="478531" cy="800100"/>
          </a:xfrm>
          <a:prstGeom prst="rect">
            <a:avLst/>
          </a:prstGeom>
          <a:ln w="12700">
            <a:miter lim="400000"/>
          </a:ln>
          <a:effectLst>
            <a:outerShdw blurRad="266700" dir="306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4600">
                <a:solidFill>
                  <a:srgbClr val="941100"/>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43" name="Line"/>
          <p:cNvSpPr/>
          <p:nvPr/>
        </p:nvSpPr>
        <p:spPr>
          <a:xfrm>
            <a:off x="990600" y="9022746"/>
            <a:ext cx="3777106" cy="2660748"/>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4" name="Line"/>
          <p:cNvSpPr/>
          <p:nvPr/>
        </p:nvSpPr>
        <p:spPr>
          <a:xfrm>
            <a:off x="3785592" y="8939700"/>
            <a:ext cx="961530" cy="2740424"/>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5" name="Line"/>
          <p:cNvSpPr/>
          <p:nvPr/>
        </p:nvSpPr>
        <p:spPr>
          <a:xfrm>
            <a:off x="914400" y="9025128"/>
            <a:ext cx="1164828" cy="2676823"/>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6" name="Line"/>
          <p:cNvSpPr/>
          <p:nvPr/>
        </p:nvSpPr>
        <p:spPr>
          <a:xfrm flipH="1">
            <a:off x="4821832" y="8777478"/>
            <a:ext cx="3064868" cy="2839343"/>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7" name="Line"/>
          <p:cNvSpPr/>
          <p:nvPr/>
        </p:nvSpPr>
        <p:spPr>
          <a:xfrm flipH="1">
            <a:off x="2089249" y="8891778"/>
            <a:ext cx="1130201" cy="2825949"/>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48" name="Rounded Rectangle"/>
          <p:cNvSpPr/>
          <p:nvPr/>
        </p:nvSpPr>
        <p:spPr>
          <a:xfrm>
            <a:off x="12821063" y="2247900"/>
            <a:ext cx="11430001" cy="10114788"/>
          </a:xfrm>
          <a:prstGeom prst="roundRect">
            <a:avLst>
              <a:gd name="adj" fmla="val 2530"/>
            </a:avLst>
          </a:prstGeom>
          <a:gradFill>
            <a:gsLst>
              <a:gs pos="0">
                <a:srgbClr val="FFFFFF"/>
              </a:gs>
              <a:gs pos="40515">
                <a:srgbClr val="E8F5FF"/>
              </a:gs>
              <a:gs pos="100000">
                <a:srgbClr val="D1EBFE"/>
              </a:gs>
            </a:gsLst>
            <a:path>
              <a:fillToRect l="50000" t="50000" r="50000" b="50000"/>
            </a:path>
          </a:gradFill>
          <a:ln w="38100">
            <a:solidFill>
              <a:srgbClr val="000000"/>
            </a:solidFill>
            <a:miter lim="400000"/>
          </a:ln>
          <a:effectLst>
            <a:outerShdw blurRad="546100" dir="306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251" name="Group"/>
          <p:cNvGrpSpPr/>
          <p:nvPr/>
        </p:nvGrpSpPr>
        <p:grpSpPr>
          <a:xfrm>
            <a:off x="12992100" y="2857500"/>
            <a:ext cx="11049000" cy="6686551"/>
            <a:chOff x="0" y="0"/>
            <a:chExt cx="11049000" cy="6686550"/>
          </a:xfrm>
        </p:grpSpPr>
        <p:sp>
          <p:nvSpPr>
            <p:cNvPr id="249" name="Rectangle"/>
            <p:cNvSpPr/>
            <p:nvPr/>
          </p:nvSpPr>
          <p:spPr>
            <a:xfrm>
              <a:off x="0" y="0"/>
              <a:ext cx="11049000" cy="6686551"/>
            </a:xfrm>
            <a:prstGeom prst="rect">
              <a:avLst/>
            </a:prstGeom>
            <a:solidFill>
              <a:srgbClr val="E5E6E1"/>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0" name="template&lt;class ItemType&gt;…"/>
            <p:cNvSpPr/>
            <p:nvPr/>
          </p:nvSpPr>
          <p:spPr>
            <a:xfrm>
              <a:off x="122572" y="174811"/>
              <a:ext cx="10786344" cy="61402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t>Node&lt;ItemType&gt;* LinkedSortedList&lt;ItemType&gt;::</a:t>
              </a:r>
            </a:p>
            <a:p>
              <a:pPr algn="l" defTabSz="685800">
                <a:tabLst>
                  <a:tab pos="495300" algn="l"/>
                </a:tabLst>
                <a:defRPr sz="2600" b="1">
                  <a:latin typeface="Menlo Regular"/>
                  <a:ea typeface="Menlo Regular"/>
                  <a:cs typeface="Menlo Regular"/>
                  <a:sym typeface="Menlo Regular"/>
                </a:defRPr>
              </a:pPr>
              <a:r>
                <a:t>       getNodeBefore(</a:t>
              </a:r>
              <a:r>
                <a:rPr>
                  <a:solidFill>
                    <a:srgbClr val="BB2CA2"/>
                  </a:solidFill>
                </a:rPr>
                <a:t>const</a:t>
              </a:r>
              <a:r>
                <a:t> ItemType&amp; anEntry) </a:t>
              </a:r>
              <a:r>
                <a:rPr>
                  <a:solidFill>
                    <a:srgbClr val="BB2CA2"/>
                  </a:solidFill>
                </a:rPr>
                <a:t>const</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latin typeface="Menlo Regular"/>
                  <a:ea typeface="Menlo Regular"/>
                  <a:cs typeface="Menlo Regular"/>
                  <a:sym typeface="Menlo Regular"/>
                </a:defRPr>
              </a:pPr>
              <a:r>
                <a:t>   Node&lt;ItemType&gt;* curPtr = headPtr;</a:t>
              </a:r>
            </a:p>
            <a:p>
              <a:pPr algn="l" defTabSz="685800">
                <a:tabLst>
                  <a:tab pos="495300" algn="l"/>
                </a:tabLst>
                <a:defRPr sz="2600" b="1">
                  <a:latin typeface="Menlo Regular"/>
                  <a:ea typeface="Menlo Regular"/>
                  <a:cs typeface="Menlo Regular"/>
                  <a:sym typeface="Menlo Regular"/>
                </a:defRPr>
              </a:pPr>
              <a:r>
                <a:t>   Node&lt;ItemType&gt;* prevPtr = </a:t>
              </a:r>
              <a:r>
                <a:rPr>
                  <a:solidFill>
                    <a:srgbClr val="BB2CA2"/>
                  </a:solidFill>
                </a:rPr>
                <a:t>nullptr</a:t>
              </a:r>
              <a:r>
                <a:t>;</a:t>
              </a:r>
            </a:p>
            <a:p>
              <a:pPr algn="l" defTabSz="685800">
                <a:tabLst>
                  <a:tab pos="495300" algn="l"/>
                </a:tabLst>
                <a:defRPr sz="2600" b="1">
                  <a:latin typeface="Menlo Regular"/>
                  <a:ea typeface="Menlo Regular"/>
                  <a:cs typeface="Menlo Regular"/>
                  <a:sym typeface="Menlo Regular"/>
                </a:defRPr>
              </a:pPr>
              <a:r>
                <a:t>   </a:t>
              </a:r>
            </a:p>
            <a:p>
              <a:pPr algn="l" defTabSz="685800">
                <a:tabLst>
                  <a:tab pos="495300" algn="l"/>
                </a:tabLst>
                <a:defRPr sz="2600" b="1">
                  <a:latin typeface="Menlo Regular"/>
                  <a:ea typeface="Menlo Regular"/>
                  <a:cs typeface="Menlo Regular"/>
                  <a:sym typeface="Menlo Regular"/>
                </a:defRPr>
              </a:pPr>
              <a:r>
                <a:t>   </a:t>
              </a:r>
              <a:r>
                <a:rPr>
                  <a:solidFill>
                    <a:srgbClr val="BB2CA2"/>
                  </a:solidFill>
                </a:rPr>
                <a:t>while</a:t>
              </a:r>
              <a:r>
                <a:t> ( (curPtr != </a:t>
              </a:r>
              <a:r>
                <a:rPr>
                  <a:solidFill>
                    <a:srgbClr val="BB2CA2"/>
                  </a:solidFill>
                </a:rPr>
                <a:t>nullptr</a:t>
              </a:r>
              <a:r>
                <a:t>) </a:t>
              </a:r>
            </a:p>
            <a:p>
              <a:pPr algn="l" defTabSz="685800">
                <a:tabLst>
                  <a:tab pos="495300" algn="l"/>
                </a:tabLst>
                <a:defRPr sz="2600" b="1">
                  <a:latin typeface="Menlo Regular"/>
                  <a:ea typeface="Menlo Regular"/>
                  <a:cs typeface="Menlo Regular"/>
                  <a:sym typeface="Menlo Regular"/>
                </a:defRPr>
              </a:pPr>
              <a:r>
                <a:t>                &amp;&amp; (anEntry &gt; curPtr-&gt;getItem()) )</a:t>
              </a:r>
            </a:p>
            <a:p>
              <a:pPr algn="l" defTabSz="685800">
                <a:tabLst>
                  <a:tab pos="495300" algn="l"/>
                </a:tabLst>
                <a:defRPr sz="2600" b="1">
                  <a:latin typeface="Menlo Regular"/>
                  <a:ea typeface="Menlo Regular"/>
                  <a:cs typeface="Menlo Regular"/>
                  <a:sym typeface="Menlo Regular"/>
                </a:defRPr>
              </a:pPr>
              <a:r>
                <a:t>   {</a:t>
              </a:r>
            </a:p>
            <a:p>
              <a:pPr algn="l" defTabSz="685800">
                <a:tabLst>
                  <a:tab pos="495300" algn="l"/>
                </a:tabLst>
                <a:defRPr sz="2600" b="1">
                  <a:latin typeface="Menlo Regular"/>
                  <a:ea typeface="Menlo Regular"/>
                  <a:cs typeface="Menlo Regular"/>
                  <a:sym typeface="Menlo Regular"/>
                </a:defRPr>
              </a:pPr>
              <a:r>
                <a:t>      prevPtr = curPtr;</a:t>
              </a:r>
            </a:p>
            <a:p>
              <a:pPr algn="l" defTabSz="685800">
                <a:tabLst>
                  <a:tab pos="495300" algn="l"/>
                </a:tabLst>
                <a:defRPr sz="2600" b="1">
                  <a:latin typeface="Menlo Regular"/>
                  <a:ea typeface="Menlo Regular"/>
                  <a:cs typeface="Menlo Regular"/>
                  <a:sym typeface="Menlo Regular"/>
                </a:defRPr>
              </a:pPr>
              <a:r>
                <a:t>      curPtr = curPtr-&gt;getNext();</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 </a:t>
              </a:r>
              <a:r>
                <a:t>// end while</a:t>
              </a:r>
              <a:endParaRPr>
                <a:solidFill>
                  <a:srgbClr val="000000"/>
                </a:solidFill>
              </a:endParaRPr>
            </a:p>
            <a:p>
              <a:pPr algn="l" defTabSz="685800">
                <a:tabLst>
                  <a:tab pos="495300" algn="l"/>
                </a:tabLst>
                <a:defRPr sz="2600" b="1">
                  <a:latin typeface="Menlo Regular"/>
                  <a:ea typeface="Menlo Regular"/>
                  <a:cs typeface="Menlo Regular"/>
                  <a:sym typeface="Menlo Regular"/>
                </a:defRPr>
              </a:pPr>
              <a:r>
                <a:t>   </a:t>
              </a:r>
              <a:r>
                <a:rPr>
                  <a:solidFill>
                    <a:srgbClr val="BB2CA2"/>
                  </a:solidFill>
                </a:rPr>
                <a:t>return</a:t>
              </a:r>
              <a:r>
                <a:t> prevPtr;</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getNodeBefore</a:t>
              </a:r>
            </a:p>
          </p:txBody>
        </p:sp>
      </p:grpSp>
      <p:sp>
        <p:nvSpPr>
          <p:cNvPr id="252" name="Line"/>
          <p:cNvSpPr/>
          <p:nvPr/>
        </p:nvSpPr>
        <p:spPr>
          <a:xfrm flipH="1">
            <a:off x="12278908" y="4229100"/>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55" name="Group"/>
          <p:cNvGrpSpPr/>
          <p:nvPr/>
        </p:nvGrpSpPr>
        <p:grpSpPr>
          <a:xfrm>
            <a:off x="6553200" y="11063478"/>
            <a:ext cx="2419350" cy="1828800"/>
            <a:chOff x="0" y="0"/>
            <a:chExt cx="2419350" cy="1828800"/>
          </a:xfrm>
        </p:grpSpPr>
        <p:sp>
          <p:nvSpPr>
            <p:cNvPr id="253" name="aftPtr"/>
            <p:cNvSpPr/>
            <p:nvPr/>
          </p:nvSpPr>
          <p:spPr>
            <a:xfrm>
              <a:off x="0" y="1047750"/>
              <a:ext cx="24193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aftPtr</a:t>
              </a:r>
            </a:p>
          </p:txBody>
        </p:sp>
        <p:sp>
          <p:nvSpPr>
            <p:cNvPr id="254" name="Rectangle"/>
            <p:cNvSpPr/>
            <p:nvPr/>
          </p:nvSpPr>
          <p:spPr>
            <a:xfrm>
              <a:off x="611366" y="0"/>
              <a:ext cx="1162051" cy="1104900"/>
            </a:xfrm>
            <a:prstGeom prst="rect">
              <a:avLst/>
            </a:prstGeom>
            <a:solidFill>
              <a:srgbClr val="C485FF"/>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56" name="Line"/>
          <p:cNvSpPr/>
          <p:nvPr/>
        </p:nvSpPr>
        <p:spPr>
          <a:xfrm>
            <a:off x="7752059" y="9242583"/>
            <a:ext cx="1" cy="2368187"/>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57" name="LinkedSortedList.cpp"/>
          <p:cNvSpPr/>
          <p:nvPr/>
        </p:nvSpPr>
        <p:spPr>
          <a:xfrm>
            <a:off x="17000359" y="11924538"/>
            <a:ext cx="626745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a:t>LinkedSortedList.cpp</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75">
                                            <p:txEl>
                                              <p:pRg st="1" end="1"/>
                                            </p:txEl>
                                          </p:spTgt>
                                        </p:tgtEl>
                                        <p:attrNameLst>
                                          <p:attrName>style.visibility</p:attrName>
                                        </p:attrNameLst>
                                      </p:cBhvr>
                                      <p:to>
                                        <p:strVal val="visible"/>
                                      </p:to>
                                    </p:set>
                                    <p:animEffect transition="in" filter="fade">
                                      <p:cBhvr>
                                        <p:cTn id="7" dur="500"/>
                                        <p:tgtEl>
                                          <p:spTgt spid="175">
                                            <p:txEl>
                                              <p:pRg st="1" end="1"/>
                                            </p:txEl>
                                          </p:spTgt>
                                        </p:tgtEl>
                                      </p:cBhvr>
                                    </p:animEffect>
                                  </p:childTnLst>
                                </p:cTn>
                              </p:par>
                            </p:childTnLst>
                          </p:cTn>
                        </p:par>
                        <p:par>
                          <p:cTn id="8" fill="hold">
                            <p:stCondLst>
                              <p:cond delay="500"/>
                            </p:stCondLst>
                            <p:childTnLst>
                              <p:par>
                                <p:cTn id="9" presetID="23" presetClass="entr" presetSubtype="16" fill="hold" grpId="0" nodeType="afterEffect">
                                  <p:stCondLst>
                                    <p:cond delay="0"/>
                                  </p:stCondLst>
                                  <p:iterate>
                                    <p:tmAbs val="0"/>
                                  </p:iterate>
                                  <p:childTnLst>
                                    <p:set>
                                      <p:cBhvr>
                                        <p:cTn id="10" fill="hold"/>
                                        <p:tgtEl>
                                          <p:spTgt spid="257"/>
                                        </p:tgtEl>
                                        <p:attrNameLst>
                                          <p:attrName>style.visibility</p:attrName>
                                        </p:attrNameLst>
                                      </p:cBhvr>
                                      <p:to>
                                        <p:strVal val="visible"/>
                                      </p:to>
                                    </p:set>
                                    <p:anim calcmode="lin" valueType="num">
                                      <p:cBhvr>
                                        <p:cTn id="11" dur="500" fill="hold"/>
                                        <p:tgtEl>
                                          <p:spTgt spid="257"/>
                                        </p:tgtEl>
                                        <p:attrNameLst>
                                          <p:attrName>ppt_w</p:attrName>
                                        </p:attrNameLst>
                                      </p:cBhvr>
                                      <p:tavLst>
                                        <p:tav tm="0">
                                          <p:val>
                                            <p:fltVal val="0"/>
                                          </p:val>
                                        </p:tav>
                                        <p:tav tm="100000">
                                          <p:val>
                                            <p:strVal val="#ppt_w"/>
                                          </p:val>
                                        </p:tav>
                                      </p:tavLst>
                                    </p:anim>
                                    <p:anim calcmode="lin" valueType="num">
                                      <p:cBhvr>
                                        <p:cTn id="12" dur="500" fill="hold"/>
                                        <p:tgtEl>
                                          <p:spTgt spid="257"/>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 presetClass="entr" presetSubtype="0" fill="hold" grpId="0" nodeType="afterEffect">
                                  <p:stCondLst>
                                    <p:cond delay="0"/>
                                  </p:stCondLst>
                                  <p:iterate type="lt">
                                    <p:tmAbs val="100"/>
                                  </p:iterate>
                                  <p:childTnLst>
                                    <p:set>
                                      <p:cBhvr>
                                        <p:cTn id="15" fill="hold"/>
                                        <p:tgtEl>
                                          <p:spTgt spid="2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fill="hold" grpId="0" nodeType="clickEffect">
                                  <p:stCondLst>
                                    <p:cond delay="0"/>
                                  </p:stCondLst>
                                  <p:iterate>
                                    <p:tmAbs val="0"/>
                                  </p:iterate>
                                  <p:childTnLst>
                                    <p:set>
                                      <p:cBhvr>
                                        <p:cTn id="19" fill="hold"/>
                                        <p:tgtEl>
                                          <p:spTgt spid="236"/>
                                        </p:tgtEl>
                                        <p:attrNameLst>
                                          <p:attrName>style.visibility</p:attrName>
                                        </p:attrNameLst>
                                      </p:cBhvr>
                                      <p:to>
                                        <p:strVal val="visible"/>
                                      </p:to>
                                    </p:set>
                                    <p:animEffect transition="in" filter="fade">
                                      <p:cBhvr>
                                        <p:cTn id="20" dur="500"/>
                                        <p:tgtEl>
                                          <p:spTgt spid="236"/>
                                        </p:tgtEl>
                                      </p:cBhvr>
                                    </p:animEffect>
                                  </p:childTnLst>
                                </p:cTn>
                              </p:par>
                            </p:childTnLst>
                          </p:cTn>
                        </p:par>
                        <p:par>
                          <p:cTn id="21" fill="hold">
                            <p:stCondLst>
                              <p:cond delay="500"/>
                            </p:stCondLst>
                            <p:childTnLst>
                              <p:par>
                                <p:cTn id="22" presetID="22" presetClass="entr" presetSubtype="1" fill="hold" grpId="0" nodeType="afterEffect">
                                  <p:stCondLst>
                                    <p:cond delay="0"/>
                                  </p:stCondLst>
                                  <p:iterate>
                                    <p:tmAbs val="0"/>
                                  </p:iterate>
                                  <p:childTnLst>
                                    <p:set>
                                      <p:cBhvr>
                                        <p:cTn id="23" fill="hold"/>
                                        <p:tgtEl>
                                          <p:spTgt spid="194"/>
                                        </p:tgtEl>
                                        <p:attrNameLst>
                                          <p:attrName>style.visibility</p:attrName>
                                        </p:attrNameLst>
                                      </p:cBhvr>
                                      <p:to>
                                        <p:strVal val="visible"/>
                                      </p:to>
                                    </p:set>
                                    <p:animEffect transition="in" filter="wipe(up)">
                                      <p:cBhvr>
                                        <p:cTn id="24" dur="500"/>
                                        <p:tgtEl>
                                          <p:spTgt spid="19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p:tmAbs val="0"/>
                                  </p:iterate>
                                  <p:childTnLst>
                                    <p:set>
                                      <p:cBhvr>
                                        <p:cTn id="28" fill="hold"/>
                                        <p:tgtEl>
                                          <p:spTgt spid="252"/>
                                        </p:tgtEl>
                                        <p:attrNameLst>
                                          <p:attrName>style.visibility</p:attrName>
                                        </p:attrNameLst>
                                      </p:cBhvr>
                                      <p:to>
                                        <p:strVal val="visible"/>
                                      </p:to>
                                    </p:set>
                                    <p:animEffect transition="in" filter="wipe(left)">
                                      <p:cBhvr>
                                        <p:cTn id="29" dur="500"/>
                                        <p:tgtEl>
                                          <p:spTgt spid="252"/>
                                        </p:tgtEl>
                                      </p:cBhvr>
                                    </p:animEffect>
                                  </p:childTnLst>
                                </p:cTn>
                              </p:par>
                            </p:childTnLst>
                          </p:cTn>
                        </p:par>
                        <p:par>
                          <p:cTn id="30" fill="hold">
                            <p:stCondLst>
                              <p:cond delay="500"/>
                            </p:stCondLst>
                            <p:childTnLst>
                              <p:par>
                                <p:cTn id="31" presetID="23" presetClass="entr" presetSubtype="16" fill="hold" grpId="0" nodeType="afterEffect">
                                  <p:stCondLst>
                                    <p:cond delay="0"/>
                                  </p:stCondLst>
                                  <p:iterate>
                                    <p:tmAbs val="0"/>
                                  </p:iterate>
                                  <p:childTnLst>
                                    <p:set>
                                      <p:cBhvr>
                                        <p:cTn id="32" fill="hold"/>
                                        <p:tgtEl>
                                          <p:spTgt spid="193"/>
                                        </p:tgtEl>
                                        <p:attrNameLst>
                                          <p:attrName>style.visibility</p:attrName>
                                        </p:attrNameLst>
                                      </p:cBhvr>
                                      <p:to>
                                        <p:strVal val="visible"/>
                                      </p:to>
                                    </p:set>
                                    <p:anim calcmode="lin" valueType="num">
                                      <p:cBhvr>
                                        <p:cTn id="33" dur="500" fill="hold"/>
                                        <p:tgtEl>
                                          <p:spTgt spid="193"/>
                                        </p:tgtEl>
                                        <p:attrNameLst>
                                          <p:attrName>ppt_w</p:attrName>
                                        </p:attrNameLst>
                                      </p:cBhvr>
                                      <p:tavLst>
                                        <p:tav tm="0">
                                          <p:val>
                                            <p:fltVal val="0"/>
                                          </p:val>
                                        </p:tav>
                                        <p:tav tm="100000">
                                          <p:val>
                                            <p:strVal val="#ppt_w"/>
                                          </p:val>
                                        </p:tav>
                                      </p:tavLst>
                                    </p:anim>
                                    <p:anim calcmode="lin" valueType="num">
                                      <p:cBhvr>
                                        <p:cTn id="34" dur="500" fill="hold"/>
                                        <p:tgtEl>
                                          <p:spTgt spid="193"/>
                                        </p:tgtEl>
                                        <p:attrNameLst>
                                          <p:attrName>ppt_h</p:attrName>
                                        </p:attrNameLst>
                                      </p:cBhvr>
                                      <p:tavLst>
                                        <p:tav tm="0">
                                          <p:val>
                                            <p:fltVal val="0"/>
                                          </p:val>
                                        </p:tav>
                                        <p:tav tm="100000">
                                          <p:val>
                                            <p:strVal val="#ppt_h"/>
                                          </p:val>
                                        </p:tav>
                                      </p:tavLst>
                                    </p:anim>
                                  </p:childTnLst>
                                </p:cTn>
                              </p:par>
                            </p:childTnLst>
                          </p:cTn>
                        </p:par>
                        <p:par>
                          <p:cTn id="35" fill="hold">
                            <p:stCondLst>
                              <p:cond delay="1000"/>
                            </p:stCondLst>
                            <p:childTnLst>
                              <p:par>
                                <p:cTn id="36" presetID="10" presetClass="entr" fill="hold" grpId="0" nodeType="afterEffect">
                                  <p:stCondLst>
                                    <p:cond delay="0"/>
                                  </p:stCondLst>
                                  <p:iterate>
                                    <p:tmAbs val="0"/>
                                  </p:iterate>
                                  <p:childTnLst>
                                    <p:set>
                                      <p:cBhvr>
                                        <p:cTn id="37" fill="hold"/>
                                        <p:tgtEl>
                                          <p:spTgt spid="178"/>
                                        </p:tgtEl>
                                        <p:attrNameLst>
                                          <p:attrName>style.visibility</p:attrName>
                                        </p:attrNameLst>
                                      </p:cBhvr>
                                      <p:to>
                                        <p:strVal val="visible"/>
                                      </p:to>
                                    </p:set>
                                    <p:animEffect transition="in" filter="fade">
                                      <p:cBhvr>
                                        <p:cTn id="38" dur="500"/>
                                        <p:tgtEl>
                                          <p:spTgt spid="178"/>
                                        </p:tgtEl>
                                      </p:cBhvr>
                                    </p:animEffect>
                                  </p:childTnLst>
                                </p:cTn>
                              </p:par>
                            </p:childTnLst>
                          </p:cTn>
                        </p:par>
                        <p:par>
                          <p:cTn id="39" fill="hold">
                            <p:stCondLst>
                              <p:cond delay="1500"/>
                            </p:stCondLst>
                            <p:childTnLst>
                              <p:par>
                                <p:cTn id="40" presetID="22" presetClass="entr" presetSubtype="8" fill="hold" grpId="0" nodeType="afterEffect">
                                  <p:stCondLst>
                                    <p:cond delay="0"/>
                                  </p:stCondLst>
                                  <p:iterate>
                                    <p:tmAbs val="0"/>
                                  </p:iterate>
                                  <p:childTnLst>
                                    <p:set>
                                      <p:cBhvr>
                                        <p:cTn id="41" fill="hold"/>
                                        <p:tgtEl>
                                          <p:spTgt spid="179"/>
                                        </p:tgtEl>
                                        <p:attrNameLst>
                                          <p:attrName>style.visibility</p:attrName>
                                        </p:attrNameLst>
                                      </p:cBhvr>
                                      <p:to>
                                        <p:strVal val="visible"/>
                                      </p:to>
                                    </p:set>
                                    <p:animEffect transition="in" filter="wipe(left)">
                                      <p:cBhvr>
                                        <p:cTn id="42" dur="500"/>
                                        <p:tgtEl>
                                          <p:spTgt spid="179"/>
                                        </p:tgtEl>
                                      </p:cBhvr>
                                    </p:animEffect>
                                  </p:childTnLst>
                                </p:cTn>
                              </p:par>
                            </p:childTnLst>
                          </p:cTn>
                        </p:par>
                        <p:par>
                          <p:cTn id="43" fill="hold">
                            <p:stCondLst>
                              <p:cond delay="2000"/>
                            </p:stCondLst>
                            <p:childTnLst>
                              <p:par>
                                <p:cTn id="44" presetID="22" presetClass="entr" presetSubtype="4" fill="hold" grpId="0" nodeType="afterEffect">
                                  <p:stCondLst>
                                    <p:cond delay="0"/>
                                  </p:stCondLst>
                                  <p:iterate>
                                    <p:tmAbs val="0"/>
                                  </p:iterate>
                                  <p:childTnLst>
                                    <p:set>
                                      <p:cBhvr>
                                        <p:cTn id="45" fill="hold"/>
                                        <p:tgtEl>
                                          <p:spTgt spid="195"/>
                                        </p:tgtEl>
                                        <p:attrNameLst>
                                          <p:attrName>style.visibility</p:attrName>
                                        </p:attrNameLst>
                                      </p:cBhvr>
                                      <p:to>
                                        <p:strVal val="visible"/>
                                      </p:to>
                                    </p:set>
                                    <p:animEffect transition="in" filter="wipe(down)">
                                      <p:cBhvr>
                                        <p:cTn id="46" dur="500"/>
                                        <p:tgtEl>
                                          <p:spTgt spid="195"/>
                                        </p:tgtEl>
                                      </p:cBhvr>
                                    </p:animEffect>
                                  </p:childTnLst>
                                </p:cTn>
                              </p:par>
                            </p:childTnLst>
                          </p:cTn>
                        </p:par>
                        <p:par>
                          <p:cTn id="47" fill="hold">
                            <p:stCondLst>
                              <p:cond delay="2500"/>
                            </p:stCondLst>
                            <p:childTnLst>
                              <p:par>
                                <p:cTn id="48" presetID="10" presetClass="entr" fill="hold" grpId="0" nodeType="afterEffect">
                                  <p:stCondLst>
                                    <p:cond delay="0"/>
                                  </p:stCondLst>
                                  <p:iterate>
                                    <p:tmAbs val="0"/>
                                  </p:iterate>
                                  <p:childTnLst>
                                    <p:set>
                                      <p:cBhvr>
                                        <p:cTn id="49" fill="hold"/>
                                        <p:tgtEl>
                                          <p:spTgt spid="208"/>
                                        </p:tgtEl>
                                        <p:attrNameLst>
                                          <p:attrName>style.visibility</p:attrName>
                                        </p:attrNameLst>
                                      </p:cBhvr>
                                      <p:to>
                                        <p:strVal val="visible"/>
                                      </p:to>
                                    </p:set>
                                    <p:animEffect transition="in" filter="fade">
                                      <p:cBhvr>
                                        <p:cTn id="50" dur="500"/>
                                        <p:tgtEl>
                                          <p:spTgt spid="20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path" presetSubtype="0" accel="50000" decel="50000" fill="hold" nodeType="clickEffect">
                                  <p:stCondLst>
                                    <p:cond delay="0"/>
                                  </p:stCondLst>
                                  <p:childTnLst>
                                    <p:animMotion origin="layout" path="M 0.000000 0.000000 L 0.000676 0.053928" pathEditMode="relative">
                                      <p:cBhvr>
                                        <p:cTn id="54" dur="500" fill="hold"/>
                                        <p:tgtEl>
                                          <p:spTgt spid="252"/>
                                        </p:tgtEl>
                                        <p:attrNameLst>
                                          <p:attrName>ppt_x</p:attrName>
                                          <p:attrName>ppt_y</p:attrName>
                                        </p:attrNameLst>
                                      </p:cBhvr>
                                    </p:animMotion>
                                  </p:childTnLst>
                                </p:cTn>
                              </p:par>
                            </p:childTnLst>
                          </p:cTn>
                        </p:par>
                        <p:par>
                          <p:cTn id="55" fill="hold">
                            <p:stCondLst>
                              <p:cond delay="500"/>
                            </p:stCondLst>
                            <p:childTnLst>
                              <p:par>
                                <p:cTn id="56" presetID="10" presetClass="entr" fill="hold" grpId="0" nodeType="afterEffect">
                                  <p:stCondLst>
                                    <p:cond delay="0"/>
                                  </p:stCondLst>
                                  <p:iterate>
                                    <p:tmAbs val="0"/>
                                  </p:iterate>
                                  <p:childTnLst>
                                    <p:set>
                                      <p:cBhvr>
                                        <p:cTn id="57" fill="hold"/>
                                        <p:tgtEl>
                                          <p:spTgt spid="175">
                                            <p:txEl>
                                              <p:pRg st="2" end="2"/>
                                            </p:txEl>
                                          </p:spTgt>
                                        </p:tgtEl>
                                        <p:attrNameLst>
                                          <p:attrName>style.visibility</p:attrName>
                                        </p:attrNameLst>
                                      </p:cBhvr>
                                      <p:to>
                                        <p:strVal val="visible"/>
                                      </p:to>
                                    </p:set>
                                    <p:animEffect transition="in" filter="fade">
                                      <p:cBhvr>
                                        <p:cTn id="58" dur="500"/>
                                        <p:tgtEl>
                                          <p:spTgt spid="175">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iterate>
                                    <p:tmAbs val="0"/>
                                  </p:iterate>
                                  <p:childTnLst>
                                    <p:set>
                                      <p:cBhvr>
                                        <p:cTn id="62" fill="hold"/>
                                        <p:tgtEl>
                                          <p:spTgt spid="251"/>
                                        </p:tgtEl>
                                        <p:attrNameLst>
                                          <p:attrName>style.visibility</p:attrName>
                                        </p:attrNameLst>
                                      </p:cBhvr>
                                      <p:to>
                                        <p:strVal val="visible"/>
                                      </p:to>
                                    </p:set>
                                    <p:anim calcmode="lin" valueType="num">
                                      <p:cBhvr>
                                        <p:cTn id="63" dur="1000" fill="hold"/>
                                        <p:tgtEl>
                                          <p:spTgt spid="251"/>
                                        </p:tgtEl>
                                        <p:attrNameLst>
                                          <p:attrName>ppt_w</p:attrName>
                                        </p:attrNameLst>
                                      </p:cBhvr>
                                      <p:tavLst>
                                        <p:tav tm="0">
                                          <p:val>
                                            <p:fltVal val="0"/>
                                          </p:val>
                                        </p:tav>
                                        <p:tav tm="100000">
                                          <p:val>
                                            <p:strVal val="#ppt_w"/>
                                          </p:val>
                                        </p:tav>
                                      </p:tavLst>
                                    </p:anim>
                                    <p:anim calcmode="lin" valueType="num">
                                      <p:cBhvr>
                                        <p:cTn id="64" dur="1000" fill="hold"/>
                                        <p:tgtEl>
                                          <p:spTgt spid="251"/>
                                        </p:tgtEl>
                                        <p:attrNameLst>
                                          <p:attrName>ppt_h</p:attrName>
                                        </p:attrNameLst>
                                      </p:cBhvr>
                                      <p:tavLst>
                                        <p:tav tm="0">
                                          <p:val>
                                            <p:fltVal val="0"/>
                                          </p:val>
                                        </p:tav>
                                        <p:tav tm="100000">
                                          <p:val>
                                            <p:strVal val="#ppt_h"/>
                                          </p:val>
                                        </p:tav>
                                      </p:tavLst>
                                    </p:anim>
                                  </p:childTnLst>
                                </p:cTn>
                              </p:par>
                            </p:childTnLst>
                          </p:cTn>
                        </p:par>
                        <p:par>
                          <p:cTn id="65" fill="hold">
                            <p:stCondLst>
                              <p:cond delay="1000"/>
                            </p:stCondLst>
                            <p:childTnLst>
                              <p:par>
                                <p:cTn id="66" presetID="23" presetClass="entr" presetSubtype="16" fill="hold" grpId="0" nodeType="afterEffect">
                                  <p:stCondLst>
                                    <p:cond delay="0"/>
                                  </p:stCondLst>
                                  <p:iterate>
                                    <p:tmAbs val="0"/>
                                  </p:iterate>
                                  <p:childTnLst>
                                    <p:set>
                                      <p:cBhvr>
                                        <p:cTn id="67" fill="hold"/>
                                        <p:tgtEl>
                                          <p:spTgt spid="248"/>
                                        </p:tgtEl>
                                        <p:attrNameLst>
                                          <p:attrName>style.visibility</p:attrName>
                                        </p:attrNameLst>
                                      </p:cBhvr>
                                      <p:to>
                                        <p:strVal val="visible"/>
                                      </p:to>
                                    </p:set>
                                    <p:anim calcmode="lin" valueType="num">
                                      <p:cBhvr>
                                        <p:cTn id="68" dur="500" fill="hold"/>
                                        <p:tgtEl>
                                          <p:spTgt spid="248"/>
                                        </p:tgtEl>
                                        <p:attrNameLst>
                                          <p:attrName>ppt_w</p:attrName>
                                        </p:attrNameLst>
                                      </p:cBhvr>
                                      <p:tavLst>
                                        <p:tav tm="0">
                                          <p:val>
                                            <p:fltVal val="0"/>
                                          </p:val>
                                        </p:tav>
                                        <p:tav tm="100000">
                                          <p:val>
                                            <p:strVal val="#ppt_w"/>
                                          </p:val>
                                        </p:tav>
                                      </p:tavLst>
                                    </p:anim>
                                    <p:anim calcmode="lin" valueType="num">
                                      <p:cBhvr>
                                        <p:cTn id="69" dur="500" fill="hold"/>
                                        <p:tgtEl>
                                          <p:spTgt spid="248"/>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iterate>
                                    <p:tmAbs val="0"/>
                                  </p:iterate>
                                  <p:childTnLst>
                                    <p:set>
                                      <p:cBhvr>
                                        <p:cTn id="73" fill="hold"/>
                                        <p:tgtEl>
                                          <p:spTgt spid="241"/>
                                        </p:tgtEl>
                                        <p:attrNameLst>
                                          <p:attrName>style.visibility</p:attrName>
                                        </p:attrNameLst>
                                      </p:cBhvr>
                                      <p:to>
                                        <p:strVal val="visible"/>
                                      </p:to>
                                    </p:set>
                                    <p:animEffect transition="in" filter="wipe(left)">
                                      <p:cBhvr>
                                        <p:cTn id="74" dur="500"/>
                                        <p:tgtEl>
                                          <p:spTgt spid="241"/>
                                        </p:tgtEl>
                                      </p:cBhvr>
                                    </p:animEffect>
                                  </p:childTnLst>
                                </p:cTn>
                              </p:par>
                            </p:childTnLst>
                          </p:cTn>
                        </p:par>
                        <p:par>
                          <p:cTn id="75" fill="hold">
                            <p:stCondLst>
                              <p:cond delay="500"/>
                            </p:stCondLst>
                            <p:childTnLst>
                              <p:par>
                                <p:cTn id="76" presetID="22" presetClass="entr" presetSubtype="2" fill="hold" grpId="0" nodeType="afterEffect">
                                  <p:stCondLst>
                                    <p:cond delay="0"/>
                                  </p:stCondLst>
                                  <p:iterate>
                                    <p:tmAbs val="0"/>
                                  </p:iterate>
                                  <p:childTnLst>
                                    <p:set>
                                      <p:cBhvr>
                                        <p:cTn id="77" fill="hold"/>
                                        <p:tgtEl>
                                          <p:spTgt spid="243"/>
                                        </p:tgtEl>
                                        <p:attrNameLst>
                                          <p:attrName>style.visibility</p:attrName>
                                        </p:attrNameLst>
                                      </p:cBhvr>
                                      <p:to>
                                        <p:strVal val="visible"/>
                                      </p:to>
                                    </p:set>
                                    <p:animEffect transition="in" filter="wipe(right)">
                                      <p:cBhvr>
                                        <p:cTn id="78" dur="500"/>
                                        <p:tgtEl>
                                          <p:spTgt spid="243"/>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path" presetSubtype="0" accel="50000" decel="50000" fill="hold" nodeType="clickEffect">
                                  <p:stCondLst>
                                    <p:cond delay="0"/>
                                  </p:stCondLst>
                                  <p:childTnLst>
                                    <p:animMotion origin="layout" path="M 0.000676 0.053928 L 0.006083 0.084107" pathEditMode="relative">
                                      <p:cBhvr>
                                        <p:cTn id="82" dur="500" fill="hold"/>
                                        <p:tgtEl>
                                          <p:spTgt spid="252"/>
                                        </p:tgtEl>
                                        <p:attrNameLst>
                                          <p:attrName>ppt_x</p:attrName>
                                          <p:attrName>ppt_y</p:attrName>
                                        </p:attrNameLst>
                                      </p:cBhvr>
                                    </p:animMotion>
                                  </p:childTnLst>
                                </p:cTn>
                              </p:par>
                            </p:childTnLst>
                          </p:cTn>
                        </p:par>
                        <p:par>
                          <p:cTn id="83" fill="hold">
                            <p:stCondLst>
                              <p:cond delay="500"/>
                            </p:stCondLst>
                            <p:childTnLst>
                              <p:par>
                                <p:cTn id="84" presetID="22" presetClass="entr" presetSubtype="8" fill="hold" grpId="0" nodeType="afterEffect">
                                  <p:stCondLst>
                                    <p:cond delay="0"/>
                                  </p:stCondLst>
                                  <p:iterate>
                                    <p:tmAbs val="0"/>
                                  </p:iterate>
                                  <p:childTnLst>
                                    <p:set>
                                      <p:cBhvr>
                                        <p:cTn id="85" fill="hold"/>
                                        <p:tgtEl>
                                          <p:spTgt spid="231"/>
                                        </p:tgtEl>
                                        <p:attrNameLst>
                                          <p:attrName>style.visibility</p:attrName>
                                        </p:attrNameLst>
                                      </p:cBhvr>
                                      <p:to>
                                        <p:strVal val="visible"/>
                                      </p:to>
                                    </p:set>
                                    <p:animEffect transition="in" filter="wipe(left)">
                                      <p:cBhvr>
                                        <p:cTn id="86" dur="500"/>
                                        <p:tgtEl>
                                          <p:spTgt spid="231"/>
                                        </p:tgtEl>
                                      </p:cBhvr>
                                    </p:animEffect>
                                  </p:childTnLst>
                                </p:cTn>
                              </p:par>
                            </p:childTnLst>
                          </p:cTn>
                        </p:par>
                        <p:par>
                          <p:cTn id="87" fill="hold">
                            <p:stCondLst>
                              <p:cond delay="1000"/>
                            </p:stCondLst>
                            <p:childTnLst>
                              <p:par>
                                <p:cTn id="88" presetID="23" presetClass="entr" presetSubtype="16" fill="hold" grpId="0" nodeType="afterEffect">
                                  <p:stCondLst>
                                    <p:cond delay="0"/>
                                  </p:stCondLst>
                                  <p:iterate>
                                    <p:tmAbs val="0"/>
                                  </p:iterate>
                                  <p:childTnLst>
                                    <p:set>
                                      <p:cBhvr>
                                        <p:cTn id="89" fill="hold"/>
                                        <p:tgtEl>
                                          <p:spTgt spid="242"/>
                                        </p:tgtEl>
                                        <p:attrNameLst>
                                          <p:attrName>style.visibility</p:attrName>
                                        </p:attrNameLst>
                                      </p:cBhvr>
                                      <p:to>
                                        <p:strVal val="visible"/>
                                      </p:to>
                                    </p:set>
                                    <p:anim calcmode="lin" valueType="num">
                                      <p:cBhvr>
                                        <p:cTn id="90" dur="1000" fill="hold"/>
                                        <p:tgtEl>
                                          <p:spTgt spid="242"/>
                                        </p:tgtEl>
                                        <p:attrNameLst>
                                          <p:attrName>ppt_w</p:attrName>
                                        </p:attrNameLst>
                                      </p:cBhvr>
                                      <p:tavLst>
                                        <p:tav tm="0">
                                          <p:val>
                                            <p:fltVal val="0"/>
                                          </p:val>
                                        </p:tav>
                                        <p:tav tm="100000">
                                          <p:val>
                                            <p:strVal val="#ppt_w"/>
                                          </p:val>
                                        </p:tav>
                                      </p:tavLst>
                                    </p:anim>
                                    <p:anim calcmode="lin" valueType="num">
                                      <p:cBhvr>
                                        <p:cTn id="91" dur="1000" fill="hold"/>
                                        <p:tgtEl>
                                          <p:spTgt spid="242"/>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 presetClass="path" presetSubtype="0" accel="50000" decel="50000" fill="hold" nodeType="clickEffect">
                                  <p:stCondLst>
                                    <p:cond delay="0"/>
                                  </p:stCondLst>
                                  <p:childTnLst>
                                    <p:animMotion origin="layout" path="M 0.006083 0.084107 L 0.008740 0.143555" pathEditMode="relative">
                                      <p:cBhvr>
                                        <p:cTn id="95" dur="500" fill="hold"/>
                                        <p:tgtEl>
                                          <p:spTgt spid="252"/>
                                        </p:tgtEl>
                                        <p:attrNameLst>
                                          <p:attrName>ppt_x</p:attrName>
                                          <p:attrName>ppt_y</p:attrName>
                                        </p:attrNameLst>
                                      </p:cBhvr>
                                    </p:animMotion>
                                  </p:childTnLst>
                                </p:cTn>
                              </p:par>
                            </p:childTnLst>
                          </p:cTn>
                        </p:par>
                      </p:childTnLst>
                    </p:cTn>
                  </p:par>
                  <p:par>
                    <p:cTn id="96" fill="hold">
                      <p:stCondLst>
                        <p:cond delay="indefinite"/>
                      </p:stCondLst>
                      <p:childTnLst>
                        <p:par>
                          <p:cTn id="97" fill="hold">
                            <p:stCondLst>
                              <p:cond delay="0"/>
                            </p:stCondLst>
                            <p:childTnLst>
                              <p:par>
                                <p:cTn id="98" presetID="-1" presetClass="path" presetSubtype="0" accel="50000" decel="50000" fill="hold" nodeType="clickEffect">
                                  <p:stCondLst>
                                    <p:cond delay="0"/>
                                  </p:stCondLst>
                                  <p:childTnLst>
                                    <p:animMotion origin="layout" path="M 0.008740 0.143555 L 0.033207 0.247526" pathEditMode="relative">
                                      <p:cBhvr>
                                        <p:cTn id="99" dur="500" fill="hold"/>
                                        <p:tgtEl>
                                          <p:spTgt spid="252"/>
                                        </p:tgtEl>
                                        <p:attrNameLst>
                                          <p:attrName>ppt_x</p:attrName>
                                          <p:attrName>ppt_y</p:attrName>
                                        </p:attrNameLst>
                                      </p:cBhvr>
                                    </p:animMotion>
                                  </p:childTnLst>
                                </p:cTn>
                              </p:par>
                            </p:childTnLst>
                          </p:cTn>
                        </p:par>
                      </p:childTnLst>
                    </p:cTn>
                  </p:par>
                  <p:par>
                    <p:cTn id="100" fill="hold">
                      <p:stCondLst>
                        <p:cond delay="indefinite"/>
                      </p:stCondLst>
                      <p:childTnLst>
                        <p:par>
                          <p:cTn id="101" fill="hold">
                            <p:stCondLst>
                              <p:cond delay="0"/>
                            </p:stCondLst>
                            <p:childTnLst>
                              <p:par>
                                <p:cTn id="102" presetID="23" presetClass="exit" presetSubtype="32" fill="hold" grpId="1" nodeType="clickEffect">
                                  <p:stCondLst>
                                    <p:cond delay="0"/>
                                  </p:stCondLst>
                                  <p:iterate>
                                    <p:tmAbs val="0"/>
                                  </p:iterate>
                                  <p:childTnLst>
                                    <p:anim calcmode="lin" valueType="num">
                                      <p:cBhvr>
                                        <p:cTn id="103" dur="500" fill="hold"/>
                                        <p:tgtEl>
                                          <p:spTgt spid="242"/>
                                        </p:tgtEl>
                                        <p:attrNameLst>
                                          <p:attrName>ppt_w</p:attrName>
                                        </p:attrNameLst>
                                      </p:cBhvr>
                                      <p:tavLst>
                                        <p:tav tm="0">
                                          <p:val>
                                            <p:strVal val="ppt_w"/>
                                          </p:val>
                                        </p:tav>
                                        <p:tav tm="100000">
                                          <p:val>
                                            <p:fltVal val="0"/>
                                          </p:val>
                                        </p:tav>
                                      </p:tavLst>
                                    </p:anim>
                                    <p:anim calcmode="lin" valueType="num">
                                      <p:cBhvr>
                                        <p:cTn id="104" dur="500" fill="hold"/>
                                        <p:tgtEl>
                                          <p:spTgt spid="242"/>
                                        </p:tgtEl>
                                        <p:attrNameLst>
                                          <p:attrName>ppt_h</p:attrName>
                                        </p:attrNameLst>
                                      </p:cBhvr>
                                      <p:tavLst>
                                        <p:tav tm="0">
                                          <p:val>
                                            <p:strVal val="ppt_h"/>
                                          </p:val>
                                        </p:tav>
                                        <p:tav tm="100000">
                                          <p:val>
                                            <p:fltVal val="0"/>
                                          </p:val>
                                        </p:tav>
                                      </p:tavLst>
                                    </p:anim>
                                    <p:set>
                                      <p:cBhvr>
                                        <p:cTn id="105" fill="hold">
                                          <p:stCondLst>
                                            <p:cond delay="499"/>
                                          </p:stCondLst>
                                        </p:cTn>
                                        <p:tgtEl>
                                          <p:spTgt spid="242"/>
                                        </p:tgtEl>
                                        <p:attrNameLst>
                                          <p:attrName>style.visibility</p:attrName>
                                        </p:attrNameLst>
                                      </p:cBhvr>
                                      <p:to>
                                        <p:strVal val="hidden"/>
                                      </p:to>
                                    </p:set>
                                  </p:childTnLst>
                                </p:cTn>
                              </p:par>
                            </p:childTnLst>
                          </p:cTn>
                        </p:par>
                        <p:par>
                          <p:cTn id="106" fill="hold">
                            <p:stCondLst>
                              <p:cond delay="500"/>
                            </p:stCondLst>
                            <p:childTnLst>
                              <p:par>
                                <p:cTn id="107" presetID="22" presetClass="entr" presetSubtype="2" fill="hold" grpId="0" nodeType="afterEffect">
                                  <p:stCondLst>
                                    <p:cond delay="0"/>
                                  </p:stCondLst>
                                  <p:iterate>
                                    <p:tmAbs val="0"/>
                                  </p:iterate>
                                  <p:childTnLst>
                                    <p:set>
                                      <p:cBhvr>
                                        <p:cTn id="108" fill="hold"/>
                                        <p:tgtEl>
                                          <p:spTgt spid="245"/>
                                        </p:tgtEl>
                                        <p:attrNameLst>
                                          <p:attrName>style.visibility</p:attrName>
                                        </p:attrNameLst>
                                      </p:cBhvr>
                                      <p:to>
                                        <p:strVal val="visible"/>
                                      </p:to>
                                    </p:set>
                                    <p:animEffect transition="in" filter="wipe(right)">
                                      <p:cBhvr>
                                        <p:cTn id="109" dur="500"/>
                                        <p:tgtEl>
                                          <p:spTgt spid="245"/>
                                        </p:tgtEl>
                                      </p:cBhvr>
                                    </p:animEffect>
                                  </p:childTnLst>
                                </p:cTn>
                              </p:par>
                            </p:childTnLst>
                          </p:cTn>
                        </p:par>
                        <p:par>
                          <p:cTn id="110" fill="hold">
                            <p:stCondLst>
                              <p:cond delay="1000"/>
                            </p:stCondLst>
                            <p:childTnLst>
                              <p:par>
                                <p:cTn id="111" presetID="22" presetClass="entr" presetSubtype="8" fill="hold" grpId="0" nodeType="afterEffect">
                                  <p:stCondLst>
                                    <p:cond delay="0"/>
                                  </p:stCondLst>
                                  <p:iterate>
                                    <p:tmAbs val="0"/>
                                  </p:iterate>
                                  <p:childTnLst>
                                    <p:set>
                                      <p:cBhvr>
                                        <p:cTn id="112" fill="hold"/>
                                        <p:tgtEl>
                                          <p:spTgt spid="244"/>
                                        </p:tgtEl>
                                        <p:attrNameLst>
                                          <p:attrName>style.visibility</p:attrName>
                                        </p:attrNameLst>
                                      </p:cBhvr>
                                      <p:to>
                                        <p:strVal val="visible"/>
                                      </p:to>
                                    </p:set>
                                    <p:animEffect transition="in" filter="wipe(left)">
                                      <p:cBhvr>
                                        <p:cTn id="113" dur="500"/>
                                        <p:tgtEl>
                                          <p:spTgt spid="244"/>
                                        </p:tgtEl>
                                      </p:cBhvr>
                                    </p:animEffect>
                                  </p:childTnLst>
                                </p:cTn>
                              </p:par>
                            </p:childTnLst>
                          </p:cTn>
                        </p:par>
                        <p:par>
                          <p:cTn id="114" fill="hold">
                            <p:stCondLst>
                              <p:cond delay="1500"/>
                            </p:stCondLst>
                            <p:childTnLst>
                              <p:par>
                                <p:cTn id="115" presetID="22" presetClass="exit" presetSubtype="2" fill="hold" grpId="1" nodeType="afterEffect">
                                  <p:stCondLst>
                                    <p:cond delay="0"/>
                                  </p:stCondLst>
                                  <p:iterate>
                                    <p:tmAbs val="0"/>
                                  </p:iterate>
                                  <p:childTnLst>
                                    <p:animEffect transition="out" filter="wipe(right)">
                                      <p:cBhvr>
                                        <p:cTn id="116" dur="500" fill="hold"/>
                                        <p:tgtEl>
                                          <p:spTgt spid="243"/>
                                        </p:tgtEl>
                                      </p:cBhvr>
                                    </p:animEffect>
                                    <p:set>
                                      <p:cBhvr>
                                        <p:cTn id="117" fill="hold">
                                          <p:stCondLst>
                                            <p:cond delay="499"/>
                                          </p:stCondLst>
                                        </p:cTn>
                                        <p:tgtEl>
                                          <p:spTgt spid="24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2" fill="hold" grpId="1" nodeType="clickEffect">
                                  <p:stCondLst>
                                    <p:cond delay="0"/>
                                  </p:stCondLst>
                                  <p:iterate>
                                    <p:tmAbs val="0"/>
                                  </p:iterate>
                                  <p:childTnLst>
                                    <p:animEffect transition="out" filter="wipe(right)">
                                      <p:cBhvr>
                                        <p:cTn id="121" dur="500" fill="hold"/>
                                        <p:tgtEl>
                                          <p:spTgt spid="245"/>
                                        </p:tgtEl>
                                      </p:cBhvr>
                                    </p:animEffect>
                                    <p:set>
                                      <p:cBhvr>
                                        <p:cTn id="122" fill="hold">
                                          <p:stCondLst>
                                            <p:cond delay="499"/>
                                          </p:stCondLst>
                                        </p:cTn>
                                        <p:tgtEl>
                                          <p:spTgt spid="245"/>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8" fill="hold" grpId="0" nodeType="afterEffect">
                                  <p:stCondLst>
                                    <p:cond delay="0"/>
                                  </p:stCondLst>
                                  <p:iterate>
                                    <p:tmAbs val="0"/>
                                  </p:iterate>
                                  <p:childTnLst>
                                    <p:set>
                                      <p:cBhvr>
                                        <p:cTn id="125" fill="hold"/>
                                        <p:tgtEl>
                                          <p:spTgt spid="247"/>
                                        </p:tgtEl>
                                        <p:attrNameLst>
                                          <p:attrName>style.visibility</p:attrName>
                                        </p:attrNameLst>
                                      </p:cBhvr>
                                      <p:to>
                                        <p:strVal val="visible"/>
                                      </p:to>
                                    </p:set>
                                    <p:animEffect transition="in" filter="wipe(left)">
                                      <p:cBhvr>
                                        <p:cTn id="126" dur="500"/>
                                        <p:tgtEl>
                                          <p:spTgt spid="247"/>
                                        </p:tgtEl>
                                      </p:cBhvr>
                                    </p:animEffect>
                                  </p:childTnLst>
                                </p:cTn>
                              </p:par>
                            </p:childTnLst>
                          </p:cTn>
                        </p:par>
                        <p:par>
                          <p:cTn id="127" fill="hold">
                            <p:stCondLst>
                              <p:cond delay="1000"/>
                            </p:stCondLst>
                            <p:childTnLst>
                              <p:par>
                                <p:cTn id="128" presetID="22" presetClass="entr" presetSubtype="8" fill="hold" grpId="0" nodeType="afterEffect">
                                  <p:stCondLst>
                                    <p:cond delay="0"/>
                                  </p:stCondLst>
                                  <p:iterate>
                                    <p:tmAbs val="0"/>
                                  </p:iterate>
                                  <p:childTnLst>
                                    <p:set>
                                      <p:cBhvr>
                                        <p:cTn id="129" fill="hold"/>
                                        <p:tgtEl>
                                          <p:spTgt spid="246"/>
                                        </p:tgtEl>
                                        <p:attrNameLst>
                                          <p:attrName>style.visibility</p:attrName>
                                        </p:attrNameLst>
                                      </p:cBhvr>
                                      <p:to>
                                        <p:strVal val="visible"/>
                                      </p:to>
                                    </p:set>
                                    <p:animEffect transition="in" filter="wipe(left)">
                                      <p:cBhvr>
                                        <p:cTn id="130" dur="500"/>
                                        <p:tgtEl>
                                          <p:spTgt spid="246"/>
                                        </p:tgtEl>
                                      </p:cBhvr>
                                    </p:animEffect>
                                  </p:childTnLst>
                                </p:cTn>
                              </p:par>
                            </p:childTnLst>
                          </p:cTn>
                        </p:par>
                        <p:par>
                          <p:cTn id="131" fill="hold">
                            <p:stCondLst>
                              <p:cond delay="1500"/>
                            </p:stCondLst>
                            <p:childTnLst>
                              <p:par>
                                <p:cTn id="132" presetID="22" presetClass="exit" presetSubtype="2" fill="hold" grpId="1" nodeType="afterEffect">
                                  <p:stCondLst>
                                    <p:cond delay="0"/>
                                  </p:stCondLst>
                                  <p:iterate>
                                    <p:tmAbs val="0"/>
                                  </p:iterate>
                                  <p:childTnLst>
                                    <p:animEffect transition="out" filter="wipe(right)">
                                      <p:cBhvr>
                                        <p:cTn id="133" dur="500" fill="hold"/>
                                        <p:tgtEl>
                                          <p:spTgt spid="244"/>
                                        </p:tgtEl>
                                      </p:cBhvr>
                                    </p:animEffect>
                                    <p:set>
                                      <p:cBhvr>
                                        <p:cTn id="134" fill="hold">
                                          <p:stCondLst>
                                            <p:cond delay="499"/>
                                          </p:stCondLst>
                                        </p:cTn>
                                        <p:tgtEl>
                                          <p:spTgt spid="24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path" presetSubtype="0" accel="50000" decel="50000" fill="hold" nodeType="clickEffect">
                                  <p:stCondLst>
                                    <p:cond delay="0"/>
                                  </p:stCondLst>
                                  <p:childTnLst>
                                    <p:animMotion origin="layout" path="M 0.033207 0.247526 L 0.006612 0.316298" pathEditMode="relative">
                                      <p:cBhvr>
                                        <p:cTn id="138" dur="500" fill="hold"/>
                                        <p:tgtEl>
                                          <p:spTgt spid="252"/>
                                        </p:tgtEl>
                                        <p:attrNameLst>
                                          <p:attrName>ppt_x</p:attrName>
                                          <p:attrName>ppt_y</p:attrName>
                                        </p:attrNameLst>
                                      </p:cBhvr>
                                    </p:animMotion>
                                  </p:childTnLst>
                                </p:cTn>
                              </p:par>
                            </p:childTnLst>
                          </p:cTn>
                        </p:par>
                      </p:childTnLst>
                    </p:cTn>
                  </p:par>
                  <p:par>
                    <p:cTn id="139" fill="hold">
                      <p:stCondLst>
                        <p:cond delay="indefinite"/>
                      </p:stCondLst>
                      <p:childTnLst>
                        <p:par>
                          <p:cTn id="140" fill="hold">
                            <p:stCondLst>
                              <p:cond delay="0"/>
                            </p:stCondLst>
                            <p:childTnLst>
                              <p:par>
                                <p:cTn id="141" presetID="9" presetClass="exit" fill="hold" grpId="1" nodeType="clickEffect">
                                  <p:stCondLst>
                                    <p:cond delay="0"/>
                                  </p:stCondLst>
                                  <p:iterate>
                                    <p:tmAbs val="0"/>
                                  </p:iterate>
                                  <p:childTnLst>
                                    <p:animEffect transition="out" filter="dissolve">
                                      <p:cBhvr>
                                        <p:cTn id="142" dur="500" fill="hold"/>
                                        <p:tgtEl>
                                          <p:spTgt spid="241"/>
                                        </p:tgtEl>
                                      </p:cBhvr>
                                    </p:animEffect>
                                    <p:set>
                                      <p:cBhvr>
                                        <p:cTn id="143" fill="hold">
                                          <p:stCondLst>
                                            <p:cond delay="499"/>
                                          </p:stCondLst>
                                        </p:cTn>
                                        <p:tgtEl>
                                          <p:spTgt spid="241"/>
                                        </p:tgtEl>
                                        <p:attrNameLst>
                                          <p:attrName>style.visibility</p:attrName>
                                        </p:attrNameLst>
                                      </p:cBhvr>
                                      <p:to>
                                        <p:strVal val="hidden"/>
                                      </p:to>
                                    </p:set>
                                  </p:childTnLst>
                                </p:cTn>
                              </p:par>
                            </p:childTnLst>
                          </p:cTn>
                        </p:par>
                        <p:par>
                          <p:cTn id="144" fill="hold">
                            <p:stCondLst>
                              <p:cond delay="500"/>
                            </p:stCondLst>
                            <p:childTnLst>
                              <p:par>
                                <p:cTn id="145" presetID="23" presetClass="exit" presetSubtype="32" fill="hold" grpId="1" nodeType="afterEffect">
                                  <p:stCondLst>
                                    <p:cond delay="0"/>
                                  </p:stCondLst>
                                  <p:iterate>
                                    <p:tmAbs val="0"/>
                                  </p:iterate>
                                  <p:childTnLst>
                                    <p:anim calcmode="lin" valueType="num">
                                      <p:cBhvr>
                                        <p:cTn id="146" dur="500" fill="hold"/>
                                        <p:tgtEl>
                                          <p:spTgt spid="251"/>
                                        </p:tgtEl>
                                        <p:attrNameLst>
                                          <p:attrName>ppt_w</p:attrName>
                                        </p:attrNameLst>
                                      </p:cBhvr>
                                      <p:tavLst>
                                        <p:tav tm="0">
                                          <p:val>
                                            <p:strVal val="ppt_w"/>
                                          </p:val>
                                        </p:tav>
                                        <p:tav tm="100000">
                                          <p:val>
                                            <p:fltVal val="0"/>
                                          </p:val>
                                        </p:tav>
                                      </p:tavLst>
                                    </p:anim>
                                    <p:anim calcmode="lin" valueType="num">
                                      <p:cBhvr>
                                        <p:cTn id="147" dur="500" fill="hold"/>
                                        <p:tgtEl>
                                          <p:spTgt spid="251"/>
                                        </p:tgtEl>
                                        <p:attrNameLst>
                                          <p:attrName>ppt_h</p:attrName>
                                        </p:attrNameLst>
                                      </p:cBhvr>
                                      <p:tavLst>
                                        <p:tav tm="0">
                                          <p:val>
                                            <p:strVal val="ppt_h"/>
                                          </p:val>
                                        </p:tav>
                                        <p:tav tm="100000">
                                          <p:val>
                                            <p:fltVal val="0"/>
                                          </p:val>
                                        </p:tav>
                                      </p:tavLst>
                                    </p:anim>
                                    <p:set>
                                      <p:cBhvr>
                                        <p:cTn id="148" fill="hold">
                                          <p:stCondLst>
                                            <p:cond delay="499"/>
                                          </p:stCondLst>
                                        </p:cTn>
                                        <p:tgtEl>
                                          <p:spTgt spid="251"/>
                                        </p:tgtEl>
                                        <p:attrNameLst>
                                          <p:attrName>style.visibility</p:attrName>
                                        </p:attrNameLst>
                                      </p:cBhvr>
                                      <p:to>
                                        <p:strVal val="hidden"/>
                                      </p:to>
                                    </p:set>
                                  </p:childTnLst>
                                </p:cTn>
                              </p:par>
                            </p:childTnLst>
                          </p:cTn>
                        </p:par>
                        <p:par>
                          <p:cTn id="149" fill="hold">
                            <p:stCondLst>
                              <p:cond delay="1000"/>
                            </p:stCondLst>
                            <p:childTnLst>
                              <p:par>
                                <p:cTn id="150" presetID="23" presetClass="exit" presetSubtype="32" fill="hold" grpId="1" nodeType="afterEffect">
                                  <p:stCondLst>
                                    <p:cond delay="0"/>
                                  </p:stCondLst>
                                  <p:iterate>
                                    <p:tmAbs val="0"/>
                                  </p:iterate>
                                  <p:childTnLst>
                                    <p:anim calcmode="lin" valueType="num">
                                      <p:cBhvr>
                                        <p:cTn id="151" dur="500" fill="hold"/>
                                        <p:tgtEl>
                                          <p:spTgt spid="248"/>
                                        </p:tgtEl>
                                        <p:attrNameLst>
                                          <p:attrName>ppt_w</p:attrName>
                                        </p:attrNameLst>
                                      </p:cBhvr>
                                      <p:tavLst>
                                        <p:tav tm="0">
                                          <p:val>
                                            <p:strVal val="ppt_w"/>
                                          </p:val>
                                        </p:tav>
                                        <p:tav tm="100000">
                                          <p:val>
                                            <p:fltVal val="0"/>
                                          </p:val>
                                        </p:tav>
                                      </p:tavLst>
                                    </p:anim>
                                    <p:anim calcmode="lin" valueType="num">
                                      <p:cBhvr>
                                        <p:cTn id="152" dur="500" fill="hold"/>
                                        <p:tgtEl>
                                          <p:spTgt spid="248"/>
                                        </p:tgtEl>
                                        <p:attrNameLst>
                                          <p:attrName>ppt_h</p:attrName>
                                        </p:attrNameLst>
                                      </p:cBhvr>
                                      <p:tavLst>
                                        <p:tav tm="0">
                                          <p:val>
                                            <p:strVal val="ppt_h"/>
                                          </p:val>
                                        </p:tav>
                                        <p:tav tm="100000">
                                          <p:val>
                                            <p:fltVal val="0"/>
                                          </p:val>
                                        </p:tav>
                                      </p:tavLst>
                                    </p:anim>
                                    <p:set>
                                      <p:cBhvr>
                                        <p:cTn id="153" fill="hold">
                                          <p:stCondLst>
                                            <p:cond delay="499"/>
                                          </p:stCondLst>
                                        </p:cTn>
                                        <p:tgtEl>
                                          <p:spTgt spid="248"/>
                                        </p:tgtEl>
                                        <p:attrNameLst>
                                          <p:attrName>style.visibility</p:attrName>
                                        </p:attrNameLst>
                                      </p:cBhvr>
                                      <p:to>
                                        <p:strVal val="hidden"/>
                                      </p:to>
                                    </p:set>
                                  </p:childTnLst>
                                </p:cTn>
                              </p:par>
                            </p:childTnLst>
                          </p:cTn>
                        </p:par>
                        <p:par>
                          <p:cTn id="154" fill="hold">
                            <p:stCondLst>
                              <p:cond delay="1500"/>
                            </p:stCondLst>
                            <p:childTnLst>
                              <p:par>
                                <p:cTn id="155" presetID="9" presetClass="exit" fill="hold" grpId="1" nodeType="afterEffect">
                                  <p:stCondLst>
                                    <p:cond delay="0"/>
                                  </p:stCondLst>
                                  <p:iterate>
                                    <p:tmAbs val="0"/>
                                  </p:iterate>
                                  <p:childTnLst>
                                    <p:animEffect transition="out" filter="dissolve">
                                      <p:cBhvr>
                                        <p:cTn id="156" dur="500" fill="hold"/>
                                        <p:tgtEl>
                                          <p:spTgt spid="246"/>
                                        </p:tgtEl>
                                      </p:cBhvr>
                                    </p:animEffect>
                                    <p:set>
                                      <p:cBhvr>
                                        <p:cTn id="157" fill="hold">
                                          <p:stCondLst>
                                            <p:cond delay="499"/>
                                          </p:stCondLst>
                                        </p:cTn>
                                        <p:tgtEl>
                                          <p:spTgt spid="246"/>
                                        </p:tgtEl>
                                        <p:attrNameLst>
                                          <p:attrName>style.visibility</p:attrName>
                                        </p:attrNameLst>
                                      </p:cBhvr>
                                      <p:to>
                                        <p:strVal val="hidden"/>
                                      </p:to>
                                    </p:set>
                                  </p:childTnLst>
                                </p:cTn>
                              </p:par>
                            </p:childTnLst>
                          </p:cTn>
                        </p:par>
                        <p:par>
                          <p:cTn id="158" fill="hold">
                            <p:stCondLst>
                              <p:cond delay="0"/>
                            </p:stCondLst>
                            <p:childTnLst>
                              <p:par>
                                <p:cTn id="159" presetID="-1" presetClass="path" presetSubtype="0" accel="50000" decel="50000" fill="hold" nodeType="afterEffect">
                                  <p:stCondLst>
                                    <p:cond delay="0"/>
                                  </p:stCondLst>
                                  <p:childTnLst>
                                    <p:animMotion origin="layout" path="M 0.006612 0.316298 L 0.002934 0.054941" pathEditMode="relative">
                                      <p:cBhvr>
                                        <p:cTn id="160" dur="500" fill="hold"/>
                                        <p:tgtEl>
                                          <p:spTgt spid="252"/>
                                        </p:tgtEl>
                                        <p:attrNameLst>
                                          <p:attrName>ppt_x</p:attrName>
                                          <p:attrName>ppt_y</p:attrName>
                                        </p:attrNameLst>
                                      </p:cBhvr>
                                    </p:animMotion>
                                  </p:childTnLst>
                                </p:cTn>
                              </p:par>
                            </p:childTnLst>
                          </p:cTn>
                        </p:par>
                      </p:childTnLst>
                    </p:cTn>
                  </p:par>
                  <p:par>
                    <p:cTn id="161" fill="hold">
                      <p:stCondLst>
                        <p:cond delay="indefinite"/>
                      </p:stCondLst>
                      <p:childTnLst>
                        <p:par>
                          <p:cTn id="162" fill="hold">
                            <p:stCondLst>
                              <p:cond delay="0"/>
                            </p:stCondLst>
                            <p:childTnLst>
                              <p:par>
                                <p:cTn id="163" presetID="-1" presetClass="path" presetSubtype="0" accel="50000" decel="50000" fill="hold" nodeType="clickEffect">
                                  <p:stCondLst>
                                    <p:cond delay="0"/>
                                  </p:stCondLst>
                                  <p:childTnLst>
                                    <p:animMotion origin="layout" path="M 0.002934 0.054941 L 0.025492 0.318569" pathEditMode="relative">
                                      <p:cBhvr>
                                        <p:cTn id="164" dur="500" fill="hold"/>
                                        <p:tgtEl>
                                          <p:spTgt spid="252"/>
                                        </p:tgtEl>
                                        <p:attrNameLst>
                                          <p:attrName>ppt_x</p:attrName>
                                          <p:attrName>ppt_y</p:attrName>
                                        </p:attrNameLst>
                                      </p:cBhvr>
                                    </p:animMotion>
                                  </p:childTnLst>
                                </p:cTn>
                              </p:par>
                            </p:childTnLst>
                          </p:cTn>
                        </p:par>
                        <p:par>
                          <p:cTn id="165" fill="hold">
                            <p:stCondLst>
                              <p:cond delay="500"/>
                            </p:stCondLst>
                            <p:childTnLst>
                              <p:par>
                                <p:cTn id="166" presetID="22" presetClass="entr" presetSubtype="8" fill="hold" grpId="0" nodeType="afterEffect">
                                  <p:stCondLst>
                                    <p:cond delay="0"/>
                                  </p:stCondLst>
                                  <p:iterate>
                                    <p:tmAbs val="0"/>
                                  </p:iterate>
                                  <p:childTnLst>
                                    <p:set>
                                      <p:cBhvr>
                                        <p:cTn id="167" fill="hold"/>
                                        <p:tgtEl>
                                          <p:spTgt spid="255"/>
                                        </p:tgtEl>
                                        <p:attrNameLst>
                                          <p:attrName>style.visibility</p:attrName>
                                        </p:attrNameLst>
                                      </p:cBhvr>
                                      <p:to>
                                        <p:strVal val="visible"/>
                                      </p:to>
                                    </p:set>
                                    <p:animEffect transition="in" filter="wipe(left)">
                                      <p:cBhvr>
                                        <p:cTn id="168" dur="500"/>
                                        <p:tgtEl>
                                          <p:spTgt spid="255"/>
                                        </p:tgtEl>
                                      </p:cBhvr>
                                    </p:animEffect>
                                  </p:childTnLst>
                                </p:cTn>
                              </p:par>
                            </p:childTnLst>
                          </p:cTn>
                        </p:par>
                        <p:par>
                          <p:cTn id="169" fill="hold">
                            <p:stCondLst>
                              <p:cond delay="1000"/>
                            </p:stCondLst>
                            <p:childTnLst>
                              <p:par>
                                <p:cTn id="170" presetID="22" presetClass="entr" presetSubtype="8" fill="hold" grpId="0" nodeType="afterEffect">
                                  <p:stCondLst>
                                    <p:cond delay="0"/>
                                  </p:stCondLst>
                                  <p:iterate>
                                    <p:tmAbs val="0"/>
                                  </p:iterate>
                                  <p:childTnLst>
                                    <p:set>
                                      <p:cBhvr>
                                        <p:cTn id="171" fill="hold"/>
                                        <p:tgtEl>
                                          <p:spTgt spid="256"/>
                                        </p:tgtEl>
                                        <p:attrNameLst>
                                          <p:attrName>style.visibility</p:attrName>
                                        </p:attrNameLst>
                                      </p:cBhvr>
                                      <p:to>
                                        <p:strVal val="visible"/>
                                      </p:to>
                                    </p:set>
                                    <p:animEffect transition="in" filter="wipe(left)">
                                      <p:cBhvr>
                                        <p:cTn id="172" dur="500"/>
                                        <p:tgtEl>
                                          <p:spTgt spid="256"/>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path" presetSubtype="0" accel="50000" decel="50000" fill="hold" nodeType="clickEffect">
                                  <p:stCondLst>
                                    <p:cond delay="0"/>
                                  </p:stCondLst>
                                  <p:childTnLst>
                                    <p:animMotion origin="layout" path="M 0.025492 0.318569 L 0.025590 0.352337" pathEditMode="relative">
                                      <p:cBhvr>
                                        <p:cTn id="176" dur="500" fill="hold"/>
                                        <p:tgtEl>
                                          <p:spTgt spid="252"/>
                                        </p:tgtEl>
                                        <p:attrNameLst>
                                          <p:attrName>ppt_x</p:attrName>
                                          <p:attrName>ppt_y</p:attrName>
                                        </p:attrNameLst>
                                      </p:cBhvr>
                                    </p:animMotion>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iterate>
                                    <p:tmAbs val="0"/>
                                  </p:iterate>
                                  <p:childTnLst>
                                    <p:set>
                                      <p:cBhvr>
                                        <p:cTn id="180" fill="hold"/>
                                        <p:tgtEl>
                                          <p:spTgt spid="232"/>
                                        </p:tgtEl>
                                        <p:attrNameLst>
                                          <p:attrName>style.visibility</p:attrName>
                                        </p:attrNameLst>
                                      </p:cBhvr>
                                      <p:to>
                                        <p:strVal val="visible"/>
                                      </p:to>
                                    </p:set>
                                    <p:animEffect transition="in" filter="wipe(left)">
                                      <p:cBhvr>
                                        <p:cTn id="181" dur="500"/>
                                        <p:tgtEl>
                                          <p:spTgt spid="232"/>
                                        </p:tgtEl>
                                      </p:cBhvr>
                                    </p:animEffect>
                                  </p:childTnLst>
                                </p:cTn>
                              </p:par>
                            </p:childTnLst>
                          </p:cTn>
                        </p:par>
                        <p:par>
                          <p:cTn id="182" fill="hold">
                            <p:stCondLst>
                              <p:cond delay="500"/>
                            </p:stCondLst>
                            <p:childTnLst>
                              <p:par>
                                <p:cTn id="183" presetID="10" presetClass="exit" fill="hold" grpId="1" nodeType="afterEffect">
                                  <p:stCondLst>
                                    <p:cond delay="0"/>
                                  </p:stCondLst>
                                  <p:iterate>
                                    <p:tmAbs val="0"/>
                                  </p:iterate>
                                  <p:childTnLst>
                                    <p:animEffect transition="out" filter="fade">
                                      <p:cBhvr>
                                        <p:cTn id="184" dur="500" fill="hold"/>
                                        <p:tgtEl>
                                          <p:spTgt spid="208"/>
                                        </p:tgtEl>
                                      </p:cBhvr>
                                    </p:animEffect>
                                    <p:set>
                                      <p:cBhvr>
                                        <p:cTn id="185" fill="hold">
                                          <p:stCondLst>
                                            <p:cond delay="499"/>
                                          </p:stCondLst>
                                        </p:cTn>
                                        <p:tgtEl>
                                          <p:spTgt spid="208"/>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1" presetClass="path" presetSubtype="0" accel="50000" decel="50000" fill="hold" nodeType="clickEffect">
                                  <p:stCondLst>
                                    <p:cond delay="0"/>
                                  </p:stCondLst>
                                  <p:childTnLst>
                                    <p:animMotion origin="layout" path="M 0.025590 0.352337 L 0.028263 0.381322" pathEditMode="relative">
                                      <p:cBhvr>
                                        <p:cTn id="189" dur="500" fill="hold"/>
                                        <p:tgtEl>
                                          <p:spTgt spid="252"/>
                                        </p:tgtEl>
                                        <p:attrNameLst>
                                          <p:attrName>ppt_x</p:attrName>
                                          <p:attrName>ppt_y</p:attrName>
                                        </p:attrNameLst>
                                      </p:cBhvr>
                                    </p:animMotion>
                                  </p:childTnLst>
                                </p:cTn>
                              </p:par>
                            </p:childTnLst>
                          </p:cTn>
                        </p:par>
                        <p:par>
                          <p:cTn id="190" fill="hold">
                            <p:stCondLst>
                              <p:cond delay="500"/>
                            </p:stCondLst>
                            <p:childTnLst>
                              <p:par>
                                <p:cTn id="191" presetID="22" presetClass="entr" presetSubtype="8" fill="hold" grpId="0" nodeType="afterEffect">
                                  <p:stCondLst>
                                    <p:cond delay="0"/>
                                  </p:stCondLst>
                                  <p:iterate>
                                    <p:tmAbs val="0"/>
                                  </p:iterate>
                                  <p:childTnLst>
                                    <p:set>
                                      <p:cBhvr>
                                        <p:cTn id="192" fill="hold"/>
                                        <p:tgtEl>
                                          <p:spTgt spid="233"/>
                                        </p:tgtEl>
                                        <p:attrNameLst>
                                          <p:attrName>style.visibility</p:attrName>
                                        </p:attrNameLst>
                                      </p:cBhvr>
                                      <p:to>
                                        <p:strVal val="visible"/>
                                      </p:to>
                                    </p:set>
                                    <p:animEffect transition="in" filter="wipe(left)">
                                      <p:cBhvr>
                                        <p:cTn id="193" dur="500"/>
                                        <p:tgtEl>
                                          <p:spTgt spid="233"/>
                                        </p:tgtEl>
                                      </p:cBhvr>
                                    </p:animEffect>
                                  </p:childTnLst>
                                </p:cTn>
                              </p:par>
                            </p:childTnLst>
                          </p:cTn>
                        </p:par>
                        <p:par>
                          <p:cTn id="194" fill="hold">
                            <p:stCondLst>
                              <p:cond delay="1000"/>
                            </p:stCondLst>
                            <p:childTnLst>
                              <p:par>
                                <p:cTn id="195" presetID="22" presetClass="exit" presetSubtype="8" fill="hold" grpId="0" nodeType="afterEffect">
                                  <p:stCondLst>
                                    <p:cond delay="0"/>
                                  </p:stCondLst>
                                  <p:iterate>
                                    <p:tmAbs val="0"/>
                                  </p:iterate>
                                  <p:childTnLst>
                                    <p:animEffect transition="out" filter="wipe(left)">
                                      <p:cBhvr>
                                        <p:cTn id="196" dur="500" fill="hold"/>
                                        <p:tgtEl>
                                          <p:spTgt spid="228"/>
                                        </p:tgtEl>
                                      </p:cBhvr>
                                    </p:animEffect>
                                    <p:set>
                                      <p:cBhvr>
                                        <p:cTn id="197" fill="hold">
                                          <p:stCondLst>
                                            <p:cond delay="499"/>
                                          </p:stCondLst>
                                        </p:cTn>
                                        <p:tgtEl>
                                          <p:spTgt spid="228"/>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9" presetClass="exit" fill="hold" grpId="1" nodeType="clickEffect">
                                  <p:stCondLst>
                                    <p:cond delay="0"/>
                                  </p:stCondLst>
                                  <p:iterate>
                                    <p:tmAbs val="0"/>
                                  </p:iterate>
                                  <p:childTnLst>
                                    <p:animEffect transition="out" filter="dissolve">
                                      <p:cBhvr>
                                        <p:cTn id="201" dur="500" fill="hold"/>
                                        <p:tgtEl>
                                          <p:spTgt spid="178"/>
                                        </p:tgtEl>
                                      </p:cBhvr>
                                    </p:animEffect>
                                    <p:set>
                                      <p:cBhvr>
                                        <p:cTn id="202" fill="hold">
                                          <p:stCondLst>
                                            <p:cond delay="499"/>
                                          </p:stCondLst>
                                        </p:cTn>
                                        <p:tgtEl>
                                          <p:spTgt spid="178"/>
                                        </p:tgtEl>
                                        <p:attrNameLst>
                                          <p:attrName>style.visibility</p:attrName>
                                        </p:attrNameLst>
                                      </p:cBhvr>
                                      <p:to>
                                        <p:strVal val="hidden"/>
                                      </p:to>
                                    </p:set>
                                  </p:childTnLst>
                                </p:cTn>
                              </p:par>
                            </p:childTnLst>
                          </p:cTn>
                        </p:par>
                        <p:par>
                          <p:cTn id="203" fill="hold">
                            <p:stCondLst>
                              <p:cond delay="500"/>
                            </p:stCondLst>
                            <p:childTnLst>
                              <p:par>
                                <p:cTn id="204" presetID="9" presetClass="exit" fill="hold" grpId="1" nodeType="afterEffect">
                                  <p:stCondLst>
                                    <p:cond delay="0"/>
                                  </p:stCondLst>
                                  <p:iterate>
                                    <p:tmAbs val="0"/>
                                  </p:iterate>
                                  <p:childTnLst>
                                    <p:animEffect transition="out" filter="dissolve">
                                      <p:cBhvr>
                                        <p:cTn id="205" dur="500" fill="hold"/>
                                        <p:tgtEl>
                                          <p:spTgt spid="179"/>
                                        </p:tgtEl>
                                      </p:cBhvr>
                                    </p:animEffect>
                                    <p:set>
                                      <p:cBhvr>
                                        <p:cTn id="206" fill="hold">
                                          <p:stCondLst>
                                            <p:cond delay="499"/>
                                          </p:stCondLst>
                                        </p:cTn>
                                        <p:tgtEl>
                                          <p:spTgt spid="179"/>
                                        </p:tgtEl>
                                        <p:attrNameLst>
                                          <p:attrName>style.visibility</p:attrName>
                                        </p:attrNameLst>
                                      </p:cBhvr>
                                      <p:to>
                                        <p:strVal val="hidden"/>
                                      </p:to>
                                    </p:set>
                                  </p:childTnLst>
                                </p:cTn>
                              </p:par>
                            </p:childTnLst>
                          </p:cTn>
                        </p:par>
                        <p:par>
                          <p:cTn id="207" fill="hold">
                            <p:stCondLst>
                              <p:cond delay="1000"/>
                            </p:stCondLst>
                            <p:childTnLst>
                              <p:par>
                                <p:cTn id="208" presetID="23" presetClass="exit" presetSubtype="32" fill="hold" grpId="1" nodeType="afterEffect">
                                  <p:stCondLst>
                                    <p:cond delay="0"/>
                                  </p:stCondLst>
                                  <p:iterate>
                                    <p:tmAbs val="0"/>
                                  </p:iterate>
                                  <p:childTnLst>
                                    <p:anim calcmode="lin" valueType="num">
                                      <p:cBhvr>
                                        <p:cTn id="209" dur="500" fill="hold"/>
                                        <p:tgtEl>
                                          <p:spTgt spid="236"/>
                                        </p:tgtEl>
                                        <p:attrNameLst>
                                          <p:attrName>ppt_w</p:attrName>
                                        </p:attrNameLst>
                                      </p:cBhvr>
                                      <p:tavLst>
                                        <p:tav tm="0">
                                          <p:val>
                                            <p:strVal val="ppt_w"/>
                                          </p:val>
                                        </p:tav>
                                        <p:tav tm="100000">
                                          <p:val>
                                            <p:fltVal val="0"/>
                                          </p:val>
                                        </p:tav>
                                      </p:tavLst>
                                    </p:anim>
                                    <p:anim calcmode="lin" valueType="num">
                                      <p:cBhvr>
                                        <p:cTn id="210" dur="500" fill="hold"/>
                                        <p:tgtEl>
                                          <p:spTgt spid="236"/>
                                        </p:tgtEl>
                                        <p:attrNameLst>
                                          <p:attrName>ppt_h</p:attrName>
                                        </p:attrNameLst>
                                      </p:cBhvr>
                                      <p:tavLst>
                                        <p:tav tm="0">
                                          <p:val>
                                            <p:strVal val="ppt_h"/>
                                          </p:val>
                                        </p:tav>
                                        <p:tav tm="100000">
                                          <p:val>
                                            <p:fltVal val="0"/>
                                          </p:val>
                                        </p:tav>
                                      </p:tavLst>
                                    </p:anim>
                                    <p:set>
                                      <p:cBhvr>
                                        <p:cTn id="211" fill="hold">
                                          <p:stCondLst>
                                            <p:cond delay="499"/>
                                          </p:stCondLst>
                                        </p:cTn>
                                        <p:tgtEl>
                                          <p:spTgt spid="236"/>
                                        </p:tgtEl>
                                        <p:attrNameLst>
                                          <p:attrName>style.visibility</p:attrName>
                                        </p:attrNameLst>
                                      </p:cBhvr>
                                      <p:to>
                                        <p:strVal val="hidden"/>
                                      </p:to>
                                    </p:set>
                                  </p:childTnLst>
                                </p:cTn>
                              </p:par>
                            </p:childTnLst>
                          </p:cTn>
                        </p:par>
                        <p:par>
                          <p:cTn id="212" fill="hold">
                            <p:stCondLst>
                              <p:cond delay="1500"/>
                            </p:stCondLst>
                            <p:childTnLst>
                              <p:par>
                                <p:cTn id="213" presetID="22" presetClass="exit" presetSubtype="4" fill="hold" grpId="1" nodeType="afterEffect">
                                  <p:stCondLst>
                                    <p:cond delay="0"/>
                                  </p:stCondLst>
                                  <p:iterate>
                                    <p:tmAbs val="0"/>
                                  </p:iterate>
                                  <p:childTnLst>
                                    <p:animEffect transition="out" filter="wipe(down)">
                                      <p:cBhvr>
                                        <p:cTn id="214" dur="500" fill="hold"/>
                                        <p:tgtEl>
                                          <p:spTgt spid="256"/>
                                        </p:tgtEl>
                                      </p:cBhvr>
                                    </p:animEffect>
                                    <p:set>
                                      <p:cBhvr>
                                        <p:cTn id="215" fill="hold">
                                          <p:stCondLst>
                                            <p:cond delay="499"/>
                                          </p:stCondLst>
                                        </p:cTn>
                                        <p:tgtEl>
                                          <p:spTgt spid="256"/>
                                        </p:tgtEl>
                                        <p:attrNameLst>
                                          <p:attrName>style.visibility</p:attrName>
                                        </p:attrNameLst>
                                      </p:cBhvr>
                                      <p:to>
                                        <p:strVal val="hidden"/>
                                      </p:to>
                                    </p:set>
                                  </p:childTnLst>
                                </p:cTn>
                              </p:par>
                            </p:childTnLst>
                          </p:cTn>
                        </p:par>
                        <p:par>
                          <p:cTn id="216" fill="hold">
                            <p:stCondLst>
                              <p:cond delay="2000"/>
                            </p:stCondLst>
                            <p:childTnLst>
                              <p:par>
                                <p:cTn id="217" presetID="9" presetClass="exit" fill="hold" grpId="1" nodeType="afterEffect">
                                  <p:stCondLst>
                                    <p:cond delay="0"/>
                                  </p:stCondLst>
                                  <p:iterate>
                                    <p:tmAbs val="0"/>
                                  </p:iterate>
                                  <p:childTnLst>
                                    <p:animEffect transition="out" filter="dissolve">
                                      <p:cBhvr>
                                        <p:cTn id="218" dur="500" fill="hold"/>
                                        <p:tgtEl>
                                          <p:spTgt spid="255"/>
                                        </p:tgtEl>
                                      </p:cBhvr>
                                    </p:animEffect>
                                    <p:set>
                                      <p:cBhvr>
                                        <p:cTn id="219" fill="hold">
                                          <p:stCondLst>
                                            <p:cond delay="499"/>
                                          </p:stCondLst>
                                        </p:cTn>
                                        <p:tgtEl>
                                          <p:spTgt spid="255"/>
                                        </p:tgtEl>
                                        <p:attrNameLst>
                                          <p:attrName>style.visibility</p:attrName>
                                        </p:attrNameLst>
                                      </p:cBhvr>
                                      <p:to>
                                        <p:strVal val="hidden"/>
                                      </p:to>
                                    </p:set>
                                  </p:childTnLst>
                                </p:cTn>
                              </p:par>
                            </p:childTnLst>
                          </p:cTn>
                        </p:par>
                        <p:par>
                          <p:cTn id="220" fill="hold">
                            <p:stCondLst>
                              <p:cond delay="2500"/>
                            </p:stCondLst>
                            <p:childTnLst>
                              <p:par>
                                <p:cTn id="221" presetID="9" presetClass="exit" fill="hold" grpId="1" nodeType="afterEffect">
                                  <p:stCondLst>
                                    <p:cond delay="0"/>
                                  </p:stCondLst>
                                  <p:iterate>
                                    <p:tmAbs val="0"/>
                                  </p:iterate>
                                  <p:childTnLst>
                                    <p:animEffect transition="out" filter="dissolve">
                                      <p:cBhvr>
                                        <p:cTn id="222" dur="500" fill="hold"/>
                                        <p:tgtEl>
                                          <p:spTgt spid="231"/>
                                        </p:tgtEl>
                                      </p:cBhvr>
                                    </p:animEffect>
                                    <p:set>
                                      <p:cBhvr>
                                        <p:cTn id="223" fill="hold">
                                          <p:stCondLst>
                                            <p:cond delay="499"/>
                                          </p:stCondLst>
                                        </p:cTn>
                                        <p:tgtEl>
                                          <p:spTgt spid="231"/>
                                        </p:tgtEl>
                                        <p:attrNameLst>
                                          <p:attrName>style.visibility</p:attrName>
                                        </p:attrNameLst>
                                      </p:cBhvr>
                                      <p:to>
                                        <p:strVal val="hidden"/>
                                      </p:to>
                                    </p:set>
                                  </p:childTnLst>
                                </p:cTn>
                              </p:par>
                            </p:childTnLst>
                          </p:cTn>
                        </p:par>
                        <p:par>
                          <p:cTn id="224" fill="hold">
                            <p:stCondLst>
                              <p:cond delay="3000"/>
                            </p:stCondLst>
                            <p:childTnLst>
                              <p:par>
                                <p:cTn id="225" presetID="9" presetClass="exit" fill="hold" grpId="1" nodeType="afterEffect">
                                  <p:stCondLst>
                                    <p:cond delay="0"/>
                                  </p:stCondLst>
                                  <p:iterate>
                                    <p:tmAbs val="0"/>
                                  </p:iterate>
                                  <p:childTnLst>
                                    <p:animEffect transition="out" filter="dissolve">
                                      <p:cBhvr>
                                        <p:cTn id="226" dur="500" fill="hold"/>
                                        <p:tgtEl>
                                          <p:spTgt spid="247"/>
                                        </p:tgtEl>
                                      </p:cBhvr>
                                    </p:animEffect>
                                    <p:set>
                                      <p:cBhvr>
                                        <p:cTn id="227" fill="hold">
                                          <p:stCondLst>
                                            <p:cond delay="499"/>
                                          </p:stCondLst>
                                        </p:cTn>
                                        <p:tgtEl>
                                          <p:spTgt spid="2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build="p" bldLvl="5" animBg="1" advAuto="0"/>
      <p:bldP spid="178" grpId="0" animBg="1" advAuto="0"/>
      <p:bldP spid="178" grpId="1" animBg="1" advAuto="0"/>
      <p:bldP spid="179" grpId="0" animBg="1" advAuto="0"/>
      <p:bldP spid="179" grpId="1" animBg="1" advAuto="0"/>
      <p:bldP spid="193" grpId="0" animBg="1" advAuto="0"/>
      <p:bldP spid="194" grpId="0" animBg="1" advAuto="0"/>
      <p:bldP spid="195" grpId="0" animBg="1" advAuto="0"/>
      <p:bldP spid="208" grpId="0" animBg="1" advAuto="0"/>
      <p:bldP spid="208" grpId="1" animBg="1" advAuto="0"/>
      <p:bldP spid="228" grpId="0" animBg="1" advAuto="0"/>
      <p:bldP spid="231" grpId="0" animBg="1" advAuto="0"/>
      <p:bldP spid="231" grpId="1" animBg="1" advAuto="0"/>
      <p:bldP spid="232" grpId="0" animBg="1" advAuto="0"/>
      <p:bldP spid="233" grpId="0" animBg="1" advAuto="0"/>
      <p:bldP spid="236" grpId="0" animBg="1" advAuto="0"/>
      <p:bldP spid="236" grpId="1" animBg="1" advAuto="0"/>
      <p:bldP spid="238" grpId="0" animBg="1" advAuto="0"/>
      <p:bldP spid="241" grpId="0" animBg="1" advAuto="0"/>
      <p:bldP spid="241" grpId="1" animBg="1" advAuto="0"/>
      <p:bldP spid="242" grpId="0" animBg="1" advAuto="0"/>
      <p:bldP spid="242" grpId="1" animBg="1" advAuto="0"/>
      <p:bldP spid="243" grpId="0" animBg="1" advAuto="0"/>
      <p:bldP spid="243" grpId="1" animBg="1" advAuto="0"/>
      <p:bldP spid="244" grpId="0" animBg="1" advAuto="0"/>
      <p:bldP spid="244" grpId="1" animBg="1" advAuto="0"/>
      <p:bldP spid="245" grpId="0" animBg="1" advAuto="0"/>
      <p:bldP spid="245" grpId="1" animBg="1" advAuto="0"/>
      <p:bldP spid="246" grpId="0" animBg="1" advAuto="0"/>
      <p:bldP spid="246" grpId="1" animBg="1" advAuto="0"/>
      <p:bldP spid="247" grpId="0" animBg="1" advAuto="0"/>
      <p:bldP spid="247" grpId="1" animBg="1" advAuto="0"/>
      <p:bldP spid="248" grpId="0" animBg="1" advAuto="0"/>
      <p:bldP spid="248" grpId="1" animBg="1" advAuto="0"/>
      <p:bldP spid="251" grpId="0" animBg="1" advAuto="0"/>
      <p:bldP spid="251" grpId="1" animBg="1" advAuto="0"/>
      <p:bldP spid="252" grpId="0" animBg="1" advAuto="0"/>
      <p:bldP spid="255" grpId="0" animBg="1" advAuto="0"/>
      <p:bldP spid="255" grpId="1" animBg="1" advAuto="0"/>
      <p:bldP spid="256" grpId="0" animBg="1" advAuto="0"/>
      <p:bldP spid="256" grpId="1" animBg="1" advAuto="0"/>
      <p:bldP spid="257"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 name="Group"/>
          <p:cNvGrpSpPr/>
          <p:nvPr/>
        </p:nvGrpSpPr>
        <p:grpSpPr>
          <a:xfrm>
            <a:off x="1104900" y="6580632"/>
            <a:ext cx="2686050" cy="1352550"/>
            <a:chOff x="0" y="0"/>
            <a:chExt cx="2686050" cy="1352550"/>
          </a:xfrm>
        </p:grpSpPr>
        <p:sp>
          <p:nvSpPr>
            <p:cNvPr id="261" name="curPtr"/>
            <p:cNvSpPr/>
            <p:nvPr/>
          </p:nvSpPr>
          <p:spPr>
            <a:xfrm>
              <a:off x="0" y="0"/>
              <a:ext cx="26860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600">
                  <a:latin typeface="Marker Felt"/>
                  <a:ea typeface="Marker Felt"/>
                  <a:cs typeface="Marker Felt"/>
                  <a:sym typeface="Marker Felt"/>
                </a:defRPr>
              </a:lvl1pPr>
            </a:lstStyle>
            <a:p>
              <a:r>
                <a:t>curPtr</a:t>
              </a:r>
            </a:p>
          </p:txBody>
        </p:sp>
        <p:sp>
          <p:nvSpPr>
            <p:cNvPr id="262" name="Rectangle"/>
            <p:cNvSpPr/>
            <p:nvPr/>
          </p:nvSpPr>
          <p:spPr>
            <a:xfrm>
              <a:off x="744716" y="800100"/>
              <a:ext cx="1162051" cy="552450"/>
            </a:xfrm>
            <a:prstGeom prst="rect">
              <a:avLst/>
            </a:prstGeom>
            <a:solidFill>
              <a:srgbClr val="C485FF"/>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64" name="A Linked Sorted List"/>
          <p:cNvSpPr txBox="1">
            <a:spLocks noGrp="1"/>
          </p:cNvSpPr>
          <p:nvPr>
            <p:ph type="title"/>
          </p:nvPr>
        </p:nvSpPr>
        <p:spPr>
          <a:prstGeom prst="rect">
            <a:avLst/>
          </a:prstGeom>
        </p:spPr>
        <p:txBody>
          <a:bodyPr/>
          <a:lstStyle/>
          <a:p>
            <a:r>
              <a:t>A Linked Sorted List</a:t>
            </a:r>
          </a:p>
        </p:txBody>
      </p:sp>
      <p:sp>
        <p:nvSpPr>
          <p:cNvPr id="265" name="Only uses a reference to the first node…"/>
          <p:cNvSpPr txBox="1">
            <a:spLocks noGrp="1"/>
          </p:cNvSpPr>
          <p:nvPr>
            <p:ph type="body" sz="quarter" idx="1"/>
          </p:nvPr>
        </p:nvSpPr>
        <p:spPr>
          <a:xfrm>
            <a:off x="190500" y="2343150"/>
            <a:ext cx="12515850" cy="2526261"/>
          </a:xfrm>
          <a:prstGeom prst="rect">
            <a:avLst/>
          </a:prstGeom>
        </p:spPr>
        <p:txBody>
          <a:bodyPr/>
          <a:lstStyle/>
          <a:p>
            <a:pPr>
              <a:spcBef>
                <a:spcPts val="1200"/>
              </a:spcBef>
              <a:buBlip>
                <a:blip r:embed="rId3"/>
              </a:buBlip>
            </a:pPr>
            <a:r>
              <a:rPr sz="4000" dirty="0"/>
              <a:t>Only uses a reference to the first node</a:t>
            </a:r>
          </a:p>
          <a:p>
            <a:pPr>
              <a:spcBef>
                <a:spcPts val="1200"/>
              </a:spcBef>
              <a:buBlip>
                <a:blip r:embed="rId3"/>
              </a:buBlip>
            </a:pPr>
            <a:r>
              <a:rPr sz="4000" dirty="0"/>
              <a:t>Adding a node to the sorted list</a:t>
            </a:r>
          </a:p>
          <a:p>
            <a:pPr lvl="1">
              <a:spcBef>
                <a:spcPts val="1200"/>
              </a:spcBef>
              <a:buBlip>
                <a:blip r:embed="rId3"/>
              </a:buBlip>
            </a:pPr>
            <a:r>
              <a:rPr sz="4000" dirty="0"/>
              <a:t>Recursive implementation</a:t>
            </a:r>
          </a:p>
        </p:txBody>
      </p:sp>
      <p:grpSp>
        <p:nvGrpSpPr>
          <p:cNvPr id="271" name="Group"/>
          <p:cNvGrpSpPr/>
          <p:nvPr/>
        </p:nvGrpSpPr>
        <p:grpSpPr>
          <a:xfrm>
            <a:off x="10325100" y="10267950"/>
            <a:ext cx="2593194" cy="1466850"/>
            <a:chOff x="0" y="0"/>
            <a:chExt cx="2593193" cy="1466850"/>
          </a:xfrm>
        </p:grpSpPr>
        <p:grpSp>
          <p:nvGrpSpPr>
            <p:cNvPr id="268" name="Group"/>
            <p:cNvGrpSpPr/>
            <p:nvPr/>
          </p:nvGrpSpPr>
          <p:grpSpPr>
            <a:xfrm>
              <a:off x="95250" y="0"/>
              <a:ext cx="2286000" cy="742951"/>
              <a:chOff x="0" y="0"/>
              <a:chExt cx="2286000" cy="742950"/>
            </a:xfrm>
          </p:grpSpPr>
          <p:sp>
            <p:nvSpPr>
              <p:cNvPr id="266"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67"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69" name="item"/>
            <p:cNvSpPr/>
            <p:nvPr/>
          </p:nvSpPr>
          <p:spPr>
            <a:xfrm>
              <a:off x="0" y="6858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70" name="next"/>
            <p:cNvSpPr/>
            <p:nvPr/>
          </p:nvSpPr>
          <p:spPr>
            <a:xfrm>
              <a:off x="10799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72" name="Apples"/>
          <p:cNvSpPr/>
          <p:nvPr/>
        </p:nvSpPr>
        <p:spPr>
          <a:xfrm>
            <a:off x="550068" y="8463406"/>
            <a:ext cx="1795464"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Apples</a:t>
            </a:r>
          </a:p>
        </p:txBody>
      </p:sp>
      <p:sp>
        <p:nvSpPr>
          <p:cNvPr id="273" name="Line"/>
          <p:cNvSpPr/>
          <p:nvPr/>
        </p:nvSpPr>
        <p:spPr>
          <a:xfrm>
            <a:off x="11010900" y="9057132"/>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79" name="Group"/>
          <p:cNvGrpSpPr/>
          <p:nvPr/>
        </p:nvGrpSpPr>
        <p:grpSpPr>
          <a:xfrm>
            <a:off x="6419850" y="6637782"/>
            <a:ext cx="2669394" cy="1428750"/>
            <a:chOff x="0" y="0"/>
            <a:chExt cx="2669393" cy="1428750"/>
          </a:xfrm>
        </p:grpSpPr>
        <p:grpSp>
          <p:nvGrpSpPr>
            <p:cNvPr id="276" name="Group"/>
            <p:cNvGrpSpPr/>
            <p:nvPr/>
          </p:nvGrpSpPr>
          <p:grpSpPr>
            <a:xfrm>
              <a:off x="171450" y="0"/>
              <a:ext cx="2286000" cy="742951"/>
              <a:chOff x="0" y="0"/>
              <a:chExt cx="2286000" cy="742950"/>
            </a:xfrm>
          </p:grpSpPr>
          <p:sp>
            <p:nvSpPr>
              <p:cNvPr id="274"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75"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77" name="item"/>
            <p:cNvSpPr/>
            <p:nvPr/>
          </p:nvSpPr>
          <p:spPr>
            <a:xfrm>
              <a:off x="0" y="6477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78" name="next"/>
            <p:cNvSpPr/>
            <p:nvPr/>
          </p:nvSpPr>
          <p:spPr>
            <a:xfrm>
              <a:off x="11561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80" name="Oranges"/>
          <p:cNvSpPr/>
          <p:nvPr/>
        </p:nvSpPr>
        <p:spPr>
          <a:xfrm>
            <a:off x="6648450" y="5263007"/>
            <a:ext cx="2528218" cy="939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r>
              <a:t>Oranges</a:t>
            </a:r>
          </a:p>
        </p:txBody>
      </p:sp>
      <p:sp>
        <p:nvSpPr>
          <p:cNvPr id="281" name="Line"/>
          <p:cNvSpPr/>
          <p:nvPr/>
        </p:nvSpPr>
        <p:spPr>
          <a:xfrm>
            <a:off x="7200900" y="6104382"/>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87" name="Group"/>
          <p:cNvGrpSpPr/>
          <p:nvPr/>
        </p:nvGrpSpPr>
        <p:grpSpPr>
          <a:xfrm>
            <a:off x="-19050" y="9571482"/>
            <a:ext cx="2707494" cy="1428750"/>
            <a:chOff x="0" y="0"/>
            <a:chExt cx="2707493" cy="1428750"/>
          </a:xfrm>
        </p:grpSpPr>
        <p:grpSp>
          <p:nvGrpSpPr>
            <p:cNvPr id="284" name="Group"/>
            <p:cNvGrpSpPr/>
            <p:nvPr/>
          </p:nvGrpSpPr>
          <p:grpSpPr>
            <a:xfrm>
              <a:off x="209550" y="0"/>
              <a:ext cx="2286000" cy="742950"/>
              <a:chOff x="0" y="0"/>
              <a:chExt cx="2286000" cy="742949"/>
            </a:xfrm>
          </p:grpSpPr>
          <p:sp>
            <p:nvSpPr>
              <p:cNvPr id="282" name="Rectangle"/>
              <p:cNvSpPr/>
              <p:nvPr/>
            </p:nvSpPr>
            <p:spPr>
              <a:xfrm>
                <a:off x="0" y="0"/>
                <a:ext cx="1162050" cy="74295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83" name="Rectangle"/>
              <p:cNvSpPr/>
              <p:nvPr/>
            </p:nvSpPr>
            <p:spPr>
              <a:xfrm>
                <a:off x="1123950" y="0"/>
                <a:ext cx="1162050" cy="74295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85" name="item"/>
            <p:cNvSpPr/>
            <p:nvPr/>
          </p:nvSpPr>
          <p:spPr>
            <a:xfrm>
              <a:off x="0" y="6096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86" name="next"/>
            <p:cNvSpPr/>
            <p:nvPr/>
          </p:nvSpPr>
          <p:spPr>
            <a:xfrm>
              <a:off x="11942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88" name="Pears"/>
          <p:cNvSpPr/>
          <p:nvPr/>
        </p:nvSpPr>
        <p:spPr>
          <a:xfrm>
            <a:off x="10657112" y="8482456"/>
            <a:ext cx="1453763"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Pears</a:t>
            </a:r>
          </a:p>
        </p:txBody>
      </p:sp>
      <p:sp>
        <p:nvSpPr>
          <p:cNvPr id="289" name="Line"/>
          <p:cNvSpPr/>
          <p:nvPr/>
        </p:nvSpPr>
        <p:spPr>
          <a:xfrm flipH="1">
            <a:off x="838196" y="9057132"/>
            <a:ext cx="1"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92" name="Group"/>
          <p:cNvGrpSpPr/>
          <p:nvPr/>
        </p:nvGrpSpPr>
        <p:grpSpPr>
          <a:xfrm>
            <a:off x="133350" y="11095482"/>
            <a:ext cx="1200150" cy="1828800"/>
            <a:chOff x="0" y="0"/>
            <a:chExt cx="1200150" cy="1828800"/>
          </a:xfrm>
        </p:grpSpPr>
        <p:sp>
          <p:nvSpPr>
            <p:cNvPr id="290" name="head"/>
            <p:cNvSpPr/>
            <p:nvPr/>
          </p:nvSpPr>
          <p:spPr>
            <a:xfrm>
              <a:off x="0" y="1047750"/>
              <a:ext cx="12001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head</a:t>
              </a:r>
            </a:p>
          </p:txBody>
        </p:sp>
        <p:sp>
          <p:nvSpPr>
            <p:cNvPr id="291" name="Rectangle"/>
            <p:cNvSpPr/>
            <p:nvPr/>
          </p:nvSpPr>
          <p:spPr>
            <a:xfrm>
              <a:off x="1766"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93" name="Line"/>
          <p:cNvSpPr/>
          <p:nvPr/>
        </p:nvSpPr>
        <p:spPr>
          <a:xfrm>
            <a:off x="628650" y="10390632"/>
            <a:ext cx="171450" cy="1143000"/>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94" name="/"/>
          <p:cNvSpPr/>
          <p:nvPr/>
        </p:nvSpPr>
        <p:spPr>
          <a:xfrm>
            <a:off x="11856336" y="9628632"/>
            <a:ext cx="478530" cy="800100"/>
          </a:xfrm>
          <a:prstGeom prst="rect">
            <a:avLst/>
          </a:prstGeom>
          <a:ln w="12700">
            <a:miter lim="400000"/>
          </a:ln>
          <a:effectLst>
            <a:outerShdw blurRad="2667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4600">
                <a:solidFill>
                  <a:srgbClr val="FFFB00"/>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95" name="Kiwis"/>
          <p:cNvSpPr/>
          <p:nvPr/>
        </p:nvSpPr>
        <p:spPr>
          <a:xfrm>
            <a:off x="3437139" y="8482456"/>
            <a:ext cx="1469622"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Kiwis</a:t>
            </a:r>
          </a:p>
        </p:txBody>
      </p:sp>
      <p:grpSp>
        <p:nvGrpSpPr>
          <p:cNvPr id="301" name="Group"/>
          <p:cNvGrpSpPr/>
          <p:nvPr/>
        </p:nvGrpSpPr>
        <p:grpSpPr>
          <a:xfrm>
            <a:off x="2876550" y="9590532"/>
            <a:ext cx="2707494" cy="1447800"/>
            <a:chOff x="0" y="0"/>
            <a:chExt cx="2707493" cy="1447800"/>
          </a:xfrm>
        </p:grpSpPr>
        <p:grpSp>
          <p:nvGrpSpPr>
            <p:cNvPr id="298" name="Group"/>
            <p:cNvGrpSpPr/>
            <p:nvPr/>
          </p:nvGrpSpPr>
          <p:grpSpPr>
            <a:xfrm>
              <a:off x="209550" y="0"/>
              <a:ext cx="2286000" cy="762001"/>
              <a:chOff x="0" y="0"/>
              <a:chExt cx="2286000" cy="762000"/>
            </a:xfrm>
          </p:grpSpPr>
          <p:sp>
            <p:nvSpPr>
              <p:cNvPr id="296" name="Rectangle"/>
              <p:cNvSpPr/>
              <p:nvPr/>
            </p:nvSpPr>
            <p:spPr>
              <a:xfrm>
                <a:off x="0" y="0"/>
                <a:ext cx="1162050" cy="76200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97" name="Rectangle"/>
              <p:cNvSpPr/>
              <p:nvPr/>
            </p:nvSpPr>
            <p:spPr>
              <a:xfrm>
                <a:off x="1123950" y="0"/>
                <a:ext cx="1162050" cy="76200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99" name="item"/>
            <p:cNvSpPr/>
            <p:nvPr/>
          </p:nvSpPr>
          <p:spPr>
            <a:xfrm>
              <a:off x="0" y="628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00" name="next"/>
            <p:cNvSpPr/>
            <p:nvPr/>
          </p:nvSpPr>
          <p:spPr>
            <a:xfrm>
              <a:off x="1194222" y="6667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02" name="Line"/>
          <p:cNvSpPr/>
          <p:nvPr/>
        </p:nvSpPr>
        <p:spPr>
          <a:xfrm>
            <a:off x="3657599" y="9057132"/>
            <a:ext cx="1"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03" name="Line"/>
          <p:cNvSpPr/>
          <p:nvPr/>
        </p:nvSpPr>
        <p:spPr>
          <a:xfrm flipH="1">
            <a:off x="1839509" y="9914382"/>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04" name="Peaches"/>
          <p:cNvSpPr/>
          <p:nvPr/>
        </p:nvSpPr>
        <p:spPr>
          <a:xfrm>
            <a:off x="7944194" y="8482456"/>
            <a:ext cx="2056712" cy="825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4600"/>
            </a:lvl1pPr>
          </a:lstStyle>
          <a:p>
            <a:r>
              <a:t>Peaches</a:t>
            </a:r>
          </a:p>
        </p:txBody>
      </p:sp>
      <p:grpSp>
        <p:nvGrpSpPr>
          <p:cNvPr id="310" name="Group"/>
          <p:cNvGrpSpPr/>
          <p:nvPr/>
        </p:nvGrpSpPr>
        <p:grpSpPr>
          <a:xfrm>
            <a:off x="7391400" y="9590532"/>
            <a:ext cx="2707494" cy="1428750"/>
            <a:chOff x="0" y="0"/>
            <a:chExt cx="2707493" cy="1428750"/>
          </a:xfrm>
        </p:grpSpPr>
        <p:grpSp>
          <p:nvGrpSpPr>
            <p:cNvPr id="307" name="Group"/>
            <p:cNvGrpSpPr/>
            <p:nvPr/>
          </p:nvGrpSpPr>
          <p:grpSpPr>
            <a:xfrm>
              <a:off x="209550" y="0"/>
              <a:ext cx="2286000" cy="742951"/>
              <a:chOff x="0" y="0"/>
              <a:chExt cx="2286000" cy="742950"/>
            </a:xfrm>
          </p:grpSpPr>
          <p:sp>
            <p:nvSpPr>
              <p:cNvPr id="305" name="Rectangle"/>
              <p:cNvSpPr/>
              <p:nvPr/>
            </p:nvSpPr>
            <p:spPr>
              <a:xfrm>
                <a:off x="0" y="0"/>
                <a:ext cx="1162050" cy="742951"/>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06" name="Rectangle"/>
              <p:cNvSpPr/>
              <p:nvPr/>
            </p:nvSpPr>
            <p:spPr>
              <a:xfrm>
                <a:off x="1123950" y="0"/>
                <a:ext cx="1162050" cy="742951"/>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08" name="item"/>
            <p:cNvSpPr/>
            <p:nvPr/>
          </p:nvSpPr>
          <p:spPr>
            <a:xfrm>
              <a:off x="0" y="60960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09" name="next"/>
            <p:cNvSpPr/>
            <p:nvPr/>
          </p:nvSpPr>
          <p:spPr>
            <a:xfrm>
              <a:off x="1194222" y="64770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11" name="Line"/>
          <p:cNvSpPr/>
          <p:nvPr/>
        </p:nvSpPr>
        <p:spPr>
          <a:xfrm>
            <a:off x="8286750" y="9057132"/>
            <a:ext cx="0" cy="89535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2" name="Line"/>
          <p:cNvSpPr/>
          <p:nvPr/>
        </p:nvSpPr>
        <p:spPr>
          <a:xfrm flipH="1">
            <a:off x="9211859" y="9971532"/>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3" name="Line"/>
          <p:cNvSpPr/>
          <p:nvPr/>
        </p:nvSpPr>
        <p:spPr>
          <a:xfrm flipH="1">
            <a:off x="4868459" y="9971532"/>
            <a:ext cx="2724157"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16" name="Group"/>
          <p:cNvGrpSpPr/>
          <p:nvPr/>
        </p:nvGrpSpPr>
        <p:grpSpPr>
          <a:xfrm>
            <a:off x="5429250" y="11285982"/>
            <a:ext cx="2419350" cy="1828800"/>
            <a:chOff x="0" y="0"/>
            <a:chExt cx="2419350" cy="1828800"/>
          </a:xfrm>
        </p:grpSpPr>
        <p:sp>
          <p:nvSpPr>
            <p:cNvPr id="314" name="aftPtr"/>
            <p:cNvSpPr/>
            <p:nvPr/>
          </p:nvSpPr>
          <p:spPr>
            <a:xfrm>
              <a:off x="0" y="1047750"/>
              <a:ext cx="24193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aftPtr</a:t>
              </a:r>
            </a:p>
          </p:txBody>
        </p:sp>
        <p:sp>
          <p:nvSpPr>
            <p:cNvPr id="315" name="Rectangle"/>
            <p:cNvSpPr/>
            <p:nvPr/>
          </p:nvSpPr>
          <p:spPr>
            <a:xfrm>
              <a:off x="611366" y="0"/>
              <a:ext cx="1162051" cy="1104900"/>
            </a:xfrm>
            <a:prstGeom prst="rect">
              <a:avLst/>
            </a:prstGeom>
            <a:solidFill>
              <a:srgbClr val="C485FF"/>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17" name="Line"/>
          <p:cNvSpPr/>
          <p:nvPr/>
        </p:nvSpPr>
        <p:spPr>
          <a:xfrm flipH="1">
            <a:off x="6628109" y="7773638"/>
            <a:ext cx="211139" cy="3964385"/>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8" name="Line"/>
          <p:cNvSpPr/>
          <p:nvPr/>
        </p:nvSpPr>
        <p:spPr>
          <a:xfrm flipV="1">
            <a:off x="7890867" y="7118397"/>
            <a:ext cx="328713" cy="2614812"/>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9" name="Line"/>
          <p:cNvSpPr/>
          <p:nvPr/>
        </p:nvSpPr>
        <p:spPr>
          <a:xfrm flipH="1">
            <a:off x="4944659" y="7406330"/>
            <a:ext cx="1779594" cy="2450903"/>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22" name="Group"/>
          <p:cNvGrpSpPr/>
          <p:nvPr/>
        </p:nvGrpSpPr>
        <p:grpSpPr>
          <a:xfrm>
            <a:off x="751898" y="4638722"/>
            <a:ext cx="8648701" cy="685801"/>
            <a:chOff x="0" y="0"/>
            <a:chExt cx="8648700" cy="685800"/>
          </a:xfrm>
        </p:grpSpPr>
        <p:sp>
          <p:nvSpPr>
            <p:cNvPr id="320" name="Rectangle"/>
            <p:cNvSpPr/>
            <p:nvPr/>
          </p:nvSpPr>
          <p:spPr>
            <a:xfrm>
              <a:off x="0" y="21285"/>
              <a:ext cx="8596447" cy="664516"/>
            </a:xfrm>
            <a:prstGeom prst="rect">
              <a:avLst/>
            </a:prstGeom>
            <a:solidFill>
              <a:srgbClr val="0097EB">
                <a:alpha val="62000"/>
              </a:srgbClr>
            </a:solidFill>
            <a:ln w="50800" cap="flat">
              <a:solidFill>
                <a:srgbClr val="000000"/>
              </a:solidFill>
              <a:prstDash val="solid"/>
              <a:miter lim="400000"/>
            </a:ln>
            <a:effectLst/>
          </p:spPr>
          <p:txBody>
            <a:bodyPr wrap="square" lIns="76200" tIns="76200" rIns="76200" bIns="76200" numCol="1" anchor="ctr">
              <a:noAutofit/>
            </a:bodyPr>
            <a:lstStyle/>
            <a:p>
              <a:pPr defTabSz="876300">
                <a:defRPr sz="7200">
                  <a:solidFill>
                    <a:srgbClr val="FFFFFF"/>
                  </a:solidFill>
                  <a:latin typeface="Marker Felt"/>
                  <a:ea typeface="Marker Felt"/>
                  <a:cs typeface="Marker Felt"/>
                  <a:sym typeface="Marker Felt"/>
                </a:defRPr>
              </a:pPr>
              <a:endParaRPr/>
            </a:p>
          </p:txBody>
        </p:sp>
        <p:sp>
          <p:nvSpPr>
            <p:cNvPr id="321" name="grocerySortedList.add(“Oranges”);"/>
            <p:cNvSpPr/>
            <p:nvPr/>
          </p:nvSpPr>
          <p:spPr>
            <a:xfrm>
              <a:off x="52253" y="0"/>
              <a:ext cx="8596448" cy="664515"/>
            </a:xfrm>
            <a:prstGeom prst="rect">
              <a:avLst/>
            </a:prstGeom>
            <a:noFill/>
            <a:ln w="12700" cap="flat">
              <a:noFill/>
              <a:miter lim="400000"/>
            </a:ln>
            <a:effectLst>
              <a:outerShdw blurRad="152400" dist="381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lgn="l" defTabSz="685800">
                <a:tabLst>
                  <a:tab pos="533400" algn="l"/>
                </a:tabLst>
                <a:defRPr sz="3200" b="1">
                  <a:solidFill>
                    <a:srgbClr val="FFFFFF"/>
                  </a:solidFill>
                  <a:latin typeface="Courier New"/>
                  <a:ea typeface="Courier New"/>
                  <a:cs typeface="Courier New"/>
                  <a:sym typeface="Courier New"/>
                </a:defRPr>
              </a:lvl1pPr>
            </a:lstStyle>
            <a:p>
              <a:r>
                <a:t>grocerySortedList.add(“Oranges”);</a:t>
              </a:r>
            </a:p>
          </p:txBody>
        </p:sp>
      </p:grpSp>
      <p:sp>
        <p:nvSpPr>
          <p:cNvPr id="323" name="Rectangle"/>
          <p:cNvSpPr/>
          <p:nvPr/>
        </p:nvSpPr>
        <p:spPr>
          <a:xfrm>
            <a:off x="12877800" y="2324100"/>
            <a:ext cx="11334750" cy="10202049"/>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326" name="Group"/>
          <p:cNvGrpSpPr/>
          <p:nvPr/>
        </p:nvGrpSpPr>
        <p:grpSpPr>
          <a:xfrm>
            <a:off x="-114300" y="5304282"/>
            <a:ext cx="2686050" cy="1352550"/>
            <a:chOff x="0" y="0"/>
            <a:chExt cx="2686050" cy="1352550"/>
          </a:xfrm>
        </p:grpSpPr>
        <p:sp>
          <p:nvSpPr>
            <p:cNvPr id="324" name="curPtr"/>
            <p:cNvSpPr/>
            <p:nvPr/>
          </p:nvSpPr>
          <p:spPr>
            <a:xfrm>
              <a:off x="0" y="0"/>
              <a:ext cx="26860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600">
                  <a:latin typeface="Marker Felt"/>
                  <a:ea typeface="Marker Felt"/>
                  <a:cs typeface="Marker Felt"/>
                  <a:sym typeface="Marker Felt"/>
                </a:defRPr>
              </a:lvl1pPr>
            </a:lstStyle>
            <a:p>
              <a:r>
                <a:t>curPtr</a:t>
              </a:r>
            </a:p>
          </p:txBody>
        </p:sp>
        <p:sp>
          <p:nvSpPr>
            <p:cNvPr id="325" name="Rectangle"/>
            <p:cNvSpPr/>
            <p:nvPr/>
          </p:nvSpPr>
          <p:spPr>
            <a:xfrm>
              <a:off x="649466" y="781050"/>
              <a:ext cx="1162051" cy="571500"/>
            </a:xfrm>
            <a:prstGeom prst="rect">
              <a:avLst/>
            </a:prstGeom>
            <a:solidFill>
              <a:srgbClr val="C485FF"/>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27" name="Line"/>
          <p:cNvSpPr/>
          <p:nvPr/>
        </p:nvSpPr>
        <p:spPr>
          <a:xfrm flipH="1" flipV="1">
            <a:off x="2531764" y="7632846"/>
            <a:ext cx="840086" cy="2069605"/>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8" name="Line"/>
          <p:cNvSpPr/>
          <p:nvPr/>
        </p:nvSpPr>
        <p:spPr>
          <a:xfrm flipV="1">
            <a:off x="479821" y="6334867"/>
            <a:ext cx="598588" cy="3406081"/>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9" name="Line"/>
          <p:cNvSpPr/>
          <p:nvPr/>
        </p:nvSpPr>
        <p:spPr>
          <a:xfrm>
            <a:off x="3867150" y="10123932"/>
            <a:ext cx="2812753" cy="1640185"/>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32" name="Group"/>
          <p:cNvGrpSpPr/>
          <p:nvPr/>
        </p:nvGrpSpPr>
        <p:grpSpPr>
          <a:xfrm>
            <a:off x="3238500" y="7018782"/>
            <a:ext cx="2686050" cy="1390650"/>
            <a:chOff x="0" y="0"/>
            <a:chExt cx="2686050" cy="1390650"/>
          </a:xfrm>
        </p:grpSpPr>
        <p:sp>
          <p:nvSpPr>
            <p:cNvPr id="330" name="curPtr"/>
            <p:cNvSpPr/>
            <p:nvPr/>
          </p:nvSpPr>
          <p:spPr>
            <a:xfrm>
              <a:off x="0" y="0"/>
              <a:ext cx="26860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a:defRPr sz="3600">
                  <a:latin typeface="Marker Felt"/>
                  <a:ea typeface="Marker Felt"/>
                  <a:cs typeface="Marker Felt"/>
                  <a:sym typeface="Marker Felt"/>
                </a:defRPr>
              </a:lvl1pPr>
            </a:lstStyle>
            <a:p>
              <a:r>
                <a:t>curPtr</a:t>
              </a:r>
            </a:p>
          </p:txBody>
        </p:sp>
        <p:sp>
          <p:nvSpPr>
            <p:cNvPr id="331" name="Rectangle"/>
            <p:cNvSpPr/>
            <p:nvPr/>
          </p:nvSpPr>
          <p:spPr>
            <a:xfrm>
              <a:off x="859016" y="781050"/>
              <a:ext cx="1162051" cy="609600"/>
            </a:xfrm>
            <a:prstGeom prst="rect">
              <a:avLst/>
            </a:prstGeom>
            <a:solidFill>
              <a:srgbClr val="C485FF"/>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33" name="Line"/>
          <p:cNvSpPr/>
          <p:nvPr/>
        </p:nvSpPr>
        <p:spPr>
          <a:xfrm flipH="1" flipV="1">
            <a:off x="4665067" y="8168231"/>
            <a:ext cx="3127872" cy="1582937"/>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4" name="Line"/>
          <p:cNvSpPr/>
          <p:nvPr/>
        </p:nvSpPr>
        <p:spPr>
          <a:xfrm flipH="1">
            <a:off x="4698206" y="6851598"/>
            <a:ext cx="2139951" cy="1315741"/>
          </a:xfrm>
          <a:prstGeom prst="line">
            <a:avLst/>
          </a:prstGeom>
          <a:ln w="114300">
            <a:solidFill>
              <a:srgbClr val="941100"/>
            </a:solidFill>
            <a:miter lim="400000"/>
            <a:headEnd type="stealth"/>
          </a:ln>
          <a:effectLst>
            <a:outerShdw blurRad="266700" dir="3060000" rotWithShape="0">
              <a:srgbClr val="FFFFFF"/>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5" name="Line"/>
          <p:cNvSpPr/>
          <p:nvPr/>
        </p:nvSpPr>
        <p:spPr>
          <a:xfrm flipH="1">
            <a:off x="1847850" y="9914382"/>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36" name="Line"/>
          <p:cNvSpPr/>
          <p:nvPr/>
        </p:nvSpPr>
        <p:spPr>
          <a:xfrm>
            <a:off x="628650" y="10390632"/>
            <a:ext cx="171450" cy="1143000"/>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37" name="template&lt;class ItemType&gt;…"/>
          <p:cNvSpPr/>
          <p:nvPr/>
        </p:nvSpPr>
        <p:spPr>
          <a:xfrm>
            <a:off x="12973050" y="2400300"/>
            <a:ext cx="11106150" cy="10125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495300" algn="l"/>
              </a:tabLst>
              <a:defRPr sz="2600" b="1">
                <a:latin typeface="Menlo Regular"/>
                <a:ea typeface="Menlo Regular"/>
                <a:cs typeface="Menlo Regular"/>
                <a:sym typeface="Menlo Regular"/>
              </a:defRPr>
            </a:pPr>
            <a:r>
              <a:rPr sz="2400" dirty="0">
                <a:solidFill>
                  <a:srgbClr val="BB2CA2"/>
                </a:solidFill>
              </a:rPr>
              <a:t>void</a:t>
            </a:r>
            <a:r>
              <a:rPr sz="2400" dirty="0"/>
              <a:t> </a:t>
            </a:r>
            <a:r>
              <a:rPr sz="2400" dirty="0" err="1"/>
              <a:t>LinkedSortedList</a:t>
            </a:r>
            <a:r>
              <a:rPr sz="2400" dirty="0"/>
              <a:t>&lt;ItemType&gt;::</a:t>
            </a:r>
          </a:p>
          <a:p>
            <a:pPr lvl="4" indent="0" algn="l" defTabSz="685800">
              <a:tabLst>
                <a:tab pos="495300" algn="l"/>
              </a:tabLst>
              <a:defRPr sz="2600" b="1">
                <a:latin typeface="Menlo Regular"/>
                <a:ea typeface="Menlo Regular"/>
                <a:cs typeface="Menlo Regular"/>
                <a:sym typeface="Menlo Regular"/>
              </a:defRPr>
            </a:pPr>
            <a:r>
              <a:rPr sz="2400" dirty="0"/>
              <a:t>              </a:t>
            </a:r>
            <a:r>
              <a:rPr sz="2400" dirty="0" err="1"/>
              <a:t>insertSorted</a:t>
            </a:r>
            <a:r>
              <a:rPr sz="2400" dirty="0"/>
              <a:t>(</a:t>
            </a:r>
            <a:r>
              <a:rPr sz="2400" dirty="0">
                <a:solidFill>
                  <a:srgbClr val="BB2CA2"/>
                </a:solidFill>
              </a:rPr>
              <a:t>const</a:t>
            </a:r>
            <a:r>
              <a:rPr sz="2400" dirty="0"/>
              <a:t> ItemType&amp; </a:t>
            </a:r>
            <a:r>
              <a:rPr sz="2400" dirty="0" err="1"/>
              <a:t>newEntry</a:t>
            </a:r>
            <a:r>
              <a:rPr sz="2400" dirty="0"/>
              <a:t>)</a:t>
            </a:r>
          </a:p>
          <a:p>
            <a:pPr algn="l" defTabSz="685800">
              <a:tabLst>
                <a:tab pos="495300" algn="l"/>
              </a:tabLst>
              <a:defRPr sz="2600" b="1">
                <a:latin typeface="Menlo Regular"/>
                <a:ea typeface="Menlo Regular"/>
                <a:cs typeface="Menlo Regular"/>
                <a:sym typeface="Menlo Regular"/>
              </a:defRPr>
            </a:pPr>
            <a:r>
              <a:rPr sz="2400" dirty="0"/>
              <a:t>{</a:t>
            </a:r>
          </a:p>
          <a:p>
            <a:pPr algn="l" defTabSz="685800">
              <a:tabLst>
                <a:tab pos="495300" algn="l"/>
              </a:tabLst>
              <a:defRPr sz="2600" b="1">
                <a:latin typeface="Menlo Regular"/>
                <a:ea typeface="Menlo Regular"/>
                <a:cs typeface="Menlo Regular"/>
                <a:sym typeface="Menlo Regular"/>
              </a:defRPr>
            </a:pPr>
            <a:r>
              <a:rPr sz="2400" dirty="0"/>
              <a:t>   </a:t>
            </a:r>
            <a:r>
              <a:rPr sz="2400" dirty="0" err="1"/>
              <a:t>headPtr</a:t>
            </a:r>
            <a:r>
              <a:rPr sz="2400" dirty="0"/>
              <a:t> = </a:t>
            </a:r>
            <a:r>
              <a:rPr sz="2400" dirty="0" err="1"/>
              <a:t>insertSorted</a:t>
            </a:r>
            <a:r>
              <a:rPr sz="2400" dirty="0"/>
              <a:t>(</a:t>
            </a:r>
            <a:r>
              <a:rPr sz="2400" dirty="0" err="1"/>
              <a:t>newEntry</a:t>
            </a:r>
            <a:r>
              <a:rPr sz="2400" dirty="0"/>
              <a:t>, </a:t>
            </a:r>
            <a:r>
              <a:rPr sz="2400" dirty="0" err="1"/>
              <a:t>headPtr</a:t>
            </a:r>
            <a:r>
              <a:rPr sz="2400" dirty="0"/>
              <a:t>);</a:t>
            </a:r>
          </a:p>
          <a:p>
            <a:pPr algn="l" defTabSz="685800">
              <a:tabLst>
                <a:tab pos="495300" algn="l"/>
              </a:tabLst>
              <a:defRPr sz="2600" b="1">
                <a:latin typeface="Menlo Regular"/>
                <a:ea typeface="Menlo Regular"/>
                <a:cs typeface="Menlo Regular"/>
                <a:sym typeface="Menlo Regular"/>
              </a:defRPr>
            </a:pPr>
            <a:r>
              <a:rPr sz="2400" dirty="0"/>
              <a:t>   </a:t>
            </a:r>
            <a:r>
              <a:rPr sz="2400" dirty="0" err="1"/>
              <a:t>itemCount</a:t>
            </a:r>
            <a:r>
              <a:rPr sz="2400" dirty="0"/>
              <a:t>++;</a:t>
            </a:r>
          </a:p>
          <a:p>
            <a:pPr algn="l" defTabSz="685800">
              <a:tabLst>
                <a:tab pos="495300" algn="l"/>
              </a:tabLst>
              <a:defRPr sz="2600" b="1">
                <a:latin typeface="Menlo Regular"/>
                <a:ea typeface="Menlo Regular"/>
                <a:cs typeface="Menlo Regular"/>
                <a:sym typeface="Menlo Regular"/>
              </a:defRPr>
            </a:pPr>
            <a:r>
              <a:rPr sz="2400" dirty="0"/>
              <a:t>}</a:t>
            </a:r>
          </a:p>
          <a:p>
            <a:pPr algn="l" defTabSz="685800">
              <a:tabLst>
                <a:tab pos="495300" algn="l"/>
              </a:tabLst>
              <a:defRPr sz="2600" b="1">
                <a:latin typeface="Menlo Regular"/>
                <a:ea typeface="Menlo Regular"/>
                <a:cs typeface="Menlo Regular"/>
                <a:sym typeface="Menlo Regular"/>
              </a:defRPr>
            </a:pPr>
            <a:endParaRPr sz="2400" dirty="0"/>
          </a:p>
          <a:p>
            <a:pPr algn="l" defTabSz="685800">
              <a:tabLst>
                <a:tab pos="495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495300" algn="l"/>
              </a:tabLst>
              <a:defRPr sz="2600" b="1">
                <a:latin typeface="Menlo Regular"/>
                <a:ea typeface="Menlo Regular"/>
                <a:cs typeface="Menlo Regular"/>
                <a:sym typeface="Menlo Regular"/>
              </a:defRPr>
            </a:pPr>
            <a:r>
              <a:rPr sz="2400" dirty="0">
                <a:solidFill>
                  <a:srgbClr val="BB2CA2"/>
                </a:solidFill>
              </a:rPr>
              <a:t>void</a:t>
            </a:r>
            <a:r>
              <a:rPr sz="2400" dirty="0"/>
              <a:t> </a:t>
            </a:r>
            <a:r>
              <a:rPr sz="2400" dirty="0" err="1"/>
              <a:t>LinkedSortedList</a:t>
            </a:r>
            <a:r>
              <a:rPr sz="2400" dirty="0"/>
              <a:t>&lt;ItemType&gt;::</a:t>
            </a:r>
          </a:p>
          <a:p>
            <a:pPr lvl="4" indent="0" algn="l" defTabSz="685800">
              <a:tabLst>
                <a:tab pos="495300" algn="l"/>
              </a:tabLst>
              <a:defRPr sz="2600" b="1">
                <a:latin typeface="Menlo Regular"/>
                <a:ea typeface="Menlo Regular"/>
                <a:cs typeface="Menlo Regular"/>
                <a:sym typeface="Menlo Regular"/>
              </a:defRPr>
            </a:pPr>
            <a:r>
              <a:rPr sz="2400" dirty="0"/>
              <a:t>              </a:t>
            </a:r>
            <a:r>
              <a:rPr sz="2400" dirty="0" err="1"/>
              <a:t>insertSorted</a:t>
            </a:r>
            <a:r>
              <a:rPr sz="2400" dirty="0"/>
              <a:t>(</a:t>
            </a:r>
            <a:r>
              <a:rPr sz="2400" dirty="0">
                <a:solidFill>
                  <a:srgbClr val="BB2CA2"/>
                </a:solidFill>
              </a:rPr>
              <a:t>const</a:t>
            </a:r>
            <a:r>
              <a:rPr sz="2400" dirty="0"/>
              <a:t> ItemType&amp; </a:t>
            </a:r>
            <a:r>
              <a:rPr sz="2400" dirty="0" err="1"/>
              <a:t>newEntry</a:t>
            </a:r>
            <a:r>
              <a:rPr sz="2400" dirty="0"/>
              <a:t>,</a:t>
            </a:r>
          </a:p>
          <a:p>
            <a:pPr lvl="5" indent="0" algn="l" defTabSz="685800">
              <a:tabLst>
                <a:tab pos="495300" algn="l"/>
              </a:tabLst>
              <a:defRPr sz="2600" b="1">
                <a:latin typeface="Menlo Regular"/>
                <a:ea typeface="Menlo Regular"/>
                <a:cs typeface="Menlo Regular"/>
                <a:sym typeface="Menlo Regular"/>
              </a:defRPr>
            </a:pPr>
            <a:r>
              <a:rPr sz="2400" dirty="0"/>
              <a:t>					Node&lt;ItemType&gt;* </a:t>
            </a:r>
            <a:r>
              <a:rPr sz="2400" dirty="0" err="1"/>
              <a:t>curPtr</a:t>
            </a:r>
            <a:r>
              <a:rPr sz="2400" dirty="0"/>
              <a:t>)</a:t>
            </a:r>
          </a:p>
          <a:p>
            <a:pPr lvl="5" indent="0" algn="l" defTabSz="685800">
              <a:tabLst>
                <a:tab pos="495300" algn="l"/>
              </a:tabLst>
              <a:defRPr sz="2600" b="1">
                <a:latin typeface="Menlo Regular"/>
                <a:ea typeface="Menlo Regular"/>
                <a:cs typeface="Menlo Regular"/>
                <a:sym typeface="Menlo Regular"/>
              </a:defRPr>
            </a:pPr>
            <a:r>
              <a:rPr sz="2400" dirty="0"/>
              <a:t>{</a:t>
            </a:r>
          </a:p>
          <a:p>
            <a:pPr lvl="6" indent="0" algn="l" defTabSz="685800">
              <a:tabLst>
                <a:tab pos="495300" algn="l"/>
              </a:tabLst>
              <a:defRPr sz="2600" b="1">
                <a:latin typeface="Menlo Regular"/>
                <a:ea typeface="Menlo Regular"/>
                <a:cs typeface="Menlo Regular"/>
                <a:sym typeface="Menlo Regular"/>
              </a:defRPr>
            </a:pPr>
            <a:r>
              <a:rPr sz="2400" dirty="0"/>
              <a:t>   if (</a:t>
            </a:r>
            <a:r>
              <a:rPr sz="2400" dirty="0" err="1"/>
              <a:t>currentNode</a:t>
            </a:r>
            <a:r>
              <a:rPr sz="2400" dirty="0"/>
              <a:t> == </a:t>
            </a:r>
            <a:r>
              <a:rPr sz="2400" dirty="0" err="1">
                <a:solidFill>
                  <a:srgbClr val="C355AF"/>
                </a:solidFill>
              </a:rPr>
              <a:t>nullptr</a:t>
            </a:r>
            <a:r>
              <a:rPr sz="2400" dirty="0"/>
              <a:t> ||</a:t>
            </a:r>
          </a:p>
          <a:p>
            <a:pPr lvl="6" indent="0" algn="l" defTabSz="685800">
              <a:tabLst>
                <a:tab pos="495300" algn="l"/>
              </a:tabLst>
              <a:defRPr sz="2600" b="1">
                <a:latin typeface="Menlo Regular"/>
                <a:ea typeface="Menlo Regular"/>
                <a:cs typeface="Menlo Regular"/>
                <a:sym typeface="Menlo Regular"/>
              </a:defRPr>
            </a:pPr>
            <a:r>
              <a:rPr sz="2400" dirty="0"/>
              <a:t>             </a:t>
            </a:r>
            <a:r>
              <a:rPr sz="2400" dirty="0" err="1"/>
              <a:t>newEntry</a:t>
            </a:r>
            <a:r>
              <a:rPr sz="2400" dirty="0"/>
              <a:t> &lt; </a:t>
            </a:r>
            <a:r>
              <a:rPr sz="2400" dirty="0" err="1"/>
              <a:t>curPtr</a:t>
            </a:r>
            <a:r>
              <a:rPr sz="2400" dirty="0"/>
              <a:t>-&gt;</a:t>
            </a:r>
            <a:r>
              <a:rPr sz="2400" dirty="0" err="1"/>
              <a:t>getItem</a:t>
            </a:r>
            <a:r>
              <a:rPr sz="2400" dirty="0"/>
              <a:t>())</a:t>
            </a:r>
          </a:p>
          <a:p>
            <a:pPr algn="l" defTabSz="685800">
              <a:tabLst>
                <a:tab pos="495300" algn="l"/>
              </a:tabLst>
              <a:defRPr sz="2600" b="1">
                <a:latin typeface="Menlo Regular"/>
                <a:ea typeface="Menlo Regular"/>
                <a:cs typeface="Menlo Regular"/>
                <a:sym typeface="Menlo Regular"/>
              </a:defRPr>
            </a:pPr>
            <a:r>
              <a:rPr sz="2400" dirty="0"/>
              <a:t>   {</a:t>
            </a:r>
          </a:p>
          <a:p>
            <a:pPr algn="l" defTabSz="685800">
              <a:tabLst>
                <a:tab pos="495300" algn="l"/>
              </a:tabLst>
              <a:defRPr sz="2600" b="1">
                <a:latin typeface="Menlo Regular"/>
                <a:ea typeface="Menlo Regular"/>
                <a:cs typeface="Menlo Regular"/>
                <a:sym typeface="Menlo Regular"/>
              </a:defRPr>
            </a:pPr>
            <a:r>
              <a:rPr sz="2400" dirty="0"/>
              <a:t>       </a:t>
            </a:r>
            <a:r>
              <a:rPr sz="2400" dirty="0" err="1"/>
              <a:t>curPtr</a:t>
            </a:r>
            <a:r>
              <a:rPr sz="2400" dirty="0"/>
              <a:t> = </a:t>
            </a:r>
            <a:r>
              <a:rPr sz="2400" dirty="0">
                <a:solidFill>
                  <a:srgbClr val="BB2CA2"/>
                </a:solidFill>
              </a:rPr>
              <a:t>new</a:t>
            </a:r>
            <a:r>
              <a:rPr sz="2400" dirty="0"/>
              <a:t> Node&lt;ItemType&gt;(</a:t>
            </a:r>
            <a:r>
              <a:rPr sz="2400" dirty="0" err="1"/>
              <a:t>newEntry</a:t>
            </a:r>
            <a:r>
              <a:rPr sz="2400" dirty="0"/>
              <a:t>, </a:t>
            </a:r>
            <a:r>
              <a:rPr sz="2400" dirty="0" err="1"/>
              <a:t>curPtr</a:t>
            </a:r>
            <a:r>
              <a:rPr sz="2400" dirty="0"/>
              <a:t>);</a:t>
            </a:r>
          </a:p>
          <a:p>
            <a:pPr algn="l" defTabSz="685800">
              <a:tabLst>
                <a:tab pos="495300" algn="l"/>
              </a:tabLst>
              <a:defRPr sz="2600" b="1">
                <a:latin typeface="Menlo Regular"/>
                <a:ea typeface="Menlo Regular"/>
                <a:cs typeface="Menlo Regular"/>
                <a:sym typeface="Menlo Regular"/>
              </a:defRPr>
            </a:pPr>
            <a:r>
              <a:rPr sz="2400" dirty="0"/>
              <a:t>   }</a:t>
            </a:r>
          </a:p>
          <a:p>
            <a:pPr algn="l" defTabSz="685800">
              <a:tabLst>
                <a:tab pos="495300" algn="l"/>
              </a:tabLst>
              <a:defRPr sz="2600" b="1">
                <a:solidFill>
                  <a:srgbClr val="008400"/>
                </a:solidFill>
                <a:latin typeface="Menlo Regular"/>
                <a:ea typeface="Menlo Regular"/>
                <a:cs typeface="Menlo Regular"/>
                <a:sym typeface="Menlo Regular"/>
              </a:defRPr>
            </a:pPr>
            <a:r>
              <a:rPr sz="2400" dirty="0">
                <a:solidFill>
                  <a:srgbClr val="000000"/>
                </a:solidFill>
              </a:rPr>
              <a:t>   </a:t>
            </a:r>
            <a:r>
              <a:rPr sz="2400" dirty="0">
                <a:solidFill>
                  <a:srgbClr val="BB2CA2"/>
                </a:solidFill>
              </a:rPr>
              <a:t>else</a:t>
            </a:r>
            <a:r>
              <a:rPr sz="2400" dirty="0"/>
              <a:t> </a:t>
            </a:r>
          </a:p>
          <a:p>
            <a:pPr algn="l" defTabSz="685800">
              <a:tabLst>
                <a:tab pos="495300" algn="l"/>
              </a:tabLst>
              <a:defRPr sz="2600" b="1">
                <a:solidFill>
                  <a:srgbClr val="008400"/>
                </a:solidFill>
                <a:latin typeface="Menlo Regular"/>
                <a:ea typeface="Menlo Regular"/>
                <a:cs typeface="Menlo Regular"/>
                <a:sym typeface="Menlo Regular"/>
              </a:defRPr>
            </a:pPr>
            <a:r>
              <a:rPr sz="2400" dirty="0"/>
              <a:t>   </a:t>
            </a:r>
            <a:r>
              <a:rPr sz="2400" dirty="0">
                <a:solidFill>
                  <a:srgbClr val="000000"/>
                </a:solidFill>
              </a:rPr>
              <a:t>{</a:t>
            </a:r>
          </a:p>
          <a:p>
            <a:pPr algn="l" defTabSz="685800">
              <a:tabLst>
                <a:tab pos="495300" algn="l"/>
              </a:tabLst>
              <a:defRPr sz="2600" b="1">
                <a:latin typeface="Menlo Regular"/>
                <a:ea typeface="Menlo Regular"/>
                <a:cs typeface="Menlo Regular"/>
                <a:sym typeface="Menlo Regular"/>
              </a:defRPr>
            </a:pPr>
            <a:r>
              <a:rPr sz="2400" dirty="0"/>
              <a:t>      Node&lt;ItemType&gt;* </a:t>
            </a:r>
            <a:r>
              <a:rPr sz="2400" dirty="0" err="1"/>
              <a:t>aftPtr</a:t>
            </a:r>
            <a:r>
              <a:rPr sz="2400" dirty="0"/>
              <a:t> = </a:t>
            </a:r>
          </a:p>
          <a:p>
            <a:pPr algn="l" defTabSz="685800">
              <a:tabLst>
                <a:tab pos="495300" algn="l"/>
              </a:tabLst>
              <a:defRPr sz="2600" b="1">
                <a:latin typeface="Menlo Regular"/>
                <a:ea typeface="Menlo Regular"/>
                <a:cs typeface="Menlo Regular"/>
                <a:sym typeface="Menlo Regular"/>
              </a:defRPr>
            </a:pPr>
            <a:r>
              <a:rPr sz="2400" dirty="0"/>
              <a:t>           </a:t>
            </a:r>
            <a:r>
              <a:rPr sz="2400" dirty="0" err="1"/>
              <a:t>insertSorted</a:t>
            </a:r>
            <a:r>
              <a:rPr sz="2400" dirty="0"/>
              <a:t>(</a:t>
            </a:r>
            <a:r>
              <a:rPr sz="2400" dirty="0" err="1"/>
              <a:t>newEntry</a:t>
            </a:r>
            <a:r>
              <a:rPr sz="2400" dirty="0"/>
              <a:t>, </a:t>
            </a:r>
            <a:r>
              <a:rPr sz="2400" dirty="0" err="1"/>
              <a:t>curPtr</a:t>
            </a:r>
            <a:r>
              <a:rPr sz="2400" dirty="0"/>
              <a:t>-&gt;</a:t>
            </a:r>
            <a:r>
              <a:rPr sz="2400" dirty="0" err="1"/>
              <a:t>getNext</a:t>
            </a:r>
            <a:r>
              <a:rPr sz="2400" dirty="0"/>
              <a:t>());</a:t>
            </a:r>
          </a:p>
          <a:p>
            <a:pPr algn="l" defTabSz="685800">
              <a:tabLst>
                <a:tab pos="495300" algn="l"/>
              </a:tabLst>
              <a:defRPr sz="2600" b="1">
                <a:latin typeface="Menlo Regular"/>
                <a:ea typeface="Menlo Regular"/>
                <a:cs typeface="Menlo Regular"/>
                <a:sym typeface="Menlo Regular"/>
              </a:defRPr>
            </a:pPr>
            <a:r>
              <a:rPr sz="2400" dirty="0"/>
              <a:t>      </a:t>
            </a:r>
            <a:r>
              <a:rPr sz="2400" dirty="0" err="1"/>
              <a:t>curPtr</a:t>
            </a:r>
            <a:r>
              <a:rPr sz="2400" dirty="0"/>
              <a:t>-&gt;</a:t>
            </a:r>
            <a:r>
              <a:rPr sz="2400" dirty="0" err="1"/>
              <a:t>setNext</a:t>
            </a:r>
            <a:r>
              <a:rPr sz="2400" dirty="0"/>
              <a:t>(</a:t>
            </a:r>
            <a:r>
              <a:rPr sz="2400" dirty="0" err="1"/>
              <a:t>aftPtr</a:t>
            </a:r>
            <a:r>
              <a:rPr sz="2400" dirty="0"/>
              <a:t>);</a:t>
            </a:r>
          </a:p>
          <a:p>
            <a:pPr algn="l" defTabSz="685800">
              <a:tabLst>
                <a:tab pos="495300" algn="l"/>
              </a:tabLst>
              <a:defRPr sz="2600" b="1">
                <a:solidFill>
                  <a:srgbClr val="008400"/>
                </a:solidFill>
                <a:latin typeface="Menlo Regular"/>
                <a:ea typeface="Menlo Regular"/>
                <a:cs typeface="Menlo Regular"/>
                <a:sym typeface="Menlo Regular"/>
              </a:defRPr>
            </a:pPr>
            <a:r>
              <a:rPr sz="2400" dirty="0">
                <a:solidFill>
                  <a:srgbClr val="000000"/>
                </a:solidFill>
              </a:rPr>
              <a:t>   } </a:t>
            </a:r>
            <a:r>
              <a:rPr sz="2400" dirty="0"/>
              <a:t>// end if</a:t>
            </a:r>
            <a:endParaRPr sz="2400" dirty="0">
              <a:solidFill>
                <a:srgbClr val="000000"/>
              </a:solidFill>
            </a:endParaRPr>
          </a:p>
          <a:p>
            <a:pPr algn="l" defTabSz="685800">
              <a:tabLst>
                <a:tab pos="495300" algn="l"/>
              </a:tabLst>
              <a:defRPr sz="2600" b="1">
                <a:latin typeface="Menlo Regular"/>
                <a:ea typeface="Menlo Regular"/>
                <a:cs typeface="Menlo Regular"/>
                <a:sym typeface="Menlo Regular"/>
              </a:defRPr>
            </a:pPr>
            <a:r>
              <a:rPr sz="2400" dirty="0"/>
              <a:t>   </a:t>
            </a:r>
          </a:p>
          <a:p>
            <a:pPr algn="l" defTabSz="685800">
              <a:tabLst>
                <a:tab pos="495300" algn="l"/>
              </a:tabLst>
              <a:defRPr sz="2600" b="1">
                <a:latin typeface="Menlo Regular"/>
                <a:ea typeface="Menlo Regular"/>
                <a:cs typeface="Menlo Regular"/>
                <a:sym typeface="Menlo Regular"/>
              </a:defRPr>
            </a:pPr>
            <a:r>
              <a:rPr sz="2400" dirty="0"/>
              <a:t>   </a:t>
            </a:r>
            <a:r>
              <a:rPr sz="2400" dirty="0">
                <a:solidFill>
                  <a:srgbClr val="C355AF"/>
                </a:solidFill>
              </a:rPr>
              <a:t>return</a:t>
            </a:r>
            <a:r>
              <a:rPr sz="2400" dirty="0"/>
              <a:t> </a:t>
            </a:r>
            <a:r>
              <a:rPr sz="2400" dirty="0" err="1"/>
              <a:t>curPtr</a:t>
            </a:r>
            <a:r>
              <a:rPr sz="2400" dirty="0"/>
              <a:t>;</a:t>
            </a:r>
          </a:p>
          <a:p>
            <a:pPr algn="l" defTabSz="685800">
              <a:tabLst>
                <a:tab pos="495300" algn="l"/>
              </a:tabLst>
              <a:defRPr sz="2600" b="1">
                <a:solidFill>
                  <a:srgbClr val="008400"/>
                </a:solidFill>
                <a:latin typeface="Menlo Regular"/>
                <a:ea typeface="Menlo Regular"/>
                <a:cs typeface="Menlo Regular"/>
                <a:sym typeface="Menlo Regular"/>
              </a:defRPr>
            </a:pPr>
            <a:r>
              <a:rPr sz="2400" dirty="0">
                <a:solidFill>
                  <a:srgbClr val="000000"/>
                </a:solidFill>
              </a:rPr>
              <a:t>} </a:t>
            </a:r>
            <a:r>
              <a:rPr sz="2400" dirty="0"/>
              <a:t>// end </a:t>
            </a:r>
            <a:r>
              <a:rPr sz="2400" dirty="0" err="1"/>
              <a:t>insertSorted</a:t>
            </a:r>
            <a:endParaRPr sz="2400" dirty="0"/>
          </a:p>
        </p:txBody>
      </p:sp>
      <p:sp>
        <p:nvSpPr>
          <p:cNvPr id="338" name="Line"/>
          <p:cNvSpPr/>
          <p:nvPr/>
        </p:nvSpPr>
        <p:spPr>
          <a:xfrm flipH="1">
            <a:off x="12281194" y="4121658"/>
            <a:ext cx="1260284"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65">
                                            <p:txEl>
                                              <p:pRg st="2" end="2"/>
                                            </p:txEl>
                                          </p:spTgt>
                                        </p:tgtEl>
                                        <p:attrNameLst>
                                          <p:attrName>style.visibility</p:attrName>
                                        </p:attrNameLst>
                                      </p:cBhvr>
                                      <p:to>
                                        <p:strVal val="visible"/>
                                      </p:to>
                                    </p:set>
                                    <p:animEffect transition="in" filter="fade">
                                      <p:cBhvr>
                                        <p:cTn id="7" dur="500"/>
                                        <p:tgtEl>
                                          <p:spTgt spid="265">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100"/>
                                  </p:iterate>
                                  <p:childTnLst>
                                    <p:set>
                                      <p:cBhvr>
                                        <p:cTn id="10" fill="hold"/>
                                        <p:tgtEl>
                                          <p:spTgt spid="337">
                                            <p:bg/>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100"/>
                                  </p:iterate>
                                  <p:childTnLst>
                                    <p:set>
                                      <p:cBhvr>
                                        <p:cTn id="12" fill="hold"/>
                                        <p:tgtEl>
                                          <p:spTgt spid="337">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iterate type="lt">
                                    <p:tmAbs val="100"/>
                                  </p:iterate>
                                  <p:childTnLst>
                                    <p:set>
                                      <p:cBhvr>
                                        <p:cTn id="15" fill="hold"/>
                                        <p:tgtEl>
                                          <p:spTgt spid="337">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fill="hold"/>
                                        <p:tgtEl>
                                          <p:spTgt spid="337">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iterate type="lt">
                                    <p:tmAbs val="100"/>
                                  </p:iterate>
                                  <p:childTnLst>
                                    <p:set>
                                      <p:cBhvr>
                                        <p:cTn id="21" fill="hold"/>
                                        <p:tgtEl>
                                          <p:spTgt spid="337">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fill="hold"/>
                                        <p:tgtEl>
                                          <p:spTgt spid="337">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fill="hold"/>
                                        <p:tgtEl>
                                          <p:spTgt spid="337">
                                            <p:txEl>
                                              <p:pRg st="5" end="5"/>
                                            </p:txEl>
                                          </p:spTgt>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fill="hold"/>
                                        <p:tgtEl>
                                          <p:spTgt spid="3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100"/>
                                  </p:iterate>
                                  <p:childTnLst>
                                    <p:set>
                                      <p:cBhvr>
                                        <p:cTn id="34" fill="hold"/>
                                        <p:tgtEl>
                                          <p:spTgt spid="337">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type="lt">
                                    <p:tmAbs val="100"/>
                                  </p:iterate>
                                  <p:childTnLst>
                                    <p:set>
                                      <p:cBhvr>
                                        <p:cTn id="37" fill="hold"/>
                                        <p:tgtEl>
                                          <p:spTgt spid="337">
                                            <p:txEl>
                                              <p:pRg st="8" end="8"/>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iterate type="lt">
                                    <p:tmAbs val="100"/>
                                  </p:iterate>
                                  <p:childTnLst>
                                    <p:set>
                                      <p:cBhvr>
                                        <p:cTn id="40" fill="hold"/>
                                        <p:tgtEl>
                                          <p:spTgt spid="337">
                                            <p:txEl>
                                              <p:pRg st="9" end="9"/>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iterate type="lt">
                                    <p:tmAbs val="100"/>
                                  </p:iterate>
                                  <p:childTnLst>
                                    <p:set>
                                      <p:cBhvr>
                                        <p:cTn id="43" fill="hold"/>
                                        <p:tgtEl>
                                          <p:spTgt spid="337">
                                            <p:txEl>
                                              <p:pRg st="10" end="10"/>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iterate type="lt">
                                    <p:tmAbs val="100"/>
                                  </p:iterate>
                                  <p:childTnLst>
                                    <p:set>
                                      <p:cBhvr>
                                        <p:cTn id="46" fill="hold"/>
                                        <p:tgtEl>
                                          <p:spTgt spid="337">
                                            <p:txEl>
                                              <p:pRg st="11" end="11"/>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type="lt">
                                    <p:tmAbs val="100"/>
                                  </p:iterate>
                                  <p:childTnLst>
                                    <p:set>
                                      <p:cBhvr>
                                        <p:cTn id="49" fill="hold"/>
                                        <p:tgtEl>
                                          <p:spTgt spid="337">
                                            <p:txEl>
                                              <p:pRg st="12" end="12"/>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iterate type="lt">
                                    <p:tmAbs val="100"/>
                                  </p:iterate>
                                  <p:childTnLst>
                                    <p:set>
                                      <p:cBhvr>
                                        <p:cTn id="52" fill="hold"/>
                                        <p:tgtEl>
                                          <p:spTgt spid="337">
                                            <p:txEl>
                                              <p:pRg st="13" end="13"/>
                                            </p:txEl>
                                          </p:spTgt>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iterate type="lt">
                                    <p:tmAbs val="100"/>
                                  </p:iterate>
                                  <p:childTnLst>
                                    <p:set>
                                      <p:cBhvr>
                                        <p:cTn id="55" fill="hold"/>
                                        <p:tgtEl>
                                          <p:spTgt spid="337">
                                            <p:txEl>
                                              <p:pRg st="14" end="14"/>
                                            </p:txEl>
                                          </p:spTgt>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iterate type="lt">
                                    <p:tmAbs val="100"/>
                                  </p:iterate>
                                  <p:childTnLst>
                                    <p:set>
                                      <p:cBhvr>
                                        <p:cTn id="58" fill="hold"/>
                                        <p:tgtEl>
                                          <p:spTgt spid="337">
                                            <p:txEl>
                                              <p:pRg st="15" end="15"/>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iterate type="lt">
                                    <p:tmAbs val="100"/>
                                  </p:iterate>
                                  <p:childTnLst>
                                    <p:set>
                                      <p:cBhvr>
                                        <p:cTn id="61" fill="hold"/>
                                        <p:tgtEl>
                                          <p:spTgt spid="337">
                                            <p:txEl>
                                              <p:pRg st="16" end="16"/>
                                            </p:txEl>
                                          </p:spTgt>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iterate type="lt">
                                    <p:tmAbs val="100"/>
                                  </p:iterate>
                                  <p:childTnLst>
                                    <p:set>
                                      <p:cBhvr>
                                        <p:cTn id="64" fill="hold"/>
                                        <p:tgtEl>
                                          <p:spTgt spid="337">
                                            <p:txEl>
                                              <p:pRg st="17" end="17"/>
                                            </p:txEl>
                                          </p:spTgt>
                                        </p:tgtEl>
                                        <p:attrNameLst>
                                          <p:attrName>style.visibility</p:attrName>
                                        </p:attrNameLst>
                                      </p:cBhvr>
                                      <p:to>
                                        <p:strVal val="visible"/>
                                      </p:to>
                                    </p:set>
                                  </p:childTnLst>
                                </p:cTn>
                              </p:par>
                            </p:childTnLst>
                          </p:cTn>
                        </p:par>
                        <p:par>
                          <p:cTn id="65" fill="hold">
                            <p:stCondLst>
                              <p:cond delay="0"/>
                            </p:stCondLst>
                            <p:childTnLst>
                              <p:par>
                                <p:cTn id="66" presetID="1" presetClass="entr" presetSubtype="0" fill="hold" grpId="0" nodeType="afterEffect">
                                  <p:stCondLst>
                                    <p:cond delay="0"/>
                                  </p:stCondLst>
                                  <p:iterate type="lt">
                                    <p:tmAbs val="100"/>
                                  </p:iterate>
                                  <p:childTnLst>
                                    <p:set>
                                      <p:cBhvr>
                                        <p:cTn id="67" fill="hold"/>
                                        <p:tgtEl>
                                          <p:spTgt spid="337">
                                            <p:txEl>
                                              <p:pRg st="18" end="18"/>
                                            </p:txEl>
                                          </p:spTgt>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grpId="0" nodeType="afterEffect">
                                  <p:stCondLst>
                                    <p:cond delay="0"/>
                                  </p:stCondLst>
                                  <p:iterate type="lt">
                                    <p:tmAbs val="100"/>
                                  </p:iterate>
                                  <p:childTnLst>
                                    <p:set>
                                      <p:cBhvr>
                                        <p:cTn id="70" fill="hold"/>
                                        <p:tgtEl>
                                          <p:spTgt spid="337">
                                            <p:txEl>
                                              <p:pRg st="19" end="19"/>
                                            </p:txEl>
                                          </p:spTgt>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grpId="0" nodeType="afterEffect">
                                  <p:stCondLst>
                                    <p:cond delay="0"/>
                                  </p:stCondLst>
                                  <p:iterate type="lt">
                                    <p:tmAbs val="100"/>
                                  </p:iterate>
                                  <p:childTnLst>
                                    <p:set>
                                      <p:cBhvr>
                                        <p:cTn id="73" fill="hold"/>
                                        <p:tgtEl>
                                          <p:spTgt spid="337">
                                            <p:txEl>
                                              <p:pRg st="20" end="20"/>
                                            </p:txEl>
                                          </p:spTgt>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iterate type="lt">
                                    <p:tmAbs val="100"/>
                                  </p:iterate>
                                  <p:childTnLst>
                                    <p:set>
                                      <p:cBhvr>
                                        <p:cTn id="76" fill="hold"/>
                                        <p:tgtEl>
                                          <p:spTgt spid="337">
                                            <p:txEl>
                                              <p:pRg st="21" end="21"/>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iterate type="lt">
                                    <p:tmAbs val="100"/>
                                  </p:iterate>
                                  <p:childTnLst>
                                    <p:set>
                                      <p:cBhvr>
                                        <p:cTn id="79" fill="hold"/>
                                        <p:tgtEl>
                                          <p:spTgt spid="337">
                                            <p:txEl>
                                              <p:pRg st="22" end="22"/>
                                            </p:txEl>
                                          </p:spTgt>
                                        </p:tgtEl>
                                        <p:attrNameLst>
                                          <p:attrName>style.visibility</p:attrName>
                                        </p:attrNameLst>
                                      </p:cBhvr>
                                      <p:to>
                                        <p:strVal val="visible"/>
                                      </p:to>
                                    </p:set>
                                  </p:childTnLst>
                                </p:cTn>
                              </p:par>
                            </p:childTnLst>
                          </p:cTn>
                        </p:par>
                        <p:par>
                          <p:cTn id="80" fill="hold">
                            <p:stCondLst>
                              <p:cond delay="0"/>
                            </p:stCondLst>
                            <p:childTnLst>
                              <p:par>
                                <p:cTn id="81" presetID="1" presetClass="entr" presetSubtype="0" fill="hold" grpId="0" nodeType="afterEffect">
                                  <p:stCondLst>
                                    <p:cond delay="0"/>
                                  </p:stCondLst>
                                  <p:iterate type="lt">
                                    <p:tmAbs val="100"/>
                                  </p:iterate>
                                  <p:childTnLst>
                                    <p:set>
                                      <p:cBhvr>
                                        <p:cTn id="82" fill="hold"/>
                                        <p:tgtEl>
                                          <p:spTgt spid="337">
                                            <p:txEl>
                                              <p:pRg st="23" end="23"/>
                                            </p:txEl>
                                          </p:spTgt>
                                        </p:tgtEl>
                                        <p:attrNameLst>
                                          <p:attrName>style.visibility</p:attrName>
                                        </p:attrNameLst>
                                      </p:cBhvr>
                                      <p:to>
                                        <p:strVal val="visible"/>
                                      </p:to>
                                    </p:set>
                                  </p:childTnLst>
                                </p:cTn>
                              </p:par>
                            </p:childTnLst>
                          </p:cTn>
                        </p:par>
                        <p:par>
                          <p:cTn id="83" fill="hold">
                            <p:stCondLst>
                              <p:cond delay="0"/>
                            </p:stCondLst>
                            <p:childTnLst>
                              <p:par>
                                <p:cTn id="84" presetID="1" presetClass="entr" presetSubtype="0" fill="hold" grpId="0" nodeType="afterEffect">
                                  <p:stCondLst>
                                    <p:cond delay="0"/>
                                  </p:stCondLst>
                                  <p:iterate type="lt">
                                    <p:tmAbs val="100"/>
                                  </p:iterate>
                                  <p:childTnLst>
                                    <p:set>
                                      <p:cBhvr>
                                        <p:cTn id="85" fill="hold"/>
                                        <p:tgtEl>
                                          <p:spTgt spid="337">
                                            <p:txEl>
                                              <p:pRg st="24" end="24"/>
                                            </p:txEl>
                                          </p:spTgt>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0" nodeType="afterEffect">
                                  <p:stCondLst>
                                    <p:cond delay="0"/>
                                  </p:stCondLst>
                                  <p:iterate type="lt">
                                    <p:tmAbs val="100"/>
                                  </p:iterate>
                                  <p:childTnLst>
                                    <p:set>
                                      <p:cBhvr>
                                        <p:cTn id="88" fill="hold"/>
                                        <p:tgtEl>
                                          <p:spTgt spid="337">
                                            <p:txEl>
                                              <p:pRg st="25" end="25"/>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grpId="0" nodeType="afterEffect">
                                  <p:stCondLst>
                                    <p:cond delay="0"/>
                                  </p:stCondLst>
                                  <p:iterate type="lt">
                                    <p:tmAbs val="100"/>
                                  </p:iterate>
                                  <p:childTnLst>
                                    <p:set>
                                      <p:cBhvr>
                                        <p:cTn id="91" fill="hold"/>
                                        <p:tgtEl>
                                          <p:spTgt spid="337">
                                            <p:txEl>
                                              <p:pRg st="26" end="26"/>
                                            </p:txEl>
                                          </p:spTgt>
                                        </p:tgtEl>
                                        <p:attrNameLst>
                                          <p:attrName>style.visibility</p:attrName>
                                        </p:attrNameLst>
                                      </p:cBhvr>
                                      <p:to>
                                        <p:strVal val="visible"/>
                                      </p:to>
                                    </p:set>
                                  </p:childTnLst>
                                </p:cTn>
                              </p:par>
                            </p:childTnLst>
                          </p:cTn>
                        </p:par>
                        <p:par>
                          <p:cTn id="92" fill="hold">
                            <p:stCondLst>
                              <p:cond delay="0"/>
                            </p:stCondLst>
                            <p:childTnLst>
                              <p:par>
                                <p:cTn id="93" presetID="10" presetClass="entr" fill="hold" grpId="0" nodeType="afterEffect">
                                  <p:stCondLst>
                                    <p:cond delay="0"/>
                                  </p:stCondLst>
                                  <p:iterate>
                                    <p:tmAbs val="0"/>
                                  </p:iterate>
                                  <p:childTnLst>
                                    <p:set>
                                      <p:cBhvr>
                                        <p:cTn id="94" fill="hold"/>
                                        <p:tgtEl>
                                          <p:spTgt spid="322"/>
                                        </p:tgtEl>
                                        <p:attrNameLst>
                                          <p:attrName>style.visibility</p:attrName>
                                        </p:attrNameLst>
                                      </p:cBhvr>
                                      <p:to>
                                        <p:strVal val="visible"/>
                                      </p:to>
                                    </p:set>
                                    <p:animEffect transition="in" filter="fade">
                                      <p:cBhvr>
                                        <p:cTn id="95" dur="500"/>
                                        <p:tgtEl>
                                          <p:spTgt spid="322"/>
                                        </p:tgtEl>
                                      </p:cBhvr>
                                    </p:animEffect>
                                  </p:childTnLst>
                                </p:cTn>
                              </p:par>
                            </p:childTnLst>
                          </p:cTn>
                        </p:par>
                        <p:par>
                          <p:cTn id="96" fill="hold">
                            <p:stCondLst>
                              <p:cond delay="500"/>
                            </p:stCondLst>
                            <p:childTnLst>
                              <p:par>
                                <p:cTn id="97" presetID="22" presetClass="entr" presetSubtype="1" fill="hold" grpId="0" nodeType="afterEffect">
                                  <p:stCondLst>
                                    <p:cond delay="0"/>
                                  </p:stCondLst>
                                  <p:iterate>
                                    <p:tmAbs val="0"/>
                                  </p:iterate>
                                  <p:childTnLst>
                                    <p:set>
                                      <p:cBhvr>
                                        <p:cTn id="98" fill="hold"/>
                                        <p:tgtEl>
                                          <p:spTgt spid="280"/>
                                        </p:tgtEl>
                                        <p:attrNameLst>
                                          <p:attrName>style.visibility</p:attrName>
                                        </p:attrNameLst>
                                      </p:cBhvr>
                                      <p:to>
                                        <p:strVal val="visible"/>
                                      </p:to>
                                    </p:set>
                                    <p:animEffect transition="in" filter="wipe(up)">
                                      <p:cBhvr>
                                        <p:cTn id="99" dur="500"/>
                                        <p:tgtEl>
                                          <p:spTgt spid="28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iterate>
                                    <p:tmAbs val="0"/>
                                  </p:iterate>
                                  <p:childTnLst>
                                    <p:set>
                                      <p:cBhvr>
                                        <p:cTn id="103" fill="hold"/>
                                        <p:tgtEl>
                                          <p:spTgt spid="338"/>
                                        </p:tgtEl>
                                        <p:attrNameLst>
                                          <p:attrName>style.visibility</p:attrName>
                                        </p:attrNameLst>
                                      </p:cBhvr>
                                      <p:to>
                                        <p:strVal val="visible"/>
                                      </p:to>
                                    </p:set>
                                    <p:animEffect transition="in" filter="wipe(left)">
                                      <p:cBhvr>
                                        <p:cTn id="104" dur="500"/>
                                        <p:tgtEl>
                                          <p:spTgt spid="338"/>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path" presetSubtype="0" accel="50000" decel="50000" fill="hold" nodeType="clickEffect">
                                  <p:stCondLst>
                                    <p:cond delay="0"/>
                                  </p:stCondLst>
                                  <p:childTnLst>
                                    <p:animMotion origin="layout" path="M 0.000000 0.000000 L -0.021879 0.143808" pathEditMode="relative">
                                      <p:cBhvr>
                                        <p:cTn id="108" dur="500" fill="hold"/>
                                        <p:tgtEl>
                                          <p:spTgt spid="338"/>
                                        </p:tgtEl>
                                        <p:attrNameLst>
                                          <p:attrName>ppt_x</p:attrName>
                                          <p:attrName>ppt_y</p:attrName>
                                        </p:attrNameLst>
                                      </p:cBhvr>
                                    </p:animMotion>
                                  </p:childTnLst>
                                </p:cTn>
                              </p:par>
                            </p:childTnLst>
                          </p:cTn>
                        </p:par>
                        <p:par>
                          <p:cTn id="109" fill="hold">
                            <p:stCondLst>
                              <p:cond delay="500"/>
                            </p:stCondLst>
                            <p:childTnLst>
                              <p:par>
                                <p:cTn id="110" presetID="22" presetClass="entr" presetSubtype="8" fill="hold" grpId="0" nodeType="afterEffect">
                                  <p:stCondLst>
                                    <p:cond delay="0"/>
                                  </p:stCondLst>
                                  <p:iterate>
                                    <p:tmAbs val="0"/>
                                  </p:iterate>
                                  <p:childTnLst>
                                    <p:set>
                                      <p:cBhvr>
                                        <p:cTn id="111" fill="hold"/>
                                        <p:tgtEl>
                                          <p:spTgt spid="326"/>
                                        </p:tgtEl>
                                        <p:attrNameLst>
                                          <p:attrName>style.visibility</p:attrName>
                                        </p:attrNameLst>
                                      </p:cBhvr>
                                      <p:to>
                                        <p:strVal val="visible"/>
                                      </p:to>
                                    </p:set>
                                    <p:animEffect transition="in" filter="wipe(left)">
                                      <p:cBhvr>
                                        <p:cTn id="112" dur="500"/>
                                        <p:tgtEl>
                                          <p:spTgt spid="326"/>
                                        </p:tgtEl>
                                      </p:cBhvr>
                                    </p:animEffect>
                                  </p:childTnLst>
                                </p:cTn>
                              </p:par>
                            </p:childTnLst>
                          </p:cTn>
                        </p:par>
                        <p:par>
                          <p:cTn id="113" fill="hold">
                            <p:stCondLst>
                              <p:cond delay="1000"/>
                            </p:stCondLst>
                            <p:childTnLst>
                              <p:par>
                                <p:cTn id="114" presetID="22" presetClass="entr" presetSubtype="1" fill="hold" grpId="0" nodeType="afterEffect">
                                  <p:stCondLst>
                                    <p:cond delay="0"/>
                                  </p:stCondLst>
                                  <p:iterate>
                                    <p:tmAbs val="0"/>
                                  </p:iterate>
                                  <p:childTnLst>
                                    <p:set>
                                      <p:cBhvr>
                                        <p:cTn id="115" fill="hold"/>
                                        <p:tgtEl>
                                          <p:spTgt spid="328"/>
                                        </p:tgtEl>
                                        <p:attrNameLst>
                                          <p:attrName>style.visibility</p:attrName>
                                        </p:attrNameLst>
                                      </p:cBhvr>
                                      <p:to>
                                        <p:strVal val="visible"/>
                                      </p:to>
                                    </p:set>
                                    <p:animEffect transition="in" filter="wipe(up)">
                                      <p:cBhvr>
                                        <p:cTn id="116" dur="500"/>
                                        <p:tgtEl>
                                          <p:spTgt spid="328"/>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path" presetSubtype="0" accel="50000" decel="50000" fill="hold" nodeType="clickEffect">
                                  <p:stCondLst>
                                    <p:cond delay="0"/>
                                  </p:stCondLst>
                                  <p:childTnLst>
                                    <p:animMotion origin="layout" path="M -0.021879 0.143808 L -0.013834 0.262095" pathEditMode="relative">
                                      <p:cBhvr>
                                        <p:cTn id="120" dur="500" fill="hold"/>
                                        <p:tgtEl>
                                          <p:spTgt spid="338"/>
                                        </p:tgtEl>
                                        <p:attrNameLst>
                                          <p:attrName>ppt_x</p:attrName>
                                          <p:attrName>ppt_y</p:attrName>
                                        </p:attrNameLst>
                                      </p:cBhvr>
                                    </p:animMotion>
                                  </p:childTnLst>
                                </p:cTn>
                              </p:par>
                            </p:childTnLst>
                          </p:cTn>
                        </p:par>
                      </p:childTnLst>
                    </p:cTn>
                  </p:par>
                  <p:par>
                    <p:cTn id="121" fill="hold">
                      <p:stCondLst>
                        <p:cond delay="indefinite"/>
                      </p:stCondLst>
                      <p:childTnLst>
                        <p:par>
                          <p:cTn id="122" fill="hold">
                            <p:stCondLst>
                              <p:cond delay="0"/>
                            </p:stCondLst>
                            <p:childTnLst>
                              <p:par>
                                <p:cTn id="123" presetID="-1" presetClass="path" presetSubtype="0" accel="50000" decel="50000" fill="hold" nodeType="clickEffect">
                                  <p:stCondLst>
                                    <p:cond delay="0"/>
                                  </p:stCondLst>
                                  <p:childTnLst>
                                    <p:animMotion origin="layout" path="M -0.013834 0.262095 L 0.021322 0.491175" pathEditMode="relative">
                                      <p:cBhvr>
                                        <p:cTn id="124" dur="500" fill="hold"/>
                                        <p:tgtEl>
                                          <p:spTgt spid="338"/>
                                        </p:tgtEl>
                                        <p:attrNameLst>
                                          <p:attrName>ppt_x</p:attrName>
                                          <p:attrName>ppt_y</p:attrName>
                                        </p:attrNameLst>
                                      </p:cBhvr>
                                    </p:animMotion>
                                  </p:childTnLst>
                                </p:cTn>
                              </p:par>
                            </p:childTnLst>
                          </p:cTn>
                        </p:par>
                        <p:par>
                          <p:cTn id="125" fill="hold">
                            <p:stCondLst>
                              <p:cond delay="500"/>
                            </p:stCondLst>
                            <p:childTnLst>
                              <p:par>
                                <p:cTn id="126" presetID="22" presetClass="entr" presetSubtype="8" fill="hold" grpId="0" nodeType="afterEffect">
                                  <p:stCondLst>
                                    <p:cond delay="0"/>
                                  </p:stCondLst>
                                  <p:iterate>
                                    <p:tmAbs val="0"/>
                                  </p:iterate>
                                  <p:childTnLst>
                                    <p:set>
                                      <p:cBhvr>
                                        <p:cTn id="127" fill="hold"/>
                                        <p:tgtEl>
                                          <p:spTgt spid="263"/>
                                        </p:tgtEl>
                                        <p:attrNameLst>
                                          <p:attrName>style.visibility</p:attrName>
                                        </p:attrNameLst>
                                      </p:cBhvr>
                                      <p:to>
                                        <p:strVal val="visible"/>
                                      </p:to>
                                    </p:set>
                                    <p:animEffect transition="in" filter="wipe(left)">
                                      <p:cBhvr>
                                        <p:cTn id="128" dur="500"/>
                                        <p:tgtEl>
                                          <p:spTgt spid="263"/>
                                        </p:tgtEl>
                                      </p:cBhvr>
                                    </p:animEffect>
                                  </p:childTnLst>
                                </p:cTn>
                              </p:par>
                            </p:childTnLst>
                          </p:cTn>
                        </p:par>
                        <p:par>
                          <p:cTn id="129" fill="hold">
                            <p:stCondLst>
                              <p:cond delay="1000"/>
                            </p:stCondLst>
                            <p:childTnLst>
                              <p:par>
                                <p:cTn id="130" presetID="22" presetClass="entr" presetSubtype="1" fill="hold" grpId="0" nodeType="afterEffect">
                                  <p:stCondLst>
                                    <p:cond delay="0"/>
                                  </p:stCondLst>
                                  <p:iterate>
                                    <p:tmAbs val="0"/>
                                  </p:iterate>
                                  <p:childTnLst>
                                    <p:set>
                                      <p:cBhvr>
                                        <p:cTn id="131" fill="hold"/>
                                        <p:tgtEl>
                                          <p:spTgt spid="327"/>
                                        </p:tgtEl>
                                        <p:attrNameLst>
                                          <p:attrName>style.visibility</p:attrName>
                                        </p:attrNameLst>
                                      </p:cBhvr>
                                      <p:to>
                                        <p:strVal val="visible"/>
                                      </p:to>
                                    </p:set>
                                    <p:animEffect transition="in" filter="wipe(up)">
                                      <p:cBhvr>
                                        <p:cTn id="132" dur="500"/>
                                        <p:tgtEl>
                                          <p:spTgt spid="327"/>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path" presetSubtype="0" accel="50000" decel="50000" fill="hold" nodeType="clickEffect">
                                  <p:stCondLst>
                                    <p:cond delay="0"/>
                                  </p:stCondLst>
                                  <p:childTnLst>
                                    <p:animMotion origin="layout" path="M 0.021322 0.491175 L -0.005489 0.264648" pathEditMode="relative">
                                      <p:cBhvr>
                                        <p:cTn id="136" dur="500" fill="hold"/>
                                        <p:tgtEl>
                                          <p:spTgt spid="338"/>
                                        </p:tgtEl>
                                        <p:attrNameLst>
                                          <p:attrName>ppt_x</p:attrName>
                                          <p:attrName>ppt_y</p:attrName>
                                        </p:attrNameLst>
                                      </p:cBhvr>
                                    </p:animMotion>
                                  </p:childTnLst>
                                </p:cTn>
                              </p:par>
                            </p:childTnLst>
                          </p:cTn>
                        </p:par>
                      </p:childTnLst>
                    </p:cTn>
                  </p:par>
                  <p:par>
                    <p:cTn id="137" fill="hold">
                      <p:stCondLst>
                        <p:cond delay="indefinite"/>
                      </p:stCondLst>
                      <p:childTnLst>
                        <p:par>
                          <p:cTn id="138" fill="hold">
                            <p:stCondLst>
                              <p:cond delay="0"/>
                            </p:stCondLst>
                            <p:childTnLst>
                              <p:par>
                                <p:cTn id="139" presetID="-1" presetClass="path" presetSubtype="0" accel="50000" decel="50000" fill="hold" nodeType="clickEffect">
                                  <p:stCondLst>
                                    <p:cond delay="0"/>
                                  </p:stCondLst>
                                  <p:childTnLst>
                                    <p:animMotion origin="layout" path="M -0.005489 0.264648 L 0.021627 0.494206" pathEditMode="relative">
                                      <p:cBhvr>
                                        <p:cTn id="140" dur="500" fill="hold"/>
                                        <p:tgtEl>
                                          <p:spTgt spid="338"/>
                                        </p:tgtEl>
                                        <p:attrNameLst>
                                          <p:attrName>ppt_x</p:attrName>
                                          <p:attrName>ppt_y</p:attrName>
                                        </p:attrNameLst>
                                      </p:cBhvr>
                                    </p:animMotion>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iterate>
                                    <p:tmAbs val="0"/>
                                  </p:iterate>
                                  <p:childTnLst>
                                    <p:set>
                                      <p:cBhvr>
                                        <p:cTn id="144" fill="hold"/>
                                        <p:tgtEl>
                                          <p:spTgt spid="332"/>
                                        </p:tgtEl>
                                        <p:attrNameLst>
                                          <p:attrName>style.visibility</p:attrName>
                                        </p:attrNameLst>
                                      </p:cBhvr>
                                      <p:to>
                                        <p:strVal val="visible"/>
                                      </p:to>
                                    </p:set>
                                    <p:animEffect transition="in" filter="wipe(left)">
                                      <p:cBhvr>
                                        <p:cTn id="145" dur="500"/>
                                        <p:tgtEl>
                                          <p:spTgt spid="332"/>
                                        </p:tgtEl>
                                      </p:cBhvr>
                                    </p:animEffect>
                                  </p:childTnLst>
                                </p:cTn>
                              </p:par>
                            </p:childTnLst>
                          </p:cTn>
                        </p:par>
                        <p:par>
                          <p:cTn id="146" fill="hold">
                            <p:stCondLst>
                              <p:cond delay="500"/>
                            </p:stCondLst>
                            <p:childTnLst>
                              <p:par>
                                <p:cTn id="147" presetID="22" presetClass="entr" presetSubtype="1" fill="hold" grpId="0" nodeType="afterEffect">
                                  <p:stCondLst>
                                    <p:cond delay="0"/>
                                  </p:stCondLst>
                                  <p:iterate>
                                    <p:tmAbs val="0"/>
                                  </p:iterate>
                                  <p:childTnLst>
                                    <p:set>
                                      <p:cBhvr>
                                        <p:cTn id="148" fill="hold"/>
                                        <p:tgtEl>
                                          <p:spTgt spid="333"/>
                                        </p:tgtEl>
                                        <p:attrNameLst>
                                          <p:attrName>style.visibility</p:attrName>
                                        </p:attrNameLst>
                                      </p:cBhvr>
                                      <p:to>
                                        <p:strVal val="visible"/>
                                      </p:to>
                                    </p:set>
                                    <p:animEffect transition="in" filter="wipe(up)">
                                      <p:cBhvr>
                                        <p:cTn id="149" dur="500"/>
                                        <p:tgtEl>
                                          <p:spTgt spid="333"/>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path" presetSubtype="0" accel="50000" decel="50000" fill="hold" nodeType="clickEffect">
                                  <p:stCondLst>
                                    <p:cond delay="0"/>
                                  </p:stCondLst>
                                  <p:childTnLst>
                                    <p:animMotion origin="layout" path="M 0.021627 0.494206 L -0.000154 0.266370" pathEditMode="relative">
                                      <p:cBhvr>
                                        <p:cTn id="153" dur="500" fill="hold"/>
                                        <p:tgtEl>
                                          <p:spTgt spid="338"/>
                                        </p:tgtEl>
                                        <p:attrNameLst>
                                          <p:attrName>ppt_x</p:attrName>
                                          <p:attrName>ppt_y</p:attrName>
                                        </p:attrNameLst>
                                      </p:cBhvr>
                                    </p:animMotion>
                                  </p:childTnLst>
                                </p:cTn>
                              </p:par>
                            </p:childTnLst>
                          </p:cTn>
                        </p:par>
                      </p:childTnLst>
                    </p:cTn>
                  </p:par>
                  <p:par>
                    <p:cTn id="154" fill="hold">
                      <p:stCondLst>
                        <p:cond delay="indefinite"/>
                      </p:stCondLst>
                      <p:childTnLst>
                        <p:par>
                          <p:cTn id="155" fill="hold">
                            <p:stCondLst>
                              <p:cond delay="0"/>
                            </p:stCondLst>
                            <p:childTnLst>
                              <p:par>
                                <p:cTn id="156" presetID="-1" presetClass="path" presetSubtype="0" accel="50000" decel="50000" fill="hold" nodeType="clickEffect">
                                  <p:stCondLst>
                                    <p:cond delay="0"/>
                                  </p:stCondLst>
                                  <p:childTnLst>
                                    <p:animMotion origin="layout" path="M -0.000154 0.266370 L 0.029891 0.349638" pathEditMode="relative">
                                      <p:cBhvr>
                                        <p:cTn id="157" dur="500" fill="hold"/>
                                        <p:tgtEl>
                                          <p:spTgt spid="338"/>
                                        </p:tgtEl>
                                        <p:attrNameLst>
                                          <p:attrName>ppt_x</p:attrName>
                                          <p:attrName>ppt_y</p:attrName>
                                        </p:attrNameLst>
                                      </p:cBhvr>
                                    </p:animMotion>
                                  </p:childTnLst>
                                </p:cTn>
                              </p:par>
                            </p:childTnLst>
                          </p:cTn>
                        </p:par>
                      </p:childTnLst>
                    </p:cTn>
                  </p:par>
                  <p:par>
                    <p:cTn id="158" fill="hold">
                      <p:stCondLst>
                        <p:cond delay="indefinite"/>
                      </p:stCondLst>
                      <p:childTnLst>
                        <p:par>
                          <p:cTn id="159" fill="hold">
                            <p:stCondLst>
                              <p:cond delay="0"/>
                            </p:stCondLst>
                            <p:childTnLst>
                              <p:par>
                                <p:cTn id="160" presetID="23" presetClass="entr" presetSubtype="16" fill="hold" grpId="0" nodeType="clickEffect">
                                  <p:stCondLst>
                                    <p:cond delay="0"/>
                                  </p:stCondLst>
                                  <p:iterate>
                                    <p:tmAbs val="0"/>
                                  </p:iterate>
                                  <p:childTnLst>
                                    <p:set>
                                      <p:cBhvr>
                                        <p:cTn id="161" fill="hold"/>
                                        <p:tgtEl>
                                          <p:spTgt spid="279"/>
                                        </p:tgtEl>
                                        <p:attrNameLst>
                                          <p:attrName>style.visibility</p:attrName>
                                        </p:attrNameLst>
                                      </p:cBhvr>
                                      <p:to>
                                        <p:strVal val="visible"/>
                                      </p:to>
                                    </p:set>
                                    <p:anim calcmode="lin" valueType="num">
                                      <p:cBhvr>
                                        <p:cTn id="162" dur="500" fill="hold"/>
                                        <p:tgtEl>
                                          <p:spTgt spid="279"/>
                                        </p:tgtEl>
                                        <p:attrNameLst>
                                          <p:attrName>ppt_w</p:attrName>
                                        </p:attrNameLst>
                                      </p:cBhvr>
                                      <p:tavLst>
                                        <p:tav tm="0">
                                          <p:val>
                                            <p:fltVal val="0"/>
                                          </p:val>
                                        </p:tav>
                                        <p:tav tm="100000">
                                          <p:val>
                                            <p:strVal val="#ppt_w"/>
                                          </p:val>
                                        </p:tav>
                                      </p:tavLst>
                                    </p:anim>
                                    <p:anim calcmode="lin" valueType="num">
                                      <p:cBhvr>
                                        <p:cTn id="163" dur="500" fill="hold"/>
                                        <p:tgtEl>
                                          <p:spTgt spid="279"/>
                                        </p:tgtEl>
                                        <p:attrNameLst>
                                          <p:attrName>ppt_h</p:attrName>
                                        </p:attrNameLst>
                                      </p:cBhvr>
                                      <p:tavLst>
                                        <p:tav tm="0">
                                          <p:val>
                                            <p:fltVal val="0"/>
                                          </p:val>
                                        </p:tav>
                                        <p:tav tm="100000">
                                          <p:val>
                                            <p:strVal val="#ppt_h"/>
                                          </p:val>
                                        </p:tav>
                                      </p:tavLst>
                                    </p:anim>
                                  </p:childTnLst>
                                </p:cTn>
                              </p:par>
                            </p:childTnLst>
                          </p:cTn>
                        </p:par>
                        <p:par>
                          <p:cTn id="164" fill="hold">
                            <p:stCondLst>
                              <p:cond delay="500"/>
                            </p:stCondLst>
                            <p:childTnLst>
                              <p:par>
                                <p:cTn id="165" presetID="22" presetClass="entr" presetSubtype="4" fill="hold" grpId="0" nodeType="afterEffect">
                                  <p:stCondLst>
                                    <p:cond delay="0"/>
                                  </p:stCondLst>
                                  <p:iterate>
                                    <p:tmAbs val="0"/>
                                  </p:iterate>
                                  <p:childTnLst>
                                    <p:set>
                                      <p:cBhvr>
                                        <p:cTn id="166" fill="hold"/>
                                        <p:tgtEl>
                                          <p:spTgt spid="281"/>
                                        </p:tgtEl>
                                        <p:attrNameLst>
                                          <p:attrName>style.visibility</p:attrName>
                                        </p:attrNameLst>
                                      </p:cBhvr>
                                      <p:to>
                                        <p:strVal val="visible"/>
                                      </p:to>
                                    </p:set>
                                    <p:animEffect transition="in" filter="wipe(down)">
                                      <p:cBhvr>
                                        <p:cTn id="167" dur="500"/>
                                        <p:tgtEl>
                                          <p:spTgt spid="281"/>
                                        </p:tgtEl>
                                      </p:cBhvr>
                                    </p:animEffect>
                                  </p:childTnLst>
                                </p:cTn>
                              </p:par>
                            </p:childTnLst>
                          </p:cTn>
                        </p:par>
                        <p:par>
                          <p:cTn id="168" fill="hold">
                            <p:stCondLst>
                              <p:cond delay="1000"/>
                            </p:stCondLst>
                            <p:childTnLst>
                              <p:par>
                                <p:cTn id="169" presetID="22" presetClass="entr" presetSubtype="8" fill="hold" grpId="0" nodeType="afterEffect">
                                  <p:stCondLst>
                                    <p:cond delay="0"/>
                                  </p:stCondLst>
                                  <p:iterate>
                                    <p:tmAbs val="0"/>
                                  </p:iterate>
                                  <p:childTnLst>
                                    <p:set>
                                      <p:cBhvr>
                                        <p:cTn id="170" fill="hold"/>
                                        <p:tgtEl>
                                          <p:spTgt spid="318"/>
                                        </p:tgtEl>
                                        <p:attrNameLst>
                                          <p:attrName>style.visibility</p:attrName>
                                        </p:attrNameLst>
                                      </p:cBhvr>
                                      <p:to>
                                        <p:strVal val="visible"/>
                                      </p:to>
                                    </p:set>
                                    <p:animEffect transition="in" filter="wipe(left)">
                                      <p:cBhvr>
                                        <p:cTn id="171" dur="500"/>
                                        <p:tgtEl>
                                          <p:spTgt spid="31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xit" presetSubtype="2" fill="hold" grpId="1" nodeType="clickEffect">
                                  <p:stCondLst>
                                    <p:cond delay="0"/>
                                  </p:stCondLst>
                                  <p:iterate>
                                    <p:tmAbs val="0"/>
                                  </p:iterate>
                                  <p:childTnLst>
                                    <p:animEffect transition="out" filter="wipe(right)">
                                      <p:cBhvr>
                                        <p:cTn id="175" dur="500" fill="hold"/>
                                        <p:tgtEl>
                                          <p:spTgt spid="333"/>
                                        </p:tgtEl>
                                      </p:cBhvr>
                                    </p:animEffect>
                                    <p:set>
                                      <p:cBhvr>
                                        <p:cTn id="176" fill="hold">
                                          <p:stCondLst>
                                            <p:cond delay="499"/>
                                          </p:stCondLst>
                                        </p:cTn>
                                        <p:tgtEl>
                                          <p:spTgt spid="333"/>
                                        </p:tgtEl>
                                        <p:attrNameLst>
                                          <p:attrName>style.visibility</p:attrName>
                                        </p:attrNameLst>
                                      </p:cBhvr>
                                      <p:to>
                                        <p:strVal val="hidden"/>
                                      </p:to>
                                    </p:set>
                                  </p:childTnLst>
                                </p:cTn>
                              </p:par>
                            </p:childTnLst>
                          </p:cTn>
                        </p:par>
                        <p:par>
                          <p:cTn id="177" fill="hold">
                            <p:stCondLst>
                              <p:cond delay="500"/>
                            </p:stCondLst>
                            <p:childTnLst>
                              <p:par>
                                <p:cTn id="178" presetID="22" presetClass="entr" presetSubtype="8" fill="hold" grpId="0" nodeType="afterEffect">
                                  <p:stCondLst>
                                    <p:cond delay="0"/>
                                  </p:stCondLst>
                                  <p:iterate>
                                    <p:tmAbs val="0"/>
                                  </p:iterate>
                                  <p:childTnLst>
                                    <p:set>
                                      <p:cBhvr>
                                        <p:cTn id="179" fill="hold"/>
                                        <p:tgtEl>
                                          <p:spTgt spid="334"/>
                                        </p:tgtEl>
                                        <p:attrNameLst>
                                          <p:attrName>style.visibility</p:attrName>
                                        </p:attrNameLst>
                                      </p:cBhvr>
                                      <p:to>
                                        <p:strVal val="visible"/>
                                      </p:to>
                                    </p:set>
                                    <p:animEffect transition="in" filter="wipe(left)">
                                      <p:cBhvr>
                                        <p:cTn id="180" dur="500"/>
                                        <p:tgtEl>
                                          <p:spTgt spid="334"/>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path" presetSubtype="0" accel="50000" decel="50000" fill="hold" nodeType="clickEffect">
                                  <p:stCondLst>
                                    <p:cond delay="0"/>
                                  </p:stCondLst>
                                  <p:childTnLst>
                                    <p:animMotion origin="layout" path="M 0.029891 0.349638 L 0.022152 0.490574" pathEditMode="relative">
                                      <p:cBhvr>
                                        <p:cTn id="184" dur="500" fill="hold"/>
                                        <p:tgtEl>
                                          <p:spTgt spid="338"/>
                                        </p:tgtEl>
                                        <p:attrNameLst>
                                          <p:attrName>ppt_x</p:attrName>
                                          <p:attrName>ppt_y</p:attrName>
                                        </p:attrNameLst>
                                      </p:cBhvr>
                                    </p:animMotion>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iterate>
                                    <p:tmAbs val="0"/>
                                  </p:iterate>
                                  <p:childTnLst>
                                    <p:set>
                                      <p:cBhvr>
                                        <p:cTn id="188" fill="hold"/>
                                        <p:tgtEl>
                                          <p:spTgt spid="316"/>
                                        </p:tgtEl>
                                        <p:attrNameLst>
                                          <p:attrName>style.visibility</p:attrName>
                                        </p:attrNameLst>
                                      </p:cBhvr>
                                      <p:to>
                                        <p:strVal val="visible"/>
                                      </p:to>
                                    </p:set>
                                    <p:animEffect transition="in" filter="wipe(left)">
                                      <p:cBhvr>
                                        <p:cTn id="189" dur="500"/>
                                        <p:tgtEl>
                                          <p:spTgt spid="316"/>
                                        </p:tgtEl>
                                      </p:cBhvr>
                                    </p:animEffect>
                                  </p:childTnLst>
                                </p:cTn>
                              </p:par>
                            </p:childTnLst>
                          </p:cTn>
                        </p:par>
                        <p:par>
                          <p:cTn id="190" fill="hold">
                            <p:stCondLst>
                              <p:cond delay="500"/>
                            </p:stCondLst>
                            <p:childTnLst>
                              <p:par>
                                <p:cTn id="191" presetID="22" presetClass="entr" presetSubtype="8" fill="hold" grpId="0" nodeType="afterEffect">
                                  <p:stCondLst>
                                    <p:cond delay="0"/>
                                  </p:stCondLst>
                                  <p:iterate>
                                    <p:tmAbs val="0"/>
                                  </p:iterate>
                                  <p:childTnLst>
                                    <p:set>
                                      <p:cBhvr>
                                        <p:cTn id="192" fill="hold"/>
                                        <p:tgtEl>
                                          <p:spTgt spid="317"/>
                                        </p:tgtEl>
                                        <p:attrNameLst>
                                          <p:attrName>style.visibility</p:attrName>
                                        </p:attrNameLst>
                                      </p:cBhvr>
                                      <p:to>
                                        <p:strVal val="visible"/>
                                      </p:to>
                                    </p:set>
                                    <p:animEffect transition="in" filter="wipe(left)">
                                      <p:cBhvr>
                                        <p:cTn id="193" dur="500"/>
                                        <p:tgtEl>
                                          <p:spTgt spid="317"/>
                                        </p:tgtEl>
                                      </p:cBhvr>
                                    </p:animEffect>
                                  </p:childTnLst>
                                </p:cTn>
                              </p:par>
                            </p:childTnLst>
                          </p:cTn>
                        </p:par>
                        <p:par>
                          <p:cTn id="194" fill="hold">
                            <p:stCondLst>
                              <p:cond delay="1000"/>
                            </p:stCondLst>
                            <p:childTnLst>
                              <p:par>
                                <p:cTn id="195" presetID="9" presetClass="exit" fill="hold" grpId="1" nodeType="afterEffect">
                                  <p:stCondLst>
                                    <p:cond delay="0"/>
                                  </p:stCondLst>
                                  <p:iterate>
                                    <p:tmAbs val="0"/>
                                  </p:iterate>
                                  <p:childTnLst>
                                    <p:animEffect transition="out" filter="dissolve">
                                      <p:cBhvr>
                                        <p:cTn id="196" dur="500" fill="hold"/>
                                        <p:tgtEl>
                                          <p:spTgt spid="334"/>
                                        </p:tgtEl>
                                      </p:cBhvr>
                                    </p:animEffect>
                                    <p:set>
                                      <p:cBhvr>
                                        <p:cTn id="197" fill="hold">
                                          <p:stCondLst>
                                            <p:cond delay="499"/>
                                          </p:stCondLst>
                                        </p:cTn>
                                        <p:tgtEl>
                                          <p:spTgt spid="334"/>
                                        </p:tgtEl>
                                        <p:attrNameLst>
                                          <p:attrName>style.visibility</p:attrName>
                                        </p:attrNameLst>
                                      </p:cBhvr>
                                      <p:to>
                                        <p:strVal val="hidden"/>
                                      </p:to>
                                    </p:set>
                                  </p:childTnLst>
                                </p:cTn>
                              </p:par>
                            </p:childTnLst>
                          </p:cTn>
                        </p:par>
                        <p:par>
                          <p:cTn id="198" fill="hold">
                            <p:stCondLst>
                              <p:cond delay="1500"/>
                            </p:stCondLst>
                            <p:childTnLst>
                              <p:par>
                                <p:cTn id="199" presetID="9" presetClass="exit" fill="hold" grpId="1" nodeType="afterEffect">
                                  <p:stCondLst>
                                    <p:cond delay="0"/>
                                  </p:stCondLst>
                                  <p:iterate>
                                    <p:tmAbs val="0"/>
                                  </p:iterate>
                                  <p:childTnLst>
                                    <p:animEffect transition="out" filter="dissolve">
                                      <p:cBhvr>
                                        <p:cTn id="200" dur="500" fill="hold"/>
                                        <p:tgtEl>
                                          <p:spTgt spid="332"/>
                                        </p:tgtEl>
                                      </p:cBhvr>
                                    </p:animEffect>
                                    <p:set>
                                      <p:cBhvr>
                                        <p:cTn id="201" fill="hold">
                                          <p:stCondLst>
                                            <p:cond delay="499"/>
                                          </p:stCondLst>
                                        </p:cTn>
                                        <p:tgtEl>
                                          <p:spTgt spid="332"/>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 presetClass="path" presetSubtype="0" accel="50000" decel="50000" fill="hold" nodeType="clickEffect">
                                  <p:stCondLst>
                                    <p:cond delay="0"/>
                                  </p:stCondLst>
                                  <p:childTnLst>
                                    <p:animMotion origin="layout" path="M 0.022152 0.490574 L 0.023120 0.530389" pathEditMode="relative">
                                      <p:cBhvr>
                                        <p:cTn id="205" dur="500" fill="hold"/>
                                        <p:tgtEl>
                                          <p:spTgt spid="338"/>
                                        </p:tgtEl>
                                        <p:attrNameLst>
                                          <p:attrName>ppt_x</p:attrName>
                                          <p:attrName>ppt_y</p:attrName>
                                        </p:attrNameLst>
                                      </p:cBhvr>
                                    </p:animMotion>
                                  </p:childTnLst>
                                </p:cTn>
                              </p:par>
                            </p:childTnLst>
                          </p:cTn>
                        </p:par>
                        <p:par>
                          <p:cTn id="206" fill="hold">
                            <p:stCondLst>
                              <p:cond delay="500"/>
                            </p:stCondLst>
                            <p:childTnLst>
                              <p:par>
                                <p:cTn id="207" presetID="22" presetClass="entr" presetSubtype="8" fill="hold" grpId="0" nodeType="afterEffect">
                                  <p:stCondLst>
                                    <p:cond delay="0"/>
                                  </p:stCondLst>
                                  <p:iterate>
                                    <p:tmAbs val="0"/>
                                  </p:iterate>
                                  <p:childTnLst>
                                    <p:set>
                                      <p:cBhvr>
                                        <p:cTn id="208" fill="hold"/>
                                        <p:tgtEl>
                                          <p:spTgt spid="319"/>
                                        </p:tgtEl>
                                        <p:attrNameLst>
                                          <p:attrName>style.visibility</p:attrName>
                                        </p:attrNameLst>
                                      </p:cBhvr>
                                      <p:to>
                                        <p:strVal val="visible"/>
                                      </p:to>
                                    </p:set>
                                    <p:animEffect transition="in" filter="wipe(left)">
                                      <p:cBhvr>
                                        <p:cTn id="209" dur="500"/>
                                        <p:tgtEl>
                                          <p:spTgt spid="319"/>
                                        </p:tgtEl>
                                      </p:cBhvr>
                                    </p:animEffect>
                                  </p:childTnLst>
                                </p:cTn>
                              </p:par>
                            </p:childTnLst>
                          </p:cTn>
                        </p:par>
                        <p:par>
                          <p:cTn id="210" fill="hold">
                            <p:stCondLst>
                              <p:cond delay="1000"/>
                            </p:stCondLst>
                            <p:childTnLst>
                              <p:par>
                                <p:cTn id="211" presetID="22" presetClass="exit" presetSubtype="8" fill="hold" grpId="0" nodeType="afterEffect">
                                  <p:stCondLst>
                                    <p:cond delay="0"/>
                                  </p:stCondLst>
                                  <p:iterate>
                                    <p:tmAbs val="0"/>
                                  </p:iterate>
                                  <p:childTnLst>
                                    <p:animEffect transition="out" filter="wipe(left)">
                                      <p:cBhvr>
                                        <p:cTn id="212" dur="500" fill="hold"/>
                                        <p:tgtEl>
                                          <p:spTgt spid="313"/>
                                        </p:tgtEl>
                                      </p:cBhvr>
                                    </p:animEffect>
                                    <p:set>
                                      <p:cBhvr>
                                        <p:cTn id="213" fill="hold">
                                          <p:stCondLst>
                                            <p:cond delay="499"/>
                                          </p:stCondLst>
                                        </p:cTn>
                                        <p:tgtEl>
                                          <p:spTgt spid="313"/>
                                        </p:tgtEl>
                                        <p:attrNameLst>
                                          <p:attrName>style.visibility</p:attrName>
                                        </p:attrNameLst>
                                      </p:cBhvr>
                                      <p:to>
                                        <p:strVal val="hidden"/>
                                      </p:to>
                                    </p:se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1" nodeType="clickEffect">
                                  <p:stCondLst>
                                    <p:cond delay="0"/>
                                  </p:stCondLst>
                                  <p:iterate>
                                    <p:tmAbs val="0"/>
                                  </p:iterate>
                                  <p:childTnLst>
                                    <p:animEffect transition="out" filter="wipe(down)">
                                      <p:cBhvr>
                                        <p:cTn id="217" dur="500" fill="hold"/>
                                        <p:tgtEl>
                                          <p:spTgt spid="317"/>
                                        </p:tgtEl>
                                      </p:cBhvr>
                                    </p:animEffect>
                                    <p:set>
                                      <p:cBhvr>
                                        <p:cTn id="218" fill="hold">
                                          <p:stCondLst>
                                            <p:cond delay="499"/>
                                          </p:stCondLst>
                                        </p:cTn>
                                        <p:tgtEl>
                                          <p:spTgt spid="317"/>
                                        </p:tgtEl>
                                        <p:attrNameLst>
                                          <p:attrName>style.visibility</p:attrName>
                                        </p:attrNameLst>
                                      </p:cBhvr>
                                      <p:to>
                                        <p:strVal val="hidden"/>
                                      </p:to>
                                    </p:set>
                                  </p:childTnLst>
                                </p:cTn>
                              </p:par>
                            </p:childTnLst>
                          </p:cTn>
                        </p:par>
                        <p:par>
                          <p:cTn id="219" fill="hold">
                            <p:stCondLst>
                              <p:cond delay="500"/>
                            </p:stCondLst>
                            <p:childTnLst>
                              <p:par>
                                <p:cTn id="220" presetID="22" presetClass="entr" presetSubtype="2" fill="hold" grpId="0" nodeType="afterEffect">
                                  <p:stCondLst>
                                    <p:cond delay="0"/>
                                  </p:stCondLst>
                                  <p:iterate>
                                    <p:tmAbs val="0"/>
                                  </p:iterate>
                                  <p:childTnLst>
                                    <p:set>
                                      <p:cBhvr>
                                        <p:cTn id="221" fill="hold"/>
                                        <p:tgtEl>
                                          <p:spTgt spid="329"/>
                                        </p:tgtEl>
                                        <p:attrNameLst>
                                          <p:attrName>style.visibility</p:attrName>
                                        </p:attrNameLst>
                                      </p:cBhvr>
                                      <p:to>
                                        <p:strVal val="visible"/>
                                      </p:to>
                                    </p:set>
                                    <p:animEffect transition="in" filter="wipe(right)">
                                      <p:cBhvr>
                                        <p:cTn id="222" dur="500"/>
                                        <p:tgtEl>
                                          <p:spTgt spid="329"/>
                                        </p:tgtEl>
                                      </p:cBhvr>
                                    </p:animEffect>
                                  </p:childTnLst>
                                </p:cTn>
                              </p:par>
                            </p:childTnLst>
                          </p:cTn>
                        </p:par>
                        <p:par>
                          <p:cTn id="223" fill="hold">
                            <p:stCondLst>
                              <p:cond delay="1000"/>
                            </p:stCondLst>
                            <p:childTnLst>
                              <p:par>
                                <p:cTn id="224" presetID="9" presetClass="exit" fill="hold" grpId="1" nodeType="afterEffect">
                                  <p:stCondLst>
                                    <p:cond delay="0"/>
                                  </p:stCondLst>
                                  <p:iterate>
                                    <p:tmAbs val="0"/>
                                  </p:iterate>
                                  <p:childTnLst>
                                    <p:animEffect transition="out" filter="dissolve">
                                      <p:cBhvr>
                                        <p:cTn id="225" dur="500" fill="hold"/>
                                        <p:tgtEl>
                                          <p:spTgt spid="263"/>
                                        </p:tgtEl>
                                      </p:cBhvr>
                                    </p:animEffect>
                                    <p:set>
                                      <p:cBhvr>
                                        <p:cTn id="226" fill="hold">
                                          <p:stCondLst>
                                            <p:cond delay="499"/>
                                          </p:stCondLst>
                                        </p:cTn>
                                        <p:tgtEl>
                                          <p:spTgt spid="263"/>
                                        </p:tgtEl>
                                        <p:attrNameLst>
                                          <p:attrName>style.visibility</p:attrName>
                                        </p:attrNameLst>
                                      </p:cBhvr>
                                      <p:to>
                                        <p:strVal val="hidden"/>
                                      </p:to>
                                    </p:set>
                                  </p:childTnLst>
                                </p:cTn>
                              </p:par>
                            </p:childTnLst>
                          </p:cTn>
                        </p:par>
                        <p:par>
                          <p:cTn id="227" fill="hold">
                            <p:stCondLst>
                              <p:cond delay="1500"/>
                            </p:stCondLst>
                            <p:childTnLst>
                              <p:par>
                                <p:cTn id="228" presetID="9" presetClass="exit" fill="hold" grpId="1" nodeType="afterEffect">
                                  <p:stCondLst>
                                    <p:cond delay="0"/>
                                  </p:stCondLst>
                                  <p:iterate>
                                    <p:tmAbs val="0"/>
                                  </p:iterate>
                                  <p:childTnLst>
                                    <p:animEffect transition="out" filter="dissolve">
                                      <p:cBhvr>
                                        <p:cTn id="229" dur="500" fill="hold"/>
                                        <p:tgtEl>
                                          <p:spTgt spid="327"/>
                                        </p:tgtEl>
                                      </p:cBhvr>
                                    </p:animEffect>
                                    <p:set>
                                      <p:cBhvr>
                                        <p:cTn id="230" fill="hold">
                                          <p:stCondLst>
                                            <p:cond delay="499"/>
                                          </p:stCondLst>
                                        </p:cTn>
                                        <p:tgtEl>
                                          <p:spTgt spid="327"/>
                                        </p:tgtEl>
                                        <p:attrNameLst>
                                          <p:attrName>style.visibility</p:attrName>
                                        </p:attrNameLst>
                                      </p:cBhvr>
                                      <p:to>
                                        <p:strVal val="hidden"/>
                                      </p:to>
                                    </p:set>
                                  </p:childTnLst>
                                </p:cTn>
                              </p:par>
                            </p:childTnLst>
                          </p:cTn>
                        </p:par>
                        <p:par>
                          <p:cTn id="231" fill="hold">
                            <p:stCondLst>
                              <p:cond delay="2000"/>
                            </p:stCondLst>
                            <p:childTnLst>
                              <p:par>
                                <p:cTn id="232" presetID="10" presetClass="entr" fill="hold" grpId="0" nodeType="afterEffect">
                                  <p:stCondLst>
                                    <p:cond delay="0"/>
                                  </p:stCondLst>
                                  <p:iterate>
                                    <p:tmAbs val="0"/>
                                  </p:iterate>
                                  <p:childTnLst>
                                    <p:set>
                                      <p:cBhvr>
                                        <p:cTn id="233" fill="hold"/>
                                        <p:tgtEl>
                                          <p:spTgt spid="335"/>
                                        </p:tgtEl>
                                        <p:attrNameLst>
                                          <p:attrName>style.visibility</p:attrName>
                                        </p:attrNameLst>
                                      </p:cBhvr>
                                      <p:to>
                                        <p:strVal val="visible"/>
                                      </p:to>
                                    </p:set>
                                    <p:animEffect transition="in" filter="fade">
                                      <p:cBhvr>
                                        <p:cTn id="234" dur="500"/>
                                        <p:tgtEl>
                                          <p:spTgt spid="335"/>
                                        </p:tgtEl>
                                      </p:cBhvr>
                                    </p:animEffect>
                                  </p:childTnLst>
                                </p:cTn>
                              </p:par>
                            </p:childTnLst>
                          </p:cTn>
                        </p:par>
                      </p:childTnLst>
                    </p:cTn>
                  </p:par>
                  <p:par>
                    <p:cTn id="235" fill="hold">
                      <p:stCondLst>
                        <p:cond delay="indefinite"/>
                      </p:stCondLst>
                      <p:childTnLst>
                        <p:par>
                          <p:cTn id="236" fill="hold">
                            <p:stCondLst>
                              <p:cond delay="0"/>
                            </p:stCondLst>
                            <p:childTnLst>
                              <p:par>
                                <p:cTn id="237" presetID="-1" presetClass="path" presetSubtype="0" accel="50000" decel="50000" fill="hold" nodeType="clickEffect">
                                  <p:stCondLst>
                                    <p:cond delay="0"/>
                                  </p:stCondLst>
                                  <p:childTnLst>
                                    <p:animMotion origin="layout" path="M 0.023120 0.530389 L 0.003805 0.005592" pathEditMode="relative">
                                      <p:cBhvr>
                                        <p:cTn id="238" dur="500" fill="hold"/>
                                        <p:tgtEl>
                                          <p:spTgt spid="338"/>
                                        </p:tgtEl>
                                        <p:attrNameLst>
                                          <p:attrName>ppt_x</p:attrName>
                                          <p:attrName>ppt_y</p:attrName>
                                        </p:attrNameLst>
                                      </p:cBhvr>
                                    </p:animMotion>
                                  </p:childTnLst>
                                </p:cTn>
                              </p:par>
                            </p:childTnLst>
                          </p:cTn>
                        </p:par>
                        <p:par>
                          <p:cTn id="239" fill="hold">
                            <p:stCondLst>
                              <p:cond delay="500"/>
                            </p:stCondLst>
                            <p:childTnLst>
                              <p:par>
                                <p:cTn id="240" presetID="22" presetClass="entr" presetSubtype="4" fill="hold" grpId="0" nodeType="afterEffect">
                                  <p:stCondLst>
                                    <p:cond delay="0"/>
                                  </p:stCondLst>
                                  <p:iterate>
                                    <p:tmAbs val="0"/>
                                  </p:iterate>
                                  <p:childTnLst>
                                    <p:set>
                                      <p:cBhvr>
                                        <p:cTn id="241" fill="hold"/>
                                        <p:tgtEl>
                                          <p:spTgt spid="336"/>
                                        </p:tgtEl>
                                        <p:attrNameLst>
                                          <p:attrName>style.visibility</p:attrName>
                                        </p:attrNameLst>
                                      </p:cBhvr>
                                      <p:to>
                                        <p:strVal val="visible"/>
                                      </p:to>
                                    </p:set>
                                    <p:animEffect transition="in" filter="wipe(down)">
                                      <p:cBhvr>
                                        <p:cTn id="242" dur="750"/>
                                        <p:tgtEl>
                                          <p:spTgt spid="336"/>
                                        </p:tgtEl>
                                      </p:cBhvr>
                                    </p:animEffect>
                                  </p:childTnLst>
                                </p:cTn>
                              </p:par>
                            </p:childTnLst>
                          </p:cTn>
                        </p:par>
                        <p:par>
                          <p:cTn id="243" fill="hold">
                            <p:stCondLst>
                              <p:cond delay="1250"/>
                            </p:stCondLst>
                            <p:childTnLst>
                              <p:par>
                                <p:cTn id="244" presetID="9" presetClass="exit" fill="hold" grpId="1" nodeType="afterEffect">
                                  <p:stCondLst>
                                    <p:cond delay="0"/>
                                  </p:stCondLst>
                                  <p:iterate>
                                    <p:tmAbs val="0"/>
                                  </p:iterate>
                                  <p:childTnLst>
                                    <p:animEffect transition="out" filter="dissolve">
                                      <p:cBhvr>
                                        <p:cTn id="245" dur="500" fill="hold"/>
                                        <p:tgtEl>
                                          <p:spTgt spid="326"/>
                                        </p:tgtEl>
                                      </p:cBhvr>
                                    </p:animEffect>
                                    <p:set>
                                      <p:cBhvr>
                                        <p:cTn id="246" fill="hold">
                                          <p:stCondLst>
                                            <p:cond delay="499"/>
                                          </p:stCondLst>
                                        </p:cTn>
                                        <p:tgtEl>
                                          <p:spTgt spid="326"/>
                                        </p:tgtEl>
                                        <p:attrNameLst>
                                          <p:attrName>style.visibility</p:attrName>
                                        </p:attrNameLst>
                                      </p:cBhvr>
                                      <p:to>
                                        <p:strVal val="hidden"/>
                                      </p:to>
                                    </p:set>
                                  </p:childTnLst>
                                </p:cTn>
                              </p:par>
                            </p:childTnLst>
                          </p:cTn>
                        </p:par>
                        <p:par>
                          <p:cTn id="247" fill="hold">
                            <p:stCondLst>
                              <p:cond delay="1750"/>
                            </p:stCondLst>
                            <p:childTnLst>
                              <p:par>
                                <p:cTn id="248" presetID="9" presetClass="exit" fill="hold" grpId="1" nodeType="afterEffect">
                                  <p:stCondLst>
                                    <p:cond delay="0"/>
                                  </p:stCondLst>
                                  <p:iterate>
                                    <p:tmAbs val="0"/>
                                  </p:iterate>
                                  <p:childTnLst>
                                    <p:animEffect transition="out" filter="dissolve">
                                      <p:cBhvr>
                                        <p:cTn id="249" dur="500" fill="hold"/>
                                        <p:tgtEl>
                                          <p:spTgt spid="316"/>
                                        </p:tgtEl>
                                      </p:cBhvr>
                                    </p:animEffect>
                                    <p:set>
                                      <p:cBhvr>
                                        <p:cTn id="250" fill="hold">
                                          <p:stCondLst>
                                            <p:cond delay="499"/>
                                          </p:stCondLst>
                                        </p:cTn>
                                        <p:tgtEl>
                                          <p:spTgt spid="316"/>
                                        </p:tgtEl>
                                        <p:attrNameLst>
                                          <p:attrName>style.visibility</p:attrName>
                                        </p:attrNameLst>
                                      </p:cBhvr>
                                      <p:to>
                                        <p:strVal val="hidden"/>
                                      </p:to>
                                    </p:set>
                                  </p:childTnLst>
                                </p:cTn>
                              </p:par>
                            </p:childTnLst>
                          </p:cTn>
                        </p:par>
                        <p:par>
                          <p:cTn id="251" fill="hold">
                            <p:stCondLst>
                              <p:cond delay="2250"/>
                            </p:stCondLst>
                            <p:childTnLst>
                              <p:par>
                                <p:cTn id="252" presetID="22" presetClass="exit" presetSubtype="2" fill="hold" grpId="1" nodeType="afterEffect">
                                  <p:stCondLst>
                                    <p:cond delay="0"/>
                                  </p:stCondLst>
                                  <p:iterate>
                                    <p:tmAbs val="0"/>
                                  </p:iterate>
                                  <p:childTnLst>
                                    <p:animEffect transition="out" filter="wipe(right)">
                                      <p:cBhvr>
                                        <p:cTn id="253" dur="500" fill="hold"/>
                                        <p:tgtEl>
                                          <p:spTgt spid="329"/>
                                        </p:tgtEl>
                                      </p:cBhvr>
                                    </p:animEffect>
                                    <p:set>
                                      <p:cBhvr>
                                        <p:cTn id="254" fill="hold">
                                          <p:stCondLst>
                                            <p:cond delay="499"/>
                                          </p:stCondLst>
                                        </p:cTn>
                                        <p:tgtEl>
                                          <p:spTgt spid="329"/>
                                        </p:tgtEl>
                                        <p:attrNameLst>
                                          <p:attrName>style.visibility</p:attrName>
                                        </p:attrNameLst>
                                      </p:cBhvr>
                                      <p:to>
                                        <p:strVal val="hidden"/>
                                      </p:to>
                                    </p:set>
                                  </p:childTnLst>
                                </p:cTn>
                              </p:par>
                            </p:childTnLst>
                          </p:cTn>
                        </p:par>
                        <p:par>
                          <p:cTn id="255" fill="hold">
                            <p:stCondLst>
                              <p:cond delay="2750"/>
                            </p:stCondLst>
                            <p:childTnLst>
                              <p:par>
                                <p:cTn id="256" presetID="22" presetClass="exit" presetSubtype="2" fill="hold" grpId="1" nodeType="afterEffect">
                                  <p:stCondLst>
                                    <p:cond delay="0"/>
                                  </p:stCondLst>
                                  <p:iterate>
                                    <p:tmAbs val="0"/>
                                  </p:iterate>
                                  <p:childTnLst>
                                    <p:animEffect transition="out" filter="wipe(right)">
                                      <p:cBhvr>
                                        <p:cTn id="257" dur="500" fill="hold"/>
                                        <p:tgtEl>
                                          <p:spTgt spid="328"/>
                                        </p:tgtEl>
                                      </p:cBhvr>
                                    </p:animEffect>
                                    <p:set>
                                      <p:cBhvr>
                                        <p:cTn id="258" fill="hold">
                                          <p:stCondLst>
                                            <p:cond delay="499"/>
                                          </p:stCondLst>
                                        </p:cTn>
                                        <p:tgtEl>
                                          <p:spTgt spid="3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advAuto="0"/>
      <p:bldP spid="263" grpId="1" animBg="1" advAuto="0"/>
      <p:bldP spid="265" grpId="0" build="p" bldLvl="5" animBg="1" advAuto="0"/>
      <p:bldP spid="279" grpId="0" animBg="1" advAuto="0"/>
      <p:bldP spid="280" grpId="0" animBg="1" advAuto="0"/>
      <p:bldP spid="281" grpId="0" animBg="1" advAuto="0"/>
      <p:bldP spid="313" grpId="0" animBg="1" advAuto="0"/>
      <p:bldP spid="316" grpId="0" animBg="1" advAuto="0"/>
      <p:bldP spid="316" grpId="1" animBg="1" advAuto="0"/>
      <p:bldP spid="317" grpId="0" animBg="1" advAuto="0"/>
      <p:bldP spid="317" grpId="1" animBg="1" advAuto="0"/>
      <p:bldP spid="318" grpId="0" animBg="1" advAuto="0"/>
      <p:bldP spid="319" grpId="0" animBg="1" advAuto="0"/>
      <p:bldP spid="322" grpId="0" animBg="1" advAuto="0"/>
      <p:bldP spid="326" grpId="0" animBg="1" advAuto="0"/>
      <p:bldP spid="326" grpId="1" animBg="1" advAuto="0"/>
      <p:bldP spid="327" grpId="0" animBg="1" advAuto="0"/>
      <p:bldP spid="327" grpId="1" animBg="1" advAuto="0"/>
      <p:bldP spid="328" grpId="0" animBg="1" advAuto="0"/>
      <p:bldP spid="328" grpId="1" animBg="1" advAuto="0"/>
      <p:bldP spid="329" grpId="0" animBg="1" advAuto="0"/>
      <p:bldP spid="329" grpId="1" animBg="1" advAuto="0"/>
      <p:bldP spid="332" grpId="0" animBg="1" advAuto="0"/>
      <p:bldP spid="332" grpId="1" animBg="1" advAuto="0"/>
      <p:bldP spid="333" grpId="0" animBg="1" advAuto="0"/>
      <p:bldP spid="333" grpId="1" animBg="1" advAuto="0"/>
      <p:bldP spid="334" grpId="0" animBg="1" advAuto="0"/>
      <p:bldP spid="334" grpId="1" animBg="1" advAuto="0"/>
      <p:bldP spid="335" grpId="0" animBg="1" advAuto="0"/>
      <p:bldP spid="336" grpId="0" animBg="1" advAuto="0"/>
      <p:bldP spid="337" grpId="0" build="p" bldLvl="5" animBg="1" advAuto="0"/>
      <p:bldP spid="338"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 ADT SortedList Implementations"/>
          <p:cNvSpPr txBox="1">
            <a:spLocks noGrp="1"/>
          </p:cNvSpPr>
          <p:nvPr>
            <p:ph type="title"/>
          </p:nvPr>
        </p:nvSpPr>
        <p:spPr>
          <a:prstGeom prst="rect">
            <a:avLst/>
          </a:prstGeom>
        </p:spPr>
        <p:txBody>
          <a:bodyPr/>
          <a:lstStyle/>
          <a:p>
            <a:r>
              <a:t>- ADT SortedList Implementations</a:t>
            </a:r>
          </a:p>
        </p:txBody>
      </p:sp>
      <p:sp>
        <p:nvSpPr>
          <p:cNvPr id="343" name="Test Subtitle"/>
          <p:cNvSpPr txBox="1">
            <a:spLocks noGrp="1"/>
          </p:cNvSpPr>
          <p:nvPr>
            <p:ph type="body" sz="quarter" idx="1"/>
          </p:nvPr>
        </p:nvSpPr>
        <p:spPr>
          <a:prstGeom prst="rect">
            <a:avLst/>
          </a:prstGeom>
        </p:spPr>
        <p:txBody>
          <a:bodyPr/>
          <a:lstStyle/>
          <a:p>
            <a:r>
              <a:t>Test Subtitle</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342"/>
                                        </p:tgtEl>
                                        <p:attrNameLst>
                                          <p:attrName>style.visibility</p:attrName>
                                        </p:attrNameLst>
                                      </p:cBhvr>
                                      <p:to>
                                        <p:strVal val="visible"/>
                                      </p:to>
                                    </p:set>
                                    <p:animEffect transition="in" filter="wipe(left)">
                                      <p:cBhvr>
                                        <p:cTn id="7" dur="1000"/>
                                        <p:tgtEl>
                                          <p:spTgt spid="342"/>
                                        </p:tgtEl>
                                      </p:cBhvr>
                                    </p:animEffect>
                                  </p:childTnLst>
                                </p:cTn>
                              </p:par>
                            </p:childTnLst>
                          </p:cTn>
                        </p:par>
                        <p:par>
                          <p:cTn id="8" fill="hold">
                            <p:stCondLst>
                              <p:cond delay="1000"/>
                            </p:stCondLst>
                            <p:childTnLst>
                              <p:par>
                                <p:cTn id="9" presetID="22" presetClass="entr" presetSubtype="8" fill="hold" grpId="0" nodeType="afterEffect">
                                  <p:stCondLst>
                                    <p:cond delay="0"/>
                                  </p:stCondLst>
                                  <p:iterate>
                                    <p:tmAbs val="0"/>
                                  </p:iterate>
                                  <p:childTnLst>
                                    <p:set>
                                      <p:cBhvr>
                                        <p:cTn id="10" fill="hold"/>
                                        <p:tgtEl>
                                          <p:spTgt spid="343">
                                            <p:bg/>
                                          </p:spTgt>
                                        </p:tgtEl>
                                        <p:attrNameLst>
                                          <p:attrName>style.visibility</p:attrName>
                                        </p:attrNameLst>
                                      </p:cBhvr>
                                      <p:to>
                                        <p:strVal val="visible"/>
                                      </p:to>
                                    </p:set>
                                    <p:animEffect transition="in" filter="wipe(left)">
                                      <p:cBhvr>
                                        <p:cTn id="11" dur="1000"/>
                                        <p:tgtEl>
                                          <p:spTgt spid="343">
                                            <p:bg/>
                                          </p:spTgt>
                                        </p:tgtEl>
                                      </p:cBhvr>
                                    </p:animEffect>
                                  </p:childTnLst>
                                </p:cTn>
                              </p:par>
                              <p:par>
                                <p:cTn id="12" presetID="22" presetClass="entr" presetSubtype="8" fill="hold" grpId="0" nodeType="withEffect">
                                  <p:stCondLst>
                                    <p:cond delay="0"/>
                                  </p:stCondLst>
                                  <p:iterate>
                                    <p:tmAbs val="0"/>
                                  </p:iterate>
                                  <p:childTnLst>
                                    <p:set>
                                      <p:cBhvr>
                                        <p:cTn id="13" fill="hold"/>
                                        <p:tgtEl>
                                          <p:spTgt spid="343">
                                            <p:txEl>
                                              <p:pRg st="0" end="0"/>
                                            </p:txEl>
                                          </p:spTgt>
                                        </p:tgtEl>
                                        <p:attrNameLst>
                                          <p:attrName>style.visibility</p:attrName>
                                        </p:attrNameLst>
                                      </p:cBhvr>
                                      <p:to>
                                        <p:strVal val="visible"/>
                                      </p:to>
                                    </p:set>
                                    <p:animEffect transition="in" filter="wipe(left)">
                                      <p:cBhvr>
                                        <p:cTn id="14" dur="1000"/>
                                        <p:tgtEl>
                                          <p:spTgt spid="3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advAuto="0"/>
      <p:bldP spid="343" grpId="0"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List-based Sorted List"/>
          <p:cNvSpPr txBox="1">
            <a:spLocks noGrp="1"/>
          </p:cNvSpPr>
          <p:nvPr>
            <p:ph type="title"/>
          </p:nvPr>
        </p:nvSpPr>
        <p:spPr>
          <a:prstGeom prst="rect">
            <a:avLst/>
          </a:prstGeom>
        </p:spPr>
        <p:txBody>
          <a:bodyPr/>
          <a:lstStyle/>
          <a:p>
            <a:r>
              <a:t>List-based Sorted List</a:t>
            </a:r>
          </a:p>
        </p:txBody>
      </p:sp>
      <p:sp>
        <p:nvSpPr>
          <p:cNvPr id="346" name="Reusing Previous Work…"/>
          <p:cNvSpPr txBox="1">
            <a:spLocks noGrp="1"/>
          </p:cNvSpPr>
          <p:nvPr>
            <p:ph type="body" sz="quarter" idx="1"/>
          </p:nvPr>
        </p:nvSpPr>
        <p:spPr>
          <a:xfrm>
            <a:off x="190500" y="2343150"/>
            <a:ext cx="9810750" cy="4705350"/>
          </a:xfrm>
          <a:prstGeom prst="rect">
            <a:avLst/>
          </a:prstGeom>
        </p:spPr>
        <p:txBody>
          <a:bodyPr/>
          <a:lstStyle/>
          <a:p>
            <a:pPr>
              <a:buBlip>
                <a:blip r:embed="rId3"/>
              </a:buBlip>
            </a:pPr>
            <a:r>
              <a:t>Reusing Previous Work</a:t>
            </a:r>
          </a:p>
          <a:p>
            <a:pPr lvl="1">
              <a:buBlip>
                <a:blip r:embed="rId3"/>
              </a:buBlip>
            </a:pPr>
            <a:r>
              <a:t>Composition</a:t>
            </a:r>
          </a:p>
          <a:p>
            <a:pPr lvl="2">
              <a:buBlip>
                <a:blip r:embed="rId3"/>
              </a:buBlip>
            </a:pPr>
            <a:r>
              <a:rPr b="1">
                <a:latin typeface="Courier New"/>
                <a:ea typeface="Courier New"/>
                <a:cs typeface="Courier New"/>
                <a:sym typeface="Courier New"/>
              </a:rPr>
              <a:t>Has-A</a:t>
            </a:r>
            <a:r>
              <a:t> Relationship</a:t>
            </a:r>
          </a:p>
          <a:p>
            <a:pPr lvl="2">
              <a:buBlip>
                <a:blip r:embed="rId3"/>
              </a:buBlip>
            </a:pPr>
            <a:r>
              <a:t>Our </a:t>
            </a:r>
            <a:r>
              <a:rPr b="1">
                <a:latin typeface="Courier New"/>
                <a:ea typeface="Courier New"/>
                <a:cs typeface="Courier New"/>
                <a:sym typeface="Courier New"/>
              </a:rPr>
              <a:t>SortedList</a:t>
            </a:r>
            <a:r>
              <a:t> has a </a:t>
            </a:r>
            <a:r>
              <a:rPr b="1">
                <a:latin typeface="Courier New"/>
                <a:ea typeface="Courier New"/>
                <a:cs typeface="Courier New"/>
                <a:sym typeface="Courier New"/>
              </a:rPr>
              <a:t>LinkedList</a:t>
            </a:r>
            <a:r>
              <a:t> data field</a:t>
            </a:r>
          </a:p>
        </p:txBody>
      </p:sp>
      <p:sp>
        <p:nvSpPr>
          <p:cNvPr id="347" name="Rectangle"/>
          <p:cNvSpPr/>
          <p:nvPr/>
        </p:nvSpPr>
        <p:spPr>
          <a:xfrm>
            <a:off x="10172700" y="2324100"/>
            <a:ext cx="14039850" cy="43624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48" name="template&lt;class ItemType&gt;…"/>
          <p:cNvSpPr/>
          <p:nvPr/>
        </p:nvSpPr>
        <p:spPr>
          <a:xfrm>
            <a:off x="10267950" y="2324100"/>
            <a:ext cx="13944600" cy="4152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rPr>
                <a:solidFill>
                  <a:srgbClr val="BB2CA2"/>
                </a:solidFill>
              </a:rPr>
              <a:t>class</a:t>
            </a:r>
            <a:r>
              <a:t> SortedListHasA : </a:t>
            </a:r>
            <a:r>
              <a:rPr>
                <a:solidFill>
                  <a:srgbClr val="BB2CA2"/>
                </a:solidFill>
              </a:rPr>
              <a:t>public</a:t>
            </a:r>
            <a:r>
              <a:t> SortedListInterface&lt;ItemType&gt;</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solidFill>
                  <a:srgbClr val="BB2CA2"/>
                </a:solidFill>
                <a:latin typeface="Menlo Regular"/>
                <a:ea typeface="Menlo Regular"/>
                <a:cs typeface="Menlo Regular"/>
                <a:sym typeface="Menlo Regular"/>
              </a:defRPr>
            </a:pPr>
            <a:r>
              <a:t>private</a:t>
            </a:r>
            <a:r>
              <a:rPr>
                <a:solidFill>
                  <a:srgbClr val="000000"/>
                </a:solidFill>
              </a:rPr>
              <a:t>:</a:t>
            </a:r>
          </a:p>
          <a:p>
            <a:pPr algn="l" defTabSz="685800">
              <a:tabLst>
                <a:tab pos="495300" algn="l"/>
              </a:tabLst>
              <a:defRPr sz="2600" b="1">
                <a:latin typeface="Menlo Regular"/>
                <a:ea typeface="Menlo Regular"/>
                <a:cs typeface="Menlo Regular"/>
                <a:sym typeface="Menlo Regular"/>
              </a:defRPr>
            </a:pPr>
            <a:r>
              <a:t>   LinkedList&lt;ItemType&gt;* listPtr; </a:t>
            </a:r>
          </a:p>
          <a:p>
            <a:pPr algn="l" defTabSz="685800">
              <a:tabLst>
                <a:tab pos="495300" algn="l"/>
              </a:tabLst>
              <a:defRPr sz="2600" b="1">
                <a:latin typeface="Menlo Regular"/>
                <a:ea typeface="Menlo Regular"/>
                <a:cs typeface="Menlo Regular"/>
                <a:sym typeface="Menlo Regular"/>
              </a:defRPr>
            </a:pPr>
            <a:r>
              <a:t>	</a:t>
            </a:r>
          </a:p>
          <a:p>
            <a:pPr algn="l" defTabSz="685800">
              <a:tabLst>
                <a:tab pos="495300" algn="l"/>
              </a:tabLst>
              <a:defRPr sz="2600" b="1">
                <a:solidFill>
                  <a:srgbClr val="BB2CA2"/>
                </a:solidFill>
                <a:latin typeface="Menlo Regular"/>
                <a:ea typeface="Menlo Regular"/>
                <a:cs typeface="Menlo Regular"/>
                <a:sym typeface="Menlo Regular"/>
              </a:defRPr>
            </a:pPr>
            <a:r>
              <a:t>public</a:t>
            </a:r>
            <a:r>
              <a:rPr>
                <a:solidFill>
                  <a:srgbClr val="000000"/>
                </a:solidFill>
              </a:rPr>
              <a:t>:</a:t>
            </a:r>
          </a:p>
          <a:p>
            <a:pPr lvl="1" indent="457200" algn="l" defTabSz="685800">
              <a:tabLst>
                <a:tab pos="495300" algn="l"/>
              </a:tabLst>
              <a:defRPr sz="2600" b="1">
                <a:solidFill>
                  <a:srgbClr val="108513"/>
                </a:solidFill>
                <a:latin typeface="Menlo Regular"/>
                <a:ea typeface="Menlo Regular"/>
                <a:cs typeface="Menlo Regular"/>
                <a:sym typeface="Menlo Regular"/>
              </a:defRPr>
            </a:pPr>
            <a:r>
              <a:t>// Constructors, destructor and SortedListInterface methods</a:t>
            </a:r>
          </a:p>
          <a:p>
            <a:pPr lvl="1" indent="457200" algn="l" defTabSz="685800">
              <a:tabLst>
                <a:tab pos="495300" algn="l"/>
              </a:tabLst>
              <a:defRPr sz="2600" b="1">
                <a:latin typeface="Menlo Regular"/>
                <a:ea typeface="Menlo Regular"/>
                <a:cs typeface="Menlo Regular"/>
                <a:sym typeface="Menlo Regular"/>
              </a:defRPr>
            </a:pPr>
            <a:endParaRP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SortedListHasA</a:t>
            </a:r>
          </a:p>
        </p:txBody>
      </p:sp>
      <p:sp>
        <p:nvSpPr>
          <p:cNvPr id="349" name="SortedListHasA.h"/>
          <p:cNvSpPr/>
          <p:nvPr/>
        </p:nvSpPr>
        <p:spPr>
          <a:xfrm>
            <a:off x="17621250" y="1676400"/>
            <a:ext cx="575310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t>SortedListHasA.h</a:t>
            </a:r>
          </a:p>
        </p:txBody>
      </p:sp>
      <p:sp>
        <p:nvSpPr>
          <p:cNvPr id="350" name="Rectangle"/>
          <p:cNvSpPr/>
          <p:nvPr/>
        </p:nvSpPr>
        <p:spPr>
          <a:xfrm>
            <a:off x="10191750" y="6858000"/>
            <a:ext cx="14039850" cy="6007631"/>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51" name="template&lt;class ItemType&gt;…"/>
          <p:cNvSpPr/>
          <p:nvPr/>
        </p:nvSpPr>
        <p:spPr>
          <a:xfrm>
            <a:off x="10287000" y="7067550"/>
            <a:ext cx="13944600"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t>SortedListHasA&lt;ItemType&gt;::SortedListHasA()</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latin typeface="Menlo Regular"/>
                <a:ea typeface="Menlo Regular"/>
                <a:cs typeface="Menlo Regular"/>
                <a:sym typeface="Menlo Regular"/>
              </a:defRPr>
            </a:pPr>
            <a:r>
              <a:t>   listPtr = </a:t>
            </a:r>
            <a:r>
              <a:rPr>
                <a:solidFill>
                  <a:srgbClr val="BB2CA2"/>
                </a:solidFill>
              </a:rPr>
              <a:t>new</a:t>
            </a:r>
            <a:r>
              <a:t> LinkedList&lt;ItemType&gt;();</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default constructor</a:t>
            </a:r>
          </a:p>
        </p:txBody>
      </p:sp>
      <p:sp>
        <p:nvSpPr>
          <p:cNvPr id="352" name="SortedListHasA.cpp"/>
          <p:cNvSpPr/>
          <p:nvPr/>
        </p:nvSpPr>
        <p:spPr>
          <a:xfrm>
            <a:off x="18042081" y="12365838"/>
            <a:ext cx="575310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t>SortedListHasA.cpp</a:t>
            </a:r>
          </a:p>
        </p:txBody>
      </p:sp>
      <p:sp>
        <p:nvSpPr>
          <p:cNvPr id="353" name="Line"/>
          <p:cNvSpPr/>
          <p:nvPr/>
        </p:nvSpPr>
        <p:spPr>
          <a:xfrm flipV="1">
            <a:off x="10210800" y="9410598"/>
            <a:ext cx="14021421" cy="69"/>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54" name="template&lt;class ItemType&gt;…"/>
          <p:cNvSpPr/>
          <p:nvPr/>
        </p:nvSpPr>
        <p:spPr>
          <a:xfrm>
            <a:off x="10248900" y="9639300"/>
            <a:ext cx="13944600" cy="2952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495300" algn="l"/>
              </a:tabLst>
              <a:defRPr sz="2600" b="1">
                <a:latin typeface="Menlo Regular"/>
                <a:ea typeface="Menlo Regular"/>
                <a:cs typeface="Menlo Regular"/>
                <a:sym typeface="Menlo Regular"/>
              </a:defRPr>
            </a:pPr>
            <a:r>
              <a:rPr dirty="0">
                <a:solidFill>
                  <a:srgbClr val="BB2CA2"/>
                </a:solidFill>
              </a:rPr>
              <a:t>void</a:t>
            </a:r>
            <a:r>
              <a:rPr dirty="0"/>
              <a:t> </a:t>
            </a:r>
            <a:r>
              <a:rPr dirty="0" err="1"/>
              <a:t>SortedListHasA</a:t>
            </a:r>
            <a:r>
              <a:rPr dirty="0"/>
              <a:t>&lt;ItemType&gt;::</a:t>
            </a:r>
          </a:p>
          <a:p>
            <a:pPr algn="l" defTabSz="685800">
              <a:tabLst>
                <a:tab pos="495300" algn="l"/>
              </a:tabLst>
              <a:defRPr sz="2600" b="1">
                <a:latin typeface="Menlo Regular"/>
                <a:ea typeface="Menlo Regular"/>
                <a:cs typeface="Menlo Regular"/>
                <a:sym typeface="Menlo Regular"/>
              </a:defRPr>
            </a:pPr>
            <a:r>
              <a:rPr dirty="0"/>
              <a:t>                           </a:t>
            </a:r>
            <a:r>
              <a:rPr dirty="0" err="1"/>
              <a:t>insertSorted</a:t>
            </a:r>
            <a:r>
              <a:rPr dirty="0"/>
              <a:t>(</a:t>
            </a:r>
            <a:r>
              <a:rPr dirty="0">
                <a:solidFill>
                  <a:srgbClr val="BB2CA2"/>
                </a:solidFill>
              </a:rPr>
              <a:t>const</a:t>
            </a:r>
            <a:r>
              <a:rPr dirty="0"/>
              <a:t> ItemType&amp; </a:t>
            </a:r>
            <a:r>
              <a:rPr dirty="0" err="1"/>
              <a:t>newEntry</a:t>
            </a:r>
            <a:r>
              <a:rPr dirty="0"/>
              <a:t>)</a:t>
            </a:r>
          </a:p>
          <a:p>
            <a:pPr algn="l" defTabSz="685800">
              <a:tabLst>
                <a:tab pos="495300" algn="l"/>
              </a:tabLst>
              <a:defRPr sz="2600" b="1">
                <a:latin typeface="Menlo Regular"/>
                <a:ea typeface="Menlo Regular"/>
                <a:cs typeface="Menlo Regular"/>
                <a:sym typeface="Menlo Regular"/>
              </a:defRPr>
            </a:pPr>
            <a:r>
              <a:rPr dirty="0"/>
              <a:t>{</a:t>
            </a:r>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int</a:t>
            </a:r>
            <a:r>
              <a:rPr dirty="0"/>
              <a:t> </a:t>
            </a:r>
            <a:r>
              <a:rPr dirty="0" err="1"/>
              <a:t>newPosition</a:t>
            </a:r>
            <a:r>
              <a:rPr dirty="0"/>
              <a:t> = fabs(</a:t>
            </a:r>
            <a:r>
              <a:rPr dirty="0" err="1"/>
              <a:t>getPosition</a:t>
            </a:r>
            <a:r>
              <a:rPr dirty="0"/>
              <a:t>(</a:t>
            </a:r>
            <a:r>
              <a:rPr dirty="0" err="1"/>
              <a:t>newEntry</a:t>
            </a:r>
            <a:r>
              <a:rPr dirty="0"/>
              <a:t>));</a:t>
            </a:r>
          </a:p>
          <a:p>
            <a:pPr algn="l" defTabSz="685800">
              <a:tabLst>
                <a:tab pos="495300" algn="l"/>
              </a:tabLst>
              <a:defRPr sz="2600" b="1">
                <a:latin typeface="Menlo Regular"/>
                <a:ea typeface="Menlo Regular"/>
                <a:cs typeface="Menlo Regular"/>
                <a:sym typeface="Menlo Regular"/>
              </a:defRPr>
            </a:pPr>
            <a:r>
              <a:rPr dirty="0"/>
              <a:t>   </a:t>
            </a:r>
            <a:r>
              <a:rPr dirty="0" err="1"/>
              <a:t>listPtr</a:t>
            </a:r>
            <a:r>
              <a:rPr dirty="0"/>
              <a:t>-&gt;insert(</a:t>
            </a:r>
            <a:r>
              <a:rPr dirty="0" err="1"/>
              <a:t>newPosition</a:t>
            </a:r>
            <a:r>
              <a:rPr dirty="0"/>
              <a:t>, </a:t>
            </a:r>
            <a:r>
              <a:rPr dirty="0" err="1"/>
              <a:t>newEntry</a:t>
            </a:r>
            <a:r>
              <a:rPr dirty="0"/>
              <a:t>);</a:t>
            </a:r>
          </a:p>
          <a:p>
            <a:pPr algn="l" defTabSz="685800">
              <a:tabLst>
                <a:tab pos="495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insertSorted</a:t>
            </a:r>
            <a:endParaRPr dirty="0"/>
          </a:p>
        </p:txBody>
      </p:sp>
      <p:pic>
        <p:nvPicPr>
          <p:cNvPr id="355" name="droppedImage.pdf" descr="droppedImage.pdf"/>
          <p:cNvPicPr>
            <a:picLocks noChangeAspect="1"/>
          </p:cNvPicPr>
          <p:nvPr/>
        </p:nvPicPr>
        <p:blipFill>
          <a:blip r:embed="rId4"/>
          <a:stretch>
            <a:fillRect/>
          </a:stretch>
        </p:blipFill>
        <p:spPr>
          <a:xfrm>
            <a:off x="3143250" y="7391400"/>
            <a:ext cx="4267200" cy="6007769"/>
          </a:xfrm>
          <a:prstGeom prst="rect">
            <a:avLst/>
          </a:prstGeom>
          <a:ln w="12700">
            <a:miter lim="400000"/>
          </a:ln>
        </p:spPr>
      </p:pic>
      <p:sp>
        <p:nvSpPr>
          <p:cNvPr id="356" name="SortedListHasA is a wrapper…"/>
          <p:cNvSpPr/>
          <p:nvPr/>
        </p:nvSpPr>
        <p:spPr>
          <a:xfrm>
            <a:off x="5124863" y="5200565"/>
            <a:ext cx="14839951" cy="4381501"/>
          </a:xfrm>
          <a:prstGeom prst="roundRect">
            <a:avLst>
              <a:gd name="adj" fmla="val 6522"/>
            </a:avLst>
          </a:prstGeom>
          <a:gradFill>
            <a:gsLst>
              <a:gs pos="0">
                <a:srgbClr val="FFFFFF"/>
              </a:gs>
              <a:gs pos="100000">
                <a:srgbClr val="D1EBFE"/>
              </a:gs>
            </a:gsLst>
            <a:path>
              <a:fillToRect l="50000" t="50000" r="50000" b="50000"/>
            </a:path>
          </a:gradFill>
          <a:ln w="38100">
            <a:solidFill>
              <a:srgbClr val="000000"/>
            </a:solidFill>
            <a:miter lim="400000"/>
          </a:ln>
          <a:effectLst>
            <a:outerShdw blurRad="5461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pPr defTabSz="876300">
              <a:defRPr sz="6000">
                <a:effectLst>
                  <a:outerShdw blurRad="38100" dist="12700" dir="5400000" rotWithShape="0">
                    <a:srgbClr val="000000">
                      <a:alpha val="50000"/>
                    </a:srgbClr>
                  </a:outerShdw>
                </a:effectLst>
              </a:defRPr>
            </a:pPr>
            <a:r>
              <a:rPr b="1">
                <a:latin typeface="Courier New"/>
                <a:ea typeface="Courier New"/>
                <a:cs typeface="Courier New"/>
                <a:sym typeface="Courier New"/>
              </a:rPr>
              <a:t>SortedListHasA</a:t>
            </a:r>
            <a:r>
              <a:t> is a </a:t>
            </a:r>
            <a:r>
              <a:rPr>
                <a:solidFill>
                  <a:srgbClr val="941100"/>
                </a:solidFill>
              </a:rPr>
              <a:t>wrapper</a:t>
            </a:r>
          </a:p>
          <a:p>
            <a:pPr defTabSz="876300">
              <a:defRPr sz="6000">
                <a:effectLst>
                  <a:outerShdw blurRad="38100" dist="12700" dir="5400000" rotWithShape="0">
                    <a:srgbClr val="000000">
                      <a:alpha val="50000"/>
                    </a:srgbClr>
                  </a:outerShdw>
                </a:effectLst>
              </a:defRPr>
            </a:pPr>
            <a:r>
              <a:t> or </a:t>
            </a:r>
            <a:r>
              <a:rPr>
                <a:solidFill>
                  <a:srgbClr val="941100"/>
                </a:solidFill>
              </a:rPr>
              <a:t>adapter</a:t>
            </a:r>
            <a:r>
              <a:t> for </a:t>
            </a:r>
            <a:r>
              <a:rPr b="1">
                <a:latin typeface="Courier New"/>
                <a:ea typeface="Courier New"/>
                <a:cs typeface="Courier New"/>
                <a:sym typeface="Courier New"/>
              </a:rPr>
              <a:t>LinkedList</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345"/>
                                        </p:tgtEl>
                                        <p:attrNameLst>
                                          <p:attrName>style.visibility</p:attrName>
                                        </p:attrNameLst>
                                      </p:cBhvr>
                                      <p:to>
                                        <p:strVal val="visible"/>
                                      </p:to>
                                    </p:set>
                                    <p:anim calcmode="lin" valueType="num">
                                      <p:cBhvr>
                                        <p:cTn id="7" dur="1000" fill="hold"/>
                                        <p:tgtEl>
                                          <p:spTgt spid="345"/>
                                        </p:tgtEl>
                                        <p:attrNameLst>
                                          <p:attrName>ppt_w</p:attrName>
                                        </p:attrNameLst>
                                      </p:cBhvr>
                                      <p:tavLst>
                                        <p:tav tm="0">
                                          <p:val>
                                            <p:strVal val="4*#ppt_w"/>
                                          </p:val>
                                        </p:tav>
                                        <p:tav tm="100000">
                                          <p:val>
                                            <p:strVal val="#ppt_w"/>
                                          </p:val>
                                        </p:tav>
                                      </p:tavLst>
                                    </p:anim>
                                    <p:anim calcmode="lin" valueType="num">
                                      <p:cBhvr>
                                        <p:cTn id="8" dur="1000" fill="hold"/>
                                        <p:tgtEl>
                                          <p:spTgt spid="34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346">
                                            <p:bg/>
                                          </p:spTgt>
                                        </p:tgtEl>
                                        <p:attrNameLst>
                                          <p:attrName>style.visibility</p:attrName>
                                        </p:attrNameLst>
                                      </p:cBhvr>
                                      <p:to>
                                        <p:strVal val="visible"/>
                                      </p:to>
                                    </p:set>
                                    <p:animEffect transition="in" filter="fade">
                                      <p:cBhvr>
                                        <p:cTn id="12" dur="500"/>
                                        <p:tgtEl>
                                          <p:spTgt spid="346">
                                            <p:bg/>
                                          </p:spTgt>
                                        </p:tgtEl>
                                      </p:cBhvr>
                                    </p:animEffect>
                                  </p:childTnLst>
                                </p:cTn>
                              </p:par>
                              <p:par>
                                <p:cTn id="13" presetID="10" presetClass="entr" presetSubtype="0" fill="hold" grpId="0" nodeType="withEffect">
                                  <p:stCondLst>
                                    <p:cond delay="0"/>
                                  </p:stCondLst>
                                  <p:iterate>
                                    <p:tmAbs val="0"/>
                                  </p:iterate>
                                  <p:childTnLst>
                                    <p:set>
                                      <p:cBhvr>
                                        <p:cTn id="14" fill="hold"/>
                                        <p:tgtEl>
                                          <p:spTgt spid="346">
                                            <p:txEl>
                                              <p:pRg st="0" end="0"/>
                                            </p:txEl>
                                          </p:spTgt>
                                        </p:tgtEl>
                                        <p:attrNameLst>
                                          <p:attrName>style.visibility</p:attrName>
                                        </p:attrNameLst>
                                      </p:cBhvr>
                                      <p:to>
                                        <p:strVal val="visible"/>
                                      </p:to>
                                    </p:set>
                                    <p:animEffect transition="in" filter="fade">
                                      <p:cBhvr>
                                        <p:cTn id="15" dur="500"/>
                                        <p:tgtEl>
                                          <p:spTgt spid="346">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346">
                                            <p:txEl>
                                              <p:pRg st="1" end="1"/>
                                            </p:txEl>
                                          </p:spTgt>
                                        </p:tgtEl>
                                        <p:attrNameLst>
                                          <p:attrName>style.visibility</p:attrName>
                                        </p:attrNameLst>
                                      </p:cBhvr>
                                      <p:to>
                                        <p:strVal val="visible"/>
                                      </p:to>
                                    </p:set>
                                    <p:animEffect transition="in" filter="fade">
                                      <p:cBhvr>
                                        <p:cTn id="19" dur="500"/>
                                        <p:tgtEl>
                                          <p:spTgt spid="346">
                                            <p:txEl>
                                              <p:pRg st="1" end="1"/>
                                            </p:txEl>
                                          </p:spTgt>
                                        </p:tgtEl>
                                      </p:cBhvr>
                                    </p:animEffect>
                                  </p:childTnLst>
                                </p:cTn>
                              </p:par>
                            </p:childTnLst>
                          </p:cTn>
                        </p:par>
                        <p:par>
                          <p:cTn id="20" fill="hold">
                            <p:stCondLst>
                              <p:cond delay="2000"/>
                            </p:stCondLst>
                            <p:childTnLst>
                              <p:par>
                                <p:cTn id="21" presetID="10" presetClass="entr" fill="hold" grpId="0" nodeType="afterEffect">
                                  <p:stCondLst>
                                    <p:cond delay="0"/>
                                  </p:stCondLst>
                                  <p:iterate>
                                    <p:tmAbs val="0"/>
                                  </p:iterate>
                                  <p:childTnLst>
                                    <p:set>
                                      <p:cBhvr>
                                        <p:cTn id="22" fill="hold"/>
                                        <p:tgtEl>
                                          <p:spTgt spid="346">
                                            <p:txEl>
                                              <p:pRg st="2" end="2"/>
                                            </p:txEl>
                                          </p:spTgt>
                                        </p:tgtEl>
                                        <p:attrNameLst>
                                          <p:attrName>style.visibility</p:attrName>
                                        </p:attrNameLst>
                                      </p:cBhvr>
                                      <p:to>
                                        <p:strVal val="visible"/>
                                      </p:to>
                                    </p:set>
                                    <p:animEffect transition="in" filter="fade">
                                      <p:cBhvr>
                                        <p:cTn id="23" dur="500"/>
                                        <p:tgtEl>
                                          <p:spTgt spid="346">
                                            <p:txEl>
                                              <p:pRg st="2" end="2"/>
                                            </p:txEl>
                                          </p:spTgt>
                                        </p:tgtEl>
                                      </p:cBhvr>
                                    </p:animEffect>
                                  </p:childTnLst>
                                </p:cTn>
                              </p:par>
                            </p:childTnLst>
                          </p:cTn>
                        </p:par>
                        <p:par>
                          <p:cTn id="24" fill="hold">
                            <p:stCondLst>
                              <p:cond delay="2500"/>
                            </p:stCondLst>
                            <p:childTnLst>
                              <p:par>
                                <p:cTn id="25" presetID="23" presetClass="entr" presetSubtype="16" fill="hold" grpId="0" nodeType="afterEffect">
                                  <p:stCondLst>
                                    <p:cond delay="0"/>
                                  </p:stCondLst>
                                  <p:iterate>
                                    <p:tmAbs val="0"/>
                                  </p:iterate>
                                  <p:childTnLst>
                                    <p:set>
                                      <p:cBhvr>
                                        <p:cTn id="26" fill="hold"/>
                                        <p:tgtEl>
                                          <p:spTgt spid="355"/>
                                        </p:tgtEl>
                                        <p:attrNameLst>
                                          <p:attrName>style.visibility</p:attrName>
                                        </p:attrNameLst>
                                      </p:cBhvr>
                                      <p:to>
                                        <p:strVal val="visible"/>
                                      </p:to>
                                    </p:set>
                                    <p:anim calcmode="lin" valueType="num">
                                      <p:cBhvr>
                                        <p:cTn id="27" dur="500" fill="hold"/>
                                        <p:tgtEl>
                                          <p:spTgt spid="355"/>
                                        </p:tgtEl>
                                        <p:attrNameLst>
                                          <p:attrName>ppt_w</p:attrName>
                                        </p:attrNameLst>
                                      </p:cBhvr>
                                      <p:tavLst>
                                        <p:tav tm="0">
                                          <p:val>
                                            <p:fltVal val="0"/>
                                          </p:val>
                                        </p:tav>
                                        <p:tav tm="100000">
                                          <p:val>
                                            <p:strVal val="#ppt_w"/>
                                          </p:val>
                                        </p:tav>
                                      </p:tavLst>
                                    </p:anim>
                                    <p:anim calcmode="lin" valueType="num">
                                      <p:cBhvr>
                                        <p:cTn id="28" dur="500" fill="hold"/>
                                        <p:tgtEl>
                                          <p:spTgt spid="35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fill="hold" grpId="0" nodeType="clickEffect">
                                  <p:stCondLst>
                                    <p:cond delay="0"/>
                                  </p:stCondLst>
                                  <p:iterate>
                                    <p:tmAbs val="0"/>
                                  </p:iterate>
                                  <p:childTnLst>
                                    <p:set>
                                      <p:cBhvr>
                                        <p:cTn id="32" fill="hold"/>
                                        <p:tgtEl>
                                          <p:spTgt spid="346">
                                            <p:txEl>
                                              <p:pRg st="3" end="3"/>
                                            </p:txEl>
                                          </p:spTgt>
                                        </p:tgtEl>
                                        <p:attrNameLst>
                                          <p:attrName>style.visibility</p:attrName>
                                        </p:attrNameLst>
                                      </p:cBhvr>
                                      <p:to>
                                        <p:strVal val="visible"/>
                                      </p:to>
                                    </p:set>
                                    <p:animEffect transition="in" filter="fade">
                                      <p:cBhvr>
                                        <p:cTn id="33" dur="500"/>
                                        <p:tgtEl>
                                          <p:spTgt spid="34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iterate>
                                    <p:tmAbs val="0"/>
                                  </p:iterate>
                                  <p:childTnLst>
                                    <p:set>
                                      <p:cBhvr>
                                        <p:cTn id="37" fill="hold"/>
                                        <p:tgtEl>
                                          <p:spTgt spid="347"/>
                                        </p:tgtEl>
                                        <p:attrNameLst>
                                          <p:attrName>style.visibility</p:attrName>
                                        </p:attrNameLst>
                                      </p:cBhvr>
                                      <p:to>
                                        <p:strVal val="visible"/>
                                      </p:to>
                                    </p:set>
                                    <p:anim calcmode="lin" valueType="num">
                                      <p:cBhvr>
                                        <p:cTn id="38" dur="500" fill="hold"/>
                                        <p:tgtEl>
                                          <p:spTgt spid="347"/>
                                        </p:tgtEl>
                                        <p:attrNameLst>
                                          <p:attrName>ppt_x</p:attrName>
                                        </p:attrNameLst>
                                      </p:cBhvr>
                                      <p:tavLst>
                                        <p:tav tm="0">
                                          <p:val>
                                            <p:strVal val="#ppt_x"/>
                                          </p:val>
                                        </p:tav>
                                        <p:tav tm="100000">
                                          <p:val>
                                            <p:strVal val="#ppt_x"/>
                                          </p:val>
                                        </p:tav>
                                      </p:tavLst>
                                    </p:anim>
                                    <p:anim calcmode="lin" valueType="num">
                                      <p:cBhvr>
                                        <p:cTn id="39" dur="500" fill="hold"/>
                                        <p:tgtEl>
                                          <p:spTgt spid="347"/>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1" presetClass="entr" presetSubtype="0" fill="hold" grpId="0" nodeType="afterEffect">
                                  <p:stCondLst>
                                    <p:cond delay="0"/>
                                  </p:stCondLst>
                                  <p:iterate type="lt">
                                    <p:tmAbs val="100"/>
                                  </p:iterate>
                                  <p:childTnLst>
                                    <p:set>
                                      <p:cBhvr>
                                        <p:cTn id="42" fill="hold"/>
                                        <p:tgtEl>
                                          <p:spTgt spid="348"/>
                                        </p:tgtEl>
                                        <p:attrNameLst>
                                          <p:attrName>style.visibility</p:attrName>
                                        </p:attrNameLst>
                                      </p:cBhvr>
                                      <p:to>
                                        <p:strVal val="visible"/>
                                      </p:to>
                                    </p:set>
                                  </p:childTnLst>
                                </p:cTn>
                              </p:par>
                            </p:childTnLst>
                          </p:cTn>
                        </p:par>
                        <p:par>
                          <p:cTn id="43" fill="hold">
                            <p:stCondLst>
                              <p:cond delay="500"/>
                            </p:stCondLst>
                            <p:childTnLst>
                              <p:par>
                                <p:cTn id="44" presetID="23" presetClass="entr" presetSubtype="16" fill="hold" grpId="0" nodeType="afterEffect">
                                  <p:stCondLst>
                                    <p:cond delay="0"/>
                                  </p:stCondLst>
                                  <p:iterate>
                                    <p:tmAbs val="0"/>
                                  </p:iterate>
                                  <p:childTnLst>
                                    <p:set>
                                      <p:cBhvr>
                                        <p:cTn id="45" fill="hold"/>
                                        <p:tgtEl>
                                          <p:spTgt spid="349"/>
                                        </p:tgtEl>
                                        <p:attrNameLst>
                                          <p:attrName>style.visibility</p:attrName>
                                        </p:attrNameLst>
                                      </p:cBhvr>
                                      <p:to>
                                        <p:strVal val="visible"/>
                                      </p:to>
                                    </p:set>
                                    <p:anim calcmode="lin" valueType="num">
                                      <p:cBhvr>
                                        <p:cTn id="46" dur="500" fill="hold"/>
                                        <p:tgtEl>
                                          <p:spTgt spid="349"/>
                                        </p:tgtEl>
                                        <p:attrNameLst>
                                          <p:attrName>ppt_w</p:attrName>
                                        </p:attrNameLst>
                                      </p:cBhvr>
                                      <p:tavLst>
                                        <p:tav tm="0">
                                          <p:val>
                                            <p:fltVal val="0"/>
                                          </p:val>
                                        </p:tav>
                                        <p:tav tm="100000">
                                          <p:val>
                                            <p:strVal val="#ppt_w"/>
                                          </p:val>
                                        </p:tav>
                                      </p:tavLst>
                                    </p:anim>
                                    <p:anim calcmode="lin" valueType="num">
                                      <p:cBhvr>
                                        <p:cTn id="47" dur="500" fill="hold"/>
                                        <p:tgtEl>
                                          <p:spTgt spid="349"/>
                                        </p:tgtEl>
                                        <p:attrNameLst>
                                          <p:attrName>ppt_h</p:attrName>
                                        </p:attrNameLst>
                                      </p:cBhvr>
                                      <p:tavLst>
                                        <p:tav tm="0">
                                          <p:val>
                                            <p:fltVal val="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iterate>
                                    <p:tmAbs val="0"/>
                                  </p:iterate>
                                  <p:childTnLst>
                                    <p:set>
                                      <p:cBhvr>
                                        <p:cTn id="51" fill="hold"/>
                                        <p:tgtEl>
                                          <p:spTgt spid="350"/>
                                        </p:tgtEl>
                                        <p:attrNameLst>
                                          <p:attrName>style.visibility</p:attrName>
                                        </p:attrNameLst>
                                      </p:cBhvr>
                                      <p:to>
                                        <p:strVal val="visible"/>
                                      </p:to>
                                    </p:set>
                                    <p:anim calcmode="lin" valueType="num">
                                      <p:cBhvr>
                                        <p:cTn id="52" dur="500" fill="hold"/>
                                        <p:tgtEl>
                                          <p:spTgt spid="350"/>
                                        </p:tgtEl>
                                        <p:attrNameLst>
                                          <p:attrName>ppt_x</p:attrName>
                                        </p:attrNameLst>
                                      </p:cBhvr>
                                      <p:tavLst>
                                        <p:tav tm="0">
                                          <p:val>
                                            <p:strVal val="#ppt_x"/>
                                          </p:val>
                                        </p:tav>
                                        <p:tav tm="100000">
                                          <p:val>
                                            <p:strVal val="#ppt_x"/>
                                          </p:val>
                                        </p:tav>
                                      </p:tavLst>
                                    </p:anim>
                                    <p:anim calcmode="lin" valueType="num">
                                      <p:cBhvr>
                                        <p:cTn id="53" dur="500" fill="hold"/>
                                        <p:tgtEl>
                                          <p:spTgt spid="350"/>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1" presetClass="entr" presetSubtype="0" fill="hold" grpId="0" nodeType="afterEffect">
                                  <p:stCondLst>
                                    <p:cond delay="0"/>
                                  </p:stCondLst>
                                  <p:iterate type="lt">
                                    <p:tmAbs val="100"/>
                                  </p:iterate>
                                  <p:childTnLst>
                                    <p:set>
                                      <p:cBhvr>
                                        <p:cTn id="56" fill="hold"/>
                                        <p:tgtEl>
                                          <p:spTgt spid="351"/>
                                        </p:tgtEl>
                                        <p:attrNameLst>
                                          <p:attrName>style.visibility</p:attrName>
                                        </p:attrNameLst>
                                      </p:cBhvr>
                                      <p:to>
                                        <p:strVal val="visible"/>
                                      </p:to>
                                    </p:set>
                                  </p:childTnLst>
                                </p:cTn>
                              </p:par>
                            </p:childTnLst>
                          </p:cTn>
                        </p:par>
                        <p:par>
                          <p:cTn id="57" fill="hold">
                            <p:stCondLst>
                              <p:cond delay="500"/>
                            </p:stCondLst>
                            <p:childTnLst>
                              <p:par>
                                <p:cTn id="58" presetID="23" presetClass="entr" presetSubtype="16" fill="hold" grpId="0" nodeType="afterEffect">
                                  <p:stCondLst>
                                    <p:cond delay="0"/>
                                  </p:stCondLst>
                                  <p:iterate>
                                    <p:tmAbs val="0"/>
                                  </p:iterate>
                                  <p:childTnLst>
                                    <p:set>
                                      <p:cBhvr>
                                        <p:cTn id="59" fill="hold"/>
                                        <p:tgtEl>
                                          <p:spTgt spid="352"/>
                                        </p:tgtEl>
                                        <p:attrNameLst>
                                          <p:attrName>style.visibility</p:attrName>
                                        </p:attrNameLst>
                                      </p:cBhvr>
                                      <p:to>
                                        <p:strVal val="visible"/>
                                      </p:to>
                                    </p:set>
                                    <p:anim calcmode="lin" valueType="num">
                                      <p:cBhvr>
                                        <p:cTn id="60" dur="500" fill="hold"/>
                                        <p:tgtEl>
                                          <p:spTgt spid="352"/>
                                        </p:tgtEl>
                                        <p:attrNameLst>
                                          <p:attrName>ppt_w</p:attrName>
                                        </p:attrNameLst>
                                      </p:cBhvr>
                                      <p:tavLst>
                                        <p:tav tm="0">
                                          <p:val>
                                            <p:fltVal val="0"/>
                                          </p:val>
                                        </p:tav>
                                        <p:tav tm="100000">
                                          <p:val>
                                            <p:strVal val="#ppt_w"/>
                                          </p:val>
                                        </p:tav>
                                      </p:tavLst>
                                    </p:anim>
                                    <p:anim calcmode="lin" valueType="num">
                                      <p:cBhvr>
                                        <p:cTn id="61" dur="500" fill="hold"/>
                                        <p:tgtEl>
                                          <p:spTgt spid="352"/>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iterate>
                                    <p:tmAbs val="0"/>
                                  </p:iterate>
                                  <p:childTnLst>
                                    <p:set>
                                      <p:cBhvr>
                                        <p:cTn id="65" fill="hold"/>
                                        <p:tgtEl>
                                          <p:spTgt spid="353"/>
                                        </p:tgtEl>
                                        <p:attrNameLst>
                                          <p:attrName>style.visibility</p:attrName>
                                        </p:attrNameLst>
                                      </p:cBhvr>
                                      <p:to>
                                        <p:strVal val="visible"/>
                                      </p:to>
                                    </p:set>
                                    <p:anim calcmode="lin" valueType="num">
                                      <p:cBhvr>
                                        <p:cTn id="66" dur="500" fill="hold"/>
                                        <p:tgtEl>
                                          <p:spTgt spid="353"/>
                                        </p:tgtEl>
                                        <p:attrNameLst>
                                          <p:attrName>ppt_w</p:attrName>
                                        </p:attrNameLst>
                                      </p:cBhvr>
                                      <p:tavLst>
                                        <p:tav tm="0">
                                          <p:val>
                                            <p:fltVal val="0"/>
                                          </p:val>
                                        </p:tav>
                                        <p:tav tm="100000">
                                          <p:val>
                                            <p:strVal val="#ppt_w"/>
                                          </p:val>
                                        </p:tav>
                                      </p:tavLst>
                                    </p:anim>
                                    <p:anim calcmode="lin" valueType="num">
                                      <p:cBhvr>
                                        <p:cTn id="67" dur="500" fill="hold"/>
                                        <p:tgtEl>
                                          <p:spTgt spid="353"/>
                                        </p:tgtEl>
                                        <p:attrNameLst>
                                          <p:attrName>ppt_h</p:attrName>
                                        </p:attrNameLst>
                                      </p:cBhvr>
                                      <p:tavLst>
                                        <p:tav tm="0">
                                          <p:val>
                                            <p:fltVal val="0"/>
                                          </p:val>
                                        </p:tav>
                                        <p:tav tm="100000">
                                          <p:val>
                                            <p:strVal val="#ppt_h"/>
                                          </p:val>
                                        </p:tav>
                                      </p:tavLst>
                                    </p:anim>
                                  </p:childTnLst>
                                </p:cTn>
                              </p:par>
                            </p:childTnLst>
                          </p:cTn>
                        </p:par>
                        <p:par>
                          <p:cTn id="68" fill="hold">
                            <p:stCondLst>
                              <p:cond delay="500"/>
                            </p:stCondLst>
                            <p:childTnLst>
                              <p:par>
                                <p:cTn id="69" presetID="1" presetClass="entr" presetSubtype="0" fill="hold" grpId="0" nodeType="afterEffect">
                                  <p:stCondLst>
                                    <p:cond delay="0"/>
                                  </p:stCondLst>
                                  <p:iterate type="lt">
                                    <p:tmAbs val="100"/>
                                  </p:iterate>
                                  <p:childTnLst>
                                    <p:set>
                                      <p:cBhvr>
                                        <p:cTn id="70" fill="hold"/>
                                        <p:tgtEl>
                                          <p:spTgt spid="3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iterate>
                                    <p:tmAbs val="0"/>
                                  </p:iterate>
                                  <p:childTnLst>
                                    <p:set>
                                      <p:cBhvr>
                                        <p:cTn id="74" fill="hold"/>
                                        <p:tgtEl>
                                          <p:spTgt spid="356"/>
                                        </p:tgtEl>
                                        <p:attrNameLst>
                                          <p:attrName>style.visibility</p:attrName>
                                        </p:attrNameLst>
                                      </p:cBhvr>
                                      <p:to>
                                        <p:strVal val="visible"/>
                                      </p:to>
                                    </p:set>
                                    <p:anim calcmode="lin" valueType="num">
                                      <p:cBhvr>
                                        <p:cTn id="75" dur="500" fill="hold"/>
                                        <p:tgtEl>
                                          <p:spTgt spid="356"/>
                                        </p:tgtEl>
                                        <p:attrNameLst>
                                          <p:attrName>ppt_w</p:attrName>
                                        </p:attrNameLst>
                                      </p:cBhvr>
                                      <p:tavLst>
                                        <p:tav tm="0">
                                          <p:val>
                                            <p:fltVal val="0"/>
                                          </p:val>
                                        </p:tav>
                                        <p:tav tm="100000">
                                          <p:val>
                                            <p:strVal val="#ppt_w"/>
                                          </p:val>
                                        </p:tav>
                                      </p:tavLst>
                                    </p:anim>
                                    <p:anim calcmode="lin" valueType="num">
                                      <p:cBhvr>
                                        <p:cTn id="76" dur="500" fill="hold"/>
                                        <p:tgtEl>
                                          <p:spTgt spid="3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advAuto="0"/>
      <p:bldP spid="346" grpId="0" build="p" bldLvl="5" animBg="1" advAuto="0"/>
      <p:bldP spid="347" grpId="0" animBg="1" advAuto="0"/>
      <p:bldP spid="348" grpId="0" animBg="1" advAuto="0"/>
      <p:bldP spid="349" grpId="0" animBg="1" advAuto="0"/>
      <p:bldP spid="350" grpId="0" animBg="1" advAuto="0"/>
      <p:bldP spid="351" grpId="0" animBg="1" advAuto="0"/>
      <p:bldP spid="352" grpId="0" animBg="1" advAuto="0"/>
      <p:bldP spid="353" grpId="0" animBg="1" advAuto="0"/>
      <p:bldP spid="354" grpId="0" animBg="1" advAuto="0"/>
      <p:bldP spid="355" grpId="0" animBg="1" advAuto="0"/>
      <p:bldP spid="356"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List-based Sorted List"/>
          <p:cNvSpPr txBox="1">
            <a:spLocks noGrp="1"/>
          </p:cNvSpPr>
          <p:nvPr>
            <p:ph type="title"/>
          </p:nvPr>
        </p:nvSpPr>
        <p:spPr>
          <a:prstGeom prst="rect">
            <a:avLst/>
          </a:prstGeom>
        </p:spPr>
        <p:txBody>
          <a:bodyPr/>
          <a:lstStyle/>
          <a:p>
            <a:r>
              <a:t>List-based Sorted List</a:t>
            </a:r>
          </a:p>
        </p:txBody>
      </p:sp>
      <p:sp>
        <p:nvSpPr>
          <p:cNvPr id="361" name="Reusing Previous Work…"/>
          <p:cNvSpPr txBox="1">
            <a:spLocks noGrp="1"/>
          </p:cNvSpPr>
          <p:nvPr>
            <p:ph type="body" sz="quarter" idx="1"/>
          </p:nvPr>
        </p:nvSpPr>
        <p:spPr>
          <a:xfrm>
            <a:off x="190500" y="2343150"/>
            <a:ext cx="9810750" cy="4705350"/>
          </a:xfrm>
          <a:prstGeom prst="rect">
            <a:avLst/>
          </a:prstGeom>
        </p:spPr>
        <p:txBody>
          <a:bodyPr/>
          <a:lstStyle/>
          <a:p>
            <a:pPr>
              <a:buBlip>
                <a:blip r:embed="rId3"/>
              </a:buBlip>
            </a:pPr>
            <a:r>
              <a:t>Reusing Previous Work</a:t>
            </a:r>
          </a:p>
          <a:p>
            <a:pPr lvl="1">
              <a:buBlip>
                <a:blip r:embed="rId3"/>
              </a:buBlip>
            </a:pPr>
            <a:r>
              <a:t>Public Inheritance</a:t>
            </a:r>
          </a:p>
          <a:p>
            <a:pPr lvl="2">
              <a:buBlip>
                <a:blip r:embed="rId3"/>
              </a:buBlip>
            </a:pPr>
            <a:r>
              <a:rPr b="1">
                <a:latin typeface="Courier New"/>
                <a:ea typeface="Courier New"/>
                <a:cs typeface="Courier New"/>
                <a:sym typeface="Courier New"/>
              </a:rPr>
              <a:t>Is-A</a:t>
            </a:r>
            <a:r>
              <a:t> Relationship</a:t>
            </a:r>
          </a:p>
          <a:p>
            <a:pPr lvl="2">
              <a:buBlip>
                <a:blip r:embed="rId3"/>
              </a:buBlip>
            </a:pPr>
            <a:r>
              <a:t>Our </a:t>
            </a:r>
            <a:r>
              <a:rPr b="1">
                <a:latin typeface="Courier New"/>
                <a:ea typeface="Courier New"/>
                <a:cs typeface="Courier New"/>
                <a:sym typeface="Courier New"/>
              </a:rPr>
              <a:t>SortedList</a:t>
            </a:r>
            <a:r>
              <a:t> is derived from the </a:t>
            </a:r>
            <a:r>
              <a:rPr b="1">
                <a:latin typeface="Courier New"/>
                <a:ea typeface="Courier New"/>
                <a:cs typeface="Courier New"/>
                <a:sym typeface="Courier New"/>
              </a:rPr>
              <a:t>LinkedList</a:t>
            </a:r>
            <a:r>
              <a:t> class</a:t>
            </a:r>
          </a:p>
        </p:txBody>
      </p:sp>
      <p:sp>
        <p:nvSpPr>
          <p:cNvPr id="362" name="Rectangle"/>
          <p:cNvSpPr/>
          <p:nvPr/>
        </p:nvSpPr>
        <p:spPr>
          <a:xfrm>
            <a:off x="10172700" y="2324100"/>
            <a:ext cx="14039850" cy="43624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63" name="template&lt;class ItemType&gt;…"/>
          <p:cNvSpPr/>
          <p:nvPr/>
        </p:nvSpPr>
        <p:spPr>
          <a:xfrm>
            <a:off x="10267950" y="2324100"/>
            <a:ext cx="13944600" cy="3352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rPr>
                <a:solidFill>
                  <a:srgbClr val="BB2CA2"/>
                </a:solidFill>
              </a:rPr>
              <a:t>class</a:t>
            </a:r>
            <a:r>
              <a:t> SortedListIsA : </a:t>
            </a:r>
            <a:r>
              <a:rPr>
                <a:solidFill>
                  <a:srgbClr val="BB2CA2"/>
                </a:solidFill>
              </a:rPr>
              <a:t>public</a:t>
            </a:r>
            <a:r>
              <a:t> LinkedList&lt;ItemType&gt;</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solidFill>
                  <a:srgbClr val="BB2CA2"/>
                </a:solidFill>
                <a:latin typeface="Menlo Regular"/>
                <a:ea typeface="Menlo Regular"/>
                <a:cs typeface="Menlo Regular"/>
                <a:sym typeface="Menlo Regular"/>
              </a:defRPr>
            </a:pPr>
            <a:endParaRPr/>
          </a:p>
          <a:p>
            <a:pPr algn="l" defTabSz="685800">
              <a:tabLst>
                <a:tab pos="495300" algn="l"/>
              </a:tabLst>
              <a:defRPr sz="2600" b="1">
                <a:solidFill>
                  <a:srgbClr val="BB2CA2"/>
                </a:solidFill>
                <a:latin typeface="Menlo Regular"/>
                <a:ea typeface="Menlo Regular"/>
                <a:cs typeface="Menlo Regular"/>
                <a:sym typeface="Menlo Regular"/>
              </a:defRPr>
            </a:pPr>
            <a:r>
              <a:t>public</a:t>
            </a:r>
            <a:r>
              <a:rPr>
                <a:solidFill>
                  <a:srgbClr val="000000"/>
                </a:solidFill>
              </a:rPr>
              <a:t>:</a:t>
            </a:r>
          </a:p>
          <a:p>
            <a:pPr lvl="1" indent="457200" algn="l" defTabSz="685800">
              <a:tabLst>
                <a:tab pos="495300" algn="l"/>
              </a:tabLst>
              <a:defRPr sz="2600" b="1">
                <a:solidFill>
                  <a:srgbClr val="108513"/>
                </a:solidFill>
                <a:latin typeface="Menlo Regular"/>
                <a:ea typeface="Menlo Regular"/>
                <a:cs typeface="Menlo Regular"/>
                <a:sym typeface="Menlo Regular"/>
              </a:defRPr>
            </a:pPr>
            <a:r>
              <a:t>// Constructors, destructor and SortedListInterface methods</a:t>
            </a:r>
          </a:p>
          <a:p>
            <a:pPr lvl="1" indent="457200" algn="l" defTabSz="685800">
              <a:tabLst>
                <a:tab pos="495300" algn="l"/>
              </a:tabLst>
              <a:defRPr sz="2600" b="1">
                <a:latin typeface="Menlo Regular"/>
                <a:ea typeface="Menlo Regular"/>
                <a:cs typeface="Menlo Regular"/>
                <a:sym typeface="Menlo Regular"/>
              </a:defRPr>
            </a:pPr>
            <a:endParaRP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SortedListHasA</a:t>
            </a:r>
          </a:p>
        </p:txBody>
      </p:sp>
      <p:sp>
        <p:nvSpPr>
          <p:cNvPr id="364" name="SortedListIsA.h"/>
          <p:cNvSpPr/>
          <p:nvPr/>
        </p:nvSpPr>
        <p:spPr>
          <a:xfrm>
            <a:off x="17621250" y="1676400"/>
            <a:ext cx="575310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t>SortedListIsA.h</a:t>
            </a:r>
          </a:p>
        </p:txBody>
      </p:sp>
      <p:sp>
        <p:nvSpPr>
          <p:cNvPr id="365" name="Rectangle"/>
          <p:cNvSpPr/>
          <p:nvPr/>
        </p:nvSpPr>
        <p:spPr>
          <a:xfrm>
            <a:off x="10191750" y="6858000"/>
            <a:ext cx="14039850" cy="5733981"/>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66" name="template&lt;class ItemType&gt;…"/>
          <p:cNvSpPr/>
          <p:nvPr/>
        </p:nvSpPr>
        <p:spPr>
          <a:xfrm>
            <a:off x="10287000" y="7067550"/>
            <a:ext cx="13944600" cy="175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t>SortedListIsA&lt;ItemType&gt;::SortedListIsA()</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default constructor</a:t>
            </a:r>
          </a:p>
        </p:txBody>
      </p:sp>
      <p:sp>
        <p:nvSpPr>
          <p:cNvPr id="367" name="SortedListIsA.cpp"/>
          <p:cNvSpPr/>
          <p:nvPr/>
        </p:nvSpPr>
        <p:spPr>
          <a:xfrm>
            <a:off x="18057045" y="12153831"/>
            <a:ext cx="575310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a:t>SortedListIsA.cpp</a:t>
            </a:r>
          </a:p>
        </p:txBody>
      </p:sp>
      <p:sp>
        <p:nvSpPr>
          <p:cNvPr id="368" name="Line"/>
          <p:cNvSpPr/>
          <p:nvPr/>
        </p:nvSpPr>
        <p:spPr>
          <a:xfrm flipV="1">
            <a:off x="10210800" y="9410598"/>
            <a:ext cx="14021421" cy="69"/>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69" name="template&lt;class ItemType&gt;…"/>
          <p:cNvSpPr/>
          <p:nvPr/>
        </p:nvSpPr>
        <p:spPr>
          <a:xfrm>
            <a:off x="10248900" y="9639300"/>
            <a:ext cx="14287500" cy="2952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rPr>
                <a:solidFill>
                  <a:srgbClr val="BB2CA2"/>
                </a:solidFill>
              </a:rPr>
              <a:t>void</a:t>
            </a:r>
            <a:r>
              <a:t> </a:t>
            </a:r>
            <a:r>
              <a:rPr sz="2400"/>
              <a:t>SortedListIsA</a:t>
            </a:r>
            <a:r>
              <a:t>&lt;ItemType&gt;::insertSorted(</a:t>
            </a:r>
            <a:r>
              <a:rPr>
                <a:solidFill>
                  <a:srgbClr val="BB2CA2"/>
                </a:solidFill>
              </a:rPr>
              <a:t>const</a:t>
            </a:r>
            <a:r>
              <a:t> ItemType&amp; newEntry)</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latin typeface="Menlo Regular"/>
                <a:ea typeface="Menlo Regular"/>
                <a:cs typeface="Menlo Regular"/>
                <a:sym typeface="Menlo Regular"/>
              </a:defRPr>
            </a:pPr>
            <a:r>
              <a:t>   </a:t>
            </a:r>
            <a:r>
              <a:rPr>
                <a:solidFill>
                  <a:srgbClr val="BB2CA2"/>
                </a:solidFill>
              </a:rPr>
              <a:t>int</a:t>
            </a:r>
            <a:r>
              <a:t> newPosition = fabs(getPosition(newEntry));</a:t>
            </a:r>
          </a:p>
          <a:p>
            <a:pPr algn="l" defTabSz="685800">
              <a:tabLst>
                <a:tab pos="495300" algn="l"/>
              </a:tabLst>
              <a:defRPr sz="2600" b="1">
                <a:latin typeface="Menlo Regular"/>
                <a:ea typeface="Menlo Regular"/>
                <a:cs typeface="Menlo Regular"/>
                <a:sym typeface="Menlo Regular"/>
              </a:defRPr>
            </a:pPr>
            <a:r>
              <a:t>   LinkedList&lt;ItemType&gt;::insert(newPosition, newEntry);</a:t>
            </a:r>
          </a:p>
          <a:p>
            <a:pPr algn="l" defTabSz="685800">
              <a:tabLst>
                <a:tab pos="495300" algn="l"/>
              </a:tabLst>
              <a:defRPr sz="2600" b="1">
                <a:latin typeface="Menlo Regular"/>
                <a:ea typeface="Menlo Regular"/>
                <a:cs typeface="Menlo Regular"/>
                <a:sym typeface="Menlo Regular"/>
              </a:defRPr>
            </a:pPr>
            <a:endParaRP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insertSorted</a:t>
            </a:r>
          </a:p>
        </p:txBody>
      </p:sp>
      <p:pic>
        <p:nvPicPr>
          <p:cNvPr id="370" name="droppedImage.pdf" descr="droppedImage.pdf"/>
          <p:cNvPicPr>
            <a:picLocks noChangeAspect="1"/>
          </p:cNvPicPr>
          <p:nvPr/>
        </p:nvPicPr>
        <p:blipFill>
          <a:blip r:embed="rId4"/>
          <a:stretch>
            <a:fillRect/>
          </a:stretch>
        </p:blipFill>
        <p:spPr>
          <a:xfrm>
            <a:off x="1628775" y="7600950"/>
            <a:ext cx="6915150" cy="5186363"/>
          </a:xfrm>
          <a:prstGeom prst="rect">
            <a:avLst/>
          </a:prstGeom>
          <a:ln w="12700">
            <a:miter lim="400000"/>
          </a:ln>
        </p:spPr>
      </p:pic>
      <p:sp>
        <p:nvSpPr>
          <p:cNvPr id="371" name="Must override LinkedList insert and setEntry to protect integrity of SortedList’s sorted entry order."/>
          <p:cNvSpPr/>
          <p:nvPr/>
        </p:nvSpPr>
        <p:spPr>
          <a:xfrm>
            <a:off x="4724813" y="4810040"/>
            <a:ext cx="15963901" cy="4933951"/>
          </a:xfrm>
          <a:prstGeom prst="roundRect">
            <a:avLst>
              <a:gd name="adj" fmla="val 5792"/>
            </a:avLst>
          </a:prstGeom>
          <a:gradFill>
            <a:gsLst>
              <a:gs pos="0">
                <a:srgbClr val="FFFFFF"/>
              </a:gs>
              <a:gs pos="100000">
                <a:srgbClr val="D1EBFE"/>
              </a:gs>
            </a:gsLst>
            <a:path>
              <a:fillToRect l="50000" t="50000" r="50000" b="50000"/>
            </a:path>
          </a:gradFill>
          <a:ln w="38100">
            <a:solidFill>
              <a:srgbClr val="000000"/>
            </a:solidFill>
            <a:miter lim="400000"/>
          </a:ln>
          <a:effectLst>
            <a:outerShdw blurRad="5461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pPr defTabSz="876300">
              <a:defRPr sz="6000">
                <a:effectLst>
                  <a:outerShdw blurRad="38100" dist="12700" dir="5400000" rotWithShape="0">
                    <a:srgbClr val="000000">
                      <a:alpha val="50000"/>
                    </a:srgbClr>
                  </a:outerShdw>
                </a:effectLst>
              </a:defRPr>
            </a:pPr>
            <a:r>
              <a:t>Must override </a:t>
            </a:r>
            <a:r>
              <a:rPr b="1">
                <a:latin typeface="Courier New"/>
                <a:ea typeface="Courier New"/>
                <a:cs typeface="Courier New"/>
                <a:sym typeface="Courier New"/>
              </a:rPr>
              <a:t>LinkedList</a:t>
            </a:r>
            <a:r>
              <a:t> </a:t>
            </a:r>
            <a:r>
              <a:rPr b="1">
                <a:solidFill>
                  <a:srgbClr val="941100"/>
                </a:solidFill>
                <a:latin typeface="Courier New"/>
                <a:ea typeface="Courier New"/>
                <a:cs typeface="Courier New"/>
                <a:sym typeface="Courier New"/>
              </a:rPr>
              <a:t>insert</a:t>
            </a:r>
            <a:r>
              <a:t> and </a:t>
            </a:r>
            <a:r>
              <a:rPr b="1">
                <a:solidFill>
                  <a:srgbClr val="941100"/>
                </a:solidFill>
                <a:latin typeface="Courier New"/>
                <a:ea typeface="Courier New"/>
                <a:cs typeface="Courier New"/>
                <a:sym typeface="Courier New"/>
              </a:rPr>
              <a:t>setEntry</a:t>
            </a:r>
            <a:r>
              <a:t> to protect integrity of </a:t>
            </a:r>
            <a:r>
              <a:rPr b="1">
                <a:latin typeface="Courier New"/>
                <a:ea typeface="Courier New"/>
                <a:cs typeface="Courier New"/>
                <a:sym typeface="Courier New"/>
              </a:rPr>
              <a:t>SortedList</a:t>
            </a:r>
            <a:r>
              <a:t>’s sorted entry order.</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361">
                                            <p:txEl>
                                              <p:pRg st="1" end="1"/>
                                            </p:txEl>
                                          </p:spTgt>
                                        </p:tgtEl>
                                        <p:attrNameLst>
                                          <p:attrName>style.visibility</p:attrName>
                                        </p:attrNameLst>
                                      </p:cBhvr>
                                      <p:to>
                                        <p:strVal val="visible"/>
                                      </p:to>
                                    </p:set>
                                    <p:animEffect transition="in" filter="fade">
                                      <p:cBhvr>
                                        <p:cTn id="7" dur="500"/>
                                        <p:tgtEl>
                                          <p:spTgt spid="361">
                                            <p:txEl>
                                              <p:pRg st="1" end="1"/>
                                            </p:txEl>
                                          </p:spTgt>
                                        </p:tgtEl>
                                      </p:cBhvr>
                                    </p:animEffect>
                                  </p:childTnLst>
                                </p:cTn>
                              </p:par>
                            </p:childTnLst>
                          </p:cTn>
                        </p:par>
                        <p:par>
                          <p:cTn id="8" fill="hold">
                            <p:stCondLst>
                              <p:cond delay="500"/>
                            </p:stCondLst>
                            <p:childTnLst>
                              <p:par>
                                <p:cTn id="9" presetID="23" presetClass="entr" presetSubtype="16" fill="hold" grpId="0" nodeType="afterEffect">
                                  <p:stCondLst>
                                    <p:cond delay="0"/>
                                  </p:stCondLst>
                                  <p:iterate>
                                    <p:tmAbs val="0"/>
                                  </p:iterate>
                                  <p:childTnLst>
                                    <p:set>
                                      <p:cBhvr>
                                        <p:cTn id="10" fill="hold"/>
                                        <p:tgtEl>
                                          <p:spTgt spid="364"/>
                                        </p:tgtEl>
                                        <p:attrNameLst>
                                          <p:attrName>style.visibility</p:attrName>
                                        </p:attrNameLst>
                                      </p:cBhvr>
                                      <p:to>
                                        <p:strVal val="visible"/>
                                      </p:to>
                                    </p:set>
                                    <p:anim calcmode="lin" valueType="num">
                                      <p:cBhvr>
                                        <p:cTn id="11" dur="500" fill="hold"/>
                                        <p:tgtEl>
                                          <p:spTgt spid="364"/>
                                        </p:tgtEl>
                                        <p:attrNameLst>
                                          <p:attrName>ppt_w</p:attrName>
                                        </p:attrNameLst>
                                      </p:cBhvr>
                                      <p:tavLst>
                                        <p:tav tm="0">
                                          <p:val>
                                            <p:fltVal val="0"/>
                                          </p:val>
                                        </p:tav>
                                        <p:tav tm="100000">
                                          <p:val>
                                            <p:strVal val="#ppt_w"/>
                                          </p:val>
                                        </p:tav>
                                      </p:tavLst>
                                    </p:anim>
                                    <p:anim calcmode="lin" valueType="num">
                                      <p:cBhvr>
                                        <p:cTn id="12" dur="500" fill="hold"/>
                                        <p:tgtEl>
                                          <p:spTgt spid="364"/>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0" presetClass="entr" fill="hold" grpId="0" nodeType="afterEffect">
                                  <p:stCondLst>
                                    <p:cond delay="0"/>
                                  </p:stCondLst>
                                  <p:iterate>
                                    <p:tmAbs val="0"/>
                                  </p:iterate>
                                  <p:childTnLst>
                                    <p:set>
                                      <p:cBhvr>
                                        <p:cTn id="15" fill="hold"/>
                                        <p:tgtEl>
                                          <p:spTgt spid="361">
                                            <p:txEl>
                                              <p:pRg st="2" end="2"/>
                                            </p:txEl>
                                          </p:spTgt>
                                        </p:tgtEl>
                                        <p:attrNameLst>
                                          <p:attrName>style.visibility</p:attrName>
                                        </p:attrNameLst>
                                      </p:cBhvr>
                                      <p:to>
                                        <p:strVal val="visible"/>
                                      </p:to>
                                    </p:set>
                                    <p:animEffect transition="in" filter="fade">
                                      <p:cBhvr>
                                        <p:cTn id="16" dur="500"/>
                                        <p:tgtEl>
                                          <p:spTgt spid="361">
                                            <p:txEl>
                                              <p:pRg st="2" end="2"/>
                                            </p:txEl>
                                          </p:spTgt>
                                        </p:tgtEl>
                                      </p:cBhvr>
                                    </p:animEffect>
                                  </p:childTnLst>
                                </p:cTn>
                              </p:par>
                            </p:childTnLst>
                          </p:cTn>
                        </p:par>
                        <p:par>
                          <p:cTn id="17" fill="hold">
                            <p:stCondLst>
                              <p:cond delay="1500"/>
                            </p:stCondLst>
                            <p:childTnLst>
                              <p:par>
                                <p:cTn id="18" presetID="23" presetClass="entr" presetSubtype="16" fill="hold" grpId="0" nodeType="afterEffect">
                                  <p:stCondLst>
                                    <p:cond delay="0"/>
                                  </p:stCondLst>
                                  <p:iterate>
                                    <p:tmAbs val="0"/>
                                  </p:iterate>
                                  <p:childTnLst>
                                    <p:set>
                                      <p:cBhvr>
                                        <p:cTn id="19" fill="hold"/>
                                        <p:tgtEl>
                                          <p:spTgt spid="370"/>
                                        </p:tgtEl>
                                        <p:attrNameLst>
                                          <p:attrName>style.visibility</p:attrName>
                                        </p:attrNameLst>
                                      </p:cBhvr>
                                      <p:to>
                                        <p:strVal val="visible"/>
                                      </p:to>
                                    </p:set>
                                    <p:anim calcmode="lin" valueType="num">
                                      <p:cBhvr>
                                        <p:cTn id="20" dur="500" fill="hold"/>
                                        <p:tgtEl>
                                          <p:spTgt spid="370"/>
                                        </p:tgtEl>
                                        <p:attrNameLst>
                                          <p:attrName>ppt_w</p:attrName>
                                        </p:attrNameLst>
                                      </p:cBhvr>
                                      <p:tavLst>
                                        <p:tav tm="0">
                                          <p:val>
                                            <p:fltVal val="0"/>
                                          </p:val>
                                        </p:tav>
                                        <p:tav tm="100000">
                                          <p:val>
                                            <p:strVal val="#ppt_w"/>
                                          </p:val>
                                        </p:tav>
                                      </p:tavLst>
                                    </p:anim>
                                    <p:anim calcmode="lin" valueType="num">
                                      <p:cBhvr>
                                        <p:cTn id="21" dur="500" fill="hold"/>
                                        <p:tgtEl>
                                          <p:spTgt spid="370"/>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fill="hold" grpId="0" nodeType="clickEffect">
                                  <p:stCondLst>
                                    <p:cond delay="0"/>
                                  </p:stCondLst>
                                  <p:iterate>
                                    <p:tmAbs val="0"/>
                                  </p:iterate>
                                  <p:childTnLst>
                                    <p:set>
                                      <p:cBhvr>
                                        <p:cTn id="25" fill="hold"/>
                                        <p:tgtEl>
                                          <p:spTgt spid="361">
                                            <p:txEl>
                                              <p:pRg st="3" end="3"/>
                                            </p:txEl>
                                          </p:spTgt>
                                        </p:tgtEl>
                                        <p:attrNameLst>
                                          <p:attrName>style.visibility</p:attrName>
                                        </p:attrNameLst>
                                      </p:cBhvr>
                                      <p:to>
                                        <p:strVal val="visible"/>
                                      </p:to>
                                    </p:set>
                                    <p:animEffect transition="in" filter="fade">
                                      <p:cBhvr>
                                        <p:cTn id="26" dur="500"/>
                                        <p:tgtEl>
                                          <p:spTgt spid="361">
                                            <p:txEl>
                                              <p:pRg st="3" end="3"/>
                                            </p:txEl>
                                          </p:spTgt>
                                        </p:tgtEl>
                                      </p:cBhvr>
                                    </p:animEffect>
                                  </p:childTnLst>
                                </p:cTn>
                              </p:par>
                            </p:childTnLst>
                          </p:cTn>
                        </p:par>
                        <p:par>
                          <p:cTn id="27" fill="hold">
                            <p:stCondLst>
                              <p:cond delay="500"/>
                            </p:stCondLst>
                            <p:childTnLst>
                              <p:par>
                                <p:cTn id="28" presetID="1" presetClass="entr" presetSubtype="0" fill="hold" grpId="0" nodeType="afterEffect">
                                  <p:stCondLst>
                                    <p:cond delay="0"/>
                                  </p:stCondLst>
                                  <p:iterate type="lt">
                                    <p:tmAbs val="100"/>
                                  </p:iterate>
                                  <p:childTnLst>
                                    <p:set>
                                      <p:cBhvr>
                                        <p:cTn id="29" fill="hold"/>
                                        <p:tgtEl>
                                          <p:spTgt spid="36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iterate>
                                    <p:tmAbs val="0"/>
                                  </p:iterate>
                                  <p:childTnLst>
                                    <p:set>
                                      <p:cBhvr>
                                        <p:cTn id="33" fill="hold"/>
                                        <p:tgtEl>
                                          <p:spTgt spid="365"/>
                                        </p:tgtEl>
                                        <p:attrNameLst>
                                          <p:attrName>style.visibility</p:attrName>
                                        </p:attrNameLst>
                                      </p:cBhvr>
                                      <p:to>
                                        <p:strVal val="visible"/>
                                      </p:to>
                                    </p:set>
                                    <p:anim calcmode="lin" valueType="num">
                                      <p:cBhvr>
                                        <p:cTn id="34" dur="500" fill="hold"/>
                                        <p:tgtEl>
                                          <p:spTgt spid="365"/>
                                        </p:tgtEl>
                                        <p:attrNameLst>
                                          <p:attrName>ppt_x</p:attrName>
                                        </p:attrNameLst>
                                      </p:cBhvr>
                                      <p:tavLst>
                                        <p:tav tm="0">
                                          <p:val>
                                            <p:strVal val="#ppt_x"/>
                                          </p:val>
                                        </p:tav>
                                        <p:tav tm="100000">
                                          <p:val>
                                            <p:strVal val="#ppt_x"/>
                                          </p:val>
                                        </p:tav>
                                      </p:tavLst>
                                    </p:anim>
                                    <p:anim calcmode="lin" valueType="num">
                                      <p:cBhvr>
                                        <p:cTn id="35" dur="500" fill="hold"/>
                                        <p:tgtEl>
                                          <p:spTgt spid="36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1" presetClass="entr" presetSubtype="0" fill="hold" grpId="0" nodeType="afterEffect">
                                  <p:stCondLst>
                                    <p:cond delay="0"/>
                                  </p:stCondLst>
                                  <p:iterate type="lt">
                                    <p:tmAbs val="100"/>
                                  </p:iterate>
                                  <p:childTnLst>
                                    <p:set>
                                      <p:cBhvr>
                                        <p:cTn id="38" fill="hold"/>
                                        <p:tgtEl>
                                          <p:spTgt spid="366"/>
                                        </p:tgtEl>
                                        <p:attrNameLst>
                                          <p:attrName>style.visibility</p:attrName>
                                        </p:attrNameLst>
                                      </p:cBhvr>
                                      <p:to>
                                        <p:strVal val="visible"/>
                                      </p:to>
                                    </p:set>
                                  </p:childTnLst>
                                </p:cTn>
                              </p:par>
                            </p:childTnLst>
                          </p:cTn>
                        </p:par>
                        <p:par>
                          <p:cTn id="39" fill="hold">
                            <p:stCondLst>
                              <p:cond delay="500"/>
                            </p:stCondLst>
                            <p:childTnLst>
                              <p:par>
                                <p:cTn id="40" presetID="23" presetClass="entr" presetSubtype="16" fill="hold" grpId="0" nodeType="afterEffect">
                                  <p:stCondLst>
                                    <p:cond delay="0"/>
                                  </p:stCondLst>
                                  <p:iterate>
                                    <p:tmAbs val="0"/>
                                  </p:iterate>
                                  <p:childTnLst>
                                    <p:set>
                                      <p:cBhvr>
                                        <p:cTn id="41" fill="hold"/>
                                        <p:tgtEl>
                                          <p:spTgt spid="367"/>
                                        </p:tgtEl>
                                        <p:attrNameLst>
                                          <p:attrName>style.visibility</p:attrName>
                                        </p:attrNameLst>
                                      </p:cBhvr>
                                      <p:to>
                                        <p:strVal val="visible"/>
                                      </p:to>
                                    </p:set>
                                    <p:anim calcmode="lin" valueType="num">
                                      <p:cBhvr>
                                        <p:cTn id="42" dur="500" fill="hold"/>
                                        <p:tgtEl>
                                          <p:spTgt spid="367"/>
                                        </p:tgtEl>
                                        <p:attrNameLst>
                                          <p:attrName>ppt_w</p:attrName>
                                        </p:attrNameLst>
                                      </p:cBhvr>
                                      <p:tavLst>
                                        <p:tav tm="0">
                                          <p:val>
                                            <p:fltVal val="0"/>
                                          </p:val>
                                        </p:tav>
                                        <p:tav tm="100000">
                                          <p:val>
                                            <p:strVal val="#ppt_w"/>
                                          </p:val>
                                        </p:tav>
                                      </p:tavLst>
                                    </p:anim>
                                    <p:anim calcmode="lin" valueType="num">
                                      <p:cBhvr>
                                        <p:cTn id="43" dur="500" fill="hold"/>
                                        <p:tgtEl>
                                          <p:spTgt spid="36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iterate>
                                    <p:tmAbs val="0"/>
                                  </p:iterate>
                                  <p:childTnLst>
                                    <p:set>
                                      <p:cBhvr>
                                        <p:cTn id="47" fill="hold"/>
                                        <p:tgtEl>
                                          <p:spTgt spid="368"/>
                                        </p:tgtEl>
                                        <p:attrNameLst>
                                          <p:attrName>style.visibility</p:attrName>
                                        </p:attrNameLst>
                                      </p:cBhvr>
                                      <p:to>
                                        <p:strVal val="visible"/>
                                      </p:to>
                                    </p:set>
                                    <p:anim calcmode="lin" valueType="num">
                                      <p:cBhvr>
                                        <p:cTn id="48" dur="500" fill="hold"/>
                                        <p:tgtEl>
                                          <p:spTgt spid="368"/>
                                        </p:tgtEl>
                                        <p:attrNameLst>
                                          <p:attrName>ppt_w</p:attrName>
                                        </p:attrNameLst>
                                      </p:cBhvr>
                                      <p:tavLst>
                                        <p:tav tm="0">
                                          <p:val>
                                            <p:fltVal val="0"/>
                                          </p:val>
                                        </p:tav>
                                        <p:tav tm="100000">
                                          <p:val>
                                            <p:strVal val="#ppt_w"/>
                                          </p:val>
                                        </p:tav>
                                      </p:tavLst>
                                    </p:anim>
                                    <p:anim calcmode="lin" valueType="num">
                                      <p:cBhvr>
                                        <p:cTn id="49" dur="500" fill="hold"/>
                                        <p:tgtEl>
                                          <p:spTgt spid="368"/>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1" presetClass="entr" presetSubtype="0" fill="hold" grpId="0" nodeType="afterEffect">
                                  <p:stCondLst>
                                    <p:cond delay="0"/>
                                  </p:stCondLst>
                                  <p:iterate type="lt">
                                    <p:tmAbs val="100"/>
                                  </p:iterate>
                                  <p:childTnLst>
                                    <p:set>
                                      <p:cBhvr>
                                        <p:cTn id="52" fill="hold"/>
                                        <p:tgtEl>
                                          <p:spTgt spid="3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iterate>
                                    <p:tmAbs val="0"/>
                                  </p:iterate>
                                  <p:childTnLst>
                                    <p:set>
                                      <p:cBhvr>
                                        <p:cTn id="56" fill="hold"/>
                                        <p:tgtEl>
                                          <p:spTgt spid="371"/>
                                        </p:tgtEl>
                                        <p:attrNameLst>
                                          <p:attrName>style.visibility</p:attrName>
                                        </p:attrNameLst>
                                      </p:cBhvr>
                                      <p:to>
                                        <p:strVal val="visible"/>
                                      </p:to>
                                    </p:set>
                                    <p:anim calcmode="lin" valueType="num">
                                      <p:cBhvr>
                                        <p:cTn id="57" dur="500" fill="hold"/>
                                        <p:tgtEl>
                                          <p:spTgt spid="371"/>
                                        </p:tgtEl>
                                        <p:attrNameLst>
                                          <p:attrName>ppt_w</p:attrName>
                                        </p:attrNameLst>
                                      </p:cBhvr>
                                      <p:tavLst>
                                        <p:tav tm="0">
                                          <p:val>
                                            <p:fltVal val="0"/>
                                          </p:val>
                                        </p:tav>
                                        <p:tav tm="100000">
                                          <p:val>
                                            <p:strVal val="#ppt_w"/>
                                          </p:val>
                                        </p:tav>
                                      </p:tavLst>
                                    </p:anim>
                                    <p:anim calcmode="lin" valueType="num">
                                      <p:cBhvr>
                                        <p:cTn id="58" dur="500" fill="hold"/>
                                        <p:tgtEl>
                                          <p:spTgt spid="3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build="p" bldLvl="5" animBg="1" advAuto="0"/>
      <p:bldP spid="363" grpId="0" animBg="1" advAuto="0"/>
      <p:bldP spid="364" grpId="0" animBg="1" advAuto="0"/>
      <p:bldP spid="365" grpId="0" animBg="1" advAuto="0"/>
      <p:bldP spid="366" grpId="0" animBg="1" advAuto="0"/>
      <p:bldP spid="367" grpId="0" animBg="1" advAuto="0"/>
      <p:bldP spid="368" grpId="0" animBg="1" advAuto="0"/>
      <p:bldP spid="369" grpId="0" animBg="1" advAuto="0"/>
      <p:bldP spid="370" grpId="0" animBg="1" advAuto="0"/>
      <p:bldP spid="371"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List-based Sorted List"/>
          <p:cNvSpPr txBox="1">
            <a:spLocks noGrp="1"/>
          </p:cNvSpPr>
          <p:nvPr>
            <p:ph type="title"/>
          </p:nvPr>
        </p:nvSpPr>
        <p:spPr>
          <a:prstGeom prst="rect">
            <a:avLst/>
          </a:prstGeom>
        </p:spPr>
        <p:txBody>
          <a:bodyPr/>
          <a:lstStyle/>
          <a:p>
            <a:r>
              <a:t>List-based Sorted List</a:t>
            </a:r>
          </a:p>
        </p:txBody>
      </p:sp>
      <p:sp>
        <p:nvSpPr>
          <p:cNvPr id="376" name="Reusing Previous Work…"/>
          <p:cNvSpPr txBox="1">
            <a:spLocks noGrp="1"/>
          </p:cNvSpPr>
          <p:nvPr>
            <p:ph type="body" sz="quarter" idx="1"/>
          </p:nvPr>
        </p:nvSpPr>
        <p:spPr>
          <a:xfrm>
            <a:off x="190500" y="2343150"/>
            <a:ext cx="9810750" cy="4705350"/>
          </a:xfrm>
          <a:prstGeom prst="rect">
            <a:avLst/>
          </a:prstGeom>
        </p:spPr>
        <p:txBody>
          <a:bodyPr/>
          <a:lstStyle/>
          <a:p>
            <a:pPr>
              <a:buBlip>
                <a:blip r:embed="rId3"/>
              </a:buBlip>
            </a:pPr>
            <a:r>
              <a:t>Reusing Previous Work</a:t>
            </a:r>
          </a:p>
          <a:p>
            <a:pPr lvl="1">
              <a:buBlip>
                <a:blip r:embed="rId3"/>
              </a:buBlip>
            </a:pPr>
            <a:r>
              <a:t>Private Inheritance</a:t>
            </a:r>
          </a:p>
          <a:p>
            <a:pPr lvl="2">
              <a:buBlip>
                <a:blip r:embed="rId3"/>
              </a:buBlip>
            </a:pPr>
            <a:r>
              <a:rPr b="1">
                <a:latin typeface="Courier New"/>
                <a:ea typeface="Courier New"/>
                <a:cs typeface="Courier New"/>
                <a:sym typeface="Courier New"/>
              </a:rPr>
              <a:t>As-A</a:t>
            </a:r>
            <a:r>
              <a:t> Relationship</a:t>
            </a:r>
          </a:p>
          <a:p>
            <a:pPr lvl="2">
              <a:buBlip>
                <a:blip r:embed="rId3"/>
              </a:buBlip>
            </a:pPr>
            <a:r>
              <a:t>The </a:t>
            </a:r>
            <a:r>
              <a:rPr b="1">
                <a:latin typeface="Courier New"/>
                <a:ea typeface="Courier New"/>
                <a:cs typeface="Courier New"/>
                <a:sym typeface="Courier New"/>
              </a:rPr>
              <a:t>LinkedList</a:t>
            </a:r>
            <a:r>
              <a:t> is hidden from clients of </a:t>
            </a:r>
            <a:r>
              <a:rPr b="1">
                <a:latin typeface="Courier New"/>
                <a:ea typeface="Courier New"/>
                <a:cs typeface="Courier New"/>
                <a:sym typeface="Courier New"/>
              </a:rPr>
              <a:t>SortedList</a:t>
            </a:r>
          </a:p>
        </p:txBody>
      </p:sp>
      <p:sp>
        <p:nvSpPr>
          <p:cNvPr id="377" name="Rectangle"/>
          <p:cNvSpPr/>
          <p:nvPr/>
        </p:nvSpPr>
        <p:spPr>
          <a:xfrm>
            <a:off x="10172700" y="2324100"/>
            <a:ext cx="14039850" cy="43624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78" name="template&lt;class ItemType&gt;…"/>
          <p:cNvSpPr/>
          <p:nvPr/>
        </p:nvSpPr>
        <p:spPr>
          <a:xfrm>
            <a:off x="10267950" y="2324100"/>
            <a:ext cx="13944600" cy="375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rPr>
                <a:solidFill>
                  <a:srgbClr val="BB2CA2"/>
                </a:solidFill>
              </a:rPr>
              <a:t>class</a:t>
            </a:r>
            <a:r>
              <a:t> SortedListAsA : </a:t>
            </a:r>
            <a:r>
              <a:rPr>
                <a:solidFill>
                  <a:srgbClr val="BB2CA2"/>
                </a:solidFill>
              </a:rPr>
              <a:t>public</a:t>
            </a:r>
            <a:r>
              <a:t> SortedListInterface&lt;ItemType&gt;,</a:t>
            </a:r>
          </a:p>
          <a:p>
            <a:pPr lvl="8" indent="3657600" algn="l" defTabSz="685800">
              <a:tabLst>
                <a:tab pos="495300" algn="l"/>
              </a:tabLst>
              <a:defRPr sz="2600" b="1">
                <a:latin typeface="Menlo Regular"/>
                <a:ea typeface="Menlo Regular"/>
                <a:cs typeface="Menlo Regular"/>
                <a:sym typeface="Menlo Regular"/>
              </a:defRPr>
            </a:pPr>
            <a:r>
              <a:t> </a:t>
            </a:r>
            <a:r>
              <a:rPr>
                <a:solidFill>
                  <a:srgbClr val="BB2CA2"/>
                </a:solidFill>
              </a:rPr>
              <a:t>private</a:t>
            </a:r>
            <a:r>
              <a:t> LinkedList&lt;ItemType&gt;</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solidFill>
                  <a:srgbClr val="BB2CA2"/>
                </a:solidFill>
                <a:latin typeface="Menlo Regular"/>
                <a:ea typeface="Menlo Regular"/>
                <a:cs typeface="Menlo Regular"/>
                <a:sym typeface="Menlo Regular"/>
              </a:defRPr>
            </a:pPr>
            <a:endParaRPr/>
          </a:p>
          <a:p>
            <a:pPr algn="l" defTabSz="685800">
              <a:tabLst>
                <a:tab pos="495300" algn="l"/>
              </a:tabLst>
              <a:defRPr sz="2600" b="1">
                <a:solidFill>
                  <a:srgbClr val="BB2CA2"/>
                </a:solidFill>
                <a:latin typeface="Menlo Regular"/>
                <a:ea typeface="Menlo Regular"/>
                <a:cs typeface="Menlo Regular"/>
                <a:sym typeface="Menlo Regular"/>
              </a:defRPr>
            </a:pPr>
            <a:r>
              <a:t>public</a:t>
            </a:r>
            <a:r>
              <a:rPr>
                <a:solidFill>
                  <a:srgbClr val="000000"/>
                </a:solidFill>
              </a:rPr>
              <a:t>:</a:t>
            </a:r>
          </a:p>
          <a:p>
            <a:pPr lvl="1" indent="457200" algn="l" defTabSz="685800">
              <a:tabLst>
                <a:tab pos="495300" algn="l"/>
              </a:tabLst>
              <a:defRPr sz="2600" b="1">
                <a:solidFill>
                  <a:srgbClr val="108513"/>
                </a:solidFill>
                <a:latin typeface="Menlo Regular"/>
                <a:ea typeface="Menlo Regular"/>
                <a:cs typeface="Menlo Regular"/>
                <a:sym typeface="Menlo Regular"/>
              </a:defRPr>
            </a:pPr>
            <a:r>
              <a:t>// Constructors, destructor and SortedListInterface methods</a:t>
            </a:r>
          </a:p>
          <a:p>
            <a:pPr lvl="1" indent="457200" algn="l" defTabSz="685800">
              <a:tabLst>
                <a:tab pos="495300" algn="l"/>
              </a:tabLst>
              <a:defRPr sz="2600" b="1">
                <a:latin typeface="Menlo Regular"/>
                <a:ea typeface="Menlo Regular"/>
                <a:cs typeface="Menlo Regular"/>
                <a:sym typeface="Menlo Regular"/>
              </a:defRPr>
            </a:pPr>
            <a:endParaRP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SortedListHasA</a:t>
            </a:r>
          </a:p>
        </p:txBody>
      </p:sp>
      <p:sp>
        <p:nvSpPr>
          <p:cNvPr id="379" name="SortedListIsA.h"/>
          <p:cNvSpPr/>
          <p:nvPr/>
        </p:nvSpPr>
        <p:spPr>
          <a:xfrm>
            <a:off x="17621250" y="1676400"/>
            <a:ext cx="575310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t>SortedListIsA.h</a:t>
            </a:r>
          </a:p>
        </p:txBody>
      </p:sp>
      <p:sp>
        <p:nvSpPr>
          <p:cNvPr id="380" name="Rectangle"/>
          <p:cNvSpPr/>
          <p:nvPr/>
        </p:nvSpPr>
        <p:spPr>
          <a:xfrm>
            <a:off x="10191750" y="6858000"/>
            <a:ext cx="14039850" cy="5889418"/>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81" name="template&lt;class ItemType&gt;…"/>
          <p:cNvSpPr/>
          <p:nvPr/>
        </p:nvSpPr>
        <p:spPr>
          <a:xfrm>
            <a:off x="10287000" y="7067550"/>
            <a:ext cx="13944600" cy="1752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495300" algn="l"/>
              </a:tabLst>
              <a:defRPr sz="2600" b="1">
                <a:latin typeface="Menlo Regular"/>
                <a:ea typeface="Menlo Regular"/>
                <a:cs typeface="Menlo Regular"/>
                <a:sym typeface="Menlo Regular"/>
              </a:defRPr>
            </a:pPr>
            <a:r>
              <a:t>SortedListAsA&lt;ItemType&gt;::SortedListAsA()</a:t>
            </a:r>
          </a:p>
          <a:p>
            <a:pPr algn="l" defTabSz="685800">
              <a:tabLst>
                <a:tab pos="495300" algn="l"/>
              </a:tabLst>
              <a:defRPr sz="2600" b="1">
                <a:latin typeface="Menlo Regular"/>
                <a:ea typeface="Menlo Regular"/>
                <a:cs typeface="Menlo Regular"/>
                <a:sym typeface="Menlo Regular"/>
              </a:defRPr>
            </a:pPr>
            <a:r>
              <a:t>{</a:t>
            </a:r>
          </a:p>
          <a:p>
            <a:pPr algn="l" defTabSz="685800">
              <a:tabLst>
                <a:tab pos="495300" algn="l"/>
              </a:tabLst>
              <a:defRPr sz="2600" b="1">
                <a:solidFill>
                  <a:srgbClr val="008400"/>
                </a:solidFill>
                <a:latin typeface="Menlo Regular"/>
                <a:ea typeface="Menlo Regular"/>
                <a:cs typeface="Menlo Regular"/>
                <a:sym typeface="Menlo Regular"/>
              </a:defRPr>
            </a:pPr>
            <a:r>
              <a:rPr>
                <a:solidFill>
                  <a:srgbClr val="000000"/>
                </a:solidFill>
              </a:rPr>
              <a:t>}  </a:t>
            </a:r>
            <a:r>
              <a:t>// end default constructor</a:t>
            </a:r>
          </a:p>
        </p:txBody>
      </p:sp>
      <p:sp>
        <p:nvSpPr>
          <p:cNvPr id="382" name="SortedListIsA.cpp"/>
          <p:cNvSpPr/>
          <p:nvPr/>
        </p:nvSpPr>
        <p:spPr>
          <a:xfrm>
            <a:off x="18345150" y="12301728"/>
            <a:ext cx="5753100" cy="876300"/>
          </a:xfrm>
          <a:prstGeom prst="roundRect">
            <a:avLst>
              <a:gd name="adj" fmla="val 19283"/>
            </a:avLst>
          </a:prstGeom>
          <a:solidFill>
            <a:srgbClr val="FFFB00"/>
          </a:solidFill>
          <a:ln w="50800">
            <a:solidFill>
              <a:srgbClr val="5E5E5E"/>
            </a:solidFill>
            <a:miter lim="400000"/>
          </a:ln>
          <a:effectLst>
            <a:outerShdw blurRad="2667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6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a:t>SortedListIsA.cpp</a:t>
            </a:r>
          </a:p>
        </p:txBody>
      </p:sp>
      <p:sp>
        <p:nvSpPr>
          <p:cNvPr id="383" name="Line"/>
          <p:cNvSpPr/>
          <p:nvPr/>
        </p:nvSpPr>
        <p:spPr>
          <a:xfrm flipV="1">
            <a:off x="10210800" y="9410598"/>
            <a:ext cx="14021421" cy="69"/>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84" name="template&lt;class ItemType&gt;…"/>
          <p:cNvSpPr/>
          <p:nvPr/>
        </p:nvSpPr>
        <p:spPr>
          <a:xfrm>
            <a:off x="10248900" y="9639300"/>
            <a:ext cx="14287500" cy="2952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685800">
              <a:tabLst>
                <a:tab pos="495300" algn="l"/>
              </a:tabLst>
              <a:defRPr sz="26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495300" algn="l"/>
              </a:tabLst>
              <a:defRPr sz="2600" b="1">
                <a:latin typeface="Menlo Regular"/>
                <a:ea typeface="Menlo Regular"/>
                <a:cs typeface="Menlo Regular"/>
                <a:sym typeface="Menlo Regular"/>
              </a:defRPr>
            </a:pPr>
            <a:r>
              <a:rPr dirty="0">
                <a:solidFill>
                  <a:srgbClr val="BB2CA2"/>
                </a:solidFill>
              </a:rPr>
              <a:t>void</a:t>
            </a:r>
            <a:r>
              <a:rPr dirty="0"/>
              <a:t> </a:t>
            </a:r>
            <a:r>
              <a:rPr sz="2400" dirty="0" err="1"/>
              <a:t>SortedListAsA</a:t>
            </a:r>
            <a:r>
              <a:rPr dirty="0"/>
              <a:t>&lt;ItemType&gt;::</a:t>
            </a:r>
            <a:r>
              <a:rPr dirty="0" err="1"/>
              <a:t>insertSorted</a:t>
            </a:r>
            <a:r>
              <a:rPr dirty="0"/>
              <a:t>(</a:t>
            </a:r>
            <a:r>
              <a:rPr dirty="0">
                <a:solidFill>
                  <a:srgbClr val="BB2CA2"/>
                </a:solidFill>
              </a:rPr>
              <a:t>const</a:t>
            </a:r>
            <a:r>
              <a:rPr dirty="0"/>
              <a:t> ItemType&amp; </a:t>
            </a:r>
            <a:r>
              <a:rPr dirty="0" err="1"/>
              <a:t>newEntry</a:t>
            </a:r>
            <a:r>
              <a:rPr dirty="0"/>
              <a:t>)</a:t>
            </a:r>
          </a:p>
          <a:p>
            <a:pPr algn="l" defTabSz="685800">
              <a:tabLst>
                <a:tab pos="495300" algn="l"/>
              </a:tabLst>
              <a:defRPr sz="2600" b="1">
                <a:latin typeface="Menlo Regular"/>
                <a:ea typeface="Menlo Regular"/>
                <a:cs typeface="Menlo Regular"/>
                <a:sym typeface="Menlo Regular"/>
              </a:defRPr>
            </a:pPr>
            <a:r>
              <a:rPr dirty="0"/>
              <a:t>{</a:t>
            </a:r>
          </a:p>
          <a:p>
            <a:pPr algn="l" defTabSz="685800">
              <a:tabLst>
                <a:tab pos="495300" algn="l"/>
              </a:tabLst>
              <a:defRPr sz="2600" b="1">
                <a:latin typeface="Menlo Regular"/>
                <a:ea typeface="Menlo Regular"/>
                <a:cs typeface="Menlo Regular"/>
                <a:sym typeface="Menlo Regular"/>
              </a:defRPr>
            </a:pPr>
            <a:r>
              <a:rPr dirty="0"/>
              <a:t>   </a:t>
            </a:r>
            <a:r>
              <a:rPr dirty="0">
                <a:solidFill>
                  <a:srgbClr val="BB2CA2"/>
                </a:solidFill>
              </a:rPr>
              <a:t>int</a:t>
            </a:r>
            <a:r>
              <a:rPr dirty="0"/>
              <a:t> </a:t>
            </a:r>
            <a:r>
              <a:t>newPosition = fabs(</a:t>
            </a:r>
            <a:r>
              <a:rPr dirty="0" err="1"/>
              <a:t>getPosition</a:t>
            </a:r>
            <a:r>
              <a:rPr dirty="0"/>
              <a:t>(</a:t>
            </a:r>
            <a:r>
              <a:rPr dirty="0" err="1"/>
              <a:t>newEntry</a:t>
            </a:r>
            <a:r>
              <a:rPr dirty="0"/>
              <a:t>));</a:t>
            </a:r>
          </a:p>
          <a:p>
            <a:pPr algn="l" defTabSz="685800">
              <a:tabLst>
                <a:tab pos="495300" algn="l"/>
              </a:tabLst>
              <a:defRPr sz="2600" b="1">
                <a:latin typeface="Menlo Regular"/>
                <a:ea typeface="Menlo Regular"/>
                <a:cs typeface="Menlo Regular"/>
                <a:sym typeface="Menlo Regular"/>
              </a:defRPr>
            </a:pPr>
            <a:r>
              <a:rPr dirty="0"/>
              <a:t>   LinkedList&lt;ItemType&gt;::insert(</a:t>
            </a:r>
            <a:r>
              <a:rPr dirty="0" err="1"/>
              <a:t>newPosition</a:t>
            </a:r>
            <a:r>
              <a:rPr dirty="0"/>
              <a:t>, </a:t>
            </a:r>
            <a:r>
              <a:rPr dirty="0" err="1"/>
              <a:t>newEntry</a:t>
            </a:r>
            <a:r>
              <a:rPr dirty="0"/>
              <a:t>);</a:t>
            </a:r>
          </a:p>
          <a:p>
            <a:pPr algn="l" defTabSz="685800">
              <a:tabLst>
                <a:tab pos="495300" algn="l"/>
              </a:tabLst>
              <a:defRPr sz="2600" b="1">
                <a:latin typeface="Menlo Regular"/>
                <a:ea typeface="Menlo Regular"/>
                <a:cs typeface="Menlo Regular"/>
                <a:sym typeface="Menlo Regular"/>
              </a:defRPr>
            </a:pPr>
            <a:endParaRPr dirty="0"/>
          </a:p>
          <a:p>
            <a:pPr algn="l" defTabSz="685800">
              <a:tabLst>
                <a:tab pos="495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insertSorted</a:t>
            </a:r>
            <a:endParaRPr dirty="0"/>
          </a:p>
        </p:txBody>
      </p:sp>
      <p:grpSp>
        <p:nvGrpSpPr>
          <p:cNvPr id="395" name="Group"/>
          <p:cNvGrpSpPr/>
          <p:nvPr/>
        </p:nvGrpSpPr>
        <p:grpSpPr>
          <a:xfrm>
            <a:off x="190500" y="7677150"/>
            <a:ext cx="9257476" cy="5695950"/>
            <a:chOff x="0" y="0"/>
            <a:chExt cx="9257475" cy="5695950"/>
          </a:xfrm>
        </p:grpSpPr>
        <p:sp>
          <p:nvSpPr>
            <p:cNvPr id="385" name="Triangle"/>
            <p:cNvSpPr/>
            <p:nvPr/>
          </p:nvSpPr>
          <p:spPr>
            <a:xfrm>
              <a:off x="3295650" y="129540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FFFFFF"/>
            </a:solidFill>
            <a:ln w="38100" cap="flat">
              <a:solidFill>
                <a:srgbClr val="000000"/>
              </a:solidFill>
              <a:prstDash val="solid"/>
              <a:miter lim="400000"/>
            </a:ln>
            <a:effectLst>
              <a:outerShdw blurRad="88900" dist="88900" dir="192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86" name="Line"/>
            <p:cNvSpPr/>
            <p:nvPr/>
          </p:nvSpPr>
          <p:spPr>
            <a:xfrm flipH="1">
              <a:off x="3505199" y="1638236"/>
              <a:ext cx="1" cy="2849779"/>
            </a:xfrm>
            <a:prstGeom prst="line">
              <a:avLst/>
            </a:prstGeom>
            <a:noFill/>
            <a:ln w="38100" cap="flat">
              <a:solidFill>
                <a:srgbClr val="000000"/>
              </a:solidFill>
              <a:prstDash val="solid"/>
              <a:miter lim="400000"/>
            </a:ln>
            <a:effectLst>
              <a:outerShdw blurRad="88900" dist="88900" dir="192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87" name="SortedListInterface"/>
            <p:cNvSpPr/>
            <p:nvPr/>
          </p:nvSpPr>
          <p:spPr>
            <a:xfrm>
              <a:off x="0" y="0"/>
              <a:ext cx="4914900" cy="1295400"/>
            </a:xfrm>
            <a:prstGeom prst="rect">
              <a:avLst/>
            </a:prstGeom>
            <a:solidFill>
              <a:srgbClr val="FFFFFF"/>
            </a:solidFill>
            <a:ln w="12700" cap="flat">
              <a:solidFill>
                <a:srgbClr val="000000"/>
              </a:solidFill>
              <a:prstDash val="solid"/>
              <a:miter lim="400000"/>
            </a:ln>
            <a:effectLst>
              <a:outerShdw blurRad="88900" dist="88900" dir="192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3000" b="1">
                  <a:effectLst>
                    <a:outerShdw blurRad="38100" dist="12700" dir="5400000" rotWithShape="0">
                      <a:srgbClr val="000000">
                        <a:alpha val="50000"/>
                      </a:srgbClr>
                    </a:outerShdw>
                  </a:effectLst>
                  <a:latin typeface="Courier New"/>
                  <a:ea typeface="Courier New"/>
                  <a:cs typeface="Courier New"/>
                  <a:sym typeface="Courier New"/>
                </a:defRPr>
              </a:lvl1pPr>
            </a:lstStyle>
            <a:p>
              <a:r>
                <a:t>SortedListInterface</a:t>
              </a:r>
            </a:p>
          </p:txBody>
        </p:sp>
        <p:grpSp>
          <p:nvGrpSpPr>
            <p:cNvPr id="394" name="Group"/>
            <p:cNvGrpSpPr/>
            <p:nvPr/>
          </p:nvGrpSpPr>
          <p:grpSpPr>
            <a:xfrm>
              <a:off x="2971800" y="1638300"/>
              <a:ext cx="6285676" cy="4057650"/>
              <a:chOff x="0" y="0"/>
              <a:chExt cx="6285675" cy="4057650"/>
            </a:xfrm>
          </p:grpSpPr>
          <p:grpSp>
            <p:nvGrpSpPr>
              <p:cNvPr id="392" name="Group"/>
              <p:cNvGrpSpPr/>
              <p:nvPr/>
            </p:nvGrpSpPr>
            <p:grpSpPr>
              <a:xfrm>
                <a:off x="0" y="0"/>
                <a:ext cx="4876800" cy="4057650"/>
                <a:chOff x="0" y="0"/>
                <a:chExt cx="4876800" cy="4057650"/>
              </a:xfrm>
            </p:grpSpPr>
            <p:sp>
              <p:nvSpPr>
                <p:cNvPr id="388" name="Line"/>
                <p:cNvSpPr/>
                <p:nvPr/>
              </p:nvSpPr>
              <p:spPr>
                <a:xfrm flipH="1">
                  <a:off x="3009900" y="1638299"/>
                  <a:ext cx="1" cy="1192366"/>
                </a:xfrm>
                <a:prstGeom prst="line">
                  <a:avLst/>
                </a:prstGeom>
                <a:noFill/>
                <a:ln w="38100" cap="flat">
                  <a:solidFill>
                    <a:srgbClr val="000000"/>
                  </a:solidFill>
                  <a:prstDash val="solid"/>
                  <a:miter lim="400000"/>
                </a:ln>
                <a:effectLst>
                  <a:outerShdw blurRad="88900" dist="88900" dir="192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389" name="LinkedList"/>
                <p:cNvSpPr/>
                <p:nvPr/>
              </p:nvSpPr>
              <p:spPr>
                <a:xfrm>
                  <a:off x="1143000" y="0"/>
                  <a:ext cx="3733800" cy="1295400"/>
                </a:xfrm>
                <a:prstGeom prst="rect">
                  <a:avLst/>
                </a:prstGeom>
                <a:solidFill>
                  <a:srgbClr val="FFFFFF"/>
                </a:solidFill>
                <a:ln w="12700" cap="flat">
                  <a:solidFill>
                    <a:srgbClr val="000000"/>
                  </a:solidFill>
                  <a:prstDash val="solid"/>
                  <a:miter lim="400000"/>
                </a:ln>
                <a:effectLst>
                  <a:outerShdw blurRad="88900" dist="88900" dir="192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3000" b="1">
                      <a:effectLst>
                        <a:outerShdw blurRad="38100" dist="12700" dir="5400000" rotWithShape="0">
                          <a:srgbClr val="000000">
                            <a:alpha val="50000"/>
                          </a:srgbClr>
                        </a:outerShdw>
                      </a:effectLst>
                      <a:latin typeface="Courier New"/>
                      <a:ea typeface="Courier New"/>
                      <a:cs typeface="Courier New"/>
                      <a:sym typeface="Courier New"/>
                    </a:defRPr>
                  </a:lvl1pPr>
                </a:lstStyle>
                <a:p>
                  <a:r>
                    <a:t>LinkedList</a:t>
                  </a:r>
                </a:p>
              </p:txBody>
            </p:sp>
            <p:sp>
              <p:nvSpPr>
                <p:cNvPr id="390" name="SortListAsA"/>
                <p:cNvSpPr/>
                <p:nvPr/>
              </p:nvSpPr>
              <p:spPr>
                <a:xfrm>
                  <a:off x="0" y="2762250"/>
                  <a:ext cx="3733800" cy="1295400"/>
                </a:xfrm>
                <a:prstGeom prst="rect">
                  <a:avLst/>
                </a:prstGeom>
                <a:solidFill>
                  <a:srgbClr val="FFFFFF"/>
                </a:solidFill>
                <a:ln w="12700" cap="flat">
                  <a:solidFill>
                    <a:srgbClr val="000000"/>
                  </a:solidFill>
                  <a:prstDash val="solid"/>
                  <a:miter lim="400000"/>
                </a:ln>
                <a:effectLst>
                  <a:outerShdw blurRad="88900" dist="88900" dir="192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ctr">
                  <a:noAutofit/>
                </a:bodyPr>
                <a:lstStyle>
                  <a:lvl1pPr defTabSz="876300">
                    <a:defRPr sz="3000" b="1">
                      <a:effectLst>
                        <a:outerShdw blurRad="38100" dist="12700" dir="5400000" rotWithShape="0">
                          <a:srgbClr val="000000">
                            <a:alpha val="50000"/>
                          </a:srgbClr>
                        </a:outerShdw>
                      </a:effectLst>
                      <a:latin typeface="Courier New"/>
                      <a:ea typeface="Courier New"/>
                      <a:cs typeface="Courier New"/>
                      <a:sym typeface="Courier New"/>
                    </a:defRPr>
                  </a:lvl1pPr>
                </a:lstStyle>
                <a:p>
                  <a:r>
                    <a:t>SortListAsA</a:t>
                  </a:r>
                </a:p>
              </p:txBody>
            </p:sp>
            <p:sp>
              <p:nvSpPr>
                <p:cNvPr id="391" name="Triangle"/>
                <p:cNvSpPr/>
                <p:nvPr/>
              </p:nvSpPr>
              <p:spPr>
                <a:xfrm>
                  <a:off x="2800350" y="1314450"/>
                  <a:ext cx="419100" cy="381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FFFFFF"/>
                </a:solidFill>
                <a:ln w="38100" cap="flat">
                  <a:solidFill>
                    <a:srgbClr val="000000"/>
                  </a:solidFill>
                  <a:prstDash val="solid"/>
                  <a:miter lim="400000"/>
                </a:ln>
                <a:effectLst>
                  <a:outerShdw blurRad="88900" dist="88900" dir="192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grpSp>
          <p:sp>
            <p:nvSpPr>
              <p:cNvPr id="393" name="«implementation»"/>
              <p:cNvSpPr/>
              <p:nvPr/>
            </p:nvSpPr>
            <p:spPr>
              <a:xfrm>
                <a:off x="5015675" y="2162175"/>
                <a:ext cx="1270001" cy="1270000"/>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sz="2800" b="1">
                    <a:latin typeface="Courier New"/>
                    <a:ea typeface="Courier New"/>
                    <a:cs typeface="Courier New"/>
                    <a:sym typeface="Courier New"/>
                  </a:defRPr>
                </a:lvl1pPr>
              </a:lstStyle>
              <a:p>
                <a:r>
                  <a:t>«implementation»</a:t>
                </a:r>
              </a:p>
            </p:txBody>
          </p:sp>
        </p:grpSp>
      </p:grpSp>
      <p:sp>
        <p:nvSpPr>
          <p:cNvPr id="396" name="SortedListAsA only receives code from LinkedList in this example of multiple inheritance since SortedListInterface is an abstract base class."/>
          <p:cNvSpPr/>
          <p:nvPr/>
        </p:nvSpPr>
        <p:spPr>
          <a:xfrm>
            <a:off x="3257963" y="5286290"/>
            <a:ext cx="18783301" cy="3524251"/>
          </a:xfrm>
          <a:prstGeom prst="roundRect">
            <a:avLst>
              <a:gd name="adj" fmla="val 8108"/>
            </a:avLst>
          </a:prstGeom>
          <a:gradFill>
            <a:gsLst>
              <a:gs pos="0">
                <a:srgbClr val="FFFFFF"/>
              </a:gs>
              <a:gs pos="100000">
                <a:srgbClr val="D1EBFE"/>
              </a:gs>
            </a:gsLst>
            <a:path>
              <a:fillToRect l="50000" t="50000" r="50000" b="50000"/>
            </a:path>
          </a:gradFill>
          <a:ln w="38100">
            <a:solidFill>
              <a:srgbClr val="000000"/>
            </a:solidFill>
            <a:miter lim="400000"/>
          </a:ln>
          <a:effectLst>
            <a:outerShdw blurRad="5461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28600" tIns="228600" rIns="228600" bIns="228600" anchor="ctr"/>
          <a:lstStyle/>
          <a:p>
            <a:pPr defTabSz="876300">
              <a:defRPr sz="6000">
                <a:effectLst>
                  <a:outerShdw blurRad="38100" dist="12700" dir="5400000" rotWithShape="0">
                    <a:srgbClr val="000000">
                      <a:alpha val="50000"/>
                    </a:srgbClr>
                  </a:outerShdw>
                </a:effectLst>
              </a:defRPr>
            </a:pPr>
            <a:r>
              <a:rPr b="1">
                <a:solidFill>
                  <a:srgbClr val="0433FF"/>
                </a:solidFill>
                <a:latin typeface="Courier New"/>
                <a:ea typeface="Courier New"/>
                <a:cs typeface="Courier New"/>
                <a:sym typeface="Courier New"/>
              </a:rPr>
              <a:t>SortedListAsA</a:t>
            </a:r>
            <a:r>
              <a:t> only receives code from </a:t>
            </a:r>
            <a:r>
              <a:rPr b="1">
                <a:solidFill>
                  <a:srgbClr val="0433FF"/>
                </a:solidFill>
                <a:latin typeface="Courier New"/>
                <a:ea typeface="Courier New"/>
                <a:cs typeface="Courier New"/>
                <a:sym typeface="Courier New"/>
              </a:rPr>
              <a:t>LinkedList</a:t>
            </a:r>
            <a:r>
              <a:t> in this example of </a:t>
            </a:r>
            <a:r>
              <a:rPr>
                <a:solidFill>
                  <a:srgbClr val="941100"/>
                </a:solidFill>
              </a:rPr>
              <a:t>multiple inheritance</a:t>
            </a:r>
            <a:r>
              <a:t> since </a:t>
            </a:r>
            <a:r>
              <a:rPr b="1">
                <a:solidFill>
                  <a:srgbClr val="0433FF"/>
                </a:solidFill>
                <a:latin typeface="Courier New"/>
                <a:ea typeface="Courier New"/>
                <a:cs typeface="Courier New"/>
                <a:sym typeface="Courier New"/>
              </a:rPr>
              <a:t>SortedListInterface</a:t>
            </a:r>
            <a:r>
              <a:t> is an </a:t>
            </a:r>
            <a:r>
              <a:rPr>
                <a:solidFill>
                  <a:srgbClr val="941100"/>
                </a:solidFill>
              </a:rPr>
              <a:t>abstract base class</a:t>
            </a:r>
            <a:r>
              <a:t>.</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376">
                                            <p:txEl>
                                              <p:pRg st="1" end="1"/>
                                            </p:txEl>
                                          </p:spTgt>
                                        </p:tgtEl>
                                        <p:attrNameLst>
                                          <p:attrName>style.visibility</p:attrName>
                                        </p:attrNameLst>
                                      </p:cBhvr>
                                      <p:to>
                                        <p:strVal val="visible"/>
                                      </p:to>
                                    </p:set>
                                    <p:animEffect transition="in" filter="fade">
                                      <p:cBhvr>
                                        <p:cTn id="7" dur="500"/>
                                        <p:tgtEl>
                                          <p:spTgt spid="376">
                                            <p:txEl>
                                              <p:pRg st="1" end="1"/>
                                            </p:txEl>
                                          </p:spTgt>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376">
                                            <p:txEl>
                                              <p:pRg st="2" end="2"/>
                                            </p:txEl>
                                          </p:spTgt>
                                        </p:tgtEl>
                                        <p:attrNameLst>
                                          <p:attrName>style.visibility</p:attrName>
                                        </p:attrNameLst>
                                      </p:cBhvr>
                                      <p:to>
                                        <p:strVal val="visible"/>
                                      </p:to>
                                    </p:set>
                                    <p:animEffect transition="in" filter="fade">
                                      <p:cBhvr>
                                        <p:cTn id="11" dur="500"/>
                                        <p:tgtEl>
                                          <p:spTgt spid="376">
                                            <p:txEl>
                                              <p:pRg st="2" end="2"/>
                                            </p:txEl>
                                          </p:spTgt>
                                        </p:tgtEl>
                                      </p:cBhvr>
                                    </p:animEffect>
                                  </p:childTnLst>
                                </p:cTn>
                              </p:par>
                            </p:childTnLst>
                          </p:cTn>
                        </p:par>
                        <p:par>
                          <p:cTn id="12" fill="hold">
                            <p:stCondLst>
                              <p:cond delay="1000"/>
                            </p:stCondLst>
                            <p:childTnLst>
                              <p:par>
                                <p:cTn id="13" presetID="23" presetClass="entr" presetSubtype="16" fill="hold" grpId="0" nodeType="afterEffect">
                                  <p:stCondLst>
                                    <p:cond delay="0"/>
                                  </p:stCondLst>
                                  <p:iterate>
                                    <p:tmAbs val="0"/>
                                  </p:iterate>
                                  <p:childTnLst>
                                    <p:set>
                                      <p:cBhvr>
                                        <p:cTn id="14" fill="hold"/>
                                        <p:tgtEl>
                                          <p:spTgt spid="395"/>
                                        </p:tgtEl>
                                        <p:attrNameLst>
                                          <p:attrName>style.visibility</p:attrName>
                                        </p:attrNameLst>
                                      </p:cBhvr>
                                      <p:to>
                                        <p:strVal val="visible"/>
                                      </p:to>
                                    </p:set>
                                    <p:anim calcmode="lin" valueType="num">
                                      <p:cBhvr>
                                        <p:cTn id="15" dur="500" fill="hold"/>
                                        <p:tgtEl>
                                          <p:spTgt spid="395"/>
                                        </p:tgtEl>
                                        <p:attrNameLst>
                                          <p:attrName>ppt_w</p:attrName>
                                        </p:attrNameLst>
                                      </p:cBhvr>
                                      <p:tavLst>
                                        <p:tav tm="0">
                                          <p:val>
                                            <p:fltVal val="0"/>
                                          </p:val>
                                        </p:tav>
                                        <p:tav tm="100000">
                                          <p:val>
                                            <p:strVal val="#ppt_w"/>
                                          </p:val>
                                        </p:tav>
                                      </p:tavLst>
                                    </p:anim>
                                    <p:anim calcmode="lin" valueType="num">
                                      <p:cBhvr>
                                        <p:cTn id="16" dur="500" fill="hold"/>
                                        <p:tgtEl>
                                          <p:spTgt spid="39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376">
                                            <p:txEl>
                                              <p:pRg st="3" end="3"/>
                                            </p:txEl>
                                          </p:spTgt>
                                        </p:tgtEl>
                                        <p:attrNameLst>
                                          <p:attrName>style.visibility</p:attrName>
                                        </p:attrNameLst>
                                      </p:cBhvr>
                                      <p:to>
                                        <p:strVal val="visible"/>
                                      </p:to>
                                    </p:set>
                                    <p:animEffect transition="in" filter="fade">
                                      <p:cBhvr>
                                        <p:cTn id="21" dur="500"/>
                                        <p:tgtEl>
                                          <p:spTgt spid="376">
                                            <p:txEl>
                                              <p:pRg st="3" end="3"/>
                                            </p:txEl>
                                          </p:spTgt>
                                        </p:tgtEl>
                                      </p:cBhvr>
                                    </p:animEffec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fill="hold"/>
                                        <p:tgtEl>
                                          <p:spTgt spid="378"/>
                                        </p:tgtEl>
                                        <p:attrNameLst>
                                          <p:attrName>style.visibility</p:attrName>
                                        </p:attrNameLst>
                                      </p:cBhvr>
                                      <p:to>
                                        <p:strVal val="visible"/>
                                      </p:to>
                                    </p:set>
                                  </p:childTnLst>
                                </p:cTn>
                              </p:par>
                            </p:childTnLst>
                          </p:cTn>
                        </p:par>
                        <p:par>
                          <p:cTn id="25" fill="hold">
                            <p:stCondLst>
                              <p:cond delay="500"/>
                            </p:stCondLst>
                            <p:childTnLst>
                              <p:par>
                                <p:cTn id="26" presetID="23" presetClass="entr" presetSubtype="16" fill="hold" grpId="0" nodeType="afterEffect">
                                  <p:stCondLst>
                                    <p:cond delay="0"/>
                                  </p:stCondLst>
                                  <p:iterate>
                                    <p:tmAbs val="0"/>
                                  </p:iterate>
                                  <p:childTnLst>
                                    <p:set>
                                      <p:cBhvr>
                                        <p:cTn id="27" fill="hold"/>
                                        <p:tgtEl>
                                          <p:spTgt spid="379"/>
                                        </p:tgtEl>
                                        <p:attrNameLst>
                                          <p:attrName>style.visibility</p:attrName>
                                        </p:attrNameLst>
                                      </p:cBhvr>
                                      <p:to>
                                        <p:strVal val="visible"/>
                                      </p:to>
                                    </p:set>
                                    <p:anim calcmode="lin" valueType="num">
                                      <p:cBhvr>
                                        <p:cTn id="28" dur="500" fill="hold"/>
                                        <p:tgtEl>
                                          <p:spTgt spid="379"/>
                                        </p:tgtEl>
                                        <p:attrNameLst>
                                          <p:attrName>ppt_w</p:attrName>
                                        </p:attrNameLst>
                                      </p:cBhvr>
                                      <p:tavLst>
                                        <p:tav tm="0">
                                          <p:val>
                                            <p:fltVal val="0"/>
                                          </p:val>
                                        </p:tav>
                                        <p:tav tm="100000">
                                          <p:val>
                                            <p:strVal val="#ppt_w"/>
                                          </p:val>
                                        </p:tav>
                                      </p:tavLst>
                                    </p:anim>
                                    <p:anim calcmode="lin" valueType="num">
                                      <p:cBhvr>
                                        <p:cTn id="29" dur="500" fill="hold"/>
                                        <p:tgtEl>
                                          <p:spTgt spid="379"/>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iterate>
                                    <p:tmAbs val="0"/>
                                  </p:iterate>
                                  <p:childTnLst>
                                    <p:set>
                                      <p:cBhvr>
                                        <p:cTn id="33" fill="hold"/>
                                        <p:tgtEl>
                                          <p:spTgt spid="380"/>
                                        </p:tgtEl>
                                        <p:attrNameLst>
                                          <p:attrName>style.visibility</p:attrName>
                                        </p:attrNameLst>
                                      </p:cBhvr>
                                      <p:to>
                                        <p:strVal val="visible"/>
                                      </p:to>
                                    </p:set>
                                    <p:anim calcmode="lin" valueType="num">
                                      <p:cBhvr>
                                        <p:cTn id="34" dur="500" fill="hold"/>
                                        <p:tgtEl>
                                          <p:spTgt spid="380"/>
                                        </p:tgtEl>
                                        <p:attrNameLst>
                                          <p:attrName>ppt_x</p:attrName>
                                        </p:attrNameLst>
                                      </p:cBhvr>
                                      <p:tavLst>
                                        <p:tav tm="0">
                                          <p:val>
                                            <p:strVal val="#ppt_x"/>
                                          </p:val>
                                        </p:tav>
                                        <p:tav tm="100000">
                                          <p:val>
                                            <p:strVal val="#ppt_x"/>
                                          </p:val>
                                        </p:tav>
                                      </p:tavLst>
                                    </p:anim>
                                    <p:anim calcmode="lin" valueType="num">
                                      <p:cBhvr>
                                        <p:cTn id="35" dur="500" fill="hold"/>
                                        <p:tgtEl>
                                          <p:spTgt spid="380"/>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1" presetClass="entr" presetSubtype="0" fill="hold" grpId="0" nodeType="afterEffect">
                                  <p:stCondLst>
                                    <p:cond delay="0"/>
                                  </p:stCondLst>
                                  <p:iterate type="lt">
                                    <p:tmAbs val="100"/>
                                  </p:iterate>
                                  <p:childTnLst>
                                    <p:set>
                                      <p:cBhvr>
                                        <p:cTn id="38" fill="hold"/>
                                        <p:tgtEl>
                                          <p:spTgt spid="381"/>
                                        </p:tgtEl>
                                        <p:attrNameLst>
                                          <p:attrName>style.visibility</p:attrName>
                                        </p:attrNameLst>
                                      </p:cBhvr>
                                      <p:to>
                                        <p:strVal val="visible"/>
                                      </p:to>
                                    </p:set>
                                  </p:childTnLst>
                                </p:cTn>
                              </p:par>
                            </p:childTnLst>
                          </p:cTn>
                        </p:par>
                        <p:par>
                          <p:cTn id="39" fill="hold">
                            <p:stCondLst>
                              <p:cond delay="500"/>
                            </p:stCondLst>
                            <p:childTnLst>
                              <p:par>
                                <p:cTn id="40" presetID="23" presetClass="entr" presetSubtype="16" fill="hold" grpId="0" nodeType="afterEffect">
                                  <p:stCondLst>
                                    <p:cond delay="0"/>
                                  </p:stCondLst>
                                  <p:iterate>
                                    <p:tmAbs val="0"/>
                                  </p:iterate>
                                  <p:childTnLst>
                                    <p:set>
                                      <p:cBhvr>
                                        <p:cTn id="41" fill="hold"/>
                                        <p:tgtEl>
                                          <p:spTgt spid="382"/>
                                        </p:tgtEl>
                                        <p:attrNameLst>
                                          <p:attrName>style.visibility</p:attrName>
                                        </p:attrNameLst>
                                      </p:cBhvr>
                                      <p:to>
                                        <p:strVal val="visible"/>
                                      </p:to>
                                    </p:set>
                                    <p:anim calcmode="lin" valueType="num">
                                      <p:cBhvr>
                                        <p:cTn id="42" dur="500" fill="hold"/>
                                        <p:tgtEl>
                                          <p:spTgt spid="382"/>
                                        </p:tgtEl>
                                        <p:attrNameLst>
                                          <p:attrName>ppt_w</p:attrName>
                                        </p:attrNameLst>
                                      </p:cBhvr>
                                      <p:tavLst>
                                        <p:tav tm="0">
                                          <p:val>
                                            <p:fltVal val="0"/>
                                          </p:val>
                                        </p:tav>
                                        <p:tav tm="100000">
                                          <p:val>
                                            <p:strVal val="#ppt_w"/>
                                          </p:val>
                                        </p:tav>
                                      </p:tavLst>
                                    </p:anim>
                                    <p:anim calcmode="lin" valueType="num">
                                      <p:cBhvr>
                                        <p:cTn id="43" dur="500" fill="hold"/>
                                        <p:tgtEl>
                                          <p:spTgt spid="382"/>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iterate>
                                    <p:tmAbs val="0"/>
                                  </p:iterate>
                                  <p:childTnLst>
                                    <p:set>
                                      <p:cBhvr>
                                        <p:cTn id="47" fill="hold"/>
                                        <p:tgtEl>
                                          <p:spTgt spid="383"/>
                                        </p:tgtEl>
                                        <p:attrNameLst>
                                          <p:attrName>style.visibility</p:attrName>
                                        </p:attrNameLst>
                                      </p:cBhvr>
                                      <p:to>
                                        <p:strVal val="visible"/>
                                      </p:to>
                                    </p:set>
                                    <p:anim calcmode="lin" valueType="num">
                                      <p:cBhvr>
                                        <p:cTn id="48" dur="500" fill="hold"/>
                                        <p:tgtEl>
                                          <p:spTgt spid="383"/>
                                        </p:tgtEl>
                                        <p:attrNameLst>
                                          <p:attrName>ppt_w</p:attrName>
                                        </p:attrNameLst>
                                      </p:cBhvr>
                                      <p:tavLst>
                                        <p:tav tm="0">
                                          <p:val>
                                            <p:fltVal val="0"/>
                                          </p:val>
                                        </p:tav>
                                        <p:tav tm="100000">
                                          <p:val>
                                            <p:strVal val="#ppt_w"/>
                                          </p:val>
                                        </p:tav>
                                      </p:tavLst>
                                    </p:anim>
                                    <p:anim calcmode="lin" valueType="num">
                                      <p:cBhvr>
                                        <p:cTn id="49" dur="500" fill="hold"/>
                                        <p:tgtEl>
                                          <p:spTgt spid="383"/>
                                        </p:tgtEl>
                                        <p:attrNameLst>
                                          <p:attrName>ppt_h</p:attrName>
                                        </p:attrNameLst>
                                      </p:cBhvr>
                                      <p:tavLst>
                                        <p:tav tm="0">
                                          <p:val>
                                            <p:fltVal val="0"/>
                                          </p:val>
                                        </p:tav>
                                        <p:tav tm="100000">
                                          <p:val>
                                            <p:strVal val="#ppt_h"/>
                                          </p:val>
                                        </p:tav>
                                      </p:tavLst>
                                    </p:anim>
                                  </p:childTnLst>
                                </p:cTn>
                              </p:par>
                            </p:childTnLst>
                          </p:cTn>
                        </p:par>
                        <p:par>
                          <p:cTn id="50" fill="hold">
                            <p:stCondLst>
                              <p:cond delay="500"/>
                            </p:stCondLst>
                            <p:childTnLst>
                              <p:par>
                                <p:cTn id="51" presetID="1" presetClass="entr" presetSubtype="0" fill="hold" grpId="0" nodeType="afterEffect">
                                  <p:stCondLst>
                                    <p:cond delay="0"/>
                                  </p:stCondLst>
                                  <p:iterate type="lt">
                                    <p:tmAbs val="100"/>
                                  </p:iterate>
                                  <p:childTnLst>
                                    <p:set>
                                      <p:cBhvr>
                                        <p:cTn id="52" fill="hold"/>
                                        <p:tgtEl>
                                          <p:spTgt spid="3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iterate>
                                    <p:tmAbs val="0"/>
                                  </p:iterate>
                                  <p:childTnLst>
                                    <p:set>
                                      <p:cBhvr>
                                        <p:cTn id="56" fill="hold"/>
                                        <p:tgtEl>
                                          <p:spTgt spid="396"/>
                                        </p:tgtEl>
                                        <p:attrNameLst>
                                          <p:attrName>style.visibility</p:attrName>
                                        </p:attrNameLst>
                                      </p:cBhvr>
                                      <p:to>
                                        <p:strVal val="visible"/>
                                      </p:to>
                                    </p:set>
                                    <p:anim calcmode="lin" valueType="num">
                                      <p:cBhvr>
                                        <p:cTn id="57" dur="500" fill="hold"/>
                                        <p:tgtEl>
                                          <p:spTgt spid="396"/>
                                        </p:tgtEl>
                                        <p:attrNameLst>
                                          <p:attrName>ppt_w</p:attrName>
                                        </p:attrNameLst>
                                      </p:cBhvr>
                                      <p:tavLst>
                                        <p:tav tm="0">
                                          <p:val>
                                            <p:fltVal val="0"/>
                                          </p:val>
                                        </p:tav>
                                        <p:tav tm="100000">
                                          <p:val>
                                            <p:strVal val="#ppt_w"/>
                                          </p:val>
                                        </p:tav>
                                      </p:tavLst>
                                    </p:anim>
                                    <p:anim calcmode="lin" valueType="num">
                                      <p:cBhvr>
                                        <p:cTn id="58" dur="500" fill="hold"/>
                                        <p:tgtEl>
                                          <p:spTgt spid="3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bldLvl="5" animBg="1" advAuto="0"/>
      <p:bldP spid="378" grpId="0" animBg="1" advAuto="0"/>
      <p:bldP spid="379" grpId="0" animBg="1" advAuto="0"/>
      <p:bldP spid="380" grpId="0" animBg="1" advAuto="0"/>
      <p:bldP spid="381" grpId="0" animBg="1" advAuto="0"/>
      <p:bldP spid="382" grpId="0" animBg="1" advAuto="0"/>
      <p:bldP spid="383" grpId="0" animBg="1" advAuto="0"/>
      <p:bldP spid="384" grpId="0" animBg="1" advAuto="0"/>
      <p:bldP spid="395" grpId="0" animBg="1" advAuto="0"/>
      <p:bldP spid="396"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TotalTime>
  <Words>2790</Words>
  <Application>Microsoft Office PowerPoint</Application>
  <PresentationFormat>Custom</PresentationFormat>
  <Paragraphs>333</Paragraphs>
  <Slides>9</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Bradley Hand ITC TT-Bold</vt:lpstr>
      <vt:lpstr>Courier New</vt:lpstr>
      <vt:lpstr>Gill Sans</vt:lpstr>
      <vt:lpstr>Helvetica</vt:lpstr>
      <vt:lpstr>Lucida Grande</vt:lpstr>
      <vt:lpstr>Marker Felt</vt:lpstr>
      <vt:lpstr>Menlo Regular</vt:lpstr>
      <vt:lpstr>Optima</vt:lpstr>
      <vt:lpstr>Times New Roman</vt:lpstr>
      <vt:lpstr>Verdana</vt:lpstr>
      <vt:lpstr>White</vt:lpstr>
      <vt:lpstr>The ADT SortedList</vt:lpstr>
      <vt:lpstr>The ADT Sorted List</vt:lpstr>
      <vt:lpstr>A Linked Sorted List</vt:lpstr>
      <vt:lpstr>A Linked Sorted List</vt:lpstr>
      <vt:lpstr>A Linked Sorted List</vt:lpstr>
      <vt:lpstr>- ADT SortedList Implementations</vt:lpstr>
      <vt:lpstr>List-based Sorted List</vt:lpstr>
      <vt:lpstr>List-based Sorted List</vt:lpstr>
      <vt:lpstr>List-based Sorted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ADT SortedList</dc:title>
  <cp:lastModifiedBy>Anandaraj Jeeva Rathinam (Integra)</cp:lastModifiedBy>
  <cp:revision>6</cp:revision>
  <dcterms:modified xsi:type="dcterms:W3CDTF">2024-05-22T05:28:06Z</dcterms:modified>
</cp:coreProperties>
</file>