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1pPr>
    <a:lvl2pPr marL="0" marR="0" indent="228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2pPr>
    <a:lvl3pPr marL="0" marR="0" indent="457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3pPr>
    <a:lvl4pPr marL="0" marR="0" indent="685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4pPr>
    <a:lvl5pPr marL="0" marR="0" indent="9144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5pPr>
    <a:lvl6pPr marL="0" marR="0" indent="11430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6pPr>
    <a:lvl7pPr marL="0" marR="0" indent="1371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7pPr>
    <a:lvl8pPr marL="0" marR="0" indent="1600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8pPr>
    <a:lvl9pPr marL="0" marR="0" indent="1828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381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74" autoAdjust="0"/>
  </p:normalViewPr>
  <p:slideViewPr>
    <p:cSldViewPr snapToGrid="0">
      <p:cViewPr varScale="1">
        <p:scale>
          <a:sx n="56" d="100"/>
          <a:sy n="56" d="100"/>
        </p:scale>
        <p:origin x="47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Madhusudhan" userId="0b39b63d-97d2-416c-a0dd-10dec61b2c53" providerId="ADAL" clId="{9AFF6DDF-DF1F-4748-A9F8-AA88697E6E5D}"/>
    <pc:docChg chg="delSld modSld">
      <pc:chgData name="K Madhusudhan" userId="0b39b63d-97d2-416c-a0dd-10dec61b2c53" providerId="ADAL" clId="{9AFF6DDF-DF1F-4748-A9F8-AA88697E6E5D}" dt="2024-05-17T12:05:18.199" v="1" actId="47"/>
      <pc:docMkLst>
        <pc:docMk/>
      </pc:docMkLst>
      <pc:sldChg chg="modSp mod">
        <pc:chgData name="K Madhusudhan" userId="0b39b63d-97d2-416c-a0dd-10dec61b2c53" providerId="ADAL" clId="{9AFF6DDF-DF1F-4748-A9F8-AA88697E6E5D}" dt="2024-05-13T11:59:20.495" v="0" actId="1076"/>
        <pc:sldMkLst>
          <pc:docMk/>
          <pc:sldMk cId="0" sldId="257"/>
        </pc:sldMkLst>
        <pc:grpChg chg="mod">
          <ac:chgData name="K Madhusudhan" userId="0b39b63d-97d2-416c-a0dd-10dec61b2c53" providerId="ADAL" clId="{9AFF6DDF-DF1F-4748-A9F8-AA88697E6E5D}" dt="2024-05-13T11:59:20.495" v="0" actId="1076"/>
          <ac:grpSpMkLst>
            <pc:docMk/>
            <pc:sldMk cId="0" sldId="257"/>
            <ac:grpSpMk id="67" creationId="{00000000-0000-0000-0000-000000000000}"/>
          </ac:grpSpMkLst>
        </pc:grpChg>
      </pc:sldChg>
      <pc:sldChg chg="del">
        <pc:chgData name="K Madhusudhan" userId="0b39b63d-97d2-416c-a0dd-10dec61b2c53" providerId="ADAL" clId="{9AFF6DDF-DF1F-4748-A9F8-AA88697E6E5D}" dt="2024-05-17T12:05:18.199" v="1" actId="47"/>
        <pc:sldMkLst>
          <pc:docMk/>
          <pc:sldMk cId="0"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8" name="Shape 58"/>
          <p:cNvSpPr>
            <a:spLocks noGrp="1" noRot="1" noChangeAspect="1"/>
          </p:cNvSpPr>
          <p:nvPr>
            <p:ph type="sldImg"/>
          </p:nvPr>
        </p:nvSpPr>
        <p:spPr>
          <a:xfrm>
            <a:off x="1143000" y="685800"/>
            <a:ext cx="4572000" cy="3429000"/>
          </a:xfrm>
          <a:prstGeom prst="rect">
            <a:avLst/>
          </a:prstGeom>
        </p:spPr>
        <p:txBody>
          <a:bodyPr/>
          <a:lstStyle/>
          <a:p>
            <a:endParaRPr/>
          </a:p>
        </p:txBody>
      </p:sp>
      <p:sp>
        <p:nvSpPr>
          <p:cNvPr id="59" name="Shape 5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46100" latinLnBrk="0">
      <a:defRPr sz="2000">
        <a:latin typeface="Lucida Grande"/>
        <a:ea typeface="Lucida Grande"/>
        <a:cs typeface="Lucida Grande"/>
        <a:sym typeface="Lucida Grande"/>
      </a:defRPr>
    </a:lvl1pPr>
    <a:lvl2pPr indent="457200" defTabSz="546100" latinLnBrk="0">
      <a:defRPr sz="2000">
        <a:latin typeface="Lucida Grande"/>
        <a:ea typeface="Lucida Grande"/>
        <a:cs typeface="Lucida Grande"/>
        <a:sym typeface="Lucida Grande"/>
      </a:defRPr>
    </a:lvl2pPr>
    <a:lvl3pPr indent="914400" defTabSz="546100" latinLnBrk="0">
      <a:defRPr sz="2000">
        <a:latin typeface="Lucida Grande"/>
        <a:ea typeface="Lucida Grande"/>
        <a:cs typeface="Lucida Grande"/>
        <a:sym typeface="Lucida Grande"/>
      </a:defRPr>
    </a:lvl3pPr>
    <a:lvl4pPr indent="1371600" defTabSz="546100" latinLnBrk="0">
      <a:defRPr sz="2000">
        <a:latin typeface="Lucida Grande"/>
        <a:ea typeface="Lucida Grande"/>
        <a:cs typeface="Lucida Grande"/>
        <a:sym typeface="Lucida Grande"/>
      </a:defRPr>
    </a:lvl4pPr>
    <a:lvl5pPr indent="1828800" defTabSz="546100" latinLnBrk="0">
      <a:defRPr sz="2000">
        <a:latin typeface="Lucida Grande"/>
        <a:ea typeface="Lucida Grande"/>
        <a:cs typeface="Lucida Grande"/>
        <a:sym typeface="Lucida Grande"/>
      </a:defRPr>
    </a:lvl5pPr>
    <a:lvl6pPr indent="2286000" defTabSz="546100" latinLnBrk="0">
      <a:defRPr sz="2000">
        <a:latin typeface="Lucida Grande"/>
        <a:ea typeface="Lucida Grande"/>
        <a:cs typeface="Lucida Grande"/>
        <a:sym typeface="Lucida Grande"/>
      </a:defRPr>
    </a:lvl6pPr>
    <a:lvl7pPr indent="2743200" defTabSz="546100" latinLnBrk="0">
      <a:defRPr sz="2000">
        <a:latin typeface="Lucida Grande"/>
        <a:ea typeface="Lucida Grande"/>
        <a:cs typeface="Lucida Grande"/>
        <a:sym typeface="Lucida Grande"/>
      </a:defRPr>
    </a:lvl7pPr>
    <a:lvl8pPr indent="3200400" defTabSz="546100" latinLnBrk="0">
      <a:defRPr sz="2000">
        <a:latin typeface="Lucida Grande"/>
        <a:ea typeface="Lucida Grande"/>
        <a:cs typeface="Lucida Grande"/>
        <a:sym typeface="Lucida Grande"/>
      </a:defRPr>
    </a:lvl8pPr>
    <a:lvl9pPr indent="3657600" defTabSz="546100" latinLnBrk="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hape 87"/>
          <p:cNvSpPr>
            <a:spLocks noGrp="1" noRot="1" noChangeAspect="1"/>
          </p:cNvSpPr>
          <p:nvPr>
            <p:ph type="sldImg"/>
          </p:nvPr>
        </p:nvSpPr>
        <p:spPr>
          <a:xfrm>
            <a:off x="381000" y="685800"/>
            <a:ext cx="6096000" cy="3429000"/>
          </a:xfrm>
          <a:prstGeom prst="rect">
            <a:avLst/>
          </a:prstGeom>
        </p:spPr>
        <p:txBody>
          <a:bodyPr/>
          <a:lstStyle/>
          <a:p>
            <a:endParaRPr/>
          </a:p>
        </p:txBody>
      </p:sp>
      <p:sp>
        <p:nvSpPr>
          <p:cNvPr id="88" name="Shape 88"/>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The data organizations that we’ve seen so far have placed data in a linear order. Objects in a stack, queue, list, or dictionary appear one after the other. As useful as these organizations are, we often have to categorize data into groups and subgroups. Such a classification is hierarchical, or nonlinear, since the data items appear at various levels within the organization.</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Corporations, schools, churches, and governments all organize their staff hierarchically. For example, here is a portion of the administrative structure of a typical university. All offices ultimately report to the president. Immediately beneath the president are three vice presidents. The Vice President for Academic Affairs, for example, oversees the deans of the colleges. The deans in turn supervise the chairs of the various academic departments, such as computer science and accounting.</a:t>
            </a:r>
          </a:p>
          <a:p>
            <a:pPr>
              <a:defRPr>
                <a:latin typeface="Times New Roman"/>
                <a:ea typeface="Times New Roman"/>
                <a:cs typeface="Times New Roman"/>
                <a:sym typeface="Times New Roman"/>
              </a:defRPr>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Shape 637"/>
          <p:cNvSpPr>
            <a:spLocks noGrp="1" noRot="1" noChangeAspect="1"/>
          </p:cNvSpPr>
          <p:nvPr>
            <p:ph type="sldImg"/>
          </p:nvPr>
        </p:nvSpPr>
        <p:spPr>
          <a:xfrm>
            <a:off x="381000" y="685800"/>
            <a:ext cx="6096000" cy="3429000"/>
          </a:xfrm>
          <a:prstGeom prst="rect">
            <a:avLst/>
          </a:prstGeom>
        </p:spPr>
        <p:txBody>
          <a:bodyPr/>
          <a:lstStyle/>
          <a:p>
            <a:endParaRPr/>
          </a:p>
        </p:txBody>
      </p:sp>
      <p:sp>
        <p:nvSpPr>
          <p:cNvPr id="638" name="Shape 638"/>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As we mentioned earlier, each node in a binary tree has at most two children. They are called the left child and the right child. In this, nodes B, D, and F are left children, and nodes C, E, and G are right children. The root of this binary tree has two subtrees. The left subtree is rooted at B and the right subtree is rooted at C. Thus, the left subtree of a binary tree is the left subtree of its root; likewise for the right subtree.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Every subtree in a binary tree is also a binary tree. In fact, we can think of a binary tree recursively, as this:</a:t>
            </a:r>
          </a:p>
          <a:p>
            <a:pPr>
              <a:defRPr>
                <a:latin typeface="Times New Roman"/>
                <a:ea typeface="Times New Roman"/>
                <a:cs typeface="Times New Roman"/>
                <a:sym typeface="Times New Roman"/>
              </a:defRPr>
            </a:pPr>
            <a:r>
              <a:t>@@ where our tree T is empty, or T is partitioned into: A single node called the root and Two, possibly empty, sets of nodes that are binary trees, called the left subtree of the root and the right subtree of the root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When a binary tree of height </a:t>
            </a:r>
            <a:r>
              <a:rPr b="1"/>
              <a:t>h</a:t>
            </a:r>
            <a:r>
              <a:t> has all of its leaves at level </a:t>
            </a:r>
            <a:r>
              <a:rPr b="1"/>
              <a:t>h</a:t>
            </a:r>
            <a:r>
              <a:t> and every nonleaf ( or node that is a </a:t>
            </a:r>
            <a:r>
              <a:rPr b="1"/>
              <a:t>parent) has exactly two children</a:t>
            </a:r>
            <a:r>
              <a:t>, the tree is said to be </a:t>
            </a:r>
            <a:r>
              <a:rPr b="1"/>
              <a:t>full</a:t>
            </a:r>
            <a:r>
              <a:t>.  Our example shows a full binary tree.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If all levels of a binary tree </a:t>
            </a:r>
            <a:r>
              <a:rPr b="1"/>
              <a:t>but the last</a:t>
            </a:r>
            <a:r>
              <a:t> contain as many nodes as possible, and the nodes on the last level are </a:t>
            </a:r>
            <a:r>
              <a:rPr b="1"/>
              <a:t>filled in from left to right</a:t>
            </a:r>
            <a:r>
              <a:t>—as this second tree —the tree is complete.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This last binary tree is neither full nor complete. In this case, a node can have a left child but no right child (for example, node Y), or a right child but no left child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 All leaves in a full binary tree are on the same level and every nonleaf has exactly two children. A complete binary tree is full to its next-to-last level, and its leaves on the last level are filled from left to right. Binary trees are used extensively, and these special trees will be important to our later discussions.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 name="Shape 720"/>
          <p:cNvSpPr>
            <a:spLocks noGrp="1" noRot="1" noChangeAspect="1"/>
          </p:cNvSpPr>
          <p:nvPr>
            <p:ph type="sldImg"/>
          </p:nvPr>
        </p:nvSpPr>
        <p:spPr>
          <a:xfrm>
            <a:off x="381000" y="685800"/>
            <a:ext cx="6096000" cy="3429000"/>
          </a:xfrm>
          <a:prstGeom prst="rect">
            <a:avLst/>
          </a:prstGeom>
        </p:spPr>
        <p:txBody>
          <a:bodyPr/>
          <a:lstStyle/>
          <a:p>
            <a:endParaRPr/>
          </a:p>
        </p:txBody>
      </p:sp>
      <p:sp>
        <p:nvSpPr>
          <p:cNvPr id="721" name="Shape 721"/>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In future lectures, the height of trees that are either full or complete will be important in our discussions of efficiency. </a:t>
            </a:r>
          </a:p>
          <a:p>
            <a:pPr>
              <a:defRPr>
                <a:latin typeface="Times New Roman"/>
                <a:ea typeface="Times New Roman"/>
                <a:cs typeface="Times New Roman"/>
                <a:sym typeface="Times New Roman"/>
              </a:defRPr>
            </a:pPr>
            <a:r>
              <a:t>@@Here we have a tree that progressively gets taller. We add nodes in a order that maintains the structure of a complete tree.</a:t>
            </a:r>
          </a:p>
          <a:p>
            <a:pPr>
              <a:defRPr>
                <a:latin typeface="Times New Roman"/>
                <a:ea typeface="Times New Roman"/>
                <a:cs typeface="Times New Roman"/>
                <a:sym typeface="Times New Roman"/>
              </a:defRPr>
            </a:pPr>
            <a:r>
              <a:t>After each row has , we have a full tree.  As we begin the following row, we start at the left and add nodes left to right to maintain a complete tree.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can compute the number of nodes that a full tree contains as a function of its height. Beginning at the root of the our tree, we can see that the number of nodes at each level doubles as we move toward the leaves. The total number of nodes in this tree is 1 + 2 + 4 + 8, or, 15. </a:t>
            </a:r>
          </a:p>
          <a:p>
            <a:pPr>
              <a:defRPr>
                <a:latin typeface="Times New Roman"/>
                <a:ea typeface="Times New Roman"/>
                <a:cs typeface="Times New Roman"/>
                <a:sym typeface="Times New Roman"/>
              </a:defRPr>
            </a:pPr>
            <a:r>
              <a:t>@@In general, the number of nodes in a full binary tree is </a:t>
            </a:r>
            <a:r>
              <a:rPr sz="3200" b="1">
                <a:solidFill>
                  <a:srgbClr val="9437FF"/>
                </a:solidFill>
                <a:latin typeface="Courier New"/>
                <a:ea typeface="Courier New"/>
                <a:cs typeface="Courier New"/>
                <a:sym typeface="Courier New"/>
              </a:rPr>
              <a:t>2</a:t>
            </a:r>
            <a:r>
              <a:rPr sz="3200" b="1" baseline="31999">
                <a:solidFill>
                  <a:srgbClr val="9437FF"/>
                </a:solidFill>
                <a:latin typeface="Courier New"/>
                <a:ea typeface="Courier New"/>
                <a:cs typeface="Courier New"/>
                <a:sym typeface="Courier New"/>
              </a:rPr>
              <a:t>h</a:t>
            </a:r>
            <a:r>
              <a:rPr sz="3200" b="1">
                <a:solidFill>
                  <a:srgbClr val="9437FF"/>
                </a:solidFill>
                <a:latin typeface="Courier New"/>
                <a:ea typeface="Courier New"/>
                <a:cs typeface="Courier New"/>
                <a:sym typeface="Courier New"/>
              </a:rPr>
              <a:t>-1</a:t>
            </a:r>
            <a:r>
              <a:t> where </a:t>
            </a:r>
            <a:r>
              <a:rPr b="1"/>
              <a:t>h</a:t>
            </a:r>
            <a:r>
              <a:t> is the tree’s height. </a:t>
            </a:r>
          </a:p>
          <a:p>
            <a:pPr>
              <a:defRPr>
                <a:latin typeface="Times New Roman"/>
                <a:ea typeface="Times New Roman"/>
                <a:cs typeface="Times New Roman"/>
                <a:sym typeface="Times New Roman"/>
              </a:defRPr>
            </a:pPr>
            <a:r>
              <a:t>@@ and the height of a full or complete binary tree of </a:t>
            </a:r>
            <a:r>
              <a:rPr b="1"/>
              <a:t>n</a:t>
            </a:r>
            <a:r>
              <a:t> nodes is log</a:t>
            </a:r>
            <a:r>
              <a:rPr baseline="-5999"/>
              <a:t>2</a:t>
            </a:r>
            <a:r>
              <a:t> (n+1)</a:t>
            </a:r>
          </a:p>
          <a:p>
            <a:pPr>
              <a:defRPr>
                <a:latin typeface="Times New Roman"/>
                <a:ea typeface="Times New Roman"/>
                <a:cs typeface="Times New Roman"/>
                <a:sym typeface="Times New Roman"/>
              </a:defRPr>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Shape 748"/>
          <p:cNvSpPr>
            <a:spLocks noGrp="1" noRot="1" noChangeAspect="1"/>
          </p:cNvSpPr>
          <p:nvPr>
            <p:ph type="sldImg"/>
          </p:nvPr>
        </p:nvSpPr>
        <p:spPr>
          <a:xfrm>
            <a:off x="381000" y="685800"/>
            <a:ext cx="6096000" cy="3429000"/>
          </a:xfrm>
          <a:prstGeom prst="rect">
            <a:avLst/>
          </a:prstGeom>
        </p:spPr>
        <p:txBody>
          <a:bodyPr/>
          <a:lstStyle/>
          <a:p>
            <a:endParaRPr/>
          </a:p>
        </p:txBody>
      </p:sp>
      <p:sp>
        <p:nvSpPr>
          <p:cNvPr id="749" name="Shape 749"/>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This lecture discusses traversals of binary trees.</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Until now, we treated the contents of the nodes in a tree simply as labels for identification. Because the tree is an ADT, however, its nodes contain data that we process. Let’s look at how we can visit each node to process it’s data.</a:t>
            </a:r>
          </a:p>
          <a:p>
            <a:pPr>
              <a:defRPr>
                <a:latin typeface="Times New Roman"/>
                <a:ea typeface="Times New Roman"/>
                <a:cs typeface="Times New Roman"/>
                <a:sym typeface="Times New Roman"/>
              </a:defRPr>
            </a:pPr>
            <a:r>
              <a:t>@@ Traversing the items in a data collection is a common operation that we have seen in earlier lectures. In those cases, data was arranged linearly, so the sequence of the items in the traversal was clear. Such is not the case for a tree.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In defining a traversal, or iteration, of a tree, we must visit, or process, each data item exactly once. </a:t>
            </a:r>
          </a:p>
          <a:p>
            <a:pPr>
              <a:defRPr>
                <a:latin typeface="Times New Roman"/>
                <a:ea typeface="Times New Roman"/>
                <a:cs typeface="Times New Roman"/>
                <a:sym typeface="Times New Roman"/>
              </a:defRPr>
            </a:pPr>
            <a:r>
              <a:t>However, the order in which we visit items is not unique. We can choose an order suitable to our application. To simplify our discussion, we will use the phrase “visit a node” to mean “process the data within a node.”  It is an action that we perform during a traversal of a tree. A traversal can pass through a node without visiting or processing it at that moment.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know that the subtrees of the root of a binary tree are themselves binary trees. Using this recursive nature of a binary tree in the definition of its traversal is natural. </a:t>
            </a:r>
          </a:p>
          <a:p>
            <a:pPr>
              <a:defRPr>
                <a:latin typeface="Times New Roman"/>
                <a:ea typeface="Times New Roman"/>
                <a:cs typeface="Times New Roman"/>
                <a:sym typeface="Times New Roman"/>
              </a:defRPr>
            </a:pPr>
            <a:r>
              <a:t>@@ So for example: To visit all the nodes in a binary tree, we could </a:t>
            </a:r>
          </a:p>
          <a:p>
            <a:pPr>
              <a:defRPr>
                <a:latin typeface="Times New Roman"/>
                <a:ea typeface="Times New Roman"/>
                <a:cs typeface="Times New Roman"/>
                <a:sym typeface="Times New Roman"/>
              </a:defRPr>
            </a:pPr>
            <a:r>
              <a:t>Visit the root</a:t>
            </a:r>
          </a:p>
          <a:p>
            <a:pPr>
              <a:defRPr>
                <a:latin typeface="Times New Roman"/>
                <a:ea typeface="Times New Roman"/>
                <a:cs typeface="Times New Roman"/>
                <a:sym typeface="Times New Roman"/>
              </a:defRPr>
            </a:pPr>
            <a:r>
              <a:t>Visit all the nodes in the root’s left subtree </a:t>
            </a:r>
          </a:p>
          <a:p>
            <a:pPr>
              <a:defRPr>
                <a:latin typeface="Times New Roman"/>
                <a:ea typeface="Times New Roman"/>
                <a:cs typeface="Times New Roman"/>
                <a:sym typeface="Times New Roman"/>
              </a:defRPr>
            </a:pPr>
            <a:r>
              <a:t>Visit all the nodes in the root’s right subtree</a:t>
            </a:r>
          </a:p>
          <a:p>
            <a:pPr>
              <a:defRPr>
                <a:latin typeface="Times New Roman"/>
                <a:ea typeface="Times New Roman"/>
                <a:cs typeface="Times New Roman"/>
                <a:sym typeface="Times New Roman"/>
              </a:defRPr>
            </a:pPr>
            <a:r>
              <a:t>Visiting the nodes in the left subtree before visiting those in the right subtree is simply a convention. Whether we visit the root before, between, or after visiting these two subtrees, however, defines three common orders for a traversal.</a:t>
            </a:r>
          </a:p>
          <a:p>
            <a:pPr>
              <a:defRPr>
                <a:latin typeface="Times New Roman"/>
                <a:ea typeface="Times New Roman"/>
                <a:cs typeface="Times New Roman"/>
                <a:sym typeface="Times New Roman"/>
              </a:defRPr>
            </a:pPr>
            <a:r>
              <a:t>So let’s examine for ways to traverse and process the nodes in a binary tree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Shape 794"/>
          <p:cNvSpPr>
            <a:spLocks noGrp="1" noRot="1" noChangeAspect="1"/>
          </p:cNvSpPr>
          <p:nvPr>
            <p:ph type="sldImg"/>
          </p:nvPr>
        </p:nvSpPr>
        <p:spPr>
          <a:xfrm>
            <a:off x="381000" y="685800"/>
            <a:ext cx="6096000" cy="3429000"/>
          </a:xfrm>
          <a:prstGeom prst="rect">
            <a:avLst/>
          </a:prstGeom>
        </p:spPr>
        <p:txBody>
          <a:bodyPr/>
          <a:lstStyle/>
          <a:p>
            <a:endParaRPr/>
          </a:p>
        </p:txBody>
      </p:sp>
      <p:sp>
        <p:nvSpPr>
          <p:cNvPr id="795" name="Shape 795"/>
          <p:cNvSpPr>
            <a:spLocks noGrp="1"/>
          </p:cNvSpPr>
          <p:nvPr>
            <p:ph type="body" sz="quarter" idx="1"/>
          </p:nvPr>
        </p:nvSpPr>
        <p:spPr>
          <a:prstGeom prst="rect">
            <a:avLst/>
          </a:prstGeom>
        </p:spPr>
        <p:txBody>
          <a:bodyPr/>
          <a:lstStyle/>
          <a:p>
            <a:pPr defTabSz="431800">
              <a:defRPr>
                <a:latin typeface="Times New Roman"/>
                <a:ea typeface="Times New Roman"/>
                <a:cs typeface="Times New Roman"/>
                <a:sym typeface="Times New Roman"/>
              </a:defRPr>
            </a:pPr>
            <a:r>
              <a:t>In a preorder traversal, we visit the root before we visit the root’s subtrees. </a:t>
            </a:r>
          </a:p>
          <a:p>
            <a:pPr defTabSz="431800">
              <a:defRPr>
                <a:latin typeface="Times New Roman"/>
                <a:ea typeface="Times New Roman"/>
                <a:cs typeface="Times New Roman"/>
                <a:sym typeface="Times New Roman"/>
              </a:defRPr>
            </a:pPr>
            <a:r>
              <a:t>We then visit all the nodes in the root’s left subtree before we visit the nodes in the right subtree. The preorder traversal is an example of a depth-first traversal. This kind of traversal fully explores one subtree before exploring another. That is, the traversal follows a path that descends the levels of a tree as deeply as possible until it reaches a leaf.</a:t>
            </a:r>
          </a:p>
          <a:p>
            <a:pPr defTabSz="431800">
              <a:defRPr>
                <a:latin typeface="Times New Roman"/>
                <a:ea typeface="Times New Roman"/>
                <a:cs typeface="Times New Roman"/>
                <a:sym typeface="Times New Roman"/>
              </a:defRPr>
            </a:pPr>
            <a:endParaRPr/>
          </a:p>
          <a:p>
            <a:pPr defTabSz="431800">
              <a:defRPr>
                <a:latin typeface="Times New Roman"/>
                <a:ea typeface="Times New Roman"/>
                <a:cs typeface="Times New Roman"/>
                <a:sym typeface="Times New Roman"/>
              </a:defRPr>
            </a:pPr>
            <a:r>
              <a:t>Let’s see how we would perform a pre-order traversal of this tree.  </a:t>
            </a:r>
          </a:p>
          <a:p>
            <a:pPr defTabSz="431800">
              <a:defRPr>
                <a:latin typeface="Times New Roman"/>
                <a:ea typeface="Times New Roman"/>
                <a:cs typeface="Times New Roman"/>
                <a:sym typeface="Times New Roman"/>
              </a:defRPr>
            </a:pPr>
            <a:r>
              <a:t>@@ We begin at the root. </a:t>
            </a:r>
          </a:p>
          <a:p>
            <a:pPr defTabSz="431800">
              <a:defRPr>
                <a:latin typeface="Times New Roman"/>
                <a:ea typeface="Times New Roman"/>
                <a:cs typeface="Times New Roman"/>
                <a:sym typeface="Times New Roman"/>
              </a:defRPr>
            </a:pPr>
            <a:r>
              <a:t>@@ After first visiting the root, we visit the nodes in the root’s left subtree. </a:t>
            </a:r>
          </a:p>
          <a:p>
            <a:pPr defTabSz="431800">
              <a:defRPr>
                <a:latin typeface="Times New Roman"/>
                <a:ea typeface="Times New Roman"/>
                <a:cs typeface="Times New Roman"/>
                <a:sym typeface="Times New Roman"/>
              </a:defRPr>
            </a:pPr>
            <a:r>
              <a:t>@@ Since this subtree is a binary tree, visiting its nodes in preorder means that we visit its root before visiting its left subtree.</a:t>
            </a:r>
          </a:p>
          <a:p>
            <a:pPr defTabSz="431800">
              <a:defRPr>
                <a:latin typeface="Times New Roman"/>
                <a:ea typeface="Times New Roman"/>
                <a:cs typeface="Times New Roman"/>
                <a:sym typeface="Times New Roman"/>
              </a:defRPr>
            </a:pPr>
            <a:r>
              <a:t>@@ The traversal continues in this recursive manner until all nodes are visited.</a:t>
            </a:r>
          </a:p>
          <a:p>
            <a:pPr defTabSz="431800">
              <a:defRPr>
                <a:latin typeface="Times New Roman"/>
                <a:ea typeface="Times New Roman"/>
                <a:cs typeface="Times New Roman"/>
                <a:sym typeface="Times New Roman"/>
              </a:defRPr>
            </a:pPr>
            <a:r>
              <a:t>@@</a:t>
            </a:r>
          </a:p>
          <a:p>
            <a:pPr defTabSz="431800">
              <a:defRPr>
                <a:latin typeface="Times New Roman"/>
                <a:ea typeface="Times New Roman"/>
                <a:cs typeface="Times New Roman"/>
                <a:sym typeface="Times New Roman"/>
              </a:defRPr>
            </a:pPr>
            <a:r>
              <a:t>@@</a:t>
            </a:r>
          </a:p>
          <a:p>
            <a:pPr defTabSz="431800">
              <a:defRPr>
                <a:latin typeface="Times New Roman"/>
                <a:ea typeface="Times New Roman"/>
                <a:cs typeface="Times New Roman"/>
                <a:sym typeface="Times New Roman"/>
              </a:defRPr>
            </a:pPr>
            <a:r>
              <a:t>@@</a:t>
            </a:r>
          </a:p>
          <a:p>
            <a:pPr defTabSz="431800">
              <a:defRPr>
                <a:latin typeface="Times New Roman"/>
                <a:ea typeface="Times New Roman"/>
                <a:cs typeface="Times New Roman"/>
                <a:sym typeface="Times New Roman"/>
              </a:defRPr>
            </a:pPr>
            <a:r>
              <a:t>@@ To check that you correctly performed the pre-order traversal, the root should be the first node processed.  The next nodes processed are the leftmost nodes in the tree.</a:t>
            </a:r>
          </a:p>
          <a:p>
            <a:pPr defTabSz="431800">
              <a:defRPr>
                <a:latin typeface="Times New Roman"/>
                <a:ea typeface="Times New Roman"/>
                <a:cs typeface="Times New Roman"/>
                <a:sym typeface="Times New Roman"/>
              </a:defRPr>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 name="Shape 836"/>
          <p:cNvSpPr>
            <a:spLocks noGrp="1" noRot="1" noChangeAspect="1"/>
          </p:cNvSpPr>
          <p:nvPr>
            <p:ph type="sldImg"/>
          </p:nvPr>
        </p:nvSpPr>
        <p:spPr>
          <a:xfrm>
            <a:off x="381000" y="685800"/>
            <a:ext cx="6096000" cy="3429000"/>
          </a:xfrm>
          <a:prstGeom prst="rect">
            <a:avLst/>
          </a:prstGeom>
        </p:spPr>
        <p:txBody>
          <a:bodyPr/>
          <a:lstStyle/>
          <a:p>
            <a:endParaRPr/>
          </a:p>
        </p:txBody>
      </p:sp>
      <p:sp>
        <p:nvSpPr>
          <p:cNvPr id="837" name="Shape 837"/>
          <p:cNvSpPr>
            <a:spLocks noGrp="1"/>
          </p:cNvSpPr>
          <p:nvPr>
            <p:ph type="body" sz="quarter" idx="1"/>
          </p:nvPr>
        </p:nvSpPr>
        <p:spPr>
          <a:prstGeom prst="rect">
            <a:avLst/>
          </a:prstGeom>
        </p:spPr>
        <p:txBody>
          <a:bodyPr/>
          <a:lstStyle/>
          <a:p>
            <a:pPr defTabSz="431800">
              <a:defRPr>
                <a:latin typeface="Times New Roman"/>
                <a:ea typeface="Times New Roman"/>
                <a:cs typeface="Times New Roman"/>
                <a:sym typeface="Times New Roman"/>
              </a:defRPr>
            </a:pPr>
            <a:r>
              <a:t>An inorder traversal visits the root of a binary tree between visiting the nodes in the root’s sub-trees. In particular, it visits nodes in the following order:</a:t>
            </a:r>
          </a:p>
          <a:p>
            <a:pPr defTabSz="431800">
              <a:defRPr>
                <a:latin typeface="Times New Roman"/>
                <a:ea typeface="Times New Roman"/>
                <a:cs typeface="Times New Roman"/>
                <a:sym typeface="Times New Roman"/>
              </a:defRPr>
            </a:pPr>
            <a:r>
              <a:t>       Visit all the nodes in the root’s left subtree </a:t>
            </a:r>
          </a:p>
          <a:p>
            <a:pPr defTabSz="431800">
              <a:defRPr>
                <a:latin typeface="Times New Roman"/>
                <a:ea typeface="Times New Roman"/>
                <a:cs typeface="Times New Roman"/>
                <a:sym typeface="Times New Roman"/>
              </a:defRPr>
            </a:pPr>
            <a:r>
              <a:t>       Visit the root</a:t>
            </a:r>
            <a:br/>
            <a:r>
              <a:t>        Visit all the nodes in the root’s right subtree</a:t>
            </a:r>
          </a:p>
          <a:p>
            <a:pPr defTabSz="431800">
              <a:defRPr>
                <a:latin typeface="Times New Roman"/>
                <a:ea typeface="Times New Roman"/>
                <a:cs typeface="Times New Roman"/>
                <a:sym typeface="Times New Roman"/>
              </a:defRPr>
            </a:pPr>
            <a:r>
              <a:t>Let’s see how this traversal visits the nodes in our tree. </a:t>
            </a:r>
          </a:p>
          <a:p>
            <a:pPr defTabSz="431800">
              <a:defRPr>
                <a:latin typeface="Times New Roman"/>
                <a:ea typeface="Times New Roman"/>
                <a:cs typeface="Times New Roman"/>
                <a:sym typeface="Times New Roman"/>
              </a:defRPr>
            </a:pPr>
            <a:r>
              <a:t>@@ Since we must process or visit the left subtree before processing the current node, </a:t>
            </a:r>
          </a:p>
          <a:p>
            <a:pPr defTabSz="431800">
              <a:defRPr>
                <a:latin typeface="Times New Roman"/>
                <a:ea typeface="Times New Roman"/>
                <a:cs typeface="Times New Roman"/>
                <a:sym typeface="Times New Roman"/>
              </a:defRPr>
            </a:pPr>
            <a:r>
              <a:t>@@we “pass through” the node to the left subtree.</a:t>
            </a:r>
          </a:p>
          <a:p>
            <a:pPr defTabSz="431800">
              <a:defRPr>
                <a:latin typeface="Times New Roman"/>
                <a:ea typeface="Times New Roman"/>
                <a:cs typeface="Times New Roman"/>
                <a:sym typeface="Times New Roman"/>
              </a:defRPr>
            </a:pPr>
            <a:r>
              <a:t> @@ Recursively visiting the nodes in the left subtree results in visiting the leftmost leaf first. </a:t>
            </a:r>
          </a:p>
          <a:p>
            <a:pPr defTabSz="431800">
              <a:defRPr>
                <a:latin typeface="Times New Roman"/>
                <a:ea typeface="Times New Roman"/>
                <a:cs typeface="Times New Roman"/>
                <a:sym typeface="Times New Roman"/>
              </a:defRPr>
            </a:pPr>
            <a:r>
              <a:t>@@ We visit that leaf’s parent next and</a:t>
            </a:r>
          </a:p>
          <a:p>
            <a:pPr defTabSz="431800">
              <a:defRPr>
                <a:latin typeface="Times New Roman"/>
                <a:ea typeface="Times New Roman"/>
                <a:cs typeface="Times New Roman"/>
                <a:sym typeface="Times New Roman"/>
              </a:defRPr>
            </a:pPr>
            <a:r>
              <a:t>@@  then the parent’s rightsubtree. </a:t>
            </a:r>
          </a:p>
          <a:p>
            <a:pPr defTabSz="431800">
              <a:defRPr>
                <a:latin typeface="Times New Roman"/>
                <a:ea typeface="Times New Roman"/>
                <a:cs typeface="Times New Roman"/>
                <a:sym typeface="Times New Roman"/>
              </a:defRPr>
            </a:pPr>
            <a:r>
              <a:t>@@ </a:t>
            </a:r>
          </a:p>
          <a:p>
            <a:pPr defTabSz="431800">
              <a:defRPr>
                <a:latin typeface="Times New Roman"/>
                <a:ea typeface="Times New Roman"/>
                <a:cs typeface="Times New Roman"/>
                <a:sym typeface="Times New Roman"/>
              </a:defRPr>
            </a:pPr>
            <a:r>
              <a:t>@@</a:t>
            </a:r>
          </a:p>
          <a:p>
            <a:pPr defTabSz="431800">
              <a:defRPr>
                <a:latin typeface="Times New Roman"/>
                <a:ea typeface="Times New Roman"/>
                <a:cs typeface="Times New Roman"/>
                <a:sym typeface="Times New Roman"/>
              </a:defRPr>
            </a:pPr>
            <a:r>
              <a:t>@@ We visit the tree’s root after we have visited all of the nodes in the root’s left subtree. </a:t>
            </a:r>
          </a:p>
          <a:p>
            <a:pPr defTabSz="431800">
              <a:defRPr>
                <a:latin typeface="Times New Roman"/>
                <a:ea typeface="Times New Roman"/>
                <a:cs typeface="Times New Roman"/>
                <a:sym typeface="Times New Roman"/>
              </a:defRPr>
            </a:pPr>
            <a:r>
              <a:t>@@ Finally, we visit the nodes in the root’s right subtree in this recursive manner.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Shape 881"/>
          <p:cNvSpPr>
            <a:spLocks noGrp="1" noRot="1" noChangeAspect="1"/>
          </p:cNvSpPr>
          <p:nvPr>
            <p:ph type="sldImg"/>
          </p:nvPr>
        </p:nvSpPr>
        <p:spPr>
          <a:xfrm>
            <a:off x="381000" y="685800"/>
            <a:ext cx="6096000" cy="3429000"/>
          </a:xfrm>
          <a:prstGeom prst="rect">
            <a:avLst/>
          </a:prstGeom>
        </p:spPr>
        <p:txBody>
          <a:bodyPr/>
          <a:lstStyle/>
          <a:p>
            <a:endParaRPr/>
          </a:p>
        </p:txBody>
      </p:sp>
      <p:sp>
        <p:nvSpPr>
          <p:cNvPr id="882" name="Shape 882"/>
          <p:cNvSpPr>
            <a:spLocks noGrp="1"/>
          </p:cNvSpPr>
          <p:nvPr>
            <p:ph type="body" sz="quarter" idx="1"/>
          </p:nvPr>
        </p:nvSpPr>
        <p:spPr>
          <a:prstGeom prst="rect">
            <a:avLst/>
          </a:prstGeom>
        </p:spPr>
        <p:txBody>
          <a:bodyPr/>
          <a:lstStyle/>
          <a:p>
            <a:pPr defTabSz="431800">
              <a:defRPr>
                <a:latin typeface="Times New Roman"/>
                <a:ea typeface="Times New Roman"/>
                <a:cs typeface="Times New Roman"/>
                <a:sym typeface="Times New Roman"/>
              </a:defRPr>
            </a:pPr>
            <a:r>
              <a:t>A postorder traversal visits the root of a binary tree </a:t>
            </a:r>
            <a:r>
              <a:rPr b="1"/>
              <a:t>after</a:t>
            </a:r>
            <a:r>
              <a:t> visiting the nodes in the root’s subtrees.</a:t>
            </a:r>
          </a:p>
          <a:p>
            <a:pPr defTabSz="431800">
              <a:defRPr>
                <a:latin typeface="Times New Roman"/>
                <a:ea typeface="Times New Roman"/>
                <a:cs typeface="Times New Roman"/>
                <a:sym typeface="Times New Roman"/>
              </a:defRPr>
            </a:pPr>
            <a:r>
              <a:t>In particular, it visits nodes in the following order:</a:t>
            </a:r>
          </a:p>
          <a:p>
            <a:pPr defTabSz="431800">
              <a:defRPr>
                <a:latin typeface="Times New Roman"/>
                <a:ea typeface="Times New Roman"/>
                <a:cs typeface="Times New Roman"/>
                <a:sym typeface="Times New Roman"/>
              </a:defRPr>
            </a:pPr>
            <a:r>
              <a:t>Visit all the nodes in the root’s left subtree </a:t>
            </a:r>
          </a:p>
          <a:p>
            <a:pPr defTabSz="431800">
              <a:defRPr>
                <a:latin typeface="Times New Roman"/>
                <a:ea typeface="Times New Roman"/>
                <a:cs typeface="Times New Roman"/>
                <a:sym typeface="Times New Roman"/>
              </a:defRPr>
            </a:pPr>
            <a:r>
              <a:t>Visit all the nodes in the root’s right subtree </a:t>
            </a:r>
          </a:p>
          <a:p>
            <a:pPr defTabSz="431800">
              <a:defRPr>
                <a:latin typeface="Times New Roman"/>
                <a:ea typeface="Times New Roman"/>
                <a:cs typeface="Times New Roman"/>
                <a:sym typeface="Times New Roman"/>
              </a:defRPr>
            </a:pPr>
            <a:r>
              <a:t>Visit the root</a:t>
            </a:r>
          </a:p>
          <a:p>
            <a:pPr defTabSz="431800">
              <a:defRPr>
                <a:latin typeface="Times New Roman"/>
                <a:ea typeface="Times New Roman"/>
                <a:cs typeface="Times New Roman"/>
                <a:sym typeface="Times New Roman"/>
              </a:defRPr>
            </a:pPr>
            <a:r>
              <a:t>@@ LEt’s see how we can perform a post-order traversal of our tree. </a:t>
            </a:r>
          </a:p>
          <a:p>
            <a:pPr defTabSz="431800">
              <a:defRPr>
                <a:latin typeface="Times New Roman"/>
                <a:ea typeface="Times New Roman"/>
                <a:cs typeface="Times New Roman"/>
                <a:sym typeface="Times New Roman"/>
              </a:defRPr>
            </a:pPr>
            <a:r>
              <a:t>@@Recursively visiting the nodes in the left subtree </a:t>
            </a:r>
          </a:p>
          <a:p>
            <a:pPr defTabSz="431800">
              <a:defRPr>
                <a:latin typeface="Times New Roman"/>
                <a:ea typeface="Times New Roman"/>
                <a:cs typeface="Times New Roman"/>
                <a:sym typeface="Times New Roman"/>
              </a:defRPr>
            </a:pPr>
            <a:r>
              <a:t>@@ results in visiting the leftmost leaf first. </a:t>
            </a:r>
          </a:p>
          <a:p>
            <a:pPr defTabSz="431800">
              <a:defRPr>
                <a:latin typeface="Times New Roman"/>
                <a:ea typeface="Times New Roman"/>
                <a:cs typeface="Times New Roman"/>
                <a:sym typeface="Times New Roman"/>
              </a:defRPr>
            </a:pPr>
            <a:r>
              <a:t>@@ We then visit that leaf’s sibling subtree </a:t>
            </a:r>
          </a:p>
          <a:p>
            <a:pPr defTabSz="431800">
              <a:defRPr>
                <a:latin typeface="Times New Roman"/>
                <a:ea typeface="Times New Roman"/>
                <a:cs typeface="Times New Roman"/>
                <a:sym typeface="Times New Roman"/>
              </a:defRPr>
            </a:pPr>
            <a:r>
              <a:t>@@</a:t>
            </a:r>
          </a:p>
          <a:p>
            <a:pPr defTabSz="431800">
              <a:defRPr>
                <a:latin typeface="Times New Roman"/>
                <a:ea typeface="Times New Roman"/>
                <a:cs typeface="Times New Roman"/>
                <a:sym typeface="Times New Roman"/>
              </a:defRPr>
            </a:pPr>
            <a:r>
              <a:t>@@</a:t>
            </a:r>
          </a:p>
          <a:p>
            <a:pPr defTabSz="431800">
              <a:defRPr>
                <a:latin typeface="Times New Roman"/>
                <a:ea typeface="Times New Roman"/>
                <a:cs typeface="Times New Roman"/>
                <a:sym typeface="Times New Roman"/>
              </a:defRPr>
            </a:pPr>
            <a:r>
              <a:t>@@ and then their parent. </a:t>
            </a:r>
          </a:p>
          <a:p>
            <a:pPr defTabSz="431800">
              <a:defRPr>
                <a:latin typeface="Times New Roman"/>
                <a:ea typeface="Times New Roman"/>
                <a:cs typeface="Times New Roman"/>
                <a:sym typeface="Times New Roman"/>
              </a:defRPr>
            </a:pPr>
            <a:r>
              <a:t>@@ </a:t>
            </a:r>
          </a:p>
          <a:p>
            <a:pPr defTabSz="431800">
              <a:defRPr>
                <a:latin typeface="Times New Roman"/>
                <a:ea typeface="Times New Roman"/>
                <a:cs typeface="Times New Roman"/>
                <a:sym typeface="Times New Roman"/>
              </a:defRPr>
            </a:pPr>
            <a:r>
              <a:t>@@ After visiting all the nodes in the root’s left subtree, </a:t>
            </a:r>
          </a:p>
          <a:p>
            <a:pPr defTabSz="431800">
              <a:defRPr>
                <a:latin typeface="Times New Roman"/>
                <a:ea typeface="Times New Roman"/>
                <a:cs typeface="Times New Roman"/>
                <a:sym typeface="Times New Roman"/>
              </a:defRPr>
            </a:pPr>
            <a:r>
              <a:t>@@ we visit the nodes in the root’s right subtree in this recursive manner. </a:t>
            </a:r>
          </a:p>
          <a:p>
            <a:pPr defTabSz="431800">
              <a:defRPr>
                <a:latin typeface="Times New Roman"/>
                <a:ea typeface="Times New Roman"/>
                <a:cs typeface="Times New Roman"/>
                <a:sym typeface="Times New Roman"/>
              </a:defRPr>
            </a:pPr>
            <a:r>
              <a:t>@@ Finally we visit the root.</a:t>
            </a:r>
          </a:p>
          <a:p>
            <a:pPr defTabSz="431800">
              <a:defRPr>
                <a:latin typeface="Times New Roman"/>
                <a:ea typeface="Times New Roman"/>
                <a:cs typeface="Times New Roman"/>
                <a:sym typeface="Times New Roman"/>
              </a:defRPr>
            </a:pPr>
            <a:r>
              <a:t>@@To check that you correctly performed the post-order traversal, the root should be the </a:t>
            </a:r>
            <a:r>
              <a:rPr b="1"/>
              <a:t>last</a:t>
            </a:r>
            <a:r>
              <a:t> node processed.  The nodes immediately preceeding it the list should be the nodes rightmost nodes in the tree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Shape 927"/>
          <p:cNvSpPr>
            <a:spLocks noGrp="1" noRot="1" noChangeAspect="1"/>
          </p:cNvSpPr>
          <p:nvPr>
            <p:ph type="sldImg"/>
          </p:nvPr>
        </p:nvSpPr>
        <p:spPr>
          <a:xfrm>
            <a:off x="381000" y="685800"/>
            <a:ext cx="6096000" cy="3429000"/>
          </a:xfrm>
          <a:prstGeom prst="rect">
            <a:avLst/>
          </a:prstGeom>
        </p:spPr>
        <p:txBody>
          <a:bodyPr/>
          <a:lstStyle/>
          <a:p>
            <a:endParaRPr/>
          </a:p>
        </p:txBody>
      </p:sp>
      <p:sp>
        <p:nvSpPr>
          <p:cNvPr id="928" name="Shape 928"/>
          <p:cNvSpPr>
            <a:spLocks noGrp="1"/>
          </p:cNvSpPr>
          <p:nvPr>
            <p:ph type="body" sz="quarter" idx="1"/>
          </p:nvPr>
        </p:nvSpPr>
        <p:spPr>
          <a:prstGeom prst="rect">
            <a:avLst/>
          </a:prstGeom>
        </p:spPr>
        <p:txBody>
          <a:bodyPr/>
          <a:lstStyle/>
          <a:p>
            <a:pPr defTabSz="431800">
              <a:defRPr>
                <a:latin typeface="Times New Roman"/>
                <a:ea typeface="Times New Roman"/>
                <a:cs typeface="Times New Roman"/>
                <a:sym typeface="Times New Roman"/>
              </a:defRPr>
            </a:pPr>
            <a:r>
              <a:t>A level-order traversal begins at the root and visits nodes one level at a time. </a:t>
            </a:r>
          </a:p>
          <a:p>
            <a:pPr defTabSz="431800">
              <a:defRPr>
                <a:latin typeface="Times New Roman"/>
                <a:ea typeface="Times New Roman"/>
                <a:cs typeface="Times New Roman"/>
                <a:sym typeface="Times New Roman"/>
              </a:defRPr>
            </a:pPr>
            <a:r>
              <a:t>Within a level, it visits nodes from left to right. </a:t>
            </a:r>
          </a:p>
          <a:p>
            <a:pPr defTabSz="431800">
              <a:defRPr>
                <a:latin typeface="Times New Roman"/>
                <a:ea typeface="Times New Roman"/>
                <a:cs typeface="Times New Roman"/>
                <a:sym typeface="Times New Roman"/>
              </a:defRPr>
            </a:pPr>
            <a:r>
              <a:t>The level-order traversal is an example of a breadth-first traversal. </a:t>
            </a:r>
          </a:p>
          <a:p>
            <a:pPr defTabSz="431800">
              <a:defRPr>
                <a:latin typeface="Times New Roman"/>
                <a:ea typeface="Times New Roman"/>
                <a:cs typeface="Times New Roman"/>
                <a:sym typeface="Times New Roman"/>
              </a:defRPr>
            </a:pPr>
            <a:r>
              <a:t>It follows a path that explores an entire level before moving to the next level. </a:t>
            </a:r>
          </a:p>
          <a:p>
            <a:pPr defTabSz="431800">
              <a:defRPr>
                <a:latin typeface="Times New Roman"/>
                <a:ea typeface="Times New Roman"/>
                <a:cs typeface="Times New Roman"/>
                <a:sym typeface="Times New Roman"/>
              </a:defRPr>
            </a:pPr>
            <a:endParaRPr/>
          </a:p>
          <a:p>
            <a:pPr defTabSz="431800">
              <a:defRPr>
                <a:latin typeface="Times New Roman"/>
                <a:ea typeface="Times New Roman"/>
                <a:cs typeface="Times New Roman"/>
                <a:sym typeface="Times New Roman"/>
              </a:defRPr>
            </a:pPr>
            <a:r>
              <a:t> Let’s see how this traversal processes the nodes in our tree.</a:t>
            </a:r>
          </a:p>
          <a:p>
            <a:pPr defTabSz="431800">
              <a:defRPr>
                <a:latin typeface="Times New Roman"/>
                <a:ea typeface="Times New Roman"/>
                <a:cs typeface="Times New Roman"/>
                <a:sym typeface="Times New Roman"/>
              </a:defRPr>
            </a:pPr>
            <a:endParaRPr/>
          </a:p>
          <a:p>
            <a:pPr defTabSz="431800">
              <a:defRPr>
                <a:latin typeface="Times New Roman"/>
                <a:ea typeface="Times New Roman"/>
                <a:cs typeface="Times New Roman"/>
                <a:sym typeface="Times New Roman"/>
              </a:defRPr>
            </a:pPr>
            <a:r>
              <a:t>@@ We begin at the root</a:t>
            </a:r>
          </a:p>
          <a:p>
            <a:pPr defTabSz="431800">
              <a:defRPr>
                <a:latin typeface="Times New Roman"/>
                <a:ea typeface="Times New Roman"/>
                <a:cs typeface="Times New Roman"/>
                <a:sym typeface="Times New Roman"/>
              </a:defRPr>
            </a:pPr>
            <a:r>
              <a:t>@@ Then go to the second level </a:t>
            </a:r>
          </a:p>
          <a:p>
            <a:pPr defTabSz="431800">
              <a:defRPr>
                <a:latin typeface="Times New Roman"/>
                <a:ea typeface="Times New Roman"/>
                <a:cs typeface="Times New Roman"/>
                <a:sym typeface="Times New Roman"/>
              </a:defRPr>
            </a:pPr>
            <a:r>
              <a:t>@@ and process the nodes there</a:t>
            </a:r>
          </a:p>
          <a:p>
            <a:pPr defTabSz="431800">
              <a:defRPr>
                <a:latin typeface="Times New Roman"/>
                <a:ea typeface="Times New Roman"/>
                <a:cs typeface="Times New Roman"/>
                <a:sym typeface="Times New Roman"/>
              </a:defRPr>
            </a:pPr>
            <a:r>
              <a:t>@@ after that, we process all of the nodes at the third level of the tree</a:t>
            </a:r>
          </a:p>
          <a:p>
            <a:pPr defTabSz="431800">
              <a:defRPr>
                <a:latin typeface="Times New Roman"/>
                <a:ea typeface="Times New Roman"/>
                <a:cs typeface="Times New Roman"/>
                <a:sym typeface="Times New Roman"/>
              </a:defRPr>
            </a:pPr>
            <a:r>
              <a:t>@@</a:t>
            </a:r>
          </a:p>
          <a:p>
            <a:pPr defTabSz="431800">
              <a:defRPr>
                <a:latin typeface="Times New Roman"/>
                <a:ea typeface="Times New Roman"/>
                <a:cs typeface="Times New Roman"/>
                <a:sym typeface="Times New Roman"/>
              </a:defRPr>
            </a:pPr>
            <a:r>
              <a:t>@@ and then finish by processing all of the nodex at the lowest level</a:t>
            </a:r>
          </a:p>
          <a:p>
            <a:pPr defTabSz="431800">
              <a:defRPr>
                <a:latin typeface="Times New Roman"/>
                <a:ea typeface="Times New Roman"/>
                <a:cs typeface="Times New Roman"/>
                <a:sym typeface="Times New Roman"/>
              </a:defRPr>
            </a:pPr>
            <a:r>
              <a:t>@@</a:t>
            </a:r>
          </a:p>
          <a:p>
            <a:pPr defTabSz="431800">
              <a:defRPr>
                <a:latin typeface="Times New Roman"/>
                <a:ea typeface="Times New Roman"/>
                <a:cs typeface="Times New Roman"/>
                <a:sym typeface="Times New Roman"/>
              </a:defRPr>
            </a:pPr>
            <a:r>
              <a:t>@@ To check that you correctly performed the level-order traversal, the root should be the </a:t>
            </a:r>
            <a:r>
              <a:rPr b="1"/>
              <a:t>first</a:t>
            </a:r>
            <a:r>
              <a:t> node processed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noRot="1" noChangeAspect="1"/>
          </p:cNvSpPr>
          <p:nvPr>
            <p:ph type="sldImg"/>
          </p:nvPr>
        </p:nvSpPr>
        <p:spPr>
          <a:xfrm>
            <a:off x="381000" y="685800"/>
            <a:ext cx="6096000" cy="3429000"/>
          </a:xfrm>
          <a:prstGeom prst="rect">
            <a:avLst/>
          </a:prstGeom>
        </p:spPr>
        <p:txBody>
          <a:bodyPr/>
          <a:lstStyle/>
          <a:p>
            <a:endParaRPr/>
          </a:p>
        </p:txBody>
      </p:sp>
      <p:sp>
        <p:nvSpPr>
          <p:cNvPr id="94" name="Shape 94"/>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The data organizations that we’ve seen so far have placed data in a linear order. Objects in a stack, queue, list, or dictionary appear one after the other. As useful as these organizations are, we often have to categorize data into groups and subgroups. Such a classification is hierarchical, or nonlinear, since the data items appear at various levels within the organization.</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Corporations, schools, churches, and governments all organize their staff hierarchically. For example, here is a portion of the administrative structure of a typical university. All offices ultimately report to the president. Immediately beneath the president are three vice presidents. The Vice President for Academic Affairs, for example, oversees the deans of the colleges. The deans in turn supervise the chairs of the various academic departments, such as computer science and accounting.</a:t>
            </a:r>
          </a:p>
          <a:p>
            <a:pPr>
              <a:defRPr>
                <a:latin typeface="Times New Roman"/>
                <a:ea typeface="Times New Roman"/>
                <a:cs typeface="Times New Roman"/>
                <a:sym typeface="Times New Roman"/>
              </a:defRPr>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xfrm>
            <a:off x="381000" y="685800"/>
            <a:ext cx="6096000" cy="3429000"/>
          </a:xfrm>
          <a:prstGeom prst="rect">
            <a:avLst/>
          </a:prstGeom>
        </p:spPr>
        <p:txBody>
          <a:bodyPr/>
          <a:lstStyle/>
          <a:p>
            <a:endParaRPr/>
          </a:p>
        </p:txBody>
      </p:sp>
      <p:sp>
        <p:nvSpPr>
          <p:cNvPr id="102" name="Shape 102"/>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Your relatives can be arranged hierarchically in more than one way. HEre are Carole’s children and grandchildren. Her son Brett has one daughter, Susan. Carole’s daughter, Jennifer, has two children—Jared and Jamie.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Using a different arrangement, Figure 23-2 shows Jared’s parents and grandparents. Jared’s father is John and his mother is Jennifer. John’s father and mother are James and Mary; Jennifer’s parents are Robert and Carole.</a:t>
            </a:r>
          </a:p>
          <a:p>
            <a:pPr>
              <a:defRPr>
                <a:latin typeface="Times New Roman"/>
                <a:ea typeface="Times New Roman"/>
                <a:cs typeface="Times New Roman"/>
                <a:sym typeface="Times New Roman"/>
              </a:defRPr>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xfrm>
            <a:off x="381000" y="685800"/>
            <a:ext cx="6096000" cy="3429000"/>
          </a:xfrm>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pPr defTabSz="431800">
              <a:defRPr>
                <a:latin typeface="Times New Roman"/>
                <a:ea typeface="Times New Roman"/>
                <a:cs typeface="Times New Roman"/>
                <a:sym typeface="Times New Roman"/>
              </a:defRPr>
            </a:pPr>
            <a:r>
              <a:t>Each of the previous diagrams is an example of a tree. A tree is a set of </a:t>
            </a:r>
            <a:r>
              <a:rPr b="1"/>
              <a:t>nodes</a:t>
            </a:r>
            <a:r>
              <a:t> connected by </a:t>
            </a:r>
            <a:r>
              <a:rPr b="1"/>
              <a:t>edges</a:t>
            </a:r>
            <a:r>
              <a:t> that indicate the relationships among the nodes. </a:t>
            </a:r>
          </a:p>
          <a:p>
            <a:pPr defTabSz="431800">
              <a:defRPr>
                <a:latin typeface="Times New Roman"/>
                <a:ea typeface="Times New Roman"/>
                <a:cs typeface="Times New Roman"/>
                <a:sym typeface="Times New Roman"/>
              </a:defRPr>
            </a:pPr>
            <a:r>
              <a:t>@@The nodes are arranged in </a:t>
            </a:r>
            <a:r>
              <a:rPr b="1"/>
              <a:t>levels</a:t>
            </a:r>
            <a:r>
              <a:t> that indicate the nodes’ hierarchy. </a:t>
            </a:r>
          </a:p>
          <a:p>
            <a:pPr defTabSz="431800">
              <a:defRPr>
                <a:latin typeface="Times New Roman"/>
                <a:ea typeface="Times New Roman"/>
                <a:cs typeface="Times New Roman"/>
                <a:sym typeface="Times New Roman"/>
              </a:defRPr>
            </a:pPr>
            <a:r>
              <a:t>@@ At the top level is a single node called the </a:t>
            </a:r>
            <a:r>
              <a:rPr b="1"/>
              <a:t>root</a:t>
            </a:r>
            <a:r>
              <a:t>. </a:t>
            </a:r>
          </a:p>
          <a:p>
            <a:pPr defTabSz="431800">
              <a:defRPr>
                <a:latin typeface="Times New Roman"/>
                <a:ea typeface="Times New Roman"/>
                <a:cs typeface="Times New Roman"/>
                <a:sym typeface="Times New Roman"/>
              </a:defRPr>
            </a:pPr>
            <a:r>
              <a:t>@@ The nodes at each successive level of a tree are the </a:t>
            </a:r>
            <a:r>
              <a:rPr b="1"/>
              <a:t>children</a:t>
            </a:r>
            <a:r>
              <a:t> of the nodes at the previous level. </a:t>
            </a:r>
          </a:p>
          <a:p>
            <a:pPr defTabSz="431800">
              <a:defRPr>
                <a:latin typeface="Times New Roman"/>
                <a:ea typeface="Times New Roman"/>
                <a:cs typeface="Times New Roman"/>
                <a:sym typeface="Times New Roman"/>
              </a:defRPr>
            </a:pPr>
            <a:r>
              <a:t>@@ A node that has children is the </a:t>
            </a:r>
            <a:r>
              <a:rPr b="1"/>
              <a:t>parent</a:t>
            </a:r>
            <a:r>
              <a:t> of those children. Here node C is the parent of nodes K and G. </a:t>
            </a:r>
          </a:p>
          <a:p>
            <a:pPr defTabSz="431800">
              <a:defRPr>
                <a:latin typeface="Times New Roman"/>
                <a:ea typeface="Times New Roman"/>
                <a:cs typeface="Times New Roman"/>
                <a:sym typeface="Times New Roman"/>
              </a:defRPr>
            </a:pPr>
            <a:r>
              <a:t>@@ Since these children have the same parent, they are called </a:t>
            </a:r>
            <a:r>
              <a:rPr b="1"/>
              <a:t>siblings</a:t>
            </a:r>
            <a:r>
              <a:t>. </a:t>
            </a:r>
          </a:p>
          <a:p>
            <a:pPr defTabSz="431800">
              <a:defRPr>
                <a:latin typeface="Times New Roman"/>
                <a:ea typeface="Times New Roman"/>
                <a:cs typeface="Times New Roman"/>
                <a:sym typeface="Times New Roman"/>
              </a:defRPr>
            </a:pPr>
            <a:r>
              <a:t>@@ They also are the </a:t>
            </a:r>
            <a:r>
              <a:rPr b="1"/>
              <a:t>descendants</a:t>
            </a:r>
            <a:r>
              <a:t> of node C, and node C is their </a:t>
            </a:r>
            <a:r>
              <a:rPr b="1"/>
              <a:t>ancestor</a:t>
            </a:r>
            <a:r>
              <a:t>. Furthermore, node J is a descendant of C, and C is an ancestor of J. The root is the ancestor of all nodes in the tree</a:t>
            </a:r>
          </a:p>
          <a:p>
            <a:pPr defTabSz="431800">
              <a:defRPr>
                <a:latin typeface="Times New Roman"/>
                <a:ea typeface="Times New Roman"/>
                <a:cs typeface="Times New Roman"/>
                <a:sym typeface="Times New Roman"/>
              </a:defRPr>
            </a:pPr>
            <a:r>
              <a:t>@@ Notice that node M has no children. Such a node is called a </a:t>
            </a:r>
            <a:r>
              <a:rPr b="1"/>
              <a:t>leaf</a:t>
            </a:r>
            <a:r>
              <a:t>. </a:t>
            </a:r>
          </a:p>
          <a:p>
            <a:pPr defTabSz="431800">
              <a:defRPr>
                <a:latin typeface="Times New Roman"/>
                <a:ea typeface="Times New Roman"/>
                <a:cs typeface="Times New Roman"/>
                <a:sym typeface="Times New Roman"/>
              </a:defRPr>
            </a:pPr>
            <a:r>
              <a:t>@@A node that is not a leaf—that is, one that has children—is called either an </a:t>
            </a:r>
            <a:r>
              <a:rPr b="1"/>
              <a:t>interior node</a:t>
            </a:r>
            <a:r>
              <a:t> or a nonleaf. Such a node is also a </a:t>
            </a:r>
            <a:r>
              <a:rPr b="1"/>
              <a:t>parent</a:t>
            </a:r>
            <a:r>
              <a:t>.</a:t>
            </a:r>
          </a:p>
          <a:p>
            <a:pPr defTabSz="431800">
              <a:defRPr>
                <a:latin typeface="Times New Roman"/>
                <a:ea typeface="Times New Roman"/>
                <a:cs typeface="Times New Roman"/>
                <a:sym typeface="Times New Roman"/>
              </a:defRPr>
            </a:pPr>
            <a:r>
              <a:t>@@ Any node and its descendants form a subtree of the original tree. A subtree of a node is a tree rooted at a child of that node. For example, one subtree of node A is the tree rooted at B. A subtree of a tree is a subtree of the tree’s root.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xfrm>
            <a:off x="381000" y="685800"/>
            <a:ext cx="6096000" cy="3429000"/>
          </a:xfrm>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pPr defTabSz="431800">
              <a:defRPr>
                <a:latin typeface="Times New Roman"/>
                <a:ea typeface="Times New Roman"/>
                <a:cs typeface="Times New Roman"/>
                <a:sym typeface="Times New Roman"/>
              </a:defRPr>
            </a:pPr>
            <a:r>
              <a:t>Each of the previous diagrams is an example of a tree. A tree is a set of </a:t>
            </a:r>
            <a:r>
              <a:rPr b="1"/>
              <a:t>nodes</a:t>
            </a:r>
            <a:r>
              <a:t> connected by </a:t>
            </a:r>
            <a:r>
              <a:rPr b="1"/>
              <a:t>edges</a:t>
            </a:r>
            <a:r>
              <a:t> that indicate the relationships among the nodes. </a:t>
            </a:r>
          </a:p>
          <a:p>
            <a:pPr defTabSz="431800">
              <a:defRPr>
                <a:latin typeface="Times New Roman"/>
                <a:ea typeface="Times New Roman"/>
                <a:cs typeface="Times New Roman"/>
                <a:sym typeface="Times New Roman"/>
              </a:defRPr>
            </a:pPr>
            <a:r>
              <a:t>@@The nodes are arranged in </a:t>
            </a:r>
            <a:r>
              <a:rPr b="1"/>
              <a:t>levels</a:t>
            </a:r>
            <a:r>
              <a:t> that indicate the nodes’ hierarchy. </a:t>
            </a:r>
          </a:p>
          <a:p>
            <a:pPr defTabSz="431800">
              <a:defRPr>
                <a:latin typeface="Times New Roman"/>
                <a:ea typeface="Times New Roman"/>
                <a:cs typeface="Times New Roman"/>
                <a:sym typeface="Times New Roman"/>
              </a:defRPr>
            </a:pPr>
            <a:r>
              <a:t>@@ At the top level is a single node called the </a:t>
            </a:r>
            <a:r>
              <a:rPr b="1"/>
              <a:t>root</a:t>
            </a:r>
            <a:r>
              <a:t>. </a:t>
            </a:r>
          </a:p>
          <a:p>
            <a:pPr defTabSz="431800">
              <a:defRPr>
                <a:latin typeface="Times New Roman"/>
                <a:ea typeface="Times New Roman"/>
                <a:cs typeface="Times New Roman"/>
                <a:sym typeface="Times New Roman"/>
              </a:defRPr>
            </a:pPr>
            <a:r>
              <a:t>@@ The nodes at each successive level of a tree are the </a:t>
            </a:r>
            <a:r>
              <a:rPr b="1"/>
              <a:t>children</a:t>
            </a:r>
            <a:r>
              <a:t> of the nodes at the previous level. </a:t>
            </a:r>
          </a:p>
          <a:p>
            <a:pPr defTabSz="431800">
              <a:defRPr>
                <a:latin typeface="Times New Roman"/>
                <a:ea typeface="Times New Roman"/>
                <a:cs typeface="Times New Roman"/>
                <a:sym typeface="Times New Roman"/>
              </a:defRPr>
            </a:pPr>
            <a:r>
              <a:t>@@ A node that has children is the </a:t>
            </a:r>
            <a:r>
              <a:rPr b="1"/>
              <a:t>parent</a:t>
            </a:r>
            <a:r>
              <a:t> of those children. Here node C is the parent of nodes K and G. </a:t>
            </a:r>
          </a:p>
          <a:p>
            <a:pPr defTabSz="431800">
              <a:defRPr>
                <a:latin typeface="Times New Roman"/>
                <a:ea typeface="Times New Roman"/>
                <a:cs typeface="Times New Roman"/>
                <a:sym typeface="Times New Roman"/>
              </a:defRPr>
            </a:pPr>
            <a:r>
              <a:t>@@ Since these children have the same parent, they are called </a:t>
            </a:r>
            <a:r>
              <a:rPr b="1"/>
              <a:t>siblings</a:t>
            </a:r>
            <a:r>
              <a:t>. </a:t>
            </a:r>
          </a:p>
          <a:p>
            <a:pPr defTabSz="431800">
              <a:defRPr>
                <a:latin typeface="Times New Roman"/>
                <a:ea typeface="Times New Roman"/>
                <a:cs typeface="Times New Roman"/>
                <a:sym typeface="Times New Roman"/>
              </a:defRPr>
            </a:pPr>
            <a:r>
              <a:t>@@ They also are the </a:t>
            </a:r>
            <a:r>
              <a:rPr b="1"/>
              <a:t>descendants</a:t>
            </a:r>
            <a:r>
              <a:t> of node C, and node C is their </a:t>
            </a:r>
            <a:r>
              <a:rPr b="1"/>
              <a:t>ancestor</a:t>
            </a:r>
            <a:r>
              <a:t>. Furthermore, node J is a descendant of C, and C is an ancestor of J. The root is the ancestor of all nodes in the tree</a:t>
            </a:r>
          </a:p>
          <a:p>
            <a:pPr defTabSz="431800">
              <a:defRPr>
                <a:latin typeface="Times New Roman"/>
                <a:ea typeface="Times New Roman"/>
                <a:cs typeface="Times New Roman"/>
                <a:sym typeface="Times New Roman"/>
              </a:defRPr>
            </a:pPr>
            <a:r>
              <a:t>@@ Notice that node M has no children. Such a node is called a </a:t>
            </a:r>
            <a:r>
              <a:rPr b="1"/>
              <a:t>leaf</a:t>
            </a:r>
            <a:r>
              <a:t>. </a:t>
            </a:r>
          </a:p>
          <a:p>
            <a:pPr defTabSz="431800">
              <a:defRPr>
                <a:latin typeface="Times New Roman"/>
                <a:ea typeface="Times New Roman"/>
                <a:cs typeface="Times New Roman"/>
                <a:sym typeface="Times New Roman"/>
              </a:defRPr>
            </a:pPr>
            <a:r>
              <a:t>@@A node that is not a leaf—that is, one that has children—is called either an </a:t>
            </a:r>
            <a:r>
              <a:rPr b="1"/>
              <a:t>interior node</a:t>
            </a:r>
            <a:r>
              <a:t> or a nonleaf. Such a node is also a </a:t>
            </a:r>
            <a:r>
              <a:rPr b="1"/>
              <a:t>parent</a:t>
            </a:r>
            <a:r>
              <a:t>.</a:t>
            </a:r>
          </a:p>
          <a:p>
            <a:pPr defTabSz="431800">
              <a:defRPr>
                <a:latin typeface="Times New Roman"/>
                <a:ea typeface="Times New Roman"/>
                <a:cs typeface="Times New Roman"/>
                <a:sym typeface="Times New Roman"/>
              </a:defRPr>
            </a:pPr>
            <a:r>
              <a:t>@@ Any node and its descendants form a subtree of the original tree. A subtree of a node is a tree rooted at a child of that node. For example, one subtree of node A is the tree rooted at B. A subtree of a tree is a subtree of the tree’s root.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a:spLocks noGrp="1" noRot="1" noChangeAspect="1"/>
          </p:cNvSpPr>
          <p:nvPr>
            <p:ph type="sldImg"/>
          </p:nvPr>
        </p:nvSpPr>
        <p:spPr>
          <a:xfrm>
            <a:off x="381000" y="685800"/>
            <a:ext cx="6096000" cy="3429000"/>
          </a:xfrm>
          <a:prstGeom prst="rect">
            <a:avLst/>
          </a:prstGeom>
        </p:spPr>
        <p:txBody>
          <a:bodyPr/>
          <a:lstStyle/>
          <a:p>
            <a:endParaRPr/>
          </a:p>
        </p:txBody>
      </p:sp>
      <p:sp>
        <p:nvSpPr>
          <p:cNvPr id="305" name="Shape 305"/>
          <p:cNvSpPr>
            <a:spLocks noGrp="1"/>
          </p:cNvSpPr>
          <p:nvPr>
            <p:ph type="body" sz="quarter" idx="1"/>
          </p:nvPr>
        </p:nvSpPr>
        <p:spPr>
          <a:prstGeom prst="rect">
            <a:avLst/>
          </a:prstGeom>
        </p:spPr>
        <p:txBody>
          <a:bodyPr/>
          <a:lstStyle/>
          <a:p>
            <a:pPr defTabSz="431800">
              <a:defRPr>
                <a:latin typeface="Times New Roman"/>
                <a:ea typeface="Times New Roman"/>
                <a:cs typeface="Times New Roman"/>
                <a:sym typeface="Times New Roman"/>
              </a:defRPr>
            </a:pPr>
            <a:r>
              <a:t>Each of the previous diagrams is an example of a tree. A tree is a set of </a:t>
            </a:r>
            <a:r>
              <a:rPr b="1"/>
              <a:t>nodes</a:t>
            </a:r>
            <a:r>
              <a:t> connected by </a:t>
            </a:r>
            <a:r>
              <a:rPr b="1"/>
              <a:t>edges</a:t>
            </a:r>
            <a:r>
              <a:t> that indicate the relationships among the nodes. </a:t>
            </a:r>
          </a:p>
          <a:p>
            <a:pPr defTabSz="431800">
              <a:defRPr>
                <a:latin typeface="Times New Roman"/>
                <a:ea typeface="Times New Roman"/>
                <a:cs typeface="Times New Roman"/>
                <a:sym typeface="Times New Roman"/>
              </a:defRPr>
            </a:pPr>
            <a:r>
              <a:t>@@The nodes are arranged in </a:t>
            </a:r>
            <a:r>
              <a:rPr b="1"/>
              <a:t>levels</a:t>
            </a:r>
            <a:r>
              <a:t> that indicate the nodes’ hierarchy. </a:t>
            </a:r>
          </a:p>
          <a:p>
            <a:pPr defTabSz="431800">
              <a:defRPr>
                <a:latin typeface="Times New Roman"/>
                <a:ea typeface="Times New Roman"/>
                <a:cs typeface="Times New Roman"/>
                <a:sym typeface="Times New Roman"/>
              </a:defRPr>
            </a:pPr>
            <a:r>
              <a:t>@@ At the top level is a single node called the </a:t>
            </a:r>
            <a:r>
              <a:rPr b="1"/>
              <a:t>root</a:t>
            </a:r>
            <a:r>
              <a:t>. </a:t>
            </a:r>
          </a:p>
          <a:p>
            <a:pPr defTabSz="431800">
              <a:defRPr>
                <a:latin typeface="Times New Roman"/>
                <a:ea typeface="Times New Roman"/>
                <a:cs typeface="Times New Roman"/>
                <a:sym typeface="Times New Roman"/>
              </a:defRPr>
            </a:pPr>
            <a:r>
              <a:t>@@ The nodes at each successive level of a tree are the </a:t>
            </a:r>
            <a:r>
              <a:rPr b="1"/>
              <a:t>children</a:t>
            </a:r>
            <a:r>
              <a:t> of the nodes at the previous level. </a:t>
            </a:r>
          </a:p>
          <a:p>
            <a:pPr defTabSz="431800">
              <a:defRPr>
                <a:latin typeface="Times New Roman"/>
                <a:ea typeface="Times New Roman"/>
                <a:cs typeface="Times New Roman"/>
                <a:sym typeface="Times New Roman"/>
              </a:defRPr>
            </a:pPr>
            <a:r>
              <a:t>@@ A node that has children is the </a:t>
            </a:r>
            <a:r>
              <a:rPr b="1"/>
              <a:t>parent</a:t>
            </a:r>
            <a:r>
              <a:t> of those children. Here node C is the parent of nodes K and G. </a:t>
            </a:r>
          </a:p>
          <a:p>
            <a:pPr defTabSz="431800">
              <a:defRPr>
                <a:latin typeface="Times New Roman"/>
                <a:ea typeface="Times New Roman"/>
                <a:cs typeface="Times New Roman"/>
                <a:sym typeface="Times New Roman"/>
              </a:defRPr>
            </a:pPr>
            <a:r>
              <a:t>@@ Since these children have the same parent, they are called </a:t>
            </a:r>
            <a:r>
              <a:rPr b="1"/>
              <a:t>siblings</a:t>
            </a:r>
            <a:r>
              <a:t>. </a:t>
            </a:r>
          </a:p>
          <a:p>
            <a:pPr defTabSz="431800">
              <a:defRPr>
                <a:latin typeface="Times New Roman"/>
                <a:ea typeface="Times New Roman"/>
                <a:cs typeface="Times New Roman"/>
                <a:sym typeface="Times New Roman"/>
              </a:defRPr>
            </a:pPr>
            <a:r>
              <a:t>@@ They also are the </a:t>
            </a:r>
            <a:r>
              <a:rPr b="1"/>
              <a:t>descendants</a:t>
            </a:r>
            <a:r>
              <a:t> of node C, and node C is their </a:t>
            </a:r>
            <a:r>
              <a:rPr b="1"/>
              <a:t>ancestor</a:t>
            </a:r>
            <a:r>
              <a:t>. Furthermore, node J is a descendant of C, and C is an ancestor of J. The root is the ancestor of all nodes in the tree</a:t>
            </a:r>
          </a:p>
          <a:p>
            <a:pPr defTabSz="431800">
              <a:defRPr>
                <a:latin typeface="Times New Roman"/>
                <a:ea typeface="Times New Roman"/>
                <a:cs typeface="Times New Roman"/>
                <a:sym typeface="Times New Roman"/>
              </a:defRPr>
            </a:pPr>
            <a:r>
              <a:t>@@ Notice that node M has no children. Such a node is called a </a:t>
            </a:r>
            <a:r>
              <a:rPr b="1"/>
              <a:t>leaf</a:t>
            </a:r>
            <a:r>
              <a:t>. </a:t>
            </a:r>
          </a:p>
          <a:p>
            <a:pPr defTabSz="431800">
              <a:defRPr>
                <a:latin typeface="Times New Roman"/>
                <a:ea typeface="Times New Roman"/>
                <a:cs typeface="Times New Roman"/>
                <a:sym typeface="Times New Roman"/>
              </a:defRPr>
            </a:pPr>
            <a:r>
              <a:t>@@A node that is not a leaf—that is, one that has children—is called either an </a:t>
            </a:r>
            <a:r>
              <a:rPr b="1"/>
              <a:t>interior node</a:t>
            </a:r>
            <a:r>
              <a:t> or a nonleaf. Such a node is also a </a:t>
            </a:r>
            <a:r>
              <a:rPr b="1"/>
              <a:t>parent</a:t>
            </a:r>
            <a:r>
              <a:t>.</a:t>
            </a:r>
          </a:p>
          <a:p>
            <a:pPr defTabSz="431800">
              <a:defRPr>
                <a:latin typeface="Times New Roman"/>
                <a:ea typeface="Times New Roman"/>
                <a:cs typeface="Times New Roman"/>
                <a:sym typeface="Times New Roman"/>
              </a:defRPr>
            </a:pPr>
            <a:r>
              <a:t>@@ Any node and its descendants form a subtree of the original tree. A subtree of a node is a tree rooted at a child of that node. For example, one subtree of node A is the tree rooted at B. A subtree of a tree is a subtree of the tree’s root.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Shape 397"/>
          <p:cNvSpPr>
            <a:spLocks noGrp="1" noRot="1" noChangeAspect="1"/>
          </p:cNvSpPr>
          <p:nvPr>
            <p:ph type="sldImg"/>
          </p:nvPr>
        </p:nvSpPr>
        <p:spPr>
          <a:xfrm>
            <a:off x="381000" y="685800"/>
            <a:ext cx="6096000" cy="3429000"/>
          </a:xfrm>
          <a:prstGeom prst="rect">
            <a:avLst/>
          </a:prstGeom>
        </p:spPr>
        <p:txBody>
          <a:bodyPr/>
          <a:lstStyle/>
          <a:p>
            <a:endParaRPr/>
          </a:p>
        </p:txBody>
      </p:sp>
      <p:sp>
        <p:nvSpPr>
          <p:cNvPr id="398" name="Shape 398"/>
          <p:cNvSpPr>
            <a:spLocks noGrp="1"/>
          </p:cNvSpPr>
          <p:nvPr>
            <p:ph type="body" sz="quarter" idx="1"/>
          </p:nvPr>
        </p:nvSpPr>
        <p:spPr>
          <a:prstGeom prst="rect">
            <a:avLst/>
          </a:prstGeom>
        </p:spPr>
        <p:txBody>
          <a:bodyPr/>
          <a:lstStyle/>
          <a:p>
            <a:pPr defTabSz="431800">
              <a:defRPr>
                <a:latin typeface="Times New Roman"/>
                <a:ea typeface="Times New Roman"/>
                <a:cs typeface="Times New Roman"/>
                <a:sym typeface="Times New Roman"/>
              </a:defRPr>
            </a:pPr>
            <a:r>
              <a:t>Each of the previous diagrams is an example of a tree. A tree is a set of </a:t>
            </a:r>
            <a:r>
              <a:rPr b="1"/>
              <a:t>nodes</a:t>
            </a:r>
            <a:r>
              <a:t> connected by </a:t>
            </a:r>
            <a:r>
              <a:rPr b="1"/>
              <a:t>edges</a:t>
            </a:r>
            <a:r>
              <a:t> that indicate the relationships among the nodes. </a:t>
            </a:r>
          </a:p>
          <a:p>
            <a:pPr defTabSz="431800">
              <a:defRPr>
                <a:latin typeface="Times New Roman"/>
                <a:ea typeface="Times New Roman"/>
                <a:cs typeface="Times New Roman"/>
                <a:sym typeface="Times New Roman"/>
              </a:defRPr>
            </a:pPr>
            <a:r>
              <a:t>@@The nodes are arranged in </a:t>
            </a:r>
            <a:r>
              <a:rPr b="1"/>
              <a:t>levels</a:t>
            </a:r>
            <a:r>
              <a:t> that indicate the nodes’ hierarchy. </a:t>
            </a:r>
          </a:p>
          <a:p>
            <a:pPr defTabSz="431800">
              <a:defRPr>
                <a:latin typeface="Times New Roman"/>
                <a:ea typeface="Times New Roman"/>
                <a:cs typeface="Times New Roman"/>
                <a:sym typeface="Times New Roman"/>
              </a:defRPr>
            </a:pPr>
            <a:r>
              <a:t>@@ At the top level is a single node called the </a:t>
            </a:r>
            <a:r>
              <a:rPr b="1"/>
              <a:t>root</a:t>
            </a:r>
            <a:r>
              <a:t>. </a:t>
            </a:r>
          </a:p>
          <a:p>
            <a:pPr defTabSz="431800">
              <a:defRPr>
                <a:latin typeface="Times New Roman"/>
                <a:ea typeface="Times New Roman"/>
                <a:cs typeface="Times New Roman"/>
                <a:sym typeface="Times New Roman"/>
              </a:defRPr>
            </a:pPr>
            <a:r>
              <a:t>@@ The nodes at each successive level of a tree are the </a:t>
            </a:r>
            <a:r>
              <a:rPr b="1"/>
              <a:t>children</a:t>
            </a:r>
            <a:r>
              <a:t> of the nodes at the previous level. </a:t>
            </a:r>
          </a:p>
          <a:p>
            <a:pPr defTabSz="431800">
              <a:defRPr>
                <a:latin typeface="Times New Roman"/>
                <a:ea typeface="Times New Roman"/>
                <a:cs typeface="Times New Roman"/>
                <a:sym typeface="Times New Roman"/>
              </a:defRPr>
            </a:pPr>
            <a:r>
              <a:t>@@ A node that has children is the </a:t>
            </a:r>
            <a:r>
              <a:rPr b="1"/>
              <a:t>parent</a:t>
            </a:r>
            <a:r>
              <a:t> of those children. Here node C is the parent of nodes K and G. </a:t>
            </a:r>
          </a:p>
          <a:p>
            <a:pPr defTabSz="431800">
              <a:defRPr>
                <a:latin typeface="Times New Roman"/>
                <a:ea typeface="Times New Roman"/>
                <a:cs typeface="Times New Roman"/>
                <a:sym typeface="Times New Roman"/>
              </a:defRPr>
            </a:pPr>
            <a:r>
              <a:t>@@ Since these children have the same parent, they are called </a:t>
            </a:r>
            <a:r>
              <a:rPr b="1"/>
              <a:t>siblings</a:t>
            </a:r>
            <a:r>
              <a:t>. </a:t>
            </a:r>
          </a:p>
          <a:p>
            <a:pPr defTabSz="431800">
              <a:defRPr>
                <a:latin typeface="Times New Roman"/>
                <a:ea typeface="Times New Roman"/>
                <a:cs typeface="Times New Roman"/>
                <a:sym typeface="Times New Roman"/>
              </a:defRPr>
            </a:pPr>
            <a:r>
              <a:t>@@ They also are the </a:t>
            </a:r>
            <a:r>
              <a:rPr b="1"/>
              <a:t>descendants</a:t>
            </a:r>
            <a:r>
              <a:t> of node C, and node C is their </a:t>
            </a:r>
            <a:r>
              <a:rPr b="1"/>
              <a:t>ancestor</a:t>
            </a:r>
            <a:r>
              <a:t>. Furthermore, node J is a descendant of C, and C is an ancestor of J. The root is the ancestor of all nodes in the tree</a:t>
            </a:r>
          </a:p>
          <a:p>
            <a:pPr defTabSz="431800">
              <a:defRPr>
                <a:latin typeface="Times New Roman"/>
                <a:ea typeface="Times New Roman"/>
                <a:cs typeface="Times New Roman"/>
                <a:sym typeface="Times New Roman"/>
              </a:defRPr>
            </a:pPr>
            <a:r>
              <a:t>@@ Notice that node M has no children. Such a node is called a </a:t>
            </a:r>
            <a:r>
              <a:rPr b="1"/>
              <a:t>leaf</a:t>
            </a:r>
            <a:r>
              <a:t>. </a:t>
            </a:r>
          </a:p>
          <a:p>
            <a:pPr defTabSz="431800">
              <a:defRPr>
                <a:latin typeface="Times New Roman"/>
                <a:ea typeface="Times New Roman"/>
                <a:cs typeface="Times New Roman"/>
                <a:sym typeface="Times New Roman"/>
              </a:defRPr>
            </a:pPr>
            <a:r>
              <a:t>@@A node that is not a leaf—that is, one that has children—is called either an </a:t>
            </a:r>
            <a:r>
              <a:rPr b="1"/>
              <a:t>interior node</a:t>
            </a:r>
            <a:r>
              <a:t> or a nonleaf. Such a node is also a </a:t>
            </a:r>
            <a:r>
              <a:rPr b="1"/>
              <a:t>parent</a:t>
            </a:r>
            <a:r>
              <a:t>.</a:t>
            </a:r>
          </a:p>
          <a:p>
            <a:pPr defTabSz="431800">
              <a:defRPr>
                <a:latin typeface="Times New Roman"/>
                <a:ea typeface="Times New Roman"/>
                <a:cs typeface="Times New Roman"/>
                <a:sym typeface="Times New Roman"/>
              </a:defRPr>
            </a:pPr>
            <a:r>
              <a:t>@@ Any node and its descendants form a subtree of the original tree. A subtree of a node is a tree rooted at a child of that node. For example, one subtree of node A is the tree rooted at B. A subtree of a tree is a subtree of the tree’s root.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Shape 467"/>
          <p:cNvSpPr>
            <a:spLocks noGrp="1" noRot="1" noChangeAspect="1"/>
          </p:cNvSpPr>
          <p:nvPr>
            <p:ph type="sldImg"/>
          </p:nvPr>
        </p:nvSpPr>
        <p:spPr>
          <a:xfrm>
            <a:off x="381000" y="685800"/>
            <a:ext cx="6096000" cy="3429000"/>
          </a:xfrm>
          <a:prstGeom prst="rect">
            <a:avLst/>
          </a:prstGeom>
        </p:spPr>
        <p:txBody>
          <a:bodyPr/>
          <a:lstStyle/>
          <a:p>
            <a:endParaRPr/>
          </a:p>
        </p:txBody>
      </p:sp>
      <p:sp>
        <p:nvSpPr>
          <p:cNvPr id="468" name="Shape 468"/>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The height of a tree is the number of levels in the tree. We number the levels in a tree beginning with the root at level 1. The tree here has four levels, and so its height is 4. </a:t>
            </a:r>
          </a:p>
          <a:p>
            <a:pPr>
              <a:defRPr>
                <a:latin typeface="Times New Roman"/>
                <a:ea typeface="Times New Roman"/>
                <a:cs typeface="Times New Roman"/>
                <a:sym typeface="Times New Roman"/>
              </a:defRPr>
            </a:pPr>
            <a:r>
              <a:t>@@ The height of a one-node tree is 1, and the height of an empty tree is 0.</a:t>
            </a:r>
          </a:p>
          <a:p>
            <a:pPr>
              <a:defRPr>
                <a:latin typeface="Times New Roman"/>
                <a:ea typeface="Times New Roman"/>
                <a:cs typeface="Times New Roman"/>
                <a:sym typeface="Times New Roman"/>
              </a:defRPr>
            </a:pPr>
            <a:r>
              <a:t>@@ We can express the height of a nonempty tree recursively by considering its subtrees:</a:t>
            </a:r>
          </a:p>
          <a:p>
            <a:pPr>
              <a:defRPr>
                <a:latin typeface="Times New Roman"/>
                <a:ea typeface="Times New Roman"/>
                <a:cs typeface="Times New Roman"/>
                <a:sym typeface="Times New Roman"/>
              </a:defRPr>
            </a:pPr>
            <a:r>
              <a:t>                                  Height of tree T = 1 + height of the tallest subtree of T</a:t>
            </a:r>
          </a:p>
          <a:p>
            <a:pPr>
              <a:defRPr>
                <a:latin typeface="Times New Roman"/>
                <a:ea typeface="Times New Roman"/>
                <a:cs typeface="Times New Roman"/>
                <a:sym typeface="Times New Roman"/>
              </a:defRPr>
            </a:pPr>
            <a:r>
              <a:t>The root of the our tree here has two subtrees of heights 3 and 3. Since the tallest of these subtrees has height 3, the tree has height 4.</a:t>
            </a:r>
          </a:p>
          <a:p>
            <a:pPr>
              <a:defRPr>
                <a:latin typeface="Times New Roman"/>
                <a:ea typeface="Times New Roman"/>
                <a:cs typeface="Times New Roman"/>
                <a:sym typeface="Times New Roman"/>
              </a:defRPr>
            </a:pPr>
            <a:r>
              <a:t>We can reach any node in a tree by following a path that begins at the root and goes from node to node along the edges that join them. The path between the root and any other node is unique. </a:t>
            </a:r>
            <a:r>
              <a:rPr b="1"/>
              <a:t>The length of a path is the number of edges that compose it. </a:t>
            </a:r>
          </a:p>
          <a:p>
            <a:pPr>
              <a:defRPr>
                <a:latin typeface="Times New Roman"/>
                <a:ea typeface="Times New Roman"/>
                <a:cs typeface="Times New Roman"/>
                <a:sym typeface="Times New Roman"/>
              </a:defRPr>
            </a:pPr>
            <a:r>
              <a:t>@@ For example, the path that passes through the nodes A, B, E, and M has length 3. No other path from the root to a leaf is longer than this particular path. This tree has height 4, which is 1 more than the length of this longest path. In general, the height of a tree is 1 more than the length of the longest of the paths between its root and its leaves. Alternatively, the height of a tree is the number of nodes along the longest path between the root and a leaf.</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Shape 515"/>
          <p:cNvSpPr>
            <a:spLocks noGrp="1" noRot="1" noChangeAspect="1"/>
          </p:cNvSpPr>
          <p:nvPr>
            <p:ph type="sldImg"/>
          </p:nvPr>
        </p:nvSpPr>
        <p:spPr>
          <a:xfrm>
            <a:off x="381000" y="685800"/>
            <a:ext cx="6096000" cy="3429000"/>
          </a:xfrm>
          <a:prstGeom prst="rect">
            <a:avLst/>
          </a:prstGeom>
        </p:spPr>
        <p:txBody>
          <a:bodyPr/>
          <a:lstStyle/>
          <a:p>
            <a:endParaRPr/>
          </a:p>
        </p:txBody>
      </p:sp>
      <p:sp>
        <p:nvSpPr>
          <p:cNvPr id="516" name="Shape 516"/>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As we mentioned earlier, each node in a binary tree has at most two children. They are called the left child and the right child. In this, nodes B, D, and F are left children, and nodes C, E, and G are right children. The root of this binary tree has two subtrees. The left subtree is rooted at B and the right subtree is rooted at C. Thus, the left subtree of a binary tree is the left subtree of its root; likewise for the right subtree.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Every subtree in a binary tree is also a binary tree. In fact, we can think of a binary tree recursively, as this:</a:t>
            </a:r>
          </a:p>
          <a:p>
            <a:pPr>
              <a:defRPr>
                <a:latin typeface="Times New Roman"/>
                <a:ea typeface="Times New Roman"/>
                <a:cs typeface="Times New Roman"/>
                <a:sym typeface="Times New Roman"/>
              </a:defRPr>
            </a:pPr>
            <a:r>
              <a:t>@@ where our tree T is empty, or T is partitioned into: A single node called the root and Two, possibly empty, sets of nodes that are binary trees, called the left subtree of the root and the right subtree of the root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When a binary tree of height </a:t>
            </a:r>
            <a:r>
              <a:rPr b="1"/>
              <a:t>h</a:t>
            </a:r>
            <a:r>
              <a:t> has all of its leaves at level </a:t>
            </a:r>
            <a:r>
              <a:rPr b="1"/>
              <a:t>h</a:t>
            </a:r>
            <a:r>
              <a:t> and every nonleaf ( or node that is a </a:t>
            </a:r>
            <a:r>
              <a:rPr b="1"/>
              <a:t>parent) has exactly two children</a:t>
            </a:r>
            <a:r>
              <a:t>, the tree is said to be </a:t>
            </a:r>
            <a:r>
              <a:rPr b="1"/>
              <a:t>full</a:t>
            </a:r>
            <a:r>
              <a:t>.  Our example shows a full binary tree.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If all levels of a binary tree </a:t>
            </a:r>
            <a:r>
              <a:rPr b="1"/>
              <a:t>but the last</a:t>
            </a:r>
            <a:r>
              <a:t> contain as many nodes as possible, and the nodes on the last level are </a:t>
            </a:r>
            <a:r>
              <a:rPr b="1"/>
              <a:t>filled in from left to right</a:t>
            </a:r>
            <a:r>
              <a:t>—as this second tree —the tree is complete.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This last binary tree is neither full nor complete. In this case, a node can have a left child but no right child (for example, node Y), or a right child but no left child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 All leaves in a full binary tree are on the same level and every nonleaf has exactly two children. A complete binary tree is full to its next-to-last level, and its leaves on the last level are filled from left to right. Binary trees are used extensively, and these special trees will be important to our later discussions.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ti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ti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t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7" name="Title Text"/>
          <p:cNvSpPr txBox="1">
            <a:spLocks noGrp="1"/>
          </p:cNvSpPr>
          <p:nvPr>
            <p:ph type="title"/>
          </p:nvPr>
        </p:nvSpPr>
        <p:spPr>
          <a:xfrm>
            <a:off x="2705100" y="2324100"/>
            <a:ext cx="18954750" cy="4629150"/>
          </a:xfrm>
          <a:prstGeom prst="rect">
            <a:avLst/>
          </a:prstGeom>
        </p:spPr>
        <p:txBody>
          <a:bodyPr anchor="b"/>
          <a:lstStyle>
            <a:lvl1pPr algn="ctr"/>
          </a:lstStyle>
          <a:p>
            <a:r>
              <a:t>Title Text</a:t>
            </a:r>
          </a:p>
        </p:txBody>
      </p:sp>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 name="Content Placeholder 7">
            <a:extLst>
              <a:ext uri="{FF2B5EF4-FFF2-40B4-BE49-F238E27FC236}">
                <a16:creationId xmlns:a16="http://schemas.microsoft.com/office/drawing/2014/main" id="{4F007356-4B67-4073-BF0C-092BD82AA4D4}"/>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5" name="Picture 4">
            <a:extLst>
              <a:ext uri="{FF2B5EF4-FFF2-40B4-BE49-F238E27FC236}">
                <a16:creationId xmlns:a16="http://schemas.microsoft.com/office/drawing/2014/main" id="{AD24C7F2-5B9B-48FD-9F61-8EC88469845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opic Start">
    <p:spTree>
      <p:nvGrpSpPr>
        <p:cNvPr id="1" name=""/>
        <p:cNvGrpSpPr/>
        <p:nvPr/>
      </p:nvGrpSpPr>
      <p:grpSpPr>
        <a:xfrm>
          <a:off x="0" y="0"/>
          <a:ext cx="0" cy="0"/>
          <a:chOff x="0" y="0"/>
          <a:chExt cx="0" cy="0"/>
        </a:xfrm>
      </p:grpSpPr>
      <p:sp>
        <p:nvSpPr>
          <p:cNvPr id="25" name="Title Text"/>
          <p:cNvSpPr txBox="1">
            <a:spLocks noGrp="1"/>
          </p:cNvSpPr>
          <p:nvPr>
            <p:ph type="title"/>
          </p:nvPr>
        </p:nvSpPr>
        <p:spPr>
          <a:prstGeom prst="rect">
            <a:avLst/>
          </a:prstGeom>
        </p:spPr>
        <p:txBody>
          <a:bodyPr/>
          <a:lstStyle/>
          <a:p>
            <a:r>
              <a:t>Title Text</a:t>
            </a:r>
          </a:p>
        </p:txBody>
      </p:sp>
      <p:sp>
        <p:nvSpPr>
          <p:cNvPr id="26"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opic Content">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34" name="W&amp;M Keynote Background.tiff" descr="W&amp;M Keynote Background.tiff"/>
          <p:cNvPicPr>
            <a:picLocks noChangeAspect="1"/>
          </p:cNvPicPr>
          <p:nvPr/>
        </p:nvPicPr>
        <p:blipFill>
          <a:blip r:embed="rId2"/>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35" name="Title Text"/>
          <p:cNvSpPr txBox="1">
            <a:spLocks noGrp="1"/>
          </p:cNvSpPr>
          <p:nvPr>
            <p:ph type="title"/>
          </p:nvPr>
        </p:nvSpPr>
        <p:spPr>
          <a:prstGeom prst="rect">
            <a:avLst/>
          </a:prstGeom>
        </p:spPr>
        <p:txBody>
          <a:bodyPr/>
          <a:lstStyle/>
          <a:p>
            <a:r>
              <a:t>Title Text</a:t>
            </a:r>
          </a:p>
        </p:txBody>
      </p:sp>
      <p:sp>
        <p:nvSpPr>
          <p:cNvPr id="36" name="Body Level One…"/>
          <p:cNvSpPr txBox="1">
            <a:spLocks noGrp="1"/>
          </p:cNvSpPr>
          <p:nvPr>
            <p:ph type="body" idx="1"/>
          </p:nvPr>
        </p:nvSpPr>
        <p:spPr>
          <a:prstGeom prst="rect">
            <a:avLst/>
          </a:prstGeom>
        </p:spPr>
        <p:txBody>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Content Placeholder 7">
            <a:extLst>
              <a:ext uri="{FF2B5EF4-FFF2-40B4-BE49-F238E27FC236}">
                <a16:creationId xmlns:a16="http://schemas.microsoft.com/office/drawing/2014/main" id="{9CD9A7B8-CFD5-4FB7-B68A-215A7DDC99F1}"/>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7" name="Picture 6">
            <a:extLst>
              <a:ext uri="{FF2B5EF4-FFF2-40B4-BE49-F238E27FC236}">
                <a16:creationId xmlns:a16="http://schemas.microsoft.com/office/drawing/2014/main" id="{15D68D91-D167-45FA-8915-FC8DFC12888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opic Start">
    <p:spTree>
      <p:nvGrpSpPr>
        <p:cNvPr id="1" name=""/>
        <p:cNvGrpSpPr/>
        <p:nvPr/>
      </p:nvGrpSpPr>
      <p:grpSpPr>
        <a:xfrm>
          <a:off x="0" y="0"/>
          <a:ext cx="0" cy="0"/>
          <a:chOff x="0" y="0"/>
          <a:chExt cx="0" cy="0"/>
        </a:xfrm>
      </p:grpSpPr>
      <p:grpSp>
        <p:nvGrpSpPr>
          <p:cNvPr id="48" name="Group"/>
          <p:cNvGrpSpPr/>
          <p:nvPr/>
        </p:nvGrpSpPr>
        <p:grpSpPr>
          <a:xfrm>
            <a:off x="0" y="-1"/>
            <a:ext cx="24384000" cy="2133601"/>
            <a:chOff x="0" y="0"/>
            <a:chExt cx="24384000" cy="2133600"/>
          </a:xfrm>
        </p:grpSpPr>
        <p:grpSp>
          <p:nvGrpSpPr>
            <p:cNvPr id="46" name="Group"/>
            <p:cNvGrpSpPr/>
            <p:nvPr/>
          </p:nvGrpSpPr>
          <p:grpSpPr>
            <a:xfrm>
              <a:off x="0" y="0"/>
              <a:ext cx="24384000" cy="2128762"/>
              <a:chOff x="0" y="0"/>
              <a:chExt cx="24384000" cy="2128761"/>
            </a:xfrm>
          </p:grpSpPr>
          <p:pic>
            <p:nvPicPr>
              <p:cNvPr id="44" name="DSaAwJ Titles Frame no Book.png" descr="DSaAwJ Titles Frame no Book.png"/>
              <p:cNvPicPr>
                <a:picLocks/>
              </p:cNvPicPr>
              <p:nvPr/>
            </p:nvPicPr>
            <p:blipFill>
              <a:blip r:embed="rId2"/>
              <a:srcRect l="781" r="781" b="84722"/>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45" name="Line"/>
              <p:cNvSpPr/>
              <p:nvPr/>
            </p:nvSpPr>
            <p:spPr>
              <a:xfrm flipV="1">
                <a:off x="22686605" y="1733535"/>
                <a:ext cx="1140090" cy="11"/>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47" name="Line"/>
            <p:cNvSpPr/>
            <p:nvPr/>
          </p:nvSpPr>
          <p:spPr>
            <a:xfrm flipV="1">
              <a:off x="22136100" y="0"/>
              <a:ext cx="0" cy="2133600"/>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pic>
        <p:nvPicPr>
          <p:cNvPr id="49" name="W&amp;M Keynote Background.tiff" descr="W&amp;M Keynote Background.tiff"/>
          <p:cNvPicPr>
            <a:picLocks noChangeAspect="1"/>
          </p:cNvPicPr>
          <p:nvPr/>
        </p:nvPicPr>
        <p:blipFill>
          <a:blip r:embed="rId3"/>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50" name="Title Text"/>
          <p:cNvSpPr txBox="1">
            <a:spLocks noGrp="1"/>
          </p:cNvSpPr>
          <p:nvPr>
            <p:ph type="title"/>
          </p:nvPr>
        </p:nvSpPr>
        <p:spPr>
          <a:prstGeom prst="rect">
            <a:avLst/>
          </a:prstGeom>
        </p:spPr>
        <p:txBody>
          <a:bodyPr/>
          <a:lstStyle/>
          <a:p>
            <a:r>
              <a:t>Title Text</a:t>
            </a:r>
          </a:p>
        </p:txBody>
      </p:sp>
      <p:sp>
        <p:nvSpPr>
          <p:cNvPr id="51" name="Body Level One…"/>
          <p:cNvSpPr txBox="1">
            <a:spLocks noGrp="1"/>
          </p:cNvSpPr>
          <p:nvPr>
            <p:ph type="body" idx="1"/>
          </p:nvPr>
        </p:nvSpPr>
        <p:spPr>
          <a:prstGeom prst="rect">
            <a:avLst/>
          </a:prstGeom>
        </p:spPr>
        <p:txBody>
          <a:bodyPr/>
          <a:lstStyle>
            <a:lvl1pPr>
              <a:buBlip>
                <a:blip r:embed="rId4"/>
              </a:buBlip>
            </a:lvl1pPr>
            <a:lvl2pPr>
              <a:buBlip>
                <a:blip r:embed="rId4"/>
              </a:buBlip>
            </a:lvl2pPr>
            <a:lvl3pPr>
              <a:buBlip>
                <a:blip r:embed="rId4"/>
              </a:buBlip>
              <a:defRPr sz="4700"/>
            </a:lvl3pPr>
            <a:lvl4pPr>
              <a:buBlip>
                <a:blip r:embed="rId4"/>
              </a:buBlip>
              <a:defRPr sz="4800"/>
            </a:lvl4pPr>
            <a:lvl5pPr>
              <a:buBlip>
                <a:blip r:embed="rId4"/>
              </a:buBlip>
            </a:lvl5p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 name="Content Placeholder 7">
            <a:extLst>
              <a:ext uri="{FF2B5EF4-FFF2-40B4-BE49-F238E27FC236}">
                <a16:creationId xmlns:a16="http://schemas.microsoft.com/office/drawing/2014/main" id="{73AE6225-5728-4CC5-B5AC-FCC47AD69266}"/>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5"/>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12" name="Picture 11">
            <a:extLst>
              <a:ext uri="{FF2B5EF4-FFF2-40B4-BE49-F238E27FC236}">
                <a16:creationId xmlns:a16="http://schemas.microsoft.com/office/drawing/2014/main" id="{3DD87F15-A80A-4256-B0E2-5B1BFB491BC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tif"/><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6"/>
          <a:srcRect/>
          <a:stretch>
            <a:fillRect/>
          </a:stretch>
        </a:blipFill>
        <a:effectLst/>
      </p:bgPr>
    </p:bg>
    <p:spTree>
      <p:nvGrpSpPr>
        <p:cNvPr id="1" name=""/>
        <p:cNvGrpSpPr/>
        <p:nvPr/>
      </p:nvGrpSpPr>
      <p:grpSpPr>
        <a:xfrm>
          <a:off x="0" y="0"/>
          <a:ext cx="0" cy="0"/>
          <a:chOff x="0" y="0"/>
          <a:chExt cx="0" cy="0"/>
        </a:xfrm>
      </p:grpSpPr>
      <p:grpSp>
        <p:nvGrpSpPr>
          <p:cNvPr id="6" name="Group"/>
          <p:cNvGrpSpPr/>
          <p:nvPr/>
        </p:nvGrpSpPr>
        <p:grpSpPr>
          <a:xfrm>
            <a:off x="0" y="-1"/>
            <a:ext cx="24384000" cy="2133601"/>
            <a:chOff x="0" y="0"/>
            <a:chExt cx="24384000" cy="2133600"/>
          </a:xfrm>
        </p:grpSpPr>
        <p:grpSp>
          <p:nvGrpSpPr>
            <p:cNvPr id="4" name="Group"/>
            <p:cNvGrpSpPr/>
            <p:nvPr/>
          </p:nvGrpSpPr>
          <p:grpSpPr>
            <a:xfrm>
              <a:off x="0" y="0"/>
              <a:ext cx="24384000" cy="2128762"/>
              <a:chOff x="0" y="0"/>
              <a:chExt cx="24384000" cy="2128761"/>
            </a:xfrm>
          </p:grpSpPr>
          <p:pic>
            <p:nvPicPr>
              <p:cNvPr id="2" name="DSaAwJ Titles Frame no Book.png" descr="DSaAwJ Titles Frame no Book.png"/>
              <p:cNvPicPr>
                <a:picLocks/>
              </p:cNvPicPr>
              <p:nvPr/>
            </p:nvPicPr>
            <p:blipFill>
              <a:blip r:embed="rId7"/>
              <a:srcRect l="781" r="781" b="84722"/>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3" name="Line"/>
              <p:cNvSpPr/>
              <p:nvPr/>
            </p:nvSpPr>
            <p:spPr>
              <a:xfrm flipV="1">
                <a:off x="22686605" y="1733535"/>
                <a:ext cx="1140090" cy="11"/>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5" name="Line"/>
            <p:cNvSpPr/>
            <p:nvPr/>
          </p:nvSpPr>
          <p:spPr>
            <a:xfrm flipV="1">
              <a:off x="22136100" y="0"/>
              <a:ext cx="0" cy="2133600"/>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pic>
        <p:nvPicPr>
          <p:cNvPr id="7" name="W&amp;M Keynote Background.tiff" descr="W&amp;M Keynote Background.tiff"/>
          <p:cNvPicPr>
            <a:picLocks noChangeAspect="1"/>
          </p:cNvPicPr>
          <p:nvPr/>
        </p:nvPicPr>
        <p:blipFill>
          <a:blip r:embed="rId6"/>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8" name="Title Text"/>
          <p:cNvSpPr txBox="1">
            <a:spLocks noGrp="1"/>
          </p:cNvSpPr>
          <p:nvPr>
            <p:ph type="title"/>
          </p:nvPr>
        </p:nvSpPr>
        <p:spPr>
          <a:xfrm>
            <a:off x="361950" y="0"/>
            <a:ext cx="21964650" cy="2095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r>
              <a:t>Title Text</a:t>
            </a:r>
          </a:p>
        </p:txBody>
      </p:sp>
      <p:sp>
        <p:nvSpPr>
          <p:cNvPr id="9" name="Body Level One…"/>
          <p:cNvSpPr txBox="1">
            <a:spLocks noGrp="1"/>
          </p:cNvSpPr>
          <p:nvPr>
            <p:ph type="body" idx="1"/>
          </p:nvPr>
        </p:nvSpPr>
        <p:spPr>
          <a:xfrm>
            <a:off x="190500" y="2343150"/>
            <a:ext cx="24003000" cy="11315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buBlip>
                <a:blip r:embed="rId8"/>
              </a:buBlip>
            </a:lvl1pPr>
            <a:lvl2pPr marL="952500" indent="-571500">
              <a:buBlip>
                <a:blip r:embed="rId8"/>
              </a:buBlip>
              <a:defRPr sz="4800" b="0"/>
            </a:lvl2pPr>
            <a:lvl3pPr marL="1318846" indent="-556846">
              <a:buBlip>
                <a:blip r:embed="rId8"/>
              </a:buBlip>
              <a:defRPr sz="3800" b="0"/>
            </a:lvl3pPr>
            <a:lvl4pPr marL="1699846" indent="-556846">
              <a:buBlip>
                <a:blip r:embed="rId8"/>
              </a:buBlip>
              <a:defRPr sz="3800" b="0"/>
            </a:lvl4pPr>
            <a:lvl5pPr marL="2080846" indent="-556846">
              <a:buBlip>
                <a:blip r:embed="rId8"/>
              </a:buBlip>
              <a:defRPr sz="3800" b="0"/>
            </a:lvl5pPr>
          </a:lstStyle>
          <a:p>
            <a:r>
              <a:t>Body Level One</a:t>
            </a:r>
          </a:p>
          <a:p>
            <a:pPr lvl="1"/>
            <a:r>
              <a:t>Body Level Two</a:t>
            </a:r>
          </a:p>
          <a:p>
            <a:pPr lvl="2"/>
            <a:r>
              <a:t>Body Level Three</a:t>
            </a:r>
          </a:p>
          <a:p>
            <a:pPr lvl="3"/>
            <a:r>
              <a:t>Body Level Four</a:t>
            </a:r>
          </a:p>
          <a:p>
            <a:pPr lvl="4"/>
            <a:r>
              <a:t>Body Level Five</a:t>
            </a:r>
          </a:p>
        </p:txBody>
      </p:sp>
      <p:sp>
        <p:nvSpPr>
          <p:cNvPr id="10" name="Slide Number"/>
          <p:cNvSpPr txBox="1">
            <a:spLocks noGrp="1"/>
          </p:cNvSpPr>
          <p:nvPr>
            <p:ph type="sldNum" sz="quarter" idx="2"/>
          </p:nvPr>
        </p:nvSpPr>
        <p:spPr>
          <a:xfrm>
            <a:off x="11944349" y="13036550"/>
            <a:ext cx="469901" cy="508001"/>
          </a:xfrm>
          <a:prstGeom prst="rect">
            <a:avLst/>
          </a:prstGeom>
          <a:ln w="12700">
            <a:miter lim="400000"/>
          </a:ln>
        </p:spPr>
        <p:txBody>
          <a:bodyPr wrap="none" lIns="76200" tIns="76200" rIns="76200" bIns="76200" anchor="b">
            <a:spAutoFit/>
          </a:bodyPr>
          <a:lstStyle>
            <a:lvl1pPr>
              <a:defRPr sz="2400"/>
            </a:lvl1pPr>
          </a:lstStyle>
          <a:p>
            <a:fld id="{86CB4B4D-7CA3-9044-876B-883B54F8677D}" type="slidenum">
              <a:t>‹#›</a:t>
            </a:fld>
            <a:endParaRPr/>
          </a:p>
        </p:txBody>
      </p:sp>
      <p:sp>
        <p:nvSpPr>
          <p:cNvPr id="11" name="Content Placeholder 7">
            <a:extLst>
              <a:ext uri="{FF2B5EF4-FFF2-40B4-BE49-F238E27FC236}">
                <a16:creationId xmlns:a16="http://schemas.microsoft.com/office/drawing/2014/main" id="{A824697C-2B1F-4427-8EC6-F989FF425B86}"/>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12" name="Picture 11">
            <a:extLst>
              <a:ext uri="{FF2B5EF4-FFF2-40B4-BE49-F238E27FC236}">
                <a16:creationId xmlns:a16="http://schemas.microsoft.com/office/drawing/2014/main" id="{76D63030-20E5-4B3F-95A5-BB71D8C9A67C}"/>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1pPr>
      <a:lvl2pPr marL="0" marR="0" indent="4572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2pPr>
      <a:lvl3pPr marL="0" marR="0" indent="9144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3pPr>
      <a:lvl4pPr marL="0" marR="0" indent="13716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4pPr>
      <a:lvl5pPr marL="0" marR="0" indent="18288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5pPr>
      <a:lvl6pPr marL="0" marR="0" indent="22860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6pPr>
      <a:lvl7pPr marL="0" marR="0" indent="27432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7pPr>
      <a:lvl8pPr marL="0" marR="0" indent="32004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8pPr>
      <a:lvl9pPr marL="0" marR="0" indent="36576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9pPr>
    </p:titleStyle>
    <p:bodyStyle>
      <a:lvl1pPr marL="571500" marR="0" indent="-571500"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9pPr>
    </p:bodyStyle>
    <p:otherStyle>
      <a:lvl1pPr marL="0" marR="0" indent="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1pPr>
      <a:lvl2pPr marL="0" marR="0" indent="457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2pPr>
      <a:lvl3pPr marL="0" marR="0" indent="914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3pPr>
      <a:lvl4pPr marL="0" marR="0" indent="1371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4pPr>
      <a:lvl5pPr marL="0" marR="0" indent="18288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5pPr>
      <a:lvl6pPr marL="0" marR="0" indent="22860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6pPr>
      <a:lvl7pPr marL="0" marR="0" indent="2743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7pPr>
      <a:lvl8pPr marL="0" marR="0" indent="3200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8pPr>
      <a:lvl9pPr marL="0" marR="0" indent="3657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he ADT Tree"/>
          <p:cNvSpPr txBox="1">
            <a:spLocks noGrp="1"/>
          </p:cNvSpPr>
          <p:nvPr>
            <p:ph type="ctrTitle"/>
          </p:nvPr>
        </p:nvSpPr>
        <p:spPr>
          <a:prstGeom prst="rect">
            <a:avLst/>
          </a:prstGeom>
        </p:spPr>
        <p:txBody>
          <a:bodyPr/>
          <a:lstStyle/>
          <a:p>
            <a:r>
              <a:t>The ADT Tree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61"/>
                                        </p:tgtEl>
                                        <p:attrNameLst>
                                          <p:attrName>style.visibility</p:attrName>
                                        </p:attrNameLst>
                                      </p:cBhvr>
                                      <p:to>
                                        <p:strVal val="visible"/>
                                      </p:to>
                                    </p:set>
                                    <p:animEffect transition="in" filter="wipe(left)">
                                      <p:cBhvr>
                                        <p:cTn id="7"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Circle"/>
          <p:cNvSpPr/>
          <p:nvPr/>
        </p:nvSpPr>
        <p:spPr>
          <a:xfrm>
            <a:off x="15105719" y="4268921"/>
            <a:ext cx="1227222" cy="1226313"/>
          </a:xfrm>
          <a:prstGeom prst="ellipse">
            <a:avLst/>
          </a:prstGeom>
          <a:blipFill>
            <a:blip r:embed="rId3"/>
          </a:blipFill>
          <a:ln w="12700">
            <a:miter lim="400000"/>
          </a:ln>
          <a:effectLst>
            <a:outerShdw blurRad="190500" dist="114300" dir="2700000" rotWithShape="0">
              <a:srgbClr val="000000">
                <a:alpha val="74999"/>
              </a:srgbClr>
            </a:outerShdw>
          </a:effectLst>
        </p:spPr>
        <p:txBody>
          <a:bodyPr lIns="76200" tIns="76200" rIns="76200" bIns="76200" anchor="ctr"/>
          <a:lstStyle/>
          <a:p>
            <a:pPr>
              <a:defRPr sz="4800">
                <a:solidFill>
                  <a:srgbClr val="FFFFFF"/>
                </a:solidFill>
                <a:latin typeface="Hoefler Text"/>
                <a:ea typeface="Hoefler Text"/>
                <a:cs typeface="Hoefler Text"/>
                <a:sym typeface="Hoefler Text"/>
              </a:defRPr>
            </a:pPr>
            <a:endParaRPr/>
          </a:p>
        </p:txBody>
      </p:sp>
      <p:sp>
        <p:nvSpPr>
          <p:cNvPr id="471" name="Triangle"/>
          <p:cNvSpPr/>
          <p:nvPr/>
        </p:nvSpPr>
        <p:spPr>
          <a:xfrm>
            <a:off x="16263345" y="6275499"/>
            <a:ext cx="2605354" cy="26051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blipFill>
            <a:blip r:embed="rId4"/>
          </a:blipFill>
          <a:ln w="38100">
            <a:solidFill>
              <a:srgbClr val="0000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472" name="root"/>
          <p:cNvSpPr/>
          <p:nvPr/>
        </p:nvSpPr>
        <p:spPr>
          <a:xfrm>
            <a:off x="16232519" y="4268921"/>
            <a:ext cx="2266951" cy="914401"/>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6400" i="1">
                <a:latin typeface="Georgia"/>
                <a:ea typeface="Georgia"/>
                <a:cs typeface="Georgia"/>
                <a:sym typeface="Georgia"/>
              </a:defRPr>
            </a:lvl1pPr>
          </a:lstStyle>
          <a:p>
            <a:r>
              <a:t>root</a:t>
            </a:r>
          </a:p>
        </p:txBody>
      </p:sp>
      <p:sp>
        <p:nvSpPr>
          <p:cNvPr id="473" name="Tleft"/>
          <p:cNvSpPr/>
          <p:nvPr/>
        </p:nvSpPr>
        <p:spPr>
          <a:xfrm>
            <a:off x="12819684" y="8856986"/>
            <a:ext cx="1714501" cy="1057078"/>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pPr>
              <a:defRPr sz="6400" i="1">
                <a:latin typeface="Georgia"/>
                <a:ea typeface="Georgia"/>
                <a:cs typeface="Georgia"/>
                <a:sym typeface="Georgia"/>
              </a:defRPr>
            </a:pPr>
            <a:r>
              <a:t>T</a:t>
            </a:r>
            <a:r>
              <a:rPr baseline="-5999"/>
              <a:t>left</a:t>
            </a:r>
          </a:p>
        </p:txBody>
      </p:sp>
      <p:sp>
        <p:nvSpPr>
          <p:cNvPr id="474" name="Tright"/>
          <p:cNvSpPr/>
          <p:nvPr/>
        </p:nvSpPr>
        <p:spPr>
          <a:xfrm>
            <a:off x="16515385" y="8799836"/>
            <a:ext cx="2132046" cy="1089621"/>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pPr>
              <a:defRPr sz="6400" i="1">
                <a:latin typeface="Georgia"/>
                <a:ea typeface="Georgia"/>
                <a:cs typeface="Georgia"/>
                <a:sym typeface="Georgia"/>
              </a:defRPr>
            </a:pPr>
            <a:r>
              <a:t>T</a:t>
            </a:r>
            <a:r>
              <a:rPr baseline="-5999"/>
              <a:t>right</a:t>
            </a:r>
          </a:p>
        </p:txBody>
      </p:sp>
      <p:sp>
        <p:nvSpPr>
          <p:cNvPr id="475" name="where Tleft and Tright are binary trees."/>
          <p:cNvSpPr/>
          <p:nvPr/>
        </p:nvSpPr>
        <p:spPr>
          <a:xfrm>
            <a:off x="10810951" y="10282387"/>
            <a:ext cx="11408868" cy="96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5600"/>
            </a:pPr>
            <a:r>
              <a:t>where </a:t>
            </a:r>
            <a:r>
              <a:rPr i="1">
                <a:latin typeface="Georgia"/>
                <a:ea typeface="Georgia"/>
                <a:cs typeface="Georgia"/>
                <a:sym typeface="Georgia"/>
              </a:rPr>
              <a:t>T</a:t>
            </a:r>
            <a:r>
              <a:rPr i="1" baseline="-5999">
                <a:latin typeface="Georgia"/>
                <a:ea typeface="Georgia"/>
                <a:cs typeface="Georgia"/>
                <a:sym typeface="Georgia"/>
              </a:rPr>
              <a:t>left</a:t>
            </a:r>
            <a:r>
              <a:t> and </a:t>
            </a:r>
            <a:r>
              <a:rPr i="1">
                <a:latin typeface="Georgia"/>
                <a:ea typeface="Georgia"/>
                <a:cs typeface="Georgia"/>
                <a:sym typeface="Georgia"/>
              </a:rPr>
              <a:t>T</a:t>
            </a:r>
            <a:r>
              <a:rPr i="1" baseline="-5999">
                <a:latin typeface="Georgia"/>
                <a:ea typeface="Georgia"/>
                <a:cs typeface="Georgia"/>
                <a:sym typeface="Georgia"/>
              </a:rPr>
              <a:t>right</a:t>
            </a:r>
            <a:r>
              <a:t> are binary trees.</a:t>
            </a:r>
          </a:p>
        </p:txBody>
      </p:sp>
      <p:sp>
        <p:nvSpPr>
          <p:cNvPr id="476" name="Binary Trees"/>
          <p:cNvSpPr txBox="1">
            <a:spLocks noGrp="1"/>
          </p:cNvSpPr>
          <p:nvPr>
            <p:ph type="title"/>
          </p:nvPr>
        </p:nvSpPr>
        <p:spPr>
          <a:prstGeom prst="rect">
            <a:avLst/>
          </a:prstGeom>
        </p:spPr>
        <p:txBody>
          <a:bodyPr/>
          <a:lstStyle/>
          <a:p>
            <a:r>
              <a:t>Binary Trees</a:t>
            </a:r>
          </a:p>
        </p:txBody>
      </p:sp>
      <p:sp>
        <p:nvSpPr>
          <p:cNvPr id="477" name="Each node has at most two children."/>
          <p:cNvSpPr/>
          <p:nvPr/>
        </p:nvSpPr>
        <p:spPr>
          <a:xfrm>
            <a:off x="180975" y="2847975"/>
            <a:ext cx="11163300"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941100"/>
                </a:solidFill>
              </a:defRPr>
            </a:lvl1pPr>
          </a:lstStyle>
          <a:p>
            <a:r>
              <a:t>Each node has at most two children.</a:t>
            </a:r>
          </a:p>
        </p:txBody>
      </p:sp>
      <p:grpSp>
        <p:nvGrpSpPr>
          <p:cNvPr id="480" name="Group"/>
          <p:cNvGrpSpPr/>
          <p:nvPr/>
        </p:nvGrpSpPr>
        <p:grpSpPr>
          <a:xfrm>
            <a:off x="3379871" y="4857750"/>
            <a:ext cx="1227222" cy="1226312"/>
            <a:chOff x="0" y="0"/>
            <a:chExt cx="1227220" cy="1226311"/>
          </a:xfrm>
        </p:grpSpPr>
        <p:sp>
          <p:nvSpPr>
            <p:cNvPr id="478"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479" name="A"/>
            <p:cNvSpPr/>
            <p:nvPr/>
          </p:nvSpPr>
          <p:spPr>
            <a:xfrm>
              <a:off x="313934" y="180340"/>
              <a:ext cx="599354"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A</a:t>
              </a:r>
            </a:p>
          </p:txBody>
        </p:sp>
      </p:grpSp>
      <p:grpSp>
        <p:nvGrpSpPr>
          <p:cNvPr id="483" name="Group"/>
          <p:cNvGrpSpPr/>
          <p:nvPr/>
        </p:nvGrpSpPr>
        <p:grpSpPr>
          <a:xfrm>
            <a:off x="5401176" y="6868555"/>
            <a:ext cx="1227221" cy="1226313"/>
            <a:chOff x="0" y="0"/>
            <a:chExt cx="1227220" cy="1226311"/>
          </a:xfrm>
        </p:grpSpPr>
        <p:sp>
          <p:nvSpPr>
            <p:cNvPr id="481"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482" name="C"/>
            <p:cNvSpPr/>
            <p:nvPr/>
          </p:nvSpPr>
          <p:spPr>
            <a:xfrm>
              <a:off x="313933" y="180340"/>
              <a:ext cx="599354"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C</a:t>
              </a:r>
            </a:p>
          </p:txBody>
        </p:sp>
      </p:grpSp>
      <p:grpSp>
        <p:nvGrpSpPr>
          <p:cNvPr id="486" name="Group"/>
          <p:cNvGrpSpPr/>
          <p:nvPr/>
        </p:nvGrpSpPr>
        <p:grpSpPr>
          <a:xfrm>
            <a:off x="6411828" y="8894531"/>
            <a:ext cx="1227222" cy="1226313"/>
            <a:chOff x="0" y="0"/>
            <a:chExt cx="1227220" cy="1226311"/>
          </a:xfrm>
        </p:grpSpPr>
        <p:sp>
          <p:nvSpPr>
            <p:cNvPr id="484"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485" name="G"/>
            <p:cNvSpPr/>
            <p:nvPr/>
          </p:nvSpPr>
          <p:spPr>
            <a:xfrm>
              <a:off x="287742" y="180340"/>
              <a:ext cx="651737"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G</a:t>
              </a:r>
            </a:p>
          </p:txBody>
        </p:sp>
      </p:grpSp>
      <p:grpSp>
        <p:nvGrpSpPr>
          <p:cNvPr id="489" name="Group"/>
          <p:cNvGrpSpPr/>
          <p:nvPr/>
        </p:nvGrpSpPr>
        <p:grpSpPr>
          <a:xfrm>
            <a:off x="438150" y="8894531"/>
            <a:ext cx="1227221" cy="1226313"/>
            <a:chOff x="0" y="0"/>
            <a:chExt cx="1227220" cy="1226311"/>
          </a:xfrm>
        </p:grpSpPr>
        <p:sp>
          <p:nvSpPr>
            <p:cNvPr id="487"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488" name="D"/>
            <p:cNvSpPr/>
            <p:nvPr/>
          </p:nvSpPr>
          <p:spPr>
            <a:xfrm>
              <a:off x="285915" y="180340"/>
              <a:ext cx="655391"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D</a:t>
              </a:r>
            </a:p>
          </p:txBody>
        </p:sp>
      </p:grpSp>
      <p:grpSp>
        <p:nvGrpSpPr>
          <p:cNvPr id="492" name="Group"/>
          <p:cNvGrpSpPr/>
          <p:nvPr/>
        </p:nvGrpSpPr>
        <p:grpSpPr>
          <a:xfrm>
            <a:off x="1484897" y="6868555"/>
            <a:ext cx="1227222" cy="1226313"/>
            <a:chOff x="0" y="0"/>
            <a:chExt cx="1227220" cy="1226311"/>
          </a:xfrm>
        </p:grpSpPr>
        <p:sp>
          <p:nvSpPr>
            <p:cNvPr id="490"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491" name="B"/>
            <p:cNvSpPr/>
            <p:nvPr/>
          </p:nvSpPr>
          <p:spPr>
            <a:xfrm>
              <a:off x="339820" y="180340"/>
              <a:ext cx="547581"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B</a:t>
              </a:r>
            </a:p>
          </p:txBody>
        </p:sp>
      </p:grpSp>
      <p:grpSp>
        <p:nvGrpSpPr>
          <p:cNvPr id="495" name="Group"/>
          <p:cNvGrpSpPr/>
          <p:nvPr/>
        </p:nvGrpSpPr>
        <p:grpSpPr>
          <a:xfrm>
            <a:off x="2429376" y="8894531"/>
            <a:ext cx="1227222" cy="1226313"/>
            <a:chOff x="0" y="0"/>
            <a:chExt cx="1227220" cy="1226311"/>
          </a:xfrm>
        </p:grpSpPr>
        <p:sp>
          <p:nvSpPr>
            <p:cNvPr id="493"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494" name="E"/>
            <p:cNvSpPr/>
            <p:nvPr/>
          </p:nvSpPr>
          <p:spPr>
            <a:xfrm>
              <a:off x="339211" y="180340"/>
              <a:ext cx="548799"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E</a:t>
              </a:r>
            </a:p>
          </p:txBody>
        </p:sp>
      </p:grpSp>
      <p:grpSp>
        <p:nvGrpSpPr>
          <p:cNvPr id="498" name="Group"/>
          <p:cNvGrpSpPr/>
          <p:nvPr/>
        </p:nvGrpSpPr>
        <p:grpSpPr>
          <a:xfrm>
            <a:off x="4420602" y="8894531"/>
            <a:ext cx="1227222" cy="1226313"/>
            <a:chOff x="0" y="0"/>
            <a:chExt cx="1227220" cy="1226311"/>
          </a:xfrm>
        </p:grpSpPr>
        <p:sp>
          <p:nvSpPr>
            <p:cNvPr id="496"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497" name="F"/>
            <p:cNvSpPr/>
            <p:nvPr/>
          </p:nvSpPr>
          <p:spPr>
            <a:xfrm>
              <a:off x="287742" y="180340"/>
              <a:ext cx="651737"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F</a:t>
              </a:r>
            </a:p>
          </p:txBody>
        </p:sp>
      </p:grpSp>
      <p:sp>
        <p:nvSpPr>
          <p:cNvPr id="509" name="Connection Line"/>
          <p:cNvSpPr/>
          <p:nvPr/>
        </p:nvSpPr>
        <p:spPr>
          <a:xfrm>
            <a:off x="2519016" y="5917176"/>
            <a:ext cx="1053903" cy="11183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88900">
            <a:solidFill>
              <a:srgbClr val="000000"/>
            </a:solidFill>
            <a:miter lim="400000"/>
          </a:ln>
        </p:spPr>
        <p:txBody>
          <a:bodyPr/>
          <a:lstStyle/>
          <a:p>
            <a:endParaRPr/>
          </a:p>
        </p:txBody>
      </p:sp>
      <p:sp>
        <p:nvSpPr>
          <p:cNvPr id="510" name="Connection Line"/>
          <p:cNvSpPr/>
          <p:nvPr/>
        </p:nvSpPr>
        <p:spPr>
          <a:xfrm>
            <a:off x="4428182" y="5903349"/>
            <a:ext cx="1151878" cy="11458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88900">
            <a:solidFill>
              <a:srgbClr val="000000"/>
            </a:solidFill>
            <a:miter lim="400000"/>
          </a:ln>
        </p:spPr>
        <p:txBody>
          <a:bodyPr/>
          <a:lstStyle/>
          <a:p>
            <a:endParaRPr/>
          </a:p>
        </p:txBody>
      </p:sp>
      <p:sp>
        <p:nvSpPr>
          <p:cNvPr id="511" name="Connection Line"/>
          <p:cNvSpPr/>
          <p:nvPr/>
        </p:nvSpPr>
        <p:spPr>
          <a:xfrm>
            <a:off x="1333252" y="8026541"/>
            <a:ext cx="483763" cy="93632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88900">
            <a:solidFill>
              <a:srgbClr val="000000"/>
            </a:solidFill>
            <a:miter lim="400000"/>
          </a:ln>
        </p:spPr>
        <p:txBody>
          <a:bodyPr/>
          <a:lstStyle/>
          <a:p>
            <a:endParaRPr/>
          </a:p>
        </p:txBody>
      </p:sp>
      <p:sp>
        <p:nvSpPr>
          <p:cNvPr id="512" name="Connection Line"/>
          <p:cNvSpPr/>
          <p:nvPr/>
        </p:nvSpPr>
        <p:spPr>
          <a:xfrm>
            <a:off x="2357603" y="8037490"/>
            <a:ext cx="426253" cy="9143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88900">
            <a:solidFill>
              <a:srgbClr val="000000"/>
            </a:solidFill>
            <a:miter lim="400000"/>
          </a:ln>
        </p:spPr>
        <p:txBody>
          <a:bodyPr/>
          <a:lstStyle/>
          <a:p>
            <a:endParaRPr/>
          </a:p>
        </p:txBody>
      </p:sp>
      <p:sp>
        <p:nvSpPr>
          <p:cNvPr id="513" name="Connection Line"/>
          <p:cNvSpPr/>
          <p:nvPr/>
        </p:nvSpPr>
        <p:spPr>
          <a:xfrm>
            <a:off x="5301380" y="8033702"/>
            <a:ext cx="446243" cy="921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
        <p:nvSpPr>
          <p:cNvPr id="514" name="Connection Line"/>
          <p:cNvSpPr/>
          <p:nvPr/>
        </p:nvSpPr>
        <p:spPr>
          <a:xfrm>
            <a:off x="6288517" y="8030437"/>
            <a:ext cx="463158" cy="92845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88900">
            <a:solidFill>
              <a:srgbClr val="000000"/>
            </a:solidFill>
            <a:miter lim="400000"/>
          </a:ln>
        </p:spPr>
        <p:txBody>
          <a:bodyPr/>
          <a:lstStyle/>
          <a:p>
            <a:endParaRPr/>
          </a:p>
        </p:txBody>
      </p:sp>
      <p:sp>
        <p:nvSpPr>
          <p:cNvPr id="505" name="Tree T"/>
          <p:cNvSpPr/>
          <p:nvPr/>
        </p:nvSpPr>
        <p:spPr>
          <a:xfrm>
            <a:off x="14034014" y="2952750"/>
            <a:ext cx="3331980"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6400" i="1">
                <a:latin typeface="Georgia"/>
                <a:ea typeface="Georgia"/>
                <a:cs typeface="Georgia"/>
                <a:sym typeface="Georgia"/>
              </a:defRPr>
            </a:lvl1pPr>
          </a:lstStyle>
          <a:p>
            <a:r>
              <a:t>Tree T</a:t>
            </a:r>
          </a:p>
        </p:txBody>
      </p:sp>
      <p:sp>
        <p:nvSpPr>
          <p:cNvPr id="506" name="Triangle"/>
          <p:cNvSpPr/>
          <p:nvPr/>
        </p:nvSpPr>
        <p:spPr>
          <a:xfrm>
            <a:off x="12469541" y="6339778"/>
            <a:ext cx="2605354" cy="260509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lose/>
              </a:path>
            </a:pathLst>
          </a:custGeom>
          <a:blipFill>
            <a:blip r:embed="rId4"/>
          </a:blipFill>
          <a:ln w="38100">
            <a:solidFill>
              <a:srgbClr val="0000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507" name="Connection Line"/>
          <p:cNvCxnSpPr>
            <a:stCxn id="470" idx="0"/>
            <a:endCxn id="506" idx="0"/>
          </p:cNvCxnSpPr>
          <p:nvPr/>
        </p:nvCxnSpPr>
        <p:spPr>
          <a:xfrm flipH="1">
            <a:off x="13772217" y="4882077"/>
            <a:ext cx="1947114" cy="2760251"/>
          </a:xfrm>
          <a:prstGeom prst="straightConnector1">
            <a:avLst/>
          </a:prstGeom>
          <a:ln w="88900">
            <a:solidFill>
              <a:srgbClr val="000000"/>
            </a:solidFill>
            <a:miter lim="400000"/>
          </a:ln>
        </p:spPr>
      </p:cxnSp>
      <p:cxnSp>
        <p:nvCxnSpPr>
          <p:cNvPr id="508" name="Connection Line"/>
          <p:cNvCxnSpPr>
            <a:stCxn id="470" idx="0"/>
            <a:endCxn id="471" idx="0"/>
          </p:cNvCxnSpPr>
          <p:nvPr/>
        </p:nvCxnSpPr>
        <p:spPr>
          <a:xfrm>
            <a:off x="15719330" y="4882077"/>
            <a:ext cx="1846692" cy="2695972"/>
          </a:xfrm>
          <a:prstGeom prst="straightConnector1">
            <a:avLst/>
          </a:prstGeom>
          <a:ln w="88900">
            <a:solidFill>
              <a:srgbClr val="000000"/>
            </a:solidFill>
            <a:miter lim="400000"/>
          </a:ln>
        </p:spPr>
      </p:cxnSp>
    </p:spTree>
  </p:cSld>
  <p:clrMapOvr>
    <a:masterClrMapping/>
  </p:clrMapOvr>
  <mc:AlternateContent xmlns:mc="http://schemas.openxmlformats.org/markup-compatibility/2006" xmlns:p14="http://schemas.microsoft.com/office/powerpoint/2010/main">
    <mc:Choice Requires="p14">
      <p:transition>
        <p:push/>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iterate>
                                    <p:tmAbs val="0"/>
                                  </p:iterate>
                                  <p:childTnLst>
                                    <p:set>
                                      <p:cBhvr>
                                        <p:cTn id="6" fill="hold"/>
                                        <p:tgtEl>
                                          <p:spTgt spid="476"/>
                                        </p:tgtEl>
                                        <p:attrNameLst>
                                          <p:attrName>style.visibility</p:attrName>
                                        </p:attrNameLst>
                                      </p:cBhvr>
                                      <p:to>
                                        <p:strVal val="visible"/>
                                      </p:to>
                                    </p:set>
                                    <p:anim calcmode="lin" valueType="num">
                                      <p:cBhvr>
                                        <p:cTn id="7" dur="1000" fill="hold"/>
                                        <p:tgtEl>
                                          <p:spTgt spid="476"/>
                                        </p:tgtEl>
                                        <p:attrNameLst>
                                          <p:attrName>ppt_w</p:attrName>
                                        </p:attrNameLst>
                                      </p:cBhvr>
                                      <p:tavLst>
                                        <p:tav tm="0">
                                          <p:val>
                                            <p:strVal val="4*#ppt_w"/>
                                          </p:val>
                                        </p:tav>
                                        <p:tav tm="100000">
                                          <p:val>
                                            <p:strVal val="#ppt_w"/>
                                          </p:val>
                                        </p:tav>
                                      </p:tavLst>
                                    </p:anim>
                                    <p:anim calcmode="lin" valueType="num">
                                      <p:cBhvr>
                                        <p:cTn id="8" dur="1000" fill="hold"/>
                                        <p:tgtEl>
                                          <p:spTgt spid="476"/>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p:tmAbs val="0"/>
                                  </p:iterate>
                                  <p:childTnLst>
                                    <p:set>
                                      <p:cBhvr>
                                        <p:cTn id="12" fill="hold"/>
                                        <p:tgtEl>
                                          <p:spTgt spid="477"/>
                                        </p:tgtEl>
                                        <p:attrNameLst>
                                          <p:attrName>style.visibility</p:attrName>
                                        </p:attrNameLst>
                                      </p:cBhvr>
                                      <p:to>
                                        <p:strVal val="visible"/>
                                      </p:to>
                                    </p:set>
                                    <p:animEffect transition="in" filter="wipe(left)">
                                      <p:cBhvr>
                                        <p:cTn id="13" dur="500"/>
                                        <p:tgtEl>
                                          <p:spTgt spid="477"/>
                                        </p:tgtEl>
                                      </p:cBhvr>
                                    </p:animEffect>
                                  </p:childTnLst>
                                </p:cTn>
                              </p:par>
                            </p:childTnLst>
                          </p:cTn>
                        </p:par>
                        <p:par>
                          <p:cTn id="14" fill="hold">
                            <p:stCondLst>
                              <p:cond delay="500"/>
                            </p:stCondLst>
                            <p:childTnLst>
                              <p:par>
                                <p:cTn id="15" presetID="22" presetClass="entr" presetSubtype="1" fill="hold" grpId="0" nodeType="afterEffect">
                                  <p:stCondLst>
                                    <p:cond delay="0"/>
                                  </p:stCondLst>
                                  <p:iterate>
                                    <p:tmAbs val="0"/>
                                  </p:iterate>
                                  <p:childTnLst>
                                    <p:set>
                                      <p:cBhvr>
                                        <p:cTn id="16" fill="hold"/>
                                        <p:tgtEl>
                                          <p:spTgt spid="480"/>
                                        </p:tgtEl>
                                        <p:attrNameLst>
                                          <p:attrName>style.visibility</p:attrName>
                                        </p:attrNameLst>
                                      </p:cBhvr>
                                      <p:to>
                                        <p:strVal val="visible"/>
                                      </p:to>
                                    </p:set>
                                    <p:animEffect transition="in" filter="wipe(up)">
                                      <p:cBhvr>
                                        <p:cTn id="17" dur="500"/>
                                        <p:tgtEl>
                                          <p:spTgt spid="480"/>
                                        </p:tgtEl>
                                      </p:cBhvr>
                                    </p:animEffect>
                                  </p:childTnLst>
                                </p:cTn>
                              </p:par>
                            </p:childTnLst>
                          </p:cTn>
                        </p:par>
                        <p:par>
                          <p:cTn id="18" fill="hold">
                            <p:stCondLst>
                              <p:cond delay="1000"/>
                            </p:stCondLst>
                            <p:childTnLst>
                              <p:par>
                                <p:cTn id="19" presetID="22" presetClass="entr" presetSubtype="1" fill="hold" grpId="0" nodeType="afterEffect">
                                  <p:stCondLst>
                                    <p:cond delay="200"/>
                                  </p:stCondLst>
                                  <p:iterate>
                                    <p:tmAbs val="0"/>
                                  </p:iterate>
                                  <p:childTnLst>
                                    <p:set>
                                      <p:cBhvr>
                                        <p:cTn id="20" fill="hold"/>
                                        <p:tgtEl>
                                          <p:spTgt spid="510"/>
                                        </p:tgtEl>
                                        <p:attrNameLst>
                                          <p:attrName>style.visibility</p:attrName>
                                        </p:attrNameLst>
                                      </p:cBhvr>
                                      <p:to>
                                        <p:strVal val="visible"/>
                                      </p:to>
                                    </p:set>
                                    <p:animEffect transition="in" filter="wipe(up)">
                                      <p:cBhvr>
                                        <p:cTn id="21" dur="500"/>
                                        <p:tgtEl>
                                          <p:spTgt spid="510"/>
                                        </p:tgtEl>
                                      </p:cBhvr>
                                    </p:animEffect>
                                  </p:childTnLst>
                                </p:cTn>
                              </p:par>
                            </p:childTnLst>
                          </p:cTn>
                        </p:par>
                        <p:par>
                          <p:cTn id="22" fill="hold">
                            <p:stCondLst>
                              <p:cond delay="1700"/>
                            </p:stCondLst>
                            <p:childTnLst>
                              <p:par>
                                <p:cTn id="23" presetID="22" presetClass="entr" presetSubtype="1" fill="hold" grpId="0" nodeType="afterEffect">
                                  <p:stCondLst>
                                    <p:cond delay="0"/>
                                  </p:stCondLst>
                                  <p:iterate>
                                    <p:tmAbs val="0"/>
                                  </p:iterate>
                                  <p:childTnLst>
                                    <p:set>
                                      <p:cBhvr>
                                        <p:cTn id="24" fill="hold"/>
                                        <p:tgtEl>
                                          <p:spTgt spid="509"/>
                                        </p:tgtEl>
                                        <p:attrNameLst>
                                          <p:attrName>style.visibility</p:attrName>
                                        </p:attrNameLst>
                                      </p:cBhvr>
                                      <p:to>
                                        <p:strVal val="visible"/>
                                      </p:to>
                                    </p:set>
                                    <p:animEffect transition="in" filter="wipe(up)">
                                      <p:cBhvr>
                                        <p:cTn id="25" dur="500"/>
                                        <p:tgtEl>
                                          <p:spTgt spid="509"/>
                                        </p:tgtEl>
                                      </p:cBhvr>
                                    </p:animEffect>
                                  </p:childTnLst>
                                </p:cTn>
                              </p:par>
                            </p:childTnLst>
                          </p:cTn>
                        </p:par>
                        <p:par>
                          <p:cTn id="26" fill="hold">
                            <p:stCondLst>
                              <p:cond delay="2200"/>
                            </p:stCondLst>
                            <p:childTnLst>
                              <p:par>
                                <p:cTn id="27" presetID="22" presetClass="entr" presetSubtype="1" fill="hold" grpId="0" nodeType="afterEffect">
                                  <p:stCondLst>
                                    <p:cond delay="0"/>
                                  </p:stCondLst>
                                  <p:iterate>
                                    <p:tmAbs val="0"/>
                                  </p:iterate>
                                  <p:childTnLst>
                                    <p:set>
                                      <p:cBhvr>
                                        <p:cTn id="28" fill="hold"/>
                                        <p:tgtEl>
                                          <p:spTgt spid="492"/>
                                        </p:tgtEl>
                                        <p:attrNameLst>
                                          <p:attrName>style.visibility</p:attrName>
                                        </p:attrNameLst>
                                      </p:cBhvr>
                                      <p:to>
                                        <p:strVal val="visible"/>
                                      </p:to>
                                    </p:set>
                                    <p:animEffect transition="in" filter="wipe(up)">
                                      <p:cBhvr>
                                        <p:cTn id="29" dur="500"/>
                                        <p:tgtEl>
                                          <p:spTgt spid="492"/>
                                        </p:tgtEl>
                                      </p:cBhvr>
                                    </p:animEffect>
                                  </p:childTnLst>
                                </p:cTn>
                              </p:par>
                            </p:childTnLst>
                          </p:cTn>
                        </p:par>
                        <p:par>
                          <p:cTn id="30" fill="hold">
                            <p:stCondLst>
                              <p:cond delay="2700"/>
                            </p:stCondLst>
                            <p:childTnLst>
                              <p:par>
                                <p:cTn id="31" presetID="22" presetClass="entr" presetSubtype="1" fill="hold" grpId="0" nodeType="afterEffect">
                                  <p:stCondLst>
                                    <p:cond delay="0"/>
                                  </p:stCondLst>
                                  <p:iterate>
                                    <p:tmAbs val="0"/>
                                  </p:iterate>
                                  <p:childTnLst>
                                    <p:set>
                                      <p:cBhvr>
                                        <p:cTn id="32" fill="hold"/>
                                        <p:tgtEl>
                                          <p:spTgt spid="483"/>
                                        </p:tgtEl>
                                        <p:attrNameLst>
                                          <p:attrName>style.visibility</p:attrName>
                                        </p:attrNameLst>
                                      </p:cBhvr>
                                      <p:to>
                                        <p:strVal val="visible"/>
                                      </p:to>
                                    </p:set>
                                    <p:animEffect transition="in" filter="wipe(up)">
                                      <p:cBhvr>
                                        <p:cTn id="33" dur="500"/>
                                        <p:tgtEl>
                                          <p:spTgt spid="483"/>
                                        </p:tgtEl>
                                      </p:cBhvr>
                                    </p:animEffect>
                                  </p:childTnLst>
                                </p:cTn>
                              </p:par>
                            </p:childTnLst>
                          </p:cTn>
                        </p:par>
                        <p:par>
                          <p:cTn id="34" fill="hold">
                            <p:stCondLst>
                              <p:cond delay="3200"/>
                            </p:stCondLst>
                            <p:childTnLst>
                              <p:par>
                                <p:cTn id="35" presetID="22" presetClass="entr" presetSubtype="1" fill="hold" grpId="0" nodeType="afterEffect">
                                  <p:stCondLst>
                                    <p:cond delay="200"/>
                                  </p:stCondLst>
                                  <p:iterate>
                                    <p:tmAbs val="0"/>
                                  </p:iterate>
                                  <p:childTnLst>
                                    <p:set>
                                      <p:cBhvr>
                                        <p:cTn id="36" fill="hold"/>
                                        <p:tgtEl>
                                          <p:spTgt spid="512"/>
                                        </p:tgtEl>
                                        <p:attrNameLst>
                                          <p:attrName>style.visibility</p:attrName>
                                        </p:attrNameLst>
                                      </p:cBhvr>
                                      <p:to>
                                        <p:strVal val="visible"/>
                                      </p:to>
                                    </p:set>
                                    <p:animEffect transition="in" filter="wipe(up)">
                                      <p:cBhvr>
                                        <p:cTn id="37" dur="500"/>
                                        <p:tgtEl>
                                          <p:spTgt spid="512"/>
                                        </p:tgtEl>
                                      </p:cBhvr>
                                    </p:animEffect>
                                  </p:childTnLst>
                                </p:cTn>
                              </p:par>
                            </p:childTnLst>
                          </p:cTn>
                        </p:par>
                        <p:par>
                          <p:cTn id="38" fill="hold">
                            <p:stCondLst>
                              <p:cond delay="3900"/>
                            </p:stCondLst>
                            <p:childTnLst>
                              <p:par>
                                <p:cTn id="39" presetID="22" presetClass="entr" presetSubtype="1" fill="hold" grpId="0" nodeType="afterEffect">
                                  <p:stCondLst>
                                    <p:cond delay="0"/>
                                  </p:stCondLst>
                                  <p:iterate>
                                    <p:tmAbs val="0"/>
                                  </p:iterate>
                                  <p:childTnLst>
                                    <p:set>
                                      <p:cBhvr>
                                        <p:cTn id="40" fill="hold"/>
                                        <p:tgtEl>
                                          <p:spTgt spid="513"/>
                                        </p:tgtEl>
                                        <p:attrNameLst>
                                          <p:attrName>style.visibility</p:attrName>
                                        </p:attrNameLst>
                                      </p:cBhvr>
                                      <p:to>
                                        <p:strVal val="visible"/>
                                      </p:to>
                                    </p:set>
                                    <p:animEffect transition="in" filter="wipe(up)">
                                      <p:cBhvr>
                                        <p:cTn id="41" dur="500"/>
                                        <p:tgtEl>
                                          <p:spTgt spid="513"/>
                                        </p:tgtEl>
                                      </p:cBhvr>
                                    </p:animEffect>
                                  </p:childTnLst>
                                </p:cTn>
                              </p:par>
                            </p:childTnLst>
                          </p:cTn>
                        </p:par>
                        <p:par>
                          <p:cTn id="42" fill="hold">
                            <p:stCondLst>
                              <p:cond delay="4400"/>
                            </p:stCondLst>
                            <p:childTnLst>
                              <p:par>
                                <p:cTn id="43" presetID="22" presetClass="entr" presetSubtype="1" fill="hold" grpId="0" nodeType="afterEffect">
                                  <p:stCondLst>
                                    <p:cond delay="0"/>
                                  </p:stCondLst>
                                  <p:iterate>
                                    <p:tmAbs val="0"/>
                                  </p:iterate>
                                  <p:childTnLst>
                                    <p:set>
                                      <p:cBhvr>
                                        <p:cTn id="44" fill="hold"/>
                                        <p:tgtEl>
                                          <p:spTgt spid="511"/>
                                        </p:tgtEl>
                                        <p:attrNameLst>
                                          <p:attrName>style.visibility</p:attrName>
                                        </p:attrNameLst>
                                      </p:cBhvr>
                                      <p:to>
                                        <p:strVal val="visible"/>
                                      </p:to>
                                    </p:set>
                                    <p:animEffect transition="in" filter="wipe(up)">
                                      <p:cBhvr>
                                        <p:cTn id="45" dur="500"/>
                                        <p:tgtEl>
                                          <p:spTgt spid="511"/>
                                        </p:tgtEl>
                                      </p:cBhvr>
                                    </p:animEffect>
                                  </p:childTnLst>
                                </p:cTn>
                              </p:par>
                            </p:childTnLst>
                          </p:cTn>
                        </p:par>
                        <p:par>
                          <p:cTn id="46" fill="hold">
                            <p:stCondLst>
                              <p:cond delay="4900"/>
                            </p:stCondLst>
                            <p:childTnLst>
                              <p:par>
                                <p:cTn id="47" presetID="22" presetClass="entr" presetSubtype="1" fill="hold" grpId="0" nodeType="afterEffect">
                                  <p:stCondLst>
                                    <p:cond delay="0"/>
                                  </p:stCondLst>
                                  <p:iterate>
                                    <p:tmAbs val="0"/>
                                  </p:iterate>
                                  <p:childTnLst>
                                    <p:set>
                                      <p:cBhvr>
                                        <p:cTn id="48" fill="hold"/>
                                        <p:tgtEl>
                                          <p:spTgt spid="514"/>
                                        </p:tgtEl>
                                        <p:attrNameLst>
                                          <p:attrName>style.visibility</p:attrName>
                                        </p:attrNameLst>
                                      </p:cBhvr>
                                      <p:to>
                                        <p:strVal val="visible"/>
                                      </p:to>
                                    </p:set>
                                    <p:animEffect transition="in" filter="wipe(up)">
                                      <p:cBhvr>
                                        <p:cTn id="49" dur="500"/>
                                        <p:tgtEl>
                                          <p:spTgt spid="514"/>
                                        </p:tgtEl>
                                      </p:cBhvr>
                                    </p:animEffect>
                                  </p:childTnLst>
                                </p:cTn>
                              </p:par>
                            </p:childTnLst>
                          </p:cTn>
                        </p:par>
                        <p:par>
                          <p:cTn id="50" fill="hold">
                            <p:stCondLst>
                              <p:cond delay="5400"/>
                            </p:stCondLst>
                            <p:childTnLst>
                              <p:par>
                                <p:cTn id="51" presetID="22" presetClass="entr" presetSubtype="1" fill="hold" grpId="0" nodeType="afterEffect">
                                  <p:stCondLst>
                                    <p:cond delay="0"/>
                                  </p:stCondLst>
                                  <p:iterate>
                                    <p:tmAbs val="0"/>
                                  </p:iterate>
                                  <p:childTnLst>
                                    <p:set>
                                      <p:cBhvr>
                                        <p:cTn id="52" fill="hold"/>
                                        <p:tgtEl>
                                          <p:spTgt spid="489"/>
                                        </p:tgtEl>
                                        <p:attrNameLst>
                                          <p:attrName>style.visibility</p:attrName>
                                        </p:attrNameLst>
                                      </p:cBhvr>
                                      <p:to>
                                        <p:strVal val="visible"/>
                                      </p:to>
                                    </p:set>
                                    <p:animEffect transition="in" filter="wipe(up)">
                                      <p:cBhvr>
                                        <p:cTn id="53" dur="500"/>
                                        <p:tgtEl>
                                          <p:spTgt spid="489"/>
                                        </p:tgtEl>
                                      </p:cBhvr>
                                    </p:animEffect>
                                  </p:childTnLst>
                                </p:cTn>
                              </p:par>
                            </p:childTnLst>
                          </p:cTn>
                        </p:par>
                        <p:par>
                          <p:cTn id="54" fill="hold">
                            <p:stCondLst>
                              <p:cond delay="5900"/>
                            </p:stCondLst>
                            <p:childTnLst>
                              <p:par>
                                <p:cTn id="55" presetID="22" presetClass="entr" presetSubtype="1" fill="hold" grpId="0" nodeType="afterEffect">
                                  <p:stCondLst>
                                    <p:cond delay="0"/>
                                  </p:stCondLst>
                                  <p:iterate>
                                    <p:tmAbs val="0"/>
                                  </p:iterate>
                                  <p:childTnLst>
                                    <p:set>
                                      <p:cBhvr>
                                        <p:cTn id="56" fill="hold"/>
                                        <p:tgtEl>
                                          <p:spTgt spid="495"/>
                                        </p:tgtEl>
                                        <p:attrNameLst>
                                          <p:attrName>style.visibility</p:attrName>
                                        </p:attrNameLst>
                                      </p:cBhvr>
                                      <p:to>
                                        <p:strVal val="visible"/>
                                      </p:to>
                                    </p:set>
                                    <p:animEffect transition="in" filter="wipe(up)">
                                      <p:cBhvr>
                                        <p:cTn id="57" dur="500"/>
                                        <p:tgtEl>
                                          <p:spTgt spid="495"/>
                                        </p:tgtEl>
                                      </p:cBhvr>
                                    </p:animEffect>
                                  </p:childTnLst>
                                </p:cTn>
                              </p:par>
                            </p:childTnLst>
                          </p:cTn>
                        </p:par>
                        <p:par>
                          <p:cTn id="58" fill="hold">
                            <p:stCondLst>
                              <p:cond delay="6400"/>
                            </p:stCondLst>
                            <p:childTnLst>
                              <p:par>
                                <p:cTn id="59" presetID="22" presetClass="entr" presetSubtype="1" fill="hold" grpId="0" nodeType="afterEffect">
                                  <p:stCondLst>
                                    <p:cond delay="0"/>
                                  </p:stCondLst>
                                  <p:iterate>
                                    <p:tmAbs val="0"/>
                                  </p:iterate>
                                  <p:childTnLst>
                                    <p:set>
                                      <p:cBhvr>
                                        <p:cTn id="60" fill="hold"/>
                                        <p:tgtEl>
                                          <p:spTgt spid="498"/>
                                        </p:tgtEl>
                                        <p:attrNameLst>
                                          <p:attrName>style.visibility</p:attrName>
                                        </p:attrNameLst>
                                      </p:cBhvr>
                                      <p:to>
                                        <p:strVal val="visible"/>
                                      </p:to>
                                    </p:set>
                                    <p:animEffect transition="in" filter="wipe(up)">
                                      <p:cBhvr>
                                        <p:cTn id="61" dur="500"/>
                                        <p:tgtEl>
                                          <p:spTgt spid="498"/>
                                        </p:tgtEl>
                                      </p:cBhvr>
                                    </p:animEffect>
                                  </p:childTnLst>
                                </p:cTn>
                              </p:par>
                            </p:childTnLst>
                          </p:cTn>
                        </p:par>
                        <p:par>
                          <p:cTn id="62" fill="hold">
                            <p:stCondLst>
                              <p:cond delay="6900"/>
                            </p:stCondLst>
                            <p:childTnLst>
                              <p:par>
                                <p:cTn id="63" presetID="22" presetClass="entr" presetSubtype="1" fill="hold" grpId="0" nodeType="afterEffect">
                                  <p:stCondLst>
                                    <p:cond delay="0"/>
                                  </p:stCondLst>
                                  <p:iterate>
                                    <p:tmAbs val="0"/>
                                  </p:iterate>
                                  <p:childTnLst>
                                    <p:set>
                                      <p:cBhvr>
                                        <p:cTn id="64" fill="hold"/>
                                        <p:tgtEl>
                                          <p:spTgt spid="486"/>
                                        </p:tgtEl>
                                        <p:attrNameLst>
                                          <p:attrName>style.visibility</p:attrName>
                                        </p:attrNameLst>
                                      </p:cBhvr>
                                      <p:to>
                                        <p:strVal val="visible"/>
                                      </p:to>
                                    </p:set>
                                    <p:animEffect transition="in" filter="wipe(up)">
                                      <p:cBhvr>
                                        <p:cTn id="65" dur="500"/>
                                        <p:tgtEl>
                                          <p:spTgt spid="486"/>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iterate>
                                    <p:tmAbs val="0"/>
                                  </p:iterate>
                                  <p:childTnLst>
                                    <p:set>
                                      <p:cBhvr>
                                        <p:cTn id="69" fill="hold"/>
                                        <p:tgtEl>
                                          <p:spTgt spid="505"/>
                                        </p:tgtEl>
                                        <p:attrNameLst>
                                          <p:attrName>style.visibility</p:attrName>
                                        </p:attrNameLst>
                                      </p:cBhvr>
                                      <p:to>
                                        <p:strVal val="visible"/>
                                      </p:to>
                                    </p:set>
                                    <p:animEffect transition="in" filter="wipe(up)">
                                      <p:cBhvr>
                                        <p:cTn id="70" dur="500"/>
                                        <p:tgtEl>
                                          <p:spTgt spid="50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iterate>
                                    <p:tmAbs val="0"/>
                                  </p:iterate>
                                  <p:childTnLst>
                                    <p:set>
                                      <p:cBhvr>
                                        <p:cTn id="74" fill="hold"/>
                                        <p:tgtEl>
                                          <p:spTgt spid="470"/>
                                        </p:tgtEl>
                                        <p:attrNameLst>
                                          <p:attrName>style.visibility</p:attrName>
                                        </p:attrNameLst>
                                      </p:cBhvr>
                                      <p:to>
                                        <p:strVal val="visible"/>
                                      </p:to>
                                    </p:set>
                                    <p:animEffect transition="in" filter="wipe(up)">
                                      <p:cBhvr>
                                        <p:cTn id="75" dur="500"/>
                                        <p:tgtEl>
                                          <p:spTgt spid="470"/>
                                        </p:tgtEl>
                                      </p:cBhvr>
                                    </p:animEffect>
                                  </p:childTnLst>
                                </p:cTn>
                              </p:par>
                            </p:childTnLst>
                          </p:cTn>
                        </p:par>
                        <p:par>
                          <p:cTn id="76" fill="hold">
                            <p:stCondLst>
                              <p:cond delay="500"/>
                            </p:stCondLst>
                            <p:childTnLst>
                              <p:par>
                                <p:cTn id="77" presetID="22" presetClass="entr" presetSubtype="1" fill="hold" grpId="0" nodeType="afterEffect">
                                  <p:stCondLst>
                                    <p:cond delay="0"/>
                                  </p:stCondLst>
                                  <p:iterate>
                                    <p:tmAbs val="0"/>
                                  </p:iterate>
                                  <p:childTnLst>
                                    <p:set>
                                      <p:cBhvr>
                                        <p:cTn id="78" fill="hold"/>
                                        <p:tgtEl>
                                          <p:spTgt spid="472"/>
                                        </p:tgtEl>
                                        <p:attrNameLst>
                                          <p:attrName>style.visibility</p:attrName>
                                        </p:attrNameLst>
                                      </p:cBhvr>
                                      <p:to>
                                        <p:strVal val="visible"/>
                                      </p:to>
                                    </p:set>
                                    <p:animEffect transition="in" filter="wipe(up)">
                                      <p:cBhvr>
                                        <p:cTn id="79" dur="500"/>
                                        <p:tgtEl>
                                          <p:spTgt spid="472"/>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iterate>
                                    <p:tmAbs val="0"/>
                                  </p:iterate>
                                  <p:childTnLst>
                                    <p:set>
                                      <p:cBhvr>
                                        <p:cTn id="83" fill="hold"/>
                                        <p:tgtEl>
                                          <p:spTgt spid="507"/>
                                        </p:tgtEl>
                                        <p:attrNameLst>
                                          <p:attrName>style.visibility</p:attrName>
                                        </p:attrNameLst>
                                      </p:cBhvr>
                                      <p:to>
                                        <p:strVal val="visible"/>
                                      </p:to>
                                    </p:set>
                                    <p:animEffect transition="in" filter="wipe(up)">
                                      <p:cBhvr>
                                        <p:cTn id="84" dur="500"/>
                                        <p:tgtEl>
                                          <p:spTgt spid="507"/>
                                        </p:tgtEl>
                                      </p:cBhvr>
                                    </p:animEffect>
                                  </p:childTnLst>
                                </p:cTn>
                              </p:par>
                            </p:childTnLst>
                          </p:cTn>
                        </p:par>
                        <p:par>
                          <p:cTn id="85" fill="hold">
                            <p:stCondLst>
                              <p:cond delay="500"/>
                            </p:stCondLst>
                            <p:childTnLst>
                              <p:par>
                                <p:cTn id="86" presetID="22" presetClass="entr" presetSubtype="1" fill="hold" grpId="0" nodeType="afterEffect">
                                  <p:stCondLst>
                                    <p:cond delay="0"/>
                                  </p:stCondLst>
                                  <p:iterate>
                                    <p:tmAbs val="0"/>
                                  </p:iterate>
                                  <p:childTnLst>
                                    <p:set>
                                      <p:cBhvr>
                                        <p:cTn id="87" fill="hold"/>
                                        <p:tgtEl>
                                          <p:spTgt spid="508"/>
                                        </p:tgtEl>
                                        <p:attrNameLst>
                                          <p:attrName>style.visibility</p:attrName>
                                        </p:attrNameLst>
                                      </p:cBhvr>
                                      <p:to>
                                        <p:strVal val="visible"/>
                                      </p:to>
                                    </p:set>
                                    <p:animEffect transition="in" filter="wipe(up)">
                                      <p:cBhvr>
                                        <p:cTn id="88" dur="500"/>
                                        <p:tgtEl>
                                          <p:spTgt spid="508"/>
                                        </p:tgtEl>
                                      </p:cBhvr>
                                    </p:animEffect>
                                  </p:childTnLst>
                                </p:cTn>
                              </p:par>
                            </p:childTnLst>
                          </p:cTn>
                        </p:par>
                        <p:par>
                          <p:cTn id="89" fill="hold">
                            <p:stCondLst>
                              <p:cond delay="1000"/>
                            </p:stCondLst>
                            <p:childTnLst>
                              <p:par>
                                <p:cTn id="90" presetID="22" presetClass="entr" presetSubtype="1" fill="hold" grpId="0" nodeType="afterEffect">
                                  <p:stCondLst>
                                    <p:cond delay="0"/>
                                  </p:stCondLst>
                                  <p:iterate>
                                    <p:tmAbs val="0"/>
                                  </p:iterate>
                                  <p:childTnLst>
                                    <p:set>
                                      <p:cBhvr>
                                        <p:cTn id="91" fill="hold"/>
                                        <p:tgtEl>
                                          <p:spTgt spid="471"/>
                                        </p:tgtEl>
                                        <p:attrNameLst>
                                          <p:attrName>style.visibility</p:attrName>
                                        </p:attrNameLst>
                                      </p:cBhvr>
                                      <p:to>
                                        <p:strVal val="visible"/>
                                      </p:to>
                                    </p:set>
                                    <p:animEffect transition="in" filter="wipe(up)">
                                      <p:cBhvr>
                                        <p:cTn id="92" dur="500"/>
                                        <p:tgtEl>
                                          <p:spTgt spid="471"/>
                                        </p:tgtEl>
                                      </p:cBhvr>
                                    </p:animEffect>
                                  </p:childTnLst>
                                </p:cTn>
                              </p:par>
                            </p:childTnLst>
                          </p:cTn>
                        </p:par>
                        <p:par>
                          <p:cTn id="93" fill="hold">
                            <p:stCondLst>
                              <p:cond delay="1500"/>
                            </p:stCondLst>
                            <p:childTnLst>
                              <p:par>
                                <p:cTn id="94" presetID="22" presetClass="entr" presetSubtype="1" fill="hold" grpId="0" nodeType="afterEffect">
                                  <p:stCondLst>
                                    <p:cond delay="0"/>
                                  </p:stCondLst>
                                  <p:iterate>
                                    <p:tmAbs val="0"/>
                                  </p:iterate>
                                  <p:childTnLst>
                                    <p:set>
                                      <p:cBhvr>
                                        <p:cTn id="95" fill="hold"/>
                                        <p:tgtEl>
                                          <p:spTgt spid="506"/>
                                        </p:tgtEl>
                                        <p:attrNameLst>
                                          <p:attrName>style.visibility</p:attrName>
                                        </p:attrNameLst>
                                      </p:cBhvr>
                                      <p:to>
                                        <p:strVal val="visible"/>
                                      </p:to>
                                    </p:set>
                                    <p:animEffect transition="in" filter="wipe(up)">
                                      <p:cBhvr>
                                        <p:cTn id="96" dur="500"/>
                                        <p:tgtEl>
                                          <p:spTgt spid="506"/>
                                        </p:tgtEl>
                                      </p:cBhvr>
                                    </p:animEffect>
                                  </p:childTnLst>
                                </p:cTn>
                              </p:par>
                            </p:childTnLst>
                          </p:cTn>
                        </p:par>
                        <p:par>
                          <p:cTn id="97" fill="hold">
                            <p:stCondLst>
                              <p:cond delay="2000"/>
                            </p:stCondLst>
                            <p:childTnLst>
                              <p:par>
                                <p:cTn id="98" presetID="22" presetClass="entr" presetSubtype="1" fill="hold" grpId="0" nodeType="afterEffect">
                                  <p:stCondLst>
                                    <p:cond delay="0"/>
                                  </p:stCondLst>
                                  <p:iterate>
                                    <p:tmAbs val="0"/>
                                  </p:iterate>
                                  <p:childTnLst>
                                    <p:set>
                                      <p:cBhvr>
                                        <p:cTn id="99" fill="hold"/>
                                        <p:tgtEl>
                                          <p:spTgt spid="474"/>
                                        </p:tgtEl>
                                        <p:attrNameLst>
                                          <p:attrName>style.visibility</p:attrName>
                                        </p:attrNameLst>
                                      </p:cBhvr>
                                      <p:to>
                                        <p:strVal val="visible"/>
                                      </p:to>
                                    </p:set>
                                    <p:animEffect transition="in" filter="wipe(up)">
                                      <p:cBhvr>
                                        <p:cTn id="100" dur="500"/>
                                        <p:tgtEl>
                                          <p:spTgt spid="474"/>
                                        </p:tgtEl>
                                      </p:cBhvr>
                                    </p:animEffect>
                                  </p:childTnLst>
                                </p:cTn>
                              </p:par>
                            </p:childTnLst>
                          </p:cTn>
                        </p:par>
                        <p:par>
                          <p:cTn id="101" fill="hold">
                            <p:stCondLst>
                              <p:cond delay="2500"/>
                            </p:stCondLst>
                            <p:childTnLst>
                              <p:par>
                                <p:cTn id="102" presetID="22" presetClass="entr" presetSubtype="1" fill="hold" grpId="0" nodeType="afterEffect">
                                  <p:stCondLst>
                                    <p:cond delay="0"/>
                                  </p:stCondLst>
                                  <p:iterate>
                                    <p:tmAbs val="0"/>
                                  </p:iterate>
                                  <p:childTnLst>
                                    <p:set>
                                      <p:cBhvr>
                                        <p:cTn id="103" fill="hold"/>
                                        <p:tgtEl>
                                          <p:spTgt spid="473"/>
                                        </p:tgtEl>
                                        <p:attrNameLst>
                                          <p:attrName>style.visibility</p:attrName>
                                        </p:attrNameLst>
                                      </p:cBhvr>
                                      <p:to>
                                        <p:strVal val="visible"/>
                                      </p:to>
                                    </p:set>
                                    <p:animEffect transition="in" filter="wipe(up)">
                                      <p:cBhvr>
                                        <p:cTn id="104" dur="500"/>
                                        <p:tgtEl>
                                          <p:spTgt spid="473"/>
                                        </p:tgtEl>
                                      </p:cBhvr>
                                    </p:animEffect>
                                  </p:childTnLst>
                                </p:cTn>
                              </p:par>
                            </p:childTnLst>
                          </p:cTn>
                        </p:par>
                        <p:par>
                          <p:cTn id="105" fill="hold">
                            <p:stCondLst>
                              <p:cond delay="3000"/>
                            </p:stCondLst>
                            <p:childTnLst>
                              <p:par>
                                <p:cTn id="106" presetID="22" presetClass="entr" presetSubtype="1" fill="hold" grpId="0" nodeType="afterEffect">
                                  <p:stCondLst>
                                    <p:cond delay="0"/>
                                  </p:stCondLst>
                                  <p:iterate>
                                    <p:tmAbs val="0"/>
                                  </p:iterate>
                                  <p:childTnLst>
                                    <p:set>
                                      <p:cBhvr>
                                        <p:cTn id="107" fill="hold"/>
                                        <p:tgtEl>
                                          <p:spTgt spid="475"/>
                                        </p:tgtEl>
                                        <p:attrNameLst>
                                          <p:attrName>style.visibility</p:attrName>
                                        </p:attrNameLst>
                                      </p:cBhvr>
                                      <p:to>
                                        <p:strVal val="visible"/>
                                      </p:to>
                                    </p:set>
                                    <p:animEffect transition="in" filter="wipe(up)">
                                      <p:cBhvr>
                                        <p:cTn id="108" dur="500"/>
                                        <p:tgtEl>
                                          <p:spTgt spid="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 grpId="0" animBg="1" advAuto="0"/>
      <p:bldP spid="471" grpId="0" animBg="1" advAuto="0"/>
      <p:bldP spid="472" grpId="0" animBg="1" advAuto="0"/>
      <p:bldP spid="473" grpId="0" animBg="1" advAuto="0"/>
      <p:bldP spid="474" grpId="0" animBg="1" advAuto="0"/>
      <p:bldP spid="475" grpId="0" animBg="1" advAuto="0"/>
      <p:bldP spid="476" grpId="0" animBg="1" advAuto="0"/>
      <p:bldP spid="477" grpId="0" animBg="1" advAuto="0"/>
      <p:bldP spid="480" grpId="0" animBg="1" advAuto="0"/>
      <p:bldP spid="483" grpId="0" animBg="1" advAuto="0"/>
      <p:bldP spid="486" grpId="0" animBg="1" advAuto="0"/>
      <p:bldP spid="489" grpId="0" animBg="1" advAuto="0"/>
      <p:bldP spid="492" grpId="0" animBg="1" advAuto="0"/>
      <p:bldP spid="495" grpId="0" animBg="1" advAuto="0"/>
      <p:bldP spid="498" grpId="0" animBg="1" advAuto="0"/>
      <p:bldP spid="509" grpId="0" animBg="1" advAuto="0"/>
      <p:bldP spid="510" grpId="0" animBg="1" advAuto="0"/>
      <p:bldP spid="511" grpId="0" animBg="1" advAuto="0"/>
      <p:bldP spid="512" grpId="0" animBg="1" advAuto="0"/>
      <p:bldP spid="513" grpId="0" animBg="1" advAuto="0"/>
      <p:bldP spid="514" grpId="0" animBg="1" advAuto="0"/>
      <p:bldP spid="505" grpId="0" animBg="1" advAuto="0"/>
      <p:bldP spid="506" grpId="0" animBg="1" advAuto="0"/>
      <p:bldP spid="507" grpId="0" animBg="1" advAuto="0"/>
      <p:bldP spid="508"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Line"/>
          <p:cNvSpPr/>
          <p:nvPr/>
        </p:nvSpPr>
        <p:spPr>
          <a:xfrm flipV="1">
            <a:off x="-352695" y="9546602"/>
            <a:ext cx="25089390" cy="10"/>
          </a:xfrm>
          <a:prstGeom prst="line">
            <a:avLst/>
          </a:prstGeom>
          <a:ln w="114300" cap="rnd">
            <a:solidFill>
              <a:srgbClr val="9437FF"/>
            </a:solidFill>
            <a:custDash>
              <a:ds d="100000" sp="200000"/>
            </a:custDash>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19" name="Binary Trees"/>
          <p:cNvSpPr txBox="1">
            <a:spLocks noGrp="1"/>
          </p:cNvSpPr>
          <p:nvPr>
            <p:ph type="title"/>
          </p:nvPr>
        </p:nvSpPr>
        <p:spPr>
          <a:prstGeom prst="rect">
            <a:avLst/>
          </a:prstGeom>
        </p:spPr>
        <p:txBody>
          <a:bodyPr/>
          <a:lstStyle/>
          <a:p>
            <a:r>
              <a:t>Binary Trees</a:t>
            </a:r>
          </a:p>
        </p:txBody>
      </p:sp>
      <p:sp>
        <p:nvSpPr>
          <p:cNvPr id="520" name="Full Binary Tree"/>
          <p:cNvSpPr/>
          <p:nvPr/>
        </p:nvSpPr>
        <p:spPr>
          <a:xfrm>
            <a:off x="1503946" y="3143250"/>
            <a:ext cx="5124451"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941100"/>
                </a:solidFill>
              </a:defRPr>
            </a:lvl1pPr>
          </a:lstStyle>
          <a:p>
            <a:r>
              <a:t>Full Binary Tree</a:t>
            </a:r>
          </a:p>
        </p:txBody>
      </p:sp>
      <p:grpSp>
        <p:nvGrpSpPr>
          <p:cNvPr id="523" name="Group"/>
          <p:cNvGrpSpPr/>
          <p:nvPr/>
        </p:nvGrpSpPr>
        <p:grpSpPr>
          <a:xfrm>
            <a:off x="3379871" y="4857750"/>
            <a:ext cx="1227222" cy="1226312"/>
            <a:chOff x="0" y="0"/>
            <a:chExt cx="1227220" cy="1226311"/>
          </a:xfrm>
        </p:grpSpPr>
        <p:sp>
          <p:nvSpPr>
            <p:cNvPr id="521"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522" name="A"/>
            <p:cNvSpPr/>
            <p:nvPr/>
          </p:nvSpPr>
          <p:spPr>
            <a:xfrm>
              <a:off x="313934" y="180340"/>
              <a:ext cx="599354"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A</a:t>
              </a:r>
            </a:p>
          </p:txBody>
        </p:sp>
      </p:grpSp>
      <p:grpSp>
        <p:nvGrpSpPr>
          <p:cNvPr id="526" name="Group"/>
          <p:cNvGrpSpPr/>
          <p:nvPr/>
        </p:nvGrpSpPr>
        <p:grpSpPr>
          <a:xfrm>
            <a:off x="5401176" y="6868555"/>
            <a:ext cx="1227221" cy="1226313"/>
            <a:chOff x="0" y="0"/>
            <a:chExt cx="1227220" cy="1226311"/>
          </a:xfrm>
        </p:grpSpPr>
        <p:sp>
          <p:nvSpPr>
            <p:cNvPr id="524"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525" name="C"/>
            <p:cNvSpPr/>
            <p:nvPr/>
          </p:nvSpPr>
          <p:spPr>
            <a:xfrm>
              <a:off x="313933" y="180340"/>
              <a:ext cx="599354"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C</a:t>
              </a:r>
            </a:p>
          </p:txBody>
        </p:sp>
      </p:grpSp>
      <p:grpSp>
        <p:nvGrpSpPr>
          <p:cNvPr id="529" name="Group"/>
          <p:cNvGrpSpPr/>
          <p:nvPr/>
        </p:nvGrpSpPr>
        <p:grpSpPr>
          <a:xfrm>
            <a:off x="6411828" y="8894531"/>
            <a:ext cx="1227222" cy="1226313"/>
            <a:chOff x="0" y="0"/>
            <a:chExt cx="1227220" cy="1226311"/>
          </a:xfrm>
        </p:grpSpPr>
        <p:sp>
          <p:nvSpPr>
            <p:cNvPr id="527"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528" name="G"/>
            <p:cNvSpPr/>
            <p:nvPr/>
          </p:nvSpPr>
          <p:spPr>
            <a:xfrm>
              <a:off x="287742" y="180340"/>
              <a:ext cx="651737"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G</a:t>
              </a:r>
            </a:p>
          </p:txBody>
        </p:sp>
      </p:grpSp>
      <p:grpSp>
        <p:nvGrpSpPr>
          <p:cNvPr id="532" name="Group"/>
          <p:cNvGrpSpPr/>
          <p:nvPr/>
        </p:nvGrpSpPr>
        <p:grpSpPr>
          <a:xfrm>
            <a:off x="438150" y="8894531"/>
            <a:ext cx="1227221" cy="1226313"/>
            <a:chOff x="0" y="0"/>
            <a:chExt cx="1227220" cy="1226311"/>
          </a:xfrm>
        </p:grpSpPr>
        <p:sp>
          <p:nvSpPr>
            <p:cNvPr id="530"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531" name="D"/>
            <p:cNvSpPr/>
            <p:nvPr/>
          </p:nvSpPr>
          <p:spPr>
            <a:xfrm>
              <a:off x="285915" y="180340"/>
              <a:ext cx="655391"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D</a:t>
              </a:r>
            </a:p>
          </p:txBody>
        </p:sp>
      </p:grpSp>
      <p:grpSp>
        <p:nvGrpSpPr>
          <p:cNvPr id="535" name="Group"/>
          <p:cNvGrpSpPr/>
          <p:nvPr/>
        </p:nvGrpSpPr>
        <p:grpSpPr>
          <a:xfrm>
            <a:off x="1484897" y="6868555"/>
            <a:ext cx="1227222" cy="1226313"/>
            <a:chOff x="0" y="0"/>
            <a:chExt cx="1227220" cy="1226311"/>
          </a:xfrm>
        </p:grpSpPr>
        <p:sp>
          <p:nvSpPr>
            <p:cNvPr id="533"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534" name="B"/>
            <p:cNvSpPr/>
            <p:nvPr/>
          </p:nvSpPr>
          <p:spPr>
            <a:xfrm>
              <a:off x="339820" y="180340"/>
              <a:ext cx="547581"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B</a:t>
              </a:r>
            </a:p>
          </p:txBody>
        </p:sp>
      </p:grpSp>
      <p:grpSp>
        <p:nvGrpSpPr>
          <p:cNvPr id="538" name="Group"/>
          <p:cNvGrpSpPr/>
          <p:nvPr/>
        </p:nvGrpSpPr>
        <p:grpSpPr>
          <a:xfrm>
            <a:off x="2429376" y="8894531"/>
            <a:ext cx="1227222" cy="1226313"/>
            <a:chOff x="0" y="0"/>
            <a:chExt cx="1227220" cy="1226311"/>
          </a:xfrm>
        </p:grpSpPr>
        <p:sp>
          <p:nvSpPr>
            <p:cNvPr id="536"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537" name="E"/>
            <p:cNvSpPr/>
            <p:nvPr/>
          </p:nvSpPr>
          <p:spPr>
            <a:xfrm>
              <a:off x="339211" y="180340"/>
              <a:ext cx="548799"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E</a:t>
              </a:r>
            </a:p>
          </p:txBody>
        </p:sp>
      </p:grpSp>
      <p:grpSp>
        <p:nvGrpSpPr>
          <p:cNvPr id="541" name="Group"/>
          <p:cNvGrpSpPr/>
          <p:nvPr/>
        </p:nvGrpSpPr>
        <p:grpSpPr>
          <a:xfrm>
            <a:off x="4420602" y="8894531"/>
            <a:ext cx="1227222" cy="1226313"/>
            <a:chOff x="0" y="0"/>
            <a:chExt cx="1227220" cy="1226311"/>
          </a:xfrm>
        </p:grpSpPr>
        <p:sp>
          <p:nvSpPr>
            <p:cNvPr id="539"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540" name="F"/>
            <p:cNvSpPr/>
            <p:nvPr/>
          </p:nvSpPr>
          <p:spPr>
            <a:xfrm>
              <a:off x="287742" y="180340"/>
              <a:ext cx="651737"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F</a:t>
              </a:r>
            </a:p>
          </p:txBody>
        </p:sp>
      </p:grpSp>
      <p:grpSp>
        <p:nvGrpSpPr>
          <p:cNvPr id="544" name="Group"/>
          <p:cNvGrpSpPr/>
          <p:nvPr/>
        </p:nvGrpSpPr>
        <p:grpSpPr>
          <a:xfrm>
            <a:off x="12498576" y="4857750"/>
            <a:ext cx="1123263" cy="1121889"/>
            <a:chOff x="0" y="0"/>
            <a:chExt cx="1123262" cy="1121888"/>
          </a:xfrm>
        </p:grpSpPr>
        <p:sp>
          <p:nvSpPr>
            <p:cNvPr id="542" name="Circle"/>
            <p:cNvSpPr/>
            <p:nvPr/>
          </p:nvSpPr>
          <p:spPr>
            <a:xfrm>
              <a:off x="0" y="0"/>
              <a:ext cx="1123263" cy="1121889"/>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543" name="H"/>
            <p:cNvSpPr/>
            <p:nvPr/>
          </p:nvSpPr>
          <p:spPr>
            <a:xfrm>
              <a:off x="245305" y="103744"/>
              <a:ext cx="632652" cy="914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H</a:t>
              </a:r>
            </a:p>
          </p:txBody>
        </p:sp>
      </p:grpSp>
      <p:grpSp>
        <p:nvGrpSpPr>
          <p:cNvPr id="547" name="Group"/>
          <p:cNvGrpSpPr/>
          <p:nvPr/>
        </p:nvGrpSpPr>
        <p:grpSpPr>
          <a:xfrm>
            <a:off x="14356670" y="6868555"/>
            <a:ext cx="1123264" cy="1121890"/>
            <a:chOff x="0" y="0"/>
            <a:chExt cx="1123262" cy="1121888"/>
          </a:xfrm>
        </p:grpSpPr>
        <p:sp>
          <p:nvSpPr>
            <p:cNvPr id="545" name="Circle"/>
            <p:cNvSpPr/>
            <p:nvPr/>
          </p:nvSpPr>
          <p:spPr>
            <a:xfrm>
              <a:off x="0" y="0"/>
              <a:ext cx="1123263" cy="1121889"/>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546" name="K"/>
            <p:cNvSpPr/>
            <p:nvPr/>
          </p:nvSpPr>
          <p:spPr>
            <a:xfrm>
              <a:off x="245305" y="103744"/>
              <a:ext cx="632652" cy="914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K</a:t>
              </a:r>
            </a:p>
          </p:txBody>
        </p:sp>
      </p:grpSp>
      <p:grpSp>
        <p:nvGrpSpPr>
          <p:cNvPr id="550" name="Group"/>
          <p:cNvGrpSpPr/>
          <p:nvPr/>
        </p:nvGrpSpPr>
        <p:grpSpPr>
          <a:xfrm>
            <a:off x="7852617" y="10792851"/>
            <a:ext cx="1123263" cy="1121890"/>
            <a:chOff x="0" y="0"/>
            <a:chExt cx="1123262" cy="1121888"/>
          </a:xfrm>
        </p:grpSpPr>
        <p:sp>
          <p:nvSpPr>
            <p:cNvPr id="548" name="Circle"/>
            <p:cNvSpPr/>
            <p:nvPr/>
          </p:nvSpPr>
          <p:spPr>
            <a:xfrm>
              <a:off x="0" y="0"/>
              <a:ext cx="1123263" cy="1121889"/>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549" name="Q"/>
            <p:cNvSpPr/>
            <p:nvPr/>
          </p:nvSpPr>
          <p:spPr>
            <a:xfrm>
              <a:off x="217659" y="103743"/>
              <a:ext cx="687944" cy="914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Q</a:t>
              </a:r>
            </a:p>
          </p:txBody>
        </p:sp>
      </p:grpSp>
      <p:grpSp>
        <p:nvGrpSpPr>
          <p:cNvPr id="553" name="Group"/>
          <p:cNvGrpSpPr/>
          <p:nvPr/>
        </p:nvGrpSpPr>
        <p:grpSpPr>
          <a:xfrm>
            <a:off x="8917520" y="8894531"/>
            <a:ext cx="1123263" cy="1121890"/>
            <a:chOff x="0" y="0"/>
            <a:chExt cx="1123262" cy="1121888"/>
          </a:xfrm>
        </p:grpSpPr>
        <p:sp>
          <p:nvSpPr>
            <p:cNvPr id="551" name="Circle"/>
            <p:cNvSpPr/>
            <p:nvPr/>
          </p:nvSpPr>
          <p:spPr>
            <a:xfrm>
              <a:off x="0" y="0"/>
              <a:ext cx="1123263" cy="1121889"/>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552" name="L"/>
            <p:cNvSpPr/>
            <p:nvPr/>
          </p:nvSpPr>
          <p:spPr>
            <a:xfrm>
              <a:off x="215731" y="103744"/>
              <a:ext cx="691801" cy="914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L</a:t>
              </a:r>
            </a:p>
          </p:txBody>
        </p:sp>
      </p:grpSp>
      <p:grpSp>
        <p:nvGrpSpPr>
          <p:cNvPr id="556" name="Group"/>
          <p:cNvGrpSpPr/>
          <p:nvPr/>
        </p:nvGrpSpPr>
        <p:grpSpPr>
          <a:xfrm>
            <a:off x="13516181" y="8894531"/>
            <a:ext cx="1123263" cy="1121890"/>
            <a:chOff x="0" y="0"/>
            <a:chExt cx="1123262" cy="1121888"/>
          </a:xfrm>
        </p:grpSpPr>
        <p:sp>
          <p:nvSpPr>
            <p:cNvPr id="554" name="Circle"/>
            <p:cNvSpPr/>
            <p:nvPr/>
          </p:nvSpPr>
          <p:spPr>
            <a:xfrm>
              <a:off x="0" y="0"/>
              <a:ext cx="1123263" cy="1121889"/>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555" name="N"/>
            <p:cNvSpPr/>
            <p:nvPr/>
          </p:nvSpPr>
          <p:spPr>
            <a:xfrm>
              <a:off x="180630" y="103744"/>
              <a:ext cx="762001" cy="914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N</a:t>
              </a:r>
            </a:p>
          </p:txBody>
        </p:sp>
      </p:grpSp>
      <p:grpSp>
        <p:nvGrpSpPr>
          <p:cNvPr id="559" name="Group"/>
          <p:cNvGrpSpPr/>
          <p:nvPr/>
        </p:nvGrpSpPr>
        <p:grpSpPr>
          <a:xfrm>
            <a:off x="10782644" y="6868555"/>
            <a:ext cx="1123263" cy="1121890"/>
            <a:chOff x="0" y="0"/>
            <a:chExt cx="1123262" cy="1121888"/>
          </a:xfrm>
        </p:grpSpPr>
        <p:sp>
          <p:nvSpPr>
            <p:cNvPr id="557" name="Circle"/>
            <p:cNvSpPr/>
            <p:nvPr/>
          </p:nvSpPr>
          <p:spPr>
            <a:xfrm>
              <a:off x="0" y="0"/>
              <a:ext cx="1123263" cy="1121889"/>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558" name="J"/>
            <p:cNvSpPr/>
            <p:nvPr/>
          </p:nvSpPr>
          <p:spPr>
            <a:xfrm>
              <a:off x="272631" y="103744"/>
              <a:ext cx="578001" cy="914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J</a:t>
              </a:r>
            </a:p>
          </p:txBody>
        </p:sp>
      </p:grpSp>
      <p:grpSp>
        <p:nvGrpSpPr>
          <p:cNvPr id="562" name="Group"/>
          <p:cNvGrpSpPr/>
          <p:nvPr/>
        </p:nvGrpSpPr>
        <p:grpSpPr>
          <a:xfrm>
            <a:off x="11806984" y="8894531"/>
            <a:ext cx="1123263" cy="1121890"/>
            <a:chOff x="0" y="0"/>
            <a:chExt cx="1123262" cy="1121888"/>
          </a:xfrm>
        </p:grpSpPr>
        <p:sp>
          <p:nvSpPr>
            <p:cNvPr id="560" name="Circle"/>
            <p:cNvSpPr/>
            <p:nvPr/>
          </p:nvSpPr>
          <p:spPr>
            <a:xfrm>
              <a:off x="0" y="0"/>
              <a:ext cx="1123263" cy="1121889"/>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561" name="M"/>
            <p:cNvSpPr/>
            <p:nvPr/>
          </p:nvSpPr>
          <p:spPr>
            <a:xfrm>
              <a:off x="209205" y="103744"/>
              <a:ext cx="704851" cy="914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M</a:t>
              </a:r>
            </a:p>
          </p:txBody>
        </p:sp>
      </p:grpSp>
      <p:grpSp>
        <p:nvGrpSpPr>
          <p:cNvPr id="565" name="Group"/>
          <p:cNvGrpSpPr/>
          <p:nvPr/>
        </p:nvGrpSpPr>
        <p:grpSpPr>
          <a:xfrm>
            <a:off x="15338265" y="8894531"/>
            <a:ext cx="1123263" cy="1121890"/>
            <a:chOff x="0" y="0"/>
            <a:chExt cx="1123262" cy="1121888"/>
          </a:xfrm>
        </p:grpSpPr>
        <p:sp>
          <p:nvSpPr>
            <p:cNvPr id="563" name="Circle"/>
            <p:cNvSpPr/>
            <p:nvPr/>
          </p:nvSpPr>
          <p:spPr>
            <a:xfrm>
              <a:off x="0" y="0"/>
              <a:ext cx="1123263" cy="1121889"/>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564" name="P"/>
            <p:cNvSpPr/>
            <p:nvPr/>
          </p:nvSpPr>
          <p:spPr>
            <a:xfrm>
              <a:off x="217659" y="103744"/>
              <a:ext cx="687945" cy="914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P</a:t>
              </a:r>
            </a:p>
          </p:txBody>
        </p:sp>
      </p:grpSp>
      <p:grpSp>
        <p:nvGrpSpPr>
          <p:cNvPr id="568" name="Group"/>
          <p:cNvGrpSpPr/>
          <p:nvPr/>
        </p:nvGrpSpPr>
        <p:grpSpPr>
          <a:xfrm>
            <a:off x="9460677" y="10792851"/>
            <a:ext cx="1123263" cy="1121890"/>
            <a:chOff x="0" y="0"/>
            <a:chExt cx="1123262" cy="1121888"/>
          </a:xfrm>
        </p:grpSpPr>
        <p:sp>
          <p:nvSpPr>
            <p:cNvPr id="566" name="Circle"/>
            <p:cNvSpPr/>
            <p:nvPr/>
          </p:nvSpPr>
          <p:spPr>
            <a:xfrm>
              <a:off x="0" y="0"/>
              <a:ext cx="1123263" cy="1121889"/>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567" name="R"/>
            <p:cNvSpPr/>
            <p:nvPr/>
          </p:nvSpPr>
          <p:spPr>
            <a:xfrm>
              <a:off x="217659" y="103744"/>
              <a:ext cx="687945" cy="914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R</a:t>
              </a:r>
            </a:p>
          </p:txBody>
        </p:sp>
      </p:grpSp>
      <p:grpSp>
        <p:nvGrpSpPr>
          <p:cNvPr id="571" name="Group"/>
          <p:cNvGrpSpPr/>
          <p:nvPr/>
        </p:nvGrpSpPr>
        <p:grpSpPr>
          <a:xfrm>
            <a:off x="11068738" y="10792851"/>
            <a:ext cx="1123263" cy="1121890"/>
            <a:chOff x="0" y="0"/>
            <a:chExt cx="1123262" cy="1121888"/>
          </a:xfrm>
        </p:grpSpPr>
        <p:sp>
          <p:nvSpPr>
            <p:cNvPr id="569" name="Circle"/>
            <p:cNvSpPr/>
            <p:nvPr/>
          </p:nvSpPr>
          <p:spPr>
            <a:xfrm>
              <a:off x="0" y="0"/>
              <a:ext cx="1123263" cy="1121889"/>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570" name="S"/>
            <p:cNvSpPr/>
            <p:nvPr/>
          </p:nvSpPr>
          <p:spPr>
            <a:xfrm>
              <a:off x="217659" y="103744"/>
              <a:ext cx="687945" cy="914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S</a:t>
              </a:r>
            </a:p>
          </p:txBody>
        </p:sp>
      </p:grpSp>
      <p:grpSp>
        <p:nvGrpSpPr>
          <p:cNvPr id="574" name="Group"/>
          <p:cNvGrpSpPr/>
          <p:nvPr/>
        </p:nvGrpSpPr>
        <p:grpSpPr>
          <a:xfrm>
            <a:off x="20001560" y="4857750"/>
            <a:ext cx="1123255" cy="1126865"/>
            <a:chOff x="0" y="0"/>
            <a:chExt cx="1123253" cy="1126864"/>
          </a:xfrm>
        </p:grpSpPr>
        <p:sp>
          <p:nvSpPr>
            <p:cNvPr id="572" name="Oval"/>
            <p:cNvSpPr/>
            <p:nvPr/>
          </p:nvSpPr>
          <p:spPr>
            <a:xfrm>
              <a:off x="0" y="0"/>
              <a:ext cx="1123254" cy="1126865"/>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573" name="T"/>
            <p:cNvSpPr/>
            <p:nvPr/>
          </p:nvSpPr>
          <p:spPr>
            <a:xfrm>
              <a:off x="245301" y="106232"/>
              <a:ext cx="632651" cy="914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T</a:t>
              </a:r>
            </a:p>
          </p:txBody>
        </p:sp>
      </p:grpSp>
      <p:grpSp>
        <p:nvGrpSpPr>
          <p:cNvPr id="577" name="Group"/>
          <p:cNvGrpSpPr/>
          <p:nvPr/>
        </p:nvGrpSpPr>
        <p:grpSpPr>
          <a:xfrm>
            <a:off x="21389108" y="6858000"/>
            <a:ext cx="1123255" cy="1126865"/>
            <a:chOff x="0" y="0"/>
            <a:chExt cx="1123253" cy="1126864"/>
          </a:xfrm>
        </p:grpSpPr>
        <p:sp>
          <p:nvSpPr>
            <p:cNvPr id="575" name="Oval"/>
            <p:cNvSpPr/>
            <p:nvPr/>
          </p:nvSpPr>
          <p:spPr>
            <a:xfrm>
              <a:off x="0" y="0"/>
              <a:ext cx="1123254" cy="1126865"/>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576" name="V"/>
            <p:cNvSpPr/>
            <p:nvPr/>
          </p:nvSpPr>
          <p:spPr>
            <a:xfrm>
              <a:off x="245301" y="106232"/>
              <a:ext cx="632651" cy="914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V</a:t>
              </a:r>
            </a:p>
          </p:txBody>
        </p:sp>
      </p:grpSp>
      <p:grpSp>
        <p:nvGrpSpPr>
          <p:cNvPr id="580" name="Group"/>
          <p:cNvGrpSpPr/>
          <p:nvPr/>
        </p:nvGrpSpPr>
        <p:grpSpPr>
          <a:xfrm>
            <a:off x="20117187" y="8889555"/>
            <a:ext cx="1123255" cy="1126866"/>
            <a:chOff x="0" y="0"/>
            <a:chExt cx="1123253" cy="1126864"/>
          </a:xfrm>
        </p:grpSpPr>
        <p:sp>
          <p:nvSpPr>
            <p:cNvPr id="578" name="Oval"/>
            <p:cNvSpPr/>
            <p:nvPr/>
          </p:nvSpPr>
          <p:spPr>
            <a:xfrm>
              <a:off x="0" y="0"/>
              <a:ext cx="1123254" cy="1126865"/>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579" name="W"/>
            <p:cNvSpPr/>
            <p:nvPr/>
          </p:nvSpPr>
          <p:spPr>
            <a:xfrm>
              <a:off x="113953" y="106232"/>
              <a:ext cx="895351" cy="914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W</a:t>
              </a:r>
            </a:p>
          </p:txBody>
        </p:sp>
      </p:grpSp>
      <p:grpSp>
        <p:nvGrpSpPr>
          <p:cNvPr id="583" name="Group"/>
          <p:cNvGrpSpPr/>
          <p:nvPr/>
        </p:nvGrpSpPr>
        <p:grpSpPr>
          <a:xfrm>
            <a:off x="18432307" y="6918279"/>
            <a:ext cx="1123255" cy="1126866"/>
            <a:chOff x="0" y="0"/>
            <a:chExt cx="1123253" cy="1126864"/>
          </a:xfrm>
        </p:grpSpPr>
        <p:sp>
          <p:nvSpPr>
            <p:cNvPr id="581" name="Oval"/>
            <p:cNvSpPr/>
            <p:nvPr/>
          </p:nvSpPr>
          <p:spPr>
            <a:xfrm>
              <a:off x="0" y="0"/>
              <a:ext cx="1123254" cy="1126865"/>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582" name="U"/>
            <p:cNvSpPr/>
            <p:nvPr/>
          </p:nvSpPr>
          <p:spPr>
            <a:xfrm>
              <a:off x="272626" y="106232"/>
              <a:ext cx="578002" cy="914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U</a:t>
              </a:r>
            </a:p>
          </p:txBody>
        </p:sp>
      </p:grpSp>
      <p:grpSp>
        <p:nvGrpSpPr>
          <p:cNvPr id="586" name="Group"/>
          <p:cNvGrpSpPr/>
          <p:nvPr/>
        </p:nvGrpSpPr>
        <p:grpSpPr>
          <a:xfrm>
            <a:off x="19117822" y="10579948"/>
            <a:ext cx="1123254" cy="1126865"/>
            <a:chOff x="0" y="0"/>
            <a:chExt cx="1123253" cy="1126864"/>
          </a:xfrm>
        </p:grpSpPr>
        <p:sp>
          <p:nvSpPr>
            <p:cNvPr id="584" name="Oval"/>
            <p:cNvSpPr/>
            <p:nvPr/>
          </p:nvSpPr>
          <p:spPr>
            <a:xfrm>
              <a:off x="0" y="0"/>
              <a:ext cx="1123254" cy="1126865"/>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585" name="Y"/>
            <p:cNvSpPr/>
            <p:nvPr/>
          </p:nvSpPr>
          <p:spPr>
            <a:xfrm>
              <a:off x="209202" y="106231"/>
              <a:ext cx="704851" cy="914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Y</a:t>
              </a:r>
            </a:p>
          </p:txBody>
        </p:sp>
      </p:grpSp>
      <p:grpSp>
        <p:nvGrpSpPr>
          <p:cNvPr id="589" name="Group"/>
          <p:cNvGrpSpPr/>
          <p:nvPr/>
        </p:nvGrpSpPr>
        <p:grpSpPr>
          <a:xfrm>
            <a:off x="22512360" y="8894531"/>
            <a:ext cx="1123255" cy="1126866"/>
            <a:chOff x="0" y="0"/>
            <a:chExt cx="1123253" cy="1126864"/>
          </a:xfrm>
        </p:grpSpPr>
        <p:sp>
          <p:nvSpPr>
            <p:cNvPr id="587" name="Oval"/>
            <p:cNvSpPr/>
            <p:nvPr/>
          </p:nvSpPr>
          <p:spPr>
            <a:xfrm>
              <a:off x="0" y="0"/>
              <a:ext cx="1123254" cy="1126865"/>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588" name="X"/>
            <p:cNvSpPr/>
            <p:nvPr/>
          </p:nvSpPr>
          <p:spPr>
            <a:xfrm>
              <a:off x="217656" y="106232"/>
              <a:ext cx="687944" cy="914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X</a:t>
              </a:r>
            </a:p>
          </p:txBody>
        </p:sp>
      </p:grpSp>
      <p:grpSp>
        <p:nvGrpSpPr>
          <p:cNvPr id="592" name="Group"/>
          <p:cNvGrpSpPr/>
          <p:nvPr/>
        </p:nvGrpSpPr>
        <p:grpSpPr>
          <a:xfrm>
            <a:off x="18118456" y="12270340"/>
            <a:ext cx="1123255" cy="1126866"/>
            <a:chOff x="0" y="0"/>
            <a:chExt cx="1123253" cy="1126864"/>
          </a:xfrm>
        </p:grpSpPr>
        <p:sp>
          <p:nvSpPr>
            <p:cNvPr id="590" name="Oval"/>
            <p:cNvSpPr/>
            <p:nvPr/>
          </p:nvSpPr>
          <p:spPr>
            <a:xfrm>
              <a:off x="0" y="0"/>
              <a:ext cx="1123254" cy="1126865"/>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591" name="Z"/>
            <p:cNvSpPr/>
            <p:nvPr/>
          </p:nvSpPr>
          <p:spPr>
            <a:xfrm>
              <a:off x="209202" y="106231"/>
              <a:ext cx="704851" cy="914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Z</a:t>
              </a:r>
            </a:p>
          </p:txBody>
        </p:sp>
      </p:grpSp>
      <p:sp>
        <p:nvSpPr>
          <p:cNvPr id="593" name="Complete Binary Tree"/>
          <p:cNvSpPr/>
          <p:nvPr/>
        </p:nvSpPr>
        <p:spPr>
          <a:xfrm>
            <a:off x="9679726" y="3143250"/>
            <a:ext cx="6781801"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941100"/>
                </a:solidFill>
              </a:defRPr>
            </a:lvl1pPr>
          </a:lstStyle>
          <a:p>
            <a:r>
              <a:t>Complete Binary Tree</a:t>
            </a:r>
          </a:p>
        </p:txBody>
      </p:sp>
      <p:sp>
        <p:nvSpPr>
          <p:cNvPr id="594" name="Binary tree that is  not full and  not complete"/>
          <p:cNvSpPr/>
          <p:nvPr/>
        </p:nvSpPr>
        <p:spPr>
          <a:xfrm>
            <a:off x="17441322" y="2324100"/>
            <a:ext cx="6446343" cy="23622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pPr>
              <a:lnSpc>
                <a:spcPct val="90000"/>
              </a:lnSpc>
              <a:defRPr>
                <a:solidFill>
                  <a:srgbClr val="941100"/>
                </a:solidFill>
              </a:defRPr>
            </a:pPr>
            <a:r>
              <a:t>Binary tree that is </a:t>
            </a:r>
            <a:br/>
            <a:r>
              <a:t>not full and </a:t>
            </a:r>
            <a:br/>
            <a:r>
              <a:t>not complete</a:t>
            </a:r>
          </a:p>
        </p:txBody>
      </p:sp>
      <p:sp>
        <p:nvSpPr>
          <p:cNvPr id="616" name="Connection Line"/>
          <p:cNvSpPr/>
          <p:nvPr/>
        </p:nvSpPr>
        <p:spPr>
          <a:xfrm>
            <a:off x="2519016" y="5917176"/>
            <a:ext cx="1053903" cy="11183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88900">
            <a:solidFill>
              <a:srgbClr val="000000"/>
            </a:solidFill>
            <a:miter lim="400000"/>
          </a:ln>
        </p:spPr>
        <p:txBody>
          <a:bodyPr/>
          <a:lstStyle/>
          <a:p>
            <a:endParaRPr/>
          </a:p>
        </p:txBody>
      </p:sp>
      <p:sp>
        <p:nvSpPr>
          <p:cNvPr id="617" name="Connection Line"/>
          <p:cNvSpPr/>
          <p:nvPr/>
        </p:nvSpPr>
        <p:spPr>
          <a:xfrm>
            <a:off x="4428182" y="5903349"/>
            <a:ext cx="1151878" cy="114589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88900">
            <a:solidFill>
              <a:srgbClr val="000000"/>
            </a:solidFill>
            <a:miter lim="400000"/>
          </a:ln>
        </p:spPr>
        <p:txBody>
          <a:bodyPr/>
          <a:lstStyle/>
          <a:p>
            <a:endParaRPr/>
          </a:p>
        </p:txBody>
      </p:sp>
      <p:sp>
        <p:nvSpPr>
          <p:cNvPr id="618" name="Connection Line"/>
          <p:cNvSpPr/>
          <p:nvPr/>
        </p:nvSpPr>
        <p:spPr>
          <a:xfrm>
            <a:off x="1333252" y="8026541"/>
            <a:ext cx="483763" cy="93632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88900">
            <a:solidFill>
              <a:srgbClr val="000000"/>
            </a:solidFill>
            <a:miter lim="400000"/>
          </a:ln>
        </p:spPr>
        <p:txBody>
          <a:bodyPr/>
          <a:lstStyle/>
          <a:p>
            <a:endParaRPr/>
          </a:p>
        </p:txBody>
      </p:sp>
      <p:sp>
        <p:nvSpPr>
          <p:cNvPr id="619" name="Connection Line"/>
          <p:cNvSpPr/>
          <p:nvPr/>
        </p:nvSpPr>
        <p:spPr>
          <a:xfrm>
            <a:off x="2357603" y="8037490"/>
            <a:ext cx="426253" cy="9143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88900">
            <a:solidFill>
              <a:srgbClr val="000000"/>
            </a:solidFill>
            <a:miter lim="400000"/>
          </a:ln>
        </p:spPr>
        <p:txBody>
          <a:bodyPr/>
          <a:lstStyle/>
          <a:p>
            <a:endParaRPr/>
          </a:p>
        </p:txBody>
      </p:sp>
      <p:sp>
        <p:nvSpPr>
          <p:cNvPr id="620" name="Connection Line"/>
          <p:cNvSpPr/>
          <p:nvPr/>
        </p:nvSpPr>
        <p:spPr>
          <a:xfrm>
            <a:off x="5301380" y="8033702"/>
            <a:ext cx="446243" cy="9219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
        <p:nvSpPr>
          <p:cNvPr id="621" name="Connection Line"/>
          <p:cNvSpPr/>
          <p:nvPr/>
        </p:nvSpPr>
        <p:spPr>
          <a:xfrm>
            <a:off x="6288517" y="8030437"/>
            <a:ext cx="463158" cy="92845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88900">
            <a:solidFill>
              <a:srgbClr val="000000"/>
            </a:solidFill>
            <a:miter lim="400000"/>
          </a:ln>
        </p:spPr>
        <p:txBody>
          <a:bodyPr/>
          <a:lstStyle/>
          <a:p>
            <a:endParaRPr/>
          </a:p>
        </p:txBody>
      </p:sp>
      <p:sp>
        <p:nvSpPr>
          <p:cNvPr id="622" name="Connection Line"/>
          <p:cNvSpPr/>
          <p:nvPr/>
        </p:nvSpPr>
        <p:spPr>
          <a:xfrm>
            <a:off x="11708636" y="5845767"/>
            <a:ext cx="987127" cy="115675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
        <p:nvSpPr>
          <p:cNvPr id="623" name="Connection Line"/>
          <p:cNvSpPr/>
          <p:nvPr/>
        </p:nvSpPr>
        <p:spPr>
          <a:xfrm>
            <a:off x="13441195" y="5830994"/>
            <a:ext cx="1096109" cy="118619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88900">
            <a:solidFill>
              <a:srgbClr val="000000"/>
            </a:solidFill>
            <a:miter lim="400000"/>
          </a:ln>
        </p:spPr>
        <p:txBody>
          <a:bodyPr/>
          <a:lstStyle/>
          <a:p>
            <a:endParaRPr/>
          </a:p>
        </p:txBody>
      </p:sp>
      <p:sp>
        <p:nvSpPr>
          <p:cNvPr id="624" name="Connection Line"/>
          <p:cNvSpPr/>
          <p:nvPr/>
        </p:nvSpPr>
        <p:spPr>
          <a:xfrm>
            <a:off x="9858780" y="7842562"/>
            <a:ext cx="1105229" cy="120054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88900">
            <a:solidFill>
              <a:srgbClr val="000000"/>
            </a:solidFill>
            <a:miter lim="400000"/>
          </a:ln>
        </p:spPr>
        <p:txBody>
          <a:bodyPr/>
          <a:lstStyle/>
          <a:p>
            <a:endParaRPr/>
          </a:p>
        </p:txBody>
      </p:sp>
      <p:sp>
        <p:nvSpPr>
          <p:cNvPr id="625" name="Connection Line"/>
          <p:cNvSpPr/>
          <p:nvPr/>
        </p:nvSpPr>
        <p:spPr>
          <a:xfrm>
            <a:off x="11597549" y="7930434"/>
            <a:ext cx="518434" cy="10253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88900">
            <a:solidFill>
              <a:srgbClr val="000000"/>
            </a:solidFill>
            <a:miter lim="400000"/>
          </a:ln>
        </p:spPr>
        <p:txBody>
          <a:bodyPr/>
          <a:lstStyle/>
          <a:p>
            <a:endParaRPr/>
          </a:p>
        </p:txBody>
      </p:sp>
      <p:sp>
        <p:nvSpPr>
          <p:cNvPr id="626" name="Connection Line"/>
          <p:cNvSpPr/>
          <p:nvPr/>
        </p:nvSpPr>
        <p:spPr>
          <a:xfrm>
            <a:off x="8688114" y="9943804"/>
            <a:ext cx="517099" cy="92179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
        <p:nvSpPr>
          <p:cNvPr id="627" name="Connection Line"/>
          <p:cNvSpPr/>
          <p:nvPr/>
        </p:nvSpPr>
        <p:spPr>
          <a:xfrm>
            <a:off x="9633134" y="9993643"/>
            <a:ext cx="235009" cy="8213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88900">
            <a:solidFill>
              <a:srgbClr val="000000"/>
            </a:solidFill>
            <a:miter lim="400000"/>
          </a:ln>
        </p:spPr>
        <p:txBody>
          <a:bodyPr/>
          <a:lstStyle/>
          <a:p>
            <a:endParaRPr/>
          </a:p>
        </p:txBody>
      </p:sp>
      <p:sp>
        <p:nvSpPr>
          <p:cNvPr id="628" name="Connection Line"/>
          <p:cNvSpPr/>
          <p:nvPr/>
        </p:nvSpPr>
        <p:spPr>
          <a:xfrm>
            <a:off x="14292417" y="7947966"/>
            <a:ext cx="410796" cy="99021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88900">
            <a:solidFill>
              <a:srgbClr val="000000"/>
            </a:solidFill>
            <a:miter lim="400000"/>
          </a:ln>
        </p:spPr>
        <p:txBody>
          <a:bodyPr/>
          <a:lstStyle/>
          <a:p>
            <a:endParaRPr/>
          </a:p>
        </p:txBody>
      </p:sp>
      <p:sp>
        <p:nvSpPr>
          <p:cNvPr id="629" name="Connection Line"/>
          <p:cNvSpPr/>
          <p:nvPr/>
        </p:nvSpPr>
        <p:spPr>
          <a:xfrm>
            <a:off x="15163047" y="7934645"/>
            <a:ext cx="492703" cy="101692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88900">
            <a:solidFill>
              <a:srgbClr val="000000"/>
            </a:solidFill>
            <a:miter lim="400000"/>
          </a:ln>
        </p:spPr>
        <p:txBody>
          <a:bodyPr/>
          <a:lstStyle/>
          <a:p>
            <a:endParaRPr/>
          </a:p>
        </p:txBody>
      </p:sp>
      <p:sp>
        <p:nvSpPr>
          <p:cNvPr id="630" name="Connection Line"/>
          <p:cNvSpPr/>
          <p:nvPr/>
        </p:nvSpPr>
        <p:spPr>
          <a:xfrm>
            <a:off x="11833382" y="9977259"/>
            <a:ext cx="332315" cy="85451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
        <p:nvSpPr>
          <p:cNvPr id="631" name="Connection Line"/>
          <p:cNvSpPr/>
          <p:nvPr/>
        </p:nvSpPr>
        <p:spPr>
          <a:xfrm>
            <a:off x="19334939" y="5869154"/>
            <a:ext cx="887083" cy="116479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88900">
            <a:solidFill>
              <a:srgbClr val="000000"/>
            </a:solidFill>
            <a:miter lim="400000"/>
          </a:ln>
        </p:spPr>
        <p:txBody>
          <a:bodyPr/>
          <a:lstStyle/>
          <a:p>
            <a:endParaRPr/>
          </a:p>
        </p:txBody>
      </p:sp>
      <p:sp>
        <p:nvSpPr>
          <p:cNvPr id="632" name="Connection Line"/>
          <p:cNvSpPr/>
          <p:nvPr/>
        </p:nvSpPr>
        <p:spPr>
          <a:xfrm>
            <a:off x="20884163" y="5883892"/>
            <a:ext cx="745685" cy="107495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88900">
            <a:solidFill>
              <a:srgbClr val="000000"/>
            </a:solidFill>
            <a:miter lim="400000"/>
          </a:ln>
        </p:spPr>
        <p:txBody>
          <a:bodyPr/>
          <a:lstStyle/>
          <a:p>
            <a:endParaRPr/>
          </a:p>
        </p:txBody>
      </p:sp>
      <p:sp>
        <p:nvSpPr>
          <p:cNvPr id="633" name="Connection Line"/>
          <p:cNvSpPr/>
          <p:nvPr/>
        </p:nvSpPr>
        <p:spPr>
          <a:xfrm>
            <a:off x="22222812" y="7914726"/>
            <a:ext cx="579999" cy="10515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88900">
            <a:solidFill>
              <a:srgbClr val="000000"/>
            </a:solidFill>
            <a:miter lim="400000"/>
          </a:ln>
        </p:spPr>
        <p:txBody>
          <a:bodyPr/>
          <a:lstStyle/>
          <a:p>
            <a:endParaRPr/>
          </a:p>
        </p:txBody>
      </p:sp>
      <p:sp>
        <p:nvSpPr>
          <p:cNvPr id="634" name="Connection Line"/>
          <p:cNvSpPr/>
          <p:nvPr/>
        </p:nvSpPr>
        <p:spPr>
          <a:xfrm>
            <a:off x="20976633" y="7898874"/>
            <a:ext cx="675185" cy="107842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88900">
            <a:solidFill>
              <a:srgbClr val="000000"/>
            </a:solidFill>
            <a:miter lim="400000"/>
          </a:ln>
        </p:spPr>
        <p:txBody>
          <a:bodyPr/>
          <a:lstStyle/>
          <a:p>
            <a:endParaRPr/>
          </a:p>
        </p:txBody>
      </p:sp>
      <p:sp>
        <p:nvSpPr>
          <p:cNvPr id="635" name="Connection Line"/>
          <p:cNvSpPr/>
          <p:nvPr/>
        </p:nvSpPr>
        <p:spPr>
          <a:xfrm>
            <a:off x="19965112" y="9936133"/>
            <a:ext cx="428066" cy="72405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
        <p:nvSpPr>
          <p:cNvPr id="636" name="Connection Line"/>
          <p:cNvSpPr/>
          <p:nvPr/>
        </p:nvSpPr>
        <p:spPr>
          <a:xfrm>
            <a:off x="18965747" y="11626525"/>
            <a:ext cx="428066" cy="7240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520"/>
                                        </p:tgtEl>
                                        <p:attrNameLst>
                                          <p:attrName>style.visibility</p:attrName>
                                        </p:attrNameLst>
                                      </p:cBhvr>
                                      <p:to>
                                        <p:strVal val="visible"/>
                                      </p:to>
                                    </p:set>
                                    <p:anim calcmode="lin" valueType="num">
                                      <p:cBhvr>
                                        <p:cTn id="7" dur="500" fill="hold"/>
                                        <p:tgtEl>
                                          <p:spTgt spid="520"/>
                                        </p:tgtEl>
                                        <p:attrNameLst>
                                          <p:attrName>ppt_w</p:attrName>
                                        </p:attrNameLst>
                                      </p:cBhvr>
                                      <p:tavLst>
                                        <p:tav tm="0">
                                          <p:val>
                                            <p:fltVal val="0"/>
                                          </p:val>
                                        </p:tav>
                                        <p:tav tm="100000">
                                          <p:val>
                                            <p:strVal val="#ppt_w"/>
                                          </p:val>
                                        </p:tav>
                                      </p:tavLst>
                                    </p:anim>
                                    <p:anim calcmode="lin" valueType="num">
                                      <p:cBhvr>
                                        <p:cTn id="8" dur="500" fill="hold"/>
                                        <p:tgtEl>
                                          <p:spTgt spid="52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iterate>
                                    <p:tmAbs val="0"/>
                                  </p:iterate>
                                  <p:childTnLst>
                                    <p:set>
                                      <p:cBhvr>
                                        <p:cTn id="12" fill="hold"/>
                                        <p:tgtEl>
                                          <p:spTgt spid="518"/>
                                        </p:tgtEl>
                                        <p:attrNameLst>
                                          <p:attrName>style.visibility</p:attrName>
                                        </p:attrNameLst>
                                      </p:cBhvr>
                                      <p:to>
                                        <p:strVal val="visible"/>
                                      </p:to>
                                    </p:set>
                                    <p:animEffect transition="in" filter="wipe(right)">
                                      <p:cBhvr>
                                        <p:cTn id="13" dur="500"/>
                                        <p:tgtEl>
                                          <p:spTgt spid="518"/>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iterate>
                                    <p:tmAbs val="0"/>
                                  </p:iterate>
                                  <p:childTnLst>
                                    <p:set>
                                      <p:cBhvr>
                                        <p:cTn id="17" fill="hold"/>
                                        <p:tgtEl>
                                          <p:spTgt spid="593"/>
                                        </p:tgtEl>
                                        <p:attrNameLst>
                                          <p:attrName>style.visibility</p:attrName>
                                        </p:attrNameLst>
                                      </p:cBhvr>
                                      <p:to>
                                        <p:strVal val="visible"/>
                                      </p:to>
                                    </p:set>
                                    <p:anim calcmode="lin" valueType="num">
                                      <p:cBhvr>
                                        <p:cTn id="18" dur="600" fill="hold"/>
                                        <p:tgtEl>
                                          <p:spTgt spid="593"/>
                                        </p:tgtEl>
                                        <p:attrNameLst>
                                          <p:attrName>ppt_w</p:attrName>
                                        </p:attrNameLst>
                                      </p:cBhvr>
                                      <p:tavLst>
                                        <p:tav tm="0">
                                          <p:val>
                                            <p:fltVal val="0"/>
                                          </p:val>
                                        </p:tav>
                                        <p:tav tm="100000">
                                          <p:val>
                                            <p:strVal val="#ppt_w"/>
                                          </p:val>
                                        </p:tav>
                                      </p:tavLst>
                                    </p:anim>
                                    <p:anim calcmode="lin" valueType="num">
                                      <p:cBhvr>
                                        <p:cTn id="19" dur="600" fill="hold"/>
                                        <p:tgtEl>
                                          <p:spTgt spid="593"/>
                                        </p:tgtEl>
                                        <p:attrNameLst>
                                          <p:attrName>ppt_h</p:attrName>
                                        </p:attrNameLst>
                                      </p:cBhvr>
                                      <p:tavLst>
                                        <p:tav tm="0">
                                          <p:val>
                                            <p:fltVal val="0"/>
                                          </p:val>
                                        </p:tav>
                                        <p:tav tm="100000">
                                          <p:val>
                                            <p:strVal val="#ppt_h"/>
                                          </p:val>
                                        </p:tav>
                                      </p:tavLst>
                                    </p:anim>
                                  </p:childTnLst>
                                </p:cTn>
                              </p:par>
                            </p:childTnLst>
                          </p:cTn>
                        </p:par>
                        <p:par>
                          <p:cTn id="20" fill="hold">
                            <p:stCondLst>
                              <p:cond delay="600"/>
                            </p:stCondLst>
                            <p:childTnLst>
                              <p:par>
                                <p:cTn id="21" presetID="22" presetClass="entr" presetSubtype="1" fill="hold" grpId="0" nodeType="afterEffect">
                                  <p:stCondLst>
                                    <p:cond delay="0"/>
                                  </p:stCondLst>
                                  <p:iterate>
                                    <p:tmAbs val="0"/>
                                  </p:iterate>
                                  <p:childTnLst>
                                    <p:set>
                                      <p:cBhvr>
                                        <p:cTn id="22" fill="hold"/>
                                        <p:tgtEl>
                                          <p:spTgt spid="544"/>
                                        </p:tgtEl>
                                        <p:attrNameLst>
                                          <p:attrName>style.visibility</p:attrName>
                                        </p:attrNameLst>
                                      </p:cBhvr>
                                      <p:to>
                                        <p:strVal val="visible"/>
                                      </p:to>
                                    </p:set>
                                    <p:animEffect transition="in" filter="wipe(up)">
                                      <p:cBhvr>
                                        <p:cTn id="23" dur="500"/>
                                        <p:tgtEl>
                                          <p:spTgt spid="544"/>
                                        </p:tgtEl>
                                      </p:cBhvr>
                                    </p:animEffect>
                                  </p:childTnLst>
                                </p:cTn>
                              </p:par>
                            </p:childTnLst>
                          </p:cTn>
                        </p:par>
                        <p:par>
                          <p:cTn id="24" fill="hold">
                            <p:stCondLst>
                              <p:cond delay="1100"/>
                            </p:stCondLst>
                            <p:childTnLst>
                              <p:par>
                                <p:cTn id="25" presetID="22" presetClass="entr" presetSubtype="1" fill="hold" grpId="0" nodeType="afterEffect">
                                  <p:stCondLst>
                                    <p:cond delay="200"/>
                                  </p:stCondLst>
                                  <p:iterate>
                                    <p:tmAbs val="0"/>
                                  </p:iterate>
                                  <p:childTnLst>
                                    <p:set>
                                      <p:cBhvr>
                                        <p:cTn id="26" fill="hold"/>
                                        <p:tgtEl>
                                          <p:spTgt spid="623"/>
                                        </p:tgtEl>
                                        <p:attrNameLst>
                                          <p:attrName>style.visibility</p:attrName>
                                        </p:attrNameLst>
                                      </p:cBhvr>
                                      <p:to>
                                        <p:strVal val="visible"/>
                                      </p:to>
                                    </p:set>
                                    <p:animEffect transition="in" filter="wipe(up)">
                                      <p:cBhvr>
                                        <p:cTn id="27" dur="500"/>
                                        <p:tgtEl>
                                          <p:spTgt spid="623"/>
                                        </p:tgtEl>
                                      </p:cBhvr>
                                    </p:animEffect>
                                  </p:childTnLst>
                                </p:cTn>
                              </p:par>
                            </p:childTnLst>
                          </p:cTn>
                        </p:par>
                        <p:par>
                          <p:cTn id="28" fill="hold">
                            <p:stCondLst>
                              <p:cond delay="1800"/>
                            </p:stCondLst>
                            <p:childTnLst>
                              <p:par>
                                <p:cTn id="29" presetID="22" presetClass="entr" presetSubtype="1" fill="hold" grpId="0" nodeType="afterEffect">
                                  <p:stCondLst>
                                    <p:cond delay="0"/>
                                  </p:stCondLst>
                                  <p:iterate>
                                    <p:tmAbs val="0"/>
                                  </p:iterate>
                                  <p:childTnLst>
                                    <p:set>
                                      <p:cBhvr>
                                        <p:cTn id="30" fill="hold"/>
                                        <p:tgtEl>
                                          <p:spTgt spid="622"/>
                                        </p:tgtEl>
                                        <p:attrNameLst>
                                          <p:attrName>style.visibility</p:attrName>
                                        </p:attrNameLst>
                                      </p:cBhvr>
                                      <p:to>
                                        <p:strVal val="visible"/>
                                      </p:to>
                                    </p:set>
                                    <p:animEffect transition="in" filter="wipe(up)">
                                      <p:cBhvr>
                                        <p:cTn id="31" dur="500"/>
                                        <p:tgtEl>
                                          <p:spTgt spid="622"/>
                                        </p:tgtEl>
                                      </p:cBhvr>
                                    </p:animEffect>
                                  </p:childTnLst>
                                </p:cTn>
                              </p:par>
                            </p:childTnLst>
                          </p:cTn>
                        </p:par>
                        <p:par>
                          <p:cTn id="32" fill="hold">
                            <p:stCondLst>
                              <p:cond delay="2300"/>
                            </p:stCondLst>
                            <p:childTnLst>
                              <p:par>
                                <p:cTn id="33" presetID="22" presetClass="entr" presetSubtype="1" fill="hold" grpId="0" nodeType="afterEffect">
                                  <p:stCondLst>
                                    <p:cond delay="0"/>
                                  </p:stCondLst>
                                  <p:iterate>
                                    <p:tmAbs val="0"/>
                                  </p:iterate>
                                  <p:childTnLst>
                                    <p:set>
                                      <p:cBhvr>
                                        <p:cTn id="34" fill="hold"/>
                                        <p:tgtEl>
                                          <p:spTgt spid="559"/>
                                        </p:tgtEl>
                                        <p:attrNameLst>
                                          <p:attrName>style.visibility</p:attrName>
                                        </p:attrNameLst>
                                      </p:cBhvr>
                                      <p:to>
                                        <p:strVal val="visible"/>
                                      </p:to>
                                    </p:set>
                                    <p:animEffect transition="in" filter="wipe(up)">
                                      <p:cBhvr>
                                        <p:cTn id="35" dur="500"/>
                                        <p:tgtEl>
                                          <p:spTgt spid="559"/>
                                        </p:tgtEl>
                                      </p:cBhvr>
                                    </p:animEffect>
                                  </p:childTnLst>
                                </p:cTn>
                              </p:par>
                            </p:childTnLst>
                          </p:cTn>
                        </p:par>
                        <p:par>
                          <p:cTn id="36" fill="hold">
                            <p:stCondLst>
                              <p:cond delay="2800"/>
                            </p:stCondLst>
                            <p:childTnLst>
                              <p:par>
                                <p:cTn id="37" presetID="22" presetClass="entr" presetSubtype="1" fill="hold" grpId="0" nodeType="afterEffect">
                                  <p:stCondLst>
                                    <p:cond delay="0"/>
                                  </p:stCondLst>
                                  <p:iterate>
                                    <p:tmAbs val="0"/>
                                  </p:iterate>
                                  <p:childTnLst>
                                    <p:set>
                                      <p:cBhvr>
                                        <p:cTn id="38" fill="hold"/>
                                        <p:tgtEl>
                                          <p:spTgt spid="547"/>
                                        </p:tgtEl>
                                        <p:attrNameLst>
                                          <p:attrName>style.visibility</p:attrName>
                                        </p:attrNameLst>
                                      </p:cBhvr>
                                      <p:to>
                                        <p:strVal val="visible"/>
                                      </p:to>
                                    </p:set>
                                    <p:animEffect transition="in" filter="wipe(up)">
                                      <p:cBhvr>
                                        <p:cTn id="39" dur="500"/>
                                        <p:tgtEl>
                                          <p:spTgt spid="547"/>
                                        </p:tgtEl>
                                      </p:cBhvr>
                                    </p:animEffect>
                                  </p:childTnLst>
                                </p:cTn>
                              </p:par>
                            </p:childTnLst>
                          </p:cTn>
                        </p:par>
                        <p:par>
                          <p:cTn id="40" fill="hold">
                            <p:stCondLst>
                              <p:cond delay="3300"/>
                            </p:stCondLst>
                            <p:childTnLst>
                              <p:par>
                                <p:cTn id="41" presetID="22" presetClass="entr" presetSubtype="1" fill="hold" grpId="0" nodeType="afterEffect">
                                  <p:stCondLst>
                                    <p:cond delay="200"/>
                                  </p:stCondLst>
                                  <p:iterate>
                                    <p:tmAbs val="0"/>
                                  </p:iterate>
                                  <p:childTnLst>
                                    <p:set>
                                      <p:cBhvr>
                                        <p:cTn id="42" fill="hold"/>
                                        <p:tgtEl>
                                          <p:spTgt spid="624"/>
                                        </p:tgtEl>
                                        <p:attrNameLst>
                                          <p:attrName>style.visibility</p:attrName>
                                        </p:attrNameLst>
                                      </p:cBhvr>
                                      <p:to>
                                        <p:strVal val="visible"/>
                                      </p:to>
                                    </p:set>
                                    <p:animEffect transition="in" filter="wipe(up)">
                                      <p:cBhvr>
                                        <p:cTn id="43" dur="500"/>
                                        <p:tgtEl>
                                          <p:spTgt spid="624"/>
                                        </p:tgtEl>
                                      </p:cBhvr>
                                    </p:animEffect>
                                  </p:childTnLst>
                                </p:cTn>
                              </p:par>
                            </p:childTnLst>
                          </p:cTn>
                        </p:par>
                        <p:par>
                          <p:cTn id="44" fill="hold">
                            <p:stCondLst>
                              <p:cond delay="4000"/>
                            </p:stCondLst>
                            <p:childTnLst>
                              <p:par>
                                <p:cTn id="45" presetID="22" presetClass="entr" presetSubtype="1" fill="hold" grpId="0" nodeType="afterEffect">
                                  <p:stCondLst>
                                    <p:cond delay="0"/>
                                  </p:stCondLst>
                                  <p:iterate>
                                    <p:tmAbs val="0"/>
                                  </p:iterate>
                                  <p:childTnLst>
                                    <p:set>
                                      <p:cBhvr>
                                        <p:cTn id="46" fill="hold"/>
                                        <p:tgtEl>
                                          <p:spTgt spid="625"/>
                                        </p:tgtEl>
                                        <p:attrNameLst>
                                          <p:attrName>style.visibility</p:attrName>
                                        </p:attrNameLst>
                                      </p:cBhvr>
                                      <p:to>
                                        <p:strVal val="visible"/>
                                      </p:to>
                                    </p:set>
                                    <p:animEffect transition="in" filter="wipe(up)">
                                      <p:cBhvr>
                                        <p:cTn id="47" dur="500"/>
                                        <p:tgtEl>
                                          <p:spTgt spid="625"/>
                                        </p:tgtEl>
                                      </p:cBhvr>
                                    </p:animEffect>
                                  </p:childTnLst>
                                </p:cTn>
                              </p:par>
                            </p:childTnLst>
                          </p:cTn>
                        </p:par>
                        <p:par>
                          <p:cTn id="48" fill="hold">
                            <p:stCondLst>
                              <p:cond delay="4500"/>
                            </p:stCondLst>
                            <p:childTnLst>
                              <p:par>
                                <p:cTn id="49" presetID="22" presetClass="entr" presetSubtype="1" fill="hold" grpId="0" nodeType="afterEffect">
                                  <p:stCondLst>
                                    <p:cond delay="0"/>
                                  </p:stCondLst>
                                  <p:iterate>
                                    <p:tmAbs val="0"/>
                                  </p:iterate>
                                  <p:childTnLst>
                                    <p:set>
                                      <p:cBhvr>
                                        <p:cTn id="50" fill="hold"/>
                                        <p:tgtEl>
                                          <p:spTgt spid="629"/>
                                        </p:tgtEl>
                                        <p:attrNameLst>
                                          <p:attrName>style.visibility</p:attrName>
                                        </p:attrNameLst>
                                      </p:cBhvr>
                                      <p:to>
                                        <p:strVal val="visible"/>
                                      </p:to>
                                    </p:set>
                                    <p:animEffect transition="in" filter="wipe(up)">
                                      <p:cBhvr>
                                        <p:cTn id="51" dur="500"/>
                                        <p:tgtEl>
                                          <p:spTgt spid="629"/>
                                        </p:tgtEl>
                                      </p:cBhvr>
                                    </p:animEffect>
                                  </p:childTnLst>
                                </p:cTn>
                              </p:par>
                            </p:childTnLst>
                          </p:cTn>
                        </p:par>
                        <p:par>
                          <p:cTn id="52" fill="hold">
                            <p:stCondLst>
                              <p:cond delay="5000"/>
                            </p:stCondLst>
                            <p:childTnLst>
                              <p:par>
                                <p:cTn id="53" presetID="22" presetClass="entr" presetSubtype="1" fill="hold" grpId="0" nodeType="afterEffect">
                                  <p:stCondLst>
                                    <p:cond delay="0"/>
                                  </p:stCondLst>
                                  <p:iterate>
                                    <p:tmAbs val="0"/>
                                  </p:iterate>
                                  <p:childTnLst>
                                    <p:set>
                                      <p:cBhvr>
                                        <p:cTn id="54" fill="hold"/>
                                        <p:tgtEl>
                                          <p:spTgt spid="628"/>
                                        </p:tgtEl>
                                        <p:attrNameLst>
                                          <p:attrName>style.visibility</p:attrName>
                                        </p:attrNameLst>
                                      </p:cBhvr>
                                      <p:to>
                                        <p:strVal val="visible"/>
                                      </p:to>
                                    </p:set>
                                    <p:animEffect transition="in" filter="wipe(up)">
                                      <p:cBhvr>
                                        <p:cTn id="55" dur="500"/>
                                        <p:tgtEl>
                                          <p:spTgt spid="628"/>
                                        </p:tgtEl>
                                      </p:cBhvr>
                                    </p:animEffect>
                                  </p:childTnLst>
                                </p:cTn>
                              </p:par>
                            </p:childTnLst>
                          </p:cTn>
                        </p:par>
                        <p:par>
                          <p:cTn id="56" fill="hold">
                            <p:stCondLst>
                              <p:cond delay="5500"/>
                            </p:stCondLst>
                            <p:childTnLst>
                              <p:par>
                                <p:cTn id="57" presetID="22" presetClass="entr" presetSubtype="1" fill="hold" grpId="0" nodeType="afterEffect">
                                  <p:stCondLst>
                                    <p:cond delay="0"/>
                                  </p:stCondLst>
                                  <p:iterate>
                                    <p:tmAbs val="0"/>
                                  </p:iterate>
                                  <p:childTnLst>
                                    <p:set>
                                      <p:cBhvr>
                                        <p:cTn id="58" fill="hold"/>
                                        <p:tgtEl>
                                          <p:spTgt spid="553"/>
                                        </p:tgtEl>
                                        <p:attrNameLst>
                                          <p:attrName>style.visibility</p:attrName>
                                        </p:attrNameLst>
                                      </p:cBhvr>
                                      <p:to>
                                        <p:strVal val="visible"/>
                                      </p:to>
                                    </p:set>
                                    <p:animEffect transition="in" filter="wipe(up)">
                                      <p:cBhvr>
                                        <p:cTn id="59" dur="500"/>
                                        <p:tgtEl>
                                          <p:spTgt spid="553"/>
                                        </p:tgtEl>
                                      </p:cBhvr>
                                    </p:animEffect>
                                  </p:childTnLst>
                                </p:cTn>
                              </p:par>
                            </p:childTnLst>
                          </p:cTn>
                        </p:par>
                        <p:par>
                          <p:cTn id="60" fill="hold">
                            <p:stCondLst>
                              <p:cond delay="6000"/>
                            </p:stCondLst>
                            <p:childTnLst>
                              <p:par>
                                <p:cTn id="61" presetID="22" presetClass="entr" presetSubtype="1" fill="hold" grpId="0" nodeType="afterEffect">
                                  <p:stCondLst>
                                    <p:cond delay="0"/>
                                  </p:stCondLst>
                                  <p:iterate>
                                    <p:tmAbs val="0"/>
                                  </p:iterate>
                                  <p:childTnLst>
                                    <p:set>
                                      <p:cBhvr>
                                        <p:cTn id="62" fill="hold"/>
                                        <p:tgtEl>
                                          <p:spTgt spid="562"/>
                                        </p:tgtEl>
                                        <p:attrNameLst>
                                          <p:attrName>style.visibility</p:attrName>
                                        </p:attrNameLst>
                                      </p:cBhvr>
                                      <p:to>
                                        <p:strVal val="visible"/>
                                      </p:to>
                                    </p:set>
                                    <p:animEffect transition="in" filter="wipe(up)">
                                      <p:cBhvr>
                                        <p:cTn id="63" dur="500"/>
                                        <p:tgtEl>
                                          <p:spTgt spid="562"/>
                                        </p:tgtEl>
                                      </p:cBhvr>
                                    </p:animEffect>
                                  </p:childTnLst>
                                </p:cTn>
                              </p:par>
                            </p:childTnLst>
                          </p:cTn>
                        </p:par>
                        <p:par>
                          <p:cTn id="64" fill="hold">
                            <p:stCondLst>
                              <p:cond delay="6500"/>
                            </p:stCondLst>
                            <p:childTnLst>
                              <p:par>
                                <p:cTn id="65" presetID="22" presetClass="entr" presetSubtype="1" fill="hold" grpId="0" nodeType="afterEffect">
                                  <p:stCondLst>
                                    <p:cond delay="0"/>
                                  </p:stCondLst>
                                  <p:iterate>
                                    <p:tmAbs val="0"/>
                                  </p:iterate>
                                  <p:childTnLst>
                                    <p:set>
                                      <p:cBhvr>
                                        <p:cTn id="66" fill="hold"/>
                                        <p:tgtEl>
                                          <p:spTgt spid="556"/>
                                        </p:tgtEl>
                                        <p:attrNameLst>
                                          <p:attrName>style.visibility</p:attrName>
                                        </p:attrNameLst>
                                      </p:cBhvr>
                                      <p:to>
                                        <p:strVal val="visible"/>
                                      </p:to>
                                    </p:set>
                                    <p:animEffect transition="in" filter="wipe(up)">
                                      <p:cBhvr>
                                        <p:cTn id="67" dur="500"/>
                                        <p:tgtEl>
                                          <p:spTgt spid="556"/>
                                        </p:tgtEl>
                                      </p:cBhvr>
                                    </p:animEffect>
                                  </p:childTnLst>
                                </p:cTn>
                              </p:par>
                            </p:childTnLst>
                          </p:cTn>
                        </p:par>
                        <p:par>
                          <p:cTn id="68" fill="hold">
                            <p:stCondLst>
                              <p:cond delay="7000"/>
                            </p:stCondLst>
                            <p:childTnLst>
                              <p:par>
                                <p:cTn id="69" presetID="22" presetClass="entr" presetSubtype="1" fill="hold" grpId="0" nodeType="afterEffect">
                                  <p:stCondLst>
                                    <p:cond delay="0"/>
                                  </p:stCondLst>
                                  <p:iterate>
                                    <p:tmAbs val="0"/>
                                  </p:iterate>
                                  <p:childTnLst>
                                    <p:set>
                                      <p:cBhvr>
                                        <p:cTn id="70" fill="hold"/>
                                        <p:tgtEl>
                                          <p:spTgt spid="565"/>
                                        </p:tgtEl>
                                        <p:attrNameLst>
                                          <p:attrName>style.visibility</p:attrName>
                                        </p:attrNameLst>
                                      </p:cBhvr>
                                      <p:to>
                                        <p:strVal val="visible"/>
                                      </p:to>
                                    </p:set>
                                    <p:animEffect transition="in" filter="wipe(up)">
                                      <p:cBhvr>
                                        <p:cTn id="71" dur="500"/>
                                        <p:tgtEl>
                                          <p:spTgt spid="565"/>
                                        </p:tgtEl>
                                      </p:cBhvr>
                                    </p:animEffect>
                                  </p:childTnLst>
                                </p:cTn>
                              </p:par>
                            </p:childTnLst>
                          </p:cTn>
                        </p:par>
                        <p:par>
                          <p:cTn id="72" fill="hold">
                            <p:stCondLst>
                              <p:cond delay="7500"/>
                            </p:stCondLst>
                            <p:childTnLst>
                              <p:par>
                                <p:cTn id="73" presetID="22" presetClass="entr" presetSubtype="1" fill="hold" grpId="0" nodeType="afterEffect">
                                  <p:stCondLst>
                                    <p:cond delay="200"/>
                                  </p:stCondLst>
                                  <p:iterate>
                                    <p:tmAbs val="0"/>
                                  </p:iterate>
                                  <p:childTnLst>
                                    <p:set>
                                      <p:cBhvr>
                                        <p:cTn id="74" fill="hold"/>
                                        <p:tgtEl>
                                          <p:spTgt spid="626"/>
                                        </p:tgtEl>
                                        <p:attrNameLst>
                                          <p:attrName>style.visibility</p:attrName>
                                        </p:attrNameLst>
                                      </p:cBhvr>
                                      <p:to>
                                        <p:strVal val="visible"/>
                                      </p:to>
                                    </p:set>
                                    <p:animEffect transition="in" filter="wipe(up)">
                                      <p:cBhvr>
                                        <p:cTn id="75" dur="500"/>
                                        <p:tgtEl>
                                          <p:spTgt spid="626"/>
                                        </p:tgtEl>
                                      </p:cBhvr>
                                    </p:animEffect>
                                  </p:childTnLst>
                                </p:cTn>
                              </p:par>
                            </p:childTnLst>
                          </p:cTn>
                        </p:par>
                        <p:par>
                          <p:cTn id="76" fill="hold">
                            <p:stCondLst>
                              <p:cond delay="8200"/>
                            </p:stCondLst>
                            <p:childTnLst>
                              <p:par>
                                <p:cTn id="77" presetID="22" presetClass="entr" presetSubtype="1" fill="hold" grpId="0" nodeType="afterEffect">
                                  <p:stCondLst>
                                    <p:cond delay="0"/>
                                  </p:stCondLst>
                                  <p:iterate>
                                    <p:tmAbs val="0"/>
                                  </p:iterate>
                                  <p:childTnLst>
                                    <p:set>
                                      <p:cBhvr>
                                        <p:cTn id="78" fill="hold"/>
                                        <p:tgtEl>
                                          <p:spTgt spid="630"/>
                                        </p:tgtEl>
                                        <p:attrNameLst>
                                          <p:attrName>style.visibility</p:attrName>
                                        </p:attrNameLst>
                                      </p:cBhvr>
                                      <p:to>
                                        <p:strVal val="visible"/>
                                      </p:to>
                                    </p:set>
                                    <p:animEffect transition="in" filter="wipe(up)">
                                      <p:cBhvr>
                                        <p:cTn id="79" dur="500"/>
                                        <p:tgtEl>
                                          <p:spTgt spid="630"/>
                                        </p:tgtEl>
                                      </p:cBhvr>
                                    </p:animEffect>
                                  </p:childTnLst>
                                </p:cTn>
                              </p:par>
                            </p:childTnLst>
                          </p:cTn>
                        </p:par>
                        <p:par>
                          <p:cTn id="80" fill="hold">
                            <p:stCondLst>
                              <p:cond delay="8700"/>
                            </p:stCondLst>
                            <p:childTnLst>
                              <p:par>
                                <p:cTn id="81" presetID="22" presetClass="entr" presetSubtype="1" fill="hold" grpId="0" nodeType="afterEffect">
                                  <p:stCondLst>
                                    <p:cond delay="0"/>
                                  </p:stCondLst>
                                  <p:iterate>
                                    <p:tmAbs val="0"/>
                                  </p:iterate>
                                  <p:childTnLst>
                                    <p:set>
                                      <p:cBhvr>
                                        <p:cTn id="82" fill="hold"/>
                                        <p:tgtEl>
                                          <p:spTgt spid="627"/>
                                        </p:tgtEl>
                                        <p:attrNameLst>
                                          <p:attrName>style.visibility</p:attrName>
                                        </p:attrNameLst>
                                      </p:cBhvr>
                                      <p:to>
                                        <p:strVal val="visible"/>
                                      </p:to>
                                    </p:set>
                                    <p:animEffect transition="in" filter="wipe(up)">
                                      <p:cBhvr>
                                        <p:cTn id="83" dur="500"/>
                                        <p:tgtEl>
                                          <p:spTgt spid="627"/>
                                        </p:tgtEl>
                                      </p:cBhvr>
                                    </p:animEffect>
                                  </p:childTnLst>
                                </p:cTn>
                              </p:par>
                            </p:childTnLst>
                          </p:cTn>
                        </p:par>
                        <p:par>
                          <p:cTn id="84" fill="hold">
                            <p:stCondLst>
                              <p:cond delay="9200"/>
                            </p:stCondLst>
                            <p:childTnLst>
                              <p:par>
                                <p:cTn id="85" presetID="22" presetClass="entr" presetSubtype="1" fill="hold" grpId="0" nodeType="afterEffect">
                                  <p:stCondLst>
                                    <p:cond delay="0"/>
                                  </p:stCondLst>
                                  <p:iterate>
                                    <p:tmAbs val="0"/>
                                  </p:iterate>
                                  <p:childTnLst>
                                    <p:set>
                                      <p:cBhvr>
                                        <p:cTn id="86" fill="hold"/>
                                        <p:tgtEl>
                                          <p:spTgt spid="550"/>
                                        </p:tgtEl>
                                        <p:attrNameLst>
                                          <p:attrName>style.visibility</p:attrName>
                                        </p:attrNameLst>
                                      </p:cBhvr>
                                      <p:to>
                                        <p:strVal val="visible"/>
                                      </p:to>
                                    </p:set>
                                    <p:animEffect transition="in" filter="wipe(up)">
                                      <p:cBhvr>
                                        <p:cTn id="87" dur="500"/>
                                        <p:tgtEl>
                                          <p:spTgt spid="550"/>
                                        </p:tgtEl>
                                      </p:cBhvr>
                                    </p:animEffect>
                                  </p:childTnLst>
                                </p:cTn>
                              </p:par>
                            </p:childTnLst>
                          </p:cTn>
                        </p:par>
                        <p:par>
                          <p:cTn id="88" fill="hold">
                            <p:stCondLst>
                              <p:cond delay="9700"/>
                            </p:stCondLst>
                            <p:childTnLst>
                              <p:par>
                                <p:cTn id="89" presetID="22" presetClass="entr" presetSubtype="1" fill="hold" grpId="0" nodeType="afterEffect">
                                  <p:stCondLst>
                                    <p:cond delay="0"/>
                                  </p:stCondLst>
                                  <p:iterate>
                                    <p:tmAbs val="0"/>
                                  </p:iterate>
                                  <p:childTnLst>
                                    <p:set>
                                      <p:cBhvr>
                                        <p:cTn id="90" fill="hold"/>
                                        <p:tgtEl>
                                          <p:spTgt spid="568"/>
                                        </p:tgtEl>
                                        <p:attrNameLst>
                                          <p:attrName>style.visibility</p:attrName>
                                        </p:attrNameLst>
                                      </p:cBhvr>
                                      <p:to>
                                        <p:strVal val="visible"/>
                                      </p:to>
                                    </p:set>
                                    <p:animEffect transition="in" filter="wipe(up)">
                                      <p:cBhvr>
                                        <p:cTn id="91" dur="500"/>
                                        <p:tgtEl>
                                          <p:spTgt spid="568"/>
                                        </p:tgtEl>
                                      </p:cBhvr>
                                    </p:animEffect>
                                  </p:childTnLst>
                                </p:cTn>
                              </p:par>
                            </p:childTnLst>
                          </p:cTn>
                        </p:par>
                        <p:par>
                          <p:cTn id="92" fill="hold">
                            <p:stCondLst>
                              <p:cond delay="10200"/>
                            </p:stCondLst>
                            <p:childTnLst>
                              <p:par>
                                <p:cTn id="93" presetID="22" presetClass="entr" presetSubtype="1" fill="hold" grpId="0" nodeType="afterEffect">
                                  <p:stCondLst>
                                    <p:cond delay="0"/>
                                  </p:stCondLst>
                                  <p:iterate>
                                    <p:tmAbs val="0"/>
                                  </p:iterate>
                                  <p:childTnLst>
                                    <p:set>
                                      <p:cBhvr>
                                        <p:cTn id="94" fill="hold"/>
                                        <p:tgtEl>
                                          <p:spTgt spid="571"/>
                                        </p:tgtEl>
                                        <p:attrNameLst>
                                          <p:attrName>style.visibility</p:attrName>
                                        </p:attrNameLst>
                                      </p:cBhvr>
                                      <p:to>
                                        <p:strVal val="visible"/>
                                      </p:to>
                                    </p:set>
                                    <p:animEffect transition="in" filter="wipe(up)">
                                      <p:cBhvr>
                                        <p:cTn id="95" dur="500"/>
                                        <p:tgtEl>
                                          <p:spTgt spid="571"/>
                                        </p:tgtEl>
                                      </p:cBhvr>
                                    </p:animEffect>
                                  </p:childTnLst>
                                </p:cTn>
                              </p:par>
                            </p:childTnLst>
                          </p:cTn>
                        </p:par>
                      </p:childTnLst>
                    </p:cTn>
                  </p:par>
                  <p:par>
                    <p:cTn id="96" fill="hold">
                      <p:stCondLst>
                        <p:cond delay="indefinite"/>
                      </p:stCondLst>
                      <p:childTnLst>
                        <p:par>
                          <p:cTn id="97" fill="hold">
                            <p:stCondLst>
                              <p:cond delay="0"/>
                            </p:stCondLst>
                            <p:childTnLst>
                              <p:par>
                                <p:cTn id="98" presetID="23" presetClass="entr" presetSubtype="16" fill="hold" grpId="0" nodeType="clickEffect">
                                  <p:stCondLst>
                                    <p:cond delay="0"/>
                                  </p:stCondLst>
                                  <p:iterate>
                                    <p:tmAbs val="0"/>
                                  </p:iterate>
                                  <p:childTnLst>
                                    <p:set>
                                      <p:cBhvr>
                                        <p:cTn id="99" fill="hold"/>
                                        <p:tgtEl>
                                          <p:spTgt spid="594"/>
                                        </p:tgtEl>
                                        <p:attrNameLst>
                                          <p:attrName>style.visibility</p:attrName>
                                        </p:attrNameLst>
                                      </p:cBhvr>
                                      <p:to>
                                        <p:strVal val="visible"/>
                                      </p:to>
                                    </p:set>
                                    <p:anim calcmode="lin" valueType="num">
                                      <p:cBhvr>
                                        <p:cTn id="100" dur="500" fill="hold"/>
                                        <p:tgtEl>
                                          <p:spTgt spid="594"/>
                                        </p:tgtEl>
                                        <p:attrNameLst>
                                          <p:attrName>ppt_w</p:attrName>
                                        </p:attrNameLst>
                                      </p:cBhvr>
                                      <p:tavLst>
                                        <p:tav tm="0">
                                          <p:val>
                                            <p:fltVal val="0"/>
                                          </p:val>
                                        </p:tav>
                                        <p:tav tm="100000">
                                          <p:val>
                                            <p:strVal val="#ppt_w"/>
                                          </p:val>
                                        </p:tav>
                                      </p:tavLst>
                                    </p:anim>
                                    <p:anim calcmode="lin" valueType="num">
                                      <p:cBhvr>
                                        <p:cTn id="101" dur="500" fill="hold"/>
                                        <p:tgtEl>
                                          <p:spTgt spid="594"/>
                                        </p:tgtEl>
                                        <p:attrNameLst>
                                          <p:attrName>ppt_h</p:attrName>
                                        </p:attrNameLst>
                                      </p:cBhvr>
                                      <p:tavLst>
                                        <p:tav tm="0">
                                          <p:val>
                                            <p:fltVal val="0"/>
                                          </p:val>
                                        </p:tav>
                                        <p:tav tm="100000">
                                          <p:val>
                                            <p:strVal val="#ppt_h"/>
                                          </p:val>
                                        </p:tav>
                                      </p:tavLst>
                                    </p:anim>
                                  </p:childTnLst>
                                </p:cTn>
                              </p:par>
                            </p:childTnLst>
                          </p:cTn>
                        </p:par>
                        <p:par>
                          <p:cTn id="102" fill="hold">
                            <p:stCondLst>
                              <p:cond delay="500"/>
                            </p:stCondLst>
                            <p:childTnLst>
                              <p:par>
                                <p:cTn id="103" presetID="22" presetClass="entr" presetSubtype="1" fill="hold" grpId="0" nodeType="afterEffect">
                                  <p:stCondLst>
                                    <p:cond delay="0"/>
                                  </p:stCondLst>
                                  <p:iterate>
                                    <p:tmAbs val="0"/>
                                  </p:iterate>
                                  <p:childTnLst>
                                    <p:set>
                                      <p:cBhvr>
                                        <p:cTn id="104" fill="hold"/>
                                        <p:tgtEl>
                                          <p:spTgt spid="574"/>
                                        </p:tgtEl>
                                        <p:attrNameLst>
                                          <p:attrName>style.visibility</p:attrName>
                                        </p:attrNameLst>
                                      </p:cBhvr>
                                      <p:to>
                                        <p:strVal val="visible"/>
                                      </p:to>
                                    </p:set>
                                    <p:animEffect transition="in" filter="wipe(up)">
                                      <p:cBhvr>
                                        <p:cTn id="105" dur="500"/>
                                        <p:tgtEl>
                                          <p:spTgt spid="574"/>
                                        </p:tgtEl>
                                      </p:cBhvr>
                                    </p:animEffect>
                                  </p:childTnLst>
                                </p:cTn>
                              </p:par>
                            </p:childTnLst>
                          </p:cTn>
                        </p:par>
                        <p:par>
                          <p:cTn id="106" fill="hold">
                            <p:stCondLst>
                              <p:cond delay="1000"/>
                            </p:stCondLst>
                            <p:childTnLst>
                              <p:par>
                                <p:cTn id="107" presetID="22" presetClass="entr" presetSubtype="1" fill="hold" grpId="0" nodeType="afterEffect">
                                  <p:stCondLst>
                                    <p:cond delay="200"/>
                                  </p:stCondLst>
                                  <p:iterate>
                                    <p:tmAbs val="0"/>
                                  </p:iterate>
                                  <p:childTnLst>
                                    <p:set>
                                      <p:cBhvr>
                                        <p:cTn id="108" fill="hold"/>
                                        <p:tgtEl>
                                          <p:spTgt spid="632"/>
                                        </p:tgtEl>
                                        <p:attrNameLst>
                                          <p:attrName>style.visibility</p:attrName>
                                        </p:attrNameLst>
                                      </p:cBhvr>
                                      <p:to>
                                        <p:strVal val="visible"/>
                                      </p:to>
                                    </p:set>
                                    <p:animEffect transition="in" filter="wipe(up)">
                                      <p:cBhvr>
                                        <p:cTn id="109" dur="500"/>
                                        <p:tgtEl>
                                          <p:spTgt spid="632"/>
                                        </p:tgtEl>
                                      </p:cBhvr>
                                    </p:animEffect>
                                  </p:childTnLst>
                                </p:cTn>
                              </p:par>
                            </p:childTnLst>
                          </p:cTn>
                        </p:par>
                        <p:par>
                          <p:cTn id="110" fill="hold">
                            <p:stCondLst>
                              <p:cond delay="1700"/>
                            </p:stCondLst>
                            <p:childTnLst>
                              <p:par>
                                <p:cTn id="111" presetID="22" presetClass="entr" presetSubtype="1" fill="hold" grpId="0" nodeType="afterEffect">
                                  <p:stCondLst>
                                    <p:cond delay="0"/>
                                  </p:stCondLst>
                                  <p:iterate>
                                    <p:tmAbs val="0"/>
                                  </p:iterate>
                                  <p:childTnLst>
                                    <p:set>
                                      <p:cBhvr>
                                        <p:cTn id="112" fill="hold"/>
                                        <p:tgtEl>
                                          <p:spTgt spid="631"/>
                                        </p:tgtEl>
                                        <p:attrNameLst>
                                          <p:attrName>style.visibility</p:attrName>
                                        </p:attrNameLst>
                                      </p:cBhvr>
                                      <p:to>
                                        <p:strVal val="visible"/>
                                      </p:to>
                                    </p:set>
                                    <p:animEffect transition="in" filter="wipe(up)">
                                      <p:cBhvr>
                                        <p:cTn id="113" dur="500"/>
                                        <p:tgtEl>
                                          <p:spTgt spid="631"/>
                                        </p:tgtEl>
                                      </p:cBhvr>
                                    </p:animEffect>
                                  </p:childTnLst>
                                </p:cTn>
                              </p:par>
                            </p:childTnLst>
                          </p:cTn>
                        </p:par>
                        <p:par>
                          <p:cTn id="114" fill="hold">
                            <p:stCondLst>
                              <p:cond delay="2200"/>
                            </p:stCondLst>
                            <p:childTnLst>
                              <p:par>
                                <p:cTn id="115" presetID="22" presetClass="entr" presetSubtype="1" fill="hold" grpId="0" nodeType="afterEffect">
                                  <p:stCondLst>
                                    <p:cond delay="0"/>
                                  </p:stCondLst>
                                  <p:iterate>
                                    <p:tmAbs val="0"/>
                                  </p:iterate>
                                  <p:childTnLst>
                                    <p:set>
                                      <p:cBhvr>
                                        <p:cTn id="116" fill="hold"/>
                                        <p:tgtEl>
                                          <p:spTgt spid="577"/>
                                        </p:tgtEl>
                                        <p:attrNameLst>
                                          <p:attrName>style.visibility</p:attrName>
                                        </p:attrNameLst>
                                      </p:cBhvr>
                                      <p:to>
                                        <p:strVal val="visible"/>
                                      </p:to>
                                    </p:set>
                                    <p:animEffect transition="in" filter="wipe(up)">
                                      <p:cBhvr>
                                        <p:cTn id="117" dur="500"/>
                                        <p:tgtEl>
                                          <p:spTgt spid="577"/>
                                        </p:tgtEl>
                                      </p:cBhvr>
                                    </p:animEffect>
                                  </p:childTnLst>
                                </p:cTn>
                              </p:par>
                            </p:childTnLst>
                          </p:cTn>
                        </p:par>
                        <p:par>
                          <p:cTn id="118" fill="hold">
                            <p:stCondLst>
                              <p:cond delay="2700"/>
                            </p:stCondLst>
                            <p:childTnLst>
                              <p:par>
                                <p:cTn id="119" presetID="22" presetClass="entr" presetSubtype="1" fill="hold" grpId="0" nodeType="afterEffect">
                                  <p:stCondLst>
                                    <p:cond delay="0"/>
                                  </p:stCondLst>
                                  <p:iterate>
                                    <p:tmAbs val="0"/>
                                  </p:iterate>
                                  <p:childTnLst>
                                    <p:set>
                                      <p:cBhvr>
                                        <p:cTn id="120" fill="hold"/>
                                        <p:tgtEl>
                                          <p:spTgt spid="583"/>
                                        </p:tgtEl>
                                        <p:attrNameLst>
                                          <p:attrName>style.visibility</p:attrName>
                                        </p:attrNameLst>
                                      </p:cBhvr>
                                      <p:to>
                                        <p:strVal val="visible"/>
                                      </p:to>
                                    </p:set>
                                    <p:animEffect transition="in" filter="wipe(up)">
                                      <p:cBhvr>
                                        <p:cTn id="121" dur="500"/>
                                        <p:tgtEl>
                                          <p:spTgt spid="583"/>
                                        </p:tgtEl>
                                      </p:cBhvr>
                                    </p:animEffect>
                                  </p:childTnLst>
                                </p:cTn>
                              </p:par>
                            </p:childTnLst>
                          </p:cTn>
                        </p:par>
                        <p:par>
                          <p:cTn id="122" fill="hold">
                            <p:stCondLst>
                              <p:cond delay="3200"/>
                            </p:stCondLst>
                            <p:childTnLst>
                              <p:par>
                                <p:cTn id="123" presetID="22" presetClass="entr" presetSubtype="1" fill="hold" grpId="0" nodeType="afterEffect">
                                  <p:stCondLst>
                                    <p:cond delay="200"/>
                                  </p:stCondLst>
                                  <p:iterate>
                                    <p:tmAbs val="0"/>
                                  </p:iterate>
                                  <p:childTnLst>
                                    <p:set>
                                      <p:cBhvr>
                                        <p:cTn id="124" fill="hold"/>
                                        <p:tgtEl>
                                          <p:spTgt spid="634"/>
                                        </p:tgtEl>
                                        <p:attrNameLst>
                                          <p:attrName>style.visibility</p:attrName>
                                        </p:attrNameLst>
                                      </p:cBhvr>
                                      <p:to>
                                        <p:strVal val="visible"/>
                                      </p:to>
                                    </p:set>
                                    <p:animEffect transition="in" filter="wipe(up)">
                                      <p:cBhvr>
                                        <p:cTn id="125" dur="500"/>
                                        <p:tgtEl>
                                          <p:spTgt spid="634"/>
                                        </p:tgtEl>
                                      </p:cBhvr>
                                    </p:animEffect>
                                  </p:childTnLst>
                                </p:cTn>
                              </p:par>
                            </p:childTnLst>
                          </p:cTn>
                        </p:par>
                        <p:par>
                          <p:cTn id="126" fill="hold">
                            <p:stCondLst>
                              <p:cond delay="3900"/>
                            </p:stCondLst>
                            <p:childTnLst>
                              <p:par>
                                <p:cTn id="127" presetID="22" presetClass="entr" presetSubtype="1" fill="hold" grpId="0" nodeType="afterEffect">
                                  <p:stCondLst>
                                    <p:cond delay="0"/>
                                  </p:stCondLst>
                                  <p:iterate>
                                    <p:tmAbs val="0"/>
                                  </p:iterate>
                                  <p:childTnLst>
                                    <p:set>
                                      <p:cBhvr>
                                        <p:cTn id="128" fill="hold"/>
                                        <p:tgtEl>
                                          <p:spTgt spid="633"/>
                                        </p:tgtEl>
                                        <p:attrNameLst>
                                          <p:attrName>style.visibility</p:attrName>
                                        </p:attrNameLst>
                                      </p:cBhvr>
                                      <p:to>
                                        <p:strVal val="visible"/>
                                      </p:to>
                                    </p:set>
                                    <p:animEffect transition="in" filter="wipe(up)">
                                      <p:cBhvr>
                                        <p:cTn id="129" dur="500"/>
                                        <p:tgtEl>
                                          <p:spTgt spid="633"/>
                                        </p:tgtEl>
                                      </p:cBhvr>
                                    </p:animEffect>
                                  </p:childTnLst>
                                </p:cTn>
                              </p:par>
                            </p:childTnLst>
                          </p:cTn>
                        </p:par>
                        <p:par>
                          <p:cTn id="130" fill="hold">
                            <p:stCondLst>
                              <p:cond delay="4400"/>
                            </p:stCondLst>
                            <p:childTnLst>
                              <p:par>
                                <p:cTn id="131" presetID="22" presetClass="entr" presetSubtype="1" fill="hold" grpId="0" nodeType="afterEffect">
                                  <p:stCondLst>
                                    <p:cond delay="0"/>
                                  </p:stCondLst>
                                  <p:iterate>
                                    <p:tmAbs val="0"/>
                                  </p:iterate>
                                  <p:childTnLst>
                                    <p:set>
                                      <p:cBhvr>
                                        <p:cTn id="132" fill="hold"/>
                                        <p:tgtEl>
                                          <p:spTgt spid="580"/>
                                        </p:tgtEl>
                                        <p:attrNameLst>
                                          <p:attrName>style.visibility</p:attrName>
                                        </p:attrNameLst>
                                      </p:cBhvr>
                                      <p:to>
                                        <p:strVal val="visible"/>
                                      </p:to>
                                    </p:set>
                                    <p:animEffect transition="in" filter="wipe(up)">
                                      <p:cBhvr>
                                        <p:cTn id="133" dur="500"/>
                                        <p:tgtEl>
                                          <p:spTgt spid="580"/>
                                        </p:tgtEl>
                                      </p:cBhvr>
                                    </p:animEffect>
                                  </p:childTnLst>
                                </p:cTn>
                              </p:par>
                            </p:childTnLst>
                          </p:cTn>
                        </p:par>
                        <p:par>
                          <p:cTn id="134" fill="hold">
                            <p:stCondLst>
                              <p:cond delay="4900"/>
                            </p:stCondLst>
                            <p:childTnLst>
                              <p:par>
                                <p:cTn id="135" presetID="22" presetClass="entr" presetSubtype="1" fill="hold" grpId="0" nodeType="afterEffect">
                                  <p:stCondLst>
                                    <p:cond delay="0"/>
                                  </p:stCondLst>
                                  <p:iterate>
                                    <p:tmAbs val="0"/>
                                  </p:iterate>
                                  <p:childTnLst>
                                    <p:set>
                                      <p:cBhvr>
                                        <p:cTn id="136" fill="hold"/>
                                        <p:tgtEl>
                                          <p:spTgt spid="589"/>
                                        </p:tgtEl>
                                        <p:attrNameLst>
                                          <p:attrName>style.visibility</p:attrName>
                                        </p:attrNameLst>
                                      </p:cBhvr>
                                      <p:to>
                                        <p:strVal val="visible"/>
                                      </p:to>
                                    </p:set>
                                    <p:animEffect transition="in" filter="wipe(up)">
                                      <p:cBhvr>
                                        <p:cTn id="137" dur="500"/>
                                        <p:tgtEl>
                                          <p:spTgt spid="589"/>
                                        </p:tgtEl>
                                      </p:cBhvr>
                                    </p:animEffect>
                                  </p:childTnLst>
                                </p:cTn>
                              </p:par>
                            </p:childTnLst>
                          </p:cTn>
                        </p:par>
                        <p:par>
                          <p:cTn id="138" fill="hold">
                            <p:stCondLst>
                              <p:cond delay="5400"/>
                            </p:stCondLst>
                            <p:childTnLst>
                              <p:par>
                                <p:cTn id="139" presetID="22" presetClass="entr" presetSubtype="1" fill="hold" grpId="0" nodeType="afterEffect">
                                  <p:stCondLst>
                                    <p:cond delay="200"/>
                                  </p:stCondLst>
                                  <p:iterate>
                                    <p:tmAbs val="0"/>
                                  </p:iterate>
                                  <p:childTnLst>
                                    <p:set>
                                      <p:cBhvr>
                                        <p:cTn id="140" fill="hold"/>
                                        <p:tgtEl>
                                          <p:spTgt spid="635"/>
                                        </p:tgtEl>
                                        <p:attrNameLst>
                                          <p:attrName>style.visibility</p:attrName>
                                        </p:attrNameLst>
                                      </p:cBhvr>
                                      <p:to>
                                        <p:strVal val="visible"/>
                                      </p:to>
                                    </p:set>
                                    <p:animEffect transition="in" filter="wipe(up)">
                                      <p:cBhvr>
                                        <p:cTn id="141" dur="500"/>
                                        <p:tgtEl>
                                          <p:spTgt spid="635"/>
                                        </p:tgtEl>
                                      </p:cBhvr>
                                    </p:animEffect>
                                  </p:childTnLst>
                                </p:cTn>
                              </p:par>
                            </p:childTnLst>
                          </p:cTn>
                        </p:par>
                        <p:par>
                          <p:cTn id="142" fill="hold">
                            <p:stCondLst>
                              <p:cond delay="6100"/>
                            </p:stCondLst>
                            <p:childTnLst>
                              <p:par>
                                <p:cTn id="143" presetID="22" presetClass="entr" presetSubtype="1" fill="hold" grpId="0" nodeType="afterEffect">
                                  <p:stCondLst>
                                    <p:cond delay="0"/>
                                  </p:stCondLst>
                                  <p:iterate>
                                    <p:tmAbs val="0"/>
                                  </p:iterate>
                                  <p:childTnLst>
                                    <p:set>
                                      <p:cBhvr>
                                        <p:cTn id="144" fill="hold"/>
                                        <p:tgtEl>
                                          <p:spTgt spid="586"/>
                                        </p:tgtEl>
                                        <p:attrNameLst>
                                          <p:attrName>style.visibility</p:attrName>
                                        </p:attrNameLst>
                                      </p:cBhvr>
                                      <p:to>
                                        <p:strVal val="visible"/>
                                      </p:to>
                                    </p:set>
                                    <p:animEffect transition="in" filter="wipe(up)">
                                      <p:cBhvr>
                                        <p:cTn id="145" dur="500"/>
                                        <p:tgtEl>
                                          <p:spTgt spid="586"/>
                                        </p:tgtEl>
                                      </p:cBhvr>
                                    </p:animEffect>
                                  </p:childTnLst>
                                </p:cTn>
                              </p:par>
                            </p:childTnLst>
                          </p:cTn>
                        </p:par>
                        <p:par>
                          <p:cTn id="146" fill="hold">
                            <p:stCondLst>
                              <p:cond delay="6600"/>
                            </p:stCondLst>
                            <p:childTnLst>
                              <p:par>
                                <p:cTn id="147" presetID="22" presetClass="entr" presetSubtype="1" fill="hold" grpId="0" nodeType="afterEffect">
                                  <p:stCondLst>
                                    <p:cond delay="200"/>
                                  </p:stCondLst>
                                  <p:iterate>
                                    <p:tmAbs val="0"/>
                                  </p:iterate>
                                  <p:childTnLst>
                                    <p:set>
                                      <p:cBhvr>
                                        <p:cTn id="148" fill="hold"/>
                                        <p:tgtEl>
                                          <p:spTgt spid="636"/>
                                        </p:tgtEl>
                                        <p:attrNameLst>
                                          <p:attrName>style.visibility</p:attrName>
                                        </p:attrNameLst>
                                      </p:cBhvr>
                                      <p:to>
                                        <p:strVal val="visible"/>
                                      </p:to>
                                    </p:set>
                                    <p:animEffect transition="in" filter="wipe(up)">
                                      <p:cBhvr>
                                        <p:cTn id="149" dur="500"/>
                                        <p:tgtEl>
                                          <p:spTgt spid="636"/>
                                        </p:tgtEl>
                                      </p:cBhvr>
                                    </p:animEffect>
                                  </p:childTnLst>
                                </p:cTn>
                              </p:par>
                            </p:childTnLst>
                          </p:cTn>
                        </p:par>
                        <p:par>
                          <p:cTn id="150" fill="hold">
                            <p:stCondLst>
                              <p:cond delay="7300"/>
                            </p:stCondLst>
                            <p:childTnLst>
                              <p:par>
                                <p:cTn id="151" presetID="22" presetClass="entr" presetSubtype="1" fill="hold" grpId="0" nodeType="afterEffect">
                                  <p:stCondLst>
                                    <p:cond delay="0"/>
                                  </p:stCondLst>
                                  <p:iterate>
                                    <p:tmAbs val="0"/>
                                  </p:iterate>
                                  <p:childTnLst>
                                    <p:set>
                                      <p:cBhvr>
                                        <p:cTn id="152" fill="hold"/>
                                        <p:tgtEl>
                                          <p:spTgt spid="592"/>
                                        </p:tgtEl>
                                        <p:attrNameLst>
                                          <p:attrName>style.visibility</p:attrName>
                                        </p:attrNameLst>
                                      </p:cBhvr>
                                      <p:to>
                                        <p:strVal val="visible"/>
                                      </p:to>
                                    </p:set>
                                    <p:animEffect transition="in" filter="wipe(up)">
                                      <p:cBhvr>
                                        <p:cTn id="153" dur="500"/>
                                        <p:tgtEl>
                                          <p:spTgt spid="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 grpId="0" animBg="1" advAuto="0"/>
      <p:bldP spid="520" grpId="0" animBg="1" advAuto="0"/>
      <p:bldP spid="544" grpId="0" animBg="1" advAuto="0"/>
      <p:bldP spid="547" grpId="0" animBg="1" advAuto="0"/>
      <p:bldP spid="550" grpId="0" animBg="1" advAuto="0"/>
      <p:bldP spid="553" grpId="0" animBg="1" advAuto="0"/>
      <p:bldP spid="556" grpId="0" animBg="1" advAuto="0"/>
      <p:bldP spid="559" grpId="0" animBg="1" advAuto="0"/>
      <p:bldP spid="562" grpId="0" animBg="1" advAuto="0"/>
      <p:bldP spid="565" grpId="0" animBg="1" advAuto="0"/>
      <p:bldP spid="568" grpId="0" animBg="1" advAuto="0"/>
      <p:bldP spid="571" grpId="0" animBg="1" advAuto="0"/>
      <p:bldP spid="574" grpId="0" animBg="1" advAuto="0"/>
      <p:bldP spid="577" grpId="0" animBg="1" advAuto="0"/>
      <p:bldP spid="580" grpId="0" animBg="1" advAuto="0"/>
      <p:bldP spid="583" grpId="0" animBg="1" advAuto="0"/>
      <p:bldP spid="586" grpId="0" animBg="1" advAuto="0"/>
      <p:bldP spid="589" grpId="0" animBg="1" advAuto="0"/>
      <p:bldP spid="592" grpId="0" animBg="1" advAuto="0"/>
      <p:bldP spid="593" grpId="0" animBg="1" advAuto="0"/>
      <p:bldP spid="594" grpId="0" animBg="1" advAuto="0"/>
      <p:bldP spid="622" grpId="0" animBg="1" advAuto="0"/>
      <p:bldP spid="623" grpId="0" animBg="1" advAuto="0"/>
      <p:bldP spid="624" grpId="0" animBg="1" advAuto="0"/>
      <p:bldP spid="625" grpId="0" animBg="1" advAuto="0"/>
      <p:bldP spid="626" grpId="0" animBg="1" advAuto="0"/>
      <p:bldP spid="627" grpId="0" animBg="1" advAuto="0"/>
      <p:bldP spid="628" grpId="0" animBg="1" advAuto="0"/>
      <p:bldP spid="629" grpId="0" animBg="1" advAuto="0"/>
      <p:bldP spid="630" grpId="0" animBg="1" advAuto="0"/>
      <p:bldP spid="631" grpId="0" animBg="1" advAuto="0"/>
      <p:bldP spid="632" grpId="0" animBg="1" advAuto="0"/>
      <p:bldP spid="633" grpId="0" animBg="1" advAuto="0"/>
      <p:bldP spid="634" grpId="0" animBg="1" advAuto="0"/>
      <p:bldP spid="635" grpId="0" animBg="1" advAuto="0"/>
      <p:bldP spid="636"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Line"/>
          <p:cNvSpPr/>
          <p:nvPr/>
        </p:nvSpPr>
        <p:spPr>
          <a:xfrm>
            <a:off x="-400050" y="11188436"/>
            <a:ext cx="21488400" cy="13"/>
          </a:xfrm>
          <a:prstGeom prst="line">
            <a:avLst/>
          </a:prstGeom>
          <a:ln w="114300" cap="rnd">
            <a:solidFill>
              <a:srgbClr val="9437FF"/>
            </a:solidFill>
            <a:custDash>
              <a:ds d="100000" sp="200000"/>
            </a:custDash>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41" name="Line"/>
          <p:cNvSpPr/>
          <p:nvPr/>
        </p:nvSpPr>
        <p:spPr>
          <a:xfrm>
            <a:off x="-323850" y="8597637"/>
            <a:ext cx="21412200" cy="12"/>
          </a:xfrm>
          <a:prstGeom prst="line">
            <a:avLst/>
          </a:prstGeom>
          <a:ln w="114300" cap="rnd">
            <a:solidFill>
              <a:srgbClr val="9437FF"/>
            </a:solidFill>
            <a:custDash>
              <a:ds d="100000" sp="200000"/>
            </a:custDash>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42" name="Line"/>
          <p:cNvSpPr/>
          <p:nvPr/>
        </p:nvSpPr>
        <p:spPr>
          <a:xfrm>
            <a:off x="-400050" y="6521187"/>
            <a:ext cx="21488400" cy="12"/>
          </a:xfrm>
          <a:prstGeom prst="line">
            <a:avLst/>
          </a:prstGeom>
          <a:ln w="114300" cap="rnd">
            <a:solidFill>
              <a:srgbClr val="9437FF"/>
            </a:solidFill>
            <a:custDash>
              <a:ds d="100000" sp="200000"/>
            </a:custDash>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43" name="Line"/>
          <p:cNvSpPr/>
          <p:nvPr/>
        </p:nvSpPr>
        <p:spPr>
          <a:xfrm>
            <a:off x="-400050" y="4273287"/>
            <a:ext cx="21488400" cy="12"/>
          </a:xfrm>
          <a:prstGeom prst="line">
            <a:avLst/>
          </a:prstGeom>
          <a:ln w="114300" cap="rnd">
            <a:solidFill>
              <a:srgbClr val="9437FF"/>
            </a:solidFill>
            <a:custDash>
              <a:ds d="100000" sp="200000"/>
            </a:custDash>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44" name="Level 4"/>
          <p:cNvSpPr/>
          <p:nvPr/>
        </p:nvSpPr>
        <p:spPr>
          <a:xfrm>
            <a:off x="20974333" y="10731246"/>
            <a:ext cx="2840928"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4800" b="1">
                <a:solidFill>
                  <a:srgbClr val="9437FF"/>
                </a:solidFill>
                <a:latin typeface="Courier New"/>
                <a:ea typeface="Courier New"/>
                <a:cs typeface="Courier New"/>
                <a:sym typeface="Courier New"/>
              </a:defRPr>
            </a:lvl1pPr>
          </a:lstStyle>
          <a:p>
            <a:r>
              <a:t>Level 4</a:t>
            </a:r>
          </a:p>
        </p:txBody>
      </p:sp>
      <p:sp>
        <p:nvSpPr>
          <p:cNvPr id="645" name="Level 3"/>
          <p:cNvSpPr/>
          <p:nvPr/>
        </p:nvSpPr>
        <p:spPr>
          <a:xfrm>
            <a:off x="21097158" y="8140446"/>
            <a:ext cx="2728630"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4800" b="1">
                <a:solidFill>
                  <a:srgbClr val="9437FF"/>
                </a:solidFill>
                <a:latin typeface="Courier New"/>
                <a:ea typeface="Courier New"/>
                <a:cs typeface="Courier New"/>
                <a:sym typeface="Courier New"/>
              </a:defRPr>
            </a:lvl1pPr>
          </a:lstStyle>
          <a:p>
            <a:r>
              <a:t>Level 3</a:t>
            </a:r>
          </a:p>
        </p:txBody>
      </p:sp>
      <p:sp>
        <p:nvSpPr>
          <p:cNvPr id="646" name="Level 2"/>
          <p:cNvSpPr/>
          <p:nvPr/>
        </p:nvSpPr>
        <p:spPr>
          <a:xfrm>
            <a:off x="21045816" y="6083046"/>
            <a:ext cx="2764641"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4800" b="1">
                <a:solidFill>
                  <a:srgbClr val="9437FF"/>
                </a:solidFill>
                <a:latin typeface="Courier New"/>
                <a:ea typeface="Courier New"/>
                <a:cs typeface="Courier New"/>
                <a:sym typeface="Courier New"/>
              </a:defRPr>
            </a:lvl1pPr>
          </a:lstStyle>
          <a:p>
            <a:r>
              <a:t>Level 2</a:t>
            </a:r>
          </a:p>
        </p:txBody>
      </p:sp>
      <p:sp>
        <p:nvSpPr>
          <p:cNvPr id="647" name="Level 1"/>
          <p:cNvSpPr/>
          <p:nvPr/>
        </p:nvSpPr>
        <p:spPr>
          <a:xfrm>
            <a:off x="21108302" y="3797046"/>
            <a:ext cx="2724151"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4800" b="1">
                <a:solidFill>
                  <a:srgbClr val="9437FF"/>
                </a:solidFill>
                <a:latin typeface="Courier New"/>
                <a:ea typeface="Courier New"/>
                <a:cs typeface="Courier New"/>
                <a:sym typeface="Courier New"/>
              </a:defRPr>
            </a:lvl1pPr>
          </a:lstStyle>
          <a:p>
            <a:r>
              <a:t>Level 1</a:t>
            </a:r>
          </a:p>
        </p:txBody>
      </p:sp>
      <p:sp>
        <p:nvSpPr>
          <p:cNvPr id="648" name="Line"/>
          <p:cNvSpPr/>
          <p:nvPr/>
        </p:nvSpPr>
        <p:spPr>
          <a:xfrm>
            <a:off x="6069931" y="9091929"/>
            <a:ext cx="1191128" cy="2037843"/>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49" name="Line"/>
          <p:cNvSpPr/>
          <p:nvPr/>
        </p:nvSpPr>
        <p:spPr>
          <a:xfrm>
            <a:off x="2207794" y="9037828"/>
            <a:ext cx="1028701" cy="2001775"/>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50" name="Line"/>
          <p:cNvSpPr/>
          <p:nvPr/>
        </p:nvSpPr>
        <p:spPr>
          <a:xfrm flipH="1">
            <a:off x="4878805" y="9019793"/>
            <a:ext cx="1281364" cy="2146047"/>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51" name="Line"/>
          <p:cNvSpPr/>
          <p:nvPr/>
        </p:nvSpPr>
        <p:spPr>
          <a:xfrm flipH="1">
            <a:off x="854242" y="9091929"/>
            <a:ext cx="1317458" cy="2091945"/>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654" name="Group"/>
          <p:cNvGrpSpPr/>
          <p:nvPr/>
        </p:nvGrpSpPr>
        <p:grpSpPr>
          <a:xfrm>
            <a:off x="6430879" y="10628883"/>
            <a:ext cx="1227222" cy="1226313"/>
            <a:chOff x="0" y="0"/>
            <a:chExt cx="1227220" cy="1226311"/>
          </a:xfrm>
        </p:grpSpPr>
        <p:sp>
          <p:nvSpPr>
            <p:cNvPr id="652"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653" name="L"/>
            <p:cNvSpPr/>
            <p:nvPr/>
          </p:nvSpPr>
          <p:spPr>
            <a:xfrm>
              <a:off x="341834" y="144272"/>
              <a:ext cx="651737"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L</a:t>
              </a:r>
            </a:p>
          </p:txBody>
        </p:sp>
      </p:grpSp>
      <p:grpSp>
        <p:nvGrpSpPr>
          <p:cNvPr id="657" name="Group"/>
          <p:cNvGrpSpPr/>
          <p:nvPr/>
        </p:nvGrpSpPr>
        <p:grpSpPr>
          <a:xfrm>
            <a:off x="2713120" y="10614913"/>
            <a:ext cx="1227222" cy="1226313"/>
            <a:chOff x="0" y="0"/>
            <a:chExt cx="1227220" cy="1226311"/>
          </a:xfrm>
        </p:grpSpPr>
        <p:sp>
          <p:nvSpPr>
            <p:cNvPr id="655"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656" name="J"/>
            <p:cNvSpPr/>
            <p:nvPr/>
          </p:nvSpPr>
          <p:spPr>
            <a:xfrm>
              <a:off x="356210" y="157226"/>
              <a:ext cx="548799" cy="9638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J</a:t>
              </a:r>
            </a:p>
          </p:txBody>
        </p:sp>
      </p:grpSp>
      <p:grpSp>
        <p:nvGrpSpPr>
          <p:cNvPr id="660" name="Group"/>
          <p:cNvGrpSpPr/>
          <p:nvPr/>
        </p:nvGrpSpPr>
        <p:grpSpPr>
          <a:xfrm>
            <a:off x="4283242" y="10610850"/>
            <a:ext cx="1227221" cy="1226313"/>
            <a:chOff x="0" y="0"/>
            <a:chExt cx="1227220" cy="1226311"/>
          </a:xfrm>
        </p:grpSpPr>
        <p:sp>
          <p:nvSpPr>
            <p:cNvPr id="658"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659" name="K"/>
            <p:cNvSpPr/>
            <p:nvPr/>
          </p:nvSpPr>
          <p:spPr>
            <a:xfrm>
              <a:off x="323788" y="108203"/>
              <a:ext cx="651736"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K</a:t>
              </a:r>
            </a:p>
          </p:txBody>
        </p:sp>
      </p:grpSp>
      <p:grpSp>
        <p:nvGrpSpPr>
          <p:cNvPr id="663" name="Group"/>
          <p:cNvGrpSpPr/>
          <p:nvPr/>
        </p:nvGrpSpPr>
        <p:grpSpPr>
          <a:xfrm>
            <a:off x="457200" y="10614913"/>
            <a:ext cx="1227221" cy="1226313"/>
            <a:chOff x="0" y="0"/>
            <a:chExt cx="1227220" cy="1226311"/>
          </a:xfrm>
        </p:grpSpPr>
        <p:sp>
          <p:nvSpPr>
            <p:cNvPr id="661"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662" name="H"/>
            <p:cNvSpPr/>
            <p:nvPr/>
          </p:nvSpPr>
          <p:spPr>
            <a:xfrm>
              <a:off x="311811" y="144272"/>
              <a:ext cx="655392"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H</a:t>
              </a:r>
            </a:p>
          </p:txBody>
        </p:sp>
      </p:grpSp>
      <p:sp>
        <p:nvSpPr>
          <p:cNvPr id="664" name="Line"/>
          <p:cNvSpPr/>
          <p:nvPr/>
        </p:nvSpPr>
        <p:spPr>
          <a:xfrm>
            <a:off x="13937581" y="9168129"/>
            <a:ext cx="1191128" cy="2037843"/>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65" name="Line"/>
          <p:cNvSpPr/>
          <p:nvPr/>
        </p:nvSpPr>
        <p:spPr>
          <a:xfrm>
            <a:off x="10075443" y="9114028"/>
            <a:ext cx="1028701" cy="2001775"/>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66" name="Line"/>
          <p:cNvSpPr/>
          <p:nvPr/>
        </p:nvSpPr>
        <p:spPr>
          <a:xfrm flipH="1">
            <a:off x="12765506" y="9044527"/>
            <a:ext cx="1078288" cy="2292763"/>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67" name="Line"/>
          <p:cNvSpPr/>
          <p:nvPr/>
        </p:nvSpPr>
        <p:spPr>
          <a:xfrm flipH="1">
            <a:off x="8759992" y="9207841"/>
            <a:ext cx="1116541" cy="2128434"/>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670" name="Group"/>
          <p:cNvGrpSpPr/>
          <p:nvPr/>
        </p:nvGrpSpPr>
        <p:grpSpPr>
          <a:xfrm>
            <a:off x="14298528" y="10628883"/>
            <a:ext cx="1227222" cy="1226313"/>
            <a:chOff x="0" y="0"/>
            <a:chExt cx="1227220" cy="1226311"/>
          </a:xfrm>
        </p:grpSpPr>
        <p:sp>
          <p:nvSpPr>
            <p:cNvPr id="668"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669" name="S"/>
            <p:cNvSpPr/>
            <p:nvPr/>
          </p:nvSpPr>
          <p:spPr>
            <a:xfrm>
              <a:off x="341834" y="144272"/>
              <a:ext cx="651737"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S</a:t>
              </a:r>
            </a:p>
          </p:txBody>
        </p:sp>
      </p:grpSp>
      <p:grpSp>
        <p:nvGrpSpPr>
          <p:cNvPr id="673" name="Group"/>
          <p:cNvGrpSpPr/>
          <p:nvPr/>
        </p:nvGrpSpPr>
        <p:grpSpPr>
          <a:xfrm>
            <a:off x="10580770" y="10614913"/>
            <a:ext cx="1227222" cy="1226313"/>
            <a:chOff x="0" y="0"/>
            <a:chExt cx="1227220" cy="1226311"/>
          </a:xfrm>
        </p:grpSpPr>
        <p:sp>
          <p:nvSpPr>
            <p:cNvPr id="671"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672" name="P"/>
            <p:cNvSpPr/>
            <p:nvPr/>
          </p:nvSpPr>
          <p:spPr>
            <a:xfrm>
              <a:off x="356210" y="157226"/>
              <a:ext cx="548799"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P</a:t>
              </a:r>
            </a:p>
          </p:txBody>
        </p:sp>
      </p:grpSp>
      <p:grpSp>
        <p:nvGrpSpPr>
          <p:cNvPr id="676" name="Group"/>
          <p:cNvGrpSpPr/>
          <p:nvPr/>
        </p:nvGrpSpPr>
        <p:grpSpPr>
          <a:xfrm>
            <a:off x="12150892" y="10610850"/>
            <a:ext cx="1227222" cy="1226313"/>
            <a:chOff x="0" y="0"/>
            <a:chExt cx="1227220" cy="1226311"/>
          </a:xfrm>
        </p:grpSpPr>
        <p:sp>
          <p:nvSpPr>
            <p:cNvPr id="674"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675" name="R"/>
            <p:cNvSpPr/>
            <p:nvPr/>
          </p:nvSpPr>
          <p:spPr>
            <a:xfrm>
              <a:off x="323788" y="165353"/>
              <a:ext cx="651736"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R</a:t>
              </a:r>
            </a:p>
          </p:txBody>
        </p:sp>
      </p:grpSp>
      <p:grpSp>
        <p:nvGrpSpPr>
          <p:cNvPr id="679" name="Group"/>
          <p:cNvGrpSpPr/>
          <p:nvPr/>
        </p:nvGrpSpPr>
        <p:grpSpPr>
          <a:xfrm>
            <a:off x="8324850" y="10614913"/>
            <a:ext cx="1227221" cy="1226313"/>
            <a:chOff x="0" y="0"/>
            <a:chExt cx="1227220" cy="1226311"/>
          </a:xfrm>
        </p:grpSpPr>
        <p:sp>
          <p:nvSpPr>
            <p:cNvPr id="677"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678" name="N"/>
            <p:cNvSpPr/>
            <p:nvPr/>
          </p:nvSpPr>
          <p:spPr>
            <a:xfrm>
              <a:off x="311811" y="144272"/>
              <a:ext cx="655392"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N</a:t>
              </a:r>
            </a:p>
          </p:txBody>
        </p:sp>
      </p:grpSp>
      <p:sp>
        <p:nvSpPr>
          <p:cNvPr id="680" name="Binary Trees"/>
          <p:cNvSpPr txBox="1">
            <a:spLocks noGrp="1"/>
          </p:cNvSpPr>
          <p:nvPr>
            <p:ph type="title"/>
          </p:nvPr>
        </p:nvSpPr>
        <p:spPr>
          <a:prstGeom prst="rect">
            <a:avLst/>
          </a:prstGeom>
        </p:spPr>
        <p:txBody>
          <a:bodyPr/>
          <a:lstStyle/>
          <a:p>
            <a:r>
              <a:t>Binary Trees</a:t>
            </a:r>
          </a:p>
        </p:txBody>
      </p:sp>
      <p:sp>
        <p:nvSpPr>
          <p:cNvPr id="681" name="Line"/>
          <p:cNvSpPr/>
          <p:nvPr/>
        </p:nvSpPr>
        <p:spPr>
          <a:xfrm>
            <a:off x="7826275" y="4096587"/>
            <a:ext cx="4077094" cy="2115635"/>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82" name="Line"/>
          <p:cNvSpPr/>
          <p:nvPr/>
        </p:nvSpPr>
        <p:spPr>
          <a:xfrm>
            <a:off x="12190362" y="6742332"/>
            <a:ext cx="1509596" cy="1796640"/>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83" name="Line"/>
          <p:cNvSpPr/>
          <p:nvPr/>
        </p:nvSpPr>
        <p:spPr>
          <a:xfrm>
            <a:off x="4320161" y="6745827"/>
            <a:ext cx="1735734" cy="1760125"/>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84" name="Line"/>
          <p:cNvSpPr/>
          <p:nvPr/>
        </p:nvSpPr>
        <p:spPr>
          <a:xfrm flipH="1">
            <a:off x="10346156" y="6741251"/>
            <a:ext cx="1541801" cy="1776638"/>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85" name="Line"/>
          <p:cNvSpPr/>
          <p:nvPr/>
        </p:nvSpPr>
        <p:spPr>
          <a:xfrm flipH="1">
            <a:off x="2518171" y="6482079"/>
            <a:ext cx="1482329" cy="1900065"/>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86" name="Line"/>
          <p:cNvSpPr/>
          <p:nvPr/>
        </p:nvSpPr>
        <p:spPr>
          <a:xfrm flipH="1">
            <a:off x="4064329" y="4142486"/>
            <a:ext cx="3553666" cy="2281484"/>
          </a:xfrm>
          <a:prstGeom prst="line">
            <a:avLst/>
          </a:prstGeom>
          <a:ln w="88900">
            <a:solidFill>
              <a:srgbClr val="0000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689" name="Group"/>
          <p:cNvGrpSpPr/>
          <p:nvPr/>
        </p:nvGrpSpPr>
        <p:grpSpPr>
          <a:xfrm>
            <a:off x="7094620" y="3511296"/>
            <a:ext cx="1227222" cy="1226312"/>
            <a:chOff x="0" y="0"/>
            <a:chExt cx="1227220" cy="1226311"/>
          </a:xfrm>
        </p:grpSpPr>
        <p:sp>
          <p:nvSpPr>
            <p:cNvPr id="687"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688" name="A"/>
            <p:cNvSpPr/>
            <p:nvPr/>
          </p:nvSpPr>
          <p:spPr>
            <a:xfrm>
              <a:off x="357881" y="108203"/>
              <a:ext cx="599354"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A</a:t>
              </a:r>
            </a:p>
          </p:txBody>
        </p:sp>
      </p:grpSp>
      <p:grpSp>
        <p:nvGrpSpPr>
          <p:cNvPr id="692" name="Group"/>
          <p:cNvGrpSpPr/>
          <p:nvPr/>
        </p:nvGrpSpPr>
        <p:grpSpPr>
          <a:xfrm>
            <a:off x="11537281" y="5850889"/>
            <a:ext cx="1227222" cy="1226313"/>
            <a:chOff x="0" y="0"/>
            <a:chExt cx="1227220" cy="1226311"/>
          </a:xfrm>
        </p:grpSpPr>
        <p:sp>
          <p:nvSpPr>
            <p:cNvPr id="690"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691" name="C"/>
            <p:cNvSpPr/>
            <p:nvPr/>
          </p:nvSpPr>
          <p:spPr>
            <a:xfrm>
              <a:off x="309754" y="162306"/>
              <a:ext cx="599354"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C</a:t>
              </a:r>
            </a:p>
          </p:txBody>
        </p:sp>
      </p:grpSp>
      <p:grpSp>
        <p:nvGrpSpPr>
          <p:cNvPr id="695" name="Group"/>
          <p:cNvGrpSpPr/>
          <p:nvPr/>
        </p:nvGrpSpPr>
        <p:grpSpPr>
          <a:xfrm>
            <a:off x="13269828" y="8057133"/>
            <a:ext cx="1227222" cy="1226313"/>
            <a:chOff x="0" y="0"/>
            <a:chExt cx="1227220" cy="1226311"/>
          </a:xfrm>
        </p:grpSpPr>
        <p:sp>
          <p:nvSpPr>
            <p:cNvPr id="693"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694" name="G"/>
            <p:cNvSpPr/>
            <p:nvPr/>
          </p:nvSpPr>
          <p:spPr>
            <a:xfrm>
              <a:off x="284684" y="144272"/>
              <a:ext cx="651737"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G</a:t>
              </a:r>
            </a:p>
          </p:txBody>
        </p:sp>
      </p:grpSp>
      <p:grpSp>
        <p:nvGrpSpPr>
          <p:cNvPr id="698" name="Group"/>
          <p:cNvGrpSpPr/>
          <p:nvPr/>
        </p:nvGrpSpPr>
        <p:grpSpPr>
          <a:xfrm>
            <a:off x="3332746" y="5929122"/>
            <a:ext cx="1227222" cy="1226313"/>
            <a:chOff x="0" y="0"/>
            <a:chExt cx="1227220" cy="1226311"/>
          </a:xfrm>
        </p:grpSpPr>
        <p:sp>
          <p:nvSpPr>
            <p:cNvPr id="696"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697" name="B"/>
            <p:cNvSpPr/>
            <p:nvPr/>
          </p:nvSpPr>
          <p:spPr>
            <a:xfrm>
              <a:off x="345414" y="180340"/>
              <a:ext cx="547581"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B</a:t>
              </a:r>
            </a:p>
          </p:txBody>
        </p:sp>
      </p:grpSp>
      <p:grpSp>
        <p:nvGrpSpPr>
          <p:cNvPr id="701" name="Group"/>
          <p:cNvGrpSpPr/>
          <p:nvPr/>
        </p:nvGrpSpPr>
        <p:grpSpPr>
          <a:xfrm>
            <a:off x="5475370" y="8062213"/>
            <a:ext cx="1227222" cy="1226313"/>
            <a:chOff x="0" y="0"/>
            <a:chExt cx="1227220" cy="1226311"/>
          </a:xfrm>
        </p:grpSpPr>
        <p:sp>
          <p:nvSpPr>
            <p:cNvPr id="699"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700" name="E"/>
            <p:cNvSpPr/>
            <p:nvPr/>
          </p:nvSpPr>
          <p:spPr>
            <a:xfrm>
              <a:off x="356210" y="157226"/>
              <a:ext cx="548799"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E</a:t>
              </a:r>
            </a:p>
          </p:txBody>
        </p:sp>
      </p:grpSp>
      <p:grpSp>
        <p:nvGrpSpPr>
          <p:cNvPr id="704" name="Group"/>
          <p:cNvGrpSpPr/>
          <p:nvPr/>
        </p:nvGrpSpPr>
        <p:grpSpPr>
          <a:xfrm>
            <a:off x="9369592" y="8058150"/>
            <a:ext cx="1227222" cy="1226313"/>
            <a:chOff x="0" y="0"/>
            <a:chExt cx="1227220" cy="1226311"/>
          </a:xfrm>
        </p:grpSpPr>
        <p:sp>
          <p:nvSpPr>
            <p:cNvPr id="702"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703" name="F"/>
            <p:cNvSpPr/>
            <p:nvPr/>
          </p:nvSpPr>
          <p:spPr>
            <a:xfrm>
              <a:off x="323788" y="146303"/>
              <a:ext cx="651736"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F</a:t>
              </a:r>
            </a:p>
          </p:txBody>
        </p:sp>
      </p:grpSp>
      <p:grpSp>
        <p:nvGrpSpPr>
          <p:cNvPr id="707" name="Group"/>
          <p:cNvGrpSpPr/>
          <p:nvPr/>
        </p:nvGrpSpPr>
        <p:grpSpPr>
          <a:xfrm>
            <a:off x="1581150" y="8062213"/>
            <a:ext cx="1227221" cy="1226313"/>
            <a:chOff x="0" y="0"/>
            <a:chExt cx="1227220" cy="1226311"/>
          </a:xfrm>
        </p:grpSpPr>
        <p:sp>
          <p:nvSpPr>
            <p:cNvPr id="705" name="Circle"/>
            <p:cNvSpPr/>
            <p:nvPr/>
          </p:nvSpPr>
          <p:spPr>
            <a:xfrm>
              <a:off x="0" y="0"/>
              <a:ext cx="1227221" cy="1226312"/>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defRPr sz="4800">
                  <a:solidFill>
                    <a:srgbClr val="FFFFFF"/>
                  </a:solidFill>
                  <a:latin typeface="Hoefler Text"/>
                  <a:ea typeface="Hoefler Text"/>
                  <a:cs typeface="Hoefler Text"/>
                  <a:sym typeface="Hoefler Text"/>
                </a:defRPr>
              </a:pPr>
              <a:endParaRPr/>
            </a:p>
          </p:txBody>
        </p:sp>
        <p:sp>
          <p:nvSpPr>
            <p:cNvPr id="706" name="D"/>
            <p:cNvSpPr/>
            <p:nvPr/>
          </p:nvSpPr>
          <p:spPr>
            <a:xfrm>
              <a:off x="311811" y="144272"/>
              <a:ext cx="655392" cy="8656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D</a:t>
              </a:r>
            </a:p>
          </p:txBody>
        </p:sp>
      </p:grpSp>
      <p:sp>
        <p:nvSpPr>
          <p:cNvPr id="708" name="Number of nodes at level"/>
          <p:cNvSpPr/>
          <p:nvPr/>
        </p:nvSpPr>
        <p:spPr>
          <a:xfrm>
            <a:off x="14555632" y="1872996"/>
            <a:ext cx="3276601" cy="158115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3800"/>
            </a:lvl1pPr>
          </a:lstStyle>
          <a:p>
            <a:r>
              <a:t>Number of nodes at level</a:t>
            </a:r>
          </a:p>
        </p:txBody>
      </p:sp>
      <p:sp>
        <p:nvSpPr>
          <p:cNvPr id="709" name="1"/>
          <p:cNvSpPr/>
          <p:nvPr/>
        </p:nvSpPr>
        <p:spPr>
          <a:xfrm>
            <a:off x="15565282" y="3092196"/>
            <a:ext cx="1276351" cy="158115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b="1">
                <a:latin typeface="Courier New"/>
                <a:ea typeface="Courier New"/>
                <a:cs typeface="Courier New"/>
                <a:sym typeface="Courier New"/>
              </a:defRPr>
            </a:lvl1pPr>
          </a:lstStyle>
          <a:p>
            <a:r>
              <a:t>1</a:t>
            </a:r>
          </a:p>
        </p:txBody>
      </p:sp>
      <p:sp>
        <p:nvSpPr>
          <p:cNvPr id="710" name="2"/>
          <p:cNvSpPr/>
          <p:nvPr/>
        </p:nvSpPr>
        <p:spPr>
          <a:xfrm>
            <a:off x="15565282" y="5340096"/>
            <a:ext cx="1276351" cy="158115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b="1">
                <a:latin typeface="Courier New"/>
                <a:ea typeface="Courier New"/>
                <a:cs typeface="Courier New"/>
                <a:sym typeface="Courier New"/>
              </a:defRPr>
            </a:lvl1pPr>
          </a:lstStyle>
          <a:p>
            <a:r>
              <a:t>2</a:t>
            </a:r>
          </a:p>
        </p:txBody>
      </p:sp>
      <p:sp>
        <p:nvSpPr>
          <p:cNvPr id="711" name="4"/>
          <p:cNvSpPr/>
          <p:nvPr/>
        </p:nvSpPr>
        <p:spPr>
          <a:xfrm>
            <a:off x="15565282" y="7435596"/>
            <a:ext cx="1276351" cy="158115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b="1">
                <a:latin typeface="Courier New"/>
                <a:ea typeface="Courier New"/>
                <a:cs typeface="Courier New"/>
                <a:sym typeface="Courier New"/>
              </a:defRPr>
            </a:lvl1pPr>
          </a:lstStyle>
          <a:p>
            <a:r>
              <a:t>4</a:t>
            </a:r>
          </a:p>
        </p:txBody>
      </p:sp>
      <p:sp>
        <p:nvSpPr>
          <p:cNvPr id="712" name="8"/>
          <p:cNvSpPr/>
          <p:nvPr/>
        </p:nvSpPr>
        <p:spPr>
          <a:xfrm>
            <a:off x="15565282" y="9988296"/>
            <a:ext cx="1276351" cy="158115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b="1">
                <a:latin typeface="Courier New"/>
                <a:ea typeface="Courier New"/>
                <a:cs typeface="Courier New"/>
                <a:sym typeface="Courier New"/>
              </a:defRPr>
            </a:lvl1pPr>
          </a:lstStyle>
          <a:p>
            <a:r>
              <a:t>8</a:t>
            </a:r>
          </a:p>
        </p:txBody>
      </p:sp>
      <p:sp>
        <p:nvSpPr>
          <p:cNvPr id="713" name="Total nodes in full tree"/>
          <p:cNvSpPr/>
          <p:nvPr/>
        </p:nvSpPr>
        <p:spPr>
          <a:xfrm>
            <a:off x="18251332" y="1872996"/>
            <a:ext cx="3276601" cy="158115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3800"/>
            </a:lvl1pPr>
          </a:lstStyle>
          <a:p>
            <a:r>
              <a:t>Total nodes in full tree</a:t>
            </a:r>
          </a:p>
        </p:txBody>
      </p:sp>
      <p:sp>
        <p:nvSpPr>
          <p:cNvPr id="714" name="1"/>
          <p:cNvSpPr/>
          <p:nvPr/>
        </p:nvSpPr>
        <p:spPr>
          <a:xfrm>
            <a:off x="19260982" y="3092196"/>
            <a:ext cx="1276351" cy="158115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b="1">
                <a:latin typeface="Courier New"/>
                <a:ea typeface="Courier New"/>
                <a:cs typeface="Courier New"/>
                <a:sym typeface="Courier New"/>
              </a:defRPr>
            </a:lvl1pPr>
          </a:lstStyle>
          <a:p>
            <a:r>
              <a:t>1</a:t>
            </a:r>
          </a:p>
        </p:txBody>
      </p:sp>
      <p:sp>
        <p:nvSpPr>
          <p:cNvPr id="715" name="3"/>
          <p:cNvSpPr/>
          <p:nvPr/>
        </p:nvSpPr>
        <p:spPr>
          <a:xfrm>
            <a:off x="19260982" y="5340096"/>
            <a:ext cx="1276351" cy="158115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b="1">
                <a:latin typeface="Courier New"/>
                <a:ea typeface="Courier New"/>
                <a:cs typeface="Courier New"/>
                <a:sym typeface="Courier New"/>
              </a:defRPr>
            </a:lvl1pPr>
          </a:lstStyle>
          <a:p>
            <a:r>
              <a:t>3</a:t>
            </a:r>
          </a:p>
        </p:txBody>
      </p:sp>
      <p:sp>
        <p:nvSpPr>
          <p:cNvPr id="716" name="7"/>
          <p:cNvSpPr/>
          <p:nvPr/>
        </p:nvSpPr>
        <p:spPr>
          <a:xfrm>
            <a:off x="19260982" y="7435596"/>
            <a:ext cx="1276351" cy="158115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b="1">
                <a:latin typeface="Courier New"/>
                <a:ea typeface="Courier New"/>
                <a:cs typeface="Courier New"/>
                <a:sym typeface="Courier New"/>
              </a:defRPr>
            </a:lvl1pPr>
          </a:lstStyle>
          <a:p>
            <a:r>
              <a:t>7</a:t>
            </a:r>
          </a:p>
        </p:txBody>
      </p:sp>
      <p:sp>
        <p:nvSpPr>
          <p:cNvPr id="717" name="15"/>
          <p:cNvSpPr/>
          <p:nvPr/>
        </p:nvSpPr>
        <p:spPr>
          <a:xfrm>
            <a:off x="19260982" y="9988296"/>
            <a:ext cx="1276351" cy="158115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b="1">
                <a:latin typeface="Courier New"/>
                <a:ea typeface="Courier New"/>
                <a:cs typeface="Courier New"/>
                <a:sym typeface="Courier New"/>
              </a:defRPr>
            </a:lvl1pPr>
          </a:lstStyle>
          <a:p>
            <a:r>
              <a:t>15</a:t>
            </a:r>
          </a:p>
        </p:txBody>
      </p:sp>
      <p:sp>
        <p:nvSpPr>
          <p:cNvPr id="718" name="For full binary tree of height h, the number of nodes n is 2h-1"/>
          <p:cNvSpPr/>
          <p:nvPr/>
        </p:nvSpPr>
        <p:spPr>
          <a:xfrm>
            <a:off x="509915" y="11827764"/>
            <a:ext cx="17335501" cy="914400"/>
          </a:xfrm>
          <a:prstGeom prst="rect">
            <a:avLst/>
          </a:prstGeom>
          <a:ln w="38100">
            <a:solidFill>
              <a:srgbClr val="000000"/>
            </a:solidFill>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p>
            <a:pPr algn="l">
              <a:defRPr sz="4800" b="1">
                <a:solidFill>
                  <a:srgbClr val="9437FF"/>
                </a:solidFill>
                <a:latin typeface="Courier New"/>
                <a:ea typeface="Courier New"/>
                <a:cs typeface="Courier New"/>
                <a:sym typeface="Courier New"/>
              </a:defRPr>
            </a:pPr>
            <a:r>
              <a:rPr b="0">
                <a:solidFill>
                  <a:srgbClr val="000000"/>
                </a:solidFill>
                <a:latin typeface="+mn-lt"/>
                <a:ea typeface="+mn-ea"/>
                <a:cs typeface="+mn-cs"/>
                <a:sym typeface="Optima"/>
              </a:rPr>
              <a:t>For full binary tree of height</a:t>
            </a:r>
            <a:r>
              <a:t> h,</a:t>
            </a:r>
            <a:r>
              <a:rPr b="0">
                <a:solidFill>
                  <a:srgbClr val="000000"/>
                </a:solidFill>
                <a:latin typeface="+mn-lt"/>
                <a:ea typeface="+mn-ea"/>
                <a:cs typeface="+mn-cs"/>
                <a:sym typeface="Optima"/>
              </a:rPr>
              <a:t> the number of nodes </a:t>
            </a:r>
            <a:r>
              <a:t>n</a:t>
            </a:r>
            <a:r>
              <a:rPr b="0">
                <a:solidFill>
                  <a:srgbClr val="000000"/>
                </a:solidFill>
                <a:latin typeface="+mn-lt"/>
                <a:ea typeface="+mn-ea"/>
                <a:cs typeface="+mn-cs"/>
                <a:sym typeface="Optima"/>
              </a:rPr>
              <a:t> is </a:t>
            </a:r>
            <a:r>
              <a:t>2</a:t>
            </a:r>
            <a:r>
              <a:rPr baseline="31999"/>
              <a:t>h</a:t>
            </a:r>
            <a:r>
              <a:t>-1</a:t>
            </a:r>
          </a:p>
        </p:txBody>
      </p:sp>
      <p:sp>
        <p:nvSpPr>
          <p:cNvPr id="719" name="The minimum height of a complete binary tree is log2(n+1)"/>
          <p:cNvSpPr/>
          <p:nvPr/>
        </p:nvSpPr>
        <p:spPr>
          <a:xfrm>
            <a:off x="361951" y="2106168"/>
            <a:ext cx="13997316" cy="1590769"/>
          </a:xfrm>
          <a:prstGeom prst="rect">
            <a:avLst/>
          </a:prstGeom>
          <a:ln w="38100">
            <a:solidFill>
              <a:srgbClr val="000000"/>
            </a:solidFill>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p>
            <a:pPr>
              <a:defRPr sz="4800" b="1">
                <a:solidFill>
                  <a:srgbClr val="9437FF"/>
                </a:solidFill>
                <a:latin typeface="Courier New"/>
                <a:ea typeface="Courier New"/>
                <a:cs typeface="Courier New"/>
                <a:sym typeface="Courier New"/>
              </a:defRPr>
            </a:pPr>
            <a:r>
              <a:rPr b="0" dirty="0">
                <a:solidFill>
                  <a:srgbClr val="000000"/>
                </a:solidFill>
                <a:latin typeface="+mn-lt"/>
                <a:ea typeface="+mn-ea"/>
                <a:cs typeface="+mn-cs"/>
                <a:sym typeface="Optima"/>
              </a:rPr>
              <a:t>The minimum height of a complete binary tree is </a:t>
            </a:r>
            <a:r>
              <a:rPr dirty="0"/>
              <a:t>log</a:t>
            </a:r>
            <a:r>
              <a:rPr baseline="-5999" dirty="0"/>
              <a:t>2</a:t>
            </a:r>
            <a:r>
              <a:rPr dirty="0"/>
              <a:t>(n+1)</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p:tmAbs val="0"/>
                                  </p:iterate>
                                  <p:childTnLst>
                                    <p:set>
                                      <p:cBhvr>
                                        <p:cTn id="6" fill="hold"/>
                                        <p:tgtEl>
                                          <p:spTgt spid="689"/>
                                        </p:tgtEl>
                                        <p:attrNameLst>
                                          <p:attrName>style.visibility</p:attrName>
                                        </p:attrNameLst>
                                      </p:cBhvr>
                                      <p:to>
                                        <p:strVal val="visible"/>
                                      </p:to>
                                    </p:set>
                                    <p:animEffect transition="in" filter="wipe(up)">
                                      <p:cBhvr>
                                        <p:cTn id="7" dur="500"/>
                                        <p:tgtEl>
                                          <p:spTgt spid="689"/>
                                        </p:tgtEl>
                                      </p:cBhvr>
                                    </p:animEffect>
                                  </p:childTnLst>
                                </p:cTn>
                              </p:par>
                            </p:childTnLst>
                          </p:cTn>
                        </p:par>
                        <p:par>
                          <p:cTn id="8" fill="hold">
                            <p:stCondLst>
                              <p:cond delay="500"/>
                            </p:stCondLst>
                            <p:childTnLst>
                              <p:par>
                                <p:cTn id="9" presetID="22" presetClass="entr" presetSubtype="1" fill="hold" grpId="0" nodeType="afterEffect">
                                  <p:stCondLst>
                                    <p:cond delay="0"/>
                                  </p:stCondLst>
                                  <p:iterate>
                                    <p:tmAbs val="0"/>
                                  </p:iterate>
                                  <p:childTnLst>
                                    <p:set>
                                      <p:cBhvr>
                                        <p:cTn id="10" fill="hold"/>
                                        <p:tgtEl>
                                          <p:spTgt spid="686"/>
                                        </p:tgtEl>
                                        <p:attrNameLst>
                                          <p:attrName>style.visibility</p:attrName>
                                        </p:attrNameLst>
                                      </p:cBhvr>
                                      <p:to>
                                        <p:strVal val="visible"/>
                                      </p:to>
                                    </p:set>
                                    <p:animEffect transition="in" filter="wipe(up)">
                                      <p:cBhvr>
                                        <p:cTn id="11" dur="500"/>
                                        <p:tgtEl>
                                          <p:spTgt spid="686"/>
                                        </p:tgtEl>
                                      </p:cBhvr>
                                    </p:animEffect>
                                  </p:childTnLst>
                                </p:cTn>
                              </p:par>
                            </p:childTnLst>
                          </p:cTn>
                        </p:par>
                        <p:par>
                          <p:cTn id="12" fill="hold">
                            <p:stCondLst>
                              <p:cond delay="1000"/>
                            </p:stCondLst>
                            <p:childTnLst>
                              <p:par>
                                <p:cTn id="13" presetID="22" presetClass="entr" presetSubtype="1" fill="hold" grpId="0" nodeType="afterEffect">
                                  <p:stCondLst>
                                    <p:cond delay="0"/>
                                  </p:stCondLst>
                                  <p:iterate>
                                    <p:tmAbs val="0"/>
                                  </p:iterate>
                                  <p:childTnLst>
                                    <p:set>
                                      <p:cBhvr>
                                        <p:cTn id="14" fill="hold"/>
                                        <p:tgtEl>
                                          <p:spTgt spid="698"/>
                                        </p:tgtEl>
                                        <p:attrNameLst>
                                          <p:attrName>style.visibility</p:attrName>
                                        </p:attrNameLst>
                                      </p:cBhvr>
                                      <p:to>
                                        <p:strVal val="visible"/>
                                      </p:to>
                                    </p:set>
                                    <p:animEffect transition="in" filter="wipe(up)">
                                      <p:cBhvr>
                                        <p:cTn id="15" dur="500"/>
                                        <p:tgtEl>
                                          <p:spTgt spid="698"/>
                                        </p:tgtEl>
                                      </p:cBhvr>
                                    </p:animEffect>
                                  </p:childTnLst>
                                </p:cTn>
                              </p:par>
                            </p:childTnLst>
                          </p:cTn>
                        </p:par>
                        <p:par>
                          <p:cTn id="16" fill="hold">
                            <p:stCondLst>
                              <p:cond delay="1500"/>
                            </p:stCondLst>
                            <p:childTnLst>
                              <p:par>
                                <p:cTn id="17" presetID="22" presetClass="entr" presetSubtype="1" fill="hold" grpId="0" nodeType="afterEffect">
                                  <p:stCondLst>
                                    <p:cond delay="400"/>
                                  </p:stCondLst>
                                  <p:iterate>
                                    <p:tmAbs val="0"/>
                                  </p:iterate>
                                  <p:childTnLst>
                                    <p:set>
                                      <p:cBhvr>
                                        <p:cTn id="18" fill="hold"/>
                                        <p:tgtEl>
                                          <p:spTgt spid="681"/>
                                        </p:tgtEl>
                                        <p:attrNameLst>
                                          <p:attrName>style.visibility</p:attrName>
                                        </p:attrNameLst>
                                      </p:cBhvr>
                                      <p:to>
                                        <p:strVal val="visible"/>
                                      </p:to>
                                    </p:set>
                                    <p:animEffect transition="in" filter="wipe(up)">
                                      <p:cBhvr>
                                        <p:cTn id="19" dur="500"/>
                                        <p:tgtEl>
                                          <p:spTgt spid="681"/>
                                        </p:tgtEl>
                                      </p:cBhvr>
                                    </p:animEffect>
                                  </p:childTnLst>
                                </p:cTn>
                              </p:par>
                            </p:childTnLst>
                          </p:cTn>
                        </p:par>
                        <p:par>
                          <p:cTn id="20" fill="hold">
                            <p:stCondLst>
                              <p:cond delay="2400"/>
                            </p:stCondLst>
                            <p:childTnLst>
                              <p:par>
                                <p:cTn id="21" presetID="22" presetClass="entr" presetSubtype="1" fill="hold" grpId="0" nodeType="afterEffect">
                                  <p:stCondLst>
                                    <p:cond delay="0"/>
                                  </p:stCondLst>
                                  <p:iterate>
                                    <p:tmAbs val="0"/>
                                  </p:iterate>
                                  <p:childTnLst>
                                    <p:set>
                                      <p:cBhvr>
                                        <p:cTn id="22" fill="hold"/>
                                        <p:tgtEl>
                                          <p:spTgt spid="692"/>
                                        </p:tgtEl>
                                        <p:attrNameLst>
                                          <p:attrName>style.visibility</p:attrName>
                                        </p:attrNameLst>
                                      </p:cBhvr>
                                      <p:to>
                                        <p:strVal val="visible"/>
                                      </p:to>
                                    </p:set>
                                    <p:animEffect transition="in" filter="wipe(up)">
                                      <p:cBhvr>
                                        <p:cTn id="23" dur="500"/>
                                        <p:tgtEl>
                                          <p:spTgt spid="692"/>
                                        </p:tgtEl>
                                      </p:cBhvr>
                                    </p:animEffect>
                                  </p:childTnLst>
                                </p:cTn>
                              </p:par>
                            </p:childTnLst>
                          </p:cTn>
                        </p:par>
                        <p:par>
                          <p:cTn id="24" fill="hold">
                            <p:stCondLst>
                              <p:cond delay="2900"/>
                            </p:stCondLst>
                            <p:childTnLst>
                              <p:par>
                                <p:cTn id="25" presetID="22" presetClass="entr" presetSubtype="1" fill="hold" grpId="0" nodeType="afterEffect">
                                  <p:stCondLst>
                                    <p:cond delay="400"/>
                                  </p:stCondLst>
                                  <p:iterate>
                                    <p:tmAbs val="0"/>
                                  </p:iterate>
                                  <p:childTnLst>
                                    <p:set>
                                      <p:cBhvr>
                                        <p:cTn id="26" fill="hold"/>
                                        <p:tgtEl>
                                          <p:spTgt spid="685"/>
                                        </p:tgtEl>
                                        <p:attrNameLst>
                                          <p:attrName>style.visibility</p:attrName>
                                        </p:attrNameLst>
                                      </p:cBhvr>
                                      <p:to>
                                        <p:strVal val="visible"/>
                                      </p:to>
                                    </p:set>
                                    <p:animEffect transition="in" filter="wipe(up)">
                                      <p:cBhvr>
                                        <p:cTn id="27" dur="500"/>
                                        <p:tgtEl>
                                          <p:spTgt spid="685"/>
                                        </p:tgtEl>
                                      </p:cBhvr>
                                    </p:animEffect>
                                  </p:childTnLst>
                                </p:cTn>
                              </p:par>
                            </p:childTnLst>
                          </p:cTn>
                        </p:par>
                        <p:par>
                          <p:cTn id="28" fill="hold">
                            <p:stCondLst>
                              <p:cond delay="3800"/>
                            </p:stCondLst>
                            <p:childTnLst>
                              <p:par>
                                <p:cTn id="29" presetID="22" presetClass="entr" presetSubtype="1" fill="hold" grpId="0" nodeType="afterEffect">
                                  <p:stCondLst>
                                    <p:cond delay="0"/>
                                  </p:stCondLst>
                                  <p:iterate>
                                    <p:tmAbs val="0"/>
                                  </p:iterate>
                                  <p:childTnLst>
                                    <p:set>
                                      <p:cBhvr>
                                        <p:cTn id="30" fill="hold"/>
                                        <p:tgtEl>
                                          <p:spTgt spid="707"/>
                                        </p:tgtEl>
                                        <p:attrNameLst>
                                          <p:attrName>style.visibility</p:attrName>
                                        </p:attrNameLst>
                                      </p:cBhvr>
                                      <p:to>
                                        <p:strVal val="visible"/>
                                      </p:to>
                                    </p:set>
                                    <p:animEffect transition="in" filter="wipe(up)">
                                      <p:cBhvr>
                                        <p:cTn id="31" dur="500"/>
                                        <p:tgtEl>
                                          <p:spTgt spid="707"/>
                                        </p:tgtEl>
                                      </p:cBhvr>
                                    </p:animEffect>
                                  </p:childTnLst>
                                </p:cTn>
                              </p:par>
                            </p:childTnLst>
                          </p:cTn>
                        </p:par>
                        <p:par>
                          <p:cTn id="32" fill="hold">
                            <p:stCondLst>
                              <p:cond delay="4300"/>
                            </p:stCondLst>
                            <p:childTnLst>
                              <p:par>
                                <p:cTn id="33" presetID="22" presetClass="entr" presetSubtype="1" fill="hold" grpId="0" nodeType="afterEffect">
                                  <p:stCondLst>
                                    <p:cond delay="400"/>
                                  </p:stCondLst>
                                  <p:iterate>
                                    <p:tmAbs val="0"/>
                                  </p:iterate>
                                  <p:childTnLst>
                                    <p:set>
                                      <p:cBhvr>
                                        <p:cTn id="34" fill="hold"/>
                                        <p:tgtEl>
                                          <p:spTgt spid="683"/>
                                        </p:tgtEl>
                                        <p:attrNameLst>
                                          <p:attrName>style.visibility</p:attrName>
                                        </p:attrNameLst>
                                      </p:cBhvr>
                                      <p:to>
                                        <p:strVal val="visible"/>
                                      </p:to>
                                    </p:set>
                                    <p:animEffect transition="in" filter="wipe(up)">
                                      <p:cBhvr>
                                        <p:cTn id="35" dur="500"/>
                                        <p:tgtEl>
                                          <p:spTgt spid="683"/>
                                        </p:tgtEl>
                                      </p:cBhvr>
                                    </p:animEffect>
                                  </p:childTnLst>
                                </p:cTn>
                              </p:par>
                            </p:childTnLst>
                          </p:cTn>
                        </p:par>
                        <p:par>
                          <p:cTn id="36" fill="hold">
                            <p:stCondLst>
                              <p:cond delay="5200"/>
                            </p:stCondLst>
                            <p:childTnLst>
                              <p:par>
                                <p:cTn id="37" presetID="22" presetClass="entr" presetSubtype="1" fill="hold" grpId="0" nodeType="afterEffect">
                                  <p:stCondLst>
                                    <p:cond delay="0"/>
                                  </p:stCondLst>
                                  <p:iterate>
                                    <p:tmAbs val="0"/>
                                  </p:iterate>
                                  <p:childTnLst>
                                    <p:set>
                                      <p:cBhvr>
                                        <p:cTn id="38" fill="hold"/>
                                        <p:tgtEl>
                                          <p:spTgt spid="701"/>
                                        </p:tgtEl>
                                        <p:attrNameLst>
                                          <p:attrName>style.visibility</p:attrName>
                                        </p:attrNameLst>
                                      </p:cBhvr>
                                      <p:to>
                                        <p:strVal val="visible"/>
                                      </p:to>
                                    </p:set>
                                    <p:animEffect transition="in" filter="wipe(up)">
                                      <p:cBhvr>
                                        <p:cTn id="39" dur="500"/>
                                        <p:tgtEl>
                                          <p:spTgt spid="701"/>
                                        </p:tgtEl>
                                      </p:cBhvr>
                                    </p:animEffect>
                                  </p:childTnLst>
                                </p:cTn>
                              </p:par>
                            </p:childTnLst>
                          </p:cTn>
                        </p:par>
                        <p:par>
                          <p:cTn id="40" fill="hold">
                            <p:stCondLst>
                              <p:cond delay="5700"/>
                            </p:stCondLst>
                            <p:childTnLst>
                              <p:par>
                                <p:cTn id="41" presetID="22" presetClass="entr" presetSubtype="1" fill="hold" grpId="0" nodeType="afterEffect">
                                  <p:stCondLst>
                                    <p:cond delay="400"/>
                                  </p:stCondLst>
                                  <p:iterate>
                                    <p:tmAbs val="0"/>
                                  </p:iterate>
                                  <p:childTnLst>
                                    <p:set>
                                      <p:cBhvr>
                                        <p:cTn id="42" fill="hold"/>
                                        <p:tgtEl>
                                          <p:spTgt spid="684"/>
                                        </p:tgtEl>
                                        <p:attrNameLst>
                                          <p:attrName>style.visibility</p:attrName>
                                        </p:attrNameLst>
                                      </p:cBhvr>
                                      <p:to>
                                        <p:strVal val="visible"/>
                                      </p:to>
                                    </p:set>
                                    <p:animEffect transition="in" filter="wipe(up)">
                                      <p:cBhvr>
                                        <p:cTn id="43" dur="500"/>
                                        <p:tgtEl>
                                          <p:spTgt spid="684"/>
                                        </p:tgtEl>
                                      </p:cBhvr>
                                    </p:animEffect>
                                  </p:childTnLst>
                                </p:cTn>
                              </p:par>
                            </p:childTnLst>
                          </p:cTn>
                        </p:par>
                        <p:par>
                          <p:cTn id="44" fill="hold">
                            <p:stCondLst>
                              <p:cond delay="6600"/>
                            </p:stCondLst>
                            <p:childTnLst>
                              <p:par>
                                <p:cTn id="45" presetID="22" presetClass="entr" presetSubtype="1" fill="hold" grpId="0" nodeType="afterEffect">
                                  <p:stCondLst>
                                    <p:cond delay="0"/>
                                  </p:stCondLst>
                                  <p:iterate>
                                    <p:tmAbs val="0"/>
                                  </p:iterate>
                                  <p:childTnLst>
                                    <p:set>
                                      <p:cBhvr>
                                        <p:cTn id="46" fill="hold"/>
                                        <p:tgtEl>
                                          <p:spTgt spid="704"/>
                                        </p:tgtEl>
                                        <p:attrNameLst>
                                          <p:attrName>style.visibility</p:attrName>
                                        </p:attrNameLst>
                                      </p:cBhvr>
                                      <p:to>
                                        <p:strVal val="visible"/>
                                      </p:to>
                                    </p:set>
                                    <p:animEffect transition="in" filter="wipe(up)">
                                      <p:cBhvr>
                                        <p:cTn id="47" dur="500"/>
                                        <p:tgtEl>
                                          <p:spTgt spid="704"/>
                                        </p:tgtEl>
                                      </p:cBhvr>
                                    </p:animEffect>
                                  </p:childTnLst>
                                </p:cTn>
                              </p:par>
                            </p:childTnLst>
                          </p:cTn>
                        </p:par>
                        <p:par>
                          <p:cTn id="48" fill="hold">
                            <p:stCondLst>
                              <p:cond delay="7100"/>
                            </p:stCondLst>
                            <p:childTnLst>
                              <p:par>
                                <p:cTn id="49" presetID="22" presetClass="entr" presetSubtype="1" fill="hold" grpId="0" nodeType="afterEffect">
                                  <p:stCondLst>
                                    <p:cond delay="400"/>
                                  </p:stCondLst>
                                  <p:iterate>
                                    <p:tmAbs val="0"/>
                                  </p:iterate>
                                  <p:childTnLst>
                                    <p:set>
                                      <p:cBhvr>
                                        <p:cTn id="50" fill="hold"/>
                                        <p:tgtEl>
                                          <p:spTgt spid="682"/>
                                        </p:tgtEl>
                                        <p:attrNameLst>
                                          <p:attrName>style.visibility</p:attrName>
                                        </p:attrNameLst>
                                      </p:cBhvr>
                                      <p:to>
                                        <p:strVal val="visible"/>
                                      </p:to>
                                    </p:set>
                                    <p:animEffect transition="in" filter="wipe(up)">
                                      <p:cBhvr>
                                        <p:cTn id="51" dur="500"/>
                                        <p:tgtEl>
                                          <p:spTgt spid="682"/>
                                        </p:tgtEl>
                                      </p:cBhvr>
                                    </p:animEffect>
                                  </p:childTnLst>
                                </p:cTn>
                              </p:par>
                            </p:childTnLst>
                          </p:cTn>
                        </p:par>
                        <p:par>
                          <p:cTn id="52" fill="hold">
                            <p:stCondLst>
                              <p:cond delay="8000"/>
                            </p:stCondLst>
                            <p:childTnLst>
                              <p:par>
                                <p:cTn id="53" presetID="22" presetClass="entr" presetSubtype="1" fill="hold" grpId="0" nodeType="afterEffect">
                                  <p:stCondLst>
                                    <p:cond delay="0"/>
                                  </p:stCondLst>
                                  <p:iterate>
                                    <p:tmAbs val="0"/>
                                  </p:iterate>
                                  <p:childTnLst>
                                    <p:set>
                                      <p:cBhvr>
                                        <p:cTn id="54" fill="hold"/>
                                        <p:tgtEl>
                                          <p:spTgt spid="695"/>
                                        </p:tgtEl>
                                        <p:attrNameLst>
                                          <p:attrName>style.visibility</p:attrName>
                                        </p:attrNameLst>
                                      </p:cBhvr>
                                      <p:to>
                                        <p:strVal val="visible"/>
                                      </p:to>
                                    </p:set>
                                    <p:animEffect transition="in" filter="wipe(up)">
                                      <p:cBhvr>
                                        <p:cTn id="55" dur="500"/>
                                        <p:tgtEl>
                                          <p:spTgt spid="695"/>
                                        </p:tgtEl>
                                      </p:cBhvr>
                                    </p:animEffect>
                                  </p:childTnLst>
                                </p:cTn>
                              </p:par>
                            </p:childTnLst>
                          </p:cTn>
                        </p:par>
                        <p:par>
                          <p:cTn id="56" fill="hold">
                            <p:stCondLst>
                              <p:cond delay="8500"/>
                            </p:stCondLst>
                            <p:childTnLst>
                              <p:par>
                                <p:cTn id="57" presetID="22" presetClass="entr" presetSubtype="1" fill="hold" grpId="0" nodeType="afterEffect">
                                  <p:stCondLst>
                                    <p:cond delay="400"/>
                                  </p:stCondLst>
                                  <p:iterate>
                                    <p:tmAbs val="0"/>
                                  </p:iterate>
                                  <p:childTnLst>
                                    <p:set>
                                      <p:cBhvr>
                                        <p:cTn id="58" fill="hold"/>
                                        <p:tgtEl>
                                          <p:spTgt spid="651"/>
                                        </p:tgtEl>
                                        <p:attrNameLst>
                                          <p:attrName>style.visibility</p:attrName>
                                        </p:attrNameLst>
                                      </p:cBhvr>
                                      <p:to>
                                        <p:strVal val="visible"/>
                                      </p:to>
                                    </p:set>
                                    <p:animEffect transition="in" filter="wipe(up)">
                                      <p:cBhvr>
                                        <p:cTn id="59" dur="500"/>
                                        <p:tgtEl>
                                          <p:spTgt spid="651"/>
                                        </p:tgtEl>
                                      </p:cBhvr>
                                    </p:animEffect>
                                  </p:childTnLst>
                                </p:cTn>
                              </p:par>
                            </p:childTnLst>
                          </p:cTn>
                        </p:par>
                        <p:par>
                          <p:cTn id="60" fill="hold">
                            <p:stCondLst>
                              <p:cond delay="9400"/>
                            </p:stCondLst>
                            <p:childTnLst>
                              <p:par>
                                <p:cTn id="61" presetID="22" presetClass="entr" presetSubtype="1" fill="hold" grpId="0" nodeType="afterEffect">
                                  <p:stCondLst>
                                    <p:cond delay="0"/>
                                  </p:stCondLst>
                                  <p:iterate>
                                    <p:tmAbs val="0"/>
                                  </p:iterate>
                                  <p:childTnLst>
                                    <p:set>
                                      <p:cBhvr>
                                        <p:cTn id="62" fill="hold"/>
                                        <p:tgtEl>
                                          <p:spTgt spid="663"/>
                                        </p:tgtEl>
                                        <p:attrNameLst>
                                          <p:attrName>style.visibility</p:attrName>
                                        </p:attrNameLst>
                                      </p:cBhvr>
                                      <p:to>
                                        <p:strVal val="visible"/>
                                      </p:to>
                                    </p:set>
                                    <p:animEffect transition="in" filter="wipe(up)">
                                      <p:cBhvr>
                                        <p:cTn id="63" dur="500"/>
                                        <p:tgtEl>
                                          <p:spTgt spid="663"/>
                                        </p:tgtEl>
                                      </p:cBhvr>
                                    </p:animEffect>
                                  </p:childTnLst>
                                </p:cTn>
                              </p:par>
                            </p:childTnLst>
                          </p:cTn>
                        </p:par>
                        <p:par>
                          <p:cTn id="64" fill="hold">
                            <p:stCondLst>
                              <p:cond delay="9900"/>
                            </p:stCondLst>
                            <p:childTnLst>
                              <p:par>
                                <p:cTn id="65" presetID="22" presetClass="entr" presetSubtype="1" fill="hold" grpId="0" nodeType="afterEffect">
                                  <p:stCondLst>
                                    <p:cond delay="400"/>
                                  </p:stCondLst>
                                  <p:iterate>
                                    <p:tmAbs val="0"/>
                                  </p:iterate>
                                  <p:childTnLst>
                                    <p:set>
                                      <p:cBhvr>
                                        <p:cTn id="66" fill="hold"/>
                                        <p:tgtEl>
                                          <p:spTgt spid="649"/>
                                        </p:tgtEl>
                                        <p:attrNameLst>
                                          <p:attrName>style.visibility</p:attrName>
                                        </p:attrNameLst>
                                      </p:cBhvr>
                                      <p:to>
                                        <p:strVal val="visible"/>
                                      </p:to>
                                    </p:set>
                                    <p:animEffect transition="in" filter="wipe(up)">
                                      <p:cBhvr>
                                        <p:cTn id="67" dur="500"/>
                                        <p:tgtEl>
                                          <p:spTgt spid="649"/>
                                        </p:tgtEl>
                                      </p:cBhvr>
                                    </p:animEffect>
                                  </p:childTnLst>
                                </p:cTn>
                              </p:par>
                            </p:childTnLst>
                          </p:cTn>
                        </p:par>
                        <p:par>
                          <p:cTn id="68" fill="hold">
                            <p:stCondLst>
                              <p:cond delay="10800"/>
                            </p:stCondLst>
                            <p:childTnLst>
                              <p:par>
                                <p:cTn id="69" presetID="22" presetClass="entr" presetSubtype="1" fill="hold" grpId="0" nodeType="afterEffect">
                                  <p:stCondLst>
                                    <p:cond delay="0"/>
                                  </p:stCondLst>
                                  <p:iterate>
                                    <p:tmAbs val="0"/>
                                  </p:iterate>
                                  <p:childTnLst>
                                    <p:set>
                                      <p:cBhvr>
                                        <p:cTn id="70" fill="hold"/>
                                        <p:tgtEl>
                                          <p:spTgt spid="657"/>
                                        </p:tgtEl>
                                        <p:attrNameLst>
                                          <p:attrName>style.visibility</p:attrName>
                                        </p:attrNameLst>
                                      </p:cBhvr>
                                      <p:to>
                                        <p:strVal val="visible"/>
                                      </p:to>
                                    </p:set>
                                    <p:animEffect transition="in" filter="wipe(up)">
                                      <p:cBhvr>
                                        <p:cTn id="71" dur="500"/>
                                        <p:tgtEl>
                                          <p:spTgt spid="657"/>
                                        </p:tgtEl>
                                      </p:cBhvr>
                                    </p:animEffect>
                                  </p:childTnLst>
                                </p:cTn>
                              </p:par>
                            </p:childTnLst>
                          </p:cTn>
                        </p:par>
                        <p:par>
                          <p:cTn id="72" fill="hold">
                            <p:stCondLst>
                              <p:cond delay="11300"/>
                            </p:stCondLst>
                            <p:childTnLst>
                              <p:par>
                                <p:cTn id="73" presetID="22" presetClass="entr" presetSubtype="1" fill="hold" grpId="0" nodeType="afterEffect">
                                  <p:stCondLst>
                                    <p:cond delay="400"/>
                                  </p:stCondLst>
                                  <p:iterate>
                                    <p:tmAbs val="0"/>
                                  </p:iterate>
                                  <p:childTnLst>
                                    <p:set>
                                      <p:cBhvr>
                                        <p:cTn id="74" fill="hold"/>
                                        <p:tgtEl>
                                          <p:spTgt spid="650"/>
                                        </p:tgtEl>
                                        <p:attrNameLst>
                                          <p:attrName>style.visibility</p:attrName>
                                        </p:attrNameLst>
                                      </p:cBhvr>
                                      <p:to>
                                        <p:strVal val="visible"/>
                                      </p:to>
                                    </p:set>
                                    <p:animEffect transition="in" filter="wipe(up)">
                                      <p:cBhvr>
                                        <p:cTn id="75" dur="500"/>
                                        <p:tgtEl>
                                          <p:spTgt spid="650"/>
                                        </p:tgtEl>
                                      </p:cBhvr>
                                    </p:animEffect>
                                  </p:childTnLst>
                                </p:cTn>
                              </p:par>
                            </p:childTnLst>
                          </p:cTn>
                        </p:par>
                        <p:par>
                          <p:cTn id="76" fill="hold">
                            <p:stCondLst>
                              <p:cond delay="12200"/>
                            </p:stCondLst>
                            <p:childTnLst>
                              <p:par>
                                <p:cTn id="77" presetID="22" presetClass="entr" presetSubtype="1" fill="hold" grpId="0" nodeType="afterEffect">
                                  <p:stCondLst>
                                    <p:cond delay="0"/>
                                  </p:stCondLst>
                                  <p:iterate>
                                    <p:tmAbs val="0"/>
                                  </p:iterate>
                                  <p:childTnLst>
                                    <p:set>
                                      <p:cBhvr>
                                        <p:cTn id="78" fill="hold"/>
                                        <p:tgtEl>
                                          <p:spTgt spid="660"/>
                                        </p:tgtEl>
                                        <p:attrNameLst>
                                          <p:attrName>style.visibility</p:attrName>
                                        </p:attrNameLst>
                                      </p:cBhvr>
                                      <p:to>
                                        <p:strVal val="visible"/>
                                      </p:to>
                                    </p:set>
                                    <p:animEffect transition="in" filter="wipe(up)">
                                      <p:cBhvr>
                                        <p:cTn id="79" dur="500"/>
                                        <p:tgtEl>
                                          <p:spTgt spid="660"/>
                                        </p:tgtEl>
                                      </p:cBhvr>
                                    </p:animEffect>
                                  </p:childTnLst>
                                </p:cTn>
                              </p:par>
                            </p:childTnLst>
                          </p:cTn>
                        </p:par>
                        <p:par>
                          <p:cTn id="80" fill="hold">
                            <p:stCondLst>
                              <p:cond delay="12700"/>
                            </p:stCondLst>
                            <p:childTnLst>
                              <p:par>
                                <p:cTn id="81" presetID="22" presetClass="entr" presetSubtype="1" fill="hold" grpId="0" nodeType="afterEffect">
                                  <p:stCondLst>
                                    <p:cond delay="400"/>
                                  </p:stCondLst>
                                  <p:iterate>
                                    <p:tmAbs val="0"/>
                                  </p:iterate>
                                  <p:childTnLst>
                                    <p:set>
                                      <p:cBhvr>
                                        <p:cTn id="82" fill="hold"/>
                                        <p:tgtEl>
                                          <p:spTgt spid="648"/>
                                        </p:tgtEl>
                                        <p:attrNameLst>
                                          <p:attrName>style.visibility</p:attrName>
                                        </p:attrNameLst>
                                      </p:cBhvr>
                                      <p:to>
                                        <p:strVal val="visible"/>
                                      </p:to>
                                    </p:set>
                                    <p:animEffect transition="in" filter="wipe(up)">
                                      <p:cBhvr>
                                        <p:cTn id="83" dur="500"/>
                                        <p:tgtEl>
                                          <p:spTgt spid="648"/>
                                        </p:tgtEl>
                                      </p:cBhvr>
                                    </p:animEffect>
                                  </p:childTnLst>
                                </p:cTn>
                              </p:par>
                            </p:childTnLst>
                          </p:cTn>
                        </p:par>
                        <p:par>
                          <p:cTn id="84" fill="hold">
                            <p:stCondLst>
                              <p:cond delay="13600"/>
                            </p:stCondLst>
                            <p:childTnLst>
                              <p:par>
                                <p:cTn id="85" presetID="22" presetClass="entr" presetSubtype="1" fill="hold" grpId="0" nodeType="afterEffect">
                                  <p:stCondLst>
                                    <p:cond delay="0"/>
                                  </p:stCondLst>
                                  <p:iterate>
                                    <p:tmAbs val="0"/>
                                  </p:iterate>
                                  <p:childTnLst>
                                    <p:set>
                                      <p:cBhvr>
                                        <p:cTn id="86" fill="hold"/>
                                        <p:tgtEl>
                                          <p:spTgt spid="654"/>
                                        </p:tgtEl>
                                        <p:attrNameLst>
                                          <p:attrName>style.visibility</p:attrName>
                                        </p:attrNameLst>
                                      </p:cBhvr>
                                      <p:to>
                                        <p:strVal val="visible"/>
                                      </p:to>
                                    </p:set>
                                    <p:animEffect transition="in" filter="wipe(up)">
                                      <p:cBhvr>
                                        <p:cTn id="87" dur="500"/>
                                        <p:tgtEl>
                                          <p:spTgt spid="654"/>
                                        </p:tgtEl>
                                      </p:cBhvr>
                                    </p:animEffect>
                                  </p:childTnLst>
                                </p:cTn>
                              </p:par>
                            </p:childTnLst>
                          </p:cTn>
                        </p:par>
                        <p:par>
                          <p:cTn id="88" fill="hold">
                            <p:stCondLst>
                              <p:cond delay="14100"/>
                            </p:stCondLst>
                            <p:childTnLst>
                              <p:par>
                                <p:cTn id="89" presetID="22" presetClass="entr" presetSubtype="1" fill="hold" grpId="0" nodeType="afterEffect">
                                  <p:stCondLst>
                                    <p:cond delay="400"/>
                                  </p:stCondLst>
                                  <p:iterate>
                                    <p:tmAbs val="0"/>
                                  </p:iterate>
                                  <p:childTnLst>
                                    <p:set>
                                      <p:cBhvr>
                                        <p:cTn id="90" fill="hold"/>
                                        <p:tgtEl>
                                          <p:spTgt spid="667"/>
                                        </p:tgtEl>
                                        <p:attrNameLst>
                                          <p:attrName>style.visibility</p:attrName>
                                        </p:attrNameLst>
                                      </p:cBhvr>
                                      <p:to>
                                        <p:strVal val="visible"/>
                                      </p:to>
                                    </p:set>
                                    <p:animEffect transition="in" filter="wipe(up)">
                                      <p:cBhvr>
                                        <p:cTn id="91" dur="500"/>
                                        <p:tgtEl>
                                          <p:spTgt spid="667"/>
                                        </p:tgtEl>
                                      </p:cBhvr>
                                    </p:animEffect>
                                  </p:childTnLst>
                                </p:cTn>
                              </p:par>
                            </p:childTnLst>
                          </p:cTn>
                        </p:par>
                        <p:par>
                          <p:cTn id="92" fill="hold">
                            <p:stCondLst>
                              <p:cond delay="15000"/>
                            </p:stCondLst>
                            <p:childTnLst>
                              <p:par>
                                <p:cTn id="93" presetID="22" presetClass="entr" presetSubtype="1" fill="hold" grpId="0" nodeType="afterEffect">
                                  <p:stCondLst>
                                    <p:cond delay="0"/>
                                  </p:stCondLst>
                                  <p:iterate>
                                    <p:tmAbs val="0"/>
                                  </p:iterate>
                                  <p:childTnLst>
                                    <p:set>
                                      <p:cBhvr>
                                        <p:cTn id="94" fill="hold"/>
                                        <p:tgtEl>
                                          <p:spTgt spid="679"/>
                                        </p:tgtEl>
                                        <p:attrNameLst>
                                          <p:attrName>style.visibility</p:attrName>
                                        </p:attrNameLst>
                                      </p:cBhvr>
                                      <p:to>
                                        <p:strVal val="visible"/>
                                      </p:to>
                                    </p:set>
                                    <p:animEffect transition="in" filter="wipe(up)">
                                      <p:cBhvr>
                                        <p:cTn id="95" dur="500"/>
                                        <p:tgtEl>
                                          <p:spTgt spid="679"/>
                                        </p:tgtEl>
                                      </p:cBhvr>
                                    </p:animEffect>
                                  </p:childTnLst>
                                </p:cTn>
                              </p:par>
                            </p:childTnLst>
                          </p:cTn>
                        </p:par>
                        <p:par>
                          <p:cTn id="96" fill="hold">
                            <p:stCondLst>
                              <p:cond delay="15500"/>
                            </p:stCondLst>
                            <p:childTnLst>
                              <p:par>
                                <p:cTn id="97" presetID="22" presetClass="entr" presetSubtype="1" fill="hold" grpId="0" nodeType="afterEffect">
                                  <p:stCondLst>
                                    <p:cond delay="400"/>
                                  </p:stCondLst>
                                  <p:iterate>
                                    <p:tmAbs val="0"/>
                                  </p:iterate>
                                  <p:childTnLst>
                                    <p:set>
                                      <p:cBhvr>
                                        <p:cTn id="98" fill="hold"/>
                                        <p:tgtEl>
                                          <p:spTgt spid="665"/>
                                        </p:tgtEl>
                                        <p:attrNameLst>
                                          <p:attrName>style.visibility</p:attrName>
                                        </p:attrNameLst>
                                      </p:cBhvr>
                                      <p:to>
                                        <p:strVal val="visible"/>
                                      </p:to>
                                    </p:set>
                                    <p:animEffect transition="in" filter="wipe(up)">
                                      <p:cBhvr>
                                        <p:cTn id="99" dur="500"/>
                                        <p:tgtEl>
                                          <p:spTgt spid="665"/>
                                        </p:tgtEl>
                                      </p:cBhvr>
                                    </p:animEffect>
                                  </p:childTnLst>
                                </p:cTn>
                              </p:par>
                            </p:childTnLst>
                          </p:cTn>
                        </p:par>
                        <p:par>
                          <p:cTn id="100" fill="hold">
                            <p:stCondLst>
                              <p:cond delay="16400"/>
                            </p:stCondLst>
                            <p:childTnLst>
                              <p:par>
                                <p:cTn id="101" presetID="22" presetClass="entr" presetSubtype="1" fill="hold" grpId="0" nodeType="afterEffect">
                                  <p:stCondLst>
                                    <p:cond delay="0"/>
                                  </p:stCondLst>
                                  <p:iterate>
                                    <p:tmAbs val="0"/>
                                  </p:iterate>
                                  <p:childTnLst>
                                    <p:set>
                                      <p:cBhvr>
                                        <p:cTn id="102" fill="hold"/>
                                        <p:tgtEl>
                                          <p:spTgt spid="673"/>
                                        </p:tgtEl>
                                        <p:attrNameLst>
                                          <p:attrName>style.visibility</p:attrName>
                                        </p:attrNameLst>
                                      </p:cBhvr>
                                      <p:to>
                                        <p:strVal val="visible"/>
                                      </p:to>
                                    </p:set>
                                    <p:animEffect transition="in" filter="wipe(up)">
                                      <p:cBhvr>
                                        <p:cTn id="103" dur="500"/>
                                        <p:tgtEl>
                                          <p:spTgt spid="673"/>
                                        </p:tgtEl>
                                      </p:cBhvr>
                                    </p:animEffect>
                                  </p:childTnLst>
                                </p:cTn>
                              </p:par>
                            </p:childTnLst>
                          </p:cTn>
                        </p:par>
                        <p:par>
                          <p:cTn id="104" fill="hold">
                            <p:stCondLst>
                              <p:cond delay="16900"/>
                            </p:stCondLst>
                            <p:childTnLst>
                              <p:par>
                                <p:cTn id="105" presetID="22" presetClass="entr" presetSubtype="1" fill="hold" grpId="0" nodeType="afterEffect">
                                  <p:stCondLst>
                                    <p:cond delay="400"/>
                                  </p:stCondLst>
                                  <p:iterate>
                                    <p:tmAbs val="0"/>
                                  </p:iterate>
                                  <p:childTnLst>
                                    <p:set>
                                      <p:cBhvr>
                                        <p:cTn id="106" fill="hold"/>
                                        <p:tgtEl>
                                          <p:spTgt spid="666"/>
                                        </p:tgtEl>
                                        <p:attrNameLst>
                                          <p:attrName>style.visibility</p:attrName>
                                        </p:attrNameLst>
                                      </p:cBhvr>
                                      <p:to>
                                        <p:strVal val="visible"/>
                                      </p:to>
                                    </p:set>
                                    <p:animEffect transition="in" filter="wipe(up)">
                                      <p:cBhvr>
                                        <p:cTn id="107" dur="500"/>
                                        <p:tgtEl>
                                          <p:spTgt spid="666"/>
                                        </p:tgtEl>
                                      </p:cBhvr>
                                    </p:animEffect>
                                  </p:childTnLst>
                                </p:cTn>
                              </p:par>
                            </p:childTnLst>
                          </p:cTn>
                        </p:par>
                        <p:par>
                          <p:cTn id="108" fill="hold">
                            <p:stCondLst>
                              <p:cond delay="17800"/>
                            </p:stCondLst>
                            <p:childTnLst>
                              <p:par>
                                <p:cTn id="109" presetID="22" presetClass="entr" presetSubtype="1" fill="hold" grpId="0" nodeType="afterEffect">
                                  <p:stCondLst>
                                    <p:cond delay="0"/>
                                  </p:stCondLst>
                                  <p:iterate>
                                    <p:tmAbs val="0"/>
                                  </p:iterate>
                                  <p:childTnLst>
                                    <p:set>
                                      <p:cBhvr>
                                        <p:cTn id="110" fill="hold"/>
                                        <p:tgtEl>
                                          <p:spTgt spid="676"/>
                                        </p:tgtEl>
                                        <p:attrNameLst>
                                          <p:attrName>style.visibility</p:attrName>
                                        </p:attrNameLst>
                                      </p:cBhvr>
                                      <p:to>
                                        <p:strVal val="visible"/>
                                      </p:to>
                                    </p:set>
                                    <p:animEffect transition="in" filter="wipe(up)">
                                      <p:cBhvr>
                                        <p:cTn id="111" dur="500"/>
                                        <p:tgtEl>
                                          <p:spTgt spid="676"/>
                                        </p:tgtEl>
                                      </p:cBhvr>
                                    </p:animEffect>
                                  </p:childTnLst>
                                </p:cTn>
                              </p:par>
                            </p:childTnLst>
                          </p:cTn>
                        </p:par>
                        <p:par>
                          <p:cTn id="112" fill="hold">
                            <p:stCondLst>
                              <p:cond delay="18300"/>
                            </p:stCondLst>
                            <p:childTnLst>
                              <p:par>
                                <p:cTn id="113" presetID="22" presetClass="entr" presetSubtype="1" fill="hold" grpId="0" nodeType="afterEffect">
                                  <p:stCondLst>
                                    <p:cond delay="400"/>
                                  </p:stCondLst>
                                  <p:iterate>
                                    <p:tmAbs val="0"/>
                                  </p:iterate>
                                  <p:childTnLst>
                                    <p:set>
                                      <p:cBhvr>
                                        <p:cTn id="114" fill="hold"/>
                                        <p:tgtEl>
                                          <p:spTgt spid="664"/>
                                        </p:tgtEl>
                                        <p:attrNameLst>
                                          <p:attrName>style.visibility</p:attrName>
                                        </p:attrNameLst>
                                      </p:cBhvr>
                                      <p:to>
                                        <p:strVal val="visible"/>
                                      </p:to>
                                    </p:set>
                                    <p:animEffect transition="in" filter="wipe(up)">
                                      <p:cBhvr>
                                        <p:cTn id="115" dur="500"/>
                                        <p:tgtEl>
                                          <p:spTgt spid="664"/>
                                        </p:tgtEl>
                                      </p:cBhvr>
                                    </p:animEffect>
                                  </p:childTnLst>
                                </p:cTn>
                              </p:par>
                            </p:childTnLst>
                          </p:cTn>
                        </p:par>
                        <p:par>
                          <p:cTn id="116" fill="hold">
                            <p:stCondLst>
                              <p:cond delay="19200"/>
                            </p:stCondLst>
                            <p:childTnLst>
                              <p:par>
                                <p:cTn id="117" presetID="22" presetClass="entr" presetSubtype="1" fill="hold" grpId="0" nodeType="afterEffect">
                                  <p:stCondLst>
                                    <p:cond delay="0"/>
                                  </p:stCondLst>
                                  <p:iterate>
                                    <p:tmAbs val="0"/>
                                  </p:iterate>
                                  <p:childTnLst>
                                    <p:set>
                                      <p:cBhvr>
                                        <p:cTn id="118" fill="hold"/>
                                        <p:tgtEl>
                                          <p:spTgt spid="670"/>
                                        </p:tgtEl>
                                        <p:attrNameLst>
                                          <p:attrName>style.visibility</p:attrName>
                                        </p:attrNameLst>
                                      </p:cBhvr>
                                      <p:to>
                                        <p:strVal val="visible"/>
                                      </p:to>
                                    </p:set>
                                    <p:animEffect transition="in" filter="wipe(up)">
                                      <p:cBhvr>
                                        <p:cTn id="119" dur="500"/>
                                        <p:tgtEl>
                                          <p:spTgt spid="670"/>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iterate type="lt">
                                    <p:tmAbs val="100"/>
                                  </p:iterate>
                                  <p:childTnLst>
                                    <p:set>
                                      <p:cBhvr>
                                        <p:cTn id="123" fill="hold"/>
                                        <p:tgtEl>
                                          <p:spTgt spid="647"/>
                                        </p:tgtEl>
                                        <p:attrNameLst>
                                          <p:attrName>style.visibility</p:attrName>
                                        </p:attrNameLst>
                                      </p:cBhvr>
                                      <p:to>
                                        <p:strVal val="visible"/>
                                      </p:to>
                                    </p:set>
                                  </p:childTnLst>
                                </p:cTn>
                              </p:par>
                            </p:childTnLst>
                          </p:cTn>
                        </p:par>
                        <p:par>
                          <p:cTn id="124" fill="hold">
                            <p:stCondLst>
                              <p:cond delay="0"/>
                            </p:stCondLst>
                            <p:childTnLst>
                              <p:par>
                                <p:cTn id="125" presetID="22" presetClass="entr" presetSubtype="2" fill="hold" grpId="0" nodeType="afterEffect">
                                  <p:stCondLst>
                                    <p:cond delay="0"/>
                                  </p:stCondLst>
                                  <p:iterate>
                                    <p:tmAbs val="0"/>
                                  </p:iterate>
                                  <p:childTnLst>
                                    <p:set>
                                      <p:cBhvr>
                                        <p:cTn id="126" fill="hold"/>
                                        <p:tgtEl>
                                          <p:spTgt spid="643"/>
                                        </p:tgtEl>
                                        <p:attrNameLst>
                                          <p:attrName>style.visibility</p:attrName>
                                        </p:attrNameLst>
                                      </p:cBhvr>
                                      <p:to>
                                        <p:strVal val="visible"/>
                                      </p:to>
                                    </p:set>
                                    <p:animEffect transition="in" filter="wipe(right)">
                                      <p:cBhvr>
                                        <p:cTn id="127" dur="500"/>
                                        <p:tgtEl>
                                          <p:spTgt spid="643"/>
                                        </p:tgtEl>
                                      </p:cBhvr>
                                    </p:animEffect>
                                  </p:childTnLst>
                                </p:cTn>
                              </p:par>
                            </p:childTnLst>
                          </p:cTn>
                        </p:par>
                        <p:par>
                          <p:cTn id="128" fill="hold">
                            <p:stCondLst>
                              <p:cond delay="500"/>
                            </p:stCondLst>
                            <p:childTnLst>
                              <p:par>
                                <p:cTn id="129" presetID="1" presetClass="entr" presetSubtype="0" fill="hold" grpId="0" nodeType="afterEffect">
                                  <p:stCondLst>
                                    <p:cond delay="0"/>
                                  </p:stCondLst>
                                  <p:iterate type="lt">
                                    <p:tmAbs val="100"/>
                                  </p:iterate>
                                  <p:childTnLst>
                                    <p:set>
                                      <p:cBhvr>
                                        <p:cTn id="130" fill="hold"/>
                                        <p:tgtEl>
                                          <p:spTgt spid="646"/>
                                        </p:tgtEl>
                                        <p:attrNameLst>
                                          <p:attrName>style.visibility</p:attrName>
                                        </p:attrNameLst>
                                      </p:cBhvr>
                                      <p:to>
                                        <p:strVal val="visible"/>
                                      </p:to>
                                    </p:set>
                                  </p:childTnLst>
                                </p:cTn>
                              </p:par>
                            </p:childTnLst>
                          </p:cTn>
                        </p:par>
                        <p:par>
                          <p:cTn id="131" fill="hold">
                            <p:stCondLst>
                              <p:cond delay="500"/>
                            </p:stCondLst>
                            <p:childTnLst>
                              <p:par>
                                <p:cTn id="132" presetID="22" presetClass="entr" presetSubtype="2" fill="hold" grpId="0" nodeType="afterEffect">
                                  <p:stCondLst>
                                    <p:cond delay="0"/>
                                  </p:stCondLst>
                                  <p:iterate>
                                    <p:tmAbs val="0"/>
                                  </p:iterate>
                                  <p:childTnLst>
                                    <p:set>
                                      <p:cBhvr>
                                        <p:cTn id="133" fill="hold"/>
                                        <p:tgtEl>
                                          <p:spTgt spid="642"/>
                                        </p:tgtEl>
                                        <p:attrNameLst>
                                          <p:attrName>style.visibility</p:attrName>
                                        </p:attrNameLst>
                                      </p:cBhvr>
                                      <p:to>
                                        <p:strVal val="visible"/>
                                      </p:to>
                                    </p:set>
                                    <p:animEffect transition="in" filter="wipe(right)">
                                      <p:cBhvr>
                                        <p:cTn id="134" dur="500"/>
                                        <p:tgtEl>
                                          <p:spTgt spid="642"/>
                                        </p:tgtEl>
                                      </p:cBhvr>
                                    </p:animEffect>
                                  </p:childTnLst>
                                </p:cTn>
                              </p:par>
                            </p:childTnLst>
                          </p:cTn>
                        </p:par>
                        <p:par>
                          <p:cTn id="135" fill="hold">
                            <p:stCondLst>
                              <p:cond delay="1000"/>
                            </p:stCondLst>
                            <p:childTnLst>
                              <p:par>
                                <p:cTn id="136" presetID="1" presetClass="entr" presetSubtype="0" fill="hold" grpId="0" nodeType="afterEffect">
                                  <p:stCondLst>
                                    <p:cond delay="0"/>
                                  </p:stCondLst>
                                  <p:iterate type="lt">
                                    <p:tmAbs val="100"/>
                                  </p:iterate>
                                  <p:childTnLst>
                                    <p:set>
                                      <p:cBhvr>
                                        <p:cTn id="137" fill="hold"/>
                                        <p:tgtEl>
                                          <p:spTgt spid="645"/>
                                        </p:tgtEl>
                                        <p:attrNameLst>
                                          <p:attrName>style.visibility</p:attrName>
                                        </p:attrNameLst>
                                      </p:cBhvr>
                                      <p:to>
                                        <p:strVal val="visible"/>
                                      </p:to>
                                    </p:set>
                                  </p:childTnLst>
                                </p:cTn>
                              </p:par>
                            </p:childTnLst>
                          </p:cTn>
                        </p:par>
                        <p:par>
                          <p:cTn id="138" fill="hold">
                            <p:stCondLst>
                              <p:cond delay="1000"/>
                            </p:stCondLst>
                            <p:childTnLst>
                              <p:par>
                                <p:cTn id="139" presetID="22" presetClass="entr" presetSubtype="2" fill="hold" grpId="0" nodeType="afterEffect">
                                  <p:stCondLst>
                                    <p:cond delay="0"/>
                                  </p:stCondLst>
                                  <p:iterate>
                                    <p:tmAbs val="0"/>
                                  </p:iterate>
                                  <p:childTnLst>
                                    <p:set>
                                      <p:cBhvr>
                                        <p:cTn id="140" fill="hold"/>
                                        <p:tgtEl>
                                          <p:spTgt spid="641"/>
                                        </p:tgtEl>
                                        <p:attrNameLst>
                                          <p:attrName>style.visibility</p:attrName>
                                        </p:attrNameLst>
                                      </p:cBhvr>
                                      <p:to>
                                        <p:strVal val="visible"/>
                                      </p:to>
                                    </p:set>
                                    <p:animEffect transition="in" filter="wipe(right)">
                                      <p:cBhvr>
                                        <p:cTn id="141" dur="500"/>
                                        <p:tgtEl>
                                          <p:spTgt spid="641"/>
                                        </p:tgtEl>
                                      </p:cBhvr>
                                    </p:animEffect>
                                  </p:childTnLst>
                                </p:cTn>
                              </p:par>
                            </p:childTnLst>
                          </p:cTn>
                        </p:par>
                        <p:par>
                          <p:cTn id="142" fill="hold">
                            <p:stCondLst>
                              <p:cond delay="1500"/>
                            </p:stCondLst>
                            <p:childTnLst>
                              <p:par>
                                <p:cTn id="143" presetID="1" presetClass="entr" presetSubtype="0" fill="hold" grpId="0" nodeType="afterEffect">
                                  <p:stCondLst>
                                    <p:cond delay="0"/>
                                  </p:stCondLst>
                                  <p:iterate type="lt">
                                    <p:tmAbs val="100"/>
                                  </p:iterate>
                                  <p:childTnLst>
                                    <p:set>
                                      <p:cBhvr>
                                        <p:cTn id="144" fill="hold"/>
                                        <p:tgtEl>
                                          <p:spTgt spid="644"/>
                                        </p:tgtEl>
                                        <p:attrNameLst>
                                          <p:attrName>style.visibility</p:attrName>
                                        </p:attrNameLst>
                                      </p:cBhvr>
                                      <p:to>
                                        <p:strVal val="visible"/>
                                      </p:to>
                                    </p:set>
                                  </p:childTnLst>
                                </p:cTn>
                              </p:par>
                            </p:childTnLst>
                          </p:cTn>
                        </p:par>
                        <p:par>
                          <p:cTn id="145" fill="hold">
                            <p:stCondLst>
                              <p:cond delay="1500"/>
                            </p:stCondLst>
                            <p:childTnLst>
                              <p:par>
                                <p:cTn id="146" presetID="22" presetClass="entr" presetSubtype="2" fill="hold" grpId="0" nodeType="afterEffect">
                                  <p:stCondLst>
                                    <p:cond delay="0"/>
                                  </p:stCondLst>
                                  <p:iterate>
                                    <p:tmAbs val="0"/>
                                  </p:iterate>
                                  <p:childTnLst>
                                    <p:set>
                                      <p:cBhvr>
                                        <p:cTn id="147" fill="hold"/>
                                        <p:tgtEl>
                                          <p:spTgt spid="640"/>
                                        </p:tgtEl>
                                        <p:attrNameLst>
                                          <p:attrName>style.visibility</p:attrName>
                                        </p:attrNameLst>
                                      </p:cBhvr>
                                      <p:to>
                                        <p:strVal val="visible"/>
                                      </p:to>
                                    </p:set>
                                    <p:animEffect transition="in" filter="wipe(right)">
                                      <p:cBhvr>
                                        <p:cTn id="148" dur="500"/>
                                        <p:tgtEl>
                                          <p:spTgt spid="640"/>
                                        </p:tgtEl>
                                      </p:cBhvr>
                                    </p:animEffect>
                                  </p:childTnLst>
                                </p:cTn>
                              </p:par>
                            </p:childTnLst>
                          </p:cTn>
                        </p:par>
                        <p:par>
                          <p:cTn id="149" fill="hold">
                            <p:stCondLst>
                              <p:cond delay="2000"/>
                            </p:stCondLst>
                            <p:childTnLst>
                              <p:par>
                                <p:cTn id="150" presetID="22" presetClass="entr" presetSubtype="8" fill="hold" grpId="0" nodeType="afterEffect">
                                  <p:stCondLst>
                                    <p:cond delay="0"/>
                                  </p:stCondLst>
                                  <p:iterate>
                                    <p:tmAbs val="0"/>
                                  </p:iterate>
                                  <p:childTnLst>
                                    <p:set>
                                      <p:cBhvr>
                                        <p:cTn id="151" fill="hold"/>
                                        <p:tgtEl>
                                          <p:spTgt spid="708"/>
                                        </p:tgtEl>
                                        <p:attrNameLst>
                                          <p:attrName>style.visibility</p:attrName>
                                        </p:attrNameLst>
                                      </p:cBhvr>
                                      <p:to>
                                        <p:strVal val="visible"/>
                                      </p:to>
                                    </p:set>
                                    <p:animEffect transition="in" filter="wipe(left)">
                                      <p:cBhvr>
                                        <p:cTn id="152" dur="500"/>
                                        <p:tgtEl>
                                          <p:spTgt spid="708"/>
                                        </p:tgtEl>
                                      </p:cBhvr>
                                    </p:animEffect>
                                  </p:childTnLst>
                                </p:cTn>
                              </p:par>
                            </p:childTnLst>
                          </p:cTn>
                        </p:par>
                        <p:par>
                          <p:cTn id="153" fill="hold">
                            <p:stCondLst>
                              <p:cond delay="2500"/>
                            </p:stCondLst>
                            <p:childTnLst>
                              <p:par>
                                <p:cTn id="154" presetID="22" presetClass="entr" presetSubtype="8" fill="hold" grpId="0" nodeType="afterEffect">
                                  <p:stCondLst>
                                    <p:cond delay="0"/>
                                  </p:stCondLst>
                                  <p:iterate>
                                    <p:tmAbs val="0"/>
                                  </p:iterate>
                                  <p:childTnLst>
                                    <p:set>
                                      <p:cBhvr>
                                        <p:cTn id="155" fill="hold"/>
                                        <p:tgtEl>
                                          <p:spTgt spid="713"/>
                                        </p:tgtEl>
                                        <p:attrNameLst>
                                          <p:attrName>style.visibility</p:attrName>
                                        </p:attrNameLst>
                                      </p:cBhvr>
                                      <p:to>
                                        <p:strVal val="visible"/>
                                      </p:to>
                                    </p:set>
                                    <p:animEffect transition="in" filter="wipe(left)">
                                      <p:cBhvr>
                                        <p:cTn id="156" dur="500"/>
                                        <p:tgtEl>
                                          <p:spTgt spid="713"/>
                                        </p:tgtEl>
                                      </p:cBhvr>
                                    </p:animEffect>
                                  </p:childTnLst>
                                </p:cTn>
                              </p:par>
                            </p:childTnLst>
                          </p:cTn>
                        </p:par>
                        <p:par>
                          <p:cTn id="157" fill="hold">
                            <p:stCondLst>
                              <p:cond delay="3000"/>
                            </p:stCondLst>
                            <p:childTnLst>
                              <p:par>
                                <p:cTn id="158" presetID="1" presetClass="entr" presetSubtype="0" fill="hold" grpId="0" nodeType="afterEffect">
                                  <p:stCondLst>
                                    <p:cond delay="0"/>
                                  </p:stCondLst>
                                  <p:iterate type="lt">
                                    <p:tmAbs val="100"/>
                                  </p:iterate>
                                  <p:childTnLst>
                                    <p:set>
                                      <p:cBhvr>
                                        <p:cTn id="159" fill="hold"/>
                                        <p:tgtEl>
                                          <p:spTgt spid="709"/>
                                        </p:tgtEl>
                                        <p:attrNameLst>
                                          <p:attrName>style.visibility</p:attrName>
                                        </p:attrNameLst>
                                      </p:cBhvr>
                                      <p:to>
                                        <p:strVal val="visible"/>
                                      </p:to>
                                    </p:set>
                                  </p:childTnLst>
                                </p:cTn>
                              </p:par>
                            </p:childTnLst>
                          </p:cTn>
                        </p:par>
                        <p:par>
                          <p:cTn id="160" fill="hold">
                            <p:stCondLst>
                              <p:cond delay="3000"/>
                            </p:stCondLst>
                            <p:childTnLst>
                              <p:par>
                                <p:cTn id="161" presetID="1" presetClass="entr" presetSubtype="0" fill="hold" grpId="0" nodeType="afterEffect">
                                  <p:stCondLst>
                                    <p:cond delay="0"/>
                                  </p:stCondLst>
                                  <p:iterate type="lt">
                                    <p:tmAbs val="100"/>
                                  </p:iterate>
                                  <p:childTnLst>
                                    <p:set>
                                      <p:cBhvr>
                                        <p:cTn id="162" fill="hold"/>
                                        <p:tgtEl>
                                          <p:spTgt spid="714"/>
                                        </p:tgtEl>
                                        <p:attrNameLst>
                                          <p:attrName>style.visibility</p:attrName>
                                        </p:attrNameLst>
                                      </p:cBhvr>
                                      <p:to>
                                        <p:strVal val="visible"/>
                                      </p:to>
                                    </p:set>
                                  </p:childTnLst>
                                </p:cTn>
                              </p:par>
                            </p:childTnLst>
                          </p:cTn>
                        </p:par>
                        <p:par>
                          <p:cTn id="163" fill="hold">
                            <p:stCondLst>
                              <p:cond delay="3000"/>
                            </p:stCondLst>
                            <p:childTnLst>
                              <p:par>
                                <p:cTn id="164" presetID="1" presetClass="entr" presetSubtype="0" fill="hold" grpId="0" nodeType="afterEffect">
                                  <p:stCondLst>
                                    <p:cond delay="0"/>
                                  </p:stCondLst>
                                  <p:iterate type="lt">
                                    <p:tmAbs val="100"/>
                                  </p:iterate>
                                  <p:childTnLst>
                                    <p:set>
                                      <p:cBhvr>
                                        <p:cTn id="165" fill="hold"/>
                                        <p:tgtEl>
                                          <p:spTgt spid="710"/>
                                        </p:tgtEl>
                                        <p:attrNameLst>
                                          <p:attrName>style.visibility</p:attrName>
                                        </p:attrNameLst>
                                      </p:cBhvr>
                                      <p:to>
                                        <p:strVal val="visible"/>
                                      </p:to>
                                    </p:set>
                                  </p:childTnLst>
                                </p:cTn>
                              </p:par>
                            </p:childTnLst>
                          </p:cTn>
                        </p:par>
                        <p:par>
                          <p:cTn id="166" fill="hold">
                            <p:stCondLst>
                              <p:cond delay="3000"/>
                            </p:stCondLst>
                            <p:childTnLst>
                              <p:par>
                                <p:cTn id="167" presetID="1" presetClass="entr" presetSubtype="0" fill="hold" grpId="0" nodeType="afterEffect">
                                  <p:stCondLst>
                                    <p:cond delay="0"/>
                                  </p:stCondLst>
                                  <p:iterate type="lt">
                                    <p:tmAbs val="100"/>
                                  </p:iterate>
                                  <p:childTnLst>
                                    <p:set>
                                      <p:cBhvr>
                                        <p:cTn id="168" fill="hold"/>
                                        <p:tgtEl>
                                          <p:spTgt spid="715"/>
                                        </p:tgtEl>
                                        <p:attrNameLst>
                                          <p:attrName>style.visibility</p:attrName>
                                        </p:attrNameLst>
                                      </p:cBhvr>
                                      <p:to>
                                        <p:strVal val="visible"/>
                                      </p:to>
                                    </p:set>
                                  </p:childTnLst>
                                </p:cTn>
                              </p:par>
                            </p:childTnLst>
                          </p:cTn>
                        </p:par>
                        <p:par>
                          <p:cTn id="169" fill="hold">
                            <p:stCondLst>
                              <p:cond delay="3000"/>
                            </p:stCondLst>
                            <p:childTnLst>
                              <p:par>
                                <p:cTn id="170" presetID="1" presetClass="entr" presetSubtype="0" fill="hold" grpId="0" nodeType="afterEffect">
                                  <p:stCondLst>
                                    <p:cond delay="0"/>
                                  </p:stCondLst>
                                  <p:iterate type="lt">
                                    <p:tmAbs val="100"/>
                                  </p:iterate>
                                  <p:childTnLst>
                                    <p:set>
                                      <p:cBhvr>
                                        <p:cTn id="171" fill="hold"/>
                                        <p:tgtEl>
                                          <p:spTgt spid="711"/>
                                        </p:tgtEl>
                                        <p:attrNameLst>
                                          <p:attrName>style.visibility</p:attrName>
                                        </p:attrNameLst>
                                      </p:cBhvr>
                                      <p:to>
                                        <p:strVal val="visible"/>
                                      </p:to>
                                    </p:set>
                                  </p:childTnLst>
                                </p:cTn>
                              </p:par>
                            </p:childTnLst>
                          </p:cTn>
                        </p:par>
                        <p:par>
                          <p:cTn id="172" fill="hold">
                            <p:stCondLst>
                              <p:cond delay="3000"/>
                            </p:stCondLst>
                            <p:childTnLst>
                              <p:par>
                                <p:cTn id="173" presetID="1" presetClass="entr" presetSubtype="0" fill="hold" grpId="0" nodeType="afterEffect">
                                  <p:stCondLst>
                                    <p:cond delay="0"/>
                                  </p:stCondLst>
                                  <p:iterate type="lt">
                                    <p:tmAbs val="100"/>
                                  </p:iterate>
                                  <p:childTnLst>
                                    <p:set>
                                      <p:cBhvr>
                                        <p:cTn id="174" fill="hold"/>
                                        <p:tgtEl>
                                          <p:spTgt spid="716"/>
                                        </p:tgtEl>
                                        <p:attrNameLst>
                                          <p:attrName>style.visibility</p:attrName>
                                        </p:attrNameLst>
                                      </p:cBhvr>
                                      <p:to>
                                        <p:strVal val="visible"/>
                                      </p:to>
                                    </p:set>
                                  </p:childTnLst>
                                </p:cTn>
                              </p:par>
                            </p:childTnLst>
                          </p:cTn>
                        </p:par>
                        <p:par>
                          <p:cTn id="175" fill="hold">
                            <p:stCondLst>
                              <p:cond delay="3000"/>
                            </p:stCondLst>
                            <p:childTnLst>
                              <p:par>
                                <p:cTn id="176" presetID="1" presetClass="entr" presetSubtype="0" fill="hold" grpId="0" nodeType="afterEffect">
                                  <p:stCondLst>
                                    <p:cond delay="0"/>
                                  </p:stCondLst>
                                  <p:iterate type="lt">
                                    <p:tmAbs val="100"/>
                                  </p:iterate>
                                  <p:childTnLst>
                                    <p:set>
                                      <p:cBhvr>
                                        <p:cTn id="177" fill="hold"/>
                                        <p:tgtEl>
                                          <p:spTgt spid="712"/>
                                        </p:tgtEl>
                                        <p:attrNameLst>
                                          <p:attrName>style.visibility</p:attrName>
                                        </p:attrNameLst>
                                      </p:cBhvr>
                                      <p:to>
                                        <p:strVal val="visible"/>
                                      </p:to>
                                    </p:set>
                                  </p:childTnLst>
                                </p:cTn>
                              </p:par>
                            </p:childTnLst>
                          </p:cTn>
                        </p:par>
                        <p:par>
                          <p:cTn id="178" fill="hold">
                            <p:stCondLst>
                              <p:cond delay="3000"/>
                            </p:stCondLst>
                            <p:childTnLst>
                              <p:par>
                                <p:cTn id="179" presetID="1" presetClass="entr" presetSubtype="0" fill="hold" grpId="0" nodeType="afterEffect">
                                  <p:stCondLst>
                                    <p:cond delay="0"/>
                                  </p:stCondLst>
                                  <p:iterate type="lt">
                                    <p:tmAbs val="100"/>
                                  </p:iterate>
                                  <p:childTnLst>
                                    <p:set>
                                      <p:cBhvr>
                                        <p:cTn id="180" fill="hold"/>
                                        <p:tgtEl>
                                          <p:spTgt spid="717"/>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iterate type="lt">
                                    <p:tmAbs val="100"/>
                                  </p:iterate>
                                  <p:childTnLst>
                                    <p:set>
                                      <p:cBhvr>
                                        <p:cTn id="184" fill="hold"/>
                                        <p:tgtEl>
                                          <p:spTgt spid="718"/>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iterate type="lt">
                                    <p:tmAbs val="100"/>
                                  </p:iterate>
                                  <p:childTnLst>
                                    <p:set>
                                      <p:cBhvr>
                                        <p:cTn id="188" fill="hold"/>
                                        <p:tgtEl>
                                          <p:spTgt spid="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 grpId="0" animBg="1" advAuto="0"/>
      <p:bldP spid="641" grpId="0" animBg="1" advAuto="0"/>
      <p:bldP spid="642" grpId="0" animBg="1" advAuto="0"/>
      <p:bldP spid="643" grpId="0" animBg="1" advAuto="0"/>
      <p:bldP spid="644" grpId="0" animBg="1" advAuto="0"/>
      <p:bldP spid="645" grpId="0" animBg="1" advAuto="0"/>
      <p:bldP spid="646" grpId="0" animBg="1" advAuto="0"/>
      <p:bldP spid="647" grpId="0" animBg="1" advAuto="0"/>
      <p:bldP spid="648" grpId="0" animBg="1" advAuto="0"/>
      <p:bldP spid="649" grpId="0" animBg="1" advAuto="0"/>
      <p:bldP spid="650" grpId="0" animBg="1" advAuto="0"/>
      <p:bldP spid="651" grpId="0" animBg="1" advAuto="0"/>
      <p:bldP spid="654" grpId="0" animBg="1" advAuto="0"/>
      <p:bldP spid="657" grpId="0" animBg="1" advAuto="0"/>
      <p:bldP spid="660" grpId="0" animBg="1" advAuto="0"/>
      <p:bldP spid="663" grpId="0" animBg="1" advAuto="0"/>
      <p:bldP spid="664" grpId="0" animBg="1" advAuto="0"/>
      <p:bldP spid="665" grpId="0" animBg="1" advAuto="0"/>
      <p:bldP spid="666" grpId="0" animBg="1" advAuto="0"/>
      <p:bldP spid="667" grpId="0" animBg="1" advAuto="0"/>
      <p:bldP spid="670" grpId="0" animBg="1" advAuto="0"/>
      <p:bldP spid="673" grpId="0" animBg="1" advAuto="0"/>
      <p:bldP spid="676" grpId="0" animBg="1" advAuto="0"/>
      <p:bldP spid="679" grpId="0" animBg="1" advAuto="0"/>
      <p:bldP spid="681" grpId="0" animBg="1" advAuto="0"/>
      <p:bldP spid="682" grpId="0" animBg="1" advAuto="0"/>
      <p:bldP spid="683" grpId="0" animBg="1" advAuto="0"/>
      <p:bldP spid="684" grpId="0" animBg="1" advAuto="0"/>
      <p:bldP spid="685" grpId="0" animBg="1" advAuto="0"/>
      <p:bldP spid="686" grpId="0" animBg="1" advAuto="0"/>
      <p:bldP spid="689" grpId="0" animBg="1" advAuto="0"/>
      <p:bldP spid="692" grpId="0" animBg="1" advAuto="0"/>
      <p:bldP spid="695" grpId="0" animBg="1" advAuto="0"/>
      <p:bldP spid="698" grpId="0" animBg="1" advAuto="0"/>
      <p:bldP spid="701" grpId="0" animBg="1" advAuto="0"/>
      <p:bldP spid="704" grpId="0" animBg="1" advAuto="0"/>
      <p:bldP spid="707" grpId="0" animBg="1" advAuto="0"/>
      <p:bldP spid="708" grpId="0" animBg="1" advAuto="0"/>
      <p:bldP spid="709" grpId="0" animBg="1" advAuto="0"/>
      <p:bldP spid="710" grpId="0" animBg="1" advAuto="0"/>
      <p:bldP spid="711" grpId="0" animBg="1" advAuto="0"/>
      <p:bldP spid="712" grpId="0" animBg="1" advAuto="0"/>
      <p:bldP spid="713" grpId="0" animBg="1" advAuto="0"/>
      <p:bldP spid="714" grpId="0" animBg="1" advAuto="0"/>
      <p:bldP spid="715" grpId="0" animBg="1" advAuto="0"/>
      <p:bldP spid="716" grpId="0" animBg="1" advAuto="0"/>
      <p:bldP spid="717" grpId="0" animBg="1" advAuto="0"/>
      <p:bldP spid="718" grpId="0" animBg="1" advAuto="0"/>
      <p:bldP spid="719"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Tree Traversals"/>
          <p:cNvSpPr txBox="1">
            <a:spLocks noGrp="1"/>
          </p:cNvSpPr>
          <p:nvPr>
            <p:ph type="ctrTitle"/>
          </p:nvPr>
        </p:nvSpPr>
        <p:spPr>
          <a:xfrm>
            <a:off x="2714625" y="3098800"/>
            <a:ext cx="18954750" cy="4629150"/>
          </a:xfrm>
          <a:prstGeom prst="rect">
            <a:avLst/>
          </a:prstGeom>
        </p:spPr>
        <p:txBody>
          <a:bodyPr/>
          <a:lstStyle/>
          <a:p>
            <a:r>
              <a:t>Tree Traversals</a:t>
            </a:r>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723"/>
                                        </p:tgtEl>
                                        <p:attrNameLst>
                                          <p:attrName>style.visibility</p:attrName>
                                        </p:attrNameLst>
                                      </p:cBhvr>
                                      <p:to>
                                        <p:strVal val="visible"/>
                                      </p:to>
                                    </p:set>
                                    <p:animEffect transition="in" filter="wipe(left)">
                                      <p:cBhvr>
                                        <p:cTn id="7" dur="1000"/>
                                        <p:tgtEl>
                                          <p:spTgt spid="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Binary Tree Traversals"/>
          <p:cNvSpPr txBox="1">
            <a:spLocks noGrp="1"/>
          </p:cNvSpPr>
          <p:nvPr>
            <p:ph type="title"/>
          </p:nvPr>
        </p:nvSpPr>
        <p:spPr>
          <a:prstGeom prst="rect">
            <a:avLst/>
          </a:prstGeom>
        </p:spPr>
        <p:txBody>
          <a:bodyPr/>
          <a:lstStyle/>
          <a:p>
            <a:r>
              <a:t>Binary Tree Traversals</a:t>
            </a:r>
          </a:p>
        </p:txBody>
      </p:sp>
      <p:sp>
        <p:nvSpPr>
          <p:cNvPr id="726" name="A traversal visits each node in a tree…"/>
          <p:cNvSpPr txBox="1">
            <a:spLocks noGrp="1"/>
          </p:cNvSpPr>
          <p:nvPr>
            <p:ph type="body" idx="1"/>
          </p:nvPr>
        </p:nvSpPr>
        <p:spPr>
          <a:xfrm>
            <a:off x="190500" y="2343150"/>
            <a:ext cx="16237546" cy="11315700"/>
          </a:xfrm>
          <a:prstGeom prst="rect">
            <a:avLst/>
          </a:prstGeom>
        </p:spPr>
        <p:txBody>
          <a:bodyPr/>
          <a:lstStyle/>
          <a:p>
            <a:pPr marL="626451" indent="-626451">
              <a:spcBef>
                <a:spcPts val="5300"/>
              </a:spcBef>
              <a:buBlip>
                <a:blip r:embed="rId3"/>
              </a:buBlip>
            </a:pPr>
            <a:r>
              <a:t>A traversal visits each node in a tree</a:t>
            </a:r>
          </a:p>
          <a:p>
            <a:pPr marL="626451" indent="-626451">
              <a:spcBef>
                <a:spcPts val="5300"/>
              </a:spcBef>
              <a:buBlip>
                <a:blip r:embed="rId3"/>
              </a:buBlip>
            </a:pPr>
            <a:r>
              <a:t>Process each node during a visit</a:t>
            </a:r>
          </a:p>
          <a:p>
            <a:pPr marL="2345836" lvl="5" indent="-440836">
              <a:spcBef>
                <a:spcPts val="5300"/>
              </a:spcBef>
              <a:buBlip>
                <a:blip r:embed="rId3"/>
              </a:buBlip>
              <a:defRPr sz="4900" b="0"/>
            </a:pPr>
            <a:r>
              <a:t>For example, display the data in the node</a:t>
            </a:r>
          </a:p>
          <a:p>
            <a:pPr marL="508000" indent="-508000">
              <a:spcBef>
                <a:spcPts val="5300"/>
              </a:spcBef>
              <a:buBlip>
                <a:blip r:embed="rId3"/>
              </a:buBlip>
            </a:pPr>
            <a:r>
              <a:t>Traversals are generally recursive algorithms</a:t>
            </a:r>
          </a:p>
          <a:p>
            <a:pPr marL="507999" indent="-507999">
              <a:spcBef>
                <a:spcPts val="5300"/>
              </a:spcBef>
              <a:buBlip>
                <a:blip r:embed="rId3"/>
              </a:buBlip>
              <a:defRPr sz="5500" b="0"/>
            </a:pPr>
            <a:r>
              <a:t>Consider the call </a:t>
            </a:r>
            <a:r>
              <a:rPr b="1">
                <a:latin typeface="Courier New"/>
                <a:ea typeface="Courier New"/>
                <a:cs typeface="Courier New"/>
                <a:sym typeface="Courier New"/>
              </a:rPr>
              <a:t>traverse(treeRoot)</a:t>
            </a:r>
          </a:p>
          <a:p>
            <a:pPr marL="2461846" lvl="5" indent="-556846">
              <a:spcBef>
                <a:spcPts val="1800"/>
              </a:spcBef>
              <a:buBlip>
                <a:blip r:embed="rId3"/>
              </a:buBlip>
              <a:defRPr sz="4800" b="0"/>
            </a:pPr>
            <a:r>
              <a:t>Visit the root</a:t>
            </a:r>
          </a:p>
          <a:p>
            <a:pPr marL="2461846" lvl="5" indent="-556846">
              <a:spcBef>
                <a:spcPts val="1800"/>
              </a:spcBef>
              <a:buBlip>
                <a:blip r:embed="rId3"/>
              </a:buBlip>
              <a:defRPr sz="4800" b="0"/>
            </a:pPr>
            <a:r>
              <a:t>Traverse nodes in the root’s left subtree</a:t>
            </a:r>
          </a:p>
          <a:p>
            <a:pPr marL="2461846" lvl="5" indent="-556846">
              <a:spcBef>
                <a:spcPts val="1800"/>
              </a:spcBef>
              <a:buBlip>
                <a:blip r:embed="rId3"/>
              </a:buBlip>
              <a:defRPr sz="4800" b="0"/>
            </a:pPr>
            <a:r>
              <a:t>Traverse nodes in the root’s right subtree</a:t>
            </a:r>
          </a:p>
        </p:txBody>
      </p:sp>
      <p:grpSp>
        <p:nvGrpSpPr>
          <p:cNvPr id="747" name="Group"/>
          <p:cNvGrpSpPr/>
          <p:nvPr/>
        </p:nvGrpSpPr>
        <p:grpSpPr>
          <a:xfrm>
            <a:off x="16402050" y="2857500"/>
            <a:ext cx="5715001" cy="6934191"/>
            <a:chOff x="0" y="0"/>
            <a:chExt cx="5715000" cy="6934190"/>
          </a:xfrm>
        </p:grpSpPr>
        <p:sp>
          <p:nvSpPr>
            <p:cNvPr id="727" name="Line"/>
            <p:cNvSpPr/>
            <p:nvPr/>
          </p:nvSpPr>
          <p:spPr>
            <a:xfrm flipH="1">
              <a:off x="503352" y="2225092"/>
              <a:ext cx="1635894" cy="2603381"/>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728" name="Circle"/>
            <p:cNvSpPr/>
            <p:nvPr/>
          </p:nvSpPr>
          <p:spPr>
            <a:xfrm>
              <a:off x="0" y="3526785"/>
              <a:ext cx="1531029"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729" name="Line"/>
            <p:cNvSpPr/>
            <p:nvPr/>
          </p:nvSpPr>
          <p:spPr>
            <a:xfrm flipH="1">
              <a:off x="2079121" y="4072012"/>
              <a:ext cx="1451612" cy="2274317"/>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730" name="Line"/>
            <p:cNvSpPr/>
            <p:nvPr/>
          </p:nvSpPr>
          <p:spPr>
            <a:xfrm>
              <a:off x="3025423" y="548563"/>
              <a:ext cx="2097295" cy="2099506"/>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731" name="Line"/>
            <p:cNvSpPr/>
            <p:nvPr/>
          </p:nvSpPr>
          <p:spPr>
            <a:xfrm>
              <a:off x="3168320" y="4044446"/>
              <a:ext cx="1719785" cy="2057513"/>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732" name="Line"/>
            <p:cNvSpPr/>
            <p:nvPr/>
          </p:nvSpPr>
          <p:spPr>
            <a:xfrm>
              <a:off x="1885052" y="2486174"/>
              <a:ext cx="1585838" cy="1825210"/>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733" name="Line"/>
            <p:cNvSpPr/>
            <p:nvPr/>
          </p:nvSpPr>
          <p:spPr>
            <a:xfrm flipH="1">
              <a:off x="2039693" y="590553"/>
              <a:ext cx="1363243" cy="1826570"/>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734" name="Circle"/>
            <p:cNvSpPr/>
            <p:nvPr/>
          </p:nvSpPr>
          <p:spPr>
            <a:xfrm>
              <a:off x="1116881" y="1745278"/>
              <a:ext cx="1531029"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735" name="Circle"/>
            <p:cNvSpPr/>
            <p:nvPr/>
          </p:nvSpPr>
          <p:spPr>
            <a:xfrm>
              <a:off x="4183971" y="5381843"/>
              <a:ext cx="1531030"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736" name="Circle"/>
            <p:cNvSpPr/>
            <p:nvPr/>
          </p:nvSpPr>
          <p:spPr>
            <a:xfrm>
              <a:off x="1240203" y="5401554"/>
              <a:ext cx="1531029"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737" name="Circle"/>
            <p:cNvSpPr/>
            <p:nvPr/>
          </p:nvSpPr>
          <p:spPr>
            <a:xfrm>
              <a:off x="2624419" y="3553991"/>
              <a:ext cx="1531029"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738" name="Circle"/>
            <p:cNvSpPr/>
            <p:nvPr/>
          </p:nvSpPr>
          <p:spPr>
            <a:xfrm>
              <a:off x="4074073" y="1535327"/>
              <a:ext cx="1531029"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739" name="Circle"/>
            <p:cNvSpPr/>
            <p:nvPr/>
          </p:nvSpPr>
          <p:spPr>
            <a:xfrm>
              <a:off x="2375260" y="2692"/>
              <a:ext cx="1531030"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740" name="60"/>
            <p:cNvSpPr/>
            <p:nvPr/>
          </p:nvSpPr>
          <p:spPr>
            <a:xfrm>
              <a:off x="2448912" y="0"/>
              <a:ext cx="1346467" cy="14661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60</a:t>
              </a:r>
            </a:p>
          </p:txBody>
        </p:sp>
        <p:sp>
          <p:nvSpPr>
            <p:cNvPr id="741" name="20"/>
            <p:cNvSpPr/>
            <p:nvPr/>
          </p:nvSpPr>
          <p:spPr>
            <a:xfrm>
              <a:off x="1223960" y="1801637"/>
              <a:ext cx="1346467" cy="1466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20</a:t>
              </a:r>
            </a:p>
          </p:txBody>
        </p:sp>
        <p:sp>
          <p:nvSpPr>
            <p:cNvPr id="742" name="10"/>
            <p:cNvSpPr/>
            <p:nvPr/>
          </p:nvSpPr>
          <p:spPr>
            <a:xfrm>
              <a:off x="74244" y="3519861"/>
              <a:ext cx="1346467" cy="1466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10</a:t>
              </a:r>
            </a:p>
          </p:txBody>
        </p:sp>
        <p:sp>
          <p:nvSpPr>
            <p:cNvPr id="743" name="40"/>
            <p:cNvSpPr/>
            <p:nvPr/>
          </p:nvSpPr>
          <p:spPr>
            <a:xfrm>
              <a:off x="2707334" y="3557961"/>
              <a:ext cx="1346467" cy="1466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40</a:t>
              </a:r>
            </a:p>
          </p:txBody>
        </p:sp>
        <p:sp>
          <p:nvSpPr>
            <p:cNvPr id="744" name="70"/>
            <p:cNvSpPr/>
            <p:nvPr/>
          </p:nvSpPr>
          <p:spPr>
            <a:xfrm>
              <a:off x="4176179" y="1542351"/>
              <a:ext cx="1346467" cy="1466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70</a:t>
              </a:r>
            </a:p>
          </p:txBody>
        </p:sp>
        <p:sp>
          <p:nvSpPr>
            <p:cNvPr id="745" name="50"/>
            <p:cNvSpPr/>
            <p:nvPr/>
          </p:nvSpPr>
          <p:spPr>
            <a:xfrm>
              <a:off x="4263251" y="5394042"/>
              <a:ext cx="1346467" cy="14661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50</a:t>
              </a:r>
            </a:p>
          </p:txBody>
        </p:sp>
        <p:sp>
          <p:nvSpPr>
            <p:cNvPr id="746" name="30"/>
            <p:cNvSpPr/>
            <p:nvPr/>
          </p:nvSpPr>
          <p:spPr>
            <a:xfrm>
              <a:off x="1388096" y="5421270"/>
              <a:ext cx="1346467" cy="1466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30</a:t>
              </a:r>
            </a:p>
          </p:txBody>
        </p:sp>
      </p:grpSp>
    </p:spTree>
  </p:cSld>
  <p:clrMapOvr>
    <a:masterClrMapping/>
  </p:clrMapOvr>
  <mc:AlternateContent xmlns:mc="http://schemas.openxmlformats.org/markup-compatibility/2006" xmlns:p14="http://schemas.microsoft.com/office/powerpoint/2010/main">
    <mc:Choice Requires="p14">
      <p:transition spd="med" p14:dur="699">
        <p:push/>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725"/>
                                        </p:tgtEl>
                                        <p:attrNameLst>
                                          <p:attrName>style.visibility</p:attrName>
                                        </p:attrNameLst>
                                      </p:cBhvr>
                                      <p:to>
                                        <p:strVal val="visible"/>
                                      </p:to>
                                    </p:set>
                                    <p:anim calcmode="lin" valueType="num">
                                      <p:cBhvr>
                                        <p:cTn id="7" dur="1000" fill="hold"/>
                                        <p:tgtEl>
                                          <p:spTgt spid="725"/>
                                        </p:tgtEl>
                                        <p:attrNameLst>
                                          <p:attrName>ppt_w</p:attrName>
                                        </p:attrNameLst>
                                      </p:cBhvr>
                                      <p:tavLst>
                                        <p:tav tm="0">
                                          <p:val>
                                            <p:strVal val="4*#ppt_w"/>
                                          </p:val>
                                        </p:tav>
                                        <p:tav tm="100000">
                                          <p:val>
                                            <p:strVal val="#ppt_w"/>
                                          </p:val>
                                        </p:tav>
                                      </p:tavLst>
                                    </p:anim>
                                    <p:anim calcmode="lin" valueType="num">
                                      <p:cBhvr>
                                        <p:cTn id="8" dur="1000" fill="hold"/>
                                        <p:tgtEl>
                                          <p:spTgt spid="725"/>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0" nodeType="afterEffect">
                                  <p:stCondLst>
                                    <p:cond delay="0"/>
                                  </p:stCondLst>
                                  <p:iterate>
                                    <p:tmAbs val="0"/>
                                  </p:iterate>
                                  <p:childTnLst>
                                    <p:set>
                                      <p:cBhvr>
                                        <p:cTn id="11" fill="hold"/>
                                        <p:tgtEl>
                                          <p:spTgt spid="726">
                                            <p:bg/>
                                          </p:spTgt>
                                        </p:tgtEl>
                                        <p:attrNameLst>
                                          <p:attrName>style.visibility</p:attrName>
                                        </p:attrNameLst>
                                      </p:cBhvr>
                                      <p:to>
                                        <p:strVal val="visible"/>
                                      </p:to>
                                    </p:set>
                                    <p:animEffect transition="in" filter="fade">
                                      <p:cBhvr>
                                        <p:cTn id="12" dur="500"/>
                                        <p:tgtEl>
                                          <p:spTgt spid="726">
                                            <p:bg/>
                                          </p:spTgt>
                                        </p:tgtEl>
                                      </p:cBhvr>
                                    </p:animEffect>
                                  </p:childTnLst>
                                </p:cTn>
                              </p:par>
                              <p:par>
                                <p:cTn id="13" presetID="10" presetClass="entr" presetSubtype="0" fill="hold" grpId="0" nodeType="withEffect">
                                  <p:stCondLst>
                                    <p:cond delay="0"/>
                                  </p:stCondLst>
                                  <p:iterate>
                                    <p:tmAbs val="0"/>
                                  </p:iterate>
                                  <p:childTnLst>
                                    <p:set>
                                      <p:cBhvr>
                                        <p:cTn id="14" fill="hold"/>
                                        <p:tgtEl>
                                          <p:spTgt spid="726">
                                            <p:txEl>
                                              <p:pRg st="0" end="0"/>
                                            </p:txEl>
                                          </p:spTgt>
                                        </p:tgtEl>
                                        <p:attrNameLst>
                                          <p:attrName>style.visibility</p:attrName>
                                        </p:attrNameLst>
                                      </p:cBhvr>
                                      <p:to>
                                        <p:strVal val="visible"/>
                                      </p:to>
                                    </p:set>
                                    <p:animEffect transition="in" filter="fade">
                                      <p:cBhvr>
                                        <p:cTn id="15" dur="500"/>
                                        <p:tgtEl>
                                          <p:spTgt spid="726">
                                            <p:txEl>
                                              <p:pRg st="0" end="0"/>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iterate>
                                    <p:tmAbs val="0"/>
                                  </p:iterate>
                                  <p:childTnLst>
                                    <p:set>
                                      <p:cBhvr>
                                        <p:cTn id="18" fill="hold"/>
                                        <p:tgtEl>
                                          <p:spTgt spid="747"/>
                                        </p:tgtEl>
                                        <p:attrNameLst>
                                          <p:attrName>style.visibility</p:attrName>
                                        </p:attrNameLst>
                                      </p:cBhvr>
                                      <p:to>
                                        <p:strVal val="visible"/>
                                      </p:to>
                                    </p:set>
                                    <p:animEffect transition="in" filter="wipe(up)">
                                      <p:cBhvr>
                                        <p:cTn id="19" dur="1000"/>
                                        <p:tgtEl>
                                          <p:spTgt spid="74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0" nodeType="clickEffect">
                                  <p:stCondLst>
                                    <p:cond delay="0"/>
                                  </p:stCondLst>
                                  <p:iterate>
                                    <p:tmAbs val="0"/>
                                  </p:iterate>
                                  <p:childTnLst>
                                    <p:set>
                                      <p:cBhvr>
                                        <p:cTn id="23" fill="hold"/>
                                        <p:tgtEl>
                                          <p:spTgt spid="726">
                                            <p:txEl>
                                              <p:pRg st="1" end="1"/>
                                            </p:txEl>
                                          </p:spTgt>
                                        </p:tgtEl>
                                        <p:attrNameLst>
                                          <p:attrName>style.visibility</p:attrName>
                                        </p:attrNameLst>
                                      </p:cBhvr>
                                      <p:to>
                                        <p:strVal val="visible"/>
                                      </p:to>
                                    </p:set>
                                    <p:animEffect transition="in" filter="fade">
                                      <p:cBhvr>
                                        <p:cTn id="24" dur="500"/>
                                        <p:tgtEl>
                                          <p:spTgt spid="72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fill="hold" grpId="0" nodeType="clickEffect">
                                  <p:stCondLst>
                                    <p:cond delay="0"/>
                                  </p:stCondLst>
                                  <p:iterate>
                                    <p:tmAbs val="0"/>
                                  </p:iterate>
                                  <p:childTnLst>
                                    <p:set>
                                      <p:cBhvr>
                                        <p:cTn id="28" fill="hold"/>
                                        <p:tgtEl>
                                          <p:spTgt spid="726">
                                            <p:txEl>
                                              <p:pRg st="2" end="2"/>
                                            </p:txEl>
                                          </p:spTgt>
                                        </p:tgtEl>
                                        <p:attrNameLst>
                                          <p:attrName>style.visibility</p:attrName>
                                        </p:attrNameLst>
                                      </p:cBhvr>
                                      <p:to>
                                        <p:strVal val="visible"/>
                                      </p:to>
                                    </p:set>
                                    <p:animEffect transition="in" filter="fade">
                                      <p:cBhvr>
                                        <p:cTn id="29" dur="500"/>
                                        <p:tgtEl>
                                          <p:spTgt spid="726">
                                            <p:txEl>
                                              <p:pRg st="2" end="2"/>
                                            </p:txEl>
                                          </p:spTgt>
                                        </p:tgtEl>
                                      </p:cBhvr>
                                    </p:animEffect>
                                  </p:childTnLst>
                                </p:cTn>
                              </p:par>
                            </p:childTnLst>
                          </p:cTn>
                        </p:par>
                        <p:par>
                          <p:cTn id="30" fill="hold">
                            <p:stCondLst>
                              <p:cond delay="500"/>
                            </p:stCondLst>
                            <p:childTnLst>
                              <p:par>
                                <p:cTn id="31" presetID="10" presetClass="entr" fill="hold" grpId="0" nodeType="afterEffect">
                                  <p:stCondLst>
                                    <p:cond delay="0"/>
                                  </p:stCondLst>
                                  <p:iterate>
                                    <p:tmAbs val="0"/>
                                  </p:iterate>
                                  <p:childTnLst>
                                    <p:set>
                                      <p:cBhvr>
                                        <p:cTn id="32" fill="hold"/>
                                        <p:tgtEl>
                                          <p:spTgt spid="726">
                                            <p:txEl>
                                              <p:pRg st="3" end="3"/>
                                            </p:txEl>
                                          </p:spTgt>
                                        </p:tgtEl>
                                        <p:attrNameLst>
                                          <p:attrName>style.visibility</p:attrName>
                                        </p:attrNameLst>
                                      </p:cBhvr>
                                      <p:to>
                                        <p:strVal val="visible"/>
                                      </p:to>
                                    </p:set>
                                    <p:animEffect transition="in" filter="fade">
                                      <p:cBhvr>
                                        <p:cTn id="33" dur="500"/>
                                        <p:tgtEl>
                                          <p:spTgt spid="726">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fill="hold" grpId="0" nodeType="clickEffect">
                                  <p:stCondLst>
                                    <p:cond delay="0"/>
                                  </p:stCondLst>
                                  <p:iterate>
                                    <p:tmAbs val="0"/>
                                  </p:iterate>
                                  <p:childTnLst>
                                    <p:set>
                                      <p:cBhvr>
                                        <p:cTn id="37" fill="hold"/>
                                        <p:tgtEl>
                                          <p:spTgt spid="726">
                                            <p:txEl>
                                              <p:pRg st="4" end="4"/>
                                            </p:txEl>
                                          </p:spTgt>
                                        </p:tgtEl>
                                        <p:attrNameLst>
                                          <p:attrName>style.visibility</p:attrName>
                                        </p:attrNameLst>
                                      </p:cBhvr>
                                      <p:to>
                                        <p:strVal val="visible"/>
                                      </p:to>
                                    </p:set>
                                    <p:animEffect transition="in" filter="fade">
                                      <p:cBhvr>
                                        <p:cTn id="38" dur="500"/>
                                        <p:tgtEl>
                                          <p:spTgt spid="726">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fill="hold" grpId="0" nodeType="clickEffect">
                                  <p:stCondLst>
                                    <p:cond delay="0"/>
                                  </p:stCondLst>
                                  <p:iterate>
                                    <p:tmAbs val="0"/>
                                  </p:iterate>
                                  <p:childTnLst>
                                    <p:set>
                                      <p:cBhvr>
                                        <p:cTn id="42" fill="hold"/>
                                        <p:tgtEl>
                                          <p:spTgt spid="726">
                                            <p:txEl>
                                              <p:pRg st="5" end="5"/>
                                            </p:txEl>
                                          </p:spTgt>
                                        </p:tgtEl>
                                        <p:attrNameLst>
                                          <p:attrName>style.visibility</p:attrName>
                                        </p:attrNameLst>
                                      </p:cBhvr>
                                      <p:to>
                                        <p:strVal val="visible"/>
                                      </p:to>
                                    </p:set>
                                    <p:animEffect transition="in" filter="fade">
                                      <p:cBhvr>
                                        <p:cTn id="43" dur="500"/>
                                        <p:tgtEl>
                                          <p:spTgt spid="726">
                                            <p:txEl>
                                              <p:pRg st="5" end="5"/>
                                            </p:txEl>
                                          </p:spTgt>
                                        </p:tgtEl>
                                      </p:cBhvr>
                                    </p:animEffect>
                                  </p:childTnLst>
                                </p:cTn>
                              </p:par>
                            </p:childTnLst>
                          </p:cTn>
                        </p:par>
                        <p:par>
                          <p:cTn id="44" fill="hold">
                            <p:stCondLst>
                              <p:cond delay="500"/>
                            </p:stCondLst>
                            <p:childTnLst>
                              <p:par>
                                <p:cTn id="45" presetID="10" presetClass="entr" fill="hold" grpId="0" nodeType="afterEffect">
                                  <p:stCondLst>
                                    <p:cond delay="0"/>
                                  </p:stCondLst>
                                  <p:iterate>
                                    <p:tmAbs val="0"/>
                                  </p:iterate>
                                  <p:childTnLst>
                                    <p:set>
                                      <p:cBhvr>
                                        <p:cTn id="46" fill="hold"/>
                                        <p:tgtEl>
                                          <p:spTgt spid="726">
                                            <p:txEl>
                                              <p:pRg st="6" end="6"/>
                                            </p:txEl>
                                          </p:spTgt>
                                        </p:tgtEl>
                                        <p:attrNameLst>
                                          <p:attrName>style.visibility</p:attrName>
                                        </p:attrNameLst>
                                      </p:cBhvr>
                                      <p:to>
                                        <p:strVal val="visible"/>
                                      </p:to>
                                    </p:set>
                                    <p:animEffect transition="in" filter="fade">
                                      <p:cBhvr>
                                        <p:cTn id="47" dur="500"/>
                                        <p:tgtEl>
                                          <p:spTgt spid="726">
                                            <p:txEl>
                                              <p:pRg st="6" end="6"/>
                                            </p:txEl>
                                          </p:spTgt>
                                        </p:tgtEl>
                                      </p:cBhvr>
                                    </p:animEffect>
                                  </p:childTnLst>
                                </p:cTn>
                              </p:par>
                            </p:childTnLst>
                          </p:cTn>
                        </p:par>
                        <p:par>
                          <p:cTn id="48" fill="hold">
                            <p:stCondLst>
                              <p:cond delay="1000"/>
                            </p:stCondLst>
                            <p:childTnLst>
                              <p:par>
                                <p:cTn id="49" presetID="10" presetClass="entr" fill="hold" grpId="0" nodeType="afterEffect">
                                  <p:stCondLst>
                                    <p:cond delay="0"/>
                                  </p:stCondLst>
                                  <p:iterate>
                                    <p:tmAbs val="0"/>
                                  </p:iterate>
                                  <p:childTnLst>
                                    <p:set>
                                      <p:cBhvr>
                                        <p:cTn id="50" fill="hold"/>
                                        <p:tgtEl>
                                          <p:spTgt spid="726">
                                            <p:txEl>
                                              <p:pRg st="7" end="7"/>
                                            </p:txEl>
                                          </p:spTgt>
                                        </p:tgtEl>
                                        <p:attrNameLst>
                                          <p:attrName>style.visibility</p:attrName>
                                        </p:attrNameLst>
                                      </p:cBhvr>
                                      <p:to>
                                        <p:strVal val="visible"/>
                                      </p:to>
                                    </p:set>
                                    <p:animEffect transition="in" filter="fade">
                                      <p:cBhvr>
                                        <p:cTn id="51" dur="500"/>
                                        <p:tgtEl>
                                          <p:spTgt spid="72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5" grpId="0" animBg="1" advAuto="0"/>
      <p:bldP spid="726" grpId="0" build="p" bldLvl="5" animBg="1" advAuto="0"/>
      <p:bldP spid="747"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Pre-Order Traversal"/>
          <p:cNvSpPr txBox="1">
            <a:spLocks noGrp="1"/>
          </p:cNvSpPr>
          <p:nvPr>
            <p:ph type="title"/>
          </p:nvPr>
        </p:nvSpPr>
        <p:spPr>
          <a:prstGeom prst="rect">
            <a:avLst/>
          </a:prstGeom>
        </p:spPr>
        <p:txBody>
          <a:bodyPr/>
          <a:lstStyle/>
          <a:p>
            <a:r>
              <a:t>Pre-Order Traversal</a:t>
            </a:r>
          </a:p>
        </p:txBody>
      </p:sp>
      <p:sp>
        <p:nvSpPr>
          <p:cNvPr id="752" name="Visit root before visiting it's subtrees…"/>
          <p:cNvSpPr txBox="1">
            <a:spLocks noGrp="1"/>
          </p:cNvSpPr>
          <p:nvPr>
            <p:ph type="body" sz="half" idx="1"/>
          </p:nvPr>
        </p:nvSpPr>
        <p:spPr>
          <a:xfrm>
            <a:off x="190500" y="2470150"/>
            <a:ext cx="12401550" cy="6515100"/>
          </a:xfrm>
          <a:prstGeom prst="rect">
            <a:avLst/>
          </a:prstGeom>
        </p:spPr>
        <p:txBody>
          <a:bodyPr/>
          <a:lstStyle/>
          <a:p>
            <a:pPr>
              <a:buBlip>
                <a:blip r:embed="rId3"/>
              </a:buBlip>
            </a:pPr>
            <a:r>
              <a:t>Visit root before visiting it's subtrees</a:t>
            </a:r>
          </a:p>
          <a:p>
            <a:pPr lvl="3">
              <a:buBlip>
                <a:blip r:embed="rId3"/>
              </a:buBlip>
              <a:defRPr sz="4900"/>
            </a:pPr>
            <a:r>
              <a:t>before the recursive calls</a:t>
            </a:r>
          </a:p>
          <a:p>
            <a:pPr>
              <a:buBlip>
                <a:blip r:embed="rId3"/>
              </a:buBlip>
            </a:pPr>
            <a:r>
              <a:t>if (Tree is not empty)</a:t>
            </a:r>
          </a:p>
          <a:p>
            <a:pPr lvl="3">
              <a:buBlip>
                <a:blip r:embed="rId3"/>
              </a:buBlip>
            </a:pPr>
            <a:r>
              <a:rPr b="1"/>
              <a:t>process</a:t>
            </a:r>
            <a:r>
              <a:t> (visit) root </a:t>
            </a:r>
          </a:p>
          <a:p>
            <a:pPr lvl="3">
              <a:buBlip>
                <a:blip r:embed="rId3"/>
              </a:buBlip>
            </a:pPr>
            <a:r>
              <a:rPr b="1"/>
              <a:t>traverse</a:t>
            </a:r>
            <a:r>
              <a:t>(Left subtree of Tree's root)</a:t>
            </a:r>
          </a:p>
          <a:p>
            <a:pPr lvl="3">
              <a:buBlip>
                <a:blip r:embed="rId3"/>
              </a:buBlip>
            </a:pPr>
            <a:r>
              <a:rPr b="1"/>
              <a:t>traverse</a:t>
            </a:r>
            <a:r>
              <a:t>(Right subtree of Tree's root)</a:t>
            </a:r>
          </a:p>
        </p:txBody>
      </p:sp>
      <p:sp>
        <p:nvSpPr>
          <p:cNvPr id="753" name="Preorder Traversal"/>
          <p:cNvSpPr/>
          <p:nvPr/>
        </p:nvSpPr>
        <p:spPr>
          <a:xfrm>
            <a:off x="3299376" y="8980551"/>
            <a:ext cx="6431342" cy="977901"/>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6C6963"/>
                </a:solidFill>
                <a:latin typeface="Hoefler Text"/>
                <a:ea typeface="Hoefler Text"/>
                <a:cs typeface="Hoefler Text"/>
                <a:sym typeface="Hoefler Text"/>
              </a:defRPr>
            </a:lvl1pPr>
          </a:lstStyle>
          <a:p>
            <a:r>
              <a:t>Preorder Traversal</a:t>
            </a:r>
          </a:p>
        </p:txBody>
      </p:sp>
      <p:sp>
        <p:nvSpPr>
          <p:cNvPr id="754" name="60"/>
          <p:cNvSpPr/>
          <p:nvPr/>
        </p:nvSpPr>
        <p:spPr>
          <a:xfrm>
            <a:off x="3271986" y="9945751"/>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60</a:t>
            </a:r>
          </a:p>
        </p:txBody>
      </p:sp>
      <p:sp>
        <p:nvSpPr>
          <p:cNvPr id="755" name="20"/>
          <p:cNvSpPr/>
          <p:nvPr/>
        </p:nvSpPr>
        <p:spPr>
          <a:xfrm>
            <a:off x="5107136" y="9945751"/>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20</a:t>
            </a:r>
          </a:p>
        </p:txBody>
      </p:sp>
      <p:sp>
        <p:nvSpPr>
          <p:cNvPr id="756" name="10"/>
          <p:cNvSpPr/>
          <p:nvPr/>
        </p:nvSpPr>
        <p:spPr>
          <a:xfrm>
            <a:off x="6942286" y="9945751"/>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10</a:t>
            </a:r>
          </a:p>
        </p:txBody>
      </p:sp>
      <p:sp>
        <p:nvSpPr>
          <p:cNvPr id="757" name="40"/>
          <p:cNvSpPr/>
          <p:nvPr/>
        </p:nvSpPr>
        <p:spPr>
          <a:xfrm>
            <a:off x="8758387" y="9945751"/>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40</a:t>
            </a:r>
          </a:p>
        </p:txBody>
      </p:sp>
      <p:sp>
        <p:nvSpPr>
          <p:cNvPr id="758" name="70"/>
          <p:cNvSpPr/>
          <p:nvPr/>
        </p:nvSpPr>
        <p:spPr>
          <a:xfrm>
            <a:off x="14244787" y="9945751"/>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70</a:t>
            </a:r>
          </a:p>
        </p:txBody>
      </p:sp>
      <p:sp>
        <p:nvSpPr>
          <p:cNvPr id="759" name="50"/>
          <p:cNvSpPr/>
          <p:nvPr/>
        </p:nvSpPr>
        <p:spPr>
          <a:xfrm>
            <a:off x="12409637" y="9945751"/>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50</a:t>
            </a:r>
          </a:p>
        </p:txBody>
      </p:sp>
      <p:sp>
        <p:nvSpPr>
          <p:cNvPr id="760" name="30"/>
          <p:cNvSpPr/>
          <p:nvPr/>
        </p:nvSpPr>
        <p:spPr>
          <a:xfrm>
            <a:off x="10593535" y="9945751"/>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30</a:t>
            </a:r>
          </a:p>
        </p:txBody>
      </p:sp>
      <p:grpSp>
        <p:nvGrpSpPr>
          <p:cNvPr id="763" name="Group"/>
          <p:cNvGrpSpPr/>
          <p:nvPr/>
        </p:nvGrpSpPr>
        <p:grpSpPr>
          <a:xfrm>
            <a:off x="3949699" y="10768075"/>
            <a:ext cx="6765481" cy="2397126"/>
            <a:chOff x="0" y="0"/>
            <a:chExt cx="6765479" cy="2397124"/>
          </a:xfrm>
        </p:grpSpPr>
        <p:sp>
          <p:nvSpPr>
            <p:cNvPr id="761" name="Check your work:…"/>
            <p:cNvSpPr/>
            <p:nvPr/>
          </p:nvSpPr>
          <p:spPr>
            <a:xfrm>
              <a:off x="841717" y="593724"/>
              <a:ext cx="5923763" cy="1803401"/>
            </a:xfrm>
            <a:prstGeom prst="rect">
              <a:avLst/>
            </a:prstGeom>
            <a:noFill/>
            <a:ln w="12700" cap="flat">
              <a:noFill/>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p>
              <a:pPr defTabSz="876300">
                <a:defRPr i="1">
                  <a:solidFill>
                    <a:srgbClr val="6C6963"/>
                  </a:solidFill>
                  <a:latin typeface="Hoefler Text"/>
                  <a:ea typeface="Hoefler Text"/>
                  <a:cs typeface="Hoefler Text"/>
                  <a:sym typeface="Hoefler Text"/>
                </a:defRPr>
              </a:pPr>
              <a:r>
                <a:t>Check your work:</a:t>
              </a:r>
            </a:p>
            <a:p>
              <a:pPr defTabSz="876300">
                <a:defRPr>
                  <a:solidFill>
                    <a:srgbClr val="6C6963"/>
                  </a:solidFill>
                  <a:latin typeface="Hoefler Text"/>
                  <a:ea typeface="Hoefler Text"/>
                  <a:cs typeface="Hoefler Text"/>
                  <a:sym typeface="Hoefler Text"/>
                </a:defRPr>
              </a:pPr>
              <a:r>
                <a:t>Root should be first</a:t>
              </a:r>
            </a:p>
          </p:txBody>
        </p:sp>
        <p:sp>
          <p:nvSpPr>
            <p:cNvPr id="762" name="Line"/>
            <p:cNvSpPr/>
            <p:nvPr/>
          </p:nvSpPr>
          <p:spPr>
            <a:xfrm>
              <a:off x="0" y="0"/>
              <a:ext cx="1101527" cy="879277"/>
            </a:xfrm>
            <a:prstGeom prst="line">
              <a:avLst/>
            </a:prstGeom>
            <a:noFill/>
            <a:ln w="114300" cap="flat">
              <a:solidFill>
                <a:srgbClr val="941100"/>
              </a:solidFill>
              <a:prstDash val="solid"/>
              <a:miter lim="400000"/>
              <a:headEnd type="triangle" w="med" len="med"/>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grpSp>
        <p:nvGrpSpPr>
          <p:cNvPr id="784" name="Group"/>
          <p:cNvGrpSpPr/>
          <p:nvPr/>
        </p:nvGrpSpPr>
        <p:grpSpPr>
          <a:xfrm>
            <a:off x="16402050" y="2857500"/>
            <a:ext cx="5715001" cy="6934191"/>
            <a:chOff x="0" y="0"/>
            <a:chExt cx="5715000" cy="6934190"/>
          </a:xfrm>
        </p:grpSpPr>
        <p:sp>
          <p:nvSpPr>
            <p:cNvPr id="764" name="Line"/>
            <p:cNvSpPr/>
            <p:nvPr/>
          </p:nvSpPr>
          <p:spPr>
            <a:xfrm flipH="1">
              <a:off x="503352" y="2225092"/>
              <a:ext cx="1635894" cy="2603381"/>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765" name="Circle"/>
            <p:cNvSpPr/>
            <p:nvPr/>
          </p:nvSpPr>
          <p:spPr>
            <a:xfrm>
              <a:off x="0" y="3526785"/>
              <a:ext cx="1531029"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766" name="Line"/>
            <p:cNvSpPr/>
            <p:nvPr/>
          </p:nvSpPr>
          <p:spPr>
            <a:xfrm flipH="1">
              <a:off x="2079121" y="4072012"/>
              <a:ext cx="1451612" cy="2274317"/>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767" name="Line"/>
            <p:cNvSpPr/>
            <p:nvPr/>
          </p:nvSpPr>
          <p:spPr>
            <a:xfrm>
              <a:off x="3025423" y="548563"/>
              <a:ext cx="2097295" cy="2099506"/>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768" name="Line"/>
            <p:cNvSpPr/>
            <p:nvPr/>
          </p:nvSpPr>
          <p:spPr>
            <a:xfrm>
              <a:off x="3168320" y="4044446"/>
              <a:ext cx="1719785" cy="2057513"/>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769" name="Line"/>
            <p:cNvSpPr/>
            <p:nvPr/>
          </p:nvSpPr>
          <p:spPr>
            <a:xfrm>
              <a:off x="1885052" y="2486174"/>
              <a:ext cx="1585838" cy="1825210"/>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770" name="Line"/>
            <p:cNvSpPr/>
            <p:nvPr/>
          </p:nvSpPr>
          <p:spPr>
            <a:xfrm flipH="1">
              <a:off x="2039693" y="590553"/>
              <a:ext cx="1363243" cy="1826570"/>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771" name="Circle"/>
            <p:cNvSpPr/>
            <p:nvPr/>
          </p:nvSpPr>
          <p:spPr>
            <a:xfrm>
              <a:off x="1116881" y="1745278"/>
              <a:ext cx="1531029"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772" name="Circle"/>
            <p:cNvSpPr/>
            <p:nvPr/>
          </p:nvSpPr>
          <p:spPr>
            <a:xfrm>
              <a:off x="4183971" y="5381843"/>
              <a:ext cx="1531030"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773" name="Circle"/>
            <p:cNvSpPr/>
            <p:nvPr/>
          </p:nvSpPr>
          <p:spPr>
            <a:xfrm>
              <a:off x="1240203" y="5401554"/>
              <a:ext cx="1531029"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774" name="Circle"/>
            <p:cNvSpPr/>
            <p:nvPr/>
          </p:nvSpPr>
          <p:spPr>
            <a:xfrm>
              <a:off x="2624419" y="3553991"/>
              <a:ext cx="1531029"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775" name="Circle"/>
            <p:cNvSpPr/>
            <p:nvPr/>
          </p:nvSpPr>
          <p:spPr>
            <a:xfrm>
              <a:off x="4074073" y="1535327"/>
              <a:ext cx="1531029"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776" name="Circle"/>
            <p:cNvSpPr/>
            <p:nvPr/>
          </p:nvSpPr>
          <p:spPr>
            <a:xfrm>
              <a:off x="2375260" y="2692"/>
              <a:ext cx="1531030"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777" name="60"/>
            <p:cNvSpPr/>
            <p:nvPr/>
          </p:nvSpPr>
          <p:spPr>
            <a:xfrm>
              <a:off x="2448912" y="0"/>
              <a:ext cx="1346467" cy="14661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60</a:t>
              </a:r>
            </a:p>
          </p:txBody>
        </p:sp>
        <p:sp>
          <p:nvSpPr>
            <p:cNvPr id="778" name="20"/>
            <p:cNvSpPr/>
            <p:nvPr/>
          </p:nvSpPr>
          <p:spPr>
            <a:xfrm>
              <a:off x="1223960" y="1801637"/>
              <a:ext cx="1346467" cy="1466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20</a:t>
              </a:r>
            </a:p>
          </p:txBody>
        </p:sp>
        <p:sp>
          <p:nvSpPr>
            <p:cNvPr id="779" name="10"/>
            <p:cNvSpPr/>
            <p:nvPr/>
          </p:nvSpPr>
          <p:spPr>
            <a:xfrm>
              <a:off x="74244" y="3519861"/>
              <a:ext cx="1346467" cy="1466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10</a:t>
              </a:r>
            </a:p>
          </p:txBody>
        </p:sp>
        <p:sp>
          <p:nvSpPr>
            <p:cNvPr id="780" name="40"/>
            <p:cNvSpPr/>
            <p:nvPr/>
          </p:nvSpPr>
          <p:spPr>
            <a:xfrm>
              <a:off x="2707334" y="3557961"/>
              <a:ext cx="1346467" cy="1466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40</a:t>
              </a:r>
            </a:p>
          </p:txBody>
        </p:sp>
        <p:sp>
          <p:nvSpPr>
            <p:cNvPr id="781" name="70"/>
            <p:cNvSpPr/>
            <p:nvPr/>
          </p:nvSpPr>
          <p:spPr>
            <a:xfrm>
              <a:off x="4176179" y="1542351"/>
              <a:ext cx="1346467" cy="1466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70</a:t>
              </a:r>
            </a:p>
          </p:txBody>
        </p:sp>
        <p:sp>
          <p:nvSpPr>
            <p:cNvPr id="782" name="50"/>
            <p:cNvSpPr/>
            <p:nvPr/>
          </p:nvSpPr>
          <p:spPr>
            <a:xfrm>
              <a:off x="4263251" y="5394042"/>
              <a:ext cx="1346467" cy="14661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50</a:t>
              </a:r>
            </a:p>
          </p:txBody>
        </p:sp>
        <p:sp>
          <p:nvSpPr>
            <p:cNvPr id="783" name="30"/>
            <p:cNvSpPr/>
            <p:nvPr/>
          </p:nvSpPr>
          <p:spPr>
            <a:xfrm>
              <a:off x="1388096" y="5421270"/>
              <a:ext cx="1346467" cy="1466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30</a:t>
              </a:r>
            </a:p>
          </p:txBody>
        </p:sp>
      </p:grpSp>
      <p:sp>
        <p:nvSpPr>
          <p:cNvPr id="785" name="Circle"/>
          <p:cNvSpPr/>
          <p:nvPr/>
        </p:nvSpPr>
        <p:spPr>
          <a:xfrm>
            <a:off x="18478500" y="2590800"/>
            <a:ext cx="2057400" cy="2057400"/>
          </a:xfrm>
          <a:prstGeom prst="ellipse">
            <a:avLst/>
          </a:prstGeom>
          <a:ln w="127000">
            <a:solidFill>
              <a:srgbClr val="FFFB00"/>
            </a:solidFill>
            <a:miter lim="400000"/>
          </a:ln>
          <a:effectLst>
            <a:outerShdw blurRad="190500" dist="114300" dir="2700000" rotWithShape="0">
              <a:srgbClr val="000000">
                <a:alpha val="74999"/>
              </a:srgbClr>
            </a:outerShdw>
          </a:effectLst>
        </p:spPr>
        <p:txBody>
          <a:bodyPr lIns="76200" tIns="76200" rIns="76200" bIns="76200" anchor="ctr"/>
          <a:lstStyle/>
          <a:p>
            <a:pPr defTabSz="876300">
              <a:defRPr>
                <a:solidFill>
                  <a:srgbClr val="FFFFFF"/>
                </a:solidFill>
                <a:latin typeface="Hoefler Text"/>
                <a:ea typeface="Hoefler Text"/>
                <a:cs typeface="Hoefler Text"/>
                <a:sym typeface="Hoefler Text"/>
              </a:defRPr>
            </a:pPr>
            <a:endParaRPr/>
          </a:p>
        </p:txBody>
      </p:sp>
      <p:sp>
        <p:nvSpPr>
          <p:cNvPr id="786" name="Circle"/>
          <p:cNvSpPr/>
          <p:nvPr/>
        </p:nvSpPr>
        <p:spPr>
          <a:xfrm>
            <a:off x="16421100" y="6369044"/>
            <a:ext cx="1531029" cy="1532638"/>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787" name="Circle"/>
          <p:cNvSpPr/>
          <p:nvPr/>
        </p:nvSpPr>
        <p:spPr>
          <a:xfrm>
            <a:off x="17649485" y="8240004"/>
            <a:ext cx="1531029" cy="1532637"/>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788" name="Circle"/>
          <p:cNvSpPr/>
          <p:nvPr/>
        </p:nvSpPr>
        <p:spPr>
          <a:xfrm>
            <a:off x="20566970" y="8240004"/>
            <a:ext cx="1531030" cy="1532637"/>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789" name="Circle"/>
          <p:cNvSpPr/>
          <p:nvPr/>
        </p:nvSpPr>
        <p:spPr>
          <a:xfrm>
            <a:off x="19023243" y="6419844"/>
            <a:ext cx="1531029" cy="1532638"/>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790" name="Circle"/>
          <p:cNvSpPr/>
          <p:nvPr/>
        </p:nvSpPr>
        <p:spPr>
          <a:xfrm>
            <a:off x="17509785" y="4625086"/>
            <a:ext cx="1531029" cy="1532637"/>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791" name="Circle"/>
          <p:cNvSpPr/>
          <p:nvPr/>
        </p:nvSpPr>
        <p:spPr>
          <a:xfrm>
            <a:off x="20506985" y="4396486"/>
            <a:ext cx="1531029" cy="1532637"/>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792" name="Circle"/>
          <p:cNvSpPr/>
          <p:nvPr/>
        </p:nvSpPr>
        <p:spPr>
          <a:xfrm>
            <a:off x="18789650" y="2868427"/>
            <a:ext cx="1531029" cy="1532637"/>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793" name="Depth-First Traversal"/>
          <p:cNvSpPr txBox="1"/>
          <p:nvPr/>
        </p:nvSpPr>
        <p:spPr>
          <a:xfrm>
            <a:off x="12444108" y="11796248"/>
            <a:ext cx="7577300" cy="111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a:solidFill>
                  <a:srgbClr val="8E2E8E"/>
                </a:solidFill>
                <a:latin typeface="Comic Sans MS"/>
                <a:ea typeface="Comic Sans MS"/>
                <a:cs typeface="Comic Sans MS"/>
                <a:sym typeface="Comic Sans MS"/>
              </a:defRPr>
            </a:lvl1pPr>
          </a:lstStyle>
          <a:p>
            <a:r>
              <a:t>Depth-First Traversal</a:t>
            </a:r>
          </a:p>
        </p:txBody>
      </p:sp>
    </p:spTree>
  </p:cSld>
  <p:clrMapOvr>
    <a:masterClrMapping/>
  </p:clrMapOvr>
  <mc:AlternateContent xmlns:mc="http://schemas.openxmlformats.org/markup-compatibility/2006" xmlns:p14="http://schemas.microsoft.com/office/powerpoint/2010/main">
    <mc:Choice Requires="p14">
      <p:transition spd="slow">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751"/>
                                        </p:tgtEl>
                                        <p:attrNameLst>
                                          <p:attrName>style.visibility</p:attrName>
                                        </p:attrNameLst>
                                      </p:cBhvr>
                                      <p:to>
                                        <p:strVal val="visible"/>
                                      </p:to>
                                    </p:set>
                                    <p:anim calcmode="lin" valueType="num">
                                      <p:cBhvr>
                                        <p:cTn id="7" dur="1000" fill="hold"/>
                                        <p:tgtEl>
                                          <p:spTgt spid="751"/>
                                        </p:tgtEl>
                                        <p:attrNameLst>
                                          <p:attrName>ppt_w</p:attrName>
                                        </p:attrNameLst>
                                      </p:cBhvr>
                                      <p:tavLst>
                                        <p:tav tm="0">
                                          <p:val>
                                            <p:strVal val="4*#ppt_w"/>
                                          </p:val>
                                        </p:tav>
                                        <p:tav tm="100000">
                                          <p:val>
                                            <p:strVal val="#ppt_w"/>
                                          </p:val>
                                        </p:tav>
                                      </p:tavLst>
                                    </p:anim>
                                    <p:anim calcmode="lin" valueType="num">
                                      <p:cBhvr>
                                        <p:cTn id="8" dur="1000" fill="hold"/>
                                        <p:tgtEl>
                                          <p:spTgt spid="751"/>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0" nodeType="afterEffect">
                                  <p:stCondLst>
                                    <p:cond delay="0"/>
                                  </p:stCondLst>
                                  <p:iterate>
                                    <p:tmAbs val="0"/>
                                  </p:iterate>
                                  <p:childTnLst>
                                    <p:set>
                                      <p:cBhvr>
                                        <p:cTn id="11" fill="hold"/>
                                        <p:tgtEl>
                                          <p:spTgt spid="752">
                                            <p:bg/>
                                          </p:spTgt>
                                        </p:tgtEl>
                                        <p:attrNameLst>
                                          <p:attrName>style.visibility</p:attrName>
                                        </p:attrNameLst>
                                      </p:cBhvr>
                                      <p:to>
                                        <p:strVal val="visible"/>
                                      </p:to>
                                    </p:set>
                                    <p:animEffect transition="in" filter="fade">
                                      <p:cBhvr>
                                        <p:cTn id="12" dur="500"/>
                                        <p:tgtEl>
                                          <p:spTgt spid="752">
                                            <p:bg/>
                                          </p:spTgt>
                                        </p:tgtEl>
                                      </p:cBhvr>
                                    </p:animEffect>
                                  </p:childTnLst>
                                </p:cTn>
                              </p:par>
                              <p:par>
                                <p:cTn id="13" presetID="10" presetClass="entr" presetSubtype="0" fill="hold" grpId="0" nodeType="withEffect">
                                  <p:stCondLst>
                                    <p:cond delay="0"/>
                                  </p:stCondLst>
                                  <p:iterate>
                                    <p:tmAbs val="0"/>
                                  </p:iterate>
                                  <p:childTnLst>
                                    <p:set>
                                      <p:cBhvr>
                                        <p:cTn id="14" fill="hold"/>
                                        <p:tgtEl>
                                          <p:spTgt spid="752">
                                            <p:txEl>
                                              <p:pRg st="0" end="0"/>
                                            </p:txEl>
                                          </p:spTgt>
                                        </p:tgtEl>
                                        <p:attrNameLst>
                                          <p:attrName>style.visibility</p:attrName>
                                        </p:attrNameLst>
                                      </p:cBhvr>
                                      <p:to>
                                        <p:strVal val="visible"/>
                                      </p:to>
                                    </p:set>
                                    <p:animEffect transition="in" filter="fade">
                                      <p:cBhvr>
                                        <p:cTn id="15" dur="500"/>
                                        <p:tgtEl>
                                          <p:spTgt spid="752">
                                            <p:txEl>
                                              <p:pRg st="0" end="0"/>
                                            </p:txEl>
                                          </p:spTgt>
                                        </p:tgtEl>
                                      </p:cBhvr>
                                    </p:animEffect>
                                  </p:childTnLst>
                                </p:cTn>
                              </p:par>
                            </p:childTnLst>
                          </p:cTn>
                        </p:par>
                        <p:par>
                          <p:cTn id="16" fill="hold">
                            <p:stCondLst>
                              <p:cond delay="1500"/>
                            </p:stCondLst>
                            <p:childTnLst>
                              <p:par>
                                <p:cTn id="17" presetID="10" presetClass="entr" fill="hold" grpId="0" nodeType="afterEffect">
                                  <p:stCondLst>
                                    <p:cond delay="0"/>
                                  </p:stCondLst>
                                  <p:iterate>
                                    <p:tmAbs val="0"/>
                                  </p:iterate>
                                  <p:childTnLst>
                                    <p:set>
                                      <p:cBhvr>
                                        <p:cTn id="18" fill="hold"/>
                                        <p:tgtEl>
                                          <p:spTgt spid="752">
                                            <p:txEl>
                                              <p:pRg st="1" end="1"/>
                                            </p:txEl>
                                          </p:spTgt>
                                        </p:tgtEl>
                                        <p:attrNameLst>
                                          <p:attrName>style.visibility</p:attrName>
                                        </p:attrNameLst>
                                      </p:cBhvr>
                                      <p:to>
                                        <p:strVal val="visible"/>
                                      </p:to>
                                    </p:set>
                                    <p:animEffect transition="in" filter="fade">
                                      <p:cBhvr>
                                        <p:cTn id="19" dur="500"/>
                                        <p:tgtEl>
                                          <p:spTgt spid="752">
                                            <p:txEl>
                                              <p:pRg st="1" end="1"/>
                                            </p:txEl>
                                          </p:spTgt>
                                        </p:tgtEl>
                                      </p:cBhvr>
                                    </p:animEffect>
                                  </p:childTnLst>
                                </p:cTn>
                              </p:par>
                            </p:childTnLst>
                          </p:cTn>
                        </p:par>
                        <p:par>
                          <p:cTn id="20" fill="hold">
                            <p:stCondLst>
                              <p:cond delay="2000"/>
                            </p:stCondLst>
                            <p:childTnLst>
                              <p:par>
                                <p:cTn id="21" presetID="1" presetClass="entr" presetSubtype="0" fill="hold" grpId="0" nodeType="afterEffect">
                                  <p:stCondLst>
                                    <p:cond delay="0"/>
                                  </p:stCondLst>
                                  <p:iterate type="lt">
                                    <p:tmAbs val="100"/>
                                  </p:iterate>
                                  <p:childTnLst>
                                    <p:set>
                                      <p:cBhvr>
                                        <p:cTn id="22" fill="hold"/>
                                        <p:tgtEl>
                                          <p:spTgt spid="793"/>
                                        </p:tgtEl>
                                        <p:attrNameLst>
                                          <p:attrName>style.visibility</p:attrName>
                                        </p:attrNameLst>
                                      </p:cBhvr>
                                      <p:to>
                                        <p:strVal val="visible"/>
                                      </p:to>
                                    </p:set>
                                  </p:childTnLst>
                                </p:cTn>
                              </p:par>
                            </p:childTnLst>
                          </p:cTn>
                        </p:par>
                        <p:par>
                          <p:cTn id="23" fill="hold">
                            <p:stCondLst>
                              <p:cond delay="2000"/>
                            </p:stCondLst>
                            <p:childTnLst>
                              <p:par>
                                <p:cTn id="24" presetID="10" presetClass="entr" fill="hold" grpId="0" nodeType="afterEffect">
                                  <p:stCondLst>
                                    <p:cond delay="0"/>
                                  </p:stCondLst>
                                  <p:iterate>
                                    <p:tmAbs val="0"/>
                                  </p:iterate>
                                  <p:childTnLst>
                                    <p:set>
                                      <p:cBhvr>
                                        <p:cTn id="25" fill="hold"/>
                                        <p:tgtEl>
                                          <p:spTgt spid="752">
                                            <p:txEl>
                                              <p:pRg st="2" end="2"/>
                                            </p:txEl>
                                          </p:spTgt>
                                        </p:tgtEl>
                                        <p:attrNameLst>
                                          <p:attrName>style.visibility</p:attrName>
                                        </p:attrNameLst>
                                      </p:cBhvr>
                                      <p:to>
                                        <p:strVal val="visible"/>
                                      </p:to>
                                    </p:set>
                                    <p:animEffect transition="in" filter="fade">
                                      <p:cBhvr>
                                        <p:cTn id="26" dur="500"/>
                                        <p:tgtEl>
                                          <p:spTgt spid="752">
                                            <p:txEl>
                                              <p:pRg st="2" end="2"/>
                                            </p:txEl>
                                          </p:spTgt>
                                        </p:tgtEl>
                                      </p:cBhvr>
                                    </p:animEffect>
                                  </p:childTnLst>
                                </p:cTn>
                              </p:par>
                            </p:childTnLst>
                          </p:cTn>
                        </p:par>
                        <p:par>
                          <p:cTn id="27" fill="hold">
                            <p:stCondLst>
                              <p:cond delay="2500"/>
                            </p:stCondLst>
                            <p:childTnLst>
                              <p:par>
                                <p:cTn id="28" presetID="10" presetClass="entr" fill="hold" grpId="0" nodeType="afterEffect">
                                  <p:stCondLst>
                                    <p:cond delay="0"/>
                                  </p:stCondLst>
                                  <p:iterate>
                                    <p:tmAbs val="0"/>
                                  </p:iterate>
                                  <p:childTnLst>
                                    <p:set>
                                      <p:cBhvr>
                                        <p:cTn id="29" fill="hold"/>
                                        <p:tgtEl>
                                          <p:spTgt spid="752">
                                            <p:txEl>
                                              <p:pRg st="3" end="3"/>
                                            </p:txEl>
                                          </p:spTgt>
                                        </p:tgtEl>
                                        <p:attrNameLst>
                                          <p:attrName>style.visibility</p:attrName>
                                        </p:attrNameLst>
                                      </p:cBhvr>
                                      <p:to>
                                        <p:strVal val="visible"/>
                                      </p:to>
                                    </p:set>
                                    <p:animEffect transition="in" filter="fade">
                                      <p:cBhvr>
                                        <p:cTn id="30" dur="500"/>
                                        <p:tgtEl>
                                          <p:spTgt spid="752">
                                            <p:txEl>
                                              <p:pRg st="3" end="3"/>
                                            </p:txEl>
                                          </p:spTgt>
                                        </p:tgtEl>
                                      </p:cBhvr>
                                    </p:animEffect>
                                  </p:childTnLst>
                                </p:cTn>
                              </p:par>
                            </p:childTnLst>
                          </p:cTn>
                        </p:par>
                        <p:par>
                          <p:cTn id="31" fill="hold">
                            <p:stCondLst>
                              <p:cond delay="3000"/>
                            </p:stCondLst>
                            <p:childTnLst>
                              <p:par>
                                <p:cTn id="32" presetID="10" presetClass="entr" fill="hold" grpId="0" nodeType="afterEffect">
                                  <p:stCondLst>
                                    <p:cond delay="0"/>
                                  </p:stCondLst>
                                  <p:iterate>
                                    <p:tmAbs val="0"/>
                                  </p:iterate>
                                  <p:childTnLst>
                                    <p:set>
                                      <p:cBhvr>
                                        <p:cTn id="33" fill="hold"/>
                                        <p:tgtEl>
                                          <p:spTgt spid="752">
                                            <p:txEl>
                                              <p:pRg st="4" end="4"/>
                                            </p:txEl>
                                          </p:spTgt>
                                        </p:tgtEl>
                                        <p:attrNameLst>
                                          <p:attrName>style.visibility</p:attrName>
                                        </p:attrNameLst>
                                      </p:cBhvr>
                                      <p:to>
                                        <p:strVal val="visible"/>
                                      </p:to>
                                    </p:set>
                                    <p:animEffect transition="in" filter="fade">
                                      <p:cBhvr>
                                        <p:cTn id="34" dur="500"/>
                                        <p:tgtEl>
                                          <p:spTgt spid="752">
                                            <p:txEl>
                                              <p:pRg st="4" end="4"/>
                                            </p:txEl>
                                          </p:spTgt>
                                        </p:tgtEl>
                                      </p:cBhvr>
                                    </p:animEffect>
                                  </p:childTnLst>
                                </p:cTn>
                              </p:par>
                            </p:childTnLst>
                          </p:cTn>
                        </p:par>
                        <p:par>
                          <p:cTn id="35" fill="hold">
                            <p:stCondLst>
                              <p:cond delay="3500"/>
                            </p:stCondLst>
                            <p:childTnLst>
                              <p:par>
                                <p:cTn id="36" presetID="10" presetClass="entr" fill="hold" grpId="0" nodeType="afterEffect">
                                  <p:stCondLst>
                                    <p:cond delay="0"/>
                                  </p:stCondLst>
                                  <p:iterate>
                                    <p:tmAbs val="0"/>
                                  </p:iterate>
                                  <p:childTnLst>
                                    <p:set>
                                      <p:cBhvr>
                                        <p:cTn id="37" fill="hold"/>
                                        <p:tgtEl>
                                          <p:spTgt spid="752">
                                            <p:txEl>
                                              <p:pRg st="5" end="5"/>
                                            </p:txEl>
                                          </p:spTgt>
                                        </p:tgtEl>
                                        <p:attrNameLst>
                                          <p:attrName>style.visibility</p:attrName>
                                        </p:attrNameLst>
                                      </p:cBhvr>
                                      <p:to>
                                        <p:strVal val="visible"/>
                                      </p:to>
                                    </p:set>
                                    <p:animEffect transition="in" filter="fade">
                                      <p:cBhvr>
                                        <p:cTn id="38" dur="500"/>
                                        <p:tgtEl>
                                          <p:spTgt spid="752">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32" fill="hold" grpId="0" nodeType="clickEffect">
                                  <p:stCondLst>
                                    <p:cond delay="0"/>
                                  </p:stCondLst>
                                  <p:iterate type="lt">
                                    <p:tmAbs val="0"/>
                                  </p:iterate>
                                  <p:childTnLst>
                                    <p:set>
                                      <p:cBhvr>
                                        <p:cTn id="42" fill="hold"/>
                                        <p:tgtEl>
                                          <p:spTgt spid="785"/>
                                        </p:tgtEl>
                                        <p:attrNameLst>
                                          <p:attrName>style.visibility</p:attrName>
                                        </p:attrNameLst>
                                      </p:cBhvr>
                                      <p:to>
                                        <p:strVal val="visible"/>
                                      </p:to>
                                    </p:set>
                                    <p:anim calcmode="lin" valueType="num">
                                      <p:cBhvr>
                                        <p:cTn id="43" dur="500" fill="hold"/>
                                        <p:tgtEl>
                                          <p:spTgt spid="785"/>
                                        </p:tgtEl>
                                        <p:attrNameLst>
                                          <p:attrName>ppt_w</p:attrName>
                                        </p:attrNameLst>
                                      </p:cBhvr>
                                      <p:tavLst>
                                        <p:tav tm="0">
                                          <p:val>
                                            <p:strVal val="4*#ppt_w"/>
                                          </p:val>
                                        </p:tav>
                                        <p:tav tm="100000">
                                          <p:val>
                                            <p:strVal val="#ppt_w"/>
                                          </p:val>
                                        </p:tav>
                                      </p:tavLst>
                                    </p:anim>
                                    <p:anim calcmode="lin" valueType="num">
                                      <p:cBhvr>
                                        <p:cTn id="44" dur="500" fill="hold"/>
                                        <p:tgtEl>
                                          <p:spTgt spid="785"/>
                                        </p:tgtEl>
                                        <p:attrNameLst>
                                          <p:attrName>ppt_h</p:attrName>
                                        </p:attrNameLst>
                                      </p:cBhvr>
                                      <p:tavLst>
                                        <p:tav tm="0">
                                          <p:val>
                                            <p:strVal val="4*#ppt_h"/>
                                          </p:val>
                                        </p:tav>
                                        <p:tav tm="100000">
                                          <p:val>
                                            <p:strVal val="#ppt_h"/>
                                          </p:val>
                                        </p:tav>
                                      </p:tavLst>
                                    </p:anim>
                                  </p:childTnLst>
                                </p:cTn>
                              </p:par>
                            </p:childTnLst>
                          </p:cTn>
                        </p:par>
                        <p:par>
                          <p:cTn id="45" fill="hold">
                            <p:stCondLst>
                              <p:cond delay="500"/>
                            </p:stCondLst>
                            <p:childTnLst>
                              <p:par>
                                <p:cTn id="46" presetID="10" presetClass="entr" fill="hold" grpId="0" nodeType="afterEffect">
                                  <p:stCondLst>
                                    <p:cond delay="0"/>
                                  </p:stCondLst>
                                  <p:iterate>
                                    <p:tmAbs val="0"/>
                                  </p:iterate>
                                  <p:childTnLst>
                                    <p:set>
                                      <p:cBhvr>
                                        <p:cTn id="47" fill="hold"/>
                                        <p:tgtEl>
                                          <p:spTgt spid="753"/>
                                        </p:tgtEl>
                                        <p:attrNameLst>
                                          <p:attrName>style.visibility</p:attrName>
                                        </p:attrNameLst>
                                      </p:cBhvr>
                                      <p:to>
                                        <p:strVal val="visible"/>
                                      </p:to>
                                    </p:set>
                                    <p:animEffect transition="in" filter="fade">
                                      <p:cBhvr>
                                        <p:cTn id="48" dur="500"/>
                                        <p:tgtEl>
                                          <p:spTgt spid="753"/>
                                        </p:tgtEl>
                                      </p:cBhvr>
                                    </p:animEffect>
                                  </p:childTnLst>
                                </p:cTn>
                              </p:par>
                            </p:childTnLst>
                          </p:cTn>
                        </p:par>
                        <p:par>
                          <p:cTn id="49" fill="hold">
                            <p:stCondLst>
                              <p:cond delay="1000"/>
                            </p:stCondLst>
                            <p:childTnLst>
                              <p:par>
                                <p:cTn id="50" presetID="10" presetClass="entr" fill="hold" grpId="0" nodeType="afterEffect">
                                  <p:stCondLst>
                                    <p:cond delay="0"/>
                                  </p:stCondLst>
                                  <p:iterate>
                                    <p:tmAbs val="0"/>
                                  </p:iterate>
                                  <p:childTnLst>
                                    <p:set>
                                      <p:cBhvr>
                                        <p:cTn id="51" fill="hold"/>
                                        <p:tgtEl>
                                          <p:spTgt spid="754"/>
                                        </p:tgtEl>
                                        <p:attrNameLst>
                                          <p:attrName>style.visibility</p:attrName>
                                        </p:attrNameLst>
                                      </p:cBhvr>
                                      <p:to>
                                        <p:strVal val="visible"/>
                                      </p:to>
                                    </p:set>
                                    <p:animEffect transition="in" filter="fade">
                                      <p:cBhvr>
                                        <p:cTn id="52" dur="500"/>
                                        <p:tgtEl>
                                          <p:spTgt spid="754"/>
                                        </p:tgtEl>
                                      </p:cBhvr>
                                    </p:animEffect>
                                  </p:childTnLst>
                                </p:cTn>
                              </p:par>
                            </p:childTnLst>
                          </p:cTn>
                        </p:par>
                        <p:par>
                          <p:cTn id="53" fill="hold">
                            <p:stCondLst>
                              <p:cond delay="1500"/>
                            </p:stCondLst>
                            <p:childTnLst>
                              <p:par>
                                <p:cTn id="54" presetID="23" presetClass="entr" presetSubtype="16" fill="hold" grpId="0" nodeType="afterEffect">
                                  <p:stCondLst>
                                    <p:cond delay="0"/>
                                  </p:stCondLst>
                                  <p:iterate>
                                    <p:tmAbs val="0"/>
                                  </p:iterate>
                                  <p:childTnLst>
                                    <p:set>
                                      <p:cBhvr>
                                        <p:cTn id="55" fill="hold"/>
                                        <p:tgtEl>
                                          <p:spTgt spid="792"/>
                                        </p:tgtEl>
                                        <p:attrNameLst>
                                          <p:attrName>style.visibility</p:attrName>
                                        </p:attrNameLst>
                                      </p:cBhvr>
                                      <p:to>
                                        <p:strVal val="visible"/>
                                      </p:to>
                                    </p:set>
                                    <p:anim calcmode="lin" valueType="num">
                                      <p:cBhvr>
                                        <p:cTn id="56" dur="200" fill="hold"/>
                                        <p:tgtEl>
                                          <p:spTgt spid="792"/>
                                        </p:tgtEl>
                                        <p:attrNameLst>
                                          <p:attrName>ppt_w</p:attrName>
                                        </p:attrNameLst>
                                      </p:cBhvr>
                                      <p:tavLst>
                                        <p:tav tm="0">
                                          <p:val>
                                            <p:fltVal val="0"/>
                                          </p:val>
                                        </p:tav>
                                        <p:tav tm="100000">
                                          <p:val>
                                            <p:strVal val="#ppt_w"/>
                                          </p:val>
                                        </p:tav>
                                      </p:tavLst>
                                    </p:anim>
                                    <p:anim calcmode="lin" valueType="num">
                                      <p:cBhvr>
                                        <p:cTn id="57" dur="200" fill="hold"/>
                                        <p:tgtEl>
                                          <p:spTgt spid="792"/>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1" presetClass="path" presetSubtype="0" accel="50000" decel="50000" fill="hold" nodeType="clickEffect">
                                  <p:stCondLst>
                                    <p:cond delay="0"/>
                                  </p:stCondLst>
                                  <p:childTnLst>
                                    <p:animMotion origin="layout" path="M 0.000000 0.000000 L -0.052474 0.130071" pathEditMode="relative">
                                      <p:cBhvr>
                                        <p:cTn id="61" dur="500" fill="hold"/>
                                        <p:tgtEl>
                                          <p:spTgt spid="785"/>
                                        </p:tgtEl>
                                        <p:attrNameLst>
                                          <p:attrName>ppt_x</p:attrName>
                                          <p:attrName>ppt_y</p:attrName>
                                        </p:attrNameLst>
                                      </p:cBhvr>
                                    </p:animMotion>
                                  </p:childTnLst>
                                </p:cTn>
                              </p:par>
                            </p:childTnLst>
                          </p:cTn>
                        </p:par>
                        <p:par>
                          <p:cTn id="62" fill="hold">
                            <p:stCondLst>
                              <p:cond delay="500"/>
                            </p:stCondLst>
                            <p:childTnLst>
                              <p:par>
                                <p:cTn id="63" presetID="10" presetClass="entr" fill="hold" grpId="0" nodeType="afterEffect">
                                  <p:stCondLst>
                                    <p:cond delay="0"/>
                                  </p:stCondLst>
                                  <p:iterate>
                                    <p:tmAbs val="0"/>
                                  </p:iterate>
                                  <p:childTnLst>
                                    <p:set>
                                      <p:cBhvr>
                                        <p:cTn id="64" fill="hold"/>
                                        <p:tgtEl>
                                          <p:spTgt spid="755"/>
                                        </p:tgtEl>
                                        <p:attrNameLst>
                                          <p:attrName>style.visibility</p:attrName>
                                        </p:attrNameLst>
                                      </p:cBhvr>
                                      <p:to>
                                        <p:strVal val="visible"/>
                                      </p:to>
                                    </p:set>
                                    <p:animEffect transition="in" filter="fade">
                                      <p:cBhvr>
                                        <p:cTn id="65" dur="500"/>
                                        <p:tgtEl>
                                          <p:spTgt spid="755"/>
                                        </p:tgtEl>
                                      </p:cBhvr>
                                    </p:animEffect>
                                  </p:childTnLst>
                                </p:cTn>
                              </p:par>
                            </p:childTnLst>
                          </p:cTn>
                        </p:par>
                        <p:par>
                          <p:cTn id="66" fill="hold">
                            <p:stCondLst>
                              <p:cond delay="1000"/>
                            </p:stCondLst>
                            <p:childTnLst>
                              <p:par>
                                <p:cTn id="67" presetID="23" presetClass="entr" presetSubtype="16" fill="hold" grpId="0" nodeType="afterEffect">
                                  <p:stCondLst>
                                    <p:cond delay="0"/>
                                  </p:stCondLst>
                                  <p:iterate>
                                    <p:tmAbs val="0"/>
                                  </p:iterate>
                                  <p:childTnLst>
                                    <p:set>
                                      <p:cBhvr>
                                        <p:cTn id="68" fill="hold"/>
                                        <p:tgtEl>
                                          <p:spTgt spid="790"/>
                                        </p:tgtEl>
                                        <p:attrNameLst>
                                          <p:attrName>style.visibility</p:attrName>
                                        </p:attrNameLst>
                                      </p:cBhvr>
                                      <p:to>
                                        <p:strVal val="visible"/>
                                      </p:to>
                                    </p:set>
                                    <p:anim calcmode="lin" valueType="num">
                                      <p:cBhvr>
                                        <p:cTn id="69" dur="200" fill="hold"/>
                                        <p:tgtEl>
                                          <p:spTgt spid="790"/>
                                        </p:tgtEl>
                                        <p:attrNameLst>
                                          <p:attrName>ppt_w</p:attrName>
                                        </p:attrNameLst>
                                      </p:cBhvr>
                                      <p:tavLst>
                                        <p:tav tm="0">
                                          <p:val>
                                            <p:fltVal val="0"/>
                                          </p:val>
                                        </p:tav>
                                        <p:tav tm="100000">
                                          <p:val>
                                            <p:strVal val="#ppt_w"/>
                                          </p:val>
                                        </p:tav>
                                      </p:tavLst>
                                    </p:anim>
                                    <p:anim calcmode="lin" valueType="num">
                                      <p:cBhvr>
                                        <p:cTn id="70" dur="200" fill="hold"/>
                                        <p:tgtEl>
                                          <p:spTgt spid="790"/>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 presetClass="path" presetSubtype="0" accel="50000" decel="50000" fill="hold" nodeType="clickEffect">
                                  <p:stCondLst>
                                    <p:cond delay="0"/>
                                  </p:stCondLst>
                                  <p:childTnLst>
                                    <p:animMotion origin="layout" path="M -0.052474 0.130071 L -0.095707 0.255765" pathEditMode="relative">
                                      <p:cBhvr>
                                        <p:cTn id="74" dur="500" fill="hold"/>
                                        <p:tgtEl>
                                          <p:spTgt spid="785"/>
                                        </p:tgtEl>
                                        <p:attrNameLst>
                                          <p:attrName>ppt_x</p:attrName>
                                          <p:attrName>ppt_y</p:attrName>
                                        </p:attrNameLst>
                                      </p:cBhvr>
                                    </p:animMotion>
                                  </p:childTnLst>
                                </p:cTn>
                              </p:par>
                            </p:childTnLst>
                          </p:cTn>
                        </p:par>
                        <p:par>
                          <p:cTn id="75" fill="hold">
                            <p:stCondLst>
                              <p:cond delay="500"/>
                            </p:stCondLst>
                            <p:childTnLst>
                              <p:par>
                                <p:cTn id="76" presetID="10" presetClass="entr" fill="hold" grpId="0" nodeType="afterEffect">
                                  <p:stCondLst>
                                    <p:cond delay="0"/>
                                  </p:stCondLst>
                                  <p:iterate>
                                    <p:tmAbs val="0"/>
                                  </p:iterate>
                                  <p:childTnLst>
                                    <p:set>
                                      <p:cBhvr>
                                        <p:cTn id="77" fill="hold"/>
                                        <p:tgtEl>
                                          <p:spTgt spid="756"/>
                                        </p:tgtEl>
                                        <p:attrNameLst>
                                          <p:attrName>style.visibility</p:attrName>
                                        </p:attrNameLst>
                                      </p:cBhvr>
                                      <p:to>
                                        <p:strVal val="visible"/>
                                      </p:to>
                                    </p:set>
                                    <p:animEffect transition="in" filter="fade">
                                      <p:cBhvr>
                                        <p:cTn id="78" dur="500"/>
                                        <p:tgtEl>
                                          <p:spTgt spid="756"/>
                                        </p:tgtEl>
                                      </p:cBhvr>
                                    </p:animEffect>
                                  </p:childTnLst>
                                </p:cTn>
                              </p:par>
                            </p:childTnLst>
                          </p:cTn>
                        </p:par>
                        <p:par>
                          <p:cTn id="79" fill="hold">
                            <p:stCondLst>
                              <p:cond delay="1000"/>
                            </p:stCondLst>
                            <p:childTnLst>
                              <p:par>
                                <p:cTn id="80" presetID="23" presetClass="entr" presetSubtype="16" fill="hold" grpId="0" nodeType="afterEffect">
                                  <p:stCondLst>
                                    <p:cond delay="0"/>
                                  </p:stCondLst>
                                  <p:iterate>
                                    <p:tmAbs val="0"/>
                                  </p:iterate>
                                  <p:childTnLst>
                                    <p:set>
                                      <p:cBhvr>
                                        <p:cTn id="81" fill="hold"/>
                                        <p:tgtEl>
                                          <p:spTgt spid="786"/>
                                        </p:tgtEl>
                                        <p:attrNameLst>
                                          <p:attrName>style.visibility</p:attrName>
                                        </p:attrNameLst>
                                      </p:cBhvr>
                                      <p:to>
                                        <p:strVal val="visible"/>
                                      </p:to>
                                    </p:set>
                                    <p:anim calcmode="lin" valueType="num">
                                      <p:cBhvr>
                                        <p:cTn id="82" dur="200" fill="hold"/>
                                        <p:tgtEl>
                                          <p:spTgt spid="786"/>
                                        </p:tgtEl>
                                        <p:attrNameLst>
                                          <p:attrName>ppt_w</p:attrName>
                                        </p:attrNameLst>
                                      </p:cBhvr>
                                      <p:tavLst>
                                        <p:tav tm="0">
                                          <p:val>
                                            <p:fltVal val="0"/>
                                          </p:val>
                                        </p:tav>
                                        <p:tav tm="100000">
                                          <p:val>
                                            <p:strVal val="#ppt_w"/>
                                          </p:val>
                                        </p:tav>
                                      </p:tavLst>
                                    </p:anim>
                                    <p:anim calcmode="lin" valueType="num">
                                      <p:cBhvr>
                                        <p:cTn id="83" dur="200" fill="hold"/>
                                        <p:tgtEl>
                                          <p:spTgt spid="786"/>
                                        </p:tgtEl>
                                        <p:attrNameLst>
                                          <p:attrName>ppt_h</p:attrName>
                                        </p:attrNameLst>
                                      </p:cBhvr>
                                      <p:tavLst>
                                        <p:tav tm="0">
                                          <p:val>
                                            <p:fltVal val="0"/>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1" presetClass="path" presetSubtype="0" accel="50000" decel="50000" fill="hold" nodeType="clickEffect">
                                  <p:stCondLst>
                                    <p:cond delay="0"/>
                                  </p:stCondLst>
                                  <p:childTnLst>
                                    <p:animMotion origin="layout" path="M -0.095707 0.255765 L -0.048071 0.125521" pathEditMode="relative">
                                      <p:cBhvr>
                                        <p:cTn id="87" dur="500" fill="hold"/>
                                        <p:tgtEl>
                                          <p:spTgt spid="785"/>
                                        </p:tgtEl>
                                        <p:attrNameLst>
                                          <p:attrName>ppt_x</p:attrName>
                                          <p:attrName>ppt_y</p:attrName>
                                        </p:attrNameLst>
                                      </p:cBhvr>
                                    </p:animMotion>
                                  </p:childTnLst>
                                </p:cTn>
                              </p:par>
                            </p:childTnLst>
                          </p:cTn>
                        </p:par>
                        <p:par>
                          <p:cTn id="88" fill="hold">
                            <p:stCondLst>
                              <p:cond delay="0"/>
                            </p:stCondLst>
                            <p:childTnLst>
                              <p:par>
                                <p:cTn id="89" presetID="-1" presetClass="path" presetSubtype="0" accel="50000" decel="50000" fill="hold" nodeType="afterEffect">
                                  <p:stCondLst>
                                    <p:cond delay="0"/>
                                  </p:stCondLst>
                                  <p:childTnLst>
                                    <p:animMotion origin="layout" path="M -0.048071 0.125521 L 0.006055 0.255773" pathEditMode="relative">
                                      <p:cBhvr>
                                        <p:cTn id="90" dur="500" fill="hold"/>
                                        <p:tgtEl>
                                          <p:spTgt spid="785"/>
                                        </p:tgtEl>
                                        <p:attrNameLst>
                                          <p:attrName>ppt_x</p:attrName>
                                          <p:attrName>ppt_y</p:attrName>
                                        </p:attrNameLst>
                                      </p:cBhvr>
                                    </p:animMotion>
                                  </p:childTnLst>
                                </p:cTn>
                              </p:par>
                            </p:childTnLst>
                          </p:cTn>
                        </p:par>
                        <p:par>
                          <p:cTn id="91" fill="hold">
                            <p:stCondLst>
                              <p:cond delay="500"/>
                            </p:stCondLst>
                            <p:childTnLst>
                              <p:par>
                                <p:cTn id="92" presetID="10" presetClass="entr" fill="hold" grpId="0" nodeType="afterEffect">
                                  <p:stCondLst>
                                    <p:cond delay="0"/>
                                  </p:stCondLst>
                                  <p:iterate>
                                    <p:tmAbs val="0"/>
                                  </p:iterate>
                                  <p:childTnLst>
                                    <p:set>
                                      <p:cBhvr>
                                        <p:cTn id="93" fill="hold"/>
                                        <p:tgtEl>
                                          <p:spTgt spid="757"/>
                                        </p:tgtEl>
                                        <p:attrNameLst>
                                          <p:attrName>style.visibility</p:attrName>
                                        </p:attrNameLst>
                                      </p:cBhvr>
                                      <p:to>
                                        <p:strVal val="visible"/>
                                      </p:to>
                                    </p:set>
                                    <p:animEffect transition="in" filter="fade">
                                      <p:cBhvr>
                                        <p:cTn id="94" dur="500"/>
                                        <p:tgtEl>
                                          <p:spTgt spid="757"/>
                                        </p:tgtEl>
                                      </p:cBhvr>
                                    </p:animEffect>
                                  </p:childTnLst>
                                </p:cTn>
                              </p:par>
                            </p:childTnLst>
                          </p:cTn>
                        </p:par>
                        <p:par>
                          <p:cTn id="95" fill="hold">
                            <p:stCondLst>
                              <p:cond delay="1000"/>
                            </p:stCondLst>
                            <p:childTnLst>
                              <p:par>
                                <p:cTn id="96" presetID="23" presetClass="entr" presetSubtype="16" fill="hold" grpId="0" nodeType="afterEffect">
                                  <p:stCondLst>
                                    <p:cond delay="0"/>
                                  </p:stCondLst>
                                  <p:iterate>
                                    <p:tmAbs val="0"/>
                                  </p:iterate>
                                  <p:childTnLst>
                                    <p:set>
                                      <p:cBhvr>
                                        <p:cTn id="97" fill="hold"/>
                                        <p:tgtEl>
                                          <p:spTgt spid="789"/>
                                        </p:tgtEl>
                                        <p:attrNameLst>
                                          <p:attrName>style.visibility</p:attrName>
                                        </p:attrNameLst>
                                      </p:cBhvr>
                                      <p:to>
                                        <p:strVal val="visible"/>
                                      </p:to>
                                    </p:set>
                                    <p:anim calcmode="lin" valueType="num">
                                      <p:cBhvr>
                                        <p:cTn id="98" dur="200" fill="hold"/>
                                        <p:tgtEl>
                                          <p:spTgt spid="789"/>
                                        </p:tgtEl>
                                        <p:attrNameLst>
                                          <p:attrName>ppt_w</p:attrName>
                                        </p:attrNameLst>
                                      </p:cBhvr>
                                      <p:tavLst>
                                        <p:tav tm="0">
                                          <p:val>
                                            <p:fltVal val="0"/>
                                          </p:val>
                                        </p:tav>
                                        <p:tav tm="100000">
                                          <p:val>
                                            <p:strVal val="#ppt_w"/>
                                          </p:val>
                                        </p:tav>
                                      </p:tavLst>
                                    </p:anim>
                                    <p:anim calcmode="lin" valueType="num">
                                      <p:cBhvr>
                                        <p:cTn id="99" dur="200" fill="hold"/>
                                        <p:tgtEl>
                                          <p:spTgt spid="789"/>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1" presetClass="path" presetSubtype="0" accel="50000" decel="50000" fill="hold" nodeType="clickEffect">
                                  <p:stCondLst>
                                    <p:cond delay="0"/>
                                  </p:stCondLst>
                                  <p:childTnLst>
                                    <p:animMotion origin="layout" path="M 0.006055 0.255773 L -0.046643 0.392990" pathEditMode="relative">
                                      <p:cBhvr>
                                        <p:cTn id="103" dur="500" fill="hold"/>
                                        <p:tgtEl>
                                          <p:spTgt spid="785"/>
                                        </p:tgtEl>
                                        <p:attrNameLst>
                                          <p:attrName>ppt_x</p:attrName>
                                          <p:attrName>ppt_y</p:attrName>
                                        </p:attrNameLst>
                                      </p:cBhvr>
                                    </p:animMotion>
                                  </p:childTnLst>
                                </p:cTn>
                              </p:par>
                            </p:childTnLst>
                          </p:cTn>
                        </p:par>
                        <p:par>
                          <p:cTn id="104" fill="hold">
                            <p:stCondLst>
                              <p:cond delay="500"/>
                            </p:stCondLst>
                            <p:childTnLst>
                              <p:par>
                                <p:cTn id="105" presetID="10" presetClass="entr" fill="hold" grpId="0" nodeType="afterEffect">
                                  <p:stCondLst>
                                    <p:cond delay="0"/>
                                  </p:stCondLst>
                                  <p:iterate>
                                    <p:tmAbs val="0"/>
                                  </p:iterate>
                                  <p:childTnLst>
                                    <p:set>
                                      <p:cBhvr>
                                        <p:cTn id="106" fill="hold"/>
                                        <p:tgtEl>
                                          <p:spTgt spid="760"/>
                                        </p:tgtEl>
                                        <p:attrNameLst>
                                          <p:attrName>style.visibility</p:attrName>
                                        </p:attrNameLst>
                                      </p:cBhvr>
                                      <p:to>
                                        <p:strVal val="visible"/>
                                      </p:to>
                                    </p:set>
                                    <p:animEffect transition="in" filter="fade">
                                      <p:cBhvr>
                                        <p:cTn id="107" dur="500"/>
                                        <p:tgtEl>
                                          <p:spTgt spid="760"/>
                                        </p:tgtEl>
                                      </p:cBhvr>
                                    </p:animEffect>
                                  </p:childTnLst>
                                </p:cTn>
                              </p:par>
                            </p:childTnLst>
                          </p:cTn>
                        </p:par>
                        <p:par>
                          <p:cTn id="108" fill="hold">
                            <p:stCondLst>
                              <p:cond delay="1000"/>
                            </p:stCondLst>
                            <p:childTnLst>
                              <p:par>
                                <p:cTn id="109" presetID="23" presetClass="entr" presetSubtype="16" fill="hold" grpId="0" nodeType="afterEffect">
                                  <p:stCondLst>
                                    <p:cond delay="0"/>
                                  </p:stCondLst>
                                  <p:iterate>
                                    <p:tmAbs val="0"/>
                                  </p:iterate>
                                  <p:childTnLst>
                                    <p:set>
                                      <p:cBhvr>
                                        <p:cTn id="110" fill="hold"/>
                                        <p:tgtEl>
                                          <p:spTgt spid="787"/>
                                        </p:tgtEl>
                                        <p:attrNameLst>
                                          <p:attrName>style.visibility</p:attrName>
                                        </p:attrNameLst>
                                      </p:cBhvr>
                                      <p:to>
                                        <p:strVal val="visible"/>
                                      </p:to>
                                    </p:set>
                                    <p:anim calcmode="lin" valueType="num">
                                      <p:cBhvr>
                                        <p:cTn id="111" dur="200" fill="hold"/>
                                        <p:tgtEl>
                                          <p:spTgt spid="787"/>
                                        </p:tgtEl>
                                        <p:attrNameLst>
                                          <p:attrName>ppt_w</p:attrName>
                                        </p:attrNameLst>
                                      </p:cBhvr>
                                      <p:tavLst>
                                        <p:tav tm="0">
                                          <p:val>
                                            <p:fltVal val="0"/>
                                          </p:val>
                                        </p:tav>
                                        <p:tav tm="100000">
                                          <p:val>
                                            <p:strVal val="#ppt_w"/>
                                          </p:val>
                                        </p:tav>
                                      </p:tavLst>
                                    </p:anim>
                                    <p:anim calcmode="lin" valueType="num">
                                      <p:cBhvr>
                                        <p:cTn id="112" dur="200" fill="hold"/>
                                        <p:tgtEl>
                                          <p:spTgt spid="787"/>
                                        </p:tgtEl>
                                        <p:attrNameLst>
                                          <p:attrName>ppt_h</p:attrName>
                                        </p:attrNameLst>
                                      </p:cBhvr>
                                      <p:tavLst>
                                        <p:tav tm="0">
                                          <p:val>
                                            <p:fltVal val="0"/>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1" presetClass="path" presetSubtype="0" accel="50000" decel="50000" fill="hold" nodeType="clickEffect">
                                  <p:stCondLst>
                                    <p:cond delay="0"/>
                                  </p:stCondLst>
                                  <p:childTnLst>
                                    <p:animMotion origin="layout" path="M -0.046643 0.392990 L 0.010368 0.257827" pathEditMode="relative">
                                      <p:cBhvr>
                                        <p:cTn id="116" dur="500" fill="hold"/>
                                        <p:tgtEl>
                                          <p:spTgt spid="785"/>
                                        </p:tgtEl>
                                        <p:attrNameLst>
                                          <p:attrName>ppt_x</p:attrName>
                                          <p:attrName>ppt_y</p:attrName>
                                        </p:attrNameLst>
                                      </p:cBhvr>
                                    </p:animMotion>
                                  </p:childTnLst>
                                </p:cTn>
                              </p:par>
                            </p:childTnLst>
                          </p:cTn>
                        </p:par>
                        <p:par>
                          <p:cTn id="117" fill="hold">
                            <p:stCondLst>
                              <p:cond delay="0"/>
                            </p:stCondLst>
                            <p:childTnLst>
                              <p:par>
                                <p:cTn id="118" presetID="-1" presetClass="path" presetSubtype="0" accel="50000" decel="50000" fill="hold" nodeType="afterEffect">
                                  <p:stCondLst>
                                    <p:cond delay="0"/>
                                  </p:stCondLst>
                                  <p:childTnLst>
                                    <p:animMotion origin="layout" path="M 0.010368 0.257827 L 0.074377 0.391298" pathEditMode="relative">
                                      <p:cBhvr>
                                        <p:cTn id="119" dur="500" fill="hold"/>
                                        <p:tgtEl>
                                          <p:spTgt spid="785"/>
                                        </p:tgtEl>
                                        <p:attrNameLst>
                                          <p:attrName>ppt_x</p:attrName>
                                          <p:attrName>ppt_y</p:attrName>
                                        </p:attrNameLst>
                                      </p:cBhvr>
                                    </p:animMotion>
                                  </p:childTnLst>
                                </p:cTn>
                              </p:par>
                            </p:childTnLst>
                          </p:cTn>
                        </p:par>
                        <p:par>
                          <p:cTn id="120" fill="hold">
                            <p:stCondLst>
                              <p:cond delay="500"/>
                            </p:stCondLst>
                            <p:childTnLst>
                              <p:par>
                                <p:cTn id="121" presetID="10" presetClass="entr" fill="hold" grpId="0" nodeType="afterEffect">
                                  <p:stCondLst>
                                    <p:cond delay="0"/>
                                  </p:stCondLst>
                                  <p:iterate>
                                    <p:tmAbs val="0"/>
                                  </p:iterate>
                                  <p:childTnLst>
                                    <p:set>
                                      <p:cBhvr>
                                        <p:cTn id="122" fill="hold"/>
                                        <p:tgtEl>
                                          <p:spTgt spid="759"/>
                                        </p:tgtEl>
                                        <p:attrNameLst>
                                          <p:attrName>style.visibility</p:attrName>
                                        </p:attrNameLst>
                                      </p:cBhvr>
                                      <p:to>
                                        <p:strVal val="visible"/>
                                      </p:to>
                                    </p:set>
                                    <p:animEffect transition="in" filter="fade">
                                      <p:cBhvr>
                                        <p:cTn id="123" dur="500"/>
                                        <p:tgtEl>
                                          <p:spTgt spid="759"/>
                                        </p:tgtEl>
                                      </p:cBhvr>
                                    </p:animEffect>
                                  </p:childTnLst>
                                </p:cTn>
                              </p:par>
                            </p:childTnLst>
                          </p:cTn>
                        </p:par>
                        <p:par>
                          <p:cTn id="124" fill="hold">
                            <p:stCondLst>
                              <p:cond delay="1000"/>
                            </p:stCondLst>
                            <p:childTnLst>
                              <p:par>
                                <p:cTn id="125" presetID="23" presetClass="entr" presetSubtype="16" fill="hold" grpId="0" nodeType="afterEffect">
                                  <p:stCondLst>
                                    <p:cond delay="0"/>
                                  </p:stCondLst>
                                  <p:iterate>
                                    <p:tmAbs val="0"/>
                                  </p:iterate>
                                  <p:childTnLst>
                                    <p:set>
                                      <p:cBhvr>
                                        <p:cTn id="126" fill="hold"/>
                                        <p:tgtEl>
                                          <p:spTgt spid="788"/>
                                        </p:tgtEl>
                                        <p:attrNameLst>
                                          <p:attrName>style.visibility</p:attrName>
                                        </p:attrNameLst>
                                      </p:cBhvr>
                                      <p:to>
                                        <p:strVal val="visible"/>
                                      </p:to>
                                    </p:set>
                                    <p:anim calcmode="lin" valueType="num">
                                      <p:cBhvr>
                                        <p:cTn id="127" dur="200" fill="hold"/>
                                        <p:tgtEl>
                                          <p:spTgt spid="788"/>
                                        </p:tgtEl>
                                        <p:attrNameLst>
                                          <p:attrName>ppt_w</p:attrName>
                                        </p:attrNameLst>
                                      </p:cBhvr>
                                      <p:tavLst>
                                        <p:tav tm="0">
                                          <p:val>
                                            <p:fltVal val="0"/>
                                          </p:val>
                                        </p:tav>
                                        <p:tav tm="100000">
                                          <p:val>
                                            <p:strVal val="#ppt_w"/>
                                          </p:val>
                                        </p:tav>
                                      </p:tavLst>
                                    </p:anim>
                                    <p:anim calcmode="lin" valueType="num">
                                      <p:cBhvr>
                                        <p:cTn id="128" dur="200" fill="hold"/>
                                        <p:tgtEl>
                                          <p:spTgt spid="788"/>
                                        </p:tgtEl>
                                        <p:attrNameLst>
                                          <p:attrName>ppt_h</p:attrName>
                                        </p:attrNameLst>
                                      </p:cBhvr>
                                      <p:tavLst>
                                        <p:tav tm="0">
                                          <p:val>
                                            <p:fltVal val="0"/>
                                          </p:val>
                                        </p:tav>
                                        <p:tav tm="100000">
                                          <p:val>
                                            <p:strVal val="#ppt_h"/>
                                          </p:val>
                                        </p:tav>
                                      </p:tavLst>
                                    </p:anim>
                                  </p:childTnLst>
                                </p:cTn>
                              </p:par>
                            </p:childTnLst>
                          </p:cTn>
                        </p:par>
                      </p:childTnLst>
                    </p:cTn>
                  </p:par>
                  <p:par>
                    <p:cTn id="129" fill="hold">
                      <p:stCondLst>
                        <p:cond delay="indefinite"/>
                      </p:stCondLst>
                      <p:childTnLst>
                        <p:par>
                          <p:cTn id="130" fill="hold">
                            <p:stCondLst>
                              <p:cond delay="0"/>
                            </p:stCondLst>
                            <p:childTnLst>
                              <p:par>
                                <p:cTn id="131" presetID="-1" presetClass="path" presetSubtype="0" accel="50000" decel="50000" fill="hold" nodeType="clickEffect">
                                  <p:stCondLst>
                                    <p:cond delay="0"/>
                                  </p:stCondLst>
                                  <p:childTnLst>
                                    <p:animMotion origin="layout" path="M 0.074377 0.391298 L 0.010669 0.258673" pathEditMode="relative">
                                      <p:cBhvr>
                                        <p:cTn id="132" dur="500" fill="hold"/>
                                        <p:tgtEl>
                                          <p:spTgt spid="785"/>
                                        </p:tgtEl>
                                        <p:attrNameLst>
                                          <p:attrName>ppt_x</p:attrName>
                                          <p:attrName>ppt_y</p:attrName>
                                        </p:attrNameLst>
                                      </p:cBhvr>
                                    </p:animMotion>
                                  </p:childTnLst>
                                </p:cTn>
                              </p:par>
                            </p:childTnLst>
                          </p:cTn>
                        </p:par>
                        <p:par>
                          <p:cTn id="133" fill="hold">
                            <p:stCondLst>
                              <p:cond delay="0"/>
                            </p:stCondLst>
                            <p:childTnLst>
                              <p:par>
                                <p:cTn id="134" presetID="-1" presetClass="path" presetSubtype="0" accel="50000" decel="50000" fill="hold" nodeType="afterEffect">
                                  <p:stCondLst>
                                    <p:cond delay="0"/>
                                  </p:stCondLst>
                                  <p:childTnLst>
                                    <p:animMotion origin="layout" path="M 0.010669 0.258673 L -0.050684 0.127742" pathEditMode="relative">
                                      <p:cBhvr>
                                        <p:cTn id="135" dur="500" fill="hold"/>
                                        <p:tgtEl>
                                          <p:spTgt spid="785"/>
                                        </p:tgtEl>
                                        <p:attrNameLst>
                                          <p:attrName>ppt_x</p:attrName>
                                          <p:attrName>ppt_y</p:attrName>
                                        </p:attrNameLst>
                                      </p:cBhvr>
                                    </p:animMotion>
                                  </p:childTnLst>
                                </p:cTn>
                              </p:par>
                            </p:childTnLst>
                          </p:cTn>
                        </p:par>
                        <p:par>
                          <p:cTn id="136" fill="hold">
                            <p:stCondLst>
                              <p:cond delay="0"/>
                            </p:stCondLst>
                            <p:childTnLst>
                              <p:par>
                                <p:cTn id="137" presetID="-1" presetClass="path" presetSubtype="0" accel="50000" decel="50000" fill="hold" nodeType="afterEffect">
                                  <p:stCondLst>
                                    <p:cond delay="0"/>
                                  </p:stCondLst>
                                  <p:childTnLst>
                                    <p:animMotion origin="layout" path="M -0.050684 0.127742 L 0.000391 0.000000" pathEditMode="relative">
                                      <p:cBhvr>
                                        <p:cTn id="138" dur="500" fill="hold"/>
                                        <p:tgtEl>
                                          <p:spTgt spid="785"/>
                                        </p:tgtEl>
                                        <p:attrNameLst>
                                          <p:attrName>ppt_x</p:attrName>
                                          <p:attrName>ppt_y</p:attrName>
                                        </p:attrNameLst>
                                      </p:cBhvr>
                                    </p:animMotion>
                                  </p:childTnLst>
                                </p:cTn>
                              </p:par>
                            </p:childTnLst>
                          </p:cTn>
                        </p:par>
                        <p:par>
                          <p:cTn id="139" fill="hold">
                            <p:stCondLst>
                              <p:cond delay="0"/>
                            </p:stCondLst>
                            <p:childTnLst>
                              <p:par>
                                <p:cTn id="140" presetID="-1" presetClass="path" presetSubtype="0" accel="50000" decel="50000" fill="hold" nodeType="afterEffect">
                                  <p:stCondLst>
                                    <p:cond delay="0"/>
                                  </p:stCondLst>
                                  <p:childTnLst>
                                    <p:animMotion origin="layout" path="M 0.000391 0.000000 L 0.069763 0.116218" pathEditMode="relative">
                                      <p:cBhvr>
                                        <p:cTn id="141" dur="500" fill="hold"/>
                                        <p:tgtEl>
                                          <p:spTgt spid="785"/>
                                        </p:tgtEl>
                                        <p:attrNameLst>
                                          <p:attrName>ppt_x</p:attrName>
                                          <p:attrName>ppt_y</p:attrName>
                                        </p:attrNameLst>
                                      </p:cBhvr>
                                    </p:animMotion>
                                  </p:childTnLst>
                                </p:cTn>
                              </p:par>
                            </p:childTnLst>
                          </p:cTn>
                        </p:par>
                        <p:par>
                          <p:cTn id="142" fill="hold">
                            <p:stCondLst>
                              <p:cond delay="500"/>
                            </p:stCondLst>
                            <p:childTnLst>
                              <p:par>
                                <p:cTn id="143" presetID="10" presetClass="entr" fill="hold" grpId="0" nodeType="afterEffect">
                                  <p:stCondLst>
                                    <p:cond delay="0"/>
                                  </p:stCondLst>
                                  <p:iterate>
                                    <p:tmAbs val="0"/>
                                  </p:iterate>
                                  <p:childTnLst>
                                    <p:set>
                                      <p:cBhvr>
                                        <p:cTn id="144" fill="hold"/>
                                        <p:tgtEl>
                                          <p:spTgt spid="758"/>
                                        </p:tgtEl>
                                        <p:attrNameLst>
                                          <p:attrName>style.visibility</p:attrName>
                                        </p:attrNameLst>
                                      </p:cBhvr>
                                      <p:to>
                                        <p:strVal val="visible"/>
                                      </p:to>
                                    </p:set>
                                    <p:animEffect transition="in" filter="fade">
                                      <p:cBhvr>
                                        <p:cTn id="145" dur="500"/>
                                        <p:tgtEl>
                                          <p:spTgt spid="758"/>
                                        </p:tgtEl>
                                      </p:cBhvr>
                                    </p:animEffect>
                                  </p:childTnLst>
                                </p:cTn>
                              </p:par>
                            </p:childTnLst>
                          </p:cTn>
                        </p:par>
                        <p:par>
                          <p:cTn id="146" fill="hold">
                            <p:stCondLst>
                              <p:cond delay="1000"/>
                            </p:stCondLst>
                            <p:childTnLst>
                              <p:par>
                                <p:cTn id="147" presetID="23" presetClass="entr" presetSubtype="16" fill="hold" grpId="0" nodeType="afterEffect">
                                  <p:stCondLst>
                                    <p:cond delay="0"/>
                                  </p:stCondLst>
                                  <p:iterate>
                                    <p:tmAbs val="0"/>
                                  </p:iterate>
                                  <p:childTnLst>
                                    <p:set>
                                      <p:cBhvr>
                                        <p:cTn id="148" fill="hold"/>
                                        <p:tgtEl>
                                          <p:spTgt spid="791"/>
                                        </p:tgtEl>
                                        <p:attrNameLst>
                                          <p:attrName>style.visibility</p:attrName>
                                        </p:attrNameLst>
                                      </p:cBhvr>
                                      <p:to>
                                        <p:strVal val="visible"/>
                                      </p:to>
                                    </p:set>
                                    <p:anim calcmode="lin" valueType="num">
                                      <p:cBhvr>
                                        <p:cTn id="149" dur="200" fill="hold"/>
                                        <p:tgtEl>
                                          <p:spTgt spid="791"/>
                                        </p:tgtEl>
                                        <p:attrNameLst>
                                          <p:attrName>ppt_w</p:attrName>
                                        </p:attrNameLst>
                                      </p:cBhvr>
                                      <p:tavLst>
                                        <p:tav tm="0">
                                          <p:val>
                                            <p:fltVal val="0"/>
                                          </p:val>
                                        </p:tav>
                                        <p:tav tm="100000">
                                          <p:val>
                                            <p:strVal val="#ppt_w"/>
                                          </p:val>
                                        </p:tav>
                                      </p:tavLst>
                                    </p:anim>
                                    <p:anim calcmode="lin" valueType="num">
                                      <p:cBhvr>
                                        <p:cTn id="150" dur="200" fill="hold"/>
                                        <p:tgtEl>
                                          <p:spTgt spid="791"/>
                                        </p:tgtEl>
                                        <p:attrNameLst>
                                          <p:attrName>ppt_h</p:attrName>
                                        </p:attrNameLst>
                                      </p:cBhvr>
                                      <p:tavLst>
                                        <p:tav tm="0">
                                          <p:val>
                                            <p:fltVal val="0"/>
                                          </p:val>
                                        </p:tav>
                                        <p:tav tm="100000">
                                          <p:val>
                                            <p:strVal val="#ppt_h"/>
                                          </p:val>
                                        </p:tav>
                                      </p:tavLst>
                                    </p:anim>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0" nodeType="clickEffect">
                                  <p:stCondLst>
                                    <p:cond delay="0"/>
                                  </p:stCondLst>
                                  <p:iterate>
                                    <p:tmAbs val="0"/>
                                  </p:iterate>
                                  <p:childTnLst>
                                    <p:set>
                                      <p:cBhvr>
                                        <p:cTn id="154" fill="hold"/>
                                        <p:tgtEl>
                                          <p:spTgt spid="763"/>
                                        </p:tgtEl>
                                        <p:attrNameLst>
                                          <p:attrName>style.visibility</p:attrName>
                                        </p:attrNameLst>
                                      </p:cBhvr>
                                      <p:to>
                                        <p:strVal val="visible"/>
                                      </p:to>
                                    </p:set>
                                    <p:animEffect transition="in" filter="wipe(down)">
                                      <p:cBhvr>
                                        <p:cTn id="155" dur="500"/>
                                        <p:tgtEl>
                                          <p:spTgt spid="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 grpId="0" animBg="1" advAuto="0"/>
      <p:bldP spid="752" grpId="0" build="p" bldLvl="5" animBg="1" advAuto="0"/>
      <p:bldP spid="753" grpId="0" animBg="1" advAuto="0"/>
      <p:bldP spid="754" grpId="0" animBg="1" advAuto="0"/>
      <p:bldP spid="755" grpId="0" animBg="1" advAuto="0"/>
      <p:bldP spid="756" grpId="0" animBg="1" advAuto="0"/>
      <p:bldP spid="757" grpId="0" animBg="1" advAuto="0"/>
      <p:bldP spid="758" grpId="0" animBg="1" advAuto="0"/>
      <p:bldP spid="759" grpId="0" animBg="1" advAuto="0"/>
      <p:bldP spid="760" grpId="0" animBg="1" advAuto="0"/>
      <p:bldP spid="763" grpId="0" animBg="1" advAuto="0"/>
      <p:bldP spid="785" grpId="0" animBg="1" advAuto="0"/>
      <p:bldP spid="786" grpId="0" animBg="1" advAuto="0"/>
      <p:bldP spid="787" grpId="0" animBg="1" advAuto="0"/>
      <p:bldP spid="788" grpId="0" animBg="1" advAuto="0"/>
      <p:bldP spid="789" grpId="0" animBg="1" advAuto="0"/>
      <p:bldP spid="790" grpId="0" animBg="1" advAuto="0"/>
      <p:bldP spid="791" grpId="0" animBg="1" advAuto="0"/>
      <p:bldP spid="792" grpId="0" animBg="1" advAuto="0"/>
      <p:bldP spid="793"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In-Order Traversal"/>
          <p:cNvSpPr txBox="1">
            <a:spLocks noGrp="1"/>
          </p:cNvSpPr>
          <p:nvPr>
            <p:ph type="title"/>
          </p:nvPr>
        </p:nvSpPr>
        <p:spPr>
          <a:prstGeom prst="rect">
            <a:avLst/>
          </a:prstGeom>
        </p:spPr>
        <p:txBody>
          <a:bodyPr/>
          <a:lstStyle/>
          <a:p>
            <a:r>
              <a:t>In-Order Traversal</a:t>
            </a:r>
          </a:p>
        </p:txBody>
      </p:sp>
      <p:sp>
        <p:nvSpPr>
          <p:cNvPr id="798" name="Visit root after visiting it's left subtree…"/>
          <p:cNvSpPr txBox="1">
            <a:spLocks noGrp="1"/>
          </p:cNvSpPr>
          <p:nvPr>
            <p:ph type="body" sz="half" idx="1"/>
          </p:nvPr>
        </p:nvSpPr>
        <p:spPr>
          <a:xfrm>
            <a:off x="361950" y="2603500"/>
            <a:ext cx="12687300" cy="6648450"/>
          </a:xfrm>
          <a:prstGeom prst="rect">
            <a:avLst/>
          </a:prstGeom>
        </p:spPr>
        <p:txBody>
          <a:bodyPr/>
          <a:lstStyle/>
          <a:p>
            <a:pPr>
              <a:buBlip>
                <a:blip r:embed="rId3"/>
              </a:buBlip>
            </a:pPr>
            <a:r>
              <a:t>Visit root after visiting it's left subtree</a:t>
            </a:r>
          </a:p>
          <a:p>
            <a:pPr lvl="3">
              <a:buBlip>
                <a:blip r:embed="rId3"/>
              </a:buBlip>
            </a:pPr>
            <a:r>
              <a:t>between the recursive calls</a:t>
            </a:r>
          </a:p>
          <a:p>
            <a:pPr>
              <a:buBlip>
                <a:blip r:embed="rId3"/>
              </a:buBlip>
            </a:pPr>
            <a:r>
              <a:t>if (Tree is not empty)</a:t>
            </a:r>
          </a:p>
          <a:p>
            <a:pPr lvl="3">
              <a:buBlip>
                <a:blip r:embed="rId3"/>
              </a:buBlip>
            </a:pPr>
            <a:r>
              <a:rPr b="1"/>
              <a:t>traverse</a:t>
            </a:r>
            <a:r>
              <a:t>(Left subtree of Tree's root)</a:t>
            </a:r>
          </a:p>
          <a:p>
            <a:pPr lvl="3">
              <a:buBlip>
                <a:blip r:embed="rId3"/>
              </a:buBlip>
            </a:pPr>
            <a:r>
              <a:rPr b="1"/>
              <a:t>process</a:t>
            </a:r>
            <a:r>
              <a:t> (visit) root </a:t>
            </a:r>
          </a:p>
          <a:p>
            <a:pPr lvl="3">
              <a:buBlip>
                <a:blip r:embed="rId3"/>
              </a:buBlip>
            </a:pPr>
            <a:r>
              <a:rPr b="1"/>
              <a:t>traverse</a:t>
            </a:r>
            <a:r>
              <a:t>(Right subtree of Tree's root)</a:t>
            </a:r>
          </a:p>
        </p:txBody>
      </p:sp>
      <p:sp>
        <p:nvSpPr>
          <p:cNvPr id="799" name="Inorder Traversal"/>
          <p:cNvSpPr/>
          <p:nvPr/>
        </p:nvSpPr>
        <p:spPr>
          <a:xfrm>
            <a:off x="3371411" y="9420225"/>
            <a:ext cx="5995174" cy="977901"/>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6C6963"/>
                </a:solidFill>
                <a:latin typeface="Hoefler Text"/>
                <a:ea typeface="Hoefler Text"/>
                <a:cs typeface="Hoefler Text"/>
                <a:sym typeface="Hoefler Text"/>
              </a:defRPr>
            </a:lvl1pPr>
          </a:lstStyle>
          <a:p>
            <a:r>
              <a:t>Inorder Traversal</a:t>
            </a:r>
          </a:p>
        </p:txBody>
      </p:sp>
      <p:sp>
        <p:nvSpPr>
          <p:cNvPr id="800" name="60"/>
          <p:cNvSpPr/>
          <p:nvPr/>
        </p:nvSpPr>
        <p:spPr>
          <a:xfrm>
            <a:off x="12377884" y="10379075"/>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60</a:t>
            </a:r>
          </a:p>
        </p:txBody>
      </p:sp>
      <p:sp>
        <p:nvSpPr>
          <p:cNvPr id="801" name="20"/>
          <p:cNvSpPr/>
          <p:nvPr/>
        </p:nvSpPr>
        <p:spPr>
          <a:xfrm>
            <a:off x="5113486" y="10379075"/>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20</a:t>
            </a:r>
          </a:p>
        </p:txBody>
      </p:sp>
      <p:sp>
        <p:nvSpPr>
          <p:cNvPr id="802" name="10"/>
          <p:cNvSpPr/>
          <p:nvPr/>
        </p:nvSpPr>
        <p:spPr>
          <a:xfrm>
            <a:off x="3297386" y="10379075"/>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10</a:t>
            </a:r>
          </a:p>
        </p:txBody>
      </p:sp>
      <p:sp>
        <p:nvSpPr>
          <p:cNvPr id="803" name="40"/>
          <p:cNvSpPr/>
          <p:nvPr/>
        </p:nvSpPr>
        <p:spPr>
          <a:xfrm>
            <a:off x="8745687" y="10379075"/>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40</a:t>
            </a:r>
          </a:p>
        </p:txBody>
      </p:sp>
      <p:sp>
        <p:nvSpPr>
          <p:cNvPr id="804" name="70"/>
          <p:cNvSpPr/>
          <p:nvPr/>
        </p:nvSpPr>
        <p:spPr>
          <a:xfrm>
            <a:off x="14193986" y="10379075"/>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70</a:t>
            </a:r>
          </a:p>
        </p:txBody>
      </p:sp>
      <p:sp>
        <p:nvSpPr>
          <p:cNvPr id="805" name="50"/>
          <p:cNvSpPr/>
          <p:nvPr/>
        </p:nvSpPr>
        <p:spPr>
          <a:xfrm>
            <a:off x="10561786" y="10379075"/>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50</a:t>
            </a:r>
          </a:p>
        </p:txBody>
      </p:sp>
      <p:sp>
        <p:nvSpPr>
          <p:cNvPr id="806" name="30"/>
          <p:cNvSpPr/>
          <p:nvPr/>
        </p:nvSpPr>
        <p:spPr>
          <a:xfrm>
            <a:off x="6929585" y="10379075"/>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30</a:t>
            </a:r>
          </a:p>
        </p:txBody>
      </p:sp>
      <p:grpSp>
        <p:nvGrpSpPr>
          <p:cNvPr id="827" name="Group"/>
          <p:cNvGrpSpPr/>
          <p:nvPr/>
        </p:nvGrpSpPr>
        <p:grpSpPr>
          <a:xfrm>
            <a:off x="16402050" y="2857500"/>
            <a:ext cx="5715001" cy="6934191"/>
            <a:chOff x="0" y="0"/>
            <a:chExt cx="5715000" cy="6934190"/>
          </a:xfrm>
        </p:grpSpPr>
        <p:sp>
          <p:nvSpPr>
            <p:cNvPr id="807" name="Line"/>
            <p:cNvSpPr/>
            <p:nvPr/>
          </p:nvSpPr>
          <p:spPr>
            <a:xfrm flipH="1">
              <a:off x="503352" y="2225092"/>
              <a:ext cx="1635894" cy="2603381"/>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808" name="Circle"/>
            <p:cNvSpPr/>
            <p:nvPr/>
          </p:nvSpPr>
          <p:spPr>
            <a:xfrm>
              <a:off x="0" y="3526785"/>
              <a:ext cx="1531029"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09" name="Line"/>
            <p:cNvSpPr/>
            <p:nvPr/>
          </p:nvSpPr>
          <p:spPr>
            <a:xfrm flipH="1">
              <a:off x="2079121" y="4072012"/>
              <a:ext cx="1451612" cy="2274317"/>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810" name="Line"/>
            <p:cNvSpPr/>
            <p:nvPr/>
          </p:nvSpPr>
          <p:spPr>
            <a:xfrm>
              <a:off x="3025423" y="548563"/>
              <a:ext cx="2097295" cy="2099506"/>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811" name="Line"/>
            <p:cNvSpPr/>
            <p:nvPr/>
          </p:nvSpPr>
          <p:spPr>
            <a:xfrm>
              <a:off x="3168320" y="4044446"/>
              <a:ext cx="1719785" cy="2057513"/>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812" name="Line"/>
            <p:cNvSpPr/>
            <p:nvPr/>
          </p:nvSpPr>
          <p:spPr>
            <a:xfrm>
              <a:off x="1885052" y="2486174"/>
              <a:ext cx="1585838" cy="1825210"/>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813" name="Line"/>
            <p:cNvSpPr/>
            <p:nvPr/>
          </p:nvSpPr>
          <p:spPr>
            <a:xfrm flipH="1">
              <a:off x="2039693" y="590553"/>
              <a:ext cx="1363243" cy="1826570"/>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814" name="Circle"/>
            <p:cNvSpPr/>
            <p:nvPr/>
          </p:nvSpPr>
          <p:spPr>
            <a:xfrm>
              <a:off x="1116881" y="1745278"/>
              <a:ext cx="1531029"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15" name="Circle"/>
            <p:cNvSpPr/>
            <p:nvPr/>
          </p:nvSpPr>
          <p:spPr>
            <a:xfrm>
              <a:off x="4183971" y="5381843"/>
              <a:ext cx="1531030"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16" name="Circle"/>
            <p:cNvSpPr/>
            <p:nvPr/>
          </p:nvSpPr>
          <p:spPr>
            <a:xfrm>
              <a:off x="1240203" y="5401554"/>
              <a:ext cx="1531029"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17" name="Circle"/>
            <p:cNvSpPr/>
            <p:nvPr/>
          </p:nvSpPr>
          <p:spPr>
            <a:xfrm>
              <a:off x="2624419" y="3553991"/>
              <a:ext cx="1531029"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18" name="Circle"/>
            <p:cNvSpPr/>
            <p:nvPr/>
          </p:nvSpPr>
          <p:spPr>
            <a:xfrm>
              <a:off x="4074073" y="1535327"/>
              <a:ext cx="1531029"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19" name="Circle"/>
            <p:cNvSpPr/>
            <p:nvPr/>
          </p:nvSpPr>
          <p:spPr>
            <a:xfrm>
              <a:off x="2375260" y="2692"/>
              <a:ext cx="1531030"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20" name="60"/>
            <p:cNvSpPr/>
            <p:nvPr/>
          </p:nvSpPr>
          <p:spPr>
            <a:xfrm>
              <a:off x="2448912" y="0"/>
              <a:ext cx="1346467" cy="14661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60</a:t>
              </a:r>
            </a:p>
          </p:txBody>
        </p:sp>
        <p:sp>
          <p:nvSpPr>
            <p:cNvPr id="821" name="20"/>
            <p:cNvSpPr/>
            <p:nvPr/>
          </p:nvSpPr>
          <p:spPr>
            <a:xfrm>
              <a:off x="1223960" y="1801637"/>
              <a:ext cx="1346467" cy="1466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20</a:t>
              </a:r>
            </a:p>
          </p:txBody>
        </p:sp>
        <p:sp>
          <p:nvSpPr>
            <p:cNvPr id="822" name="10"/>
            <p:cNvSpPr/>
            <p:nvPr/>
          </p:nvSpPr>
          <p:spPr>
            <a:xfrm>
              <a:off x="74244" y="3519861"/>
              <a:ext cx="1346467" cy="1466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10</a:t>
              </a:r>
            </a:p>
          </p:txBody>
        </p:sp>
        <p:sp>
          <p:nvSpPr>
            <p:cNvPr id="823" name="40"/>
            <p:cNvSpPr/>
            <p:nvPr/>
          </p:nvSpPr>
          <p:spPr>
            <a:xfrm>
              <a:off x="2707334" y="3557961"/>
              <a:ext cx="1346467" cy="1466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40</a:t>
              </a:r>
            </a:p>
          </p:txBody>
        </p:sp>
        <p:sp>
          <p:nvSpPr>
            <p:cNvPr id="824" name="70"/>
            <p:cNvSpPr/>
            <p:nvPr/>
          </p:nvSpPr>
          <p:spPr>
            <a:xfrm>
              <a:off x="4176179" y="1542351"/>
              <a:ext cx="1346467" cy="1466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70</a:t>
              </a:r>
            </a:p>
          </p:txBody>
        </p:sp>
        <p:sp>
          <p:nvSpPr>
            <p:cNvPr id="825" name="50"/>
            <p:cNvSpPr/>
            <p:nvPr/>
          </p:nvSpPr>
          <p:spPr>
            <a:xfrm>
              <a:off x="4263251" y="5394042"/>
              <a:ext cx="1346467" cy="14661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50</a:t>
              </a:r>
            </a:p>
          </p:txBody>
        </p:sp>
        <p:sp>
          <p:nvSpPr>
            <p:cNvPr id="826" name="30"/>
            <p:cNvSpPr/>
            <p:nvPr/>
          </p:nvSpPr>
          <p:spPr>
            <a:xfrm>
              <a:off x="1388096" y="5421270"/>
              <a:ext cx="1346467" cy="1466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30</a:t>
              </a:r>
            </a:p>
          </p:txBody>
        </p:sp>
      </p:grpSp>
      <p:sp>
        <p:nvSpPr>
          <p:cNvPr id="828" name="Circle"/>
          <p:cNvSpPr/>
          <p:nvPr/>
        </p:nvSpPr>
        <p:spPr>
          <a:xfrm>
            <a:off x="18497550" y="2628900"/>
            <a:ext cx="2057400" cy="2057400"/>
          </a:xfrm>
          <a:prstGeom prst="ellipse">
            <a:avLst/>
          </a:prstGeom>
          <a:ln w="127000">
            <a:solidFill>
              <a:srgbClr val="FFFB00"/>
            </a:solidFill>
            <a:miter lim="400000"/>
          </a:ln>
          <a:effectLst>
            <a:outerShdw blurRad="190500" dist="114300" dir="2700000" rotWithShape="0">
              <a:srgbClr val="000000">
                <a:alpha val="74999"/>
              </a:srgbClr>
            </a:outerShdw>
          </a:effectLst>
        </p:spPr>
        <p:txBody>
          <a:bodyPr lIns="76200" tIns="76200" rIns="76200" bIns="76200" anchor="ctr"/>
          <a:lstStyle/>
          <a:p>
            <a:pPr defTabSz="876300">
              <a:defRPr>
                <a:solidFill>
                  <a:srgbClr val="FFFFFF"/>
                </a:solidFill>
                <a:latin typeface="Hoefler Text"/>
                <a:ea typeface="Hoefler Text"/>
                <a:cs typeface="Hoefler Text"/>
                <a:sym typeface="Hoefler Text"/>
              </a:defRPr>
            </a:pPr>
            <a:endParaRPr/>
          </a:p>
        </p:txBody>
      </p:sp>
      <p:sp>
        <p:nvSpPr>
          <p:cNvPr id="829" name="Circle"/>
          <p:cNvSpPr/>
          <p:nvPr/>
        </p:nvSpPr>
        <p:spPr>
          <a:xfrm>
            <a:off x="16421100" y="6369044"/>
            <a:ext cx="1531029" cy="1532638"/>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30" name="Circle"/>
          <p:cNvSpPr/>
          <p:nvPr/>
        </p:nvSpPr>
        <p:spPr>
          <a:xfrm>
            <a:off x="17649485" y="8240004"/>
            <a:ext cx="1531029" cy="1532637"/>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31" name="Circle"/>
          <p:cNvSpPr/>
          <p:nvPr/>
        </p:nvSpPr>
        <p:spPr>
          <a:xfrm>
            <a:off x="20566970" y="8240004"/>
            <a:ext cx="1531030" cy="1532637"/>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32" name="Circle"/>
          <p:cNvSpPr/>
          <p:nvPr/>
        </p:nvSpPr>
        <p:spPr>
          <a:xfrm>
            <a:off x="19023243" y="6419844"/>
            <a:ext cx="1531029" cy="1532638"/>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33" name="Circle"/>
          <p:cNvSpPr/>
          <p:nvPr/>
        </p:nvSpPr>
        <p:spPr>
          <a:xfrm>
            <a:off x="17509785" y="4625086"/>
            <a:ext cx="1531029" cy="1532637"/>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34" name="Circle"/>
          <p:cNvSpPr/>
          <p:nvPr/>
        </p:nvSpPr>
        <p:spPr>
          <a:xfrm>
            <a:off x="20506985" y="4396486"/>
            <a:ext cx="1531029" cy="1532637"/>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35" name="Circle"/>
          <p:cNvSpPr/>
          <p:nvPr/>
        </p:nvSpPr>
        <p:spPr>
          <a:xfrm>
            <a:off x="18789650" y="2868427"/>
            <a:ext cx="1531029" cy="1532637"/>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Tree>
  </p:cSld>
  <p:clrMapOvr>
    <a:masterClrMapping/>
  </p:clrMapOvr>
  <mc:AlternateContent xmlns:mc="http://schemas.openxmlformats.org/markup-compatibility/2006" xmlns:p14="http://schemas.microsoft.com/office/powerpoint/2010/main">
    <mc:Choice Requires="p14">
      <p:transition spd="slow">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797"/>
                                        </p:tgtEl>
                                        <p:attrNameLst>
                                          <p:attrName>style.visibility</p:attrName>
                                        </p:attrNameLst>
                                      </p:cBhvr>
                                      <p:to>
                                        <p:strVal val="visible"/>
                                      </p:to>
                                    </p:set>
                                    <p:anim calcmode="lin" valueType="num">
                                      <p:cBhvr>
                                        <p:cTn id="7" dur="1000" fill="hold"/>
                                        <p:tgtEl>
                                          <p:spTgt spid="797"/>
                                        </p:tgtEl>
                                        <p:attrNameLst>
                                          <p:attrName>ppt_w</p:attrName>
                                        </p:attrNameLst>
                                      </p:cBhvr>
                                      <p:tavLst>
                                        <p:tav tm="0">
                                          <p:val>
                                            <p:strVal val="4*#ppt_w"/>
                                          </p:val>
                                        </p:tav>
                                        <p:tav tm="100000">
                                          <p:val>
                                            <p:strVal val="#ppt_w"/>
                                          </p:val>
                                        </p:tav>
                                      </p:tavLst>
                                    </p:anim>
                                    <p:anim calcmode="lin" valueType="num">
                                      <p:cBhvr>
                                        <p:cTn id="8" dur="1000" fill="hold"/>
                                        <p:tgtEl>
                                          <p:spTgt spid="797"/>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0" nodeType="afterEffect">
                                  <p:stCondLst>
                                    <p:cond delay="0"/>
                                  </p:stCondLst>
                                  <p:iterate>
                                    <p:tmAbs val="0"/>
                                  </p:iterate>
                                  <p:childTnLst>
                                    <p:set>
                                      <p:cBhvr>
                                        <p:cTn id="11" fill="hold"/>
                                        <p:tgtEl>
                                          <p:spTgt spid="798">
                                            <p:bg/>
                                          </p:spTgt>
                                        </p:tgtEl>
                                        <p:attrNameLst>
                                          <p:attrName>style.visibility</p:attrName>
                                        </p:attrNameLst>
                                      </p:cBhvr>
                                      <p:to>
                                        <p:strVal val="visible"/>
                                      </p:to>
                                    </p:set>
                                    <p:animEffect transition="in" filter="fade">
                                      <p:cBhvr>
                                        <p:cTn id="12" dur="500"/>
                                        <p:tgtEl>
                                          <p:spTgt spid="798">
                                            <p:bg/>
                                          </p:spTgt>
                                        </p:tgtEl>
                                      </p:cBhvr>
                                    </p:animEffect>
                                  </p:childTnLst>
                                </p:cTn>
                              </p:par>
                              <p:par>
                                <p:cTn id="13" presetID="10" presetClass="entr" presetSubtype="0" fill="hold" grpId="0" nodeType="withEffect">
                                  <p:stCondLst>
                                    <p:cond delay="0"/>
                                  </p:stCondLst>
                                  <p:iterate>
                                    <p:tmAbs val="0"/>
                                  </p:iterate>
                                  <p:childTnLst>
                                    <p:set>
                                      <p:cBhvr>
                                        <p:cTn id="14" fill="hold"/>
                                        <p:tgtEl>
                                          <p:spTgt spid="798">
                                            <p:txEl>
                                              <p:pRg st="0" end="0"/>
                                            </p:txEl>
                                          </p:spTgt>
                                        </p:tgtEl>
                                        <p:attrNameLst>
                                          <p:attrName>style.visibility</p:attrName>
                                        </p:attrNameLst>
                                      </p:cBhvr>
                                      <p:to>
                                        <p:strVal val="visible"/>
                                      </p:to>
                                    </p:set>
                                    <p:animEffect transition="in" filter="fade">
                                      <p:cBhvr>
                                        <p:cTn id="15" dur="500"/>
                                        <p:tgtEl>
                                          <p:spTgt spid="798">
                                            <p:txEl>
                                              <p:pRg st="0" end="0"/>
                                            </p:txEl>
                                          </p:spTgt>
                                        </p:tgtEl>
                                      </p:cBhvr>
                                    </p:animEffect>
                                  </p:childTnLst>
                                </p:cTn>
                              </p:par>
                            </p:childTnLst>
                          </p:cTn>
                        </p:par>
                        <p:par>
                          <p:cTn id="16" fill="hold">
                            <p:stCondLst>
                              <p:cond delay="1500"/>
                            </p:stCondLst>
                            <p:childTnLst>
                              <p:par>
                                <p:cTn id="17" presetID="10" presetClass="entr" fill="hold" grpId="0" nodeType="afterEffect">
                                  <p:stCondLst>
                                    <p:cond delay="0"/>
                                  </p:stCondLst>
                                  <p:iterate>
                                    <p:tmAbs val="0"/>
                                  </p:iterate>
                                  <p:childTnLst>
                                    <p:set>
                                      <p:cBhvr>
                                        <p:cTn id="18" fill="hold"/>
                                        <p:tgtEl>
                                          <p:spTgt spid="798">
                                            <p:txEl>
                                              <p:pRg st="1" end="1"/>
                                            </p:txEl>
                                          </p:spTgt>
                                        </p:tgtEl>
                                        <p:attrNameLst>
                                          <p:attrName>style.visibility</p:attrName>
                                        </p:attrNameLst>
                                      </p:cBhvr>
                                      <p:to>
                                        <p:strVal val="visible"/>
                                      </p:to>
                                    </p:set>
                                    <p:animEffect transition="in" filter="fade">
                                      <p:cBhvr>
                                        <p:cTn id="19" dur="500"/>
                                        <p:tgtEl>
                                          <p:spTgt spid="798">
                                            <p:txEl>
                                              <p:pRg st="1" end="1"/>
                                            </p:txEl>
                                          </p:spTgt>
                                        </p:tgtEl>
                                      </p:cBhvr>
                                    </p:animEffect>
                                  </p:childTnLst>
                                </p:cTn>
                              </p:par>
                            </p:childTnLst>
                          </p:cTn>
                        </p:par>
                        <p:par>
                          <p:cTn id="20" fill="hold">
                            <p:stCondLst>
                              <p:cond delay="2000"/>
                            </p:stCondLst>
                            <p:childTnLst>
                              <p:par>
                                <p:cTn id="21" presetID="10" presetClass="entr" fill="hold" grpId="0" nodeType="afterEffect">
                                  <p:stCondLst>
                                    <p:cond delay="0"/>
                                  </p:stCondLst>
                                  <p:iterate>
                                    <p:tmAbs val="0"/>
                                  </p:iterate>
                                  <p:childTnLst>
                                    <p:set>
                                      <p:cBhvr>
                                        <p:cTn id="22" fill="hold"/>
                                        <p:tgtEl>
                                          <p:spTgt spid="798">
                                            <p:txEl>
                                              <p:pRg st="2" end="2"/>
                                            </p:txEl>
                                          </p:spTgt>
                                        </p:tgtEl>
                                        <p:attrNameLst>
                                          <p:attrName>style.visibility</p:attrName>
                                        </p:attrNameLst>
                                      </p:cBhvr>
                                      <p:to>
                                        <p:strVal val="visible"/>
                                      </p:to>
                                    </p:set>
                                    <p:animEffect transition="in" filter="fade">
                                      <p:cBhvr>
                                        <p:cTn id="23" dur="500"/>
                                        <p:tgtEl>
                                          <p:spTgt spid="798">
                                            <p:txEl>
                                              <p:pRg st="2" end="2"/>
                                            </p:txEl>
                                          </p:spTgt>
                                        </p:tgtEl>
                                      </p:cBhvr>
                                    </p:animEffect>
                                  </p:childTnLst>
                                </p:cTn>
                              </p:par>
                            </p:childTnLst>
                          </p:cTn>
                        </p:par>
                        <p:par>
                          <p:cTn id="24" fill="hold">
                            <p:stCondLst>
                              <p:cond delay="2500"/>
                            </p:stCondLst>
                            <p:childTnLst>
                              <p:par>
                                <p:cTn id="25" presetID="10" presetClass="entr" fill="hold" grpId="0" nodeType="afterEffect">
                                  <p:stCondLst>
                                    <p:cond delay="0"/>
                                  </p:stCondLst>
                                  <p:iterate>
                                    <p:tmAbs val="0"/>
                                  </p:iterate>
                                  <p:childTnLst>
                                    <p:set>
                                      <p:cBhvr>
                                        <p:cTn id="26" fill="hold"/>
                                        <p:tgtEl>
                                          <p:spTgt spid="798">
                                            <p:txEl>
                                              <p:pRg st="3" end="3"/>
                                            </p:txEl>
                                          </p:spTgt>
                                        </p:tgtEl>
                                        <p:attrNameLst>
                                          <p:attrName>style.visibility</p:attrName>
                                        </p:attrNameLst>
                                      </p:cBhvr>
                                      <p:to>
                                        <p:strVal val="visible"/>
                                      </p:to>
                                    </p:set>
                                    <p:animEffect transition="in" filter="fade">
                                      <p:cBhvr>
                                        <p:cTn id="27" dur="500"/>
                                        <p:tgtEl>
                                          <p:spTgt spid="798">
                                            <p:txEl>
                                              <p:pRg st="3" end="3"/>
                                            </p:txEl>
                                          </p:spTgt>
                                        </p:tgtEl>
                                      </p:cBhvr>
                                    </p:animEffect>
                                  </p:childTnLst>
                                </p:cTn>
                              </p:par>
                            </p:childTnLst>
                          </p:cTn>
                        </p:par>
                        <p:par>
                          <p:cTn id="28" fill="hold">
                            <p:stCondLst>
                              <p:cond delay="3000"/>
                            </p:stCondLst>
                            <p:childTnLst>
                              <p:par>
                                <p:cTn id="29" presetID="10" presetClass="entr" fill="hold" grpId="0" nodeType="afterEffect">
                                  <p:stCondLst>
                                    <p:cond delay="0"/>
                                  </p:stCondLst>
                                  <p:iterate>
                                    <p:tmAbs val="0"/>
                                  </p:iterate>
                                  <p:childTnLst>
                                    <p:set>
                                      <p:cBhvr>
                                        <p:cTn id="30" fill="hold"/>
                                        <p:tgtEl>
                                          <p:spTgt spid="798">
                                            <p:txEl>
                                              <p:pRg st="4" end="4"/>
                                            </p:txEl>
                                          </p:spTgt>
                                        </p:tgtEl>
                                        <p:attrNameLst>
                                          <p:attrName>style.visibility</p:attrName>
                                        </p:attrNameLst>
                                      </p:cBhvr>
                                      <p:to>
                                        <p:strVal val="visible"/>
                                      </p:to>
                                    </p:set>
                                    <p:animEffect transition="in" filter="fade">
                                      <p:cBhvr>
                                        <p:cTn id="31" dur="500"/>
                                        <p:tgtEl>
                                          <p:spTgt spid="798">
                                            <p:txEl>
                                              <p:pRg st="4" end="4"/>
                                            </p:txEl>
                                          </p:spTgt>
                                        </p:tgtEl>
                                      </p:cBhvr>
                                    </p:animEffect>
                                  </p:childTnLst>
                                </p:cTn>
                              </p:par>
                            </p:childTnLst>
                          </p:cTn>
                        </p:par>
                        <p:par>
                          <p:cTn id="32" fill="hold">
                            <p:stCondLst>
                              <p:cond delay="3500"/>
                            </p:stCondLst>
                            <p:childTnLst>
                              <p:par>
                                <p:cTn id="33" presetID="10" presetClass="entr" fill="hold" grpId="0" nodeType="afterEffect">
                                  <p:stCondLst>
                                    <p:cond delay="0"/>
                                  </p:stCondLst>
                                  <p:iterate>
                                    <p:tmAbs val="0"/>
                                  </p:iterate>
                                  <p:childTnLst>
                                    <p:set>
                                      <p:cBhvr>
                                        <p:cTn id="34" fill="hold"/>
                                        <p:tgtEl>
                                          <p:spTgt spid="798">
                                            <p:txEl>
                                              <p:pRg st="5" end="5"/>
                                            </p:txEl>
                                          </p:spTgt>
                                        </p:tgtEl>
                                        <p:attrNameLst>
                                          <p:attrName>style.visibility</p:attrName>
                                        </p:attrNameLst>
                                      </p:cBhvr>
                                      <p:to>
                                        <p:strVal val="visible"/>
                                      </p:to>
                                    </p:set>
                                    <p:animEffect transition="in" filter="fade">
                                      <p:cBhvr>
                                        <p:cTn id="35" dur="500"/>
                                        <p:tgtEl>
                                          <p:spTgt spid="798">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32" fill="hold" grpId="0" nodeType="clickEffect">
                                  <p:stCondLst>
                                    <p:cond delay="0"/>
                                  </p:stCondLst>
                                  <p:iterate type="lt">
                                    <p:tmAbs val="0"/>
                                  </p:iterate>
                                  <p:childTnLst>
                                    <p:set>
                                      <p:cBhvr>
                                        <p:cTn id="39" fill="hold"/>
                                        <p:tgtEl>
                                          <p:spTgt spid="828"/>
                                        </p:tgtEl>
                                        <p:attrNameLst>
                                          <p:attrName>style.visibility</p:attrName>
                                        </p:attrNameLst>
                                      </p:cBhvr>
                                      <p:to>
                                        <p:strVal val="visible"/>
                                      </p:to>
                                    </p:set>
                                    <p:anim calcmode="lin" valueType="num">
                                      <p:cBhvr>
                                        <p:cTn id="40" dur="500" fill="hold"/>
                                        <p:tgtEl>
                                          <p:spTgt spid="828"/>
                                        </p:tgtEl>
                                        <p:attrNameLst>
                                          <p:attrName>ppt_w</p:attrName>
                                        </p:attrNameLst>
                                      </p:cBhvr>
                                      <p:tavLst>
                                        <p:tav tm="0">
                                          <p:val>
                                            <p:strVal val="4*#ppt_w"/>
                                          </p:val>
                                        </p:tav>
                                        <p:tav tm="100000">
                                          <p:val>
                                            <p:strVal val="#ppt_w"/>
                                          </p:val>
                                        </p:tav>
                                      </p:tavLst>
                                    </p:anim>
                                    <p:anim calcmode="lin" valueType="num">
                                      <p:cBhvr>
                                        <p:cTn id="41" dur="500" fill="hold"/>
                                        <p:tgtEl>
                                          <p:spTgt spid="828"/>
                                        </p:tgtEl>
                                        <p:attrNameLst>
                                          <p:attrName>ppt_h</p:attrName>
                                        </p:attrNameLst>
                                      </p:cBhvr>
                                      <p:tavLst>
                                        <p:tav tm="0">
                                          <p:val>
                                            <p:strVal val="4*#ppt_h"/>
                                          </p:val>
                                        </p:tav>
                                        <p:tav tm="100000">
                                          <p:val>
                                            <p:strVal val="#ppt_h"/>
                                          </p:val>
                                        </p:tav>
                                      </p:tavLst>
                                    </p:anim>
                                  </p:childTnLst>
                                </p:cTn>
                              </p:par>
                            </p:childTnLst>
                          </p:cTn>
                        </p:par>
                        <p:par>
                          <p:cTn id="42" fill="hold">
                            <p:stCondLst>
                              <p:cond delay="500"/>
                            </p:stCondLst>
                            <p:childTnLst>
                              <p:par>
                                <p:cTn id="43" presetID="10" presetClass="entr" fill="hold" grpId="0" nodeType="afterEffect">
                                  <p:stCondLst>
                                    <p:cond delay="0"/>
                                  </p:stCondLst>
                                  <p:iterate>
                                    <p:tmAbs val="0"/>
                                  </p:iterate>
                                  <p:childTnLst>
                                    <p:set>
                                      <p:cBhvr>
                                        <p:cTn id="44" fill="hold"/>
                                        <p:tgtEl>
                                          <p:spTgt spid="799"/>
                                        </p:tgtEl>
                                        <p:attrNameLst>
                                          <p:attrName>style.visibility</p:attrName>
                                        </p:attrNameLst>
                                      </p:cBhvr>
                                      <p:to>
                                        <p:strVal val="visible"/>
                                      </p:to>
                                    </p:set>
                                    <p:animEffect transition="in" filter="fade">
                                      <p:cBhvr>
                                        <p:cTn id="45" dur="500"/>
                                        <p:tgtEl>
                                          <p:spTgt spid="79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path" presetSubtype="0" accel="50000" decel="50000" fill="hold" nodeType="clickEffect">
                                  <p:stCondLst>
                                    <p:cond delay="0"/>
                                  </p:stCondLst>
                                  <p:childTnLst>
                                    <p:animMotion origin="layout" path="M 0.000000 0.000000 L -0.050439 0.127836" pathEditMode="relative">
                                      <p:cBhvr>
                                        <p:cTn id="49" dur="500" fill="hold"/>
                                        <p:tgtEl>
                                          <p:spTgt spid="828"/>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1" presetClass="path" presetSubtype="0" accel="50000" decel="50000" fill="hold" nodeType="clickEffect">
                                  <p:stCondLst>
                                    <p:cond delay="0"/>
                                  </p:stCondLst>
                                  <p:childTnLst>
                                    <p:animMotion origin="layout" path="M -0.050439 0.127836 L -0.098828 0.255556" pathEditMode="relative">
                                      <p:cBhvr>
                                        <p:cTn id="53" dur="500" fill="hold"/>
                                        <p:tgtEl>
                                          <p:spTgt spid="828"/>
                                        </p:tgtEl>
                                        <p:attrNameLst>
                                          <p:attrName>ppt_x</p:attrName>
                                          <p:attrName>ppt_y</p:attrName>
                                        </p:attrNameLst>
                                      </p:cBhvr>
                                    </p:animMotion>
                                  </p:childTnLst>
                                </p:cTn>
                              </p:par>
                            </p:childTnLst>
                          </p:cTn>
                        </p:par>
                        <p:par>
                          <p:cTn id="54" fill="hold">
                            <p:stCondLst>
                              <p:cond delay="500"/>
                            </p:stCondLst>
                            <p:childTnLst>
                              <p:par>
                                <p:cTn id="55" presetID="10" presetClass="entr" fill="hold" grpId="0" nodeType="afterEffect">
                                  <p:stCondLst>
                                    <p:cond delay="0"/>
                                  </p:stCondLst>
                                  <p:iterate>
                                    <p:tmAbs val="0"/>
                                  </p:iterate>
                                  <p:childTnLst>
                                    <p:set>
                                      <p:cBhvr>
                                        <p:cTn id="56" fill="hold"/>
                                        <p:tgtEl>
                                          <p:spTgt spid="802"/>
                                        </p:tgtEl>
                                        <p:attrNameLst>
                                          <p:attrName>style.visibility</p:attrName>
                                        </p:attrNameLst>
                                      </p:cBhvr>
                                      <p:to>
                                        <p:strVal val="visible"/>
                                      </p:to>
                                    </p:set>
                                    <p:animEffect transition="in" filter="fade">
                                      <p:cBhvr>
                                        <p:cTn id="57" dur="500"/>
                                        <p:tgtEl>
                                          <p:spTgt spid="802"/>
                                        </p:tgtEl>
                                      </p:cBhvr>
                                    </p:animEffect>
                                  </p:childTnLst>
                                </p:cTn>
                              </p:par>
                            </p:childTnLst>
                          </p:cTn>
                        </p:par>
                        <p:par>
                          <p:cTn id="58" fill="hold">
                            <p:stCondLst>
                              <p:cond delay="1000"/>
                            </p:stCondLst>
                            <p:childTnLst>
                              <p:par>
                                <p:cTn id="59" presetID="23" presetClass="entr" presetSubtype="16" fill="hold" grpId="0" nodeType="afterEffect">
                                  <p:stCondLst>
                                    <p:cond delay="0"/>
                                  </p:stCondLst>
                                  <p:iterate>
                                    <p:tmAbs val="0"/>
                                  </p:iterate>
                                  <p:childTnLst>
                                    <p:set>
                                      <p:cBhvr>
                                        <p:cTn id="60" fill="hold"/>
                                        <p:tgtEl>
                                          <p:spTgt spid="829"/>
                                        </p:tgtEl>
                                        <p:attrNameLst>
                                          <p:attrName>style.visibility</p:attrName>
                                        </p:attrNameLst>
                                      </p:cBhvr>
                                      <p:to>
                                        <p:strVal val="visible"/>
                                      </p:to>
                                    </p:set>
                                    <p:anim calcmode="lin" valueType="num">
                                      <p:cBhvr>
                                        <p:cTn id="61" dur="200" fill="hold"/>
                                        <p:tgtEl>
                                          <p:spTgt spid="829"/>
                                        </p:tgtEl>
                                        <p:attrNameLst>
                                          <p:attrName>ppt_w</p:attrName>
                                        </p:attrNameLst>
                                      </p:cBhvr>
                                      <p:tavLst>
                                        <p:tav tm="0">
                                          <p:val>
                                            <p:fltVal val="0"/>
                                          </p:val>
                                        </p:tav>
                                        <p:tav tm="100000">
                                          <p:val>
                                            <p:strVal val="#ppt_w"/>
                                          </p:val>
                                        </p:tav>
                                      </p:tavLst>
                                    </p:anim>
                                    <p:anim calcmode="lin" valueType="num">
                                      <p:cBhvr>
                                        <p:cTn id="62" dur="200" fill="hold"/>
                                        <p:tgtEl>
                                          <p:spTgt spid="829"/>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 presetClass="path" presetSubtype="0" accel="50000" decel="50000" fill="hold" nodeType="clickEffect">
                                  <p:stCondLst>
                                    <p:cond delay="0"/>
                                  </p:stCondLst>
                                  <p:childTnLst>
                                    <p:animMotion origin="layout" path="M -0.098828 0.255556 L -0.051477 0.123618" pathEditMode="relative">
                                      <p:cBhvr>
                                        <p:cTn id="66" dur="500" fill="hold"/>
                                        <p:tgtEl>
                                          <p:spTgt spid="828"/>
                                        </p:tgtEl>
                                        <p:attrNameLst>
                                          <p:attrName>ppt_x</p:attrName>
                                          <p:attrName>ppt_y</p:attrName>
                                        </p:attrNameLst>
                                      </p:cBhvr>
                                    </p:animMotion>
                                  </p:childTnLst>
                                </p:cTn>
                              </p:par>
                            </p:childTnLst>
                          </p:cTn>
                        </p:par>
                        <p:par>
                          <p:cTn id="67" fill="hold">
                            <p:stCondLst>
                              <p:cond delay="500"/>
                            </p:stCondLst>
                            <p:childTnLst>
                              <p:par>
                                <p:cTn id="68" presetID="10" presetClass="entr" fill="hold" grpId="0" nodeType="afterEffect">
                                  <p:stCondLst>
                                    <p:cond delay="0"/>
                                  </p:stCondLst>
                                  <p:iterate>
                                    <p:tmAbs val="0"/>
                                  </p:iterate>
                                  <p:childTnLst>
                                    <p:set>
                                      <p:cBhvr>
                                        <p:cTn id="69" fill="hold"/>
                                        <p:tgtEl>
                                          <p:spTgt spid="801"/>
                                        </p:tgtEl>
                                        <p:attrNameLst>
                                          <p:attrName>style.visibility</p:attrName>
                                        </p:attrNameLst>
                                      </p:cBhvr>
                                      <p:to>
                                        <p:strVal val="visible"/>
                                      </p:to>
                                    </p:set>
                                    <p:animEffect transition="in" filter="fade">
                                      <p:cBhvr>
                                        <p:cTn id="70" dur="500"/>
                                        <p:tgtEl>
                                          <p:spTgt spid="801"/>
                                        </p:tgtEl>
                                      </p:cBhvr>
                                    </p:animEffect>
                                  </p:childTnLst>
                                </p:cTn>
                              </p:par>
                            </p:childTnLst>
                          </p:cTn>
                        </p:par>
                        <p:par>
                          <p:cTn id="71" fill="hold">
                            <p:stCondLst>
                              <p:cond delay="1000"/>
                            </p:stCondLst>
                            <p:childTnLst>
                              <p:par>
                                <p:cTn id="72" presetID="23" presetClass="entr" presetSubtype="16" fill="hold" grpId="0" nodeType="afterEffect">
                                  <p:stCondLst>
                                    <p:cond delay="0"/>
                                  </p:stCondLst>
                                  <p:iterate>
                                    <p:tmAbs val="0"/>
                                  </p:iterate>
                                  <p:childTnLst>
                                    <p:set>
                                      <p:cBhvr>
                                        <p:cTn id="73" fill="hold"/>
                                        <p:tgtEl>
                                          <p:spTgt spid="833"/>
                                        </p:tgtEl>
                                        <p:attrNameLst>
                                          <p:attrName>style.visibility</p:attrName>
                                        </p:attrNameLst>
                                      </p:cBhvr>
                                      <p:to>
                                        <p:strVal val="visible"/>
                                      </p:to>
                                    </p:set>
                                    <p:anim calcmode="lin" valueType="num">
                                      <p:cBhvr>
                                        <p:cTn id="74" dur="200" fill="hold"/>
                                        <p:tgtEl>
                                          <p:spTgt spid="833"/>
                                        </p:tgtEl>
                                        <p:attrNameLst>
                                          <p:attrName>ppt_w</p:attrName>
                                        </p:attrNameLst>
                                      </p:cBhvr>
                                      <p:tavLst>
                                        <p:tav tm="0">
                                          <p:val>
                                            <p:fltVal val="0"/>
                                          </p:val>
                                        </p:tav>
                                        <p:tav tm="100000">
                                          <p:val>
                                            <p:strVal val="#ppt_w"/>
                                          </p:val>
                                        </p:tav>
                                      </p:tavLst>
                                    </p:anim>
                                    <p:anim calcmode="lin" valueType="num">
                                      <p:cBhvr>
                                        <p:cTn id="75" dur="200" fill="hold"/>
                                        <p:tgtEl>
                                          <p:spTgt spid="833"/>
                                        </p:tgtEl>
                                        <p:attrNameLst>
                                          <p:attrName>ppt_h</p:attrName>
                                        </p:attrNameLst>
                                      </p:cBhvr>
                                      <p:tavLst>
                                        <p:tav tm="0">
                                          <p:val>
                                            <p:fltVal val="0"/>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1" presetClass="path" presetSubtype="0" accel="50000" decel="50000" fill="hold" nodeType="clickEffect">
                                  <p:stCondLst>
                                    <p:cond delay="0"/>
                                  </p:stCondLst>
                                  <p:childTnLst>
                                    <p:animMotion origin="layout" path="M -0.051477 0.123618 L 0.015747 0.259144" pathEditMode="relative">
                                      <p:cBhvr>
                                        <p:cTn id="79" dur="500" fill="hold"/>
                                        <p:tgtEl>
                                          <p:spTgt spid="828"/>
                                        </p:tgtEl>
                                        <p:attrNameLst>
                                          <p:attrName>ppt_x</p:attrName>
                                          <p:attrName>ppt_y</p:attrName>
                                        </p:attrNameLst>
                                      </p:cBhvr>
                                    </p:animMotion>
                                  </p:childTnLst>
                                </p:cTn>
                              </p:par>
                            </p:childTnLst>
                          </p:cTn>
                        </p:par>
                        <p:par>
                          <p:cTn id="80" fill="hold">
                            <p:stCondLst>
                              <p:cond delay="0"/>
                            </p:stCondLst>
                            <p:childTnLst>
                              <p:par>
                                <p:cTn id="81" presetID="-1" presetClass="path" presetSubtype="0" accel="50000" decel="50000" fill="hold" nodeType="afterEffect">
                                  <p:stCondLst>
                                    <p:cond delay="0"/>
                                  </p:stCondLst>
                                  <p:childTnLst>
                                    <p:animMotion origin="layout" path="M 0.015747 0.259144 L -0.044873 0.392180" pathEditMode="relative">
                                      <p:cBhvr>
                                        <p:cTn id="82" dur="500" fill="hold"/>
                                        <p:tgtEl>
                                          <p:spTgt spid="828"/>
                                        </p:tgtEl>
                                        <p:attrNameLst>
                                          <p:attrName>ppt_x</p:attrName>
                                          <p:attrName>ppt_y</p:attrName>
                                        </p:attrNameLst>
                                      </p:cBhvr>
                                    </p:animMotion>
                                  </p:childTnLst>
                                </p:cTn>
                              </p:par>
                            </p:childTnLst>
                          </p:cTn>
                        </p:par>
                        <p:par>
                          <p:cTn id="83" fill="hold">
                            <p:stCondLst>
                              <p:cond delay="500"/>
                            </p:stCondLst>
                            <p:childTnLst>
                              <p:par>
                                <p:cTn id="84" presetID="10" presetClass="entr" fill="hold" grpId="0" nodeType="afterEffect">
                                  <p:stCondLst>
                                    <p:cond delay="0"/>
                                  </p:stCondLst>
                                  <p:iterate>
                                    <p:tmAbs val="0"/>
                                  </p:iterate>
                                  <p:childTnLst>
                                    <p:set>
                                      <p:cBhvr>
                                        <p:cTn id="85" fill="hold"/>
                                        <p:tgtEl>
                                          <p:spTgt spid="806"/>
                                        </p:tgtEl>
                                        <p:attrNameLst>
                                          <p:attrName>style.visibility</p:attrName>
                                        </p:attrNameLst>
                                      </p:cBhvr>
                                      <p:to>
                                        <p:strVal val="visible"/>
                                      </p:to>
                                    </p:set>
                                    <p:animEffect transition="in" filter="fade">
                                      <p:cBhvr>
                                        <p:cTn id="86" dur="500"/>
                                        <p:tgtEl>
                                          <p:spTgt spid="806"/>
                                        </p:tgtEl>
                                      </p:cBhvr>
                                    </p:animEffect>
                                  </p:childTnLst>
                                </p:cTn>
                              </p:par>
                            </p:childTnLst>
                          </p:cTn>
                        </p:par>
                        <p:par>
                          <p:cTn id="87" fill="hold">
                            <p:stCondLst>
                              <p:cond delay="1000"/>
                            </p:stCondLst>
                            <p:childTnLst>
                              <p:par>
                                <p:cTn id="88" presetID="23" presetClass="entr" presetSubtype="16" fill="hold" grpId="0" nodeType="afterEffect">
                                  <p:stCondLst>
                                    <p:cond delay="0"/>
                                  </p:stCondLst>
                                  <p:iterate>
                                    <p:tmAbs val="0"/>
                                  </p:iterate>
                                  <p:childTnLst>
                                    <p:set>
                                      <p:cBhvr>
                                        <p:cTn id="89" fill="hold"/>
                                        <p:tgtEl>
                                          <p:spTgt spid="830"/>
                                        </p:tgtEl>
                                        <p:attrNameLst>
                                          <p:attrName>style.visibility</p:attrName>
                                        </p:attrNameLst>
                                      </p:cBhvr>
                                      <p:to>
                                        <p:strVal val="visible"/>
                                      </p:to>
                                    </p:set>
                                    <p:anim calcmode="lin" valueType="num">
                                      <p:cBhvr>
                                        <p:cTn id="90" dur="200" fill="hold"/>
                                        <p:tgtEl>
                                          <p:spTgt spid="830"/>
                                        </p:tgtEl>
                                        <p:attrNameLst>
                                          <p:attrName>ppt_w</p:attrName>
                                        </p:attrNameLst>
                                      </p:cBhvr>
                                      <p:tavLst>
                                        <p:tav tm="0">
                                          <p:val>
                                            <p:fltVal val="0"/>
                                          </p:val>
                                        </p:tav>
                                        <p:tav tm="100000">
                                          <p:val>
                                            <p:strVal val="#ppt_w"/>
                                          </p:val>
                                        </p:tav>
                                      </p:tavLst>
                                    </p:anim>
                                    <p:anim calcmode="lin" valueType="num">
                                      <p:cBhvr>
                                        <p:cTn id="91" dur="200" fill="hold"/>
                                        <p:tgtEl>
                                          <p:spTgt spid="830"/>
                                        </p:tgtEl>
                                        <p:attrNameLst>
                                          <p:attrName>ppt_h</p:attrName>
                                        </p:attrNameLst>
                                      </p:cBhvr>
                                      <p:tavLst>
                                        <p:tav tm="0">
                                          <p:val>
                                            <p:fltVal val="0"/>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1" presetClass="path" presetSubtype="0" accel="50000" decel="50000" fill="hold" nodeType="clickEffect">
                                  <p:stCondLst>
                                    <p:cond delay="0"/>
                                  </p:stCondLst>
                                  <p:childTnLst>
                                    <p:animMotion origin="layout" path="M -0.044873 0.392180 L 0.014469 0.253168" pathEditMode="relative">
                                      <p:cBhvr>
                                        <p:cTn id="95" dur="500" fill="hold"/>
                                        <p:tgtEl>
                                          <p:spTgt spid="828"/>
                                        </p:tgtEl>
                                        <p:attrNameLst>
                                          <p:attrName>ppt_x</p:attrName>
                                          <p:attrName>ppt_y</p:attrName>
                                        </p:attrNameLst>
                                      </p:cBhvr>
                                    </p:animMotion>
                                  </p:childTnLst>
                                </p:cTn>
                              </p:par>
                            </p:childTnLst>
                          </p:cTn>
                        </p:par>
                        <p:par>
                          <p:cTn id="96" fill="hold">
                            <p:stCondLst>
                              <p:cond delay="500"/>
                            </p:stCondLst>
                            <p:childTnLst>
                              <p:par>
                                <p:cTn id="97" presetID="10" presetClass="entr" fill="hold" grpId="0" nodeType="afterEffect">
                                  <p:stCondLst>
                                    <p:cond delay="0"/>
                                  </p:stCondLst>
                                  <p:iterate>
                                    <p:tmAbs val="0"/>
                                  </p:iterate>
                                  <p:childTnLst>
                                    <p:set>
                                      <p:cBhvr>
                                        <p:cTn id="98" fill="hold"/>
                                        <p:tgtEl>
                                          <p:spTgt spid="803"/>
                                        </p:tgtEl>
                                        <p:attrNameLst>
                                          <p:attrName>style.visibility</p:attrName>
                                        </p:attrNameLst>
                                      </p:cBhvr>
                                      <p:to>
                                        <p:strVal val="visible"/>
                                      </p:to>
                                    </p:set>
                                    <p:animEffect transition="in" filter="fade">
                                      <p:cBhvr>
                                        <p:cTn id="99" dur="500"/>
                                        <p:tgtEl>
                                          <p:spTgt spid="803"/>
                                        </p:tgtEl>
                                      </p:cBhvr>
                                    </p:animEffect>
                                  </p:childTnLst>
                                </p:cTn>
                              </p:par>
                            </p:childTnLst>
                          </p:cTn>
                        </p:par>
                        <p:par>
                          <p:cTn id="100" fill="hold">
                            <p:stCondLst>
                              <p:cond delay="1000"/>
                            </p:stCondLst>
                            <p:childTnLst>
                              <p:par>
                                <p:cTn id="101" presetID="23" presetClass="entr" presetSubtype="16" fill="hold" grpId="0" nodeType="afterEffect">
                                  <p:stCondLst>
                                    <p:cond delay="0"/>
                                  </p:stCondLst>
                                  <p:iterate>
                                    <p:tmAbs val="0"/>
                                  </p:iterate>
                                  <p:childTnLst>
                                    <p:set>
                                      <p:cBhvr>
                                        <p:cTn id="102" fill="hold"/>
                                        <p:tgtEl>
                                          <p:spTgt spid="832"/>
                                        </p:tgtEl>
                                        <p:attrNameLst>
                                          <p:attrName>style.visibility</p:attrName>
                                        </p:attrNameLst>
                                      </p:cBhvr>
                                      <p:to>
                                        <p:strVal val="visible"/>
                                      </p:to>
                                    </p:set>
                                    <p:anim calcmode="lin" valueType="num">
                                      <p:cBhvr>
                                        <p:cTn id="103" dur="200" fill="hold"/>
                                        <p:tgtEl>
                                          <p:spTgt spid="832"/>
                                        </p:tgtEl>
                                        <p:attrNameLst>
                                          <p:attrName>ppt_w</p:attrName>
                                        </p:attrNameLst>
                                      </p:cBhvr>
                                      <p:tavLst>
                                        <p:tav tm="0">
                                          <p:val>
                                            <p:fltVal val="0"/>
                                          </p:val>
                                        </p:tav>
                                        <p:tav tm="100000">
                                          <p:val>
                                            <p:strVal val="#ppt_w"/>
                                          </p:val>
                                        </p:tav>
                                      </p:tavLst>
                                    </p:anim>
                                    <p:anim calcmode="lin" valueType="num">
                                      <p:cBhvr>
                                        <p:cTn id="104" dur="200" fill="hold"/>
                                        <p:tgtEl>
                                          <p:spTgt spid="832"/>
                                        </p:tgtEl>
                                        <p:attrNameLst>
                                          <p:attrName>ppt_h</p:attrName>
                                        </p:attrNameLst>
                                      </p:cBhvr>
                                      <p:tavLst>
                                        <p:tav tm="0">
                                          <p:val>
                                            <p:fltVal val="0"/>
                                          </p:val>
                                        </p:tav>
                                        <p:tav tm="100000">
                                          <p:val>
                                            <p:strVal val="#ppt_h"/>
                                          </p:val>
                                        </p:tav>
                                      </p:tavLst>
                                    </p:anim>
                                  </p:childTnLst>
                                </p:cTn>
                              </p:par>
                            </p:childTnLst>
                          </p:cTn>
                        </p:par>
                      </p:childTnLst>
                    </p:cTn>
                  </p:par>
                  <p:par>
                    <p:cTn id="105" fill="hold">
                      <p:stCondLst>
                        <p:cond delay="indefinite"/>
                      </p:stCondLst>
                      <p:childTnLst>
                        <p:par>
                          <p:cTn id="106" fill="hold">
                            <p:stCondLst>
                              <p:cond delay="0"/>
                            </p:stCondLst>
                            <p:childTnLst>
                              <p:par>
                                <p:cTn id="107" presetID="-1" presetClass="path" presetSubtype="0" accel="50000" decel="50000" fill="hold" nodeType="clickEffect">
                                  <p:stCondLst>
                                    <p:cond delay="0"/>
                                  </p:stCondLst>
                                  <p:childTnLst>
                                    <p:animMotion origin="layout" path="M 0.014469 0.253168 L 0.072908 0.387211" pathEditMode="relative">
                                      <p:cBhvr>
                                        <p:cTn id="108" dur="500" fill="hold"/>
                                        <p:tgtEl>
                                          <p:spTgt spid="828"/>
                                        </p:tgtEl>
                                        <p:attrNameLst>
                                          <p:attrName>ppt_x</p:attrName>
                                          <p:attrName>ppt_y</p:attrName>
                                        </p:attrNameLst>
                                      </p:cBhvr>
                                    </p:animMotion>
                                  </p:childTnLst>
                                </p:cTn>
                              </p:par>
                            </p:childTnLst>
                          </p:cTn>
                        </p:par>
                        <p:par>
                          <p:cTn id="109" fill="hold">
                            <p:stCondLst>
                              <p:cond delay="500"/>
                            </p:stCondLst>
                            <p:childTnLst>
                              <p:par>
                                <p:cTn id="110" presetID="10" presetClass="entr" fill="hold" grpId="0" nodeType="afterEffect">
                                  <p:stCondLst>
                                    <p:cond delay="0"/>
                                  </p:stCondLst>
                                  <p:iterate>
                                    <p:tmAbs val="0"/>
                                  </p:iterate>
                                  <p:childTnLst>
                                    <p:set>
                                      <p:cBhvr>
                                        <p:cTn id="111" fill="hold"/>
                                        <p:tgtEl>
                                          <p:spTgt spid="805"/>
                                        </p:tgtEl>
                                        <p:attrNameLst>
                                          <p:attrName>style.visibility</p:attrName>
                                        </p:attrNameLst>
                                      </p:cBhvr>
                                      <p:to>
                                        <p:strVal val="visible"/>
                                      </p:to>
                                    </p:set>
                                    <p:animEffect transition="in" filter="fade">
                                      <p:cBhvr>
                                        <p:cTn id="112" dur="500"/>
                                        <p:tgtEl>
                                          <p:spTgt spid="805"/>
                                        </p:tgtEl>
                                      </p:cBhvr>
                                    </p:animEffect>
                                  </p:childTnLst>
                                </p:cTn>
                              </p:par>
                            </p:childTnLst>
                          </p:cTn>
                        </p:par>
                        <p:par>
                          <p:cTn id="113" fill="hold">
                            <p:stCondLst>
                              <p:cond delay="1000"/>
                            </p:stCondLst>
                            <p:childTnLst>
                              <p:par>
                                <p:cTn id="114" presetID="23" presetClass="entr" presetSubtype="16" fill="hold" grpId="0" nodeType="afterEffect">
                                  <p:stCondLst>
                                    <p:cond delay="0"/>
                                  </p:stCondLst>
                                  <p:iterate>
                                    <p:tmAbs val="0"/>
                                  </p:iterate>
                                  <p:childTnLst>
                                    <p:set>
                                      <p:cBhvr>
                                        <p:cTn id="115" fill="hold"/>
                                        <p:tgtEl>
                                          <p:spTgt spid="831"/>
                                        </p:tgtEl>
                                        <p:attrNameLst>
                                          <p:attrName>style.visibility</p:attrName>
                                        </p:attrNameLst>
                                      </p:cBhvr>
                                      <p:to>
                                        <p:strVal val="visible"/>
                                      </p:to>
                                    </p:set>
                                    <p:anim calcmode="lin" valueType="num">
                                      <p:cBhvr>
                                        <p:cTn id="116" dur="200" fill="hold"/>
                                        <p:tgtEl>
                                          <p:spTgt spid="831"/>
                                        </p:tgtEl>
                                        <p:attrNameLst>
                                          <p:attrName>ppt_w</p:attrName>
                                        </p:attrNameLst>
                                      </p:cBhvr>
                                      <p:tavLst>
                                        <p:tav tm="0">
                                          <p:val>
                                            <p:fltVal val="0"/>
                                          </p:val>
                                        </p:tav>
                                        <p:tav tm="100000">
                                          <p:val>
                                            <p:strVal val="#ppt_w"/>
                                          </p:val>
                                        </p:tav>
                                      </p:tavLst>
                                    </p:anim>
                                    <p:anim calcmode="lin" valueType="num">
                                      <p:cBhvr>
                                        <p:cTn id="117" dur="200" fill="hold"/>
                                        <p:tgtEl>
                                          <p:spTgt spid="831"/>
                                        </p:tgtEl>
                                        <p:attrNameLst>
                                          <p:attrName>ppt_h</p:attrName>
                                        </p:attrNameLst>
                                      </p:cBhvr>
                                      <p:tavLst>
                                        <p:tav tm="0">
                                          <p:val>
                                            <p:fltVal val="0"/>
                                          </p:val>
                                        </p:tav>
                                        <p:tav tm="100000">
                                          <p:val>
                                            <p:strVal val="#ppt_h"/>
                                          </p:val>
                                        </p:tav>
                                      </p:tavLst>
                                    </p:anim>
                                  </p:childTnLst>
                                </p:cTn>
                              </p:par>
                            </p:childTnLst>
                          </p:cTn>
                        </p:par>
                      </p:childTnLst>
                    </p:cTn>
                  </p:par>
                  <p:par>
                    <p:cTn id="118" fill="hold">
                      <p:stCondLst>
                        <p:cond delay="indefinite"/>
                      </p:stCondLst>
                      <p:childTnLst>
                        <p:par>
                          <p:cTn id="119" fill="hold">
                            <p:stCondLst>
                              <p:cond delay="0"/>
                            </p:stCondLst>
                            <p:childTnLst>
                              <p:par>
                                <p:cTn id="120" presetID="-1" presetClass="path" presetSubtype="0" accel="50000" decel="50000" fill="hold" nodeType="clickEffect">
                                  <p:stCondLst>
                                    <p:cond delay="0"/>
                                  </p:stCondLst>
                                  <p:childTnLst>
                                    <p:animMotion origin="layout" path="M 0.072908 0.387211 L 0.012113 0.258362" pathEditMode="relative">
                                      <p:cBhvr>
                                        <p:cTn id="121" dur="500" fill="hold"/>
                                        <p:tgtEl>
                                          <p:spTgt spid="828"/>
                                        </p:tgtEl>
                                        <p:attrNameLst>
                                          <p:attrName>ppt_x</p:attrName>
                                          <p:attrName>ppt_y</p:attrName>
                                        </p:attrNameLst>
                                      </p:cBhvr>
                                    </p:animMotion>
                                  </p:childTnLst>
                                </p:cTn>
                              </p:par>
                            </p:childTnLst>
                          </p:cTn>
                        </p:par>
                        <p:par>
                          <p:cTn id="122" fill="hold">
                            <p:stCondLst>
                              <p:cond delay="0"/>
                            </p:stCondLst>
                            <p:childTnLst>
                              <p:par>
                                <p:cTn id="123" presetID="-1" presetClass="path" presetSubtype="0" accel="50000" decel="50000" fill="hold" nodeType="afterEffect">
                                  <p:stCondLst>
                                    <p:cond delay="0"/>
                                  </p:stCondLst>
                                  <p:childTnLst>
                                    <p:animMotion origin="layout" path="M 0.012113 0.258362 L -0.051176 0.124624" pathEditMode="relative">
                                      <p:cBhvr>
                                        <p:cTn id="124" dur="500" fill="hold"/>
                                        <p:tgtEl>
                                          <p:spTgt spid="828"/>
                                        </p:tgtEl>
                                        <p:attrNameLst>
                                          <p:attrName>ppt_x</p:attrName>
                                          <p:attrName>ppt_y</p:attrName>
                                        </p:attrNameLst>
                                      </p:cBhvr>
                                    </p:animMotion>
                                  </p:childTnLst>
                                </p:cTn>
                              </p:par>
                            </p:childTnLst>
                          </p:cTn>
                        </p:par>
                        <p:par>
                          <p:cTn id="125" fill="hold">
                            <p:stCondLst>
                              <p:cond delay="0"/>
                            </p:stCondLst>
                            <p:childTnLst>
                              <p:par>
                                <p:cTn id="126" presetID="-1" presetClass="path" presetSubtype="0" accel="50000" decel="50000" fill="hold" nodeType="afterEffect">
                                  <p:stCondLst>
                                    <p:cond delay="0"/>
                                  </p:stCondLst>
                                  <p:childTnLst>
                                    <p:animMotion origin="layout" path="M -0.051176 0.124624 L 0.000391 0.000000" pathEditMode="relative">
                                      <p:cBhvr>
                                        <p:cTn id="127" dur="500" fill="hold"/>
                                        <p:tgtEl>
                                          <p:spTgt spid="828"/>
                                        </p:tgtEl>
                                        <p:attrNameLst>
                                          <p:attrName>ppt_x</p:attrName>
                                          <p:attrName>ppt_y</p:attrName>
                                        </p:attrNameLst>
                                      </p:cBhvr>
                                    </p:animMotion>
                                  </p:childTnLst>
                                </p:cTn>
                              </p:par>
                            </p:childTnLst>
                          </p:cTn>
                        </p:par>
                        <p:par>
                          <p:cTn id="128" fill="hold">
                            <p:stCondLst>
                              <p:cond delay="500"/>
                            </p:stCondLst>
                            <p:childTnLst>
                              <p:par>
                                <p:cTn id="129" presetID="10" presetClass="entr" fill="hold" grpId="0" nodeType="afterEffect">
                                  <p:stCondLst>
                                    <p:cond delay="0"/>
                                  </p:stCondLst>
                                  <p:iterate>
                                    <p:tmAbs val="0"/>
                                  </p:iterate>
                                  <p:childTnLst>
                                    <p:set>
                                      <p:cBhvr>
                                        <p:cTn id="130" fill="hold"/>
                                        <p:tgtEl>
                                          <p:spTgt spid="800"/>
                                        </p:tgtEl>
                                        <p:attrNameLst>
                                          <p:attrName>style.visibility</p:attrName>
                                        </p:attrNameLst>
                                      </p:cBhvr>
                                      <p:to>
                                        <p:strVal val="visible"/>
                                      </p:to>
                                    </p:set>
                                    <p:animEffect transition="in" filter="fade">
                                      <p:cBhvr>
                                        <p:cTn id="131" dur="500"/>
                                        <p:tgtEl>
                                          <p:spTgt spid="800"/>
                                        </p:tgtEl>
                                      </p:cBhvr>
                                    </p:animEffect>
                                  </p:childTnLst>
                                </p:cTn>
                              </p:par>
                            </p:childTnLst>
                          </p:cTn>
                        </p:par>
                        <p:par>
                          <p:cTn id="132" fill="hold">
                            <p:stCondLst>
                              <p:cond delay="1000"/>
                            </p:stCondLst>
                            <p:childTnLst>
                              <p:par>
                                <p:cTn id="133" presetID="23" presetClass="entr" presetSubtype="16" fill="hold" grpId="0" nodeType="afterEffect">
                                  <p:stCondLst>
                                    <p:cond delay="0"/>
                                  </p:stCondLst>
                                  <p:iterate>
                                    <p:tmAbs val="0"/>
                                  </p:iterate>
                                  <p:childTnLst>
                                    <p:set>
                                      <p:cBhvr>
                                        <p:cTn id="134" fill="hold"/>
                                        <p:tgtEl>
                                          <p:spTgt spid="835"/>
                                        </p:tgtEl>
                                        <p:attrNameLst>
                                          <p:attrName>style.visibility</p:attrName>
                                        </p:attrNameLst>
                                      </p:cBhvr>
                                      <p:to>
                                        <p:strVal val="visible"/>
                                      </p:to>
                                    </p:set>
                                    <p:anim calcmode="lin" valueType="num">
                                      <p:cBhvr>
                                        <p:cTn id="135" dur="200" fill="hold"/>
                                        <p:tgtEl>
                                          <p:spTgt spid="835"/>
                                        </p:tgtEl>
                                        <p:attrNameLst>
                                          <p:attrName>ppt_w</p:attrName>
                                        </p:attrNameLst>
                                      </p:cBhvr>
                                      <p:tavLst>
                                        <p:tav tm="0">
                                          <p:val>
                                            <p:fltVal val="0"/>
                                          </p:val>
                                        </p:tav>
                                        <p:tav tm="100000">
                                          <p:val>
                                            <p:strVal val="#ppt_w"/>
                                          </p:val>
                                        </p:tav>
                                      </p:tavLst>
                                    </p:anim>
                                    <p:anim calcmode="lin" valueType="num">
                                      <p:cBhvr>
                                        <p:cTn id="136" dur="200" fill="hold"/>
                                        <p:tgtEl>
                                          <p:spTgt spid="835"/>
                                        </p:tgtEl>
                                        <p:attrNameLst>
                                          <p:attrName>ppt_h</p:attrName>
                                        </p:attrNameLst>
                                      </p:cBhvr>
                                      <p:tavLst>
                                        <p:tav tm="0">
                                          <p:val>
                                            <p:fltVal val="0"/>
                                          </p:val>
                                        </p:tav>
                                        <p:tav tm="100000">
                                          <p:val>
                                            <p:strVal val="#ppt_h"/>
                                          </p:val>
                                        </p:tav>
                                      </p:tavLst>
                                    </p:anim>
                                  </p:childTnLst>
                                </p:cTn>
                              </p:par>
                            </p:childTnLst>
                          </p:cTn>
                        </p:par>
                      </p:childTnLst>
                    </p:cTn>
                  </p:par>
                  <p:par>
                    <p:cTn id="137" fill="hold">
                      <p:stCondLst>
                        <p:cond delay="indefinite"/>
                      </p:stCondLst>
                      <p:childTnLst>
                        <p:par>
                          <p:cTn id="138" fill="hold">
                            <p:stCondLst>
                              <p:cond delay="0"/>
                            </p:stCondLst>
                            <p:childTnLst>
                              <p:par>
                                <p:cTn id="139" presetID="-1" presetClass="path" presetSubtype="0" accel="50000" decel="50000" fill="hold" nodeType="clickEffect">
                                  <p:stCondLst>
                                    <p:cond delay="0"/>
                                  </p:stCondLst>
                                  <p:childTnLst>
                                    <p:animMotion origin="layout" path="M 0.000391 0.000000 L 0.070732 0.110692" pathEditMode="relative">
                                      <p:cBhvr>
                                        <p:cTn id="140" dur="500" fill="hold"/>
                                        <p:tgtEl>
                                          <p:spTgt spid="828"/>
                                        </p:tgtEl>
                                        <p:attrNameLst>
                                          <p:attrName>ppt_x</p:attrName>
                                          <p:attrName>ppt_y</p:attrName>
                                        </p:attrNameLst>
                                      </p:cBhvr>
                                    </p:animMotion>
                                  </p:childTnLst>
                                </p:cTn>
                              </p:par>
                            </p:childTnLst>
                          </p:cTn>
                        </p:par>
                        <p:par>
                          <p:cTn id="141" fill="hold">
                            <p:stCondLst>
                              <p:cond delay="500"/>
                            </p:stCondLst>
                            <p:childTnLst>
                              <p:par>
                                <p:cTn id="142" presetID="10" presetClass="entr" fill="hold" grpId="0" nodeType="afterEffect">
                                  <p:stCondLst>
                                    <p:cond delay="0"/>
                                  </p:stCondLst>
                                  <p:iterate>
                                    <p:tmAbs val="0"/>
                                  </p:iterate>
                                  <p:childTnLst>
                                    <p:set>
                                      <p:cBhvr>
                                        <p:cTn id="143" fill="hold"/>
                                        <p:tgtEl>
                                          <p:spTgt spid="804"/>
                                        </p:tgtEl>
                                        <p:attrNameLst>
                                          <p:attrName>style.visibility</p:attrName>
                                        </p:attrNameLst>
                                      </p:cBhvr>
                                      <p:to>
                                        <p:strVal val="visible"/>
                                      </p:to>
                                    </p:set>
                                    <p:animEffect transition="in" filter="fade">
                                      <p:cBhvr>
                                        <p:cTn id="144" dur="500"/>
                                        <p:tgtEl>
                                          <p:spTgt spid="804"/>
                                        </p:tgtEl>
                                      </p:cBhvr>
                                    </p:animEffect>
                                  </p:childTnLst>
                                </p:cTn>
                              </p:par>
                            </p:childTnLst>
                          </p:cTn>
                        </p:par>
                        <p:par>
                          <p:cTn id="145" fill="hold">
                            <p:stCondLst>
                              <p:cond delay="1000"/>
                            </p:stCondLst>
                            <p:childTnLst>
                              <p:par>
                                <p:cTn id="146" presetID="23" presetClass="entr" presetSubtype="16" fill="hold" grpId="0" nodeType="afterEffect">
                                  <p:stCondLst>
                                    <p:cond delay="0"/>
                                  </p:stCondLst>
                                  <p:iterate>
                                    <p:tmAbs val="0"/>
                                  </p:iterate>
                                  <p:childTnLst>
                                    <p:set>
                                      <p:cBhvr>
                                        <p:cTn id="147" fill="hold"/>
                                        <p:tgtEl>
                                          <p:spTgt spid="834"/>
                                        </p:tgtEl>
                                        <p:attrNameLst>
                                          <p:attrName>style.visibility</p:attrName>
                                        </p:attrNameLst>
                                      </p:cBhvr>
                                      <p:to>
                                        <p:strVal val="visible"/>
                                      </p:to>
                                    </p:set>
                                    <p:anim calcmode="lin" valueType="num">
                                      <p:cBhvr>
                                        <p:cTn id="148" dur="200" fill="hold"/>
                                        <p:tgtEl>
                                          <p:spTgt spid="834"/>
                                        </p:tgtEl>
                                        <p:attrNameLst>
                                          <p:attrName>ppt_w</p:attrName>
                                        </p:attrNameLst>
                                      </p:cBhvr>
                                      <p:tavLst>
                                        <p:tav tm="0">
                                          <p:val>
                                            <p:fltVal val="0"/>
                                          </p:val>
                                        </p:tav>
                                        <p:tav tm="100000">
                                          <p:val>
                                            <p:strVal val="#ppt_w"/>
                                          </p:val>
                                        </p:tav>
                                      </p:tavLst>
                                    </p:anim>
                                    <p:anim calcmode="lin" valueType="num">
                                      <p:cBhvr>
                                        <p:cTn id="149" dur="200" fill="hold"/>
                                        <p:tgtEl>
                                          <p:spTgt spid="8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 grpId="0" animBg="1" advAuto="0"/>
      <p:bldP spid="798" grpId="0" build="p" bldLvl="5" animBg="1" advAuto="0"/>
      <p:bldP spid="799" grpId="0" animBg="1" advAuto="0"/>
      <p:bldP spid="800" grpId="0" animBg="1" advAuto="0"/>
      <p:bldP spid="801" grpId="0" animBg="1" advAuto="0"/>
      <p:bldP spid="802" grpId="0" animBg="1" advAuto="0"/>
      <p:bldP spid="803" grpId="0" animBg="1" advAuto="0"/>
      <p:bldP spid="804" grpId="0" animBg="1" advAuto="0"/>
      <p:bldP spid="805" grpId="0" animBg="1" advAuto="0"/>
      <p:bldP spid="806" grpId="0" animBg="1" advAuto="0"/>
      <p:bldP spid="828" grpId="0" animBg="1" advAuto="0"/>
      <p:bldP spid="829" grpId="0" animBg="1" advAuto="0"/>
      <p:bldP spid="830" grpId="0" animBg="1" advAuto="0"/>
      <p:bldP spid="831" grpId="0" animBg="1" advAuto="0"/>
      <p:bldP spid="832" grpId="0" animBg="1" advAuto="0"/>
      <p:bldP spid="833" grpId="0" animBg="1" advAuto="0"/>
      <p:bldP spid="834" grpId="0" animBg="1" advAuto="0"/>
      <p:bldP spid="835"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 name="Post-Order Traversal"/>
          <p:cNvSpPr txBox="1">
            <a:spLocks noGrp="1"/>
          </p:cNvSpPr>
          <p:nvPr>
            <p:ph type="title"/>
          </p:nvPr>
        </p:nvSpPr>
        <p:spPr>
          <a:prstGeom prst="rect">
            <a:avLst/>
          </a:prstGeom>
        </p:spPr>
        <p:txBody>
          <a:bodyPr/>
          <a:lstStyle/>
          <a:p>
            <a:r>
              <a:t>Post-Order Traversal</a:t>
            </a:r>
          </a:p>
        </p:txBody>
      </p:sp>
      <p:sp>
        <p:nvSpPr>
          <p:cNvPr id="840" name="Visit root after visiting it's subtrees…"/>
          <p:cNvSpPr txBox="1">
            <a:spLocks noGrp="1"/>
          </p:cNvSpPr>
          <p:nvPr>
            <p:ph type="body" sz="half" idx="1"/>
          </p:nvPr>
        </p:nvSpPr>
        <p:spPr>
          <a:xfrm>
            <a:off x="317500" y="2470150"/>
            <a:ext cx="12553950" cy="6972300"/>
          </a:xfrm>
          <a:prstGeom prst="rect">
            <a:avLst/>
          </a:prstGeom>
        </p:spPr>
        <p:txBody>
          <a:bodyPr/>
          <a:lstStyle/>
          <a:p>
            <a:pPr>
              <a:buBlip>
                <a:blip r:embed="rId3"/>
              </a:buBlip>
            </a:pPr>
            <a:r>
              <a:t>Visit root after visiting it's subtrees</a:t>
            </a:r>
          </a:p>
          <a:p>
            <a:pPr lvl="3">
              <a:buBlip>
                <a:blip r:embed="rId3"/>
              </a:buBlip>
            </a:pPr>
            <a:r>
              <a:t>after the recursive calls</a:t>
            </a:r>
          </a:p>
          <a:p>
            <a:pPr>
              <a:buBlip>
                <a:blip r:embed="rId3"/>
              </a:buBlip>
            </a:pPr>
            <a:r>
              <a:t>if (Tree is not empty)</a:t>
            </a:r>
          </a:p>
          <a:p>
            <a:pPr lvl="3">
              <a:buBlip>
                <a:blip r:embed="rId3"/>
              </a:buBlip>
            </a:pPr>
            <a:r>
              <a:rPr b="1"/>
              <a:t>traverse</a:t>
            </a:r>
            <a:r>
              <a:t>(Left subtree of Tree's root)</a:t>
            </a:r>
          </a:p>
          <a:p>
            <a:pPr lvl="3">
              <a:buBlip>
                <a:blip r:embed="rId3"/>
              </a:buBlip>
            </a:pPr>
            <a:r>
              <a:rPr b="1"/>
              <a:t>traverse</a:t>
            </a:r>
            <a:r>
              <a:t>(Right subtree of Tree's root)</a:t>
            </a:r>
          </a:p>
          <a:p>
            <a:pPr lvl="3">
              <a:buBlip>
                <a:blip r:embed="rId3"/>
              </a:buBlip>
            </a:pPr>
            <a:r>
              <a:rPr b="1"/>
              <a:t>process</a:t>
            </a:r>
            <a:r>
              <a:t> (visit) root </a:t>
            </a:r>
          </a:p>
        </p:txBody>
      </p:sp>
      <p:sp>
        <p:nvSpPr>
          <p:cNvPr id="841" name="Postorder Traversal"/>
          <p:cNvSpPr/>
          <p:nvPr/>
        </p:nvSpPr>
        <p:spPr>
          <a:xfrm>
            <a:off x="3297386" y="9131554"/>
            <a:ext cx="6746110" cy="977901"/>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6C6963"/>
                </a:solidFill>
                <a:latin typeface="Hoefler Text"/>
                <a:ea typeface="Hoefler Text"/>
                <a:cs typeface="Hoefler Text"/>
                <a:sym typeface="Hoefler Text"/>
              </a:defRPr>
            </a:lvl1pPr>
          </a:lstStyle>
          <a:p>
            <a:r>
              <a:t>Postorder Traversal</a:t>
            </a:r>
          </a:p>
        </p:txBody>
      </p:sp>
      <p:sp>
        <p:nvSpPr>
          <p:cNvPr id="842" name="60"/>
          <p:cNvSpPr/>
          <p:nvPr/>
        </p:nvSpPr>
        <p:spPr>
          <a:xfrm>
            <a:off x="14228725" y="10065004"/>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60</a:t>
            </a:r>
          </a:p>
        </p:txBody>
      </p:sp>
      <p:sp>
        <p:nvSpPr>
          <p:cNvPr id="843" name="20"/>
          <p:cNvSpPr/>
          <p:nvPr/>
        </p:nvSpPr>
        <p:spPr>
          <a:xfrm>
            <a:off x="10596529" y="10065004"/>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20</a:t>
            </a:r>
          </a:p>
        </p:txBody>
      </p:sp>
      <p:sp>
        <p:nvSpPr>
          <p:cNvPr id="844" name="10"/>
          <p:cNvSpPr/>
          <p:nvPr/>
        </p:nvSpPr>
        <p:spPr>
          <a:xfrm>
            <a:off x="3332128" y="10065004"/>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10</a:t>
            </a:r>
          </a:p>
        </p:txBody>
      </p:sp>
      <p:sp>
        <p:nvSpPr>
          <p:cNvPr id="845" name="40"/>
          <p:cNvSpPr/>
          <p:nvPr/>
        </p:nvSpPr>
        <p:spPr>
          <a:xfrm>
            <a:off x="8780430" y="10065004"/>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40</a:t>
            </a:r>
          </a:p>
        </p:txBody>
      </p:sp>
      <p:sp>
        <p:nvSpPr>
          <p:cNvPr id="846" name="70"/>
          <p:cNvSpPr/>
          <p:nvPr/>
        </p:nvSpPr>
        <p:spPr>
          <a:xfrm>
            <a:off x="12412630" y="10065004"/>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70</a:t>
            </a:r>
          </a:p>
        </p:txBody>
      </p:sp>
      <p:sp>
        <p:nvSpPr>
          <p:cNvPr id="847" name="50"/>
          <p:cNvSpPr/>
          <p:nvPr/>
        </p:nvSpPr>
        <p:spPr>
          <a:xfrm>
            <a:off x="6964329" y="10065004"/>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50</a:t>
            </a:r>
          </a:p>
        </p:txBody>
      </p:sp>
      <p:sp>
        <p:nvSpPr>
          <p:cNvPr id="848" name="30"/>
          <p:cNvSpPr/>
          <p:nvPr/>
        </p:nvSpPr>
        <p:spPr>
          <a:xfrm>
            <a:off x="5148228" y="10065004"/>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30</a:t>
            </a:r>
          </a:p>
        </p:txBody>
      </p:sp>
      <p:grpSp>
        <p:nvGrpSpPr>
          <p:cNvPr id="851" name="Group"/>
          <p:cNvGrpSpPr/>
          <p:nvPr/>
        </p:nvGrpSpPr>
        <p:grpSpPr>
          <a:xfrm>
            <a:off x="6877299" y="10830178"/>
            <a:ext cx="7552894" cy="2359026"/>
            <a:chOff x="3125" y="0"/>
            <a:chExt cx="7552893" cy="2359024"/>
          </a:xfrm>
        </p:grpSpPr>
        <p:sp>
          <p:nvSpPr>
            <p:cNvPr id="849" name="Check your work:…"/>
            <p:cNvSpPr/>
            <p:nvPr/>
          </p:nvSpPr>
          <p:spPr>
            <a:xfrm>
              <a:off x="3125" y="555624"/>
              <a:ext cx="5758486" cy="1803401"/>
            </a:xfrm>
            <a:prstGeom prst="rect">
              <a:avLst/>
            </a:prstGeom>
            <a:noFill/>
            <a:ln w="12700" cap="flat">
              <a:noFill/>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p>
              <a:pPr defTabSz="876300">
                <a:defRPr i="1">
                  <a:solidFill>
                    <a:srgbClr val="6C6963"/>
                  </a:solidFill>
                  <a:latin typeface="Hoefler Text"/>
                  <a:ea typeface="Hoefler Text"/>
                  <a:cs typeface="Hoefler Text"/>
                  <a:sym typeface="Hoefler Text"/>
                </a:defRPr>
              </a:pPr>
              <a:r>
                <a:t>Check your work:</a:t>
              </a:r>
            </a:p>
            <a:p>
              <a:pPr defTabSz="876300">
                <a:defRPr>
                  <a:solidFill>
                    <a:srgbClr val="6C6963"/>
                  </a:solidFill>
                  <a:latin typeface="Hoefler Text"/>
                  <a:ea typeface="Hoefler Text"/>
                  <a:cs typeface="Hoefler Text"/>
                  <a:sym typeface="Hoefler Text"/>
                </a:defRPr>
              </a:pPr>
              <a:r>
                <a:t>Root should be last</a:t>
              </a:r>
            </a:p>
          </p:txBody>
        </p:sp>
        <p:sp>
          <p:nvSpPr>
            <p:cNvPr id="850" name="Line"/>
            <p:cNvSpPr/>
            <p:nvPr/>
          </p:nvSpPr>
          <p:spPr>
            <a:xfrm flipH="1">
              <a:off x="5841519" y="0"/>
              <a:ext cx="1714500" cy="1733551"/>
            </a:xfrm>
            <a:prstGeom prst="line">
              <a:avLst/>
            </a:prstGeom>
            <a:noFill/>
            <a:ln w="114300" cap="flat">
              <a:solidFill>
                <a:srgbClr val="941100"/>
              </a:solidFill>
              <a:prstDash val="solid"/>
              <a:miter lim="400000"/>
              <a:headEnd type="triangle" w="med" len="med"/>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grpSp>
        <p:nvGrpSpPr>
          <p:cNvPr id="872" name="Group"/>
          <p:cNvGrpSpPr/>
          <p:nvPr/>
        </p:nvGrpSpPr>
        <p:grpSpPr>
          <a:xfrm>
            <a:off x="16402050" y="2857500"/>
            <a:ext cx="5715001" cy="6934191"/>
            <a:chOff x="0" y="0"/>
            <a:chExt cx="5715000" cy="6934190"/>
          </a:xfrm>
        </p:grpSpPr>
        <p:sp>
          <p:nvSpPr>
            <p:cNvPr id="852" name="Line"/>
            <p:cNvSpPr/>
            <p:nvPr/>
          </p:nvSpPr>
          <p:spPr>
            <a:xfrm flipH="1">
              <a:off x="503352" y="2225092"/>
              <a:ext cx="1635894" cy="2603381"/>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853" name="Circle"/>
            <p:cNvSpPr/>
            <p:nvPr/>
          </p:nvSpPr>
          <p:spPr>
            <a:xfrm>
              <a:off x="0" y="3526785"/>
              <a:ext cx="1531029"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54" name="Line"/>
            <p:cNvSpPr/>
            <p:nvPr/>
          </p:nvSpPr>
          <p:spPr>
            <a:xfrm flipH="1">
              <a:off x="2079121" y="4072012"/>
              <a:ext cx="1451612" cy="2274317"/>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855" name="Line"/>
            <p:cNvSpPr/>
            <p:nvPr/>
          </p:nvSpPr>
          <p:spPr>
            <a:xfrm>
              <a:off x="3025423" y="548563"/>
              <a:ext cx="2097295" cy="2099506"/>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856" name="Line"/>
            <p:cNvSpPr/>
            <p:nvPr/>
          </p:nvSpPr>
          <p:spPr>
            <a:xfrm>
              <a:off x="3168320" y="4044446"/>
              <a:ext cx="1719785" cy="2057513"/>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857" name="Line"/>
            <p:cNvSpPr/>
            <p:nvPr/>
          </p:nvSpPr>
          <p:spPr>
            <a:xfrm>
              <a:off x="1885052" y="2486174"/>
              <a:ext cx="1585838" cy="1825210"/>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858" name="Line"/>
            <p:cNvSpPr/>
            <p:nvPr/>
          </p:nvSpPr>
          <p:spPr>
            <a:xfrm flipH="1">
              <a:off x="2039693" y="590553"/>
              <a:ext cx="1363243" cy="1826570"/>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859" name="Circle"/>
            <p:cNvSpPr/>
            <p:nvPr/>
          </p:nvSpPr>
          <p:spPr>
            <a:xfrm>
              <a:off x="1116881" y="1745278"/>
              <a:ext cx="1531029"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60" name="Circle"/>
            <p:cNvSpPr/>
            <p:nvPr/>
          </p:nvSpPr>
          <p:spPr>
            <a:xfrm>
              <a:off x="4183971" y="5381843"/>
              <a:ext cx="1531030"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61" name="Circle"/>
            <p:cNvSpPr/>
            <p:nvPr/>
          </p:nvSpPr>
          <p:spPr>
            <a:xfrm>
              <a:off x="1240203" y="5401554"/>
              <a:ext cx="1531029"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62" name="Circle"/>
            <p:cNvSpPr/>
            <p:nvPr/>
          </p:nvSpPr>
          <p:spPr>
            <a:xfrm>
              <a:off x="2624419" y="3553991"/>
              <a:ext cx="1531029"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63" name="Circle"/>
            <p:cNvSpPr/>
            <p:nvPr/>
          </p:nvSpPr>
          <p:spPr>
            <a:xfrm>
              <a:off x="4074073" y="1535327"/>
              <a:ext cx="1531029"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64" name="Circle"/>
            <p:cNvSpPr/>
            <p:nvPr/>
          </p:nvSpPr>
          <p:spPr>
            <a:xfrm>
              <a:off x="2375260" y="2692"/>
              <a:ext cx="1531030"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65" name="60"/>
            <p:cNvSpPr/>
            <p:nvPr/>
          </p:nvSpPr>
          <p:spPr>
            <a:xfrm>
              <a:off x="2448912" y="0"/>
              <a:ext cx="1346467" cy="14661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60</a:t>
              </a:r>
            </a:p>
          </p:txBody>
        </p:sp>
        <p:sp>
          <p:nvSpPr>
            <p:cNvPr id="866" name="20"/>
            <p:cNvSpPr/>
            <p:nvPr/>
          </p:nvSpPr>
          <p:spPr>
            <a:xfrm>
              <a:off x="1223960" y="1801637"/>
              <a:ext cx="1346467" cy="1466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20</a:t>
              </a:r>
            </a:p>
          </p:txBody>
        </p:sp>
        <p:sp>
          <p:nvSpPr>
            <p:cNvPr id="867" name="10"/>
            <p:cNvSpPr/>
            <p:nvPr/>
          </p:nvSpPr>
          <p:spPr>
            <a:xfrm>
              <a:off x="74244" y="3519861"/>
              <a:ext cx="1346467" cy="1466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10</a:t>
              </a:r>
            </a:p>
          </p:txBody>
        </p:sp>
        <p:sp>
          <p:nvSpPr>
            <p:cNvPr id="868" name="40"/>
            <p:cNvSpPr/>
            <p:nvPr/>
          </p:nvSpPr>
          <p:spPr>
            <a:xfrm>
              <a:off x="2707334" y="3557961"/>
              <a:ext cx="1346467" cy="1466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40</a:t>
              </a:r>
            </a:p>
          </p:txBody>
        </p:sp>
        <p:sp>
          <p:nvSpPr>
            <p:cNvPr id="869" name="70"/>
            <p:cNvSpPr/>
            <p:nvPr/>
          </p:nvSpPr>
          <p:spPr>
            <a:xfrm>
              <a:off x="4176179" y="1542351"/>
              <a:ext cx="1346467" cy="1466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70</a:t>
              </a:r>
            </a:p>
          </p:txBody>
        </p:sp>
        <p:sp>
          <p:nvSpPr>
            <p:cNvPr id="870" name="50"/>
            <p:cNvSpPr/>
            <p:nvPr/>
          </p:nvSpPr>
          <p:spPr>
            <a:xfrm>
              <a:off x="4263251" y="5394042"/>
              <a:ext cx="1346467" cy="14661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50</a:t>
              </a:r>
            </a:p>
          </p:txBody>
        </p:sp>
        <p:sp>
          <p:nvSpPr>
            <p:cNvPr id="871" name="30"/>
            <p:cNvSpPr/>
            <p:nvPr/>
          </p:nvSpPr>
          <p:spPr>
            <a:xfrm>
              <a:off x="1388096" y="5421270"/>
              <a:ext cx="1346467" cy="1466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30</a:t>
              </a:r>
            </a:p>
          </p:txBody>
        </p:sp>
      </p:grpSp>
      <p:sp>
        <p:nvSpPr>
          <p:cNvPr id="873" name="Circle"/>
          <p:cNvSpPr/>
          <p:nvPr/>
        </p:nvSpPr>
        <p:spPr>
          <a:xfrm>
            <a:off x="18497550" y="2609850"/>
            <a:ext cx="2057400" cy="2057400"/>
          </a:xfrm>
          <a:prstGeom prst="ellipse">
            <a:avLst/>
          </a:prstGeom>
          <a:ln w="127000">
            <a:solidFill>
              <a:srgbClr val="FFFB00"/>
            </a:solidFill>
            <a:miter lim="400000"/>
          </a:ln>
          <a:effectLst>
            <a:outerShdw blurRad="190500" dist="114300" dir="2700000" rotWithShape="0">
              <a:srgbClr val="000000">
                <a:alpha val="74999"/>
              </a:srgbClr>
            </a:outerShdw>
          </a:effectLst>
        </p:spPr>
        <p:txBody>
          <a:bodyPr lIns="76200" tIns="76200" rIns="76200" bIns="76200" anchor="ctr"/>
          <a:lstStyle/>
          <a:p>
            <a:pPr defTabSz="876300">
              <a:defRPr>
                <a:solidFill>
                  <a:srgbClr val="FFFFFF"/>
                </a:solidFill>
                <a:latin typeface="Hoefler Text"/>
                <a:ea typeface="Hoefler Text"/>
                <a:cs typeface="Hoefler Text"/>
                <a:sym typeface="Hoefler Text"/>
              </a:defRPr>
            </a:pPr>
            <a:endParaRPr/>
          </a:p>
        </p:txBody>
      </p:sp>
      <p:sp>
        <p:nvSpPr>
          <p:cNvPr id="874" name="Circle"/>
          <p:cNvSpPr/>
          <p:nvPr/>
        </p:nvSpPr>
        <p:spPr>
          <a:xfrm>
            <a:off x="16421100" y="6369044"/>
            <a:ext cx="1531029" cy="1532638"/>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75" name="Circle"/>
          <p:cNvSpPr/>
          <p:nvPr/>
        </p:nvSpPr>
        <p:spPr>
          <a:xfrm>
            <a:off x="17649485" y="8240004"/>
            <a:ext cx="1531029" cy="1532637"/>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76" name="Circle"/>
          <p:cNvSpPr/>
          <p:nvPr/>
        </p:nvSpPr>
        <p:spPr>
          <a:xfrm>
            <a:off x="20566970" y="8240004"/>
            <a:ext cx="1531030" cy="1532637"/>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77" name="Circle"/>
          <p:cNvSpPr/>
          <p:nvPr/>
        </p:nvSpPr>
        <p:spPr>
          <a:xfrm>
            <a:off x="19023243" y="6419844"/>
            <a:ext cx="1531029" cy="1532638"/>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78" name="Circle"/>
          <p:cNvSpPr/>
          <p:nvPr/>
        </p:nvSpPr>
        <p:spPr>
          <a:xfrm>
            <a:off x="17509785" y="4625086"/>
            <a:ext cx="1531029" cy="1532637"/>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79" name="Circle"/>
          <p:cNvSpPr/>
          <p:nvPr/>
        </p:nvSpPr>
        <p:spPr>
          <a:xfrm>
            <a:off x="20506985" y="4396486"/>
            <a:ext cx="1531029" cy="1532637"/>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80" name="Circle"/>
          <p:cNvSpPr/>
          <p:nvPr/>
        </p:nvSpPr>
        <p:spPr>
          <a:xfrm>
            <a:off x="18789650" y="2868427"/>
            <a:ext cx="1531029" cy="1532637"/>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Tree>
  </p:cSld>
  <p:clrMapOvr>
    <a:masterClrMapping/>
  </p:clrMapOvr>
  <mc:AlternateContent xmlns:mc="http://schemas.openxmlformats.org/markup-compatibility/2006" xmlns:p14="http://schemas.microsoft.com/office/powerpoint/2010/main">
    <mc:Choice Requires="p14">
      <p:transition spd="slow">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839"/>
                                        </p:tgtEl>
                                        <p:attrNameLst>
                                          <p:attrName>style.visibility</p:attrName>
                                        </p:attrNameLst>
                                      </p:cBhvr>
                                      <p:to>
                                        <p:strVal val="visible"/>
                                      </p:to>
                                    </p:set>
                                    <p:anim calcmode="lin" valueType="num">
                                      <p:cBhvr>
                                        <p:cTn id="7" dur="1000" fill="hold"/>
                                        <p:tgtEl>
                                          <p:spTgt spid="839"/>
                                        </p:tgtEl>
                                        <p:attrNameLst>
                                          <p:attrName>ppt_w</p:attrName>
                                        </p:attrNameLst>
                                      </p:cBhvr>
                                      <p:tavLst>
                                        <p:tav tm="0">
                                          <p:val>
                                            <p:strVal val="4*#ppt_w"/>
                                          </p:val>
                                        </p:tav>
                                        <p:tav tm="100000">
                                          <p:val>
                                            <p:strVal val="#ppt_w"/>
                                          </p:val>
                                        </p:tav>
                                      </p:tavLst>
                                    </p:anim>
                                    <p:anim calcmode="lin" valueType="num">
                                      <p:cBhvr>
                                        <p:cTn id="8" dur="1000" fill="hold"/>
                                        <p:tgtEl>
                                          <p:spTgt spid="839"/>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0" nodeType="afterEffect">
                                  <p:stCondLst>
                                    <p:cond delay="0"/>
                                  </p:stCondLst>
                                  <p:iterate>
                                    <p:tmAbs val="0"/>
                                  </p:iterate>
                                  <p:childTnLst>
                                    <p:set>
                                      <p:cBhvr>
                                        <p:cTn id="11" fill="hold"/>
                                        <p:tgtEl>
                                          <p:spTgt spid="840">
                                            <p:bg/>
                                          </p:spTgt>
                                        </p:tgtEl>
                                        <p:attrNameLst>
                                          <p:attrName>style.visibility</p:attrName>
                                        </p:attrNameLst>
                                      </p:cBhvr>
                                      <p:to>
                                        <p:strVal val="visible"/>
                                      </p:to>
                                    </p:set>
                                    <p:animEffect transition="in" filter="fade">
                                      <p:cBhvr>
                                        <p:cTn id="12" dur="500"/>
                                        <p:tgtEl>
                                          <p:spTgt spid="840">
                                            <p:bg/>
                                          </p:spTgt>
                                        </p:tgtEl>
                                      </p:cBhvr>
                                    </p:animEffect>
                                  </p:childTnLst>
                                </p:cTn>
                              </p:par>
                              <p:par>
                                <p:cTn id="13" presetID="10" presetClass="entr" presetSubtype="0" fill="hold" grpId="0" nodeType="withEffect">
                                  <p:stCondLst>
                                    <p:cond delay="0"/>
                                  </p:stCondLst>
                                  <p:iterate>
                                    <p:tmAbs val="0"/>
                                  </p:iterate>
                                  <p:childTnLst>
                                    <p:set>
                                      <p:cBhvr>
                                        <p:cTn id="14" fill="hold"/>
                                        <p:tgtEl>
                                          <p:spTgt spid="840">
                                            <p:txEl>
                                              <p:pRg st="0" end="0"/>
                                            </p:txEl>
                                          </p:spTgt>
                                        </p:tgtEl>
                                        <p:attrNameLst>
                                          <p:attrName>style.visibility</p:attrName>
                                        </p:attrNameLst>
                                      </p:cBhvr>
                                      <p:to>
                                        <p:strVal val="visible"/>
                                      </p:to>
                                    </p:set>
                                    <p:animEffect transition="in" filter="fade">
                                      <p:cBhvr>
                                        <p:cTn id="15" dur="500"/>
                                        <p:tgtEl>
                                          <p:spTgt spid="840">
                                            <p:txEl>
                                              <p:pRg st="0" end="0"/>
                                            </p:txEl>
                                          </p:spTgt>
                                        </p:tgtEl>
                                      </p:cBhvr>
                                    </p:animEffect>
                                  </p:childTnLst>
                                </p:cTn>
                              </p:par>
                            </p:childTnLst>
                          </p:cTn>
                        </p:par>
                        <p:par>
                          <p:cTn id="16" fill="hold">
                            <p:stCondLst>
                              <p:cond delay="1500"/>
                            </p:stCondLst>
                            <p:childTnLst>
                              <p:par>
                                <p:cTn id="17" presetID="10" presetClass="entr" fill="hold" grpId="0" nodeType="afterEffect">
                                  <p:stCondLst>
                                    <p:cond delay="0"/>
                                  </p:stCondLst>
                                  <p:iterate>
                                    <p:tmAbs val="0"/>
                                  </p:iterate>
                                  <p:childTnLst>
                                    <p:set>
                                      <p:cBhvr>
                                        <p:cTn id="18" fill="hold"/>
                                        <p:tgtEl>
                                          <p:spTgt spid="840">
                                            <p:txEl>
                                              <p:pRg st="1" end="1"/>
                                            </p:txEl>
                                          </p:spTgt>
                                        </p:tgtEl>
                                        <p:attrNameLst>
                                          <p:attrName>style.visibility</p:attrName>
                                        </p:attrNameLst>
                                      </p:cBhvr>
                                      <p:to>
                                        <p:strVal val="visible"/>
                                      </p:to>
                                    </p:set>
                                    <p:animEffect transition="in" filter="fade">
                                      <p:cBhvr>
                                        <p:cTn id="19" dur="500"/>
                                        <p:tgtEl>
                                          <p:spTgt spid="840">
                                            <p:txEl>
                                              <p:pRg st="1" end="1"/>
                                            </p:txEl>
                                          </p:spTgt>
                                        </p:tgtEl>
                                      </p:cBhvr>
                                    </p:animEffect>
                                  </p:childTnLst>
                                </p:cTn>
                              </p:par>
                            </p:childTnLst>
                          </p:cTn>
                        </p:par>
                        <p:par>
                          <p:cTn id="20" fill="hold">
                            <p:stCondLst>
                              <p:cond delay="2000"/>
                            </p:stCondLst>
                            <p:childTnLst>
                              <p:par>
                                <p:cTn id="21" presetID="10" presetClass="entr" fill="hold" grpId="0" nodeType="afterEffect">
                                  <p:stCondLst>
                                    <p:cond delay="0"/>
                                  </p:stCondLst>
                                  <p:iterate>
                                    <p:tmAbs val="0"/>
                                  </p:iterate>
                                  <p:childTnLst>
                                    <p:set>
                                      <p:cBhvr>
                                        <p:cTn id="22" fill="hold"/>
                                        <p:tgtEl>
                                          <p:spTgt spid="840">
                                            <p:txEl>
                                              <p:pRg st="2" end="2"/>
                                            </p:txEl>
                                          </p:spTgt>
                                        </p:tgtEl>
                                        <p:attrNameLst>
                                          <p:attrName>style.visibility</p:attrName>
                                        </p:attrNameLst>
                                      </p:cBhvr>
                                      <p:to>
                                        <p:strVal val="visible"/>
                                      </p:to>
                                    </p:set>
                                    <p:animEffect transition="in" filter="fade">
                                      <p:cBhvr>
                                        <p:cTn id="23" dur="500"/>
                                        <p:tgtEl>
                                          <p:spTgt spid="840">
                                            <p:txEl>
                                              <p:pRg st="2" end="2"/>
                                            </p:txEl>
                                          </p:spTgt>
                                        </p:tgtEl>
                                      </p:cBhvr>
                                    </p:animEffect>
                                  </p:childTnLst>
                                </p:cTn>
                              </p:par>
                            </p:childTnLst>
                          </p:cTn>
                        </p:par>
                        <p:par>
                          <p:cTn id="24" fill="hold">
                            <p:stCondLst>
                              <p:cond delay="2500"/>
                            </p:stCondLst>
                            <p:childTnLst>
                              <p:par>
                                <p:cTn id="25" presetID="10" presetClass="entr" fill="hold" grpId="0" nodeType="afterEffect">
                                  <p:stCondLst>
                                    <p:cond delay="0"/>
                                  </p:stCondLst>
                                  <p:iterate>
                                    <p:tmAbs val="0"/>
                                  </p:iterate>
                                  <p:childTnLst>
                                    <p:set>
                                      <p:cBhvr>
                                        <p:cTn id="26" fill="hold"/>
                                        <p:tgtEl>
                                          <p:spTgt spid="840">
                                            <p:txEl>
                                              <p:pRg st="3" end="3"/>
                                            </p:txEl>
                                          </p:spTgt>
                                        </p:tgtEl>
                                        <p:attrNameLst>
                                          <p:attrName>style.visibility</p:attrName>
                                        </p:attrNameLst>
                                      </p:cBhvr>
                                      <p:to>
                                        <p:strVal val="visible"/>
                                      </p:to>
                                    </p:set>
                                    <p:animEffect transition="in" filter="fade">
                                      <p:cBhvr>
                                        <p:cTn id="27" dur="500"/>
                                        <p:tgtEl>
                                          <p:spTgt spid="840">
                                            <p:txEl>
                                              <p:pRg st="3" end="3"/>
                                            </p:txEl>
                                          </p:spTgt>
                                        </p:tgtEl>
                                      </p:cBhvr>
                                    </p:animEffect>
                                  </p:childTnLst>
                                </p:cTn>
                              </p:par>
                            </p:childTnLst>
                          </p:cTn>
                        </p:par>
                        <p:par>
                          <p:cTn id="28" fill="hold">
                            <p:stCondLst>
                              <p:cond delay="3000"/>
                            </p:stCondLst>
                            <p:childTnLst>
                              <p:par>
                                <p:cTn id="29" presetID="10" presetClass="entr" fill="hold" grpId="0" nodeType="afterEffect">
                                  <p:stCondLst>
                                    <p:cond delay="0"/>
                                  </p:stCondLst>
                                  <p:iterate>
                                    <p:tmAbs val="0"/>
                                  </p:iterate>
                                  <p:childTnLst>
                                    <p:set>
                                      <p:cBhvr>
                                        <p:cTn id="30" fill="hold"/>
                                        <p:tgtEl>
                                          <p:spTgt spid="840">
                                            <p:txEl>
                                              <p:pRg st="4" end="4"/>
                                            </p:txEl>
                                          </p:spTgt>
                                        </p:tgtEl>
                                        <p:attrNameLst>
                                          <p:attrName>style.visibility</p:attrName>
                                        </p:attrNameLst>
                                      </p:cBhvr>
                                      <p:to>
                                        <p:strVal val="visible"/>
                                      </p:to>
                                    </p:set>
                                    <p:animEffect transition="in" filter="fade">
                                      <p:cBhvr>
                                        <p:cTn id="31" dur="500"/>
                                        <p:tgtEl>
                                          <p:spTgt spid="840">
                                            <p:txEl>
                                              <p:pRg st="4" end="4"/>
                                            </p:txEl>
                                          </p:spTgt>
                                        </p:tgtEl>
                                      </p:cBhvr>
                                    </p:animEffect>
                                  </p:childTnLst>
                                </p:cTn>
                              </p:par>
                            </p:childTnLst>
                          </p:cTn>
                        </p:par>
                        <p:par>
                          <p:cTn id="32" fill="hold">
                            <p:stCondLst>
                              <p:cond delay="3500"/>
                            </p:stCondLst>
                            <p:childTnLst>
                              <p:par>
                                <p:cTn id="33" presetID="10" presetClass="entr" fill="hold" grpId="0" nodeType="afterEffect">
                                  <p:stCondLst>
                                    <p:cond delay="0"/>
                                  </p:stCondLst>
                                  <p:iterate>
                                    <p:tmAbs val="0"/>
                                  </p:iterate>
                                  <p:childTnLst>
                                    <p:set>
                                      <p:cBhvr>
                                        <p:cTn id="34" fill="hold"/>
                                        <p:tgtEl>
                                          <p:spTgt spid="840">
                                            <p:txEl>
                                              <p:pRg st="5" end="5"/>
                                            </p:txEl>
                                          </p:spTgt>
                                        </p:tgtEl>
                                        <p:attrNameLst>
                                          <p:attrName>style.visibility</p:attrName>
                                        </p:attrNameLst>
                                      </p:cBhvr>
                                      <p:to>
                                        <p:strVal val="visible"/>
                                      </p:to>
                                    </p:set>
                                    <p:animEffect transition="in" filter="fade">
                                      <p:cBhvr>
                                        <p:cTn id="35" dur="500"/>
                                        <p:tgtEl>
                                          <p:spTgt spid="840">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3" presetClass="entr" presetSubtype="32" fill="hold" grpId="0" nodeType="clickEffect">
                                  <p:stCondLst>
                                    <p:cond delay="0"/>
                                  </p:stCondLst>
                                  <p:iterate type="lt">
                                    <p:tmAbs val="0"/>
                                  </p:iterate>
                                  <p:childTnLst>
                                    <p:set>
                                      <p:cBhvr>
                                        <p:cTn id="39" fill="hold"/>
                                        <p:tgtEl>
                                          <p:spTgt spid="873"/>
                                        </p:tgtEl>
                                        <p:attrNameLst>
                                          <p:attrName>style.visibility</p:attrName>
                                        </p:attrNameLst>
                                      </p:cBhvr>
                                      <p:to>
                                        <p:strVal val="visible"/>
                                      </p:to>
                                    </p:set>
                                    <p:anim calcmode="lin" valueType="num">
                                      <p:cBhvr>
                                        <p:cTn id="40" dur="500" fill="hold"/>
                                        <p:tgtEl>
                                          <p:spTgt spid="873"/>
                                        </p:tgtEl>
                                        <p:attrNameLst>
                                          <p:attrName>ppt_w</p:attrName>
                                        </p:attrNameLst>
                                      </p:cBhvr>
                                      <p:tavLst>
                                        <p:tav tm="0">
                                          <p:val>
                                            <p:strVal val="4*#ppt_w"/>
                                          </p:val>
                                        </p:tav>
                                        <p:tav tm="100000">
                                          <p:val>
                                            <p:strVal val="#ppt_w"/>
                                          </p:val>
                                        </p:tav>
                                      </p:tavLst>
                                    </p:anim>
                                    <p:anim calcmode="lin" valueType="num">
                                      <p:cBhvr>
                                        <p:cTn id="41" dur="500" fill="hold"/>
                                        <p:tgtEl>
                                          <p:spTgt spid="873"/>
                                        </p:tgtEl>
                                        <p:attrNameLst>
                                          <p:attrName>ppt_h</p:attrName>
                                        </p:attrNameLst>
                                      </p:cBhvr>
                                      <p:tavLst>
                                        <p:tav tm="0">
                                          <p:val>
                                            <p:strVal val="4*#ppt_h"/>
                                          </p:val>
                                        </p:tav>
                                        <p:tav tm="100000">
                                          <p:val>
                                            <p:strVal val="#ppt_h"/>
                                          </p:val>
                                        </p:tav>
                                      </p:tavLst>
                                    </p:anim>
                                  </p:childTnLst>
                                </p:cTn>
                              </p:par>
                            </p:childTnLst>
                          </p:cTn>
                        </p:par>
                        <p:par>
                          <p:cTn id="42" fill="hold">
                            <p:stCondLst>
                              <p:cond delay="500"/>
                            </p:stCondLst>
                            <p:childTnLst>
                              <p:par>
                                <p:cTn id="43" presetID="10" presetClass="entr" fill="hold" grpId="0" nodeType="afterEffect">
                                  <p:stCondLst>
                                    <p:cond delay="0"/>
                                  </p:stCondLst>
                                  <p:iterate>
                                    <p:tmAbs val="0"/>
                                  </p:iterate>
                                  <p:childTnLst>
                                    <p:set>
                                      <p:cBhvr>
                                        <p:cTn id="44" fill="hold"/>
                                        <p:tgtEl>
                                          <p:spTgt spid="841"/>
                                        </p:tgtEl>
                                        <p:attrNameLst>
                                          <p:attrName>style.visibility</p:attrName>
                                        </p:attrNameLst>
                                      </p:cBhvr>
                                      <p:to>
                                        <p:strVal val="visible"/>
                                      </p:to>
                                    </p:set>
                                    <p:animEffect transition="in" filter="fade">
                                      <p:cBhvr>
                                        <p:cTn id="45" dur="500"/>
                                        <p:tgtEl>
                                          <p:spTgt spid="841"/>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path" presetSubtype="0" accel="50000" decel="50000" fill="hold" nodeType="clickEffect">
                                  <p:stCondLst>
                                    <p:cond delay="0"/>
                                  </p:stCondLst>
                                  <p:childTnLst>
                                    <p:animMotion origin="layout" path="M 0.000000 0.000000 L -0.048120 0.121557" pathEditMode="relative">
                                      <p:cBhvr>
                                        <p:cTn id="49" dur="500" fill="hold"/>
                                        <p:tgtEl>
                                          <p:spTgt spid="873"/>
                                        </p:tgtEl>
                                        <p:attrNameLst>
                                          <p:attrName>ppt_x</p:attrName>
                                          <p:attrName>ppt_y</p:attrName>
                                        </p:attrNameLst>
                                      </p:cBhvr>
                                    </p:animMotion>
                                  </p:childTnLst>
                                </p:cTn>
                              </p:par>
                            </p:childTnLst>
                          </p:cTn>
                        </p:par>
                      </p:childTnLst>
                    </p:cTn>
                  </p:par>
                  <p:par>
                    <p:cTn id="50" fill="hold">
                      <p:stCondLst>
                        <p:cond delay="indefinite"/>
                      </p:stCondLst>
                      <p:childTnLst>
                        <p:par>
                          <p:cTn id="51" fill="hold">
                            <p:stCondLst>
                              <p:cond delay="0"/>
                            </p:stCondLst>
                            <p:childTnLst>
                              <p:par>
                                <p:cTn id="52" presetID="-1" presetClass="path" presetSubtype="0" accel="50000" decel="50000" fill="hold" nodeType="clickEffect">
                                  <p:stCondLst>
                                    <p:cond delay="0"/>
                                  </p:stCondLst>
                                  <p:childTnLst>
                                    <p:animMotion origin="layout" path="M -0.048120 0.121557 L -0.096924 0.254695" pathEditMode="relative">
                                      <p:cBhvr>
                                        <p:cTn id="53" dur="500" fill="hold"/>
                                        <p:tgtEl>
                                          <p:spTgt spid="873"/>
                                        </p:tgtEl>
                                        <p:attrNameLst>
                                          <p:attrName>ppt_x</p:attrName>
                                          <p:attrName>ppt_y</p:attrName>
                                        </p:attrNameLst>
                                      </p:cBhvr>
                                    </p:animMotion>
                                  </p:childTnLst>
                                </p:cTn>
                              </p:par>
                            </p:childTnLst>
                          </p:cTn>
                        </p:par>
                        <p:par>
                          <p:cTn id="54" fill="hold">
                            <p:stCondLst>
                              <p:cond delay="500"/>
                            </p:stCondLst>
                            <p:childTnLst>
                              <p:par>
                                <p:cTn id="55" presetID="10" presetClass="entr" fill="hold" grpId="0" nodeType="afterEffect">
                                  <p:stCondLst>
                                    <p:cond delay="0"/>
                                  </p:stCondLst>
                                  <p:iterate>
                                    <p:tmAbs val="0"/>
                                  </p:iterate>
                                  <p:childTnLst>
                                    <p:set>
                                      <p:cBhvr>
                                        <p:cTn id="56" fill="hold"/>
                                        <p:tgtEl>
                                          <p:spTgt spid="844"/>
                                        </p:tgtEl>
                                        <p:attrNameLst>
                                          <p:attrName>style.visibility</p:attrName>
                                        </p:attrNameLst>
                                      </p:cBhvr>
                                      <p:to>
                                        <p:strVal val="visible"/>
                                      </p:to>
                                    </p:set>
                                    <p:animEffect transition="in" filter="fade">
                                      <p:cBhvr>
                                        <p:cTn id="57" dur="500"/>
                                        <p:tgtEl>
                                          <p:spTgt spid="844"/>
                                        </p:tgtEl>
                                      </p:cBhvr>
                                    </p:animEffect>
                                  </p:childTnLst>
                                </p:cTn>
                              </p:par>
                            </p:childTnLst>
                          </p:cTn>
                        </p:par>
                        <p:par>
                          <p:cTn id="58" fill="hold">
                            <p:stCondLst>
                              <p:cond delay="1000"/>
                            </p:stCondLst>
                            <p:childTnLst>
                              <p:par>
                                <p:cTn id="59" presetID="23" presetClass="entr" presetSubtype="16" fill="hold" grpId="0" nodeType="afterEffect">
                                  <p:stCondLst>
                                    <p:cond delay="0"/>
                                  </p:stCondLst>
                                  <p:iterate>
                                    <p:tmAbs val="0"/>
                                  </p:iterate>
                                  <p:childTnLst>
                                    <p:set>
                                      <p:cBhvr>
                                        <p:cTn id="60" fill="hold"/>
                                        <p:tgtEl>
                                          <p:spTgt spid="874"/>
                                        </p:tgtEl>
                                        <p:attrNameLst>
                                          <p:attrName>style.visibility</p:attrName>
                                        </p:attrNameLst>
                                      </p:cBhvr>
                                      <p:to>
                                        <p:strVal val="visible"/>
                                      </p:to>
                                    </p:set>
                                    <p:anim calcmode="lin" valueType="num">
                                      <p:cBhvr>
                                        <p:cTn id="61" dur="200" fill="hold"/>
                                        <p:tgtEl>
                                          <p:spTgt spid="874"/>
                                        </p:tgtEl>
                                        <p:attrNameLst>
                                          <p:attrName>ppt_w</p:attrName>
                                        </p:attrNameLst>
                                      </p:cBhvr>
                                      <p:tavLst>
                                        <p:tav tm="0">
                                          <p:val>
                                            <p:fltVal val="0"/>
                                          </p:val>
                                        </p:tav>
                                        <p:tav tm="100000">
                                          <p:val>
                                            <p:strVal val="#ppt_w"/>
                                          </p:val>
                                        </p:tav>
                                      </p:tavLst>
                                    </p:anim>
                                    <p:anim calcmode="lin" valueType="num">
                                      <p:cBhvr>
                                        <p:cTn id="62" dur="200" fill="hold"/>
                                        <p:tgtEl>
                                          <p:spTgt spid="874"/>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 presetClass="path" presetSubtype="0" accel="50000" decel="50000" fill="hold" nodeType="clickEffect">
                                  <p:stCondLst>
                                    <p:cond delay="0"/>
                                  </p:stCondLst>
                                  <p:childTnLst>
                                    <p:animMotion origin="layout" path="M -0.096924 0.254695 L -0.048181 0.121340" pathEditMode="relative">
                                      <p:cBhvr>
                                        <p:cTn id="66" dur="500" fill="hold"/>
                                        <p:tgtEl>
                                          <p:spTgt spid="873"/>
                                        </p:tgtEl>
                                        <p:attrNameLst>
                                          <p:attrName>ppt_x</p:attrName>
                                          <p:attrName>ppt_y</p:attrName>
                                        </p:attrNameLst>
                                      </p:cBhvr>
                                    </p:animMotion>
                                  </p:childTnLst>
                                </p:cTn>
                              </p:par>
                            </p:childTnLst>
                          </p:cTn>
                        </p:par>
                        <p:par>
                          <p:cTn id="67" fill="hold">
                            <p:stCondLst>
                              <p:cond delay="0"/>
                            </p:stCondLst>
                            <p:childTnLst>
                              <p:par>
                                <p:cTn id="68" presetID="-1" presetClass="path" presetSubtype="0" accel="50000" decel="50000" fill="hold" nodeType="afterEffect">
                                  <p:stCondLst>
                                    <p:cond delay="0"/>
                                  </p:stCondLst>
                                  <p:childTnLst>
                                    <p:animMotion origin="layout" path="M -0.048181 0.121340 L 0.011869 0.257284" pathEditMode="relative">
                                      <p:cBhvr>
                                        <p:cTn id="69" dur="500" fill="hold"/>
                                        <p:tgtEl>
                                          <p:spTgt spid="873"/>
                                        </p:tgtEl>
                                        <p:attrNameLst>
                                          <p:attrName>ppt_x</p:attrName>
                                          <p:attrName>ppt_y</p:attrName>
                                        </p:attrNameLst>
                                      </p:cBhvr>
                                    </p:animMotion>
                                  </p:childTnLst>
                                </p:cTn>
                              </p:par>
                            </p:childTnLst>
                          </p:cTn>
                        </p:par>
                      </p:childTnLst>
                    </p:cTn>
                  </p:par>
                  <p:par>
                    <p:cTn id="70" fill="hold">
                      <p:stCondLst>
                        <p:cond delay="indefinite"/>
                      </p:stCondLst>
                      <p:childTnLst>
                        <p:par>
                          <p:cTn id="71" fill="hold">
                            <p:stCondLst>
                              <p:cond delay="0"/>
                            </p:stCondLst>
                            <p:childTnLst>
                              <p:par>
                                <p:cTn id="72" presetID="-1" presetClass="path" presetSubtype="0" accel="50000" decel="50000" fill="hold" nodeType="clickEffect">
                                  <p:stCondLst>
                                    <p:cond delay="0"/>
                                  </p:stCondLst>
                                  <p:childTnLst>
                                    <p:animMotion origin="layout" path="M 0.011869 0.257284 L -0.047379 0.393714" pathEditMode="relative">
                                      <p:cBhvr>
                                        <p:cTn id="73" dur="500" fill="hold"/>
                                        <p:tgtEl>
                                          <p:spTgt spid="873"/>
                                        </p:tgtEl>
                                        <p:attrNameLst>
                                          <p:attrName>ppt_x</p:attrName>
                                          <p:attrName>ppt_y</p:attrName>
                                        </p:attrNameLst>
                                      </p:cBhvr>
                                    </p:animMotion>
                                  </p:childTnLst>
                                </p:cTn>
                              </p:par>
                            </p:childTnLst>
                          </p:cTn>
                        </p:par>
                        <p:par>
                          <p:cTn id="74" fill="hold">
                            <p:stCondLst>
                              <p:cond delay="500"/>
                            </p:stCondLst>
                            <p:childTnLst>
                              <p:par>
                                <p:cTn id="75" presetID="10" presetClass="entr" fill="hold" grpId="0" nodeType="afterEffect">
                                  <p:stCondLst>
                                    <p:cond delay="0"/>
                                  </p:stCondLst>
                                  <p:iterate>
                                    <p:tmAbs val="0"/>
                                  </p:iterate>
                                  <p:childTnLst>
                                    <p:set>
                                      <p:cBhvr>
                                        <p:cTn id="76" fill="hold"/>
                                        <p:tgtEl>
                                          <p:spTgt spid="848"/>
                                        </p:tgtEl>
                                        <p:attrNameLst>
                                          <p:attrName>style.visibility</p:attrName>
                                        </p:attrNameLst>
                                      </p:cBhvr>
                                      <p:to>
                                        <p:strVal val="visible"/>
                                      </p:to>
                                    </p:set>
                                    <p:animEffect transition="in" filter="fade">
                                      <p:cBhvr>
                                        <p:cTn id="77" dur="500"/>
                                        <p:tgtEl>
                                          <p:spTgt spid="848"/>
                                        </p:tgtEl>
                                      </p:cBhvr>
                                    </p:animEffect>
                                  </p:childTnLst>
                                </p:cTn>
                              </p:par>
                            </p:childTnLst>
                          </p:cTn>
                        </p:par>
                        <p:par>
                          <p:cTn id="78" fill="hold">
                            <p:stCondLst>
                              <p:cond delay="1000"/>
                            </p:stCondLst>
                            <p:childTnLst>
                              <p:par>
                                <p:cTn id="79" presetID="23" presetClass="entr" presetSubtype="16" fill="hold" grpId="0" nodeType="afterEffect">
                                  <p:stCondLst>
                                    <p:cond delay="0"/>
                                  </p:stCondLst>
                                  <p:iterate>
                                    <p:tmAbs val="0"/>
                                  </p:iterate>
                                  <p:childTnLst>
                                    <p:set>
                                      <p:cBhvr>
                                        <p:cTn id="80" fill="hold"/>
                                        <p:tgtEl>
                                          <p:spTgt spid="875"/>
                                        </p:tgtEl>
                                        <p:attrNameLst>
                                          <p:attrName>style.visibility</p:attrName>
                                        </p:attrNameLst>
                                      </p:cBhvr>
                                      <p:to>
                                        <p:strVal val="visible"/>
                                      </p:to>
                                    </p:set>
                                    <p:anim calcmode="lin" valueType="num">
                                      <p:cBhvr>
                                        <p:cTn id="81" dur="200" fill="hold"/>
                                        <p:tgtEl>
                                          <p:spTgt spid="875"/>
                                        </p:tgtEl>
                                        <p:attrNameLst>
                                          <p:attrName>ppt_w</p:attrName>
                                        </p:attrNameLst>
                                      </p:cBhvr>
                                      <p:tavLst>
                                        <p:tav tm="0">
                                          <p:val>
                                            <p:fltVal val="0"/>
                                          </p:val>
                                        </p:tav>
                                        <p:tav tm="100000">
                                          <p:val>
                                            <p:strVal val="#ppt_w"/>
                                          </p:val>
                                        </p:tav>
                                      </p:tavLst>
                                    </p:anim>
                                    <p:anim calcmode="lin" valueType="num">
                                      <p:cBhvr>
                                        <p:cTn id="82" dur="200" fill="hold"/>
                                        <p:tgtEl>
                                          <p:spTgt spid="875"/>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 presetClass="path" presetSubtype="0" accel="50000" decel="50000" fill="hold" nodeType="clickEffect">
                                  <p:stCondLst>
                                    <p:cond delay="0"/>
                                  </p:stCondLst>
                                  <p:childTnLst>
                                    <p:animMotion origin="layout" path="M -0.047379 0.393714 L 0.011243 0.259563" pathEditMode="relative">
                                      <p:cBhvr>
                                        <p:cTn id="86" dur="500" fill="hold"/>
                                        <p:tgtEl>
                                          <p:spTgt spid="873"/>
                                        </p:tgtEl>
                                        <p:attrNameLst>
                                          <p:attrName>ppt_x</p:attrName>
                                          <p:attrName>ppt_y</p:attrName>
                                        </p:attrNameLst>
                                      </p:cBhvr>
                                    </p:animMotion>
                                  </p:childTnLst>
                                </p:cTn>
                              </p:par>
                            </p:childTnLst>
                          </p:cTn>
                        </p:par>
                        <p:par>
                          <p:cTn id="87" fill="hold">
                            <p:stCondLst>
                              <p:cond delay="0"/>
                            </p:stCondLst>
                            <p:childTnLst>
                              <p:par>
                                <p:cTn id="88" presetID="-1" presetClass="path" presetSubtype="0" accel="50000" decel="50000" fill="hold" nodeType="afterEffect">
                                  <p:stCondLst>
                                    <p:cond delay="0"/>
                                  </p:stCondLst>
                                  <p:childTnLst>
                                    <p:animMotion origin="layout" path="M 0.011243 0.259563 L 0.073165 0.390321" pathEditMode="relative">
                                      <p:cBhvr>
                                        <p:cTn id="89" dur="500" fill="hold"/>
                                        <p:tgtEl>
                                          <p:spTgt spid="873"/>
                                        </p:tgtEl>
                                        <p:attrNameLst>
                                          <p:attrName>ppt_x</p:attrName>
                                          <p:attrName>ppt_y</p:attrName>
                                        </p:attrNameLst>
                                      </p:cBhvr>
                                    </p:animMotion>
                                  </p:childTnLst>
                                </p:cTn>
                              </p:par>
                            </p:childTnLst>
                          </p:cTn>
                        </p:par>
                        <p:par>
                          <p:cTn id="90" fill="hold">
                            <p:stCondLst>
                              <p:cond delay="500"/>
                            </p:stCondLst>
                            <p:childTnLst>
                              <p:par>
                                <p:cTn id="91" presetID="10" presetClass="entr" fill="hold" grpId="0" nodeType="afterEffect">
                                  <p:stCondLst>
                                    <p:cond delay="0"/>
                                  </p:stCondLst>
                                  <p:iterate>
                                    <p:tmAbs val="0"/>
                                  </p:iterate>
                                  <p:childTnLst>
                                    <p:set>
                                      <p:cBhvr>
                                        <p:cTn id="92" fill="hold"/>
                                        <p:tgtEl>
                                          <p:spTgt spid="847"/>
                                        </p:tgtEl>
                                        <p:attrNameLst>
                                          <p:attrName>style.visibility</p:attrName>
                                        </p:attrNameLst>
                                      </p:cBhvr>
                                      <p:to>
                                        <p:strVal val="visible"/>
                                      </p:to>
                                    </p:set>
                                    <p:animEffect transition="in" filter="fade">
                                      <p:cBhvr>
                                        <p:cTn id="93" dur="500"/>
                                        <p:tgtEl>
                                          <p:spTgt spid="847"/>
                                        </p:tgtEl>
                                      </p:cBhvr>
                                    </p:animEffect>
                                  </p:childTnLst>
                                </p:cTn>
                              </p:par>
                            </p:childTnLst>
                          </p:cTn>
                        </p:par>
                        <p:par>
                          <p:cTn id="94" fill="hold">
                            <p:stCondLst>
                              <p:cond delay="1000"/>
                            </p:stCondLst>
                            <p:childTnLst>
                              <p:par>
                                <p:cTn id="95" presetID="23" presetClass="entr" presetSubtype="16" fill="hold" grpId="0" nodeType="afterEffect">
                                  <p:stCondLst>
                                    <p:cond delay="0"/>
                                  </p:stCondLst>
                                  <p:iterate>
                                    <p:tmAbs val="0"/>
                                  </p:iterate>
                                  <p:childTnLst>
                                    <p:set>
                                      <p:cBhvr>
                                        <p:cTn id="96" fill="hold"/>
                                        <p:tgtEl>
                                          <p:spTgt spid="876"/>
                                        </p:tgtEl>
                                        <p:attrNameLst>
                                          <p:attrName>style.visibility</p:attrName>
                                        </p:attrNameLst>
                                      </p:cBhvr>
                                      <p:to>
                                        <p:strVal val="visible"/>
                                      </p:to>
                                    </p:set>
                                    <p:anim calcmode="lin" valueType="num">
                                      <p:cBhvr>
                                        <p:cTn id="97" dur="200" fill="hold"/>
                                        <p:tgtEl>
                                          <p:spTgt spid="876"/>
                                        </p:tgtEl>
                                        <p:attrNameLst>
                                          <p:attrName>ppt_w</p:attrName>
                                        </p:attrNameLst>
                                      </p:cBhvr>
                                      <p:tavLst>
                                        <p:tav tm="0">
                                          <p:val>
                                            <p:fltVal val="0"/>
                                          </p:val>
                                        </p:tav>
                                        <p:tav tm="100000">
                                          <p:val>
                                            <p:strVal val="#ppt_w"/>
                                          </p:val>
                                        </p:tav>
                                      </p:tavLst>
                                    </p:anim>
                                    <p:anim calcmode="lin" valueType="num">
                                      <p:cBhvr>
                                        <p:cTn id="98" dur="200" fill="hold"/>
                                        <p:tgtEl>
                                          <p:spTgt spid="876"/>
                                        </p:tgtEl>
                                        <p:attrNameLst>
                                          <p:attrName>ppt_h</p:attrName>
                                        </p:attrNameLst>
                                      </p:cBhvr>
                                      <p:tavLst>
                                        <p:tav tm="0">
                                          <p:val>
                                            <p:fltVal val="0"/>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 presetClass="path" presetSubtype="0" accel="50000" decel="50000" fill="hold" nodeType="clickEffect">
                                  <p:stCondLst>
                                    <p:cond delay="0"/>
                                  </p:stCondLst>
                                  <p:childTnLst>
                                    <p:animMotion origin="layout" path="M 0.073165 0.390321 L 0.014636 0.265596" pathEditMode="relative">
                                      <p:cBhvr>
                                        <p:cTn id="102" dur="500" fill="hold"/>
                                        <p:tgtEl>
                                          <p:spTgt spid="873"/>
                                        </p:tgtEl>
                                        <p:attrNameLst>
                                          <p:attrName>ppt_x</p:attrName>
                                          <p:attrName>ppt_y</p:attrName>
                                        </p:attrNameLst>
                                      </p:cBhvr>
                                    </p:animMotion>
                                  </p:childTnLst>
                                </p:cTn>
                              </p:par>
                            </p:childTnLst>
                          </p:cTn>
                        </p:par>
                        <p:par>
                          <p:cTn id="103" fill="hold">
                            <p:stCondLst>
                              <p:cond delay="500"/>
                            </p:stCondLst>
                            <p:childTnLst>
                              <p:par>
                                <p:cTn id="104" presetID="10" presetClass="entr" fill="hold" grpId="0" nodeType="afterEffect">
                                  <p:stCondLst>
                                    <p:cond delay="0"/>
                                  </p:stCondLst>
                                  <p:iterate>
                                    <p:tmAbs val="0"/>
                                  </p:iterate>
                                  <p:childTnLst>
                                    <p:set>
                                      <p:cBhvr>
                                        <p:cTn id="105" fill="hold"/>
                                        <p:tgtEl>
                                          <p:spTgt spid="845"/>
                                        </p:tgtEl>
                                        <p:attrNameLst>
                                          <p:attrName>style.visibility</p:attrName>
                                        </p:attrNameLst>
                                      </p:cBhvr>
                                      <p:to>
                                        <p:strVal val="visible"/>
                                      </p:to>
                                    </p:set>
                                    <p:animEffect transition="in" filter="fade">
                                      <p:cBhvr>
                                        <p:cTn id="106" dur="500"/>
                                        <p:tgtEl>
                                          <p:spTgt spid="845"/>
                                        </p:tgtEl>
                                      </p:cBhvr>
                                    </p:animEffect>
                                  </p:childTnLst>
                                </p:cTn>
                              </p:par>
                            </p:childTnLst>
                          </p:cTn>
                        </p:par>
                        <p:par>
                          <p:cTn id="107" fill="hold">
                            <p:stCondLst>
                              <p:cond delay="1000"/>
                            </p:stCondLst>
                            <p:childTnLst>
                              <p:par>
                                <p:cTn id="108" presetID="23" presetClass="entr" presetSubtype="16" fill="hold" grpId="0" nodeType="afterEffect">
                                  <p:stCondLst>
                                    <p:cond delay="0"/>
                                  </p:stCondLst>
                                  <p:iterate>
                                    <p:tmAbs val="0"/>
                                  </p:iterate>
                                  <p:childTnLst>
                                    <p:set>
                                      <p:cBhvr>
                                        <p:cTn id="109" fill="hold"/>
                                        <p:tgtEl>
                                          <p:spTgt spid="877"/>
                                        </p:tgtEl>
                                        <p:attrNameLst>
                                          <p:attrName>style.visibility</p:attrName>
                                        </p:attrNameLst>
                                      </p:cBhvr>
                                      <p:to>
                                        <p:strVal val="visible"/>
                                      </p:to>
                                    </p:set>
                                    <p:anim calcmode="lin" valueType="num">
                                      <p:cBhvr>
                                        <p:cTn id="110" dur="200" fill="hold"/>
                                        <p:tgtEl>
                                          <p:spTgt spid="877"/>
                                        </p:tgtEl>
                                        <p:attrNameLst>
                                          <p:attrName>ppt_w</p:attrName>
                                        </p:attrNameLst>
                                      </p:cBhvr>
                                      <p:tavLst>
                                        <p:tav tm="0">
                                          <p:val>
                                            <p:fltVal val="0"/>
                                          </p:val>
                                        </p:tav>
                                        <p:tav tm="100000">
                                          <p:val>
                                            <p:strVal val="#ppt_w"/>
                                          </p:val>
                                        </p:tav>
                                      </p:tavLst>
                                    </p:anim>
                                    <p:anim calcmode="lin" valueType="num">
                                      <p:cBhvr>
                                        <p:cTn id="111" dur="200" fill="hold"/>
                                        <p:tgtEl>
                                          <p:spTgt spid="877"/>
                                        </p:tgtEl>
                                        <p:attrNameLst>
                                          <p:attrName>ppt_h</p:attrName>
                                        </p:attrNameLst>
                                      </p:cBhvr>
                                      <p:tavLst>
                                        <p:tav tm="0">
                                          <p:val>
                                            <p:fltVal val="0"/>
                                          </p:val>
                                        </p:tav>
                                        <p:tav tm="100000">
                                          <p:val>
                                            <p:strVal val="#ppt_h"/>
                                          </p:val>
                                        </p:tav>
                                      </p:tavLst>
                                    </p:anim>
                                  </p:childTnLst>
                                </p:cTn>
                              </p:par>
                            </p:childTnLst>
                          </p:cTn>
                        </p:par>
                      </p:childTnLst>
                    </p:cTn>
                  </p:par>
                  <p:par>
                    <p:cTn id="112" fill="hold">
                      <p:stCondLst>
                        <p:cond delay="indefinite"/>
                      </p:stCondLst>
                      <p:childTnLst>
                        <p:par>
                          <p:cTn id="113" fill="hold">
                            <p:stCondLst>
                              <p:cond delay="0"/>
                            </p:stCondLst>
                            <p:childTnLst>
                              <p:par>
                                <p:cTn id="114" presetID="-1" presetClass="path" presetSubtype="0" accel="50000" decel="50000" fill="hold" nodeType="clickEffect">
                                  <p:stCondLst>
                                    <p:cond delay="0"/>
                                  </p:stCondLst>
                                  <p:childTnLst>
                                    <p:animMotion origin="layout" path="M 0.014636 0.265596 L -0.048987 0.123669" pathEditMode="relative">
                                      <p:cBhvr>
                                        <p:cTn id="115" dur="500" fill="hold"/>
                                        <p:tgtEl>
                                          <p:spTgt spid="873"/>
                                        </p:tgtEl>
                                        <p:attrNameLst>
                                          <p:attrName>ppt_x</p:attrName>
                                          <p:attrName>ppt_y</p:attrName>
                                        </p:attrNameLst>
                                      </p:cBhvr>
                                    </p:animMotion>
                                  </p:childTnLst>
                                </p:cTn>
                              </p:par>
                            </p:childTnLst>
                          </p:cTn>
                        </p:par>
                        <p:par>
                          <p:cTn id="116" fill="hold">
                            <p:stCondLst>
                              <p:cond delay="500"/>
                            </p:stCondLst>
                            <p:childTnLst>
                              <p:par>
                                <p:cTn id="117" presetID="10" presetClass="entr" fill="hold" grpId="0" nodeType="afterEffect">
                                  <p:stCondLst>
                                    <p:cond delay="0"/>
                                  </p:stCondLst>
                                  <p:iterate>
                                    <p:tmAbs val="0"/>
                                  </p:iterate>
                                  <p:childTnLst>
                                    <p:set>
                                      <p:cBhvr>
                                        <p:cTn id="118" fill="hold"/>
                                        <p:tgtEl>
                                          <p:spTgt spid="843"/>
                                        </p:tgtEl>
                                        <p:attrNameLst>
                                          <p:attrName>style.visibility</p:attrName>
                                        </p:attrNameLst>
                                      </p:cBhvr>
                                      <p:to>
                                        <p:strVal val="visible"/>
                                      </p:to>
                                    </p:set>
                                    <p:animEffect transition="in" filter="fade">
                                      <p:cBhvr>
                                        <p:cTn id="119" dur="500"/>
                                        <p:tgtEl>
                                          <p:spTgt spid="843"/>
                                        </p:tgtEl>
                                      </p:cBhvr>
                                    </p:animEffect>
                                  </p:childTnLst>
                                </p:cTn>
                              </p:par>
                            </p:childTnLst>
                          </p:cTn>
                        </p:par>
                        <p:par>
                          <p:cTn id="120" fill="hold">
                            <p:stCondLst>
                              <p:cond delay="1000"/>
                            </p:stCondLst>
                            <p:childTnLst>
                              <p:par>
                                <p:cTn id="121" presetID="23" presetClass="entr" presetSubtype="16" fill="hold" grpId="0" nodeType="afterEffect">
                                  <p:stCondLst>
                                    <p:cond delay="0"/>
                                  </p:stCondLst>
                                  <p:iterate>
                                    <p:tmAbs val="0"/>
                                  </p:iterate>
                                  <p:childTnLst>
                                    <p:set>
                                      <p:cBhvr>
                                        <p:cTn id="122" fill="hold"/>
                                        <p:tgtEl>
                                          <p:spTgt spid="878"/>
                                        </p:tgtEl>
                                        <p:attrNameLst>
                                          <p:attrName>style.visibility</p:attrName>
                                        </p:attrNameLst>
                                      </p:cBhvr>
                                      <p:to>
                                        <p:strVal val="visible"/>
                                      </p:to>
                                    </p:set>
                                    <p:anim calcmode="lin" valueType="num">
                                      <p:cBhvr>
                                        <p:cTn id="123" dur="200" fill="hold"/>
                                        <p:tgtEl>
                                          <p:spTgt spid="878"/>
                                        </p:tgtEl>
                                        <p:attrNameLst>
                                          <p:attrName>ppt_w</p:attrName>
                                        </p:attrNameLst>
                                      </p:cBhvr>
                                      <p:tavLst>
                                        <p:tav tm="0">
                                          <p:val>
                                            <p:fltVal val="0"/>
                                          </p:val>
                                        </p:tav>
                                        <p:tav tm="100000">
                                          <p:val>
                                            <p:strVal val="#ppt_w"/>
                                          </p:val>
                                        </p:tav>
                                      </p:tavLst>
                                    </p:anim>
                                    <p:anim calcmode="lin" valueType="num">
                                      <p:cBhvr>
                                        <p:cTn id="124" dur="200" fill="hold"/>
                                        <p:tgtEl>
                                          <p:spTgt spid="878"/>
                                        </p:tgtEl>
                                        <p:attrNameLst>
                                          <p:attrName>ppt_h</p:attrName>
                                        </p:attrNameLst>
                                      </p:cBhvr>
                                      <p:tavLst>
                                        <p:tav tm="0">
                                          <p:val>
                                            <p:fltVal val="0"/>
                                          </p:val>
                                        </p:tav>
                                        <p:tav tm="100000">
                                          <p:val>
                                            <p:strVal val="#ppt_h"/>
                                          </p:val>
                                        </p:tav>
                                      </p:tavLst>
                                    </p:anim>
                                  </p:childTnLst>
                                </p:cTn>
                              </p:par>
                            </p:childTnLst>
                          </p:cTn>
                        </p:par>
                      </p:childTnLst>
                    </p:cTn>
                  </p:par>
                  <p:par>
                    <p:cTn id="125" fill="hold">
                      <p:stCondLst>
                        <p:cond delay="indefinite"/>
                      </p:stCondLst>
                      <p:childTnLst>
                        <p:par>
                          <p:cTn id="126" fill="hold">
                            <p:stCondLst>
                              <p:cond delay="0"/>
                            </p:stCondLst>
                            <p:childTnLst>
                              <p:par>
                                <p:cTn id="127" presetID="-1" presetClass="path" presetSubtype="0" accel="50000" decel="50000" fill="hold" nodeType="clickEffect">
                                  <p:stCondLst>
                                    <p:cond delay="0"/>
                                  </p:stCondLst>
                                  <p:childTnLst>
                                    <p:animMotion origin="layout" path="M -0.048987 0.123669 L 0.000391 0.000000" pathEditMode="relative">
                                      <p:cBhvr>
                                        <p:cTn id="128" dur="500" fill="hold"/>
                                        <p:tgtEl>
                                          <p:spTgt spid="873"/>
                                        </p:tgtEl>
                                        <p:attrNameLst>
                                          <p:attrName>ppt_x</p:attrName>
                                          <p:attrName>ppt_y</p:attrName>
                                        </p:attrNameLst>
                                      </p:cBhvr>
                                    </p:animMotion>
                                  </p:childTnLst>
                                </p:cTn>
                              </p:par>
                            </p:childTnLst>
                          </p:cTn>
                        </p:par>
                      </p:childTnLst>
                    </p:cTn>
                  </p:par>
                  <p:par>
                    <p:cTn id="129" fill="hold">
                      <p:stCondLst>
                        <p:cond delay="indefinite"/>
                      </p:stCondLst>
                      <p:childTnLst>
                        <p:par>
                          <p:cTn id="130" fill="hold">
                            <p:stCondLst>
                              <p:cond delay="0"/>
                            </p:stCondLst>
                            <p:childTnLst>
                              <p:par>
                                <p:cTn id="131" presetID="-1" presetClass="path" presetSubtype="0" accel="50000" decel="50000" fill="hold" nodeType="clickEffect">
                                  <p:stCondLst>
                                    <p:cond delay="0"/>
                                  </p:stCondLst>
                                  <p:childTnLst>
                                    <p:animMotion origin="layout" path="M 0.000391 0.000000 L 0.068465 0.111234" pathEditMode="relative">
                                      <p:cBhvr>
                                        <p:cTn id="132" dur="500" fill="hold"/>
                                        <p:tgtEl>
                                          <p:spTgt spid="873"/>
                                        </p:tgtEl>
                                        <p:attrNameLst>
                                          <p:attrName>ppt_x</p:attrName>
                                          <p:attrName>ppt_y</p:attrName>
                                        </p:attrNameLst>
                                      </p:cBhvr>
                                    </p:animMotion>
                                  </p:childTnLst>
                                </p:cTn>
                              </p:par>
                            </p:childTnLst>
                          </p:cTn>
                        </p:par>
                        <p:par>
                          <p:cTn id="133" fill="hold">
                            <p:stCondLst>
                              <p:cond delay="500"/>
                            </p:stCondLst>
                            <p:childTnLst>
                              <p:par>
                                <p:cTn id="134" presetID="10" presetClass="entr" fill="hold" grpId="0" nodeType="afterEffect">
                                  <p:stCondLst>
                                    <p:cond delay="0"/>
                                  </p:stCondLst>
                                  <p:iterate>
                                    <p:tmAbs val="0"/>
                                  </p:iterate>
                                  <p:childTnLst>
                                    <p:set>
                                      <p:cBhvr>
                                        <p:cTn id="135" fill="hold"/>
                                        <p:tgtEl>
                                          <p:spTgt spid="846"/>
                                        </p:tgtEl>
                                        <p:attrNameLst>
                                          <p:attrName>style.visibility</p:attrName>
                                        </p:attrNameLst>
                                      </p:cBhvr>
                                      <p:to>
                                        <p:strVal val="visible"/>
                                      </p:to>
                                    </p:set>
                                    <p:animEffect transition="in" filter="fade">
                                      <p:cBhvr>
                                        <p:cTn id="136" dur="500"/>
                                        <p:tgtEl>
                                          <p:spTgt spid="846"/>
                                        </p:tgtEl>
                                      </p:cBhvr>
                                    </p:animEffect>
                                  </p:childTnLst>
                                </p:cTn>
                              </p:par>
                            </p:childTnLst>
                          </p:cTn>
                        </p:par>
                        <p:par>
                          <p:cTn id="137" fill="hold">
                            <p:stCondLst>
                              <p:cond delay="1000"/>
                            </p:stCondLst>
                            <p:childTnLst>
                              <p:par>
                                <p:cTn id="138" presetID="23" presetClass="entr" presetSubtype="16" fill="hold" grpId="0" nodeType="afterEffect">
                                  <p:stCondLst>
                                    <p:cond delay="0"/>
                                  </p:stCondLst>
                                  <p:iterate>
                                    <p:tmAbs val="0"/>
                                  </p:iterate>
                                  <p:childTnLst>
                                    <p:set>
                                      <p:cBhvr>
                                        <p:cTn id="139" fill="hold"/>
                                        <p:tgtEl>
                                          <p:spTgt spid="879"/>
                                        </p:tgtEl>
                                        <p:attrNameLst>
                                          <p:attrName>style.visibility</p:attrName>
                                        </p:attrNameLst>
                                      </p:cBhvr>
                                      <p:to>
                                        <p:strVal val="visible"/>
                                      </p:to>
                                    </p:set>
                                    <p:anim calcmode="lin" valueType="num">
                                      <p:cBhvr>
                                        <p:cTn id="140" dur="200" fill="hold"/>
                                        <p:tgtEl>
                                          <p:spTgt spid="879"/>
                                        </p:tgtEl>
                                        <p:attrNameLst>
                                          <p:attrName>ppt_w</p:attrName>
                                        </p:attrNameLst>
                                      </p:cBhvr>
                                      <p:tavLst>
                                        <p:tav tm="0">
                                          <p:val>
                                            <p:fltVal val="0"/>
                                          </p:val>
                                        </p:tav>
                                        <p:tav tm="100000">
                                          <p:val>
                                            <p:strVal val="#ppt_w"/>
                                          </p:val>
                                        </p:tav>
                                      </p:tavLst>
                                    </p:anim>
                                    <p:anim calcmode="lin" valueType="num">
                                      <p:cBhvr>
                                        <p:cTn id="141" dur="200" fill="hold"/>
                                        <p:tgtEl>
                                          <p:spTgt spid="879"/>
                                        </p:tgtEl>
                                        <p:attrNameLst>
                                          <p:attrName>ppt_h</p:attrName>
                                        </p:attrNameLst>
                                      </p:cBhvr>
                                      <p:tavLst>
                                        <p:tav tm="0">
                                          <p:val>
                                            <p:fltVal val="0"/>
                                          </p:val>
                                        </p:tav>
                                        <p:tav tm="100000">
                                          <p:val>
                                            <p:strVal val="#ppt_h"/>
                                          </p:val>
                                        </p:tav>
                                      </p:tavLst>
                                    </p:anim>
                                  </p:childTnLst>
                                </p:cTn>
                              </p:par>
                            </p:childTnLst>
                          </p:cTn>
                        </p:par>
                      </p:childTnLst>
                    </p:cTn>
                  </p:par>
                  <p:par>
                    <p:cTn id="142" fill="hold">
                      <p:stCondLst>
                        <p:cond delay="indefinite"/>
                      </p:stCondLst>
                      <p:childTnLst>
                        <p:par>
                          <p:cTn id="143" fill="hold">
                            <p:stCondLst>
                              <p:cond delay="0"/>
                            </p:stCondLst>
                            <p:childTnLst>
                              <p:par>
                                <p:cTn id="144" presetID="-1" presetClass="path" presetSubtype="0" accel="50000" decel="50000" fill="hold" nodeType="clickEffect">
                                  <p:stCondLst>
                                    <p:cond delay="0"/>
                                  </p:stCondLst>
                                  <p:childTnLst>
                                    <p:animMotion origin="layout" path="M 0.068465 0.111234 L 0.000391 0.000000" pathEditMode="relative">
                                      <p:cBhvr>
                                        <p:cTn id="145" dur="500" fill="hold"/>
                                        <p:tgtEl>
                                          <p:spTgt spid="873"/>
                                        </p:tgtEl>
                                        <p:attrNameLst>
                                          <p:attrName>ppt_x</p:attrName>
                                          <p:attrName>ppt_y</p:attrName>
                                        </p:attrNameLst>
                                      </p:cBhvr>
                                    </p:animMotion>
                                  </p:childTnLst>
                                </p:cTn>
                              </p:par>
                            </p:childTnLst>
                          </p:cTn>
                        </p:par>
                        <p:par>
                          <p:cTn id="146" fill="hold">
                            <p:stCondLst>
                              <p:cond delay="500"/>
                            </p:stCondLst>
                            <p:childTnLst>
                              <p:par>
                                <p:cTn id="147" presetID="10" presetClass="entr" fill="hold" grpId="0" nodeType="afterEffect">
                                  <p:stCondLst>
                                    <p:cond delay="0"/>
                                  </p:stCondLst>
                                  <p:iterate>
                                    <p:tmAbs val="0"/>
                                  </p:iterate>
                                  <p:childTnLst>
                                    <p:set>
                                      <p:cBhvr>
                                        <p:cTn id="148" fill="hold"/>
                                        <p:tgtEl>
                                          <p:spTgt spid="842"/>
                                        </p:tgtEl>
                                        <p:attrNameLst>
                                          <p:attrName>style.visibility</p:attrName>
                                        </p:attrNameLst>
                                      </p:cBhvr>
                                      <p:to>
                                        <p:strVal val="visible"/>
                                      </p:to>
                                    </p:set>
                                    <p:animEffect transition="in" filter="fade">
                                      <p:cBhvr>
                                        <p:cTn id="149" dur="500"/>
                                        <p:tgtEl>
                                          <p:spTgt spid="842"/>
                                        </p:tgtEl>
                                      </p:cBhvr>
                                    </p:animEffect>
                                  </p:childTnLst>
                                </p:cTn>
                              </p:par>
                            </p:childTnLst>
                          </p:cTn>
                        </p:par>
                        <p:par>
                          <p:cTn id="150" fill="hold">
                            <p:stCondLst>
                              <p:cond delay="1000"/>
                            </p:stCondLst>
                            <p:childTnLst>
                              <p:par>
                                <p:cTn id="151" presetID="23" presetClass="entr" presetSubtype="16" fill="hold" grpId="0" nodeType="afterEffect">
                                  <p:stCondLst>
                                    <p:cond delay="0"/>
                                  </p:stCondLst>
                                  <p:iterate>
                                    <p:tmAbs val="0"/>
                                  </p:iterate>
                                  <p:childTnLst>
                                    <p:set>
                                      <p:cBhvr>
                                        <p:cTn id="152" fill="hold"/>
                                        <p:tgtEl>
                                          <p:spTgt spid="880"/>
                                        </p:tgtEl>
                                        <p:attrNameLst>
                                          <p:attrName>style.visibility</p:attrName>
                                        </p:attrNameLst>
                                      </p:cBhvr>
                                      <p:to>
                                        <p:strVal val="visible"/>
                                      </p:to>
                                    </p:set>
                                    <p:anim calcmode="lin" valueType="num">
                                      <p:cBhvr>
                                        <p:cTn id="153" dur="200" fill="hold"/>
                                        <p:tgtEl>
                                          <p:spTgt spid="880"/>
                                        </p:tgtEl>
                                        <p:attrNameLst>
                                          <p:attrName>ppt_w</p:attrName>
                                        </p:attrNameLst>
                                      </p:cBhvr>
                                      <p:tavLst>
                                        <p:tav tm="0">
                                          <p:val>
                                            <p:fltVal val="0"/>
                                          </p:val>
                                        </p:tav>
                                        <p:tav tm="100000">
                                          <p:val>
                                            <p:strVal val="#ppt_w"/>
                                          </p:val>
                                        </p:tav>
                                      </p:tavLst>
                                    </p:anim>
                                    <p:anim calcmode="lin" valueType="num">
                                      <p:cBhvr>
                                        <p:cTn id="154" dur="200" fill="hold"/>
                                        <p:tgtEl>
                                          <p:spTgt spid="880"/>
                                        </p:tgtEl>
                                        <p:attrNameLst>
                                          <p:attrName>ppt_h</p:attrName>
                                        </p:attrNameLst>
                                      </p:cBhvr>
                                      <p:tavLst>
                                        <p:tav tm="0">
                                          <p:val>
                                            <p:fltVal val="0"/>
                                          </p:val>
                                        </p:tav>
                                        <p:tav tm="100000">
                                          <p:val>
                                            <p:strVal val="#ppt_h"/>
                                          </p:val>
                                        </p:tav>
                                      </p:tavLst>
                                    </p:anim>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iterate>
                                    <p:tmAbs val="0"/>
                                  </p:iterate>
                                  <p:childTnLst>
                                    <p:set>
                                      <p:cBhvr>
                                        <p:cTn id="158" fill="hold"/>
                                        <p:tgtEl>
                                          <p:spTgt spid="851"/>
                                        </p:tgtEl>
                                        <p:attrNameLst>
                                          <p:attrName>style.visibility</p:attrName>
                                        </p:attrNameLst>
                                      </p:cBhvr>
                                      <p:to>
                                        <p:strVal val="visible"/>
                                      </p:to>
                                    </p:set>
                                    <p:animEffect transition="in" filter="wipe(down)">
                                      <p:cBhvr>
                                        <p:cTn id="159" dur="500"/>
                                        <p:tgtEl>
                                          <p:spTgt spid="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 grpId="0" animBg="1" advAuto="0"/>
      <p:bldP spid="840" grpId="0" build="p" bldLvl="5" animBg="1" advAuto="0"/>
      <p:bldP spid="841" grpId="0" animBg="1" advAuto="0"/>
      <p:bldP spid="842" grpId="0" animBg="1" advAuto="0"/>
      <p:bldP spid="843" grpId="0" animBg="1" advAuto="0"/>
      <p:bldP spid="844" grpId="0" animBg="1" advAuto="0"/>
      <p:bldP spid="845" grpId="0" animBg="1" advAuto="0"/>
      <p:bldP spid="846" grpId="0" animBg="1" advAuto="0"/>
      <p:bldP spid="847" grpId="0" animBg="1" advAuto="0"/>
      <p:bldP spid="848" grpId="0" animBg="1" advAuto="0"/>
      <p:bldP spid="851" grpId="0" animBg="1" advAuto="0"/>
      <p:bldP spid="873" grpId="0" animBg="1" advAuto="0"/>
      <p:bldP spid="874" grpId="0" animBg="1" advAuto="0"/>
      <p:bldP spid="875" grpId="0" animBg="1" advAuto="0"/>
      <p:bldP spid="876" grpId="0" animBg="1" advAuto="0"/>
      <p:bldP spid="877" grpId="0" animBg="1" advAuto="0"/>
      <p:bldP spid="878" grpId="0" animBg="1" advAuto="0"/>
      <p:bldP spid="879" grpId="0" animBg="1" advAuto="0"/>
      <p:bldP spid="880"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Level-Order Traversal"/>
          <p:cNvSpPr txBox="1">
            <a:spLocks noGrp="1"/>
          </p:cNvSpPr>
          <p:nvPr>
            <p:ph type="title"/>
          </p:nvPr>
        </p:nvSpPr>
        <p:spPr>
          <a:prstGeom prst="rect">
            <a:avLst/>
          </a:prstGeom>
        </p:spPr>
        <p:txBody>
          <a:bodyPr/>
          <a:lstStyle/>
          <a:p>
            <a:r>
              <a:t>Level-Order Traversal</a:t>
            </a:r>
          </a:p>
        </p:txBody>
      </p:sp>
      <p:sp>
        <p:nvSpPr>
          <p:cNvPr id="885" name="Visit Nodes by Level…"/>
          <p:cNvSpPr txBox="1">
            <a:spLocks noGrp="1"/>
          </p:cNvSpPr>
          <p:nvPr>
            <p:ph type="body" sz="half" idx="1"/>
          </p:nvPr>
        </p:nvSpPr>
        <p:spPr>
          <a:xfrm>
            <a:off x="266648" y="2344737"/>
            <a:ext cx="13296901" cy="7810501"/>
          </a:xfrm>
          <a:prstGeom prst="rect">
            <a:avLst/>
          </a:prstGeom>
        </p:spPr>
        <p:txBody>
          <a:bodyPr/>
          <a:lstStyle/>
          <a:p>
            <a:pPr>
              <a:buBlip>
                <a:blip r:embed="rId3"/>
              </a:buBlip>
            </a:pPr>
            <a:r>
              <a:t>Visit Nodes by Level</a:t>
            </a:r>
          </a:p>
          <a:p>
            <a:pPr lvl="3">
              <a:buBlip>
                <a:blip r:embed="rId3"/>
              </a:buBlip>
              <a:defRPr i="1"/>
            </a:pPr>
            <a:r>
              <a:t>Visit each node, top down, left to right.</a:t>
            </a:r>
          </a:p>
          <a:p>
            <a:pPr>
              <a:buBlip>
                <a:blip r:embed="rId3"/>
              </a:buBlip>
            </a:pPr>
            <a:r>
              <a:t>if (Tree is not empty)</a:t>
            </a:r>
          </a:p>
          <a:p>
            <a:pPr lvl="3">
              <a:buBlip>
                <a:blip r:embed="rId3"/>
              </a:buBlip>
            </a:pPr>
            <a:r>
              <a:t>Visit root</a:t>
            </a:r>
          </a:p>
          <a:p>
            <a:pPr lvl="3">
              <a:buBlip>
                <a:blip r:embed="rId3"/>
              </a:buBlip>
            </a:pPr>
            <a:r>
              <a:t>Visit Level 2, left to right</a:t>
            </a:r>
          </a:p>
          <a:p>
            <a:pPr lvl="3">
              <a:buBlip>
                <a:blip r:embed="rId3"/>
              </a:buBlip>
            </a:pPr>
            <a:r>
              <a:t>Visit Level n, left to right</a:t>
            </a:r>
          </a:p>
        </p:txBody>
      </p:sp>
      <p:sp>
        <p:nvSpPr>
          <p:cNvPr id="886" name="Level Order Traversal"/>
          <p:cNvSpPr/>
          <p:nvPr/>
        </p:nvSpPr>
        <p:spPr>
          <a:xfrm>
            <a:off x="3207034" y="8894953"/>
            <a:ext cx="7416128" cy="977901"/>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6C6963"/>
                </a:solidFill>
                <a:latin typeface="Hoefler Text"/>
                <a:ea typeface="Hoefler Text"/>
                <a:cs typeface="Hoefler Text"/>
                <a:sym typeface="Hoefler Text"/>
              </a:defRPr>
            </a:lvl1pPr>
          </a:lstStyle>
          <a:p>
            <a:r>
              <a:t>Level Order Traversal</a:t>
            </a:r>
          </a:p>
        </p:txBody>
      </p:sp>
      <p:sp>
        <p:nvSpPr>
          <p:cNvPr id="887" name="60"/>
          <p:cNvSpPr/>
          <p:nvPr/>
        </p:nvSpPr>
        <p:spPr>
          <a:xfrm>
            <a:off x="3176735" y="10057003"/>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60</a:t>
            </a:r>
          </a:p>
        </p:txBody>
      </p:sp>
      <p:sp>
        <p:nvSpPr>
          <p:cNvPr id="888" name="20"/>
          <p:cNvSpPr/>
          <p:nvPr/>
        </p:nvSpPr>
        <p:spPr>
          <a:xfrm>
            <a:off x="4935687" y="10057003"/>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20</a:t>
            </a:r>
          </a:p>
        </p:txBody>
      </p:sp>
      <p:sp>
        <p:nvSpPr>
          <p:cNvPr id="889" name="10"/>
          <p:cNvSpPr/>
          <p:nvPr/>
        </p:nvSpPr>
        <p:spPr>
          <a:xfrm>
            <a:off x="8453585" y="10057003"/>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10</a:t>
            </a:r>
          </a:p>
        </p:txBody>
      </p:sp>
      <p:sp>
        <p:nvSpPr>
          <p:cNvPr id="890" name="40"/>
          <p:cNvSpPr/>
          <p:nvPr/>
        </p:nvSpPr>
        <p:spPr>
          <a:xfrm>
            <a:off x="10212537" y="10057003"/>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40</a:t>
            </a:r>
          </a:p>
        </p:txBody>
      </p:sp>
      <p:sp>
        <p:nvSpPr>
          <p:cNvPr id="891" name="70"/>
          <p:cNvSpPr/>
          <p:nvPr/>
        </p:nvSpPr>
        <p:spPr>
          <a:xfrm>
            <a:off x="6694637" y="10057003"/>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70</a:t>
            </a:r>
          </a:p>
        </p:txBody>
      </p:sp>
      <p:sp>
        <p:nvSpPr>
          <p:cNvPr id="892" name="50"/>
          <p:cNvSpPr/>
          <p:nvPr/>
        </p:nvSpPr>
        <p:spPr>
          <a:xfrm>
            <a:off x="13730436" y="10057003"/>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50</a:t>
            </a:r>
          </a:p>
        </p:txBody>
      </p:sp>
      <p:sp>
        <p:nvSpPr>
          <p:cNvPr id="893" name="30"/>
          <p:cNvSpPr/>
          <p:nvPr/>
        </p:nvSpPr>
        <p:spPr>
          <a:xfrm>
            <a:off x="11971485" y="10057003"/>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b="1">
                <a:solidFill>
                  <a:srgbClr val="941100"/>
                </a:solidFill>
                <a:latin typeface="Courier New"/>
                <a:ea typeface="Courier New"/>
                <a:cs typeface="Courier New"/>
                <a:sym typeface="Courier New"/>
              </a:defRPr>
            </a:lvl1pPr>
          </a:lstStyle>
          <a:p>
            <a:r>
              <a:t>30</a:t>
            </a:r>
          </a:p>
        </p:txBody>
      </p:sp>
      <p:grpSp>
        <p:nvGrpSpPr>
          <p:cNvPr id="896" name="Group"/>
          <p:cNvGrpSpPr/>
          <p:nvPr/>
        </p:nvGrpSpPr>
        <p:grpSpPr>
          <a:xfrm>
            <a:off x="3761234" y="10809477"/>
            <a:ext cx="7252396" cy="2262725"/>
            <a:chOff x="-99565" y="25400"/>
            <a:chExt cx="7252395" cy="2262723"/>
          </a:xfrm>
        </p:grpSpPr>
        <p:sp>
          <p:nvSpPr>
            <p:cNvPr id="894" name="Check your work:…"/>
            <p:cNvSpPr/>
            <p:nvPr/>
          </p:nvSpPr>
          <p:spPr>
            <a:xfrm>
              <a:off x="1229067" y="484723"/>
              <a:ext cx="5923763" cy="1803401"/>
            </a:xfrm>
            <a:prstGeom prst="rect">
              <a:avLst/>
            </a:prstGeom>
            <a:noFill/>
            <a:ln w="12700" cap="flat">
              <a:noFill/>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numCol="1" anchor="ctr">
              <a:spAutoFit/>
            </a:bodyPr>
            <a:lstStyle/>
            <a:p>
              <a:pPr defTabSz="876300">
                <a:defRPr i="1">
                  <a:solidFill>
                    <a:srgbClr val="6C6963"/>
                  </a:solidFill>
                  <a:latin typeface="Hoefler Text"/>
                  <a:ea typeface="Hoefler Text"/>
                  <a:cs typeface="Hoefler Text"/>
                  <a:sym typeface="Hoefler Text"/>
                </a:defRPr>
              </a:pPr>
              <a:r>
                <a:t>Check your work:</a:t>
              </a:r>
            </a:p>
            <a:p>
              <a:pPr defTabSz="876300">
                <a:defRPr>
                  <a:solidFill>
                    <a:srgbClr val="6C6963"/>
                  </a:solidFill>
                  <a:latin typeface="Hoefler Text"/>
                  <a:ea typeface="Hoefler Text"/>
                  <a:cs typeface="Hoefler Text"/>
                  <a:sym typeface="Hoefler Text"/>
                </a:defRPr>
              </a:pPr>
              <a:r>
                <a:t>Root should be first</a:t>
              </a:r>
            </a:p>
          </p:txBody>
        </p:sp>
        <p:sp>
          <p:nvSpPr>
            <p:cNvPr id="895" name="Line"/>
            <p:cNvSpPr/>
            <p:nvPr/>
          </p:nvSpPr>
          <p:spPr>
            <a:xfrm>
              <a:off x="-99566" y="25400"/>
              <a:ext cx="1106984" cy="1324372"/>
            </a:xfrm>
            <a:prstGeom prst="line">
              <a:avLst/>
            </a:prstGeom>
            <a:noFill/>
            <a:ln w="114300" cap="flat">
              <a:solidFill>
                <a:srgbClr val="941100"/>
              </a:solidFill>
              <a:prstDash val="solid"/>
              <a:miter lim="400000"/>
              <a:headEnd type="triangle" w="med" len="med"/>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grpSp>
        <p:nvGrpSpPr>
          <p:cNvPr id="917" name="Group"/>
          <p:cNvGrpSpPr/>
          <p:nvPr/>
        </p:nvGrpSpPr>
        <p:grpSpPr>
          <a:xfrm>
            <a:off x="16402050" y="2857500"/>
            <a:ext cx="5715001" cy="6934191"/>
            <a:chOff x="0" y="0"/>
            <a:chExt cx="5715000" cy="6934190"/>
          </a:xfrm>
        </p:grpSpPr>
        <p:sp>
          <p:nvSpPr>
            <p:cNvPr id="897" name="Line"/>
            <p:cNvSpPr/>
            <p:nvPr/>
          </p:nvSpPr>
          <p:spPr>
            <a:xfrm flipH="1">
              <a:off x="503352" y="2225092"/>
              <a:ext cx="1635894" cy="2603381"/>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898" name="Circle"/>
            <p:cNvSpPr/>
            <p:nvPr/>
          </p:nvSpPr>
          <p:spPr>
            <a:xfrm>
              <a:off x="0" y="3526785"/>
              <a:ext cx="1531029"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899" name="Line"/>
            <p:cNvSpPr/>
            <p:nvPr/>
          </p:nvSpPr>
          <p:spPr>
            <a:xfrm flipH="1">
              <a:off x="2079121" y="4072012"/>
              <a:ext cx="1451612" cy="2274317"/>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900" name="Line"/>
            <p:cNvSpPr/>
            <p:nvPr/>
          </p:nvSpPr>
          <p:spPr>
            <a:xfrm>
              <a:off x="3025423" y="548563"/>
              <a:ext cx="2097295" cy="2099506"/>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901" name="Line"/>
            <p:cNvSpPr/>
            <p:nvPr/>
          </p:nvSpPr>
          <p:spPr>
            <a:xfrm>
              <a:off x="3168320" y="4044446"/>
              <a:ext cx="1719785" cy="2057513"/>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902" name="Line"/>
            <p:cNvSpPr/>
            <p:nvPr/>
          </p:nvSpPr>
          <p:spPr>
            <a:xfrm>
              <a:off x="1885052" y="2486174"/>
              <a:ext cx="1585838" cy="1825210"/>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903" name="Line"/>
            <p:cNvSpPr/>
            <p:nvPr/>
          </p:nvSpPr>
          <p:spPr>
            <a:xfrm flipH="1">
              <a:off x="2039693" y="590553"/>
              <a:ext cx="1363243" cy="1826570"/>
            </a:xfrm>
            <a:prstGeom prst="line">
              <a:avLst/>
            </a:prstGeom>
            <a:noFill/>
            <a:ln w="889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904" name="Circle"/>
            <p:cNvSpPr/>
            <p:nvPr/>
          </p:nvSpPr>
          <p:spPr>
            <a:xfrm>
              <a:off x="1116881" y="1745278"/>
              <a:ext cx="1531029"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905" name="Circle"/>
            <p:cNvSpPr/>
            <p:nvPr/>
          </p:nvSpPr>
          <p:spPr>
            <a:xfrm>
              <a:off x="4183971" y="5381843"/>
              <a:ext cx="1531030"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906" name="Circle"/>
            <p:cNvSpPr/>
            <p:nvPr/>
          </p:nvSpPr>
          <p:spPr>
            <a:xfrm>
              <a:off x="1240203" y="5401554"/>
              <a:ext cx="1531029"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907" name="Circle"/>
            <p:cNvSpPr/>
            <p:nvPr/>
          </p:nvSpPr>
          <p:spPr>
            <a:xfrm>
              <a:off x="2624419" y="3553991"/>
              <a:ext cx="1531029"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908" name="Circle"/>
            <p:cNvSpPr/>
            <p:nvPr/>
          </p:nvSpPr>
          <p:spPr>
            <a:xfrm>
              <a:off x="4074073" y="1535327"/>
              <a:ext cx="1531029"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909" name="Circle"/>
            <p:cNvSpPr/>
            <p:nvPr/>
          </p:nvSpPr>
          <p:spPr>
            <a:xfrm>
              <a:off x="2375260" y="2692"/>
              <a:ext cx="1531030" cy="1532637"/>
            </a:xfrm>
            <a:prstGeom prst="ellipse">
              <a:avLst/>
            </a:prstGeom>
            <a:blipFill rotWithShape="1">
              <a:blip r:embed="rId4"/>
              <a:srcRect/>
              <a:tile tx="0" ty="0" sx="100000" sy="100000" flip="none" algn="tl"/>
            </a:blipFill>
            <a:ln w="38100" cap="flat">
              <a:solidFill>
                <a:srgbClr val="000000"/>
              </a:solidFill>
              <a:prstDash val="solid"/>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910" name="60"/>
            <p:cNvSpPr/>
            <p:nvPr/>
          </p:nvSpPr>
          <p:spPr>
            <a:xfrm>
              <a:off x="2448912" y="0"/>
              <a:ext cx="1346467" cy="14661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60</a:t>
              </a:r>
            </a:p>
          </p:txBody>
        </p:sp>
        <p:sp>
          <p:nvSpPr>
            <p:cNvPr id="911" name="20"/>
            <p:cNvSpPr/>
            <p:nvPr/>
          </p:nvSpPr>
          <p:spPr>
            <a:xfrm>
              <a:off x="1223960" y="1801637"/>
              <a:ext cx="1346467" cy="1466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20</a:t>
              </a:r>
            </a:p>
          </p:txBody>
        </p:sp>
        <p:sp>
          <p:nvSpPr>
            <p:cNvPr id="912" name="10"/>
            <p:cNvSpPr/>
            <p:nvPr/>
          </p:nvSpPr>
          <p:spPr>
            <a:xfrm>
              <a:off x="74244" y="3519861"/>
              <a:ext cx="1346467" cy="1466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10</a:t>
              </a:r>
            </a:p>
          </p:txBody>
        </p:sp>
        <p:sp>
          <p:nvSpPr>
            <p:cNvPr id="913" name="40"/>
            <p:cNvSpPr/>
            <p:nvPr/>
          </p:nvSpPr>
          <p:spPr>
            <a:xfrm>
              <a:off x="2707334" y="3557961"/>
              <a:ext cx="1346467" cy="1466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40</a:t>
              </a:r>
            </a:p>
          </p:txBody>
        </p:sp>
        <p:sp>
          <p:nvSpPr>
            <p:cNvPr id="914" name="70"/>
            <p:cNvSpPr/>
            <p:nvPr/>
          </p:nvSpPr>
          <p:spPr>
            <a:xfrm>
              <a:off x="4176179" y="1542351"/>
              <a:ext cx="1346467" cy="1466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70</a:t>
              </a:r>
            </a:p>
          </p:txBody>
        </p:sp>
        <p:sp>
          <p:nvSpPr>
            <p:cNvPr id="915" name="50"/>
            <p:cNvSpPr/>
            <p:nvPr/>
          </p:nvSpPr>
          <p:spPr>
            <a:xfrm>
              <a:off x="4263251" y="5394042"/>
              <a:ext cx="1346467" cy="14661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50</a:t>
              </a:r>
            </a:p>
          </p:txBody>
        </p:sp>
        <p:sp>
          <p:nvSpPr>
            <p:cNvPr id="916" name="30"/>
            <p:cNvSpPr/>
            <p:nvPr/>
          </p:nvSpPr>
          <p:spPr>
            <a:xfrm>
              <a:off x="1388096" y="5421270"/>
              <a:ext cx="1346467" cy="1466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a:solidFill>
                    <a:srgbClr val="FFFFFF"/>
                  </a:solidFill>
                </a:defRPr>
              </a:lvl1pPr>
            </a:lstStyle>
            <a:p>
              <a:r>
                <a:t>30</a:t>
              </a:r>
            </a:p>
          </p:txBody>
        </p:sp>
      </p:grpSp>
      <p:sp>
        <p:nvSpPr>
          <p:cNvPr id="918" name="Circle"/>
          <p:cNvSpPr/>
          <p:nvPr/>
        </p:nvSpPr>
        <p:spPr>
          <a:xfrm>
            <a:off x="18459450" y="2590800"/>
            <a:ext cx="2057400" cy="2057400"/>
          </a:xfrm>
          <a:prstGeom prst="ellipse">
            <a:avLst/>
          </a:prstGeom>
          <a:ln w="127000">
            <a:solidFill>
              <a:srgbClr val="FFFB00"/>
            </a:solidFill>
            <a:miter lim="400000"/>
          </a:ln>
          <a:effectLst>
            <a:outerShdw blurRad="190500" dist="114300" dir="2700000" rotWithShape="0">
              <a:srgbClr val="000000">
                <a:alpha val="74999"/>
              </a:srgbClr>
            </a:outerShdw>
          </a:effectLst>
        </p:spPr>
        <p:txBody>
          <a:bodyPr lIns="76200" tIns="76200" rIns="76200" bIns="76200" anchor="ctr"/>
          <a:lstStyle/>
          <a:p>
            <a:pPr defTabSz="876300">
              <a:defRPr>
                <a:solidFill>
                  <a:srgbClr val="FFFFFF"/>
                </a:solidFill>
                <a:latin typeface="Hoefler Text"/>
                <a:ea typeface="Hoefler Text"/>
                <a:cs typeface="Hoefler Text"/>
                <a:sym typeface="Hoefler Text"/>
              </a:defRPr>
            </a:pPr>
            <a:endParaRPr/>
          </a:p>
        </p:txBody>
      </p:sp>
      <p:sp>
        <p:nvSpPr>
          <p:cNvPr id="919" name="Circle"/>
          <p:cNvSpPr/>
          <p:nvPr/>
        </p:nvSpPr>
        <p:spPr>
          <a:xfrm>
            <a:off x="16421100" y="6369044"/>
            <a:ext cx="1531029" cy="1532638"/>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920" name="Circle"/>
          <p:cNvSpPr/>
          <p:nvPr/>
        </p:nvSpPr>
        <p:spPr>
          <a:xfrm>
            <a:off x="17649485" y="8240004"/>
            <a:ext cx="1531029" cy="1532637"/>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921" name="Circle"/>
          <p:cNvSpPr/>
          <p:nvPr/>
        </p:nvSpPr>
        <p:spPr>
          <a:xfrm>
            <a:off x="20566970" y="8240004"/>
            <a:ext cx="1531030" cy="1532637"/>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922" name="Circle"/>
          <p:cNvSpPr/>
          <p:nvPr/>
        </p:nvSpPr>
        <p:spPr>
          <a:xfrm>
            <a:off x="19023243" y="6419844"/>
            <a:ext cx="1531029" cy="1532638"/>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923" name="Circle"/>
          <p:cNvSpPr/>
          <p:nvPr/>
        </p:nvSpPr>
        <p:spPr>
          <a:xfrm>
            <a:off x="17509785" y="4625086"/>
            <a:ext cx="1531029" cy="1532637"/>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924" name="Circle"/>
          <p:cNvSpPr/>
          <p:nvPr/>
        </p:nvSpPr>
        <p:spPr>
          <a:xfrm>
            <a:off x="20506985" y="4396486"/>
            <a:ext cx="1531029" cy="1532637"/>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925" name="Circle"/>
          <p:cNvSpPr/>
          <p:nvPr/>
        </p:nvSpPr>
        <p:spPr>
          <a:xfrm>
            <a:off x="18789650" y="2868427"/>
            <a:ext cx="1531029" cy="1532637"/>
          </a:xfrm>
          <a:prstGeom prst="ellipse">
            <a:avLst/>
          </a:prstGeom>
          <a:blipFill>
            <a:blip r:embed="rId5">
              <a:alphaModFix amt="78028"/>
            </a:blip>
          </a:blipFill>
          <a:ln w="38100">
            <a:solidFill>
              <a:srgbClr val="000000">
                <a:alpha val="78028"/>
              </a:srgbClr>
            </a:solidFill>
            <a:miter lim="400000"/>
          </a:ln>
        </p:spPr>
        <p:txBody>
          <a:bodyPr lIns="76200" tIns="76200" rIns="76200" bIns="76200" anchor="ctr"/>
          <a:lstStyle/>
          <a:p>
            <a:pPr defTabSz="876300">
              <a:defRPr>
                <a:solidFill>
                  <a:srgbClr val="FFFFFF"/>
                </a:solidFill>
                <a:effectLst>
                  <a:outerShdw blurRad="38100" dist="12700" dir="5400000" rotWithShape="0">
                    <a:srgbClr val="000000">
                      <a:alpha val="50000"/>
                    </a:srgbClr>
                  </a:outerShdw>
                </a:effectLst>
              </a:defRPr>
            </a:pPr>
            <a:endParaRPr/>
          </a:p>
        </p:txBody>
      </p:sp>
      <p:sp>
        <p:nvSpPr>
          <p:cNvPr id="926" name="Breadth-First Traversal"/>
          <p:cNvSpPr txBox="1"/>
          <p:nvPr/>
        </p:nvSpPr>
        <p:spPr>
          <a:xfrm>
            <a:off x="12940245" y="11636039"/>
            <a:ext cx="8261426" cy="111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a:solidFill>
                  <a:srgbClr val="8E2E8E"/>
                </a:solidFill>
                <a:latin typeface="Comic Sans MS"/>
                <a:ea typeface="Comic Sans MS"/>
                <a:cs typeface="Comic Sans MS"/>
                <a:sym typeface="Comic Sans MS"/>
              </a:defRPr>
            </a:lvl1pPr>
          </a:lstStyle>
          <a:p>
            <a:r>
              <a:t>Breadth-First Traversal</a:t>
            </a:r>
          </a:p>
        </p:txBody>
      </p:sp>
    </p:spTree>
  </p:cSld>
  <p:clrMapOvr>
    <a:masterClrMapping/>
  </p:clrMapOvr>
  <mc:AlternateContent xmlns:mc="http://schemas.openxmlformats.org/markup-compatibility/2006" xmlns:p14="http://schemas.microsoft.com/office/powerpoint/2010/main">
    <mc:Choice Requires="p14">
      <p:transition spd="slow">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884"/>
                                        </p:tgtEl>
                                        <p:attrNameLst>
                                          <p:attrName>style.visibility</p:attrName>
                                        </p:attrNameLst>
                                      </p:cBhvr>
                                      <p:to>
                                        <p:strVal val="visible"/>
                                      </p:to>
                                    </p:set>
                                    <p:anim calcmode="lin" valueType="num">
                                      <p:cBhvr>
                                        <p:cTn id="7" dur="1000" fill="hold"/>
                                        <p:tgtEl>
                                          <p:spTgt spid="884"/>
                                        </p:tgtEl>
                                        <p:attrNameLst>
                                          <p:attrName>ppt_w</p:attrName>
                                        </p:attrNameLst>
                                      </p:cBhvr>
                                      <p:tavLst>
                                        <p:tav tm="0">
                                          <p:val>
                                            <p:strVal val="4*#ppt_w"/>
                                          </p:val>
                                        </p:tav>
                                        <p:tav tm="100000">
                                          <p:val>
                                            <p:strVal val="#ppt_w"/>
                                          </p:val>
                                        </p:tav>
                                      </p:tavLst>
                                    </p:anim>
                                    <p:anim calcmode="lin" valueType="num">
                                      <p:cBhvr>
                                        <p:cTn id="8" dur="1000" fill="hold"/>
                                        <p:tgtEl>
                                          <p:spTgt spid="884"/>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0" nodeType="afterEffect">
                                  <p:stCondLst>
                                    <p:cond delay="0"/>
                                  </p:stCondLst>
                                  <p:iterate>
                                    <p:tmAbs val="0"/>
                                  </p:iterate>
                                  <p:childTnLst>
                                    <p:set>
                                      <p:cBhvr>
                                        <p:cTn id="11" fill="hold"/>
                                        <p:tgtEl>
                                          <p:spTgt spid="885">
                                            <p:bg/>
                                          </p:spTgt>
                                        </p:tgtEl>
                                        <p:attrNameLst>
                                          <p:attrName>style.visibility</p:attrName>
                                        </p:attrNameLst>
                                      </p:cBhvr>
                                      <p:to>
                                        <p:strVal val="visible"/>
                                      </p:to>
                                    </p:set>
                                    <p:animEffect transition="in" filter="fade">
                                      <p:cBhvr>
                                        <p:cTn id="12" dur="500"/>
                                        <p:tgtEl>
                                          <p:spTgt spid="885">
                                            <p:bg/>
                                          </p:spTgt>
                                        </p:tgtEl>
                                      </p:cBhvr>
                                    </p:animEffect>
                                  </p:childTnLst>
                                </p:cTn>
                              </p:par>
                              <p:par>
                                <p:cTn id="13" presetID="10" presetClass="entr" presetSubtype="0" fill="hold" grpId="0" nodeType="withEffect">
                                  <p:stCondLst>
                                    <p:cond delay="0"/>
                                  </p:stCondLst>
                                  <p:iterate>
                                    <p:tmAbs val="0"/>
                                  </p:iterate>
                                  <p:childTnLst>
                                    <p:set>
                                      <p:cBhvr>
                                        <p:cTn id="14" fill="hold"/>
                                        <p:tgtEl>
                                          <p:spTgt spid="885">
                                            <p:txEl>
                                              <p:pRg st="0" end="0"/>
                                            </p:txEl>
                                          </p:spTgt>
                                        </p:tgtEl>
                                        <p:attrNameLst>
                                          <p:attrName>style.visibility</p:attrName>
                                        </p:attrNameLst>
                                      </p:cBhvr>
                                      <p:to>
                                        <p:strVal val="visible"/>
                                      </p:to>
                                    </p:set>
                                    <p:animEffect transition="in" filter="fade">
                                      <p:cBhvr>
                                        <p:cTn id="15" dur="500"/>
                                        <p:tgtEl>
                                          <p:spTgt spid="885">
                                            <p:txEl>
                                              <p:pRg st="0" end="0"/>
                                            </p:txEl>
                                          </p:spTgt>
                                        </p:tgtEl>
                                      </p:cBhvr>
                                    </p:animEffect>
                                  </p:childTnLst>
                                </p:cTn>
                              </p:par>
                            </p:childTnLst>
                          </p:cTn>
                        </p:par>
                        <p:par>
                          <p:cTn id="16" fill="hold">
                            <p:stCondLst>
                              <p:cond delay="1500"/>
                            </p:stCondLst>
                            <p:childTnLst>
                              <p:par>
                                <p:cTn id="17" presetID="1" presetClass="entr" presetSubtype="0" fill="hold" grpId="0" nodeType="afterEffect">
                                  <p:stCondLst>
                                    <p:cond delay="0"/>
                                  </p:stCondLst>
                                  <p:iterate type="lt">
                                    <p:tmAbs val="100"/>
                                  </p:iterate>
                                  <p:childTnLst>
                                    <p:set>
                                      <p:cBhvr>
                                        <p:cTn id="18" fill="hold"/>
                                        <p:tgtEl>
                                          <p:spTgt spid="926"/>
                                        </p:tgtEl>
                                        <p:attrNameLst>
                                          <p:attrName>style.visibility</p:attrName>
                                        </p:attrNameLst>
                                      </p:cBhvr>
                                      <p:to>
                                        <p:strVal val="visible"/>
                                      </p:to>
                                    </p:set>
                                  </p:childTnLst>
                                </p:cTn>
                              </p:par>
                            </p:childTnLst>
                          </p:cTn>
                        </p:par>
                        <p:par>
                          <p:cTn id="19" fill="hold">
                            <p:stCondLst>
                              <p:cond delay="1500"/>
                            </p:stCondLst>
                            <p:childTnLst>
                              <p:par>
                                <p:cTn id="20" presetID="10" presetClass="entr" fill="hold" grpId="0" nodeType="afterEffect">
                                  <p:stCondLst>
                                    <p:cond delay="0"/>
                                  </p:stCondLst>
                                  <p:iterate>
                                    <p:tmAbs val="0"/>
                                  </p:iterate>
                                  <p:childTnLst>
                                    <p:set>
                                      <p:cBhvr>
                                        <p:cTn id="21" fill="hold"/>
                                        <p:tgtEl>
                                          <p:spTgt spid="885">
                                            <p:txEl>
                                              <p:pRg st="1" end="1"/>
                                            </p:txEl>
                                          </p:spTgt>
                                        </p:tgtEl>
                                        <p:attrNameLst>
                                          <p:attrName>style.visibility</p:attrName>
                                        </p:attrNameLst>
                                      </p:cBhvr>
                                      <p:to>
                                        <p:strVal val="visible"/>
                                      </p:to>
                                    </p:set>
                                    <p:animEffect transition="in" filter="fade">
                                      <p:cBhvr>
                                        <p:cTn id="22" dur="500"/>
                                        <p:tgtEl>
                                          <p:spTgt spid="885">
                                            <p:txEl>
                                              <p:pRg st="1" end="1"/>
                                            </p:txEl>
                                          </p:spTgt>
                                        </p:tgtEl>
                                      </p:cBhvr>
                                    </p:animEffect>
                                  </p:childTnLst>
                                </p:cTn>
                              </p:par>
                            </p:childTnLst>
                          </p:cTn>
                        </p:par>
                        <p:par>
                          <p:cTn id="23" fill="hold">
                            <p:stCondLst>
                              <p:cond delay="2000"/>
                            </p:stCondLst>
                            <p:childTnLst>
                              <p:par>
                                <p:cTn id="24" presetID="10" presetClass="entr" fill="hold" grpId="0" nodeType="afterEffect">
                                  <p:stCondLst>
                                    <p:cond delay="0"/>
                                  </p:stCondLst>
                                  <p:iterate>
                                    <p:tmAbs val="0"/>
                                  </p:iterate>
                                  <p:childTnLst>
                                    <p:set>
                                      <p:cBhvr>
                                        <p:cTn id="25" fill="hold"/>
                                        <p:tgtEl>
                                          <p:spTgt spid="885">
                                            <p:txEl>
                                              <p:pRg st="2" end="2"/>
                                            </p:txEl>
                                          </p:spTgt>
                                        </p:tgtEl>
                                        <p:attrNameLst>
                                          <p:attrName>style.visibility</p:attrName>
                                        </p:attrNameLst>
                                      </p:cBhvr>
                                      <p:to>
                                        <p:strVal val="visible"/>
                                      </p:to>
                                    </p:set>
                                    <p:animEffect transition="in" filter="fade">
                                      <p:cBhvr>
                                        <p:cTn id="26" dur="500"/>
                                        <p:tgtEl>
                                          <p:spTgt spid="885">
                                            <p:txEl>
                                              <p:pRg st="2" end="2"/>
                                            </p:txEl>
                                          </p:spTgt>
                                        </p:tgtEl>
                                      </p:cBhvr>
                                    </p:animEffect>
                                  </p:childTnLst>
                                </p:cTn>
                              </p:par>
                            </p:childTnLst>
                          </p:cTn>
                        </p:par>
                        <p:par>
                          <p:cTn id="27" fill="hold">
                            <p:stCondLst>
                              <p:cond delay="2500"/>
                            </p:stCondLst>
                            <p:childTnLst>
                              <p:par>
                                <p:cTn id="28" presetID="10" presetClass="entr" fill="hold" grpId="0" nodeType="afterEffect">
                                  <p:stCondLst>
                                    <p:cond delay="0"/>
                                  </p:stCondLst>
                                  <p:iterate>
                                    <p:tmAbs val="0"/>
                                  </p:iterate>
                                  <p:childTnLst>
                                    <p:set>
                                      <p:cBhvr>
                                        <p:cTn id="29" fill="hold"/>
                                        <p:tgtEl>
                                          <p:spTgt spid="885">
                                            <p:txEl>
                                              <p:pRg st="3" end="3"/>
                                            </p:txEl>
                                          </p:spTgt>
                                        </p:tgtEl>
                                        <p:attrNameLst>
                                          <p:attrName>style.visibility</p:attrName>
                                        </p:attrNameLst>
                                      </p:cBhvr>
                                      <p:to>
                                        <p:strVal val="visible"/>
                                      </p:to>
                                    </p:set>
                                    <p:animEffect transition="in" filter="fade">
                                      <p:cBhvr>
                                        <p:cTn id="30" dur="500"/>
                                        <p:tgtEl>
                                          <p:spTgt spid="885">
                                            <p:txEl>
                                              <p:pRg st="3" end="3"/>
                                            </p:txEl>
                                          </p:spTgt>
                                        </p:tgtEl>
                                      </p:cBhvr>
                                    </p:animEffect>
                                  </p:childTnLst>
                                </p:cTn>
                              </p:par>
                            </p:childTnLst>
                          </p:cTn>
                        </p:par>
                        <p:par>
                          <p:cTn id="31" fill="hold">
                            <p:stCondLst>
                              <p:cond delay="3000"/>
                            </p:stCondLst>
                            <p:childTnLst>
                              <p:par>
                                <p:cTn id="32" presetID="10" presetClass="entr" fill="hold" grpId="0" nodeType="afterEffect">
                                  <p:stCondLst>
                                    <p:cond delay="0"/>
                                  </p:stCondLst>
                                  <p:iterate>
                                    <p:tmAbs val="0"/>
                                  </p:iterate>
                                  <p:childTnLst>
                                    <p:set>
                                      <p:cBhvr>
                                        <p:cTn id="33" fill="hold"/>
                                        <p:tgtEl>
                                          <p:spTgt spid="885">
                                            <p:txEl>
                                              <p:pRg st="4" end="4"/>
                                            </p:txEl>
                                          </p:spTgt>
                                        </p:tgtEl>
                                        <p:attrNameLst>
                                          <p:attrName>style.visibility</p:attrName>
                                        </p:attrNameLst>
                                      </p:cBhvr>
                                      <p:to>
                                        <p:strVal val="visible"/>
                                      </p:to>
                                    </p:set>
                                    <p:animEffect transition="in" filter="fade">
                                      <p:cBhvr>
                                        <p:cTn id="34" dur="500"/>
                                        <p:tgtEl>
                                          <p:spTgt spid="885">
                                            <p:txEl>
                                              <p:pRg st="4" end="4"/>
                                            </p:txEl>
                                          </p:spTgt>
                                        </p:tgtEl>
                                      </p:cBhvr>
                                    </p:animEffect>
                                  </p:childTnLst>
                                </p:cTn>
                              </p:par>
                            </p:childTnLst>
                          </p:cTn>
                        </p:par>
                        <p:par>
                          <p:cTn id="35" fill="hold">
                            <p:stCondLst>
                              <p:cond delay="3500"/>
                            </p:stCondLst>
                            <p:childTnLst>
                              <p:par>
                                <p:cTn id="36" presetID="10" presetClass="entr" fill="hold" grpId="0" nodeType="afterEffect">
                                  <p:stCondLst>
                                    <p:cond delay="0"/>
                                  </p:stCondLst>
                                  <p:iterate>
                                    <p:tmAbs val="0"/>
                                  </p:iterate>
                                  <p:childTnLst>
                                    <p:set>
                                      <p:cBhvr>
                                        <p:cTn id="37" fill="hold"/>
                                        <p:tgtEl>
                                          <p:spTgt spid="885">
                                            <p:txEl>
                                              <p:pRg st="5" end="5"/>
                                            </p:txEl>
                                          </p:spTgt>
                                        </p:tgtEl>
                                        <p:attrNameLst>
                                          <p:attrName>style.visibility</p:attrName>
                                        </p:attrNameLst>
                                      </p:cBhvr>
                                      <p:to>
                                        <p:strVal val="visible"/>
                                      </p:to>
                                    </p:set>
                                    <p:animEffect transition="in" filter="fade">
                                      <p:cBhvr>
                                        <p:cTn id="38" dur="500"/>
                                        <p:tgtEl>
                                          <p:spTgt spid="885">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3" presetClass="entr" presetSubtype="32" fill="hold" grpId="0" nodeType="clickEffect">
                                  <p:stCondLst>
                                    <p:cond delay="0"/>
                                  </p:stCondLst>
                                  <p:iterate type="lt">
                                    <p:tmAbs val="0"/>
                                  </p:iterate>
                                  <p:childTnLst>
                                    <p:set>
                                      <p:cBhvr>
                                        <p:cTn id="42" fill="hold"/>
                                        <p:tgtEl>
                                          <p:spTgt spid="918"/>
                                        </p:tgtEl>
                                        <p:attrNameLst>
                                          <p:attrName>style.visibility</p:attrName>
                                        </p:attrNameLst>
                                      </p:cBhvr>
                                      <p:to>
                                        <p:strVal val="visible"/>
                                      </p:to>
                                    </p:set>
                                    <p:anim calcmode="lin" valueType="num">
                                      <p:cBhvr>
                                        <p:cTn id="43" dur="500" fill="hold"/>
                                        <p:tgtEl>
                                          <p:spTgt spid="918"/>
                                        </p:tgtEl>
                                        <p:attrNameLst>
                                          <p:attrName>ppt_w</p:attrName>
                                        </p:attrNameLst>
                                      </p:cBhvr>
                                      <p:tavLst>
                                        <p:tav tm="0">
                                          <p:val>
                                            <p:strVal val="4*#ppt_w"/>
                                          </p:val>
                                        </p:tav>
                                        <p:tav tm="100000">
                                          <p:val>
                                            <p:strVal val="#ppt_w"/>
                                          </p:val>
                                        </p:tav>
                                      </p:tavLst>
                                    </p:anim>
                                    <p:anim calcmode="lin" valueType="num">
                                      <p:cBhvr>
                                        <p:cTn id="44" dur="500" fill="hold"/>
                                        <p:tgtEl>
                                          <p:spTgt spid="918"/>
                                        </p:tgtEl>
                                        <p:attrNameLst>
                                          <p:attrName>ppt_h</p:attrName>
                                        </p:attrNameLst>
                                      </p:cBhvr>
                                      <p:tavLst>
                                        <p:tav tm="0">
                                          <p:val>
                                            <p:strVal val="4*#ppt_h"/>
                                          </p:val>
                                        </p:tav>
                                        <p:tav tm="100000">
                                          <p:val>
                                            <p:strVal val="#ppt_h"/>
                                          </p:val>
                                        </p:tav>
                                      </p:tavLst>
                                    </p:anim>
                                  </p:childTnLst>
                                </p:cTn>
                              </p:par>
                            </p:childTnLst>
                          </p:cTn>
                        </p:par>
                        <p:par>
                          <p:cTn id="45" fill="hold">
                            <p:stCondLst>
                              <p:cond delay="500"/>
                            </p:stCondLst>
                            <p:childTnLst>
                              <p:par>
                                <p:cTn id="46" presetID="10" presetClass="entr" fill="hold" grpId="0" nodeType="afterEffect">
                                  <p:stCondLst>
                                    <p:cond delay="0"/>
                                  </p:stCondLst>
                                  <p:iterate>
                                    <p:tmAbs val="0"/>
                                  </p:iterate>
                                  <p:childTnLst>
                                    <p:set>
                                      <p:cBhvr>
                                        <p:cTn id="47" fill="hold"/>
                                        <p:tgtEl>
                                          <p:spTgt spid="886"/>
                                        </p:tgtEl>
                                        <p:attrNameLst>
                                          <p:attrName>style.visibility</p:attrName>
                                        </p:attrNameLst>
                                      </p:cBhvr>
                                      <p:to>
                                        <p:strVal val="visible"/>
                                      </p:to>
                                    </p:set>
                                    <p:animEffect transition="in" filter="fade">
                                      <p:cBhvr>
                                        <p:cTn id="48" dur="500"/>
                                        <p:tgtEl>
                                          <p:spTgt spid="886"/>
                                        </p:tgtEl>
                                      </p:cBhvr>
                                    </p:animEffect>
                                  </p:childTnLst>
                                </p:cTn>
                              </p:par>
                            </p:childTnLst>
                          </p:cTn>
                        </p:par>
                        <p:par>
                          <p:cTn id="49" fill="hold">
                            <p:stCondLst>
                              <p:cond delay="1000"/>
                            </p:stCondLst>
                            <p:childTnLst>
                              <p:par>
                                <p:cTn id="50" presetID="10" presetClass="entr" fill="hold" grpId="0" nodeType="afterEffect">
                                  <p:stCondLst>
                                    <p:cond delay="0"/>
                                  </p:stCondLst>
                                  <p:iterate>
                                    <p:tmAbs val="0"/>
                                  </p:iterate>
                                  <p:childTnLst>
                                    <p:set>
                                      <p:cBhvr>
                                        <p:cTn id="51" fill="hold"/>
                                        <p:tgtEl>
                                          <p:spTgt spid="887"/>
                                        </p:tgtEl>
                                        <p:attrNameLst>
                                          <p:attrName>style.visibility</p:attrName>
                                        </p:attrNameLst>
                                      </p:cBhvr>
                                      <p:to>
                                        <p:strVal val="visible"/>
                                      </p:to>
                                    </p:set>
                                    <p:animEffect transition="in" filter="fade">
                                      <p:cBhvr>
                                        <p:cTn id="52" dur="500"/>
                                        <p:tgtEl>
                                          <p:spTgt spid="887"/>
                                        </p:tgtEl>
                                      </p:cBhvr>
                                    </p:animEffect>
                                  </p:childTnLst>
                                </p:cTn>
                              </p:par>
                            </p:childTnLst>
                          </p:cTn>
                        </p:par>
                        <p:par>
                          <p:cTn id="53" fill="hold">
                            <p:stCondLst>
                              <p:cond delay="1500"/>
                            </p:stCondLst>
                            <p:childTnLst>
                              <p:par>
                                <p:cTn id="54" presetID="23" presetClass="entr" presetSubtype="16" fill="hold" grpId="0" nodeType="afterEffect">
                                  <p:stCondLst>
                                    <p:cond delay="0"/>
                                  </p:stCondLst>
                                  <p:iterate>
                                    <p:tmAbs val="0"/>
                                  </p:iterate>
                                  <p:childTnLst>
                                    <p:set>
                                      <p:cBhvr>
                                        <p:cTn id="55" fill="hold"/>
                                        <p:tgtEl>
                                          <p:spTgt spid="925"/>
                                        </p:tgtEl>
                                        <p:attrNameLst>
                                          <p:attrName>style.visibility</p:attrName>
                                        </p:attrNameLst>
                                      </p:cBhvr>
                                      <p:to>
                                        <p:strVal val="visible"/>
                                      </p:to>
                                    </p:set>
                                    <p:anim calcmode="lin" valueType="num">
                                      <p:cBhvr>
                                        <p:cTn id="56" dur="200" fill="hold"/>
                                        <p:tgtEl>
                                          <p:spTgt spid="925"/>
                                        </p:tgtEl>
                                        <p:attrNameLst>
                                          <p:attrName>ppt_w</p:attrName>
                                        </p:attrNameLst>
                                      </p:cBhvr>
                                      <p:tavLst>
                                        <p:tav tm="0">
                                          <p:val>
                                            <p:fltVal val="0"/>
                                          </p:val>
                                        </p:tav>
                                        <p:tav tm="100000">
                                          <p:val>
                                            <p:strVal val="#ppt_w"/>
                                          </p:val>
                                        </p:tav>
                                      </p:tavLst>
                                    </p:anim>
                                    <p:anim calcmode="lin" valueType="num">
                                      <p:cBhvr>
                                        <p:cTn id="57" dur="200" fill="hold"/>
                                        <p:tgtEl>
                                          <p:spTgt spid="925"/>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1" presetClass="path" presetSubtype="0" accel="50000" decel="50000" fill="hold" nodeType="clickEffect">
                                  <p:stCondLst>
                                    <p:cond delay="0"/>
                                  </p:stCondLst>
                                  <p:childTnLst>
                                    <p:animMotion origin="layout" path="M 0.000000 0.000000 C 0.000000 0.000000 0.119259 0.017846 0.073674 -0.117788 C 0.021002 -0.286939 -0.115557 -0.098482 -0.127344 -0.039337 C -0.141081 0.029593 -0.170687 0.142585 -0.048564 0.120812" pathEditMode="relative">
                                      <p:cBhvr>
                                        <p:cTn id="61" dur="1000" fill="hold"/>
                                        <p:tgtEl>
                                          <p:spTgt spid="918"/>
                                        </p:tgtEl>
                                        <p:attrNameLst>
                                          <p:attrName>ppt_x</p:attrName>
                                          <p:attrName>ppt_y</p:attrName>
                                        </p:attrNameLst>
                                      </p:cBhvr>
                                    </p:animMotion>
                                  </p:childTnLst>
                                </p:cTn>
                              </p:par>
                            </p:childTnLst>
                          </p:cTn>
                        </p:par>
                        <p:par>
                          <p:cTn id="62" fill="hold">
                            <p:stCondLst>
                              <p:cond delay="1000"/>
                            </p:stCondLst>
                            <p:childTnLst>
                              <p:par>
                                <p:cTn id="63" presetID="10" presetClass="entr" fill="hold" grpId="0" nodeType="afterEffect">
                                  <p:stCondLst>
                                    <p:cond delay="0"/>
                                  </p:stCondLst>
                                  <p:iterate>
                                    <p:tmAbs val="0"/>
                                  </p:iterate>
                                  <p:childTnLst>
                                    <p:set>
                                      <p:cBhvr>
                                        <p:cTn id="64" fill="hold"/>
                                        <p:tgtEl>
                                          <p:spTgt spid="888"/>
                                        </p:tgtEl>
                                        <p:attrNameLst>
                                          <p:attrName>style.visibility</p:attrName>
                                        </p:attrNameLst>
                                      </p:cBhvr>
                                      <p:to>
                                        <p:strVal val="visible"/>
                                      </p:to>
                                    </p:set>
                                    <p:animEffect transition="in" filter="fade">
                                      <p:cBhvr>
                                        <p:cTn id="65" dur="500"/>
                                        <p:tgtEl>
                                          <p:spTgt spid="888"/>
                                        </p:tgtEl>
                                      </p:cBhvr>
                                    </p:animEffect>
                                  </p:childTnLst>
                                </p:cTn>
                              </p:par>
                            </p:childTnLst>
                          </p:cTn>
                        </p:par>
                        <p:par>
                          <p:cTn id="66" fill="hold">
                            <p:stCondLst>
                              <p:cond delay="1500"/>
                            </p:stCondLst>
                            <p:childTnLst>
                              <p:par>
                                <p:cTn id="67" presetID="23" presetClass="entr" presetSubtype="16" fill="hold" grpId="0" nodeType="afterEffect">
                                  <p:stCondLst>
                                    <p:cond delay="0"/>
                                  </p:stCondLst>
                                  <p:iterate>
                                    <p:tmAbs val="0"/>
                                  </p:iterate>
                                  <p:childTnLst>
                                    <p:set>
                                      <p:cBhvr>
                                        <p:cTn id="68" fill="hold"/>
                                        <p:tgtEl>
                                          <p:spTgt spid="923"/>
                                        </p:tgtEl>
                                        <p:attrNameLst>
                                          <p:attrName>style.visibility</p:attrName>
                                        </p:attrNameLst>
                                      </p:cBhvr>
                                      <p:to>
                                        <p:strVal val="visible"/>
                                      </p:to>
                                    </p:set>
                                    <p:anim calcmode="lin" valueType="num">
                                      <p:cBhvr>
                                        <p:cTn id="69" dur="200" fill="hold"/>
                                        <p:tgtEl>
                                          <p:spTgt spid="923"/>
                                        </p:tgtEl>
                                        <p:attrNameLst>
                                          <p:attrName>ppt_w</p:attrName>
                                        </p:attrNameLst>
                                      </p:cBhvr>
                                      <p:tavLst>
                                        <p:tav tm="0">
                                          <p:val>
                                            <p:fltVal val="0"/>
                                          </p:val>
                                        </p:tav>
                                        <p:tav tm="100000">
                                          <p:val>
                                            <p:strVal val="#ppt_w"/>
                                          </p:val>
                                        </p:tav>
                                      </p:tavLst>
                                    </p:anim>
                                    <p:anim calcmode="lin" valueType="num">
                                      <p:cBhvr>
                                        <p:cTn id="70" dur="200" fill="hold"/>
                                        <p:tgtEl>
                                          <p:spTgt spid="923"/>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1" presetClass="path" presetSubtype="0" accel="50000" decel="50000" fill="hold" nodeType="clickEffect">
                                  <p:stCondLst>
                                    <p:cond delay="0"/>
                                  </p:stCondLst>
                                  <p:childTnLst>
                                    <p:animMotion origin="layout" path="M -0.048564 0.120812 L 0.067814 0.111075" pathEditMode="relative">
                                      <p:cBhvr>
                                        <p:cTn id="74" dur="500" fill="hold"/>
                                        <p:tgtEl>
                                          <p:spTgt spid="918"/>
                                        </p:tgtEl>
                                        <p:attrNameLst>
                                          <p:attrName>ppt_x</p:attrName>
                                          <p:attrName>ppt_y</p:attrName>
                                        </p:attrNameLst>
                                      </p:cBhvr>
                                    </p:animMotion>
                                  </p:childTnLst>
                                </p:cTn>
                              </p:par>
                            </p:childTnLst>
                          </p:cTn>
                        </p:par>
                        <p:par>
                          <p:cTn id="75" fill="hold">
                            <p:stCondLst>
                              <p:cond delay="500"/>
                            </p:stCondLst>
                            <p:childTnLst>
                              <p:par>
                                <p:cTn id="76" presetID="10" presetClass="entr" fill="hold" grpId="0" nodeType="afterEffect">
                                  <p:stCondLst>
                                    <p:cond delay="0"/>
                                  </p:stCondLst>
                                  <p:iterate>
                                    <p:tmAbs val="0"/>
                                  </p:iterate>
                                  <p:childTnLst>
                                    <p:set>
                                      <p:cBhvr>
                                        <p:cTn id="77" fill="hold"/>
                                        <p:tgtEl>
                                          <p:spTgt spid="891"/>
                                        </p:tgtEl>
                                        <p:attrNameLst>
                                          <p:attrName>style.visibility</p:attrName>
                                        </p:attrNameLst>
                                      </p:cBhvr>
                                      <p:to>
                                        <p:strVal val="visible"/>
                                      </p:to>
                                    </p:set>
                                    <p:animEffect transition="in" filter="fade">
                                      <p:cBhvr>
                                        <p:cTn id="78" dur="500"/>
                                        <p:tgtEl>
                                          <p:spTgt spid="891"/>
                                        </p:tgtEl>
                                      </p:cBhvr>
                                    </p:animEffect>
                                  </p:childTnLst>
                                </p:cTn>
                              </p:par>
                            </p:childTnLst>
                          </p:cTn>
                        </p:par>
                        <p:par>
                          <p:cTn id="79" fill="hold">
                            <p:stCondLst>
                              <p:cond delay="1000"/>
                            </p:stCondLst>
                            <p:childTnLst>
                              <p:par>
                                <p:cTn id="80" presetID="23" presetClass="entr" presetSubtype="16" fill="hold" grpId="0" nodeType="afterEffect">
                                  <p:stCondLst>
                                    <p:cond delay="0"/>
                                  </p:stCondLst>
                                  <p:iterate>
                                    <p:tmAbs val="0"/>
                                  </p:iterate>
                                  <p:childTnLst>
                                    <p:set>
                                      <p:cBhvr>
                                        <p:cTn id="81" fill="hold"/>
                                        <p:tgtEl>
                                          <p:spTgt spid="924"/>
                                        </p:tgtEl>
                                        <p:attrNameLst>
                                          <p:attrName>style.visibility</p:attrName>
                                        </p:attrNameLst>
                                      </p:cBhvr>
                                      <p:to>
                                        <p:strVal val="visible"/>
                                      </p:to>
                                    </p:set>
                                    <p:anim calcmode="lin" valueType="num">
                                      <p:cBhvr>
                                        <p:cTn id="82" dur="200" fill="hold"/>
                                        <p:tgtEl>
                                          <p:spTgt spid="924"/>
                                        </p:tgtEl>
                                        <p:attrNameLst>
                                          <p:attrName>ppt_w</p:attrName>
                                        </p:attrNameLst>
                                      </p:cBhvr>
                                      <p:tavLst>
                                        <p:tav tm="0">
                                          <p:val>
                                            <p:fltVal val="0"/>
                                          </p:val>
                                        </p:tav>
                                        <p:tav tm="100000">
                                          <p:val>
                                            <p:strVal val="#ppt_w"/>
                                          </p:val>
                                        </p:tav>
                                      </p:tavLst>
                                    </p:anim>
                                    <p:anim calcmode="lin" valueType="num">
                                      <p:cBhvr>
                                        <p:cTn id="83" dur="200" fill="hold"/>
                                        <p:tgtEl>
                                          <p:spTgt spid="924"/>
                                        </p:tgtEl>
                                        <p:attrNameLst>
                                          <p:attrName>ppt_h</p:attrName>
                                        </p:attrNameLst>
                                      </p:cBhvr>
                                      <p:tavLst>
                                        <p:tav tm="0">
                                          <p:val>
                                            <p:fltVal val="0"/>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1" presetClass="path" presetSubtype="0" accel="50000" decel="50000" fill="hold" nodeType="clickEffect">
                                  <p:stCondLst>
                                    <p:cond delay="0"/>
                                  </p:stCondLst>
                                  <p:childTnLst>
                                    <p:animMotion origin="layout" path="M 0.067814 0.111075 C 0.067814 0.111075 0.123661 0.111024 0.120390 -0.026787 C 0.122115 -0.195117 -0.001910 -0.161551 -0.024288 -0.171260 C -0.047032 -0.181128 -0.136975 -0.129615 -0.166345 0.039243 C -0.170291 0.091623 -0.203894 0.261046 -0.095931 0.258767" pathEditMode="relative">
                                      <p:cBhvr>
                                        <p:cTn id="87" dur="1000" fill="hold"/>
                                        <p:tgtEl>
                                          <p:spTgt spid="918"/>
                                        </p:tgtEl>
                                        <p:attrNameLst>
                                          <p:attrName>ppt_x</p:attrName>
                                          <p:attrName>ppt_y</p:attrName>
                                        </p:attrNameLst>
                                      </p:cBhvr>
                                    </p:animMotion>
                                  </p:childTnLst>
                                </p:cTn>
                              </p:par>
                            </p:childTnLst>
                          </p:cTn>
                        </p:par>
                        <p:par>
                          <p:cTn id="88" fill="hold">
                            <p:stCondLst>
                              <p:cond delay="1000"/>
                            </p:stCondLst>
                            <p:childTnLst>
                              <p:par>
                                <p:cTn id="89" presetID="10" presetClass="entr" fill="hold" grpId="0" nodeType="afterEffect">
                                  <p:stCondLst>
                                    <p:cond delay="0"/>
                                  </p:stCondLst>
                                  <p:iterate>
                                    <p:tmAbs val="0"/>
                                  </p:iterate>
                                  <p:childTnLst>
                                    <p:set>
                                      <p:cBhvr>
                                        <p:cTn id="90" fill="hold"/>
                                        <p:tgtEl>
                                          <p:spTgt spid="889"/>
                                        </p:tgtEl>
                                        <p:attrNameLst>
                                          <p:attrName>style.visibility</p:attrName>
                                        </p:attrNameLst>
                                      </p:cBhvr>
                                      <p:to>
                                        <p:strVal val="visible"/>
                                      </p:to>
                                    </p:set>
                                    <p:animEffect transition="in" filter="fade">
                                      <p:cBhvr>
                                        <p:cTn id="91" dur="500"/>
                                        <p:tgtEl>
                                          <p:spTgt spid="889"/>
                                        </p:tgtEl>
                                      </p:cBhvr>
                                    </p:animEffect>
                                  </p:childTnLst>
                                </p:cTn>
                              </p:par>
                            </p:childTnLst>
                          </p:cTn>
                        </p:par>
                        <p:par>
                          <p:cTn id="92" fill="hold">
                            <p:stCondLst>
                              <p:cond delay="1500"/>
                            </p:stCondLst>
                            <p:childTnLst>
                              <p:par>
                                <p:cTn id="93" presetID="23" presetClass="entr" presetSubtype="16" fill="hold" grpId="0" nodeType="afterEffect">
                                  <p:stCondLst>
                                    <p:cond delay="0"/>
                                  </p:stCondLst>
                                  <p:iterate>
                                    <p:tmAbs val="0"/>
                                  </p:iterate>
                                  <p:childTnLst>
                                    <p:set>
                                      <p:cBhvr>
                                        <p:cTn id="94" fill="hold"/>
                                        <p:tgtEl>
                                          <p:spTgt spid="919"/>
                                        </p:tgtEl>
                                        <p:attrNameLst>
                                          <p:attrName>style.visibility</p:attrName>
                                        </p:attrNameLst>
                                      </p:cBhvr>
                                      <p:to>
                                        <p:strVal val="visible"/>
                                      </p:to>
                                    </p:set>
                                    <p:anim calcmode="lin" valueType="num">
                                      <p:cBhvr>
                                        <p:cTn id="95" dur="200" fill="hold"/>
                                        <p:tgtEl>
                                          <p:spTgt spid="919"/>
                                        </p:tgtEl>
                                        <p:attrNameLst>
                                          <p:attrName>ppt_w</p:attrName>
                                        </p:attrNameLst>
                                      </p:cBhvr>
                                      <p:tavLst>
                                        <p:tav tm="0">
                                          <p:val>
                                            <p:fltVal val="0"/>
                                          </p:val>
                                        </p:tav>
                                        <p:tav tm="100000">
                                          <p:val>
                                            <p:strVal val="#ppt_w"/>
                                          </p:val>
                                        </p:tav>
                                      </p:tavLst>
                                    </p:anim>
                                    <p:anim calcmode="lin" valueType="num">
                                      <p:cBhvr>
                                        <p:cTn id="96" dur="200" fill="hold"/>
                                        <p:tgtEl>
                                          <p:spTgt spid="919"/>
                                        </p:tgtEl>
                                        <p:attrNameLst>
                                          <p:attrName>ppt_h</p:attrName>
                                        </p:attrNameLst>
                                      </p:cBhvr>
                                      <p:tavLst>
                                        <p:tav tm="0">
                                          <p:val>
                                            <p:fltVal val="0"/>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1" presetClass="path" presetSubtype="0" accel="50000" decel="50000" fill="hold" nodeType="clickEffect">
                                  <p:stCondLst>
                                    <p:cond delay="0"/>
                                  </p:stCondLst>
                                  <p:childTnLst>
                                    <p:animMotion origin="layout" path="M -0.095931 0.258767 L 0.008875 0.256178" pathEditMode="relative">
                                      <p:cBhvr>
                                        <p:cTn id="100" dur="500" fill="hold"/>
                                        <p:tgtEl>
                                          <p:spTgt spid="918"/>
                                        </p:tgtEl>
                                        <p:attrNameLst>
                                          <p:attrName>ppt_x</p:attrName>
                                          <p:attrName>ppt_y</p:attrName>
                                        </p:attrNameLst>
                                      </p:cBhvr>
                                    </p:animMotion>
                                  </p:childTnLst>
                                </p:cTn>
                              </p:par>
                            </p:childTnLst>
                          </p:cTn>
                        </p:par>
                        <p:par>
                          <p:cTn id="101" fill="hold">
                            <p:stCondLst>
                              <p:cond delay="500"/>
                            </p:stCondLst>
                            <p:childTnLst>
                              <p:par>
                                <p:cTn id="102" presetID="10" presetClass="entr" fill="hold" grpId="0" nodeType="afterEffect">
                                  <p:stCondLst>
                                    <p:cond delay="0"/>
                                  </p:stCondLst>
                                  <p:iterate>
                                    <p:tmAbs val="0"/>
                                  </p:iterate>
                                  <p:childTnLst>
                                    <p:set>
                                      <p:cBhvr>
                                        <p:cTn id="103" fill="hold"/>
                                        <p:tgtEl>
                                          <p:spTgt spid="890"/>
                                        </p:tgtEl>
                                        <p:attrNameLst>
                                          <p:attrName>style.visibility</p:attrName>
                                        </p:attrNameLst>
                                      </p:cBhvr>
                                      <p:to>
                                        <p:strVal val="visible"/>
                                      </p:to>
                                    </p:set>
                                    <p:animEffect transition="in" filter="fade">
                                      <p:cBhvr>
                                        <p:cTn id="104" dur="500"/>
                                        <p:tgtEl>
                                          <p:spTgt spid="890"/>
                                        </p:tgtEl>
                                      </p:cBhvr>
                                    </p:animEffect>
                                  </p:childTnLst>
                                </p:cTn>
                              </p:par>
                            </p:childTnLst>
                          </p:cTn>
                        </p:par>
                        <p:par>
                          <p:cTn id="105" fill="hold">
                            <p:stCondLst>
                              <p:cond delay="1000"/>
                            </p:stCondLst>
                            <p:childTnLst>
                              <p:par>
                                <p:cTn id="106" presetID="23" presetClass="entr" presetSubtype="16" fill="hold" grpId="0" nodeType="afterEffect">
                                  <p:stCondLst>
                                    <p:cond delay="0"/>
                                  </p:stCondLst>
                                  <p:iterate>
                                    <p:tmAbs val="0"/>
                                  </p:iterate>
                                  <p:childTnLst>
                                    <p:set>
                                      <p:cBhvr>
                                        <p:cTn id="107" fill="hold"/>
                                        <p:tgtEl>
                                          <p:spTgt spid="922"/>
                                        </p:tgtEl>
                                        <p:attrNameLst>
                                          <p:attrName>style.visibility</p:attrName>
                                        </p:attrNameLst>
                                      </p:cBhvr>
                                      <p:to>
                                        <p:strVal val="visible"/>
                                      </p:to>
                                    </p:set>
                                    <p:anim calcmode="lin" valueType="num">
                                      <p:cBhvr>
                                        <p:cTn id="108" dur="200" fill="hold"/>
                                        <p:tgtEl>
                                          <p:spTgt spid="922"/>
                                        </p:tgtEl>
                                        <p:attrNameLst>
                                          <p:attrName>ppt_w</p:attrName>
                                        </p:attrNameLst>
                                      </p:cBhvr>
                                      <p:tavLst>
                                        <p:tav tm="0">
                                          <p:val>
                                            <p:fltVal val="0"/>
                                          </p:val>
                                        </p:tav>
                                        <p:tav tm="100000">
                                          <p:val>
                                            <p:strVal val="#ppt_w"/>
                                          </p:val>
                                        </p:tav>
                                      </p:tavLst>
                                    </p:anim>
                                    <p:anim calcmode="lin" valueType="num">
                                      <p:cBhvr>
                                        <p:cTn id="109" dur="200" fill="hold"/>
                                        <p:tgtEl>
                                          <p:spTgt spid="922"/>
                                        </p:tgtEl>
                                        <p:attrNameLst>
                                          <p:attrName>ppt_h</p:attrName>
                                        </p:attrNameLst>
                                      </p:cBhvr>
                                      <p:tavLst>
                                        <p:tav tm="0">
                                          <p:val>
                                            <p:fltVal val="0"/>
                                          </p:val>
                                        </p:tav>
                                        <p:tav tm="100000">
                                          <p:val>
                                            <p:strVal val="#ppt_h"/>
                                          </p:val>
                                        </p:tav>
                                      </p:tavLst>
                                    </p:anim>
                                  </p:childTnLst>
                                </p:cTn>
                              </p:par>
                            </p:childTnLst>
                          </p:cTn>
                        </p:par>
                      </p:childTnLst>
                    </p:cTn>
                  </p:par>
                  <p:par>
                    <p:cTn id="110" fill="hold">
                      <p:stCondLst>
                        <p:cond delay="indefinite"/>
                      </p:stCondLst>
                      <p:childTnLst>
                        <p:par>
                          <p:cTn id="111" fill="hold">
                            <p:stCondLst>
                              <p:cond delay="0"/>
                            </p:stCondLst>
                            <p:childTnLst>
                              <p:par>
                                <p:cTn id="112" presetID="-1" presetClass="path" presetSubtype="0" accel="50000" decel="50000" fill="hold" nodeType="clickEffect">
                                  <p:stCondLst>
                                    <p:cond delay="0"/>
                                  </p:stCondLst>
                                  <p:childTnLst>
                                    <p:animMotion origin="layout" path="M 0.008875 0.256178 C 0.008875 0.256178 0.132142 0.238950 0.137358 0.106047 C 0.145805 -0.109194 -0.104884 -0.135131 -0.140625 -0.063889 C -0.170561 -0.004217 -0.192264 0.192880 -0.190165 0.246918 C -0.185291 0.372454 -0.165145 0.386784 -0.042688 0.392817" pathEditMode="relative">
                                      <p:cBhvr>
                                        <p:cTn id="113" dur="1000" fill="hold"/>
                                        <p:tgtEl>
                                          <p:spTgt spid="918"/>
                                        </p:tgtEl>
                                        <p:attrNameLst>
                                          <p:attrName>ppt_x</p:attrName>
                                          <p:attrName>ppt_y</p:attrName>
                                        </p:attrNameLst>
                                      </p:cBhvr>
                                    </p:animMotion>
                                  </p:childTnLst>
                                </p:cTn>
                              </p:par>
                            </p:childTnLst>
                          </p:cTn>
                        </p:par>
                        <p:par>
                          <p:cTn id="114" fill="hold">
                            <p:stCondLst>
                              <p:cond delay="1000"/>
                            </p:stCondLst>
                            <p:childTnLst>
                              <p:par>
                                <p:cTn id="115" presetID="10" presetClass="entr" fill="hold" grpId="0" nodeType="afterEffect">
                                  <p:stCondLst>
                                    <p:cond delay="0"/>
                                  </p:stCondLst>
                                  <p:iterate>
                                    <p:tmAbs val="0"/>
                                  </p:iterate>
                                  <p:childTnLst>
                                    <p:set>
                                      <p:cBhvr>
                                        <p:cTn id="116" fill="hold"/>
                                        <p:tgtEl>
                                          <p:spTgt spid="893"/>
                                        </p:tgtEl>
                                        <p:attrNameLst>
                                          <p:attrName>style.visibility</p:attrName>
                                        </p:attrNameLst>
                                      </p:cBhvr>
                                      <p:to>
                                        <p:strVal val="visible"/>
                                      </p:to>
                                    </p:set>
                                    <p:animEffect transition="in" filter="fade">
                                      <p:cBhvr>
                                        <p:cTn id="117" dur="500"/>
                                        <p:tgtEl>
                                          <p:spTgt spid="893"/>
                                        </p:tgtEl>
                                      </p:cBhvr>
                                    </p:animEffect>
                                  </p:childTnLst>
                                </p:cTn>
                              </p:par>
                            </p:childTnLst>
                          </p:cTn>
                        </p:par>
                        <p:par>
                          <p:cTn id="118" fill="hold">
                            <p:stCondLst>
                              <p:cond delay="1500"/>
                            </p:stCondLst>
                            <p:childTnLst>
                              <p:par>
                                <p:cTn id="119" presetID="23" presetClass="entr" presetSubtype="16" fill="hold" grpId="0" nodeType="afterEffect">
                                  <p:stCondLst>
                                    <p:cond delay="0"/>
                                  </p:stCondLst>
                                  <p:iterate>
                                    <p:tmAbs val="0"/>
                                  </p:iterate>
                                  <p:childTnLst>
                                    <p:set>
                                      <p:cBhvr>
                                        <p:cTn id="120" fill="hold"/>
                                        <p:tgtEl>
                                          <p:spTgt spid="920"/>
                                        </p:tgtEl>
                                        <p:attrNameLst>
                                          <p:attrName>style.visibility</p:attrName>
                                        </p:attrNameLst>
                                      </p:cBhvr>
                                      <p:to>
                                        <p:strVal val="visible"/>
                                      </p:to>
                                    </p:set>
                                    <p:anim calcmode="lin" valueType="num">
                                      <p:cBhvr>
                                        <p:cTn id="121" dur="200" fill="hold"/>
                                        <p:tgtEl>
                                          <p:spTgt spid="920"/>
                                        </p:tgtEl>
                                        <p:attrNameLst>
                                          <p:attrName>ppt_w</p:attrName>
                                        </p:attrNameLst>
                                      </p:cBhvr>
                                      <p:tavLst>
                                        <p:tav tm="0">
                                          <p:val>
                                            <p:fltVal val="0"/>
                                          </p:val>
                                        </p:tav>
                                        <p:tav tm="100000">
                                          <p:val>
                                            <p:strVal val="#ppt_w"/>
                                          </p:val>
                                        </p:tav>
                                      </p:tavLst>
                                    </p:anim>
                                    <p:anim calcmode="lin" valueType="num">
                                      <p:cBhvr>
                                        <p:cTn id="122" dur="200" fill="hold"/>
                                        <p:tgtEl>
                                          <p:spTgt spid="920"/>
                                        </p:tgtEl>
                                        <p:attrNameLst>
                                          <p:attrName>ppt_h</p:attrName>
                                        </p:attrNameLst>
                                      </p:cBhvr>
                                      <p:tavLst>
                                        <p:tav tm="0">
                                          <p:val>
                                            <p:fltVal val="0"/>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 presetClass="path" presetSubtype="0" accel="50000" decel="50000" fill="hold" nodeType="clickEffect">
                                  <p:stCondLst>
                                    <p:cond delay="0"/>
                                  </p:stCondLst>
                                  <p:childTnLst>
                                    <p:animMotion origin="layout" path="M -0.042688 0.392817 L 0.074325 0.391638" pathEditMode="relative">
                                      <p:cBhvr>
                                        <p:cTn id="126" dur="500" fill="hold"/>
                                        <p:tgtEl>
                                          <p:spTgt spid="918"/>
                                        </p:tgtEl>
                                        <p:attrNameLst>
                                          <p:attrName>ppt_x</p:attrName>
                                          <p:attrName>ppt_y</p:attrName>
                                        </p:attrNameLst>
                                      </p:cBhvr>
                                    </p:animMotion>
                                  </p:childTnLst>
                                </p:cTn>
                              </p:par>
                            </p:childTnLst>
                          </p:cTn>
                        </p:par>
                        <p:par>
                          <p:cTn id="127" fill="hold">
                            <p:stCondLst>
                              <p:cond delay="500"/>
                            </p:stCondLst>
                            <p:childTnLst>
                              <p:par>
                                <p:cTn id="128" presetID="10" presetClass="entr" fill="hold" grpId="0" nodeType="afterEffect">
                                  <p:stCondLst>
                                    <p:cond delay="0"/>
                                  </p:stCondLst>
                                  <p:iterate>
                                    <p:tmAbs val="0"/>
                                  </p:iterate>
                                  <p:childTnLst>
                                    <p:set>
                                      <p:cBhvr>
                                        <p:cTn id="129" fill="hold"/>
                                        <p:tgtEl>
                                          <p:spTgt spid="892"/>
                                        </p:tgtEl>
                                        <p:attrNameLst>
                                          <p:attrName>style.visibility</p:attrName>
                                        </p:attrNameLst>
                                      </p:cBhvr>
                                      <p:to>
                                        <p:strVal val="visible"/>
                                      </p:to>
                                    </p:set>
                                    <p:animEffect transition="in" filter="fade">
                                      <p:cBhvr>
                                        <p:cTn id="130" dur="500"/>
                                        <p:tgtEl>
                                          <p:spTgt spid="892"/>
                                        </p:tgtEl>
                                      </p:cBhvr>
                                    </p:animEffect>
                                  </p:childTnLst>
                                </p:cTn>
                              </p:par>
                            </p:childTnLst>
                          </p:cTn>
                        </p:par>
                        <p:par>
                          <p:cTn id="131" fill="hold">
                            <p:stCondLst>
                              <p:cond delay="1000"/>
                            </p:stCondLst>
                            <p:childTnLst>
                              <p:par>
                                <p:cTn id="132" presetID="23" presetClass="entr" presetSubtype="16" fill="hold" grpId="0" nodeType="afterEffect">
                                  <p:stCondLst>
                                    <p:cond delay="0"/>
                                  </p:stCondLst>
                                  <p:iterate>
                                    <p:tmAbs val="0"/>
                                  </p:iterate>
                                  <p:childTnLst>
                                    <p:set>
                                      <p:cBhvr>
                                        <p:cTn id="133" fill="hold"/>
                                        <p:tgtEl>
                                          <p:spTgt spid="921"/>
                                        </p:tgtEl>
                                        <p:attrNameLst>
                                          <p:attrName>style.visibility</p:attrName>
                                        </p:attrNameLst>
                                      </p:cBhvr>
                                      <p:to>
                                        <p:strVal val="visible"/>
                                      </p:to>
                                    </p:set>
                                    <p:anim calcmode="lin" valueType="num">
                                      <p:cBhvr>
                                        <p:cTn id="134" dur="200" fill="hold"/>
                                        <p:tgtEl>
                                          <p:spTgt spid="921"/>
                                        </p:tgtEl>
                                        <p:attrNameLst>
                                          <p:attrName>ppt_w</p:attrName>
                                        </p:attrNameLst>
                                      </p:cBhvr>
                                      <p:tavLst>
                                        <p:tav tm="0">
                                          <p:val>
                                            <p:fltVal val="0"/>
                                          </p:val>
                                        </p:tav>
                                        <p:tav tm="100000">
                                          <p:val>
                                            <p:strVal val="#ppt_w"/>
                                          </p:val>
                                        </p:tav>
                                      </p:tavLst>
                                    </p:anim>
                                    <p:anim calcmode="lin" valueType="num">
                                      <p:cBhvr>
                                        <p:cTn id="135" dur="200" fill="hold"/>
                                        <p:tgtEl>
                                          <p:spTgt spid="921"/>
                                        </p:tgtEl>
                                        <p:attrNameLst>
                                          <p:attrName>ppt_h</p:attrName>
                                        </p:attrNameLst>
                                      </p:cBhvr>
                                      <p:tavLst>
                                        <p:tav tm="0">
                                          <p:val>
                                            <p:fltVal val="0"/>
                                          </p:val>
                                        </p:tav>
                                        <p:tav tm="100000">
                                          <p:val>
                                            <p:strVal val="#ppt_h"/>
                                          </p:val>
                                        </p:tav>
                                      </p:tavLst>
                                    </p:anim>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iterate>
                                    <p:tmAbs val="0"/>
                                  </p:iterate>
                                  <p:childTnLst>
                                    <p:set>
                                      <p:cBhvr>
                                        <p:cTn id="139" fill="hold"/>
                                        <p:tgtEl>
                                          <p:spTgt spid="896"/>
                                        </p:tgtEl>
                                        <p:attrNameLst>
                                          <p:attrName>style.visibility</p:attrName>
                                        </p:attrNameLst>
                                      </p:cBhvr>
                                      <p:to>
                                        <p:strVal val="visible"/>
                                      </p:to>
                                    </p:set>
                                    <p:animEffect transition="in" filter="wipe(down)">
                                      <p:cBhvr>
                                        <p:cTn id="140" dur="500"/>
                                        <p:tgtEl>
                                          <p:spTgt spid="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4" grpId="0" animBg="1" advAuto="0"/>
      <p:bldP spid="885" grpId="0" build="p" bldLvl="5" animBg="1" advAuto="0"/>
      <p:bldP spid="886" grpId="0" animBg="1" advAuto="0"/>
      <p:bldP spid="887" grpId="0" animBg="1" advAuto="0"/>
      <p:bldP spid="888" grpId="0" animBg="1" advAuto="0"/>
      <p:bldP spid="889" grpId="0" animBg="1" advAuto="0"/>
      <p:bldP spid="890" grpId="0" animBg="1" advAuto="0"/>
      <p:bldP spid="891" grpId="0" animBg="1" advAuto="0"/>
      <p:bldP spid="892" grpId="0" animBg="1" advAuto="0"/>
      <p:bldP spid="893" grpId="0" animBg="1" advAuto="0"/>
      <p:bldP spid="896" grpId="0" animBg="1" advAuto="0"/>
      <p:bldP spid="918" grpId="0" animBg="1" advAuto="0"/>
      <p:bldP spid="919" grpId="0" animBg="1" advAuto="0"/>
      <p:bldP spid="920" grpId="0" animBg="1" advAuto="0"/>
      <p:bldP spid="921" grpId="0" animBg="1" advAuto="0"/>
      <p:bldP spid="922" grpId="0" animBg="1" advAuto="0"/>
      <p:bldP spid="923" grpId="0" animBg="1" advAuto="0"/>
      <p:bldP spid="924" grpId="0" animBg="1" advAuto="0"/>
      <p:bldP spid="925" grpId="0" animBg="1" advAuto="0"/>
      <p:bldP spid="926"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Organizing Data By Linear Position"/>
          <p:cNvSpPr txBox="1">
            <a:spLocks noGrp="1"/>
          </p:cNvSpPr>
          <p:nvPr>
            <p:ph type="title"/>
          </p:nvPr>
        </p:nvSpPr>
        <p:spPr>
          <a:xfrm>
            <a:off x="-1" y="0"/>
            <a:ext cx="24384001" cy="2095500"/>
          </a:xfrm>
          <a:prstGeom prst="rect">
            <a:avLst/>
          </a:prstGeom>
        </p:spPr>
        <p:txBody>
          <a:bodyPr/>
          <a:lstStyle>
            <a:lvl1pPr algn="ctr"/>
          </a:lstStyle>
          <a:p>
            <a:r>
              <a:t>Organizing Data By Linear Position</a:t>
            </a:r>
          </a:p>
        </p:txBody>
      </p:sp>
      <p:pic>
        <p:nvPicPr>
          <p:cNvPr id="64" name="1367_PhotoObject.png" descr="1367_PhotoObject.png"/>
          <p:cNvPicPr>
            <a:picLocks noChangeAspect="1"/>
          </p:cNvPicPr>
          <p:nvPr/>
        </p:nvPicPr>
        <p:blipFill>
          <a:blip r:embed="rId3"/>
          <a:srcRect l="91" r="91"/>
          <a:stretch>
            <a:fillRect/>
          </a:stretch>
        </p:blipFill>
        <p:spPr>
          <a:xfrm>
            <a:off x="1797063" y="2969353"/>
            <a:ext cx="4228050" cy="4654734"/>
          </a:xfrm>
          <a:prstGeom prst="rect">
            <a:avLst/>
          </a:prstGeom>
          <a:ln w="12700">
            <a:miter lim="400000"/>
          </a:ln>
          <a:effectLst>
            <a:outerShdw blurRad="609600" dist="12700" dir="2340000" rotWithShape="0">
              <a:srgbClr val="000000"/>
            </a:outerShdw>
          </a:effectLst>
        </p:spPr>
      </p:pic>
      <p:grpSp>
        <p:nvGrpSpPr>
          <p:cNvPr id="67" name="Group"/>
          <p:cNvGrpSpPr/>
          <p:nvPr/>
        </p:nvGrpSpPr>
        <p:grpSpPr>
          <a:xfrm>
            <a:off x="5608278" y="10176084"/>
            <a:ext cx="2514601" cy="3468566"/>
            <a:chOff x="0" y="0"/>
            <a:chExt cx="2514600" cy="3468565"/>
          </a:xfrm>
        </p:grpSpPr>
        <p:pic>
          <p:nvPicPr>
            <p:cNvPr id="65" name="orangethreeqguy5.pdf" descr="orangethreeqguy5.pdf"/>
            <p:cNvPicPr>
              <a:picLocks noChangeAspect="1"/>
            </p:cNvPicPr>
            <p:nvPr/>
          </p:nvPicPr>
          <p:blipFill>
            <a:blip r:embed="rId4"/>
            <a:stretch>
              <a:fillRect/>
            </a:stretch>
          </p:blipFill>
          <p:spPr>
            <a:xfrm>
              <a:off x="103632" y="0"/>
              <a:ext cx="1297687" cy="2495550"/>
            </a:xfrm>
            <a:prstGeom prst="rect">
              <a:avLst/>
            </a:prstGeom>
            <a:ln w="12700" cap="flat">
              <a:noFill/>
              <a:miter lim="400000"/>
            </a:ln>
            <a:effectLst>
              <a:outerShdw blurRad="190500" dist="203200" dir="2700000" rotWithShape="0">
                <a:srgbClr val="000000">
                  <a:alpha val="75000"/>
                </a:srgbClr>
              </a:outerShdw>
            </a:effectLst>
          </p:spPr>
        </p:pic>
        <p:sp>
          <p:nvSpPr>
            <p:cNvPr id="66" name="Rectangle"/>
            <p:cNvSpPr/>
            <p:nvPr/>
          </p:nvSpPr>
          <p:spPr>
            <a:xfrm>
              <a:off x="0" y="1563565"/>
              <a:ext cx="2514600" cy="1905001"/>
            </a:xfrm>
            <a:prstGeom prst="rect">
              <a:avLst/>
            </a:prstGeom>
            <a:blipFill rotWithShape="1">
              <a:blip r:embed="rId5"/>
              <a:srcRect/>
              <a:tile tx="0" ty="0" sx="100000" sy="100000" flip="none" algn="tl"/>
            </a:blipFill>
            <a:ln w="38100" cap="flat">
              <a:solidFill>
                <a:srgbClr val="000000"/>
              </a:solidFill>
              <a:prstDash val="solid"/>
              <a:miter lim="400000"/>
            </a:ln>
            <a:effectLst>
              <a:outerShdw blurRad="190500" dist="2032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grpSp>
      <p:pic>
        <p:nvPicPr>
          <p:cNvPr id="68" name="orangeguy2.pdf" descr="orangeguy2.pdf"/>
          <p:cNvPicPr>
            <a:picLocks noChangeAspect="1"/>
          </p:cNvPicPr>
          <p:nvPr/>
        </p:nvPicPr>
        <p:blipFill>
          <a:blip r:embed="rId6"/>
          <a:stretch>
            <a:fillRect/>
          </a:stretch>
        </p:blipFill>
        <p:spPr>
          <a:xfrm>
            <a:off x="8292218" y="8921116"/>
            <a:ext cx="1111590" cy="2800351"/>
          </a:xfrm>
          <a:prstGeom prst="rect">
            <a:avLst/>
          </a:prstGeom>
          <a:ln w="12700">
            <a:miter lim="400000"/>
          </a:ln>
          <a:effectLst>
            <a:outerShdw blurRad="190500" dist="203200" dir="2700000" rotWithShape="0">
              <a:srgbClr val="000000">
                <a:alpha val="75000"/>
              </a:srgbClr>
            </a:outerShdw>
          </a:effectLst>
        </p:spPr>
      </p:pic>
      <p:pic>
        <p:nvPicPr>
          <p:cNvPr id="69" name="orangeguy2.pdf" descr="orangeguy2.pdf"/>
          <p:cNvPicPr>
            <a:picLocks noChangeAspect="1"/>
          </p:cNvPicPr>
          <p:nvPr/>
        </p:nvPicPr>
        <p:blipFill>
          <a:blip r:embed="rId6"/>
          <a:stretch>
            <a:fillRect/>
          </a:stretch>
        </p:blipFill>
        <p:spPr>
          <a:xfrm>
            <a:off x="9540021" y="8921116"/>
            <a:ext cx="1111590" cy="2800351"/>
          </a:xfrm>
          <a:prstGeom prst="rect">
            <a:avLst/>
          </a:prstGeom>
          <a:ln w="12700">
            <a:miter lim="400000"/>
          </a:ln>
          <a:effectLst>
            <a:outerShdw blurRad="190500" dist="203200" dir="2700000" rotWithShape="0">
              <a:srgbClr val="000000">
                <a:alpha val="75000"/>
              </a:srgbClr>
            </a:outerShdw>
          </a:effectLst>
        </p:spPr>
      </p:pic>
      <p:pic>
        <p:nvPicPr>
          <p:cNvPr id="70" name="orangeguy2.pdf" descr="orangeguy2.pdf"/>
          <p:cNvPicPr>
            <a:picLocks noChangeAspect="1"/>
          </p:cNvPicPr>
          <p:nvPr/>
        </p:nvPicPr>
        <p:blipFill>
          <a:blip r:embed="rId6"/>
          <a:stretch>
            <a:fillRect/>
          </a:stretch>
        </p:blipFill>
        <p:spPr>
          <a:xfrm>
            <a:off x="10778272" y="8921116"/>
            <a:ext cx="1111590" cy="2800351"/>
          </a:xfrm>
          <a:prstGeom prst="rect">
            <a:avLst/>
          </a:prstGeom>
          <a:ln w="12700">
            <a:miter lim="400000"/>
          </a:ln>
          <a:effectLst>
            <a:outerShdw blurRad="190500" dist="203200" dir="2700000" rotWithShape="0">
              <a:srgbClr val="000000">
                <a:alpha val="75000"/>
              </a:srgbClr>
            </a:outerShdw>
          </a:effectLst>
        </p:spPr>
      </p:pic>
      <p:pic>
        <p:nvPicPr>
          <p:cNvPr id="71" name="orangeguy2.pdf" descr="orangeguy2.pdf"/>
          <p:cNvPicPr>
            <a:picLocks noChangeAspect="1"/>
          </p:cNvPicPr>
          <p:nvPr/>
        </p:nvPicPr>
        <p:blipFill>
          <a:blip r:embed="rId6"/>
          <a:stretch>
            <a:fillRect/>
          </a:stretch>
        </p:blipFill>
        <p:spPr>
          <a:xfrm>
            <a:off x="12016522" y="8921116"/>
            <a:ext cx="1111590" cy="2800351"/>
          </a:xfrm>
          <a:prstGeom prst="rect">
            <a:avLst/>
          </a:prstGeom>
          <a:ln w="12700">
            <a:miter lim="400000"/>
          </a:ln>
          <a:effectLst>
            <a:outerShdw blurRad="190500" dist="203200" dir="2700000" rotWithShape="0">
              <a:srgbClr val="000000">
                <a:alpha val="75000"/>
              </a:srgbClr>
            </a:outerShdw>
          </a:effectLst>
        </p:spPr>
      </p:pic>
      <p:pic>
        <p:nvPicPr>
          <p:cNvPr id="72" name="orangeguy2.pdf" descr="orangeguy2.pdf"/>
          <p:cNvPicPr>
            <a:picLocks noChangeAspect="1"/>
          </p:cNvPicPr>
          <p:nvPr/>
        </p:nvPicPr>
        <p:blipFill>
          <a:blip r:embed="rId6"/>
          <a:stretch>
            <a:fillRect/>
          </a:stretch>
        </p:blipFill>
        <p:spPr>
          <a:xfrm>
            <a:off x="13292872" y="8921116"/>
            <a:ext cx="1111590" cy="2800351"/>
          </a:xfrm>
          <a:prstGeom prst="rect">
            <a:avLst/>
          </a:prstGeom>
          <a:ln w="12700">
            <a:miter lim="400000"/>
          </a:ln>
          <a:effectLst>
            <a:outerShdw blurRad="190500" dist="203200" dir="2700000" rotWithShape="0">
              <a:srgbClr val="000000">
                <a:alpha val="75000"/>
              </a:srgbClr>
            </a:outerShdw>
          </a:effectLst>
        </p:spPr>
      </p:pic>
      <p:pic>
        <p:nvPicPr>
          <p:cNvPr id="73" name="orangeguy2.pdf" descr="orangeguy2.pdf"/>
          <p:cNvPicPr>
            <a:picLocks noChangeAspect="1"/>
          </p:cNvPicPr>
          <p:nvPr/>
        </p:nvPicPr>
        <p:blipFill>
          <a:blip r:embed="rId6"/>
          <a:stretch>
            <a:fillRect/>
          </a:stretch>
        </p:blipFill>
        <p:spPr>
          <a:xfrm>
            <a:off x="14569222" y="8921116"/>
            <a:ext cx="1111590" cy="2800351"/>
          </a:xfrm>
          <a:prstGeom prst="rect">
            <a:avLst/>
          </a:prstGeom>
          <a:ln w="12700">
            <a:miter lim="400000"/>
          </a:ln>
          <a:effectLst>
            <a:outerShdw blurRad="190500" dist="203200" dir="2700000" rotWithShape="0">
              <a:srgbClr val="000000">
                <a:alpha val="75000"/>
              </a:srgbClr>
            </a:outerShdw>
          </a:effectLst>
        </p:spPr>
      </p:pic>
      <p:pic>
        <p:nvPicPr>
          <p:cNvPr id="74" name="orangeguy2.pdf" descr="orangeguy2.pdf"/>
          <p:cNvPicPr>
            <a:picLocks noChangeAspect="1"/>
          </p:cNvPicPr>
          <p:nvPr/>
        </p:nvPicPr>
        <p:blipFill>
          <a:blip r:embed="rId6"/>
          <a:stretch>
            <a:fillRect/>
          </a:stretch>
        </p:blipFill>
        <p:spPr>
          <a:xfrm>
            <a:off x="15864623" y="8940166"/>
            <a:ext cx="1111591" cy="2800351"/>
          </a:xfrm>
          <a:prstGeom prst="rect">
            <a:avLst/>
          </a:prstGeom>
          <a:ln w="12700">
            <a:miter lim="400000"/>
          </a:ln>
          <a:effectLst>
            <a:outerShdw blurRad="190500" dist="203200" dir="2700000" rotWithShape="0">
              <a:srgbClr val="000000">
                <a:alpha val="75000"/>
              </a:srgbClr>
            </a:outerShdw>
          </a:effectLst>
        </p:spPr>
      </p:pic>
      <p:graphicFrame>
        <p:nvGraphicFramePr>
          <p:cNvPr id="75" name="Table 1"/>
          <p:cNvGraphicFramePr/>
          <p:nvPr/>
        </p:nvGraphicFramePr>
        <p:xfrm>
          <a:off x="19330305" y="4120744"/>
          <a:ext cx="3919731" cy="7595074"/>
        </p:xfrm>
        <a:graphic>
          <a:graphicData uri="http://schemas.openxmlformats.org/drawingml/2006/table">
            <a:tbl>
              <a:tblPr>
                <a:tableStyleId>{4C3C2611-4C71-4FC5-86AE-919BDF0F9419}</a:tableStyleId>
              </a:tblPr>
              <a:tblGrid>
                <a:gridCol w="489966">
                  <a:extLst>
                    <a:ext uri="{9D8B030D-6E8A-4147-A177-3AD203B41FA5}">
                      <a16:colId xmlns:a16="http://schemas.microsoft.com/office/drawing/2014/main" val="20000"/>
                    </a:ext>
                  </a:extLst>
                </a:gridCol>
                <a:gridCol w="3429765">
                  <a:extLst>
                    <a:ext uri="{9D8B030D-6E8A-4147-A177-3AD203B41FA5}">
                      <a16:colId xmlns:a16="http://schemas.microsoft.com/office/drawing/2014/main" val="20001"/>
                    </a:ext>
                  </a:extLst>
                </a:gridCol>
              </a:tblGrid>
              <a:tr h="992996">
                <a:tc>
                  <a:txBody>
                    <a:bodyPr/>
                    <a:lstStyle/>
                    <a:p>
                      <a:pPr defTabSz="914400">
                        <a:tabLst>
                          <a:tab pos="1295400" algn="l"/>
                        </a:tabLst>
                        <a:defRPr sz="3400" b="1">
                          <a:solidFill>
                            <a:srgbClr val="531B93"/>
                          </a:solidFill>
                          <a:effectLst>
                            <a:outerShdw blurRad="190500" dist="25400" dir="2700000" rotWithShape="0">
                              <a:srgbClr val="FFFFFF">
                                <a:alpha val="88000"/>
                              </a:srgbClr>
                            </a:outerShdw>
                          </a:effectLst>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76200">
                      <a:solidFill>
                        <a:srgbClr val="000000"/>
                      </a:solidFill>
                      <a:miter lim="400000"/>
                    </a:lnR>
                    <a:lnT w="76200">
                      <a:solidFill>
                        <a:srgbClr val="000000"/>
                      </a:solidFill>
                      <a:miter lim="400000"/>
                    </a:lnT>
                    <a:lnB w="38100">
                      <a:solidFill>
                        <a:srgbClr val="5091C0"/>
                      </a:solidFill>
                      <a:miter lim="400000"/>
                    </a:lnB>
                    <a:blipFill rotWithShape="1">
                      <a:blip r:embed="rId7"/>
                      <a:srcRect/>
                      <a:tile tx="0" ty="0" sx="100000" sy="100000" flip="none" algn="tl"/>
                    </a:blipFill>
                  </a:tcPr>
                </a:tc>
                <a:tc>
                  <a:txBody>
                    <a:bodyPr/>
                    <a:lstStyle/>
                    <a:p>
                      <a:pPr algn="l" defTabSz="914400">
                        <a:tabLst>
                          <a:tab pos="1295400" algn="l"/>
                        </a:tabLst>
                        <a:defRPr sz="1800"/>
                      </a:pPr>
                      <a:r>
                        <a:rPr sz="3400" b="1">
                          <a:solidFill>
                            <a:srgbClr val="531B93"/>
                          </a:solidFill>
                          <a:effectLst>
                            <a:outerShdw blurRad="190500" dist="25400" dir="2700000" rotWithShape="0">
                              <a:srgbClr val="FFFFFF">
                                <a:alpha val="88000"/>
                              </a:srgbClr>
                            </a:outerShdw>
                          </a:effectLst>
                          <a:latin typeface="Courier New"/>
                          <a:ea typeface="Courier New"/>
                          <a:cs typeface="Courier New"/>
                          <a:sym typeface="Courier New"/>
                        </a:rPr>
                        <a:t>Grocery List</a:t>
                      </a:r>
                    </a:p>
                  </a:txBody>
                  <a:tcPr marL="50800" marR="50800" marT="50800" marB="50800" anchor="ctr" horzOverflow="overflow">
                    <a:lnL w="76200">
                      <a:solidFill>
                        <a:srgbClr val="000000"/>
                      </a:solidFill>
                      <a:miter lim="400000"/>
                    </a:lnL>
                    <a:lnR w="76200">
                      <a:solidFill>
                        <a:srgbClr val="000000"/>
                      </a:solidFill>
                      <a:miter lim="400000"/>
                    </a:lnR>
                    <a:lnT w="76200">
                      <a:solidFill>
                        <a:srgbClr val="000000"/>
                      </a:solidFill>
                      <a:miter lim="400000"/>
                    </a:lnT>
                    <a:lnB w="38100">
                      <a:solidFill>
                        <a:srgbClr val="5091C0"/>
                      </a:solidFill>
                      <a:miter lim="400000"/>
                    </a:lnB>
                    <a:blipFill rotWithShape="1">
                      <a:blip r:embed="rId7"/>
                      <a:srcRect/>
                      <a:tile tx="0" ty="0" sx="100000" sy="100000" flip="none" algn="tl"/>
                    </a:blipFill>
                  </a:tcPr>
                </a:tc>
                <a:extLst>
                  <a:ext uri="{0D108BD9-81ED-4DB2-BD59-A6C34878D82A}">
                    <a16:rowId xmlns:a16="http://schemas.microsoft.com/office/drawing/2014/main" val="10000"/>
                  </a:ext>
                </a:extLst>
              </a:tr>
              <a:tr h="939320">
                <a:tc>
                  <a:txBody>
                    <a:bodyPr/>
                    <a:lstStyle/>
                    <a:p>
                      <a:pPr defTabSz="914400">
                        <a:tabLst>
                          <a:tab pos="12954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1</a:t>
                      </a:r>
                    </a:p>
                  </a:txBody>
                  <a:tcPr marL="50800" marR="50800" marT="50800" marB="50800" anchor="ctr" horzOverflow="overflow">
                    <a:lnL w="76200">
                      <a:solidFill>
                        <a:srgbClr val="000000"/>
                      </a:solidFill>
                      <a:miter lim="400000"/>
                    </a:lnL>
                    <a:lnR w="76200">
                      <a:solidFill>
                        <a:srgbClr val="000000"/>
                      </a:solidFill>
                      <a:miter lim="400000"/>
                    </a:lnR>
                    <a:lnT w="38100">
                      <a:solidFill>
                        <a:srgbClr val="5091C0"/>
                      </a:solidFill>
                      <a:miter lim="400000"/>
                    </a:lnT>
                    <a:lnB w="38100">
                      <a:solidFill>
                        <a:srgbClr val="5091C0"/>
                      </a:solidFill>
                      <a:miter lim="400000"/>
                    </a:lnB>
                    <a:solidFill>
                      <a:schemeClr val="accent1">
                        <a:lumOff val="-13575"/>
                      </a:schemeClr>
                    </a:solidFill>
                  </a:tcPr>
                </a:tc>
                <a:tc>
                  <a:txBody>
                    <a:bodyPr/>
                    <a:lstStyle/>
                    <a:p>
                      <a:pPr algn="l" defTabSz="914400">
                        <a:tabLst>
                          <a:tab pos="12954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Bread</a:t>
                      </a:r>
                    </a:p>
                  </a:txBody>
                  <a:tcPr marL="50800" marR="50800" marT="50800" marB="50800" anchor="ctr" horzOverflow="overflow">
                    <a:lnL w="76200">
                      <a:solidFill>
                        <a:srgbClr val="000000"/>
                      </a:solidFill>
                      <a:miter lim="400000"/>
                    </a:lnL>
                    <a:lnR w="76200">
                      <a:solidFill>
                        <a:srgbClr val="000000"/>
                      </a:solidFill>
                      <a:miter lim="400000"/>
                    </a:lnR>
                    <a:lnT w="38100">
                      <a:solidFill>
                        <a:srgbClr val="5091C0"/>
                      </a:solidFill>
                      <a:miter lim="400000"/>
                    </a:lnT>
                    <a:lnB w="38100">
                      <a:solidFill>
                        <a:srgbClr val="5091C0"/>
                      </a:solidFill>
                      <a:miter lim="400000"/>
                    </a:lnB>
                    <a:solidFill>
                      <a:schemeClr val="accent1">
                        <a:lumOff val="-13575"/>
                      </a:schemeClr>
                    </a:solidFill>
                  </a:tcPr>
                </a:tc>
                <a:extLst>
                  <a:ext uri="{0D108BD9-81ED-4DB2-BD59-A6C34878D82A}">
                    <a16:rowId xmlns:a16="http://schemas.microsoft.com/office/drawing/2014/main" val="10001"/>
                  </a:ext>
                </a:extLst>
              </a:tr>
              <a:tr h="939320">
                <a:tc>
                  <a:txBody>
                    <a:bodyPr/>
                    <a:lstStyle/>
                    <a:p>
                      <a:pPr defTabSz="914400">
                        <a:tabLst>
                          <a:tab pos="12954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2</a:t>
                      </a:r>
                    </a:p>
                  </a:txBody>
                  <a:tcPr marL="50800" marR="50800" marT="50800" marB="50800" anchor="ctr" horzOverflow="overflow">
                    <a:lnL w="76200">
                      <a:solidFill>
                        <a:srgbClr val="000000"/>
                      </a:solidFill>
                      <a:miter lim="400000"/>
                    </a:lnL>
                    <a:lnR w="76200">
                      <a:solidFill>
                        <a:srgbClr val="000000"/>
                      </a:solidFill>
                      <a:miter lim="400000"/>
                    </a:lnR>
                    <a:lnT w="38100">
                      <a:solidFill>
                        <a:srgbClr val="5091C0"/>
                      </a:solidFill>
                      <a:miter lim="400000"/>
                    </a:lnT>
                    <a:lnB w="38100">
                      <a:solidFill>
                        <a:srgbClr val="5091C0"/>
                      </a:solidFill>
                      <a:miter lim="400000"/>
                    </a:lnB>
                    <a:solidFill>
                      <a:schemeClr val="accent1">
                        <a:lumOff val="-13575"/>
                      </a:schemeClr>
                    </a:solidFill>
                  </a:tcPr>
                </a:tc>
                <a:tc>
                  <a:txBody>
                    <a:bodyPr/>
                    <a:lstStyle/>
                    <a:p>
                      <a:pPr algn="l" defTabSz="914400">
                        <a:tabLst>
                          <a:tab pos="12954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Oranges</a:t>
                      </a:r>
                    </a:p>
                  </a:txBody>
                  <a:tcPr marL="50800" marR="50800" marT="50800" marB="50800" anchor="ctr" horzOverflow="overflow">
                    <a:lnL w="76200">
                      <a:solidFill>
                        <a:srgbClr val="000000"/>
                      </a:solidFill>
                      <a:miter lim="400000"/>
                    </a:lnL>
                    <a:lnR w="76200">
                      <a:solidFill>
                        <a:srgbClr val="000000"/>
                      </a:solidFill>
                      <a:miter lim="400000"/>
                    </a:lnR>
                    <a:lnT w="38100">
                      <a:solidFill>
                        <a:srgbClr val="5091C0"/>
                      </a:solidFill>
                      <a:miter lim="400000"/>
                    </a:lnT>
                    <a:lnB w="38100">
                      <a:solidFill>
                        <a:srgbClr val="5091C0"/>
                      </a:solidFill>
                      <a:miter lim="400000"/>
                    </a:lnB>
                    <a:solidFill>
                      <a:schemeClr val="accent1">
                        <a:lumOff val="-13575"/>
                      </a:schemeClr>
                    </a:solidFill>
                  </a:tcPr>
                </a:tc>
                <a:extLst>
                  <a:ext uri="{0D108BD9-81ED-4DB2-BD59-A6C34878D82A}">
                    <a16:rowId xmlns:a16="http://schemas.microsoft.com/office/drawing/2014/main" val="10002"/>
                  </a:ext>
                </a:extLst>
              </a:tr>
              <a:tr h="939320">
                <a:tc>
                  <a:txBody>
                    <a:bodyPr/>
                    <a:lstStyle/>
                    <a:p>
                      <a:pPr defTabSz="914400">
                        <a:tabLst>
                          <a:tab pos="12954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3</a:t>
                      </a:r>
                    </a:p>
                  </a:txBody>
                  <a:tcPr marL="50800" marR="50800" marT="50800" marB="50800" anchor="ctr" horzOverflow="overflow">
                    <a:lnL w="76200">
                      <a:solidFill>
                        <a:srgbClr val="000000"/>
                      </a:solidFill>
                      <a:miter lim="400000"/>
                    </a:lnL>
                    <a:lnR w="76200">
                      <a:solidFill>
                        <a:srgbClr val="000000"/>
                      </a:solidFill>
                      <a:miter lim="400000"/>
                    </a:lnR>
                    <a:lnT w="38100">
                      <a:solidFill>
                        <a:srgbClr val="5091C0"/>
                      </a:solidFill>
                      <a:miter lim="400000"/>
                    </a:lnT>
                    <a:lnB w="38100">
                      <a:solidFill>
                        <a:srgbClr val="5091C0"/>
                      </a:solidFill>
                      <a:miter lim="400000"/>
                    </a:lnB>
                    <a:solidFill>
                      <a:schemeClr val="accent1">
                        <a:lumOff val="-13575"/>
                      </a:schemeClr>
                    </a:solidFill>
                  </a:tcPr>
                </a:tc>
                <a:tc>
                  <a:txBody>
                    <a:bodyPr/>
                    <a:lstStyle/>
                    <a:p>
                      <a:pPr algn="l" defTabSz="914400">
                        <a:tabLst>
                          <a:tab pos="12954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Tortillas</a:t>
                      </a:r>
                    </a:p>
                  </a:txBody>
                  <a:tcPr marL="50800" marR="50800" marT="50800" marB="50800" anchor="ctr" horzOverflow="overflow">
                    <a:lnL w="76200">
                      <a:solidFill>
                        <a:srgbClr val="000000"/>
                      </a:solidFill>
                      <a:miter lim="400000"/>
                    </a:lnL>
                    <a:lnR w="76200">
                      <a:solidFill>
                        <a:srgbClr val="000000"/>
                      </a:solidFill>
                      <a:miter lim="400000"/>
                    </a:lnR>
                    <a:lnT w="38100">
                      <a:solidFill>
                        <a:srgbClr val="5091C0"/>
                      </a:solidFill>
                      <a:miter lim="400000"/>
                    </a:lnT>
                    <a:lnB w="38100">
                      <a:solidFill>
                        <a:srgbClr val="5091C0"/>
                      </a:solidFill>
                      <a:miter lim="400000"/>
                    </a:lnB>
                    <a:solidFill>
                      <a:schemeClr val="accent1">
                        <a:lumOff val="-13575"/>
                      </a:schemeClr>
                    </a:solidFill>
                  </a:tcPr>
                </a:tc>
                <a:extLst>
                  <a:ext uri="{0D108BD9-81ED-4DB2-BD59-A6C34878D82A}">
                    <a16:rowId xmlns:a16="http://schemas.microsoft.com/office/drawing/2014/main" val="10003"/>
                  </a:ext>
                </a:extLst>
              </a:tr>
              <a:tr h="939320">
                <a:tc>
                  <a:txBody>
                    <a:bodyPr/>
                    <a:lstStyle/>
                    <a:p>
                      <a:pPr defTabSz="914400">
                        <a:tabLst>
                          <a:tab pos="12954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4</a:t>
                      </a:r>
                    </a:p>
                  </a:txBody>
                  <a:tcPr marL="50800" marR="50800" marT="50800" marB="50800" anchor="ctr" horzOverflow="overflow">
                    <a:lnL w="76200">
                      <a:solidFill>
                        <a:srgbClr val="000000"/>
                      </a:solidFill>
                      <a:miter lim="400000"/>
                    </a:lnL>
                    <a:lnR w="76200">
                      <a:solidFill>
                        <a:srgbClr val="000000"/>
                      </a:solidFill>
                      <a:miter lim="400000"/>
                    </a:lnR>
                    <a:lnT w="38100">
                      <a:solidFill>
                        <a:srgbClr val="5091C0"/>
                      </a:solidFill>
                      <a:miter lim="400000"/>
                    </a:lnT>
                    <a:lnB w="38100">
                      <a:solidFill>
                        <a:srgbClr val="5091C0"/>
                      </a:solidFill>
                      <a:miter lim="400000"/>
                    </a:lnB>
                    <a:solidFill>
                      <a:schemeClr val="accent1">
                        <a:lumOff val="-13575"/>
                      </a:schemeClr>
                    </a:solidFill>
                  </a:tcPr>
                </a:tc>
                <a:tc>
                  <a:txBody>
                    <a:bodyPr/>
                    <a:lstStyle/>
                    <a:p>
                      <a:pPr algn="l" defTabSz="914400">
                        <a:tabLst>
                          <a:tab pos="12954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Beans</a:t>
                      </a:r>
                    </a:p>
                  </a:txBody>
                  <a:tcPr marL="50800" marR="50800" marT="50800" marB="50800" anchor="ctr" horzOverflow="overflow">
                    <a:lnL w="76200">
                      <a:solidFill>
                        <a:srgbClr val="000000"/>
                      </a:solidFill>
                      <a:miter lim="400000"/>
                    </a:lnL>
                    <a:lnR w="76200">
                      <a:solidFill>
                        <a:srgbClr val="000000"/>
                      </a:solidFill>
                      <a:miter lim="400000"/>
                    </a:lnR>
                    <a:lnT w="38100">
                      <a:solidFill>
                        <a:srgbClr val="5091C0"/>
                      </a:solidFill>
                      <a:miter lim="400000"/>
                    </a:lnT>
                    <a:lnB w="38100">
                      <a:solidFill>
                        <a:srgbClr val="5091C0"/>
                      </a:solidFill>
                      <a:miter lim="400000"/>
                    </a:lnB>
                    <a:solidFill>
                      <a:schemeClr val="accent1">
                        <a:lumOff val="-13575"/>
                      </a:schemeClr>
                    </a:solidFill>
                  </a:tcPr>
                </a:tc>
                <a:extLst>
                  <a:ext uri="{0D108BD9-81ED-4DB2-BD59-A6C34878D82A}">
                    <a16:rowId xmlns:a16="http://schemas.microsoft.com/office/drawing/2014/main" val="10004"/>
                  </a:ext>
                </a:extLst>
              </a:tr>
              <a:tr h="939320">
                <a:tc>
                  <a:txBody>
                    <a:bodyPr/>
                    <a:lstStyle/>
                    <a:p>
                      <a:pPr defTabSz="914400">
                        <a:tabLst>
                          <a:tab pos="12954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5</a:t>
                      </a:r>
                    </a:p>
                  </a:txBody>
                  <a:tcPr marL="50800" marR="50800" marT="50800" marB="50800" anchor="ctr" horzOverflow="overflow">
                    <a:lnL w="76200">
                      <a:solidFill>
                        <a:srgbClr val="000000"/>
                      </a:solidFill>
                      <a:miter lim="400000"/>
                    </a:lnL>
                    <a:lnR w="76200">
                      <a:solidFill>
                        <a:srgbClr val="000000"/>
                      </a:solidFill>
                      <a:miter lim="400000"/>
                    </a:lnR>
                    <a:lnT w="38100">
                      <a:solidFill>
                        <a:srgbClr val="5091C0"/>
                      </a:solidFill>
                      <a:miter lim="400000"/>
                    </a:lnT>
                    <a:lnB w="38100">
                      <a:solidFill>
                        <a:srgbClr val="5091C0"/>
                      </a:solidFill>
                      <a:miter lim="400000"/>
                    </a:lnB>
                    <a:solidFill>
                      <a:schemeClr val="accent1">
                        <a:lumOff val="-13575"/>
                      </a:schemeClr>
                    </a:solidFill>
                  </a:tcPr>
                </a:tc>
                <a:tc>
                  <a:txBody>
                    <a:bodyPr/>
                    <a:lstStyle/>
                    <a:p>
                      <a:pPr algn="l" defTabSz="914400">
                        <a:tabLst>
                          <a:tab pos="12954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Apples</a:t>
                      </a:r>
                    </a:p>
                  </a:txBody>
                  <a:tcPr marL="50800" marR="50800" marT="50800" marB="50800" anchor="ctr" horzOverflow="overflow">
                    <a:lnL w="76200">
                      <a:solidFill>
                        <a:srgbClr val="000000"/>
                      </a:solidFill>
                      <a:miter lim="400000"/>
                    </a:lnL>
                    <a:lnR w="76200">
                      <a:solidFill>
                        <a:srgbClr val="000000"/>
                      </a:solidFill>
                      <a:miter lim="400000"/>
                    </a:lnR>
                    <a:lnT w="38100">
                      <a:solidFill>
                        <a:srgbClr val="5091C0"/>
                      </a:solidFill>
                      <a:miter lim="400000"/>
                    </a:lnT>
                    <a:lnB w="38100">
                      <a:solidFill>
                        <a:srgbClr val="5091C0"/>
                      </a:solidFill>
                      <a:miter lim="400000"/>
                    </a:lnB>
                    <a:solidFill>
                      <a:schemeClr val="accent1">
                        <a:lumOff val="-13575"/>
                      </a:schemeClr>
                    </a:solidFill>
                  </a:tcPr>
                </a:tc>
                <a:extLst>
                  <a:ext uri="{0D108BD9-81ED-4DB2-BD59-A6C34878D82A}">
                    <a16:rowId xmlns:a16="http://schemas.microsoft.com/office/drawing/2014/main" val="10005"/>
                  </a:ext>
                </a:extLst>
              </a:tr>
              <a:tr h="939320">
                <a:tc>
                  <a:txBody>
                    <a:bodyPr/>
                    <a:lstStyle/>
                    <a:p>
                      <a:pPr defTabSz="914400">
                        <a:tabLst>
                          <a:tab pos="12954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6</a:t>
                      </a:r>
                    </a:p>
                  </a:txBody>
                  <a:tcPr marL="50800" marR="50800" marT="50800" marB="50800" anchor="ctr" horzOverflow="overflow">
                    <a:lnL w="76200">
                      <a:solidFill>
                        <a:srgbClr val="000000"/>
                      </a:solidFill>
                      <a:miter lim="400000"/>
                    </a:lnL>
                    <a:lnR w="76200">
                      <a:solidFill>
                        <a:srgbClr val="000000"/>
                      </a:solidFill>
                      <a:miter lim="400000"/>
                    </a:lnR>
                    <a:lnT w="38100">
                      <a:solidFill>
                        <a:srgbClr val="5091C0"/>
                      </a:solidFill>
                      <a:miter lim="400000"/>
                    </a:lnT>
                    <a:lnB w="38100">
                      <a:solidFill>
                        <a:srgbClr val="5091C0"/>
                      </a:solidFill>
                      <a:miter lim="400000"/>
                    </a:lnB>
                    <a:solidFill>
                      <a:schemeClr val="accent1">
                        <a:lumOff val="-13575"/>
                      </a:schemeClr>
                    </a:solidFill>
                  </a:tcPr>
                </a:tc>
                <a:tc>
                  <a:txBody>
                    <a:bodyPr/>
                    <a:lstStyle/>
                    <a:p>
                      <a:pPr algn="l" defTabSz="914400">
                        <a:tabLst>
                          <a:tab pos="12954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Lettuce</a:t>
                      </a:r>
                    </a:p>
                  </a:txBody>
                  <a:tcPr marL="50800" marR="50800" marT="50800" marB="50800" anchor="ctr" horzOverflow="overflow">
                    <a:lnL w="76200">
                      <a:solidFill>
                        <a:srgbClr val="000000"/>
                      </a:solidFill>
                      <a:miter lim="400000"/>
                    </a:lnL>
                    <a:lnR w="76200">
                      <a:solidFill>
                        <a:srgbClr val="000000"/>
                      </a:solidFill>
                      <a:miter lim="400000"/>
                    </a:lnR>
                    <a:lnT w="38100">
                      <a:solidFill>
                        <a:srgbClr val="5091C0"/>
                      </a:solidFill>
                      <a:miter lim="400000"/>
                    </a:lnT>
                    <a:lnB w="38100">
                      <a:solidFill>
                        <a:srgbClr val="5091C0"/>
                      </a:solidFill>
                      <a:miter lim="400000"/>
                    </a:lnB>
                    <a:solidFill>
                      <a:schemeClr val="accent1">
                        <a:lumOff val="-13575"/>
                      </a:schemeClr>
                    </a:solidFill>
                  </a:tcPr>
                </a:tc>
                <a:extLst>
                  <a:ext uri="{0D108BD9-81ED-4DB2-BD59-A6C34878D82A}">
                    <a16:rowId xmlns:a16="http://schemas.microsoft.com/office/drawing/2014/main" val="10006"/>
                  </a:ext>
                </a:extLst>
              </a:tr>
              <a:tr h="966158">
                <a:tc>
                  <a:txBody>
                    <a:bodyPr/>
                    <a:lstStyle/>
                    <a:p>
                      <a:pPr defTabSz="914400">
                        <a:tabLst>
                          <a:tab pos="12954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7</a:t>
                      </a:r>
                    </a:p>
                  </a:txBody>
                  <a:tcPr marL="50800" marR="50800" marT="50800" marB="50800" anchor="ctr" horzOverflow="overflow">
                    <a:lnL w="76200">
                      <a:solidFill>
                        <a:srgbClr val="000000"/>
                      </a:solidFill>
                      <a:miter lim="400000"/>
                    </a:lnL>
                    <a:lnR w="76200">
                      <a:solidFill>
                        <a:srgbClr val="000000"/>
                      </a:solidFill>
                      <a:miter lim="400000"/>
                    </a:lnR>
                    <a:lnT w="38100">
                      <a:solidFill>
                        <a:srgbClr val="5091C0"/>
                      </a:solidFill>
                      <a:miter lim="400000"/>
                    </a:lnT>
                    <a:lnB w="76200">
                      <a:solidFill>
                        <a:srgbClr val="000000"/>
                      </a:solidFill>
                      <a:miter lim="400000"/>
                    </a:lnB>
                    <a:solidFill>
                      <a:schemeClr val="accent1">
                        <a:lumOff val="-13575"/>
                      </a:schemeClr>
                    </a:solidFill>
                  </a:tcPr>
                </a:tc>
                <a:tc>
                  <a:txBody>
                    <a:bodyPr/>
                    <a:lstStyle/>
                    <a:p>
                      <a:pPr algn="l" defTabSz="914400">
                        <a:tabLst>
                          <a:tab pos="1295400" algn="l"/>
                        </a:tabLst>
                        <a:defRPr sz="1800"/>
                      </a:pPr>
                      <a:r>
                        <a:rPr sz="3200" b="1">
                          <a:solidFill>
                            <a:srgbClr val="FFFFFF"/>
                          </a:solidFill>
                          <a:effectLst>
                            <a:outerShdw blurRad="114300" dir="2700000" rotWithShape="0">
                              <a:srgbClr val="000000"/>
                            </a:outerShdw>
                          </a:effectLst>
                          <a:latin typeface="Courier New"/>
                          <a:ea typeface="Courier New"/>
                          <a:cs typeface="Courier New"/>
                          <a:sym typeface="Courier New"/>
                        </a:rPr>
                        <a:t>Milk</a:t>
                      </a:r>
                    </a:p>
                  </a:txBody>
                  <a:tcPr marL="50800" marR="50800" marT="50800" marB="50800" anchor="ctr" horzOverflow="overflow">
                    <a:lnL w="76200">
                      <a:solidFill>
                        <a:srgbClr val="000000"/>
                      </a:solidFill>
                      <a:miter lim="400000"/>
                    </a:lnL>
                    <a:lnR w="76200">
                      <a:solidFill>
                        <a:srgbClr val="000000"/>
                      </a:solidFill>
                      <a:miter lim="400000"/>
                    </a:lnR>
                    <a:lnT w="38100">
                      <a:solidFill>
                        <a:srgbClr val="5091C0"/>
                      </a:solidFill>
                      <a:miter lim="400000"/>
                    </a:lnT>
                    <a:lnB w="76200">
                      <a:solidFill>
                        <a:srgbClr val="000000"/>
                      </a:solidFill>
                      <a:miter lim="400000"/>
                    </a:lnB>
                    <a:solidFill>
                      <a:schemeClr val="accent1">
                        <a:lumOff val="-13575"/>
                      </a:schemeClr>
                    </a:solidFill>
                  </a:tcPr>
                </a:tc>
                <a:extLst>
                  <a:ext uri="{0D108BD9-81ED-4DB2-BD59-A6C34878D82A}">
                    <a16:rowId xmlns:a16="http://schemas.microsoft.com/office/drawing/2014/main" val="10007"/>
                  </a:ext>
                </a:extLst>
              </a:tr>
            </a:tbl>
          </a:graphicData>
        </a:graphic>
      </p:graphicFrame>
      <p:sp>
        <p:nvSpPr>
          <p:cNvPr id="76" name="Stack"/>
          <p:cNvSpPr txBox="1"/>
          <p:nvPr/>
        </p:nvSpPr>
        <p:spPr>
          <a:xfrm>
            <a:off x="2155838" y="7620926"/>
            <a:ext cx="2605138" cy="147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9000"/>
            </a:lvl1pPr>
          </a:lstStyle>
          <a:p>
            <a:r>
              <a:t>Stack</a:t>
            </a:r>
          </a:p>
        </p:txBody>
      </p:sp>
      <p:sp>
        <p:nvSpPr>
          <p:cNvPr id="77" name="Queue"/>
          <p:cNvSpPr txBox="1"/>
          <p:nvPr/>
        </p:nvSpPr>
        <p:spPr>
          <a:xfrm>
            <a:off x="11254209" y="11737342"/>
            <a:ext cx="3344069" cy="147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9000"/>
            </a:lvl1pPr>
          </a:lstStyle>
          <a:p>
            <a:r>
              <a:t>Queue</a:t>
            </a:r>
          </a:p>
        </p:txBody>
      </p:sp>
      <p:sp>
        <p:nvSpPr>
          <p:cNvPr id="78" name="List"/>
          <p:cNvSpPr txBox="1"/>
          <p:nvPr/>
        </p:nvSpPr>
        <p:spPr>
          <a:xfrm>
            <a:off x="20229359" y="2701925"/>
            <a:ext cx="1796443" cy="147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9000"/>
            </a:lvl1pPr>
          </a:lstStyle>
          <a:p>
            <a:r>
              <a:t>List</a:t>
            </a:r>
          </a:p>
        </p:txBody>
      </p:sp>
      <p:sp>
        <p:nvSpPr>
          <p:cNvPr id="79" name="Top"/>
          <p:cNvSpPr txBox="1"/>
          <p:nvPr/>
        </p:nvSpPr>
        <p:spPr>
          <a:xfrm>
            <a:off x="7815890" y="2632822"/>
            <a:ext cx="1811289" cy="1193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7200" b="1">
                <a:solidFill>
                  <a:schemeClr val="accent3">
                    <a:hueOff val="914337"/>
                    <a:satOff val="31515"/>
                    <a:lumOff val="-30790"/>
                  </a:schemeClr>
                </a:solidFill>
                <a:latin typeface="Courier New"/>
                <a:ea typeface="Courier New"/>
                <a:cs typeface="Courier New"/>
                <a:sym typeface="Courier New"/>
              </a:defRPr>
            </a:lvl1pPr>
          </a:lstStyle>
          <a:p>
            <a:r>
              <a:t>Top</a:t>
            </a:r>
          </a:p>
        </p:txBody>
      </p:sp>
      <p:sp>
        <p:nvSpPr>
          <p:cNvPr id="80" name="Front"/>
          <p:cNvSpPr txBox="1"/>
          <p:nvPr/>
        </p:nvSpPr>
        <p:spPr>
          <a:xfrm>
            <a:off x="7815889" y="6295620"/>
            <a:ext cx="2908748" cy="1193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7200" b="1">
                <a:solidFill>
                  <a:schemeClr val="accent3">
                    <a:hueOff val="914337"/>
                    <a:satOff val="31515"/>
                    <a:lumOff val="-30790"/>
                  </a:schemeClr>
                </a:solidFill>
                <a:latin typeface="Courier New"/>
                <a:ea typeface="Courier New"/>
                <a:cs typeface="Courier New"/>
                <a:sym typeface="Courier New"/>
              </a:defRPr>
            </a:lvl1pPr>
          </a:lstStyle>
          <a:p>
            <a:r>
              <a:t>Front</a:t>
            </a:r>
          </a:p>
        </p:txBody>
      </p:sp>
      <p:sp>
        <p:nvSpPr>
          <p:cNvPr id="81" name="Back"/>
          <p:cNvSpPr txBox="1"/>
          <p:nvPr/>
        </p:nvSpPr>
        <p:spPr>
          <a:xfrm>
            <a:off x="14500803" y="6219420"/>
            <a:ext cx="2360018" cy="1193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7200" b="1">
                <a:solidFill>
                  <a:schemeClr val="accent3">
                    <a:hueOff val="914337"/>
                    <a:satOff val="31515"/>
                    <a:lumOff val="-30790"/>
                  </a:schemeClr>
                </a:solidFill>
                <a:latin typeface="Courier New"/>
                <a:ea typeface="Courier New"/>
                <a:cs typeface="Courier New"/>
                <a:sym typeface="Courier New"/>
              </a:defRPr>
            </a:lvl1pPr>
          </a:lstStyle>
          <a:p>
            <a:r>
              <a:t>Back</a:t>
            </a:r>
          </a:p>
        </p:txBody>
      </p:sp>
      <p:sp>
        <p:nvSpPr>
          <p:cNvPr id="82" name="Position"/>
          <p:cNvSpPr txBox="1"/>
          <p:nvPr/>
        </p:nvSpPr>
        <p:spPr>
          <a:xfrm>
            <a:off x="13851841" y="2984500"/>
            <a:ext cx="4554935" cy="1193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7200" b="1">
                <a:solidFill>
                  <a:schemeClr val="accent3">
                    <a:hueOff val="914337"/>
                    <a:satOff val="31515"/>
                    <a:lumOff val="-30790"/>
                  </a:schemeClr>
                </a:solidFill>
                <a:latin typeface="Courier New"/>
                <a:ea typeface="Courier New"/>
                <a:cs typeface="Courier New"/>
                <a:sym typeface="Courier New"/>
              </a:defRPr>
            </a:lvl1pPr>
          </a:lstStyle>
          <a:p>
            <a:r>
              <a:t>Position</a:t>
            </a:r>
          </a:p>
        </p:txBody>
      </p:sp>
      <p:sp>
        <p:nvSpPr>
          <p:cNvPr id="83" name="Line"/>
          <p:cNvSpPr/>
          <p:nvPr/>
        </p:nvSpPr>
        <p:spPr>
          <a:xfrm flipH="1" flipV="1">
            <a:off x="6101312" y="3229722"/>
            <a:ext cx="1711403" cy="1"/>
          </a:xfrm>
          <a:prstGeom prst="line">
            <a:avLst/>
          </a:prstGeom>
          <a:ln w="127000">
            <a:solidFill>
              <a:srgbClr val="000000"/>
            </a:solidFill>
            <a:miter lim="400000"/>
            <a:tailEnd type="triangle"/>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84" name="Line"/>
          <p:cNvSpPr/>
          <p:nvPr/>
        </p:nvSpPr>
        <p:spPr>
          <a:xfrm flipH="1">
            <a:off x="8991837" y="7406869"/>
            <a:ext cx="386479" cy="1356261"/>
          </a:xfrm>
          <a:prstGeom prst="line">
            <a:avLst/>
          </a:prstGeom>
          <a:ln w="127000">
            <a:solidFill>
              <a:srgbClr val="000000"/>
            </a:solidFill>
            <a:miter lim="400000"/>
            <a:tailEnd type="triangle"/>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85" name="Line"/>
          <p:cNvSpPr/>
          <p:nvPr/>
        </p:nvSpPr>
        <p:spPr>
          <a:xfrm>
            <a:off x="15896356" y="7203669"/>
            <a:ext cx="448601" cy="1536701"/>
          </a:xfrm>
          <a:prstGeom prst="line">
            <a:avLst/>
          </a:prstGeom>
          <a:ln w="127000">
            <a:solidFill>
              <a:srgbClr val="000000"/>
            </a:solidFill>
            <a:miter lim="400000"/>
            <a:tailEnd type="triangle"/>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86" name="Line"/>
          <p:cNvSpPr/>
          <p:nvPr/>
        </p:nvSpPr>
        <p:spPr>
          <a:xfrm>
            <a:off x="17267957" y="3980862"/>
            <a:ext cx="2062350" cy="1123737"/>
          </a:xfrm>
          <a:prstGeom prst="line">
            <a:avLst/>
          </a:prstGeom>
          <a:ln w="127000">
            <a:solidFill>
              <a:srgbClr val="000000"/>
            </a:solidFill>
            <a:miter lim="400000"/>
            <a:tailEnd type="triangle"/>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iterate>
                                    <p:tmAbs val="0"/>
                                  </p:iterate>
                                  <p:childTnLst>
                                    <p:set>
                                      <p:cBhvr>
                                        <p:cTn id="6" fill="hold"/>
                                        <p:tgtEl>
                                          <p:spTgt spid="63"/>
                                        </p:tgtEl>
                                        <p:attrNameLst>
                                          <p:attrName>style.visibility</p:attrName>
                                        </p:attrNameLst>
                                      </p:cBhvr>
                                      <p:to>
                                        <p:strVal val="visible"/>
                                      </p:to>
                                    </p:set>
                                    <p:anim calcmode="lin" valueType="num">
                                      <p:cBhvr>
                                        <p:cTn id="7" dur="1000" fill="hold"/>
                                        <p:tgtEl>
                                          <p:spTgt spid="63"/>
                                        </p:tgtEl>
                                        <p:attrNameLst>
                                          <p:attrName>ppt_w</p:attrName>
                                        </p:attrNameLst>
                                      </p:cBhvr>
                                      <p:tavLst>
                                        <p:tav tm="0">
                                          <p:val>
                                            <p:strVal val="4*#ppt_w"/>
                                          </p:val>
                                        </p:tav>
                                        <p:tav tm="100000">
                                          <p:val>
                                            <p:strVal val="#ppt_w"/>
                                          </p:val>
                                        </p:tav>
                                      </p:tavLst>
                                    </p:anim>
                                    <p:anim calcmode="lin" valueType="num">
                                      <p:cBhvr>
                                        <p:cTn id="8" dur="1000" fill="hold"/>
                                        <p:tgtEl>
                                          <p:spTgt spid="63"/>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22" presetClass="entr" presetSubtype="4" fill="hold" grpId="0" nodeType="afterEffect">
                                  <p:stCondLst>
                                    <p:cond delay="0"/>
                                  </p:stCondLst>
                                  <p:iterate>
                                    <p:tmAbs val="0"/>
                                  </p:iterate>
                                  <p:childTnLst>
                                    <p:set>
                                      <p:cBhvr>
                                        <p:cTn id="11" fill="hold"/>
                                        <p:tgtEl>
                                          <p:spTgt spid="64"/>
                                        </p:tgtEl>
                                        <p:attrNameLst>
                                          <p:attrName>style.visibility</p:attrName>
                                        </p:attrNameLst>
                                      </p:cBhvr>
                                      <p:to>
                                        <p:strVal val="visible"/>
                                      </p:to>
                                    </p:set>
                                    <p:animEffect transition="in" filter="wipe(down)">
                                      <p:cBhvr>
                                        <p:cTn id="12" dur="500"/>
                                        <p:tgtEl>
                                          <p:spTgt spid="64"/>
                                        </p:tgtEl>
                                      </p:cBhvr>
                                    </p:animEffect>
                                  </p:childTnLst>
                                </p:cTn>
                              </p:par>
                            </p:childTnLst>
                          </p:cTn>
                        </p:par>
                        <p:par>
                          <p:cTn id="13" fill="hold">
                            <p:stCondLst>
                              <p:cond delay="1500"/>
                            </p:stCondLst>
                            <p:childTnLst>
                              <p:par>
                                <p:cTn id="14" presetID="23" presetClass="entr" presetSubtype="16" fill="hold" grpId="0" nodeType="afterEffect">
                                  <p:stCondLst>
                                    <p:cond delay="0"/>
                                  </p:stCondLst>
                                  <p:iterate>
                                    <p:tmAbs val="0"/>
                                  </p:iterate>
                                  <p:childTnLst>
                                    <p:set>
                                      <p:cBhvr>
                                        <p:cTn id="15" fill="hold"/>
                                        <p:tgtEl>
                                          <p:spTgt spid="76"/>
                                        </p:tgtEl>
                                        <p:attrNameLst>
                                          <p:attrName>style.visibility</p:attrName>
                                        </p:attrNameLst>
                                      </p:cBhvr>
                                      <p:to>
                                        <p:strVal val="visible"/>
                                      </p:to>
                                    </p:set>
                                    <p:anim calcmode="lin" valueType="num">
                                      <p:cBhvr>
                                        <p:cTn id="16" dur="600" fill="hold"/>
                                        <p:tgtEl>
                                          <p:spTgt spid="76"/>
                                        </p:tgtEl>
                                        <p:attrNameLst>
                                          <p:attrName>ppt_w</p:attrName>
                                        </p:attrNameLst>
                                      </p:cBhvr>
                                      <p:tavLst>
                                        <p:tav tm="0">
                                          <p:val>
                                            <p:fltVal val="0"/>
                                          </p:val>
                                        </p:tav>
                                        <p:tav tm="100000">
                                          <p:val>
                                            <p:strVal val="#ppt_w"/>
                                          </p:val>
                                        </p:tav>
                                      </p:tavLst>
                                    </p:anim>
                                    <p:anim calcmode="lin" valueType="num">
                                      <p:cBhvr>
                                        <p:cTn id="17" dur="600" fill="hold"/>
                                        <p:tgtEl>
                                          <p:spTgt spid="76"/>
                                        </p:tgtEl>
                                        <p:attrNameLst>
                                          <p:attrName>ppt_h</p:attrName>
                                        </p:attrNameLst>
                                      </p:cBhvr>
                                      <p:tavLst>
                                        <p:tav tm="0">
                                          <p:val>
                                            <p:fltVal val="0"/>
                                          </p:val>
                                        </p:tav>
                                        <p:tav tm="100000">
                                          <p:val>
                                            <p:strVal val="#ppt_h"/>
                                          </p:val>
                                        </p:tav>
                                      </p:tavLst>
                                    </p:anim>
                                  </p:childTnLst>
                                </p:cTn>
                              </p:par>
                            </p:childTnLst>
                          </p:cTn>
                        </p:par>
                        <p:par>
                          <p:cTn id="18" fill="hold">
                            <p:stCondLst>
                              <p:cond delay="2100"/>
                            </p:stCondLst>
                            <p:childTnLst>
                              <p:par>
                                <p:cTn id="19" presetID="10" presetClass="entr" fill="hold" grpId="0" nodeType="afterEffect">
                                  <p:stCondLst>
                                    <p:cond delay="0"/>
                                  </p:stCondLst>
                                  <p:iterate>
                                    <p:tmAbs val="0"/>
                                  </p:iterate>
                                  <p:childTnLst>
                                    <p:set>
                                      <p:cBhvr>
                                        <p:cTn id="20" fill="hold"/>
                                        <p:tgtEl>
                                          <p:spTgt spid="67"/>
                                        </p:tgtEl>
                                        <p:attrNameLst>
                                          <p:attrName>style.visibility</p:attrName>
                                        </p:attrNameLst>
                                      </p:cBhvr>
                                      <p:to>
                                        <p:strVal val="visible"/>
                                      </p:to>
                                    </p:set>
                                    <p:animEffect transition="in" filter="fade">
                                      <p:cBhvr>
                                        <p:cTn id="21" dur="500"/>
                                        <p:tgtEl>
                                          <p:spTgt spid="67"/>
                                        </p:tgtEl>
                                      </p:cBhvr>
                                    </p:animEffect>
                                  </p:childTnLst>
                                </p:cTn>
                              </p:par>
                            </p:childTnLst>
                          </p:cTn>
                        </p:par>
                        <p:par>
                          <p:cTn id="22" fill="hold">
                            <p:stCondLst>
                              <p:cond delay="2600"/>
                            </p:stCondLst>
                            <p:childTnLst>
                              <p:par>
                                <p:cTn id="23" presetID="2" presetClass="entr" presetSubtype="2" fill="hold" grpId="0" nodeType="afterEffect">
                                  <p:stCondLst>
                                    <p:cond delay="0"/>
                                  </p:stCondLst>
                                  <p:iterate>
                                    <p:tmAbs val="0"/>
                                  </p:iterate>
                                  <p:childTnLst>
                                    <p:set>
                                      <p:cBhvr>
                                        <p:cTn id="24" fill="hold"/>
                                        <p:tgtEl>
                                          <p:spTgt spid="68"/>
                                        </p:tgtEl>
                                        <p:attrNameLst>
                                          <p:attrName>style.visibility</p:attrName>
                                        </p:attrNameLst>
                                      </p:cBhvr>
                                      <p:to>
                                        <p:strVal val="visible"/>
                                      </p:to>
                                    </p:set>
                                    <p:anim calcmode="lin" valueType="num">
                                      <p:cBhvr>
                                        <p:cTn id="25" dur="500" fill="hold"/>
                                        <p:tgtEl>
                                          <p:spTgt spid="68"/>
                                        </p:tgtEl>
                                        <p:attrNameLst>
                                          <p:attrName>ppt_x</p:attrName>
                                        </p:attrNameLst>
                                      </p:cBhvr>
                                      <p:tavLst>
                                        <p:tav tm="0">
                                          <p:val>
                                            <p:strVal val="1+#ppt_w/2"/>
                                          </p:val>
                                        </p:tav>
                                        <p:tav tm="100000">
                                          <p:val>
                                            <p:strVal val="#ppt_x"/>
                                          </p:val>
                                        </p:tav>
                                      </p:tavLst>
                                    </p:anim>
                                    <p:anim calcmode="lin" valueType="num">
                                      <p:cBhvr>
                                        <p:cTn id="26" dur="500" fill="hold"/>
                                        <p:tgtEl>
                                          <p:spTgt spid="68"/>
                                        </p:tgtEl>
                                        <p:attrNameLst>
                                          <p:attrName>ppt_y</p:attrName>
                                        </p:attrNameLst>
                                      </p:cBhvr>
                                      <p:tavLst>
                                        <p:tav tm="0">
                                          <p:val>
                                            <p:strVal val="#ppt_y"/>
                                          </p:val>
                                        </p:tav>
                                        <p:tav tm="100000">
                                          <p:val>
                                            <p:strVal val="#ppt_y"/>
                                          </p:val>
                                        </p:tav>
                                      </p:tavLst>
                                    </p:anim>
                                  </p:childTnLst>
                                </p:cTn>
                              </p:par>
                            </p:childTnLst>
                          </p:cTn>
                        </p:par>
                        <p:par>
                          <p:cTn id="27" fill="hold">
                            <p:stCondLst>
                              <p:cond delay="3100"/>
                            </p:stCondLst>
                            <p:childTnLst>
                              <p:par>
                                <p:cTn id="28" presetID="2" presetClass="entr" presetSubtype="2" fill="hold" grpId="0" nodeType="afterEffect">
                                  <p:stCondLst>
                                    <p:cond delay="100"/>
                                  </p:stCondLst>
                                  <p:iterate>
                                    <p:tmAbs val="0"/>
                                  </p:iterate>
                                  <p:childTnLst>
                                    <p:set>
                                      <p:cBhvr>
                                        <p:cTn id="29" fill="hold"/>
                                        <p:tgtEl>
                                          <p:spTgt spid="69"/>
                                        </p:tgtEl>
                                        <p:attrNameLst>
                                          <p:attrName>style.visibility</p:attrName>
                                        </p:attrNameLst>
                                      </p:cBhvr>
                                      <p:to>
                                        <p:strVal val="visible"/>
                                      </p:to>
                                    </p:set>
                                    <p:anim calcmode="lin" valueType="num">
                                      <p:cBhvr>
                                        <p:cTn id="30" dur="500" fill="hold"/>
                                        <p:tgtEl>
                                          <p:spTgt spid="69"/>
                                        </p:tgtEl>
                                        <p:attrNameLst>
                                          <p:attrName>ppt_x</p:attrName>
                                        </p:attrNameLst>
                                      </p:cBhvr>
                                      <p:tavLst>
                                        <p:tav tm="0">
                                          <p:val>
                                            <p:strVal val="1+#ppt_w/2"/>
                                          </p:val>
                                        </p:tav>
                                        <p:tav tm="100000">
                                          <p:val>
                                            <p:strVal val="#ppt_x"/>
                                          </p:val>
                                        </p:tav>
                                      </p:tavLst>
                                    </p:anim>
                                    <p:anim calcmode="lin" valueType="num">
                                      <p:cBhvr>
                                        <p:cTn id="31" dur="500" fill="hold"/>
                                        <p:tgtEl>
                                          <p:spTgt spid="69"/>
                                        </p:tgtEl>
                                        <p:attrNameLst>
                                          <p:attrName>ppt_y</p:attrName>
                                        </p:attrNameLst>
                                      </p:cBhvr>
                                      <p:tavLst>
                                        <p:tav tm="0">
                                          <p:val>
                                            <p:strVal val="#ppt_y"/>
                                          </p:val>
                                        </p:tav>
                                        <p:tav tm="100000">
                                          <p:val>
                                            <p:strVal val="#ppt_y"/>
                                          </p:val>
                                        </p:tav>
                                      </p:tavLst>
                                    </p:anim>
                                  </p:childTnLst>
                                </p:cTn>
                              </p:par>
                            </p:childTnLst>
                          </p:cTn>
                        </p:par>
                        <p:par>
                          <p:cTn id="32" fill="hold">
                            <p:stCondLst>
                              <p:cond delay="3700"/>
                            </p:stCondLst>
                            <p:childTnLst>
                              <p:par>
                                <p:cTn id="33" presetID="2" presetClass="entr" presetSubtype="2" fill="hold" grpId="0" nodeType="afterEffect">
                                  <p:stCondLst>
                                    <p:cond delay="100"/>
                                  </p:stCondLst>
                                  <p:iterate>
                                    <p:tmAbs val="0"/>
                                  </p:iterate>
                                  <p:childTnLst>
                                    <p:set>
                                      <p:cBhvr>
                                        <p:cTn id="34" fill="hold"/>
                                        <p:tgtEl>
                                          <p:spTgt spid="70"/>
                                        </p:tgtEl>
                                        <p:attrNameLst>
                                          <p:attrName>style.visibility</p:attrName>
                                        </p:attrNameLst>
                                      </p:cBhvr>
                                      <p:to>
                                        <p:strVal val="visible"/>
                                      </p:to>
                                    </p:set>
                                    <p:anim calcmode="lin" valueType="num">
                                      <p:cBhvr>
                                        <p:cTn id="35" dur="500" fill="hold"/>
                                        <p:tgtEl>
                                          <p:spTgt spid="70"/>
                                        </p:tgtEl>
                                        <p:attrNameLst>
                                          <p:attrName>ppt_x</p:attrName>
                                        </p:attrNameLst>
                                      </p:cBhvr>
                                      <p:tavLst>
                                        <p:tav tm="0">
                                          <p:val>
                                            <p:strVal val="1+#ppt_w/2"/>
                                          </p:val>
                                        </p:tav>
                                        <p:tav tm="100000">
                                          <p:val>
                                            <p:strVal val="#ppt_x"/>
                                          </p:val>
                                        </p:tav>
                                      </p:tavLst>
                                    </p:anim>
                                    <p:anim calcmode="lin" valueType="num">
                                      <p:cBhvr>
                                        <p:cTn id="36" dur="500" fill="hold"/>
                                        <p:tgtEl>
                                          <p:spTgt spid="70"/>
                                        </p:tgtEl>
                                        <p:attrNameLst>
                                          <p:attrName>ppt_y</p:attrName>
                                        </p:attrNameLst>
                                      </p:cBhvr>
                                      <p:tavLst>
                                        <p:tav tm="0">
                                          <p:val>
                                            <p:strVal val="#ppt_y"/>
                                          </p:val>
                                        </p:tav>
                                        <p:tav tm="100000">
                                          <p:val>
                                            <p:strVal val="#ppt_y"/>
                                          </p:val>
                                        </p:tav>
                                      </p:tavLst>
                                    </p:anim>
                                  </p:childTnLst>
                                </p:cTn>
                              </p:par>
                            </p:childTnLst>
                          </p:cTn>
                        </p:par>
                        <p:par>
                          <p:cTn id="37" fill="hold">
                            <p:stCondLst>
                              <p:cond delay="4300"/>
                            </p:stCondLst>
                            <p:childTnLst>
                              <p:par>
                                <p:cTn id="38" presetID="2" presetClass="entr" presetSubtype="2" fill="hold" grpId="0" nodeType="afterEffect">
                                  <p:stCondLst>
                                    <p:cond delay="100"/>
                                  </p:stCondLst>
                                  <p:iterate>
                                    <p:tmAbs val="0"/>
                                  </p:iterate>
                                  <p:childTnLst>
                                    <p:set>
                                      <p:cBhvr>
                                        <p:cTn id="39" fill="hold"/>
                                        <p:tgtEl>
                                          <p:spTgt spid="71"/>
                                        </p:tgtEl>
                                        <p:attrNameLst>
                                          <p:attrName>style.visibility</p:attrName>
                                        </p:attrNameLst>
                                      </p:cBhvr>
                                      <p:to>
                                        <p:strVal val="visible"/>
                                      </p:to>
                                    </p:set>
                                    <p:anim calcmode="lin" valueType="num">
                                      <p:cBhvr>
                                        <p:cTn id="40" dur="500" fill="hold"/>
                                        <p:tgtEl>
                                          <p:spTgt spid="71"/>
                                        </p:tgtEl>
                                        <p:attrNameLst>
                                          <p:attrName>ppt_x</p:attrName>
                                        </p:attrNameLst>
                                      </p:cBhvr>
                                      <p:tavLst>
                                        <p:tav tm="0">
                                          <p:val>
                                            <p:strVal val="1+#ppt_w/2"/>
                                          </p:val>
                                        </p:tav>
                                        <p:tav tm="100000">
                                          <p:val>
                                            <p:strVal val="#ppt_x"/>
                                          </p:val>
                                        </p:tav>
                                      </p:tavLst>
                                    </p:anim>
                                    <p:anim calcmode="lin" valueType="num">
                                      <p:cBhvr>
                                        <p:cTn id="41" dur="500" fill="hold"/>
                                        <p:tgtEl>
                                          <p:spTgt spid="71"/>
                                        </p:tgtEl>
                                        <p:attrNameLst>
                                          <p:attrName>ppt_y</p:attrName>
                                        </p:attrNameLst>
                                      </p:cBhvr>
                                      <p:tavLst>
                                        <p:tav tm="0">
                                          <p:val>
                                            <p:strVal val="#ppt_y"/>
                                          </p:val>
                                        </p:tav>
                                        <p:tav tm="100000">
                                          <p:val>
                                            <p:strVal val="#ppt_y"/>
                                          </p:val>
                                        </p:tav>
                                      </p:tavLst>
                                    </p:anim>
                                  </p:childTnLst>
                                </p:cTn>
                              </p:par>
                            </p:childTnLst>
                          </p:cTn>
                        </p:par>
                        <p:par>
                          <p:cTn id="42" fill="hold">
                            <p:stCondLst>
                              <p:cond delay="4900"/>
                            </p:stCondLst>
                            <p:childTnLst>
                              <p:par>
                                <p:cTn id="43" presetID="22" presetClass="entr" presetSubtype="1" fill="hold" grpId="0" nodeType="afterEffect">
                                  <p:stCondLst>
                                    <p:cond delay="0"/>
                                  </p:stCondLst>
                                  <p:iterate>
                                    <p:tmAbs val="0"/>
                                  </p:iterate>
                                  <p:childTnLst>
                                    <p:set>
                                      <p:cBhvr>
                                        <p:cTn id="44" fill="hold"/>
                                        <p:tgtEl>
                                          <p:spTgt spid="75"/>
                                        </p:tgtEl>
                                        <p:attrNameLst>
                                          <p:attrName>style.visibility</p:attrName>
                                        </p:attrNameLst>
                                      </p:cBhvr>
                                      <p:to>
                                        <p:strVal val="visible"/>
                                      </p:to>
                                    </p:set>
                                    <p:animEffect transition="in" filter="wipe(up)">
                                      <p:cBhvr>
                                        <p:cTn id="45" dur="700"/>
                                        <p:tgtEl>
                                          <p:spTgt spid="75"/>
                                        </p:tgtEl>
                                      </p:cBhvr>
                                    </p:animEffect>
                                  </p:childTnLst>
                                </p:cTn>
                              </p:par>
                            </p:childTnLst>
                          </p:cTn>
                        </p:par>
                        <p:par>
                          <p:cTn id="46" fill="hold">
                            <p:stCondLst>
                              <p:cond delay="5600"/>
                            </p:stCondLst>
                            <p:childTnLst>
                              <p:par>
                                <p:cTn id="47" presetID="2" presetClass="entr" presetSubtype="2" fill="hold" grpId="0" nodeType="afterEffect">
                                  <p:stCondLst>
                                    <p:cond delay="100"/>
                                  </p:stCondLst>
                                  <p:iterate>
                                    <p:tmAbs val="0"/>
                                  </p:iterate>
                                  <p:childTnLst>
                                    <p:set>
                                      <p:cBhvr>
                                        <p:cTn id="48" fill="hold"/>
                                        <p:tgtEl>
                                          <p:spTgt spid="72"/>
                                        </p:tgtEl>
                                        <p:attrNameLst>
                                          <p:attrName>style.visibility</p:attrName>
                                        </p:attrNameLst>
                                      </p:cBhvr>
                                      <p:to>
                                        <p:strVal val="visible"/>
                                      </p:to>
                                    </p:set>
                                    <p:anim calcmode="lin" valueType="num">
                                      <p:cBhvr>
                                        <p:cTn id="49" dur="500" fill="hold"/>
                                        <p:tgtEl>
                                          <p:spTgt spid="72"/>
                                        </p:tgtEl>
                                        <p:attrNameLst>
                                          <p:attrName>ppt_x</p:attrName>
                                        </p:attrNameLst>
                                      </p:cBhvr>
                                      <p:tavLst>
                                        <p:tav tm="0">
                                          <p:val>
                                            <p:strVal val="1+#ppt_w/2"/>
                                          </p:val>
                                        </p:tav>
                                        <p:tav tm="100000">
                                          <p:val>
                                            <p:strVal val="#ppt_x"/>
                                          </p:val>
                                        </p:tav>
                                      </p:tavLst>
                                    </p:anim>
                                    <p:anim calcmode="lin" valueType="num">
                                      <p:cBhvr>
                                        <p:cTn id="50" dur="500" fill="hold"/>
                                        <p:tgtEl>
                                          <p:spTgt spid="72"/>
                                        </p:tgtEl>
                                        <p:attrNameLst>
                                          <p:attrName>ppt_y</p:attrName>
                                        </p:attrNameLst>
                                      </p:cBhvr>
                                      <p:tavLst>
                                        <p:tav tm="0">
                                          <p:val>
                                            <p:strVal val="#ppt_y"/>
                                          </p:val>
                                        </p:tav>
                                        <p:tav tm="100000">
                                          <p:val>
                                            <p:strVal val="#ppt_y"/>
                                          </p:val>
                                        </p:tav>
                                      </p:tavLst>
                                    </p:anim>
                                  </p:childTnLst>
                                </p:cTn>
                              </p:par>
                            </p:childTnLst>
                          </p:cTn>
                        </p:par>
                        <p:par>
                          <p:cTn id="51" fill="hold">
                            <p:stCondLst>
                              <p:cond delay="6200"/>
                            </p:stCondLst>
                            <p:childTnLst>
                              <p:par>
                                <p:cTn id="52" presetID="2" presetClass="entr" presetSubtype="2" fill="hold" grpId="0" nodeType="afterEffect">
                                  <p:stCondLst>
                                    <p:cond delay="100"/>
                                  </p:stCondLst>
                                  <p:iterate>
                                    <p:tmAbs val="0"/>
                                  </p:iterate>
                                  <p:childTnLst>
                                    <p:set>
                                      <p:cBhvr>
                                        <p:cTn id="53" fill="hold"/>
                                        <p:tgtEl>
                                          <p:spTgt spid="73"/>
                                        </p:tgtEl>
                                        <p:attrNameLst>
                                          <p:attrName>style.visibility</p:attrName>
                                        </p:attrNameLst>
                                      </p:cBhvr>
                                      <p:to>
                                        <p:strVal val="visible"/>
                                      </p:to>
                                    </p:set>
                                    <p:anim calcmode="lin" valueType="num">
                                      <p:cBhvr>
                                        <p:cTn id="54" dur="500" fill="hold"/>
                                        <p:tgtEl>
                                          <p:spTgt spid="73"/>
                                        </p:tgtEl>
                                        <p:attrNameLst>
                                          <p:attrName>ppt_x</p:attrName>
                                        </p:attrNameLst>
                                      </p:cBhvr>
                                      <p:tavLst>
                                        <p:tav tm="0">
                                          <p:val>
                                            <p:strVal val="1+#ppt_w/2"/>
                                          </p:val>
                                        </p:tav>
                                        <p:tav tm="100000">
                                          <p:val>
                                            <p:strVal val="#ppt_x"/>
                                          </p:val>
                                        </p:tav>
                                      </p:tavLst>
                                    </p:anim>
                                    <p:anim calcmode="lin" valueType="num">
                                      <p:cBhvr>
                                        <p:cTn id="55" dur="500" fill="hold"/>
                                        <p:tgtEl>
                                          <p:spTgt spid="73"/>
                                        </p:tgtEl>
                                        <p:attrNameLst>
                                          <p:attrName>ppt_y</p:attrName>
                                        </p:attrNameLst>
                                      </p:cBhvr>
                                      <p:tavLst>
                                        <p:tav tm="0">
                                          <p:val>
                                            <p:strVal val="#ppt_y"/>
                                          </p:val>
                                        </p:tav>
                                        <p:tav tm="100000">
                                          <p:val>
                                            <p:strVal val="#ppt_y"/>
                                          </p:val>
                                        </p:tav>
                                      </p:tavLst>
                                    </p:anim>
                                  </p:childTnLst>
                                </p:cTn>
                              </p:par>
                            </p:childTnLst>
                          </p:cTn>
                        </p:par>
                        <p:par>
                          <p:cTn id="56" fill="hold">
                            <p:stCondLst>
                              <p:cond delay="6800"/>
                            </p:stCondLst>
                            <p:childTnLst>
                              <p:par>
                                <p:cTn id="57" presetID="2" presetClass="entr" presetSubtype="2" fill="hold" grpId="0" nodeType="afterEffect">
                                  <p:stCondLst>
                                    <p:cond delay="0"/>
                                  </p:stCondLst>
                                  <p:iterate>
                                    <p:tmAbs val="0"/>
                                  </p:iterate>
                                  <p:childTnLst>
                                    <p:set>
                                      <p:cBhvr>
                                        <p:cTn id="58" fill="hold"/>
                                        <p:tgtEl>
                                          <p:spTgt spid="74"/>
                                        </p:tgtEl>
                                        <p:attrNameLst>
                                          <p:attrName>style.visibility</p:attrName>
                                        </p:attrNameLst>
                                      </p:cBhvr>
                                      <p:to>
                                        <p:strVal val="visible"/>
                                      </p:to>
                                    </p:set>
                                    <p:anim calcmode="lin" valueType="num">
                                      <p:cBhvr>
                                        <p:cTn id="59" dur="500" fill="hold"/>
                                        <p:tgtEl>
                                          <p:spTgt spid="74"/>
                                        </p:tgtEl>
                                        <p:attrNameLst>
                                          <p:attrName>ppt_x</p:attrName>
                                        </p:attrNameLst>
                                      </p:cBhvr>
                                      <p:tavLst>
                                        <p:tav tm="0">
                                          <p:val>
                                            <p:strVal val="1+#ppt_w/2"/>
                                          </p:val>
                                        </p:tav>
                                        <p:tav tm="100000">
                                          <p:val>
                                            <p:strVal val="#ppt_x"/>
                                          </p:val>
                                        </p:tav>
                                      </p:tavLst>
                                    </p:anim>
                                    <p:anim calcmode="lin" valueType="num">
                                      <p:cBhvr>
                                        <p:cTn id="60" dur="500" fill="hold"/>
                                        <p:tgtEl>
                                          <p:spTgt spid="74"/>
                                        </p:tgtEl>
                                        <p:attrNameLst>
                                          <p:attrName>ppt_y</p:attrName>
                                        </p:attrNameLst>
                                      </p:cBhvr>
                                      <p:tavLst>
                                        <p:tav tm="0">
                                          <p:val>
                                            <p:strVal val="#ppt_y"/>
                                          </p:val>
                                        </p:tav>
                                        <p:tav tm="100000">
                                          <p:val>
                                            <p:strVal val="#ppt_y"/>
                                          </p:val>
                                        </p:tav>
                                      </p:tavLst>
                                    </p:anim>
                                  </p:childTnLst>
                                </p:cTn>
                              </p:par>
                            </p:childTnLst>
                          </p:cTn>
                        </p:par>
                        <p:par>
                          <p:cTn id="61" fill="hold">
                            <p:stCondLst>
                              <p:cond delay="7300"/>
                            </p:stCondLst>
                            <p:childTnLst>
                              <p:par>
                                <p:cTn id="62" presetID="23" presetClass="entr" presetSubtype="16" fill="hold" grpId="0" nodeType="afterEffect">
                                  <p:stCondLst>
                                    <p:cond delay="0"/>
                                  </p:stCondLst>
                                  <p:iterate>
                                    <p:tmAbs val="0"/>
                                  </p:iterate>
                                  <p:childTnLst>
                                    <p:set>
                                      <p:cBhvr>
                                        <p:cTn id="63" fill="hold"/>
                                        <p:tgtEl>
                                          <p:spTgt spid="77"/>
                                        </p:tgtEl>
                                        <p:attrNameLst>
                                          <p:attrName>style.visibility</p:attrName>
                                        </p:attrNameLst>
                                      </p:cBhvr>
                                      <p:to>
                                        <p:strVal val="visible"/>
                                      </p:to>
                                    </p:set>
                                    <p:anim calcmode="lin" valueType="num">
                                      <p:cBhvr>
                                        <p:cTn id="64" dur="600" fill="hold"/>
                                        <p:tgtEl>
                                          <p:spTgt spid="77"/>
                                        </p:tgtEl>
                                        <p:attrNameLst>
                                          <p:attrName>ppt_w</p:attrName>
                                        </p:attrNameLst>
                                      </p:cBhvr>
                                      <p:tavLst>
                                        <p:tav tm="0">
                                          <p:val>
                                            <p:fltVal val="0"/>
                                          </p:val>
                                        </p:tav>
                                        <p:tav tm="100000">
                                          <p:val>
                                            <p:strVal val="#ppt_w"/>
                                          </p:val>
                                        </p:tav>
                                      </p:tavLst>
                                    </p:anim>
                                    <p:anim calcmode="lin" valueType="num">
                                      <p:cBhvr>
                                        <p:cTn id="65" dur="600" fill="hold"/>
                                        <p:tgtEl>
                                          <p:spTgt spid="77"/>
                                        </p:tgtEl>
                                        <p:attrNameLst>
                                          <p:attrName>ppt_h</p:attrName>
                                        </p:attrNameLst>
                                      </p:cBhvr>
                                      <p:tavLst>
                                        <p:tav tm="0">
                                          <p:val>
                                            <p:fltVal val="0"/>
                                          </p:val>
                                        </p:tav>
                                        <p:tav tm="100000">
                                          <p:val>
                                            <p:strVal val="#ppt_h"/>
                                          </p:val>
                                        </p:tav>
                                      </p:tavLst>
                                    </p:anim>
                                  </p:childTnLst>
                                </p:cTn>
                              </p:par>
                            </p:childTnLst>
                          </p:cTn>
                        </p:par>
                        <p:par>
                          <p:cTn id="66" fill="hold">
                            <p:stCondLst>
                              <p:cond delay="7900"/>
                            </p:stCondLst>
                            <p:childTnLst>
                              <p:par>
                                <p:cTn id="67" presetID="23" presetClass="entr" presetSubtype="16" fill="hold" grpId="0" nodeType="afterEffect">
                                  <p:stCondLst>
                                    <p:cond delay="0"/>
                                  </p:stCondLst>
                                  <p:iterate>
                                    <p:tmAbs val="0"/>
                                  </p:iterate>
                                  <p:childTnLst>
                                    <p:set>
                                      <p:cBhvr>
                                        <p:cTn id="68" fill="hold"/>
                                        <p:tgtEl>
                                          <p:spTgt spid="78"/>
                                        </p:tgtEl>
                                        <p:attrNameLst>
                                          <p:attrName>style.visibility</p:attrName>
                                        </p:attrNameLst>
                                      </p:cBhvr>
                                      <p:to>
                                        <p:strVal val="visible"/>
                                      </p:to>
                                    </p:set>
                                    <p:anim calcmode="lin" valueType="num">
                                      <p:cBhvr>
                                        <p:cTn id="69" dur="600" fill="hold"/>
                                        <p:tgtEl>
                                          <p:spTgt spid="78"/>
                                        </p:tgtEl>
                                        <p:attrNameLst>
                                          <p:attrName>ppt_w</p:attrName>
                                        </p:attrNameLst>
                                      </p:cBhvr>
                                      <p:tavLst>
                                        <p:tav tm="0">
                                          <p:val>
                                            <p:fltVal val="0"/>
                                          </p:val>
                                        </p:tav>
                                        <p:tav tm="100000">
                                          <p:val>
                                            <p:strVal val="#ppt_w"/>
                                          </p:val>
                                        </p:tav>
                                      </p:tavLst>
                                    </p:anim>
                                    <p:anim calcmode="lin" valueType="num">
                                      <p:cBhvr>
                                        <p:cTn id="70" dur="600" fill="hold"/>
                                        <p:tgtEl>
                                          <p:spTgt spid="78"/>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grpId="0" nodeType="clickEffect">
                                  <p:stCondLst>
                                    <p:cond delay="0"/>
                                  </p:stCondLst>
                                  <p:iterate>
                                    <p:tmAbs val="0"/>
                                  </p:iterate>
                                  <p:childTnLst>
                                    <p:set>
                                      <p:cBhvr>
                                        <p:cTn id="74" fill="hold"/>
                                        <p:tgtEl>
                                          <p:spTgt spid="83"/>
                                        </p:tgtEl>
                                        <p:attrNameLst>
                                          <p:attrName>style.visibility</p:attrName>
                                        </p:attrNameLst>
                                      </p:cBhvr>
                                      <p:to>
                                        <p:strVal val="visible"/>
                                      </p:to>
                                    </p:set>
                                    <p:anim calcmode="lin" valueType="num">
                                      <p:cBhvr>
                                        <p:cTn id="75" dur="500" fill="hold"/>
                                        <p:tgtEl>
                                          <p:spTgt spid="83"/>
                                        </p:tgtEl>
                                        <p:attrNameLst>
                                          <p:attrName>ppt_w</p:attrName>
                                        </p:attrNameLst>
                                      </p:cBhvr>
                                      <p:tavLst>
                                        <p:tav tm="0">
                                          <p:val>
                                            <p:fltVal val="0"/>
                                          </p:val>
                                        </p:tav>
                                        <p:tav tm="100000">
                                          <p:val>
                                            <p:strVal val="#ppt_w"/>
                                          </p:val>
                                        </p:tav>
                                      </p:tavLst>
                                    </p:anim>
                                    <p:anim calcmode="lin" valueType="num">
                                      <p:cBhvr>
                                        <p:cTn id="76" dur="500" fill="hold"/>
                                        <p:tgtEl>
                                          <p:spTgt spid="83"/>
                                        </p:tgtEl>
                                        <p:attrNameLst>
                                          <p:attrName>ppt_h</p:attrName>
                                        </p:attrNameLst>
                                      </p:cBhvr>
                                      <p:tavLst>
                                        <p:tav tm="0">
                                          <p:val>
                                            <p:fltVal val="0"/>
                                          </p:val>
                                        </p:tav>
                                        <p:tav tm="100000">
                                          <p:val>
                                            <p:strVal val="#ppt_h"/>
                                          </p:val>
                                        </p:tav>
                                      </p:tavLst>
                                    </p:anim>
                                  </p:childTnLst>
                                </p:cTn>
                              </p:par>
                            </p:childTnLst>
                          </p:cTn>
                        </p:par>
                        <p:par>
                          <p:cTn id="77" fill="hold">
                            <p:stCondLst>
                              <p:cond delay="500"/>
                            </p:stCondLst>
                            <p:childTnLst>
                              <p:par>
                                <p:cTn id="78" presetID="23" presetClass="entr" presetSubtype="16" fill="hold" grpId="0" nodeType="afterEffect">
                                  <p:stCondLst>
                                    <p:cond delay="100"/>
                                  </p:stCondLst>
                                  <p:iterate>
                                    <p:tmAbs val="0"/>
                                  </p:iterate>
                                  <p:childTnLst>
                                    <p:set>
                                      <p:cBhvr>
                                        <p:cTn id="79" fill="hold"/>
                                        <p:tgtEl>
                                          <p:spTgt spid="79"/>
                                        </p:tgtEl>
                                        <p:attrNameLst>
                                          <p:attrName>style.visibility</p:attrName>
                                        </p:attrNameLst>
                                      </p:cBhvr>
                                      <p:to>
                                        <p:strVal val="visible"/>
                                      </p:to>
                                    </p:set>
                                    <p:anim calcmode="lin" valueType="num">
                                      <p:cBhvr>
                                        <p:cTn id="80" dur="500" fill="hold"/>
                                        <p:tgtEl>
                                          <p:spTgt spid="79"/>
                                        </p:tgtEl>
                                        <p:attrNameLst>
                                          <p:attrName>ppt_w</p:attrName>
                                        </p:attrNameLst>
                                      </p:cBhvr>
                                      <p:tavLst>
                                        <p:tav tm="0">
                                          <p:val>
                                            <p:fltVal val="0"/>
                                          </p:val>
                                        </p:tav>
                                        <p:tav tm="100000">
                                          <p:val>
                                            <p:strVal val="#ppt_w"/>
                                          </p:val>
                                        </p:tav>
                                      </p:tavLst>
                                    </p:anim>
                                    <p:anim calcmode="lin" valueType="num">
                                      <p:cBhvr>
                                        <p:cTn id="81" dur="500" fill="hold"/>
                                        <p:tgtEl>
                                          <p:spTgt spid="79"/>
                                        </p:tgtEl>
                                        <p:attrNameLst>
                                          <p:attrName>ppt_h</p:attrName>
                                        </p:attrNameLst>
                                      </p:cBhvr>
                                      <p:tavLst>
                                        <p:tav tm="0">
                                          <p:val>
                                            <p:fltVal val="0"/>
                                          </p:val>
                                        </p:tav>
                                        <p:tav tm="100000">
                                          <p:val>
                                            <p:strVal val="#ppt_h"/>
                                          </p:val>
                                        </p:tav>
                                      </p:tavLst>
                                    </p:anim>
                                  </p:childTnLst>
                                </p:cTn>
                              </p:par>
                            </p:childTnLst>
                          </p:cTn>
                        </p:par>
                        <p:par>
                          <p:cTn id="82" fill="hold">
                            <p:stCondLst>
                              <p:cond delay="1100"/>
                            </p:stCondLst>
                            <p:childTnLst>
                              <p:par>
                                <p:cTn id="83" presetID="23" presetClass="entr" presetSubtype="16" fill="hold" grpId="0" nodeType="afterEffect">
                                  <p:stCondLst>
                                    <p:cond delay="100"/>
                                  </p:stCondLst>
                                  <p:iterate>
                                    <p:tmAbs val="0"/>
                                  </p:iterate>
                                  <p:childTnLst>
                                    <p:set>
                                      <p:cBhvr>
                                        <p:cTn id="84" fill="hold"/>
                                        <p:tgtEl>
                                          <p:spTgt spid="82"/>
                                        </p:tgtEl>
                                        <p:attrNameLst>
                                          <p:attrName>style.visibility</p:attrName>
                                        </p:attrNameLst>
                                      </p:cBhvr>
                                      <p:to>
                                        <p:strVal val="visible"/>
                                      </p:to>
                                    </p:set>
                                    <p:anim calcmode="lin" valueType="num">
                                      <p:cBhvr>
                                        <p:cTn id="85" dur="500" fill="hold"/>
                                        <p:tgtEl>
                                          <p:spTgt spid="82"/>
                                        </p:tgtEl>
                                        <p:attrNameLst>
                                          <p:attrName>ppt_w</p:attrName>
                                        </p:attrNameLst>
                                      </p:cBhvr>
                                      <p:tavLst>
                                        <p:tav tm="0">
                                          <p:val>
                                            <p:fltVal val="0"/>
                                          </p:val>
                                        </p:tav>
                                        <p:tav tm="100000">
                                          <p:val>
                                            <p:strVal val="#ppt_w"/>
                                          </p:val>
                                        </p:tav>
                                      </p:tavLst>
                                    </p:anim>
                                    <p:anim calcmode="lin" valueType="num">
                                      <p:cBhvr>
                                        <p:cTn id="86" dur="500" fill="hold"/>
                                        <p:tgtEl>
                                          <p:spTgt spid="82"/>
                                        </p:tgtEl>
                                        <p:attrNameLst>
                                          <p:attrName>ppt_h</p:attrName>
                                        </p:attrNameLst>
                                      </p:cBhvr>
                                      <p:tavLst>
                                        <p:tav tm="0">
                                          <p:val>
                                            <p:fltVal val="0"/>
                                          </p:val>
                                        </p:tav>
                                        <p:tav tm="100000">
                                          <p:val>
                                            <p:strVal val="#ppt_h"/>
                                          </p:val>
                                        </p:tav>
                                      </p:tavLst>
                                    </p:anim>
                                  </p:childTnLst>
                                </p:cTn>
                              </p:par>
                            </p:childTnLst>
                          </p:cTn>
                        </p:par>
                        <p:par>
                          <p:cTn id="87" fill="hold">
                            <p:stCondLst>
                              <p:cond delay="1700"/>
                            </p:stCondLst>
                            <p:childTnLst>
                              <p:par>
                                <p:cTn id="88" presetID="23" presetClass="entr" presetSubtype="16" fill="hold" grpId="0" nodeType="afterEffect">
                                  <p:stCondLst>
                                    <p:cond delay="100"/>
                                  </p:stCondLst>
                                  <p:iterate>
                                    <p:tmAbs val="0"/>
                                  </p:iterate>
                                  <p:childTnLst>
                                    <p:set>
                                      <p:cBhvr>
                                        <p:cTn id="89" fill="hold"/>
                                        <p:tgtEl>
                                          <p:spTgt spid="86"/>
                                        </p:tgtEl>
                                        <p:attrNameLst>
                                          <p:attrName>style.visibility</p:attrName>
                                        </p:attrNameLst>
                                      </p:cBhvr>
                                      <p:to>
                                        <p:strVal val="visible"/>
                                      </p:to>
                                    </p:set>
                                    <p:anim calcmode="lin" valueType="num">
                                      <p:cBhvr>
                                        <p:cTn id="90" dur="500" fill="hold"/>
                                        <p:tgtEl>
                                          <p:spTgt spid="86"/>
                                        </p:tgtEl>
                                        <p:attrNameLst>
                                          <p:attrName>ppt_w</p:attrName>
                                        </p:attrNameLst>
                                      </p:cBhvr>
                                      <p:tavLst>
                                        <p:tav tm="0">
                                          <p:val>
                                            <p:fltVal val="0"/>
                                          </p:val>
                                        </p:tav>
                                        <p:tav tm="100000">
                                          <p:val>
                                            <p:strVal val="#ppt_w"/>
                                          </p:val>
                                        </p:tav>
                                      </p:tavLst>
                                    </p:anim>
                                    <p:anim calcmode="lin" valueType="num">
                                      <p:cBhvr>
                                        <p:cTn id="91" dur="500" fill="hold"/>
                                        <p:tgtEl>
                                          <p:spTgt spid="86"/>
                                        </p:tgtEl>
                                        <p:attrNameLst>
                                          <p:attrName>ppt_h</p:attrName>
                                        </p:attrNameLst>
                                      </p:cBhvr>
                                      <p:tavLst>
                                        <p:tav tm="0">
                                          <p:val>
                                            <p:fltVal val="0"/>
                                          </p:val>
                                        </p:tav>
                                        <p:tav tm="100000">
                                          <p:val>
                                            <p:strVal val="#ppt_h"/>
                                          </p:val>
                                        </p:tav>
                                      </p:tavLst>
                                    </p:anim>
                                  </p:childTnLst>
                                </p:cTn>
                              </p:par>
                            </p:childTnLst>
                          </p:cTn>
                        </p:par>
                        <p:par>
                          <p:cTn id="92" fill="hold">
                            <p:stCondLst>
                              <p:cond delay="2300"/>
                            </p:stCondLst>
                            <p:childTnLst>
                              <p:par>
                                <p:cTn id="93" presetID="23" presetClass="entr" presetSubtype="16" fill="hold" grpId="0" nodeType="afterEffect">
                                  <p:stCondLst>
                                    <p:cond delay="100"/>
                                  </p:stCondLst>
                                  <p:iterate>
                                    <p:tmAbs val="0"/>
                                  </p:iterate>
                                  <p:childTnLst>
                                    <p:set>
                                      <p:cBhvr>
                                        <p:cTn id="94" fill="hold"/>
                                        <p:tgtEl>
                                          <p:spTgt spid="81"/>
                                        </p:tgtEl>
                                        <p:attrNameLst>
                                          <p:attrName>style.visibility</p:attrName>
                                        </p:attrNameLst>
                                      </p:cBhvr>
                                      <p:to>
                                        <p:strVal val="visible"/>
                                      </p:to>
                                    </p:set>
                                    <p:anim calcmode="lin" valueType="num">
                                      <p:cBhvr>
                                        <p:cTn id="95" dur="500" fill="hold"/>
                                        <p:tgtEl>
                                          <p:spTgt spid="81"/>
                                        </p:tgtEl>
                                        <p:attrNameLst>
                                          <p:attrName>ppt_w</p:attrName>
                                        </p:attrNameLst>
                                      </p:cBhvr>
                                      <p:tavLst>
                                        <p:tav tm="0">
                                          <p:val>
                                            <p:fltVal val="0"/>
                                          </p:val>
                                        </p:tav>
                                        <p:tav tm="100000">
                                          <p:val>
                                            <p:strVal val="#ppt_w"/>
                                          </p:val>
                                        </p:tav>
                                      </p:tavLst>
                                    </p:anim>
                                    <p:anim calcmode="lin" valueType="num">
                                      <p:cBhvr>
                                        <p:cTn id="96" dur="500" fill="hold"/>
                                        <p:tgtEl>
                                          <p:spTgt spid="81"/>
                                        </p:tgtEl>
                                        <p:attrNameLst>
                                          <p:attrName>ppt_h</p:attrName>
                                        </p:attrNameLst>
                                      </p:cBhvr>
                                      <p:tavLst>
                                        <p:tav tm="0">
                                          <p:val>
                                            <p:fltVal val="0"/>
                                          </p:val>
                                        </p:tav>
                                        <p:tav tm="100000">
                                          <p:val>
                                            <p:strVal val="#ppt_h"/>
                                          </p:val>
                                        </p:tav>
                                      </p:tavLst>
                                    </p:anim>
                                  </p:childTnLst>
                                </p:cTn>
                              </p:par>
                            </p:childTnLst>
                          </p:cTn>
                        </p:par>
                        <p:par>
                          <p:cTn id="97" fill="hold">
                            <p:stCondLst>
                              <p:cond delay="2900"/>
                            </p:stCondLst>
                            <p:childTnLst>
                              <p:par>
                                <p:cTn id="98" presetID="23" presetClass="entr" presetSubtype="16" fill="hold" grpId="0" nodeType="afterEffect">
                                  <p:stCondLst>
                                    <p:cond delay="100"/>
                                  </p:stCondLst>
                                  <p:iterate>
                                    <p:tmAbs val="0"/>
                                  </p:iterate>
                                  <p:childTnLst>
                                    <p:set>
                                      <p:cBhvr>
                                        <p:cTn id="99" fill="hold"/>
                                        <p:tgtEl>
                                          <p:spTgt spid="80"/>
                                        </p:tgtEl>
                                        <p:attrNameLst>
                                          <p:attrName>style.visibility</p:attrName>
                                        </p:attrNameLst>
                                      </p:cBhvr>
                                      <p:to>
                                        <p:strVal val="visible"/>
                                      </p:to>
                                    </p:set>
                                    <p:anim calcmode="lin" valueType="num">
                                      <p:cBhvr>
                                        <p:cTn id="100" dur="500" fill="hold"/>
                                        <p:tgtEl>
                                          <p:spTgt spid="80"/>
                                        </p:tgtEl>
                                        <p:attrNameLst>
                                          <p:attrName>ppt_w</p:attrName>
                                        </p:attrNameLst>
                                      </p:cBhvr>
                                      <p:tavLst>
                                        <p:tav tm="0">
                                          <p:val>
                                            <p:fltVal val="0"/>
                                          </p:val>
                                        </p:tav>
                                        <p:tav tm="100000">
                                          <p:val>
                                            <p:strVal val="#ppt_w"/>
                                          </p:val>
                                        </p:tav>
                                      </p:tavLst>
                                    </p:anim>
                                    <p:anim calcmode="lin" valueType="num">
                                      <p:cBhvr>
                                        <p:cTn id="101" dur="500" fill="hold"/>
                                        <p:tgtEl>
                                          <p:spTgt spid="80"/>
                                        </p:tgtEl>
                                        <p:attrNameLst>
                                          <p:attrName>ppt_h</p:attrName>
                                        </p:attrNameLst>
                                      </p:cBhvr>
                                      <p:tavLst>
                                        <p:tav tm="0">
                                          <p:val>
                                            <p:fltVal val="0"/>
                                          </p:val>
                                        </p:tav>
                                        <p:tav tm="100000">
                                          <p:val>
                                            <p:strVal val="#ppt_h"/>
                                          </p:val>
                                        </p:tav>
                                      </p:tavLst>
                                    </p:anim>
                                  </p:childTnLst>
                                </p:cTn>
                              </p:par>
                            </p:childTnLst>
                          </p:cTn>
                        </p:par>
                        <p:par>
                          <p:cTn id="102" fill="hold">
                            <p:stCondLst>
                              <p:cond delay="3500"/>
                            </p:stCondLst>
                            <p:childTnLst>
                              <p:par>
                                <p:cTn id="103" presetID="23" presetClass="entr" presetSubtype="16" fill="hold" grpId="0" nodeType="afterEffect">
                                  <p:stCondLst>
                                    <p:cond delay="100"/>
                                  </p:stCondLst>
                                  <p:iterate>
                                    <p:tmAbs val="0"/>
                                  </p:iterate>
                                  <p:childTnLst>
                                    <p:set>
                                      <p:cBhvr>
                                        <p:cTn id="104" fill="hold"/>
                                        <p:tgtEl>
                                          <p:spTgt spid="85"/>
                                        </p:tgtEl>
                                        <p:attrNameLst>
                                          <p:attrName>style.visibility</p:attrName>
                                        </p:attrNameLst>
                                      </p:cBhvr>
                                      <p:to>
                                        <p:strVal val="visible"/>
                                      </p:to>
                                    </p:set>
                                    <p:anim calcmode="lin" valueType="num">
                                      <p:cBhvr>
                                        <p:cTn id="105" dur="500" fill="hold"/>
                                        <p:tgtEl>
                                          <p:spTgt spid="85"/>
                                        </p:tgtEl>
                                        <p:attrNameLst>
                                          <p:attrName>ppt_w</p:attrName>
                                        </p:attrNameLst>
                                      </p:cBhvr>
                                      <p:tavLst>
                                        <p:tav tm="0">
                                          <p:val>
                                            <p:fltVal val="0"/>
                                          </p:val>
                                        </p:tav>
                                        <p:tav tm="100000">
                                          <p:val>
                                            <p:strVal val="#ppt_w"/>
                                          </p:val>
                                        </p:tav>
                                      </p:tavLst>
                                    </p:anim>
                                    <p:anim calcmode="lin" valueType="num">
                                      <p:cBhvr>
                                        <p:cTn id="106" dur="500" fill="hold"/>
                                        <p:tgtEl>
                                          <p:spTgt spid="85"/>
                                        </p:tgtEl>
                                        <p:attrNameLst>
                                          <p:attrName>ppt_h</p:attrName>
                                        </p:attrNameLst>
                                      </p:cBhvr>
                                      <p:tavLst>
                                        <p:tav tm="0">
                                          <p:val>
                                            <p:fltVal val="0"/>
                                          </p:val>
                                        </p:tav>
                                        <p:tav tm="100000">
                                          <p:val>
                                            <p:strVal val="#ppt_h"/>
                                          </p:val>
                                        </p:tav>
                                      </p:tavLst>
                                    </p:anim>
                                  </p:childTnLst>
                                </p:cTn>
                              </p:par>
                            </p:childTnLst>
                          </p:cTn>
                        </p:par>
                        <p:par>
                          <p:cTn id="107" fill="hold">
                            <p:stCondLst>
                              <p:cond delay="4100"/>
                            </p:stCondLst>
                            <p:childTnLst>
                              <p:par>
                                <p:cTn id="108" presetID="23" presetClass="entr" presetSubtype="16" fill="hold" grpId="0" nodeType="afterEffect">
                                  <p:stCondLst>
                                    <p:cond delay="100"/>
                                  </p:stCondLst>
                                  <p:iterate>
                                    <p:tmAbs val="0"/>
                                  </p:iterate>
                                  <p:childTnLst>
                                    <p:set>
                                      <p:cBhvr>
                                        <p:cTn id="109" fill="hold"/>
                                        <p:tgtEl>
                                          <p:spTgt spid="84"/>
                                        </p:tgtEl>
                                        <p:attrNameLst>
                                          <p:attrName>style.visibility</p:attrName>
                                        </p:attrNameLst>
                                      </p:cBhvr>
                                      <p:to>
                                        <p:strVal val="visible"/>
                                      </p:to>
                                    </p:set>
                                    <p:anim calcmode="lin" valueType="num">
                                      <p:cBhvr>
                                        <p:cTn id="110" dur="500" fill="hold"/>
                                        <p:tgtEl>
                                          <p:spTgt spid="84"/>
                                        </p:tgtEl>
                                        <p:attrNameLst>
                                          <p:attrName>ppt_w</p:attrName>
                                        </p:attrNameLst>
                                      </p:cBhvr>
                                      <p:tavLst>
                                        <p:tav tm="0">
                                          <p:val>
                                            <p:fltVal val="0"/>
                                          </p:val>
                                        </p:tav>
                                        <p:tav tm="100000">
                                          <p:val>
                                            <p:strVal val="#ppt_w"/>
                                          </p:val>
                                        </p:tav>
                                      </p:tavLst>
                                    </p:anim>
                                    <p:anim calcmode="lin" valueType="num">
                                      <p:cBhvr>
                                        <p:cTn id="111" dur="500" fill="hold"/>
                                        <p:tgtEl>
                                          <p:spTgt spid="8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advAuto="0"/>
      <p:bldP spid="64" grpId="0" animBg="1" advAuto="0"/>
      <p:bldP spid="67" grpId="0" animBg="1" advAuto="0"/>
      <p:bldP spid="68" grpId="0" animBg="1" advAuto="0"/>
      <p:bldP spid="69" grpId="0" animBg="1" advAuto="0"/>
      <p:bldP spid="70" grpId="0" animBg="1" advAuto="0"/>
      <p:bldP spid="71" grpId="0" animBg="1" advAuto="0"/>
      <p:bldP spid="72" grpId="0" animBg="1" advAuto="0"/>
      <p:bldP spid="73" grpId="0" animBg="1" advAuto="0"/>
      <p:bldP spid="74" grpId="0" animBg="1" advAuto="0"/>
      <p:bldP spid="75" grpId="0" animBg="1" advAuto="0"/>
      <p:bldP spid="76" grpId="0" animBg="1" advAuto="0"/>
      <p:bldP spid="77" grpId="0" animBg="1" advAuto="0"/>
      <p:bldP spid="78" grpId="0" animBg="1" advAuto="0"/>
      <p:bldP spid="79" grpId="0" animBg="1" advAuto="0"/>
      <p:bldP spid="80" grpId="0" animBg="1" advAuto="0"/>
      <p:bldP spid="81" grpId="0" animBg="1" advAuto="0"/>
      <p:bldP spid="82" grpId="0" animBg="1" advAuto="0"/>
      <p:bldP spid="83" grpId="0" animBg="1" advAuto="0"/>
      <p:bldP spid="84" grpId="0" animBg="1" advAuto="0"/>
      <p:bldP spid="85" grpId="0" animBg="1" advAuto="0"/>
      <p:bldP spid="86"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Hierarchical Data Organizations"/>
          <p:cNvSpPr txBox="1">
            <a:spLocks noGrp="1"/>
          </p:cNvSpPr>
          <p:nvPr>
            <p:ph type="title"/>
          </p:nvPr>
        </p:nvSpPr>
        <p:spPr>
          <a:xfrm>
            <a:off x="361950" y="0"/>
            <a:ext cx="24022050" cy="2095500"/>
          </a:xfrm>
          <a:prstGeom prst="rect">
            <a:avLst/>
          </a:prstGeom>
        </p:spPr>
        <p:txBody>
          <a:bodyPr/>
          <a:lstStyle/>
          <a:p>
            <a:r>
              <a:t>Hierarchical Data Organizations</a:t>
            </a:r>
          </a:p>
        </p:txBody>
      </p:sp>
      <p:pic>
        <p:nvPicPr>
          <p:cNvPr id="91" name="University Organization University Organization" descr="University Organization University Organization"/>
          <p:cNvPicPr>
            <a:picLocks/>
          </p:cNvPicPr>
          <p:nvPr/>
        </p:nvPicPr>
        <p:blipFill>
          <a:blip r:embed="rId3"/>
          <a:stretch>
            <a:fillRect/>
          </a:stretch>
        </p:blipFill>
        <p:spPr>
          <a:xfrm>
            <a:off x="10595260" y="3482975"/>
            <a:ext cx="6176331" cy="1244601"/>
          </a:xfrm>
          <a:prstGeom prst="rect">
            <a:avLst/>
          </a:prstGeom>
          <a:effectLst>
            <a:outerShdw blurRad="393700" dir="2700000" rotWithShape="0">
              <a:srgbClr val="000000"/>
            </a:outerShdw>
          </a:effectLst>
        </p:spPr>
      </p:pic>
      <p:pic>
        <p:nvPicPr>
          <p:cNvPr id="92" name="droppedImage.pdf" descr="droppedImage.pdf"/>
          <p:cNvPicPr>
            <a:picLocks noChangeAspect="1"/>
          </p:cNvPicPr>
          <p:nvPr/>
        </p:nvPicPr>
        <p:blipFill>
          <a:blip r:embed="rId4"/>
          <a:stretch>
            <a:fillRect/>
          </a:stretch>
        </p:blipFill>
        <p:spPr>
          <a:xfrm>
            <a:off x="1039715" y="5067300"/>
            <a:ext cx="19237518" cy="7658100"/>
          </a:xfrm>
          <a:prstGeom prst="rect">
            <a:avLst/>
          </a:prstGeom>
          <a:ln w="12700">
            <a:miter lim="400000"/>
          </a:ln>
          <a:effectLst>
            <a:outerShdw blurRad="304800" dir="2700000" rotWithShape="0">
              <a:srgbClr val="000000"/>
            </a:outerShdw>
          </a:effectLst>
        </p:spPr>
      </p:pic>
    </p:spTree>
  </p:cSld>
  <p:clrMapOvr>
    <a:masterClrMapping/>
  </p:clrMapOvr>
  <mc:AlternateContent xmlns:mc="http://schemas.openxmlformats.org/markup-compatibility/2006" xmlns:p14="http://schemas.microsoft.com/office/powerpoint/2010/main">
    <mc:Choice Requires="p14">
      <p:transition>
        <p:push/>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90"/>
                                        </p:tgtEl>
                                        <p:attrNameLst>
                                          <p:attrName>style.visibility</p:attrName>
                                        </p:attrNameLst>
                                      </p:cBhvr>
                                      <p:to>
                                        <p:strVal val="visible"/>
                                      </p:to>
                                    </p:set>
                                    <p:anim calcmode="lin" valueType="num">
                                      <p:cBhvr>
                                        <p:cTn id="7" dur="1000" fill="hold"/>
                                        <p:tgtEl>
                                          <p:spTgt spid="90"/>
                                        </p:tgtEl>
                                        <p:attrNameLst>
                                          <p:attrName>ppt_w</p:attrName>
                                        </p:attrNameLst>
                                      </p:cBhvr>
                                      <p:tavLst>
                                        <p:tav tm="0">
                                          <p:val>
                                            <p:strVal val="4*#ppt_w"/>
                                          </p:val>
                                        </p:tav>
                                        <p:tav tm="100000">
                                          <p:val>
                                            <p:strVal val="#ppt_w"/>
                                          </p:val>
                                        </p:tav>
                                      </p:tavLst>
                                    </p:anim>
                                    <p:anim calcmode="lin" valueType="num">
                                      <p:cBhvr>
                                        <p:cTn id="8" dur="1000" fill="hold"/>
                                        <p:tgtEl>
                                          <p:spTgt spid="90"/>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fill="hold" grpId="0" nodeType="clickEffect">
                                  <p:stCondLst>
                                    <p:cond delay="0"/>
                                  </p:stCondLst>
                                  <p:iterate>
                                    <p:tmAbs val="0"/>
                                  </p:iterate>
                                  <p:childTnLst>
                                    <p:set>
                                      <p:cBhvr>
                                        <p:cTn id="12" fill="hold"/>
                                        <p:tgtEl>
                                          <p:spTgt spid="91"/>
                                        </p:tgtEl>
                                        <p:attrNameLst>
                                          <p:attrName>style.visibility</p:attrName>
                                        </p:attrNameLst>
                                      </p:cBhvr>
                                      <p:to>
                                        <p:strVal val="visible"/>
                                      </p:to>
                                    </p:set>
                                    <p:animEffect transition="in" filter="fade">
                                      <p:cBhvr>
                                        <p:cTn id="13" dur="500"/>
                                        <p:tgtEl>
                                          <p:spTgt spid="91"/>
                                        </p:tgtEl>
                                      </p:cBhvr>
                                    </p:animEffect>
                                  </p:childTnLst>
                                </p:cTn>
                              </p:par>
                            </p:childTnLst>
                          </p:cTn>
                        </p:par>
                        <p:par>
                          <p:cTn id="14" fill="hold">
                            <p:stCondLst>
                              <p:cond delay="500"/>
                            </p:stCondLst>
                            <p:childTnLst>
                              <p:par>
                                <p:cTn id="15" presetID="22" presetClass="entr" presetSubtype="1" fill="hold" grpId="0" nodeType="afterEffect">
                                  <p:stCondLst>
                                    <p:cond delay="0"/>
                                  </p:stCondLst>
                                  <p:iterate>
                                    <p:tmAbs val="0"/>
                                  </p:iterate>
                                  <p:childTnLst>
                                    <p:set>
                                      <p:cBhvr>
                                        <p:cTn id="16" fill="hold"/>
                                        <p:tgtEl>
                                          <p:spTgt spid="92"/>
                                        </p:tgtEl>
                                        <p:attrNameLst>
                                          <p:attrName>style.visibility</p:attrName>
                                        </p:attrNameLst>
                                      </p:cBhvr>
                                      <p:to>
                                        <p:strVal val="visible"/>
                                      </p:to>
                                    </p:set>
                                    <p:animEffect transition="in" filter="wipe(up)">
                                      <p:cBhvr>
                                        <p:cTn id="17" dur="75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advAuto="0"/>
      <p:bldP spid="91" grpId="0" animBg="1" advAuto="0"/>
      <p:bldP spid="92"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Hierarchical Data Organizations"/>
          <p:cNvSpPr txBox="1">
            <a:spLocks noGrp="1"/>
          </p:cNvSpPr>
          <p:nvPr>
            <p:ph type="title"/>
          </p:nvPr>
        </p:nvSpPr>
        <p:spPr>
          <a:xfrm>
            <a:off x="361950" y="0"/>
            <a:ext cx="23431500" cy="2095500"/>
          </a:xfrm>
          <a:prstGeom prst="rect">
            <a:avLst/>
          </a:prstGeom>
        </p:spPr>
        <p:txBody>
          <a:bodyPr/>
          <a:lstStyle/>
          <a:p>
            <a:r>
              <a:t>Hierarchical Data Organizations</a:t>
            </a:r>
          </a:p>
        </p:txBody>
      </p:sp>
      <p:pic>
        <p:nvPicPr>
          <p:cNvPr id="97" name="droppedImage.pdf" descr="droppedImage.pdf"/>
          <p:cNvPicPr>
            <a:picLocks noChangeAspect="1"/>
          </p:cNvPicPr>
          <p:nvPr/>
        </p:nvPicPr>
        <p:blipFill>
          <a:blip r:embed="rId3"/>
          <a:stretch>
            <a:fillRect/>
          </a:stretch>
        </p:blipFill>
        <p:spPr>
          <a:xfrm>
            <a:off x="723900" y="6029597"/>
            <a:ext cx="10020300" cy="4867003"/>
          </a:xfrm>
          <a:prstGeom prst="rect">
            <a:avLst/>
          </a:prstGeom>
          <a:ln w="12700">
            <a:miter lim="400000"/>
          </a:ln>
          <a:effectLst>
            <a:outerShdw blurRad="304800" dir="2700000" rotWithShape="0">
              <a:srgbClr val="000000"/>
            </a:outerShdw>
          </a:effectLst>
        </p:spPr>
      </p:pic>
      <p:pic>
        <p:nvPicPr>
          <p:cNvPr id="98" name="droppedImage.pdf" descr="droppedImage.pdf"/>
          <p:cNvPicPr>
            <a:picLocks noChangeAspect="1"/>
          </p:cNvPicPr>
          <p:nvPr/>
        </p:nvPicPr>
        <p:blipFill>
          <a:blip r:embed="rId4"/>
          <a:stretch>
            <a:fillRect/>
          </a:stretch>
        </p:blipFill>
        <p:spPr>
          <a:xfrm>
            <a:off x="12077700" y="7273387"/>
            <a:ext cx="11353800" cy="4859042"/>
          </a:xfrm>
          <a:prstGeom prst="rect">
            <a:avLst/>
          </a:prstGeom>
          <a:ln w="12700">
            <a:miter lim="400000"/>
          </a:ln>
          <a:effectLst>
            <a:outerShdw blurRad="304800" dir="2700000" rotWithShape="0">
              <a:srgbClr val="000000"/>
            </a:outerShdw>
          </a:effectLst>
        </p:spPr>
      </p:pic>
      <p:pic>
        <p:nvPicPr>
          <p:cNvPr id="99" name="Carole’s children and grandchildren Carole’s children and grandchildren" descr="Carole’s children and grandchildren Carole’s children and grandchildren"/>
          <p:cNvPicPr>
            <a:picLocks/>
          </p:cNvPicPr>
          <p:nvPr/>
        </p:nvPicPr>
        <p:blipFill>
          <a:blip r:embed="rId5"/>
          <a:stretch>
            <a:fillRect/>
          </a:stretch>
        </p:blipFill>
        <p:spPr>
          <a:xfrm>
            <a:off x="1719569" y="4511675"/>
            <a:ext cx="8954413" cy="1244601"/>
          </a:xfrm>
          <a:prstGeom prst="rect">
            <a:avLst/>
          </a:prstGeom>
          <a:effectLst>
            <a:outerShdw blurRad="393700" dir="2700000" rotWithShape="0">
              <a:srgbClr val="000000"/>
            </a:outerShdw>
          </a:effectLst>
        </p:spPr>
      </p:pic>
      <p:pic>
        <p:nvPicPr>
          <p:cNvPr id="100" name="Jared’s parents and grandparents Jared’s parents and grandparents" descr="Jared’s parents and grandparents Jared’s parents and grandparents"/>
          <p:cNvPicPr>
            <a:picLocks/>
          </p:cNvPicPr>
          <p:nvPr/>
        </p:nvPicPr>
        <p:blipFill>
          <a:blip r:embed="rId6"/>
          <a:stretch>
            <a:fillRect/>
          </a:stretch>
        </p:blipFill>
        <p:spPr>
          <a:xfrm>
            <a:off x="13396400" y="5578475"/>
            <a:ext cx="8689350" cy="1244601"/>
          </a:xfrm>
          <a:prstGeom prst="rect">
            <a:avLst/>
          </a:prstGeom>
          <a:effectLst>
            <a:outerShdw blurRad="393700" dir="2700000" rotWithShape="0">
              <a:srgbClr val="000000"/>
            </a:outerShdw>
          </a:effectLst>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99"/>
                                        </p:tgtEl>
                                        <p:attrNameLst>
                                          <p:attrName>style.visibility</p:attrName>
                                        </p:attrNameLst>
                                      </p:cBhvr>
                                      <p:to>
                                        <p:strVal val="visible"/>
                                      </p:to>
                                    </p:set>
                                    <p:animEffect transition="in" filter="fade">
                                      <p:cBhvr>
                                        <p:cTn id="7" dur="500"/>
                                        <p:tgtEl>
                                          <p:spTgt spid="99"/>
                                        </p:tgtEl>
                                      </p:cBhvr>
                                    </p:animEffect>
                                  </p:childTnLst>
                                </p:cTn>
                              </p:par>
                            </p:childTnLst>
                          </p:cTn>
                        </p:par>
                        <p:par>
                          <p:cTn id="8" fill="hold">
                            <p:stCondLst>
                              <p:cond delay="500"/>
                            </p:stCondLst>
                            <p:childTnLst>
                              <p:par>
                                <p:cTn id="9" presetID="22" presetClass="entr" presetSubtype="1" fill="hold" grpId="0" nodeType="afterEffect">
                                  <p:stCondLst>
                                    <p:cond delay="0"/>
                                  </p:stCondLst>
                                  <p:iterate>
                                    <p:tmAbs val="0"/>
                                  </p:iterate>
                                  <p:childTnLst>
                                    <p:set>
                                      <p:cBhvr>
                                        <p:cTn id="10" fill="hold"/>
                                        <p:tgtEl>
                                          <p:spTgt spid="97"/>
                                        </p:tgtEl>
                                        <p:attrNameLst>
                                          <p:attrName>style.visibility</p:attrName>
                                        </p:attrNameLst>
                                      </p:cBhvr>
                                      <p:to>
                                        <p:strVal val="visible"/>
                                      </p:to>
                                    </p:set>
                                    <p:animEffect transition="in" filter="wipe(up)">
                                      <p:cBhvr>
                                        <p:cTn id="11" dur="500"/>
                                        <p:tgtEl>
                                          <p:spTgt spid="9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0" nodeType="clickEffect">
                                  <p:stCondLst>
                                    <p:cond delay="0"/>
                                  </p:stCondLst>
                                  <p:iterate>
                                    <p:tmAbs val="0"/>
                                  </p:iterate>
                                  <p:childTnLst>
                                    <p:set>
                                      <p:cBhvr>
                                        <p:cTn id="15" fill="hold"/>
                                        <p:tgtEl>
                                          <p:spTgt spid="100"/>
                                        </p:tgtEl>
                                        <p:attrNameLst>
                                          <p:attrName>style.visibility</p:attrName>
                                        </p:attrNameLst>
                                      </p:cBhvr>
                                      <p:to>
                                        <p:strVal val="visible"/>
                                      </p:to>
                                    </p:set>
                                    <p:animEffect transition="in" filter="fade">
                                      <p:cBhvr>
                                        <p:cTn id="16" dur="500"/>
                                        <p:tgtEl>
                                          <p:spTgt spid="100"/>
                                        </p:tgtEl>
                                      </p:cBhvr>
                                    </p:animEffect>
                                  </p:childTnLst>
                                </p:cTn>
                              </p:par>
                            </p:childTnLst>
                          </p:cTn>
                        </p:par>
                        <p:par>
                          <p:cTn id="17" fill="hold">
                            <p:stCondLst>
                              <p:cond delay="500"/>
                            </p:stCondLst>
                            <p:childTnLst>
                              <p:par>
                                <p:cTn id="18" presetID="22" presetClass="entr" presetSubtype="1" fill="hold" grpId="0" nodeType="afterEffect">
                                  <p:stCondLst>
                                    <p:cond delay="0"/>
                                  </p:stCondLst>
                                  <p:iterate>
                                    <p:tmAbs val="0"/>
                                  </p:iterate>
                                  <p:childTnLst>
                                    <p:set>
                                      <p:cBhvr>
                                        <p:cTn id="19" fill="hold"/>
                                        <p:tgtEl>
                                          <p:spTgt spid="98"/>
                                        </p:tgtEl>
                                        <p:attrNameLst>
                                          <p:attrName>style.visibility</p:attrName>
                                        </p:attrNameLst>
                                      </p:cBhvr>
                                      <p:to>
                                        <p:strVal val="visible"/>
                                      </p:to>
                                    </p:set>
                                    <p:animEffect transition="in" filter="wipe(up)">
                                      <p:cBhvr>
                                        <p:cTn id="20"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advAuto="0"/>
      <p:bldP spid="98" grpId="0" animBg="1" advAuto="0"/>
      <p:bldP spid="99" grpId="0" animBg="1" advAuto="0"/>
      <p:bldP spid="100"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Line"/>
          <p:cNvSpPr/>
          <p:nvPr/>
        </p:nvSpPr>
        <p:spPr>
          <a:xfrm>
            <a:off x="933450" y="11163290"/>
            <a:ext cx="20044005" cy="12"/>
          </a:xfrm>
          <a:prstGeom prst="line">
            <a:avLst/>
          </a:prstGeom>
          <a:ln w="114300" cap="rnd">
            <a:solidFill>
              <a:srgbClr val="9437FF"/>
            </a:solidFill>
            <a:custDash>
              <a:ds d="100000" sp="200000"/>
            </a:custDash>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5" name="Line"/>
          <p:cNvSpPr/>
          <p:nvPr/>
        </p:nvSpPr>
        <p:spPr>
          <a:xfrm>
            <a:off x="1009650" y="8572491"/>
            <a:ext cx="20044005" cy="12"/>
          </a:xfrm>
          <a:prstGeom prst="line">
            <a:avLst/>
          </a:prstGeom>
          <a:ln w="114300" cap="rnd">
            <a:solidFill>
              <a:srgbClr val="9437FF"/>
            </a:solidFill>
            <a:custDash>
              <a:ds d="100000" sp="200000"/>
            </a:custDash>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6" name="Line"/>
          <p:cNvSpPr/>
          <p:nvPr/>
        </p:nvSpPr>
        <p:spPr>
          <a:xfrm>
            <a:off x="933450" y="6305541"/>
            <a:ext cx="20044005" cy="12"/>
          </a:xfrm>
          <a:prstGeom prst="line">
            <a:avLst/>
          </a:prstGeom>
          <a:ln w="114300" cap="rnd">
            <a:solidFill>
              <a:srgbClr val="9437FF"/>
            </a:solidFill>
            <a:custDash>
              <a:ds d="100000" sp="200000"/>
            </a:custDash>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7" name="Line"/>
          <p:cNvSpPr/>
          <p:nvPr/>
        </p:nvSpPr>
        <p:spPr>
          <a:xfrm>
            <a:off x="933450" y="4248141"/>
            <a:ext cx="20044005" cy="12"/>
          </a:xfrm>
          <a:prstGeom prst="line">
            <a:avLst/>
          </a:prstGeom>
          <a:ln w="114300" cap="rnd">
            <a:solidFill>
              <a:srgbClr val="9437FF"/>
            </a:solidFill>
            <a:custDash>
              <a:ds d="100000" sp="200000"/>
            </a:custDash>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8" name="Level 4"/>
          <p:cNvSpPr/>
          <p:nvPr/>
        </p:nvSpPr>
        <p:spPr>
          <a:xfrm>
            <a:off x="20974333" y="10706100"/>
            <a:ext cx="2840928"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4800" b="1">
                <a:solidFill>
                  <a:srgbClr val="9437FF"/>
                </a:solidFill>
                <a:latin typeface="Courier New"/>
                <a:ea typeface="Courier New"/>
                <a:cs typeface="Courier New"/>
                <a:sym typeface="Courier New"/>
              </a:defRPr>
            </a:lvl1pPr>
          </a:lstStyle>
          <a:p>
            <a:r>
              <a:t>Level 4</a:t>
            </a:r>
          </a:p>
        </p:txBody>
      </p:sp>
      <p:sp>
        <p:nvSpPr>
          <p:cNvPr id="109" name="Level 3"/>
          <p:cNvSpPr/>
          <p:nvPr/>
        </p:nvSpPr>
        <p:spPr>
          <a:xfrm>
            <a:off x="21097158" y="8115300"/>
            <a:ext cx="2728630"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4800" b="1">
                <a:solidFill>
                  <a:srgbClr val="9437FF"/>
                </a:solidFill>
                <a:latin typeface="Courier New"/>
                <a:ea typeface="Courier New"/>
                <a:cs typeface="Courier New"/>
                <a:sym typeface="Courier New"/>
              </a:defRPr>
            </a:lvl1pPr>
          </a:lstStyle>
          <a:p>
            <a:r>
              <a:t>Level 3</a:t>
            </a:r>
          </a:p>
        </p:txBody>
      </p:sp>
      <p:sp>
        <p:nvSpPr>
          <p:cNvPr id="110" name="Level 2"/>
          <p:cNvSpPr/>
          <p:nvPr/>
        </p:nvSpPr>
        <p:spPr>
          <a:xfrm>
            <a:off x="21045816" y="5867400"/>
            <a:ext cx="2764641"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4800" b="1">
                <a:solidFill>
                  <a:srgbClr val="9437FF"/>
                </a:solidFill>
                <a:latin typeface="Courier New"/>
                <a:ea typeface="Courier New"/>
                <a:cs typeface="Courier New"/>
                <a:sym typeface="Courier New"/>
              </a:defRPr>
            </a:lvl1pPr>
          </a:lstStyle>
          <a:p>
            <a:r>
              <a:t>Level 2</a:t>
            </a:r>
          </a:p>
        </p:txBody>
      </p:sp>
      <p:sp>
        <p:nvSpPr>
          <p:cNvPr id="111" name="Level 1"/>
          <p:cNvSpPr/>
          <p:nvPr/>
        </p:nvSpPr>
        <p:spPr>
          <a:xfrm>
            <a:off x="21108302" y="3771900"/>
            <a:ext cx="2724151"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4800" b="1">
                <a:solidFill>
                  <a:srgbClr val="9437FF"/>
                </a:solidFill>
                <a:latin typeface="Courier New"/>
                <a:ea typeface="Courier New"/>
                <a:cs typeface="Courier New"/>
                <a:sym typeface="Courier New"/>
              </a:defRPr>
            </a:lvl1pPr>
          </a:lstStyle>
          <a:p>
            <a:r>
              <a:t>Level 1</a:t>
            </a:r>
          </a:p>
        </p:txBody>
      </p:sp>
      <p:sp>
        <p:nvSpPr>
          <p:cNvPr id="112" name="Trees"/>
          <p:cNvSpPr txBox="1">
            <a:spLocks noGrp="1"/>
          </p:cNvSpPr>
          <p:nvPr>
            <p:ph type="title"/>
          </p:nvPr>
        </p:nvSpPr>
        <p:spPr>
          <a:xfrm>
            <a:off x="430147" y="0"/>
            <a:ext cx="21964651" cy="2095500"/>
          </a:xfrm>
          <a:prstGeom prst="rect">
            <a:avLst/>
          </a:prstGeom>
        </p:spPr>
        <p:txBody>
          <a:bodyPr/>
          <a:lstStyle/>
          <a:p>
            <a:r>
              <a:t>Trees</a:t>
            </a:r>
          </a:p>
        </p:txBody>
      </p:sp>
      <p:sp>
        <p:nvSpPr>
          <p:cNvPr id="113" name="Nodes"/>
          <p:cNvSpPr/>
          <p:nvPr/>
        </p:nvSpPr>
        <p:spPr>
          <a:xfrm>
            <a:off x="3861765" y="8763000"/>
            <a:ext cx="2233142"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6C6963"/>
                </a:solidFill>
              </a:defRPr>
            </a:lvl1pPr>
          </a:lstStyle>
          <a:p>
            <a:r>
              <a:t>Nodes</a:t>
            </a:r>
          </a:p>
        </p:txBody>
      </p:sp>
      <p:sp>
        <p:nvSpPr>
          <p:cNvPr id="114" name="Edge"/>
          <p:cNvSpPr/>
          <p:nvPr/>
        </p:nvSpPr>
        <p:spPr>
          <a:xfrm>
            <a:off x="4471267" y="6591300"/>
            <a:ext cx="2042837"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6C6963"/>
                </a:solidFill>
              </a:defRPr>
            </a:lvl1pPr>
          </a:lstStyle>
          <a:p>
            <a:r>
              <a:t>Edge</a:t>
            </a:r>
          </a:p>
        </p:txBody>
      </p:sp>
      <p:grpSp>
        <p:nvGrpSpPr>
          <p:cNvPr id="117" name="Group"/>
          <p:cNvGrpSpPr/>
          <p:nvPr/>
        </p:nvGrpSpPr>
        <p:grpSpPr>
          <a:xfrm>
            <a:off x="12058650" y="3524250"/>
            <a:ext cx="1295400" cy="1295400"/>
            <a:chOff x="0" y="0"/>
            <a:chExt cx="1295400" cy="1295400"/>
          </a:xfrm>
        </p:grpSpPr>
        <p:sp>
          <p:nvSpPr>
            <p:cNvPr id="115"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16" name="A"/>
            <p:cNvSpPr/>
            <p:nvPr/>
          </p:nvSpPr>
          <p:spPr>
            <a:xfrm>
              <a:off x="331375" y="190500"/>
              <a:ext cx="63265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A</a:t>
              </a:r>
            </a:p>
          </p:txBody>
        </p:sp>
      </p:grpSp>
      <p:grpSp>
        <p:nvGrpSpPr>
          <p:cNvPr id="120" name="Group"/>
          <p:cNvGrpSpPr/>
          <p:nvPr/>
        </p:nvGrpSpPr>
        <p:grpSpPr>
          <a:xfrm>
            <a:off x="14630400" y="5715000"/>
            <a:ext cx="1295400" cy="1295400"/>
            <a:chOff x="0" y="0"/>
            <a:chExt cx="1295400" cy="1295400"/>
          </a:xfrm>
        </p:grpSpPr>
        <p:sp>
          <p:nvSpPr>
            <p:cNvPr id="118"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19" name="C"/>
            <p:cNvSpPr/>
            <p:nvPr/>
          </p:nvSpPr>
          <p:spPr>
            <a:xfrm>
              <a:off x="331375" y="190500"/>
              <a:ext cx="63265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C</a:t>
              </a:r>
            </a:p>
          </p:txBody>
        </p:sp>
      </p:grpSp>
      <p:grpSp>
        <p:nvGrpSpPr>
          <p:cNvPr id="123" name="Group"/>
          <p:cNvGrpSpPr/>
          <p:nvPr/>
        </p:nvGrpSpPr>
        <p:grpSpPr>
          <a:xfrm>
            <a:off x="15697200" y="7924800"/>
            <a:ext cx="1295400" cy="1295400"/>
            <a:chOff x="0" y="0"/>
            <a:chExt cx="1295400" cy="1295400"/>
          </a:xfrm>
        </p:grpSpPr>
        <p:sp>
          <p:nvSpPr>
            <p:cNvPr id="121"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22" name="G"/>
            <p:cNvSpPr/>
            <p:nvPr/>
          </p:nvSpPr>
          <p:spPr>
            <a:xfrm>
              <a:off x="303676" y="190500"/>
              <a:ext cx="687944"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G</a:t>
              </a:r>
            </a:p>
          </p:txBody>
        </p:sp>
      </p:grpSp>
      <p:grpSp>
        <p:nvGrpSpPr>
          <p:cNvPr id="126" name="Group"/>
          <p:cNvGrpSpPr/>
          <p:nvPr/>
        </p:nvGrpSpPr>
        <p:grpSpPr>
          <a:xfrm>
            <a:off x="14916150" y="10458450"/>
            <a:ext cx="1295400" cy="1295400"/>
            <a:chOff x="0" y="0"/>
            <a:chExt cx="1295400" cy="1295400"/>
          </a:xfrm>
        </p:grpSpPr>
        <p:sp>
          <p:nvSpPr>
            <p:cNvPr id="124"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25" name="J"/>
            <p:cNvSpPr/>
            <p:nvPr/>
          </p:nvSpPr>
          <p:spPr>
            <a:xfrm>
              <a:off x="446139" y="190500"/>
              <a:ext cx="403122"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J</a:t>
              </a:r>
            </a:p>
          </p:txBody>
        </p:sp>
      </p:grpSp>
      <p:grpSp>
        <p:nvGrpSpPr>
          <p:cNvPr id="129" name="Group"/>
          <p:cNvGrpSpPr/>
          <p:nvPr/>
        </p:nvGrpSpPr>
        <p:grpSpPr>
          <a:xfrm>
            <a:off x="11239500" y="10496550"/>
            <a:ext cx="1295400" cy="1295400"/>
            <a:chOff x="0" y="0"/>
            <a:chExt cx="1295400" cy="1295400"/>
          </a:xfrm>
        </p:grpSpPr>
        <p:sp>
          <p:nvSpPr>
            <p:cNvPr id="127"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28" name="M"/>
            <p:cNvSpPr/>
            <p:nvPr/>
          </p:nvSpPr>
          <p:spPr>
            <a:xfrm>
              <a:off x="314325" y="190500"/>
              <a:ext cx="666750"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M</a:t>
              </a:r>
            </a:p>
          </p:txBody>
        </p:sp>
      </p:grpSp>
      <p:grpSp>
        <p:nvGrpSpPr>
          <p:cNvPr id="132" name="Group"/>
          <p:cNvGrpSpPr/>
          <p:nvPr/>
        </p:nvGrpSpPr>
        <p:grpSpPr>
          <a:xfrm>
            <a:off x="8743950" y="10496550"/>
            <a:ext cx="1295400" cy="1295400"/>
            <a:chOff x="0" y="0"/>
            <a:chExt cx="1295400" cy="1295400"/>
          </a:xfrm>
        </p:grpSpPr>
        <p:sp>
          <p:nvSpPr>
            <p:cNvPr id="130"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31" name="H"/>
            <p:cNvSpPr/>
            <p:nvPr/>
          </p:nvSpPr>
          <p:spPr>
            <a:xfrm>
              <a:off x="288941" y="190500"/>
              <a:ext cx="717519"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H</a:t>
              </a:r>
            </a:p>
          </p:txBody>
        </p:sp>
      </p:grpSp>
      <p:grpSp>
        <p:nvGrpSpPr>
          <p:cNvPr id="135" name="Group"/>
          <p:cNvGrpSpPr/>
          <p:nvPr/>
        </p:nvGrpSpPr>
        <p:grpSpPr>
          <a:xfrm>
            <a:off x="8305800" y="7848600"/>
            <a:ext cx="1295400" cy="1295400"/>
            <a:chOff x="0" y="0"/>
            <a:chExt cx="1295400" cy="1295400"/>
          </a:xfrm>
        </p:grpSpPr>
        <p:sp>
          <p:nvSpPr>
            <p:cNvPr id="133"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34" name="D"/>
            <p:cNvSpPr/>
            <p:nvPr/>
          </p:nvSpPr>
          <p:spPr>
            <a:xfrm>
              <a:off x="301799" y="190500"/>
              <a:ext cx="691802"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D</a:t>
              </a:r>
            </a:p>
          </p:txBody>
        </p:sp>
      </p:grpSp>
      <p:grpSp>
        <p:nvGrpSpPr>
          <p:cNvPr id="138" name="Group"/>
          <p:cNvGrpSpPr/>
          <p:nvPr/>
        </p:nvGrpSpPr>
        <p:grpSpPr>
          <a:xfrm>
            <a:off x="11887200" y="7848600"/>
            <a:ext cx="1295400" cy="1295400"/>
            <a:chOff x="0" y="0"/>
            <a:chExt cx="1295400" cy="1295400"/>
          </a:xfrm>
        </p:grpSpPr>
        <p:sp>
          <p:nvSpPr>
            <p:cNvPr id="136"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37" name="F"/>
            <p:cNvSpPr/>
            <p:nvPr/>
          </p:nvSpPr>
          <p:spPr>
            <a:xfrm>
              <a:off x="374451" y="190500"/>
              <a:ext cx="546498"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F</a:t>
              </a:r>
            </a:p>
          </p:txBody>
        </p:sp>
      </p:grpSp>
      <p:grpSp>
        <p:nvGrpSpPr>
          <p:cNvPr id="141" name="Group"/>
          <p:cNvGrpSpPr/>
          <p:nvPr/>
        </p:nvGrpSpPr>
        <p:grpSpPr>
          <a:xfrm>
            <a:off x="10058400" y="5695950"/>
            <a:ext cx="1295400" cy="1295400"/>
            <a:chOff x="0" y="0"/>
            <a:chExt cx="1295400" cy="1295400"/>
          </a:xfrm>
        </p:grpSpPr>
        <p:sp>
          <p:nvSpPr>
            <p:cNvPr id="139"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40" name="B"/>
            <p:cNvSpPr/>
            <p:nvPr/>
          </p:nvSpPr>
          <p:spPr>
            <a:xfrm>
              <a:off x="358699" y="190500"/>
              <a:ext cx="57800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B</a:t>
              </a:r>
            </a:p>
          </p:txBody>
        </p:sp>
      </p:grpSp>
      <p:grpSp>
        <p:nvGrpSpPr>
          <p:cNvPr id="144" name="Group"/>
          <p:cNvGrpSpPr/>
          <p:nvPr/>
        </p:nvGrpSpPr>
        <p:grpSpPr>
          <a:xfrm>
            <a:off x="10058400" y="7848600"/>
            <a:ext cx="1295400" cy="1295400"/>
            <a:chOff x="0" y="0"/>
            <a:chExt cx="1295400" cy="1295400"/>
          </a:xfrm>
        </p:grpSpPr>
        <p:sp>
          <p:nvSpPr>
            <p:cNvPr id="142"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43" name="E"/>
            <p:cNvSpPr/>
            <p:nvPr/>
          </p:nvSpPr>
          <p:spPr>
            <a:xfrm>
              <a:off x="358008" y="190500"/>
              <a:ext cx="579288"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E</a:t>
              </a:r>
            </a:p>
          </p:txBody>
        </p:sp>
      </p:grpSp>
      <p:sp>
        <p:nvSpPr>
          <p:cNvPr id="145" name="Line"/>
          <p:cNvSpPr/>
          <p:nvPr/>
        </p:nvSpPr>
        <p:spPr>
          <a:xfrm flipH="1">
            <a:off x="6128868" y="8778279"/>
            <a:ext cx="2107876" cy="592834"/>
          </a:xfrm>
          <a:prstGeom prst="line">
            <a:avLst/>
          </a:prstGeom>
          <a:ln w="127000">
            <a:solidFill>
              <a:srgbClr val="941100"/>
            </a:solidFill>
            <a:miter lim="400000"/>
            <a:headEnd type="triangle"/>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46" name="Line"/>
          <p:cNvSpPr/>
          <p:nvPr/>
        </p:nvSpPr>
        <p:spPr>
          <a:xfrm flipH="1" flipV="1">
            <a:off x="6397426" y="7198717"/>
            <a:ext cx="3394274" cy="249833"/>
          </a:xfrm>
          <a:prstGeom prst="line">
            <a:avLst/>
          </a:prstGeom>
          <a:ln w="127000">
            <a:solidFill>
              <a:srgbClr val="941100"/>
            </a:solidFill>
            <a:miter lim="400000"/>
            <a:headEnd type="triangle"/>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47" name="Line"/>
          <p:cNvSpPr/>
          <p:nvPr/>
        </p:nvSpPr>
        <p:spPr>
          <a:xfrm flipH="1" flipV="1">
            <a:off x="6106616" y="9343231"/>
            <a:ext cx="2637334" cy="1477170"/>
          </a:xfrm>
          <a:prstGeom prst="line">
            <a:avLst/>
          </a:prstGeom>
          <a:ln w="127000">
            <a:solidFill>
              <a:srgbClr val="941100"/>
            </a:solidFill>
            <a:miter lim="400000"/>
            <a:headEnd type="triangle"/>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48" name="Tree of Height 4"/>
          <p:cNvSpPr/>
          <p:nvPr/>
        </p:nvSpPr>
        <p:spPr>
          <a:xfrm>
            <a:off x="18195072" y="2543565"/>
            <a:ext cx="6200490" cy="914401"/>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4800">
                <a:solidFill>
                  <a:srgbClr val="9437FF"/>
                </a:solidFill>
                <a:latin typeface="Hoefler Text"/>
                <a:ea typeface="Hoefler Text"/>
                <a:cs typeface="Hoefler Text"/>
                <a:sym typeface="Hoefler Text"/>
              </a:defRPr>
            </a:lvl1pPr>
          </a:lstStyle>
          <a:p>
            <a:r>
              <a:t>Tree of Height 4</a:t>
            </a:r>
          </a:p>
        </p:txBody>
      </p:sp>
      <p:grpSp>
        <p:nvGrpSpPr>
          <p:cNvPr id="151" name="Group"/>
          <p:cNvGrpSpPr/>
          <p:nvPr/>
        </p:nvGrpSpPr>
        <p:grpSpPr>
          <a:xfrm>
            <a:off x="13735050" y="7924800"/>
            <a:ext cx="1295400" cy="1295400"/>
            <a:chOff x="0" y="0"/>
            <a:chExt cx="1295400" cy="1295400"/>
          </a:xfrm>
        </p:grpSpPr>
        <p:sp>
          <p:nvSpPr>
            <p:cNvPr id="149"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50" name="K"/>
            <p:cNvSpPr/>
            <p:nvPr/>
          </p:nvSpPr>
          <p:spPr>
            <a:xfrm>
              <a:off x="303727" y="190500"/>
              <a:ext cx="687945"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K</a:t>
              </a:r>
            </a:p>
          </p:txBody>
        </p:sp>
      </p:grpSp>
      <p:sp>
        <p:nvSpPr>
          <p:cNvPr id="162" name="Connection Line"/>
          <p:cNvSpPr/>
          <p:nvPr/>
        </p:nvSpPr>
        <p:spPr>
          <a:xfrm>
            <a:off x="13199433" y="4591983"/>
            <a:ext cx="1585584" cy="13506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88900">
            <a:solidFill>
              <a:srgbClr val="000000"/>
            </a:solidFill>
            <a:miter lim="400000"/>
          </a:ln>
        </p:spPr>
        <p:txBody>
          <a:bodyPr/>
          <a:lstStyle/>
          <a:p>
            <a:endParaRPr/>
          </a:p>
        </p:txBody>
      </p:sp>
      <p:sp>
        <p:nvSpPr>
          <p:cNvPr id="163" name="Connection Line"/>
          <p:cNvSpPr/>
          <p:nvPr/>
        </p:nvSpPr>
        <p:spPr>
          <a:xfrm>
            <a:off x="11144908" y="4648370"/>
            <a:ext cx="1122634" cy="121886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
        <p:nvSpPr>
          <p:cNvPr id="164" name="Connection Line"/>
          <p:cNvSpPr/>
          <p:nvPr/>
        </p:nvSpPr>
        <p:spPr>
          <a:xfrm>
            <a:off x="9362468" y="6845970"/>
            <a:ext cx="934664" cy="11480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88900">
            <a:solidFill>
              <a:srgbClr val="000000"/>
            </a:solidFill>
            <a:miter lim="400000"/>
          </a:ln>
        </p:spPr>
        <p:txBody>
          <a:bodyPr/>
          <a:lstStyle/>
          <a:p>
            <a:endParaRPr/>
          </a:p>
        </p:txBody>
      </p:sp>
      <p:sp>
        <p:nvSpPr>
          <p:cNvPr id="165" name="Connection Line"/>
          <p:cNvSpPr/>
          <p:nvPr/>
        </p:nvSpPr>
        <p:spPr>
          <a:xfrm>
            <a:off x="10706100" y="6991351"/>
            <a:ext cx="1" cy="85724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7200"/>
                  <a:pt x="0" y="14400"/>
                  <a:pt x="21600" y="21600"/>
                </a:cubicBezTo>
              </a:path>
            </a:pathLst>
          </a:custGeom>
          <a:ln w="88900">
            <a:solidFill>
              <a:srgbClr val="000000"/>
            </a:solidFill>
            <a:miter lim="400000"/>
          </a:ln>
        </p:spPr>
        <p:txBody>
          <a:bodyPr/>
          <a:lstStyle/>
          <a:p>
            <a:endParaRPr/>
          </a:p>
        </p:txBody>
      </p:sp>
      <p:sp>
        <p:nvSpPr>
          <p:cNvPr id="166" name="Connection Line"/>
          <p:cNvSpPr/>
          <p:nvPr/>
        </p:nvSpPr>
        <p:spPr>
          <a:xfrm>
            <a:off x="11125477" y="6837292"/>
            <a:ext cx="990046" cy="11653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88900">
            <a:solidFill>
              <a:srgbClr val="000000"/>
            </a:solidFill>
            <a:miter lim="400000"/>
          </a:ln>
        </p:spPr>
        <p:txBody>
          <a:bodyPr/>
          <a:lstStyle/>
          <a:p>
            <a:endParaRPr/>
          </a:p>
        </p:txBody>
      </p:sp>
      <p:sp>
        <p:nvSpPr>
          <p:cNvPr id="167" name="Connection Line"/>
          <p:cNvSpPr/>
          <p:nvPr/>
        </p:nvSpPr>
        <p:spPr>
          <a:xfrm>
            <a:off x="14626037" y="6963153"/>
            <a:ext cx="408776" cy="100889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
        <p:nvSpPr>
          <p:cNvPr id="168" name="Connection Line"/>
          <p:cNvSpPr/>
          <p:nvPr/>
        </p:nvSpPr>
        <p:spPr>
          <a:xfrm>
            <a:off x="15559764" y="6946147"/>
            <a:ext cx="503473" cy="10429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88900">
            <a:solidFill>
              <a:srgbClr val="000000"/>
            </a:solidFill>
            <a:miter lim="400000"/>
          </a:ln>
        </p:spPr>
        <p:txBody>
          <a:bodyPr/>
          <a:lstStyle/>
          <a:p>
            <a:endParaRPr/>
          </a:p>
        </p:txBody>
      </p:sp>
      <p:sp>
        <p:nvSpPr>
          <p:cNvPr id="169" name="Connection Line"/>
          <p:cNvSpPr/>
          <p:nvPr/>
        </p:nvSpPr>
        <p:spPr>
          <a:xfrm>
            <a:off x="15754694" y="9191582"/>
            <a:ext cx="399362" cy="129548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
        <p:nvSpPr>
          <p:cNvPr id="170" name="Connection Line"/>
          <p:cNvSpPr/>
          <p:nvPr/>
        </p:nvSpPr>
        <p:spPr>
          <a:xfrm>
            <a:off x="9679718" y="9076611"/>
            <a:ext cx="738314" cy="14873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
        <p:nvSpPr>
          <p:cNvPr id="171" name="Connection Line"/>
          <p:cNvSpPr/>
          <p:nvPr/>
        </p:nvSpPr>
        <p:spPr>
          <a:xfrm>
            <a:off x="10970016" y="9087984"/>
            <a:ext cx="653268" cy="14645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88900">
            <a:solidFill>
              <a:srgbClr val="000000"/>
            </a:solidFill>
            <a:miter lim="400000"/>
          </a:ln>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iterate>
                                    <p:tmAbs val="0"/>
                                  </p:iterate>
                                  <p:childTnLst>
                                    <p:set>
                                      <p:cBhvr>
                                        <p:cTn id="6" fill="hold"/>
                                        <p:tgtEl>
                                          <p:spTgt spid="112"/>
                                        </p:tgtEl>
                                        <p:attrNameLst>
                                          <p:attrName>style.visibility</p:attrName>
                                        </p:attrNameLst>
                                      </p:cBhvr>
                                      <p:to>
                                        <p:strVal val="visible"/>
                                      </p:to>
                                    </p:set>
                                    <p:anim calcmode="lin" valueType="num">
                                      <p:cBhvr>
                                        <p:cTn id="7" dur="1000" fill="hold"/>
                                        <p:tgtEl>
                                          <p:spTgt spid="112"/>
                                        </p:tgtEl>
                                        <p:attrNameLst>
                                          <p:attrName>ppt_w</p:attrName>
                                        </p:attrNameLst>
                                      </p:cBhvr>
                                      <p:tavLst>
                                        <p:tav tm="0">
                                          <p:val>
                                            <p:strVal val="4*#ppt_w"/>
                                          </p:val>
                                        </p:tav>
                                        <p:tav tm="100000">
                                          <p:val>
                                            <p:strVal val="#ppt_w"/>
                                          </p:val>
                                        </p:tav>
                                      </p:tavLst>
                                    </p:anim>
                                    <p:anim calcmode="lin" valueType="num">
                                      <p:cBhvr>
                                        <p:cTn id="8" dur="1000" fill="hold"/>
                                        <p:tgtEl>
                                          <p:spTgt spid="112"/>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22" presetClass="entr" presetSubtype="1" fill="hold" grpId="0" nodeType="afterEffect">
                                  <p:stCondLst>
                                    <p:cond delay="0"/>
                                  </p:stCondLst>
                                  <p:iterate>
                                    <p:tmAbs val="0"/>
                                  </p:iterate>
                                  <p:childTnLst>
                                    <p:set>
                                      <p:cBhvr>
                                        <p:cTn id="11" fill="hold"/>
                                        <p:tgtEl>
                                          <p:spTgt spid="117"/>
                                        </p:tgtEl>
                                        <p:attrNameLst>
                                          <p:attrName>style.visibility</p:attrName>
                                        </p:attrNameLst>
                                      </p:cBhvr>
                                      <p:to>
                                        <p:strVal val="visible"/>
                                      </p:to>
                                    </p:set>
                                    <p:animEffect transition="in" filter="wipe(up)">
                                      <p:cBhvr>
                                        <p:cTn id="12" dur="400"/>
                                        <p:tgtEl>
                                          <p:spTgt spid="117"/>
                                        </p:tgtEl>
                                      </p:cBhvr>
                                    </p:animEffect>
                                  </p:childTnLst>
                                </p:cTn>
                              </p:par>
                            </p:childTnLst>
                          </p:cTn>
                        </p:par>
                        <p:par>
                          <p:cTn id="13" fill="hold">
                            <p:stCondLst>
                              <p:cond delay="1400"/>
                            </p:stCondLst>
                            <p:childTnLst>
                              <p:par>
                                <p:cTn id="14" presetID="22" presetClass="entr" presetSubtype="1" fill="hold" grpId="0" nodeType="afterEffect">
                                  <p:stCondLst>
                                    <p:cond delay="200"/>
                                  </p:stCondLst>
                                  <p:iterate>
                                    <p:tmAbs val="0"/>
                                  </p:iterate>
                                  <p:childTnLst>
                                    <p:set>
                                      <p:cBhvr>
                                        <p:cTn id="15" fill="hold"/>
                                        <p:tgtEl>
                                          <p:spTgt spid="141"/>
                                        </p:tgtEl>
                                        <p:attrNameLst>
                                          <p:attrName>style.visibility</p:attrName>
                                        </p:attrNameLst>
                                      </p:cBhvr>
                                      <p:to>
                                        <p:strVal val="visible"/>
                                      </p:to>
                                    </p:set>
                                    <p:animEffect transition="in" filter="wipe(up)">
                                      <p:cBhvr>
                                        <p:cTn id="16" dur="400"/>
                                        <p:tgtEl>
                                          <p:spTgt spid="141"/>
                                        </p:tgtEl>
                                      </p:cBhvr>
                                    </p:animEffect>
                                  </p:childTnLst>
                                </p:cTn>
                              </p:par>
                            </p:childTnLst>
                          </p:cTn>
                        </p:par>
                        <p:par>
                          <p:cTn id="17" fill="hold">
                            <p:stCondLst>
                              <p:cond delay="2000"/>
                            </p:stCondLst>
                            <p:childTnLst>
                              <p:par>
                                <p:cTn id="18" presetID="22" presetClass="entr" presetSubtype="1" fill="hold" grpId="0" nodeType="afterEffect">
                                  <p:stCondLst>
                                    <p:cond delay="0"/>
                                  </p:stCondLst>
                                  <p:iterate>
                                    <p:tmAbs val="0"/>
                                  </p:iterate>
                                  <p:childTnLst>
                                    <p:set>
                                      <p:cBhvr>
                                        <p:cTn id="19" fill="hold"/>
                                        <p:tgtEl>
                                          <p:spTgt spid="120"/>
                                        </p:tgtEl>
                                        <p:attrNameLst>
                                          <p:attrName>style.visibility</p:attrName>
                                        </p:attrNameLst>
                                      </p:cBhvr>
                                      <p:to>
                                        <p:strVal val="visible"/>
                                      </p:to>
                                    </p:set>
                                    <p:animEffect transition="in" filter="wipe(up)">
                                      <p:cBhvr>
                                        <p:cTn id="20" dur="400"/>
                                        <p:tgtEl>
                                          <p:spTgt spid="120"/>
                                        </p:tgtEl>
                                      </p:cBhvr>
                                    </p:animEffect>
                                  </p:childTnLst>
                                </p:cTn>
                              </p:par>
                            </p:childTnLst>
                          </p:cTn>
                        </p:par>
                        <p:par>
                          <p:cTn id="21" fill="hold">
                            <p:stCondLst>
                              <p:cond delay="2400"/>
                            </p:stCondLst>
                            <p:childTnLst>
                              <p:par>
                                <p:cTn id="22" presetID="22" presetClass="entr" presetSubtype="1" fill="hold" grpId="0" nodeType="afterEffect">
                                  <p:stCondLst>
                                    <p:cond delay="0"/>
                                  </p:stCondLst>
                                  <p:iterate>
                                    <p:tmAbs val="0"/>
                                  </p:iterate>
                                  <p:childTnLst>
                                    <p:set>
                                      <p:cBhvr>
                                        <p:cTn id="23" fill="hold"/>
                                        <p:tgtEl>
                                          <p:spTgt spid="162"/>
                                        </p:tgtEl>
                                        <p:attrNameLst>
                                          <p:attrName>style.visibility</p:attrName>
                                        </p:attrNameLst>
                                      </p:cBhvr>
                                      <p:to>
                                        <p:strVal val="visible"/>
                                      </p:to>
                                    </p:set>
                                    <p:animEffect transition="in" filter="wipe(up)">
                                      <p:cBhvr>
                                        <p:cTn id="24" dur="400"/>
                                        <p:tgtEl>
                                          <p:spTgt spid="162"/>
                                        </p:tgtEl>
                                      </p:cBhvr>
                                    </p:animEffect>
                                  </p:childTnLst>
                                </p:cTn>
                              </p:par>
                            </p:childTnLst>
                          </p:cTn>
                        </p:par>
                        <p:par>
                          <p:cTn id="25" fill="hold">
                            <p:stCondLst>
                              <p:cond delay="2800"/>
                            </p:stCondLst>
                            <p:childTnLst>
                              <p:par>
                                <p:cTn id="26" presetID="22" presetClass="entr" presetSubtype="1" fill="hold" grpId="0" nodeType="afterEffect">
                                  <p:stCondLst>
                                    <p:cond delay="0"/>
                                  </p:stCondLst>
                                  <p:iterate>
                                    <p:tmAbs val="0"/>
                                  </p:iterate>
                                  <p:childTnLst>
                                    <p:set>
                                      <p:cBhvr>
                                        <p:cTn id="27" fill="hold"/>
                                        <p:tgtEl>
                                          <p:spTgt spid="163"/>
                                        </p:tgtEl>
                                        <p:attrNameLst>
                                          <p:attrName>style.visibility</p:attrName>
                                        </p:attrNameLst>
                                      </p:cBhvr>
                                      <p:to>
                                        <p:strVal val="visible"/>
                                      </p:to>
                                    </p:set>
                                    <p:animEffect transition="in" filter="wipe(up)">
                                      <p:cBhvr>
                                        <p:cTn id="28" dur="400"/>
                                        <p:tgtEl>
                                          <p:spTgt spid="163"/>
                                        </p:tgtEl>
                                      </p:cBhvr>
                                    </p:animEffect>
                                  </p:childTnLst>
                                </p:cTn>
                              </p:par>
                            </p:childTnLst>
                          </p:cTn>
                        </p:par>
                        <p:par>
                          <p:cTn id="29" fill="hold">
                            <p:stCondLst>
                              <p:cond delay="3200"/>
                            </p:stCondLst>
                            <p:childTnLst>
                              <p:par>
                                <p:cTn id="30" presetID="22" presetClass="entr" presetSubtype="1" fill="hold" grpId="0" nodeType="afterEffect">
                                  <p:stCondLst>
                                    <p:cond delay="200"/>
                                  </p:stCondLst>
                                  <p:iterate>
                                    <p:tmAbs val="0"/>
                                  </p:iterate>
                                  <p:childTnLst>
                                    <p:set>
                                      <p:cBhvr>
                                        <p:cTn id="31" fill="hold"/>
                                        <p:tgtEl>
                                          <p:spTgt spid="135"/>
                                        </p:tgtEl>
                                        <p:attrNameLst>
                                          <p:attrName>style.visibility</p:attrName>
                                        </p:attrNameLst>
                                      </p:cBhvr>
                                      <p:to>
                                        <p:strVal val="visible"/>
                                      </p:to>
                                    </p:set>
                                    <p:animEffect transition="in" filter="wipe(up)">
                                      <p:cBhvr>
                                        <p:cTn id="32" dur="400"/>
                                        <p:tgtEl>
                                          <p:spTgt spid="135"/>
                                        </p:tgtEl>
                                      </p:cBhvr>
                                    </p:animEffect>
                                  </p:childTnLst>
                                </p:cTn>
                              </p:par>
                            </p:childTnLst>
                          </p:cTn>
                        </p:par>
                        <p:par>
                          <p:cTn id="33" fill="hold">
                            <p:stCondLst>
                              <p:cond delay="3800"/>
                            </p:stCondLst>
                            <p:childTnLst>
                              <p:par>
                                <p:cTn id="34" presetID="22" presetClass="entr" presetSubtype="1" fill="hold" grpId="0" nodeType="afterEffect">
                                  <p:stCondLst>
                                    <p:cond delay="0"/>
                                  </p:stCondLst>
                                  <p:iterate>
                                    <p:tmAbs val="0"/>
                                  </p:iterate>
                                  <p:childTnLst>
                                    <p:set>
                                      <p:cBhvr>
                                        <p:cTn id="35" fill="hold"/>
                                        <p:tgtEl>
                                          <p:spTgt spid="144"/>
                                        </p:tgtEl>
                                        <p:attrNameLst>
                                          <p:attrName>style.visibility</p:attrName>
                                        </p:attrNameLst>
                                      </p:cBhvr>
                                      <p:to>
                                        <p:strVal val="visible"/>
                                      </p:to>
                                    </p:set>
                                    <p:animEffect transition="in" filter="wipe(up)">
                                      <p:cBhvr>
                                        <p:cTn id="36" dur="400"/>
                                        <p:tgtEl>
                                          <p:spTgt spid="144"/>
                                        </p:tgtEl>
                                      </p:cBhvr>
                                    </p:animEffect>
                                  </p:childTnLst>
                                </p:cTn>
                              </p:par>
                            </p:childTnLst>
                          </p:cTn>
                        </p:par>
                        <p:par>
                          <p:cTn id="37" fill="hold">
                            <p:stCondLst>
                              <p:cond delay="4200"/>
                            </p:stCondLst>
                            <p:childTnLst>
                              <p:par>
                                <p:cTn id="38" presetID="22" presetClass="entr" presetSubtype="1" fill="hold" grpId="0" nodeType="afterEffect">
                                  <p:stCondLst>
                                    <p:cond delay="0"/>
                                  </p:stCondLst>
                                  <p:iterate>
                                    <p:tmAbs val="0"/>
                                  </p:iterate>
                                  <p:childTnLst>
                                    <p:set>
                                      <p:cBhvr>
                                        <p:cTn id="39" fill="hold"/>
                                        <p:tgtEl>
                                          <p:spTgt spid="138"/>
                                        </p:tgtEl>
                                        <p:attrNameLst>
                                          <p:attrName>style.visibility</p:attrName>
                                        </p:attrNameLst>
                                      </p:cBhvr>
                                      <p:to>
                                        <p:strVal val="visible"/>
                                      </p:to>
                                    </p:set>
                                    <p:animEffect transition="in" filter="wipe(up)">
                                      <p:cBhvr>
                                        <p:cTn id="40" dur="400"/>
                                        <p:tgtEl>
                                          <p:spTgt spid="138"/>
                                        </p:tgtEl>
                                      </p:cBhvr>
                                    </p:animEffect>
                                  </p:childTnLst>
                                </p:cTn>
                              </p:par>
                            </p:childTnLst>
                          </p:cTn>
                        </p:par>
                        <p:par>
                          <p:cTn id="41" fill="hold">
                            <p:stCondLst>
                              <p:cond delay="4600"/>
                            </p:stCondLst>
                            <p:childTnLst>
                              <p:par>
                                <p:cTn id="42" presetID="22" presetClass="entr" presetSubtype="1" fill="hold" grpId="0" nodeType="afterEffect">
                                  <p:stCondLst>
                                    <p:cond delay="0"/>
                                  </p:stCondLst>
                                  <p:iterate>
                                    <p:tmAbs val="0"/>
                                  </p:iterate>
                                  <p:childTnLst>
                                    <p:set>
                                      <p:cBhvr>
                                        <p:cTn id="43" fill="hold"/>
                                        <p:tgtEl>
                                          <p:spTgt spid="151"/>
                                        </p:tgtEl>
                                        <p:attrNameLst>
                                          <p:attrName>style.visibility</p:attrName>
                                        </p:attrNameLst>
                                      </p:cBhvr>
                                      <p:to>
                                        <p:strVal val="visible"/>
                                      </p:to>
                                    </p:set>
                                    <p:animEffect transition="in" filter="wipe(up)">
                                      <p:cBhvr>
                                        <p:cTn id="44" dur="400"/>
                                        <p:tgtEl>
                                          <p:spTgt spid="151"/>
                                        </p:tgtEl>
                                      </p:cBhvr>
                                    </p:animEffect>
                                  </p:childTnLst>
                                </p:cTn>
                              </p:par>
                            </p:childTnLst>
                          </p:cTn>
                        </p:par>
                        <p:par>
                          <p:cTn id="45" fill="hold">
                            <p:stCondLst>
                              <p:cond delay="5000"/>
                            </p:stCondLst>
                            <p:childTnLst>
                              <p:par>
                                <p:cTn id="46" presetID="22" presetClass="entr" presetSubtype="1" fill="hold" grpId="0" nodeType="afterEffect">
                                  <p:stCondLst>
                                    <p:cond delay="0"/>
                                  </p:stCondLst>
                                  <p:iterate>
                                    <p:tmAbs val="0"/>
                                  </p:iterate>
                                  <p:childTnLst>
                                    <p:set>
                                      <p:cBhvr>
                                        <p:cTn id="47" fill="hold"/>
                                        <p:tgtEl>
                                          <p:spTgt spid="123"/>
                                        </p:tgtEl>
                                        <p:attrNameLst>
                                          <p:attrName>style.visibility</p:attrName>
                                        </p:attrNameLst>
                                      </p:cBhvr>
                                      <p:to>
                                        <p:strVal val="visible"/>
                                      </p:to>
                                    </p:set>
                                    <p:animEffect transition="in" filter="wipe(up)">
                                      <p:cBhvr>
                                        <p:cTn id="48" dur="400"/>
                                        <p:tgtEl>
                                          <p:spTgt spid="123"/>
                                        </p:tgtEl>
                                      </p:cBhvr>
                                    </p:animEffect>
                                  </p:childTnLst>
                                </p:cTn>
                              </p:par>
                            </p:childTnLst>
                          </p:cTn>
                        </p:par>
                        <p:par>
                          <p:cTn id="49" fill="hold">
                            <p:stCondLst>
                              <p:cond delay="5400"/>
                            </p:stCondLst>
                            <p:childTnLst>
                              <p:par>
                                <p:cTn id="50" presetID="22" presetClass="entr" presetSubtype="1" fill="hold" grpId="0" nodeType="afterEffect">
                                  <p:stCondLst>
                                    <p:cond delay="0"/>
                                  </p:stCondLst>
                                  <p:iterate>
                                    <p:tmAbs val="0"/>
                                  </p:iterate>
                                  <p:childTnLst>
                                    <p:set>
                                      <p:cBhvr>
                                        <p:cTn id="51" fill="hold"/>
                                        <p:tgtEl>
                                          <p:spTgt spid="165"/>
                                        </p:tgtEl>
                                        <p:attrNameLst>
                                          <p:attrName>style.visibility</p:attrName>
                                        </p:attrNameLst>
                                      </p:cBhvr>
                                      <p:to>
                                        <p:strVal val="visible"/>
                                      </p:to>
                                    </p:set>
                                    <p:animEffect transition="in" filter="wipe(up)">
                                      <p:cBhvr>
                                        <p:cTn id="52" dur="400"/>
                                        <p:tgtEl>
                                          <p:spTgt spid="165"/>
                                        </p:tgtEl>
                                      </p:cBhvr>
                                    </p:animEffect>
                                  </p:childTnLst>
                                </p:cTn>
                              </p:par>
                            </p:childTnLst>
                          </p:cTn>
                        </p:par>
                        <p:par>
                          <p:cTn id="53" fill="hold">
                            <p:stCondLst>
                              <p:cond delay="5800"/>
                            </p:stCondLst>
                            <p:childTnLst>
                              <p:par>
                                <p:cTn id="54" presetID="22" presetClass="entr" presetSubtype="1" fill="hold" grpId="0" nodeType="afterEffect">
                                  <p:stCondLst>
                                    <p:cond delay="0"/>
                                  </p:stCondLst>
                                  <p:iterate>
                                    <p:tmAbs val="0"/>
                                  </p:iterate>
                                  <p:childTnLst>
                                    <p:set>
                                      <p:cBhvr>
                                        <p:cTn id="55" fill="hold"/>
                                        <p:tgtEl>
                                          <p:spTgt spid="166"/>
                                        </p:tgtEl>
                                        <p:attrNameLst>
                                          <p:attrName>style.visibility</p:attrName>
                                        </p:attrNameLst>
                                      </p:cBhvr>
                                      <p:to>
                                        <p:strVal val="visible"/>
                                      </p:to>
                                    </p:set>
                                    <p:animEffect transition="in" filter="wipe(up)">
                                      <p:cBhvr>
                                        <p:cTn id="56" dur="400"/>
                                        <p:tgtEl>
                                          <p:spTgt spid="166"/>
                                        </p:tgtEl>
                                      </p:cBhvr>
                                    </p:animEffect>
                                  </p:childTnLst>
                                </p:cTn>
                              </p:par>
                            </p:childTnLst>
                          </p:cTn>
                        </p:par>
                        <p:par>
                          <p:cTn id="57" fill="hold">
                            <p:stCondLst>
                              <p:cond delay="6200"/>
                            </p:stCondLst>
                            <p:childTnLst>
                              <p:par>
                                <p:cTn id="58" presetID="22" presetClass="entr" presetSubtype="1" fill="hold" grpId="0" nodeType="afterEffect">
                                  <p:stCondLst>
                                    <p:cond delay="0"/>
                                  </p:stCondLst>
                                  <p:iterate>
                                    <p:tmAbs val="0"/>
                                  </p:iterate>
                                  <p:childTnLst>
                                    <p:set>
                                      <p:cBhvr>
                                        <p:cTn id="59" fill="hold"/>
                                        <p:tgtEl>
                                          <p:spTgt spid="164"/>
                                        </p:tgtEl>
                                        <p:attrNameLst>
                                          <p:attrName>style.visibility</p:attrName>
                                        </p:attrNameLst>
                                      </p:cBhvr>
                                      <p:to>
                                        <p:strVal val="visible"/>
                                      </p:to>
                                    </p:set>
                                    <p:animEffect transition="in" filter="wipe(up)">
                                      <p:cBhvr>
                                        <p:cTn id="60" dur="400"/>
                                        <p:tgtEl>
                                          <p:spTgt spid="164"/>
                                        </p:tgtEl>
                                      </p:cBhvr>
                                    </p:animEffect>
                                  </p:childTnLst>
                                </p:cTn>
                              </p:par>
                            </p:childTnLst>
                          </p:cTn>
                        </p:par>
                        <p:par>
                          <p:cTn id="61" fill="hold">
                            <p:stCondLst>
                              <p:cond delay="6600"/>
                            </p:stCondLst>
                            <p:childTnLst>
                              <p:par>
                                <p:cTn id="62" presetID="22" presetClass="entr" presetSubtype="1" fill="hold" grpId="0" nodeType="afterEffect">
                                  <p:stCondLst>
                                    <p:cond delay="0"/>
                                  </p:stCondLst>
                                  <p:iterate>
                                    <p:tmAbs val="0"/>
                                  </p:iterate>
                                  <p:childTnLst>
                                    <p:set>
                                      <p:cBhvr>
                                        <p:cTn id="63" fill="hold"/>
                                        <p:tgtEl>
                                          <p:spTgt spid="168"/>
                                        </p:tgtEl>
                                        <p:attrNameLst>
                                          <p:attrName>style.visibility</p:attrName>
                                        </p:attrNameLst>
                                      </p:cBhvr>
                                      <p:to>
                                        <p:strVal val="visible"/>
                                      </p:to>
                                    </p:set>
                                    <p:animEffect transition="in" filter="wipe(up)">
                                      <p:cBhvr>
                                        <p:cTn id="64" dur="400"/>
                                        <p:tgtEl>
                                          <p:spTgt spid="168"/>
                                        </p:tgtEl>
                                      </p:cBhvr>
                                    </p:animEffect>
                                  </p:childTnLst>
                                </p:cTn>
                              </p:par>
                            </p:childTnLst>
                          </p:cTn>
                        </p:par>
                        <p:par>
                          <p:cTn id="65" fill="hold">
                            <p:stCondLst>
                              <p:cond delay="7000"/>
                            </p:stCondLst>
                            <p:childTnLst>
                              <p:par>
                                <p:cTn id="66" presetID="22" presetClass="entr" presetSubtype="1" fill="hold" grpId="0" nodeType="afterEffect">
                                  <p:stCondLst>
                                    <p:cond delay="0"/>
                                  </p:stCondLst>
                                  <p:iterate>
                                    <p:tmAbs val="0"/>
                                  </p:iterate>
                                  <p:childTnLst>
                                    <p:set>
                                      <p:cBhvr>
                                        <p:cTn id="67" fill="hold"/>
                                        <p:tgtEl>
                                          <p:spTgt spid="167"/>
                                        </p:tgtEl>
                                        <p:attrNameLst>
                                          <p:attrName>style.visibility</p:attrName>
                                        </p:attrNameLst>
                                      </p:cBhvr>
                                      <p:to>
                                        <p:strVal val="visible"/>
                                      </p:to>
                                    </p:set>
                                    <p:animEffect transition="in" filter="wipe(up)">
                                      <p:cBhvr>
                                        <p:cTn id="68" dur="400"/>
                                        <p:tgtEl>
                                          <p:spTgt spid="167"/>
                                        </p:tgtEl>
                                      </p:cBhvr>
                                    </p:animEffect>
                                  </p:childTnLst>
                                </p:cTn>
                              </p:par>
                            </p:childTnLst>
                          </p:cTn>
                        </p:par>
                        <p:par>
                          <p:cTn id="69" fill="hold">
                            <p:stCondLst>
                              <p:cond delay="7400"/>
                            </p:stCondLst>
                            <p:childTnLst>
                              <p:par>
                                <p:cTn id="70" presetID="22" presetClass="entr" presetSubtype="1" fill="hold" grpId="0" nodeType="afterEffect">
                                  <p:stCondLst>
                                    <p:cond delay="200"/>
                                  </p:stCondLst>
                                  <p:iterate>
                                    <p:tmAbs val="0"/>
                                  </p:iterate>
                                  <p:childTnLst>
                                    <p:set>
                                      <p:cBhvr>
                                        <p:cTn id="71" fill="hold"/>
                                        <p:tgtEl>
                                          <p:spTgt spid="126"/>
                                        </p:tgtEl>
                                        <p:attrNameLst>
                                          <p:attrName>style.visibility</p:attrName>
                                        </p:attrNameLst>
                                      </p:cBhvr>
                                      <p:to>
                                        <p:strVal val="visible"/>
                                      </p:to>
                                    </p:set>
                                    <p:animEffect transition="in" filter="wipe(up)">
                                      <p:cBhvr>
                                        <p:cTn id="72" dur="400"/>
                                        <p:tgtEl>
                                          <p:spTgt spid="126"/>
                                        </p:tgtEl>
                                      </p:cBhvr>
                                    </p:animEffect>
                                  </p:childTnLst>
                                </p:cTn>
                              </p:par>
                            </p:childTnLst>
                          </p:cTn>
                        </p:par>
                        <p:par>
                          <p:cTn id="73" fill="hold">
                            <p:stCondLst>
                              <p:cond delay="8000"/>
                            </p:stCondLst>
                            <p:childTnLst>
                              <p:par>
                                <p:cTn id="74" presetID="22" presetClass="entr" presetSubtype="1" fill="hold" grpId="0" nodeType="afterEffect">
                                  <p:stCondLst>
                                    <p:cond delay="0"/>
                                  </p:stCondLst>
                                  <p:iterate>
                                    <p:tmAbs val="0"/>
                                  </p:iterate>
                                  <p:childTnLst>
                                    <p:set>
                                      <p:cBhvr>
                                        <p:cTn id="75" fill="hold"/>
                                        <p:tgtEl>
                                          <p:spTgt spid="132"/>
                                        </p:tgtEl>
                                        <p:attrNameLst>
                                          <p:attrName>style.visibility</p:attrName>
                                        </p:attrNameLst>
                                      </p:cBhvr>
                                      <p:to>
                                        <p:strVal val="visible"/>
                                      </p:to>
                                    </p:set>
                                    <p:animEffect transition="in" filter="wipe(up)">
                                      <p:cBhvr>
                                        <p:cTn id="76" dur="400"/>
                                        <p:tgtEl>
                                          <p:spTgt spid="132"/>
                                        </p:tgtEl>
                                      </p:cBhvr>
                                    </p:animEffect>
                                  </p:childTnLst>
                                </p:cTn>
                              </p:par>
                            </p:childTnLst>
                          </p:cTn>
                        </p:par>
                        <p:par>
                          <p:cTn id="77" fill="hold">
                            <p:stCondLst>
                              <p:cond delay="8400"/>
                            </p:stCondLst>
                            <p:childTnLst>
                              <p:par>
                                <p:cTn id="78" presetID="22" presetClass="entr" presetSubtype="1" fill="hold" grpId="0" nodeType="afterEffect">
                                  <p:stCondLst>
                                    <p:cond delay="0"/>
                                  </p:stCondLst>
                                  <p:iterate>
                                    <p:tmAbs val="0"/>
                                  </p:iterate>
                                  <p:childTnLst>
                                    <p:set>
                                      <p:cBhvr>
                                        <p:cTn id="79" fill="hold"/>
                                        <p:tgtEl>
                                          <p:spTgt spid="129"/>
                                        </p:tgtEl>
                                        <p:attrNameLst>
                                          <p:attrName>style.visibility</p:attrName>
                                        </p:attrNameLst>
                                      </p:cBhvr>
                                      <p:to>
                                        <p:strVal val="visible"/>
                                      </p:to>
                                    </p:set>
                                    <p:animEffect transition="in" filter="wipe(up)">
                                      <p:cBhvr>
                                        <p:cTn id="80" dur="400"/>
                                        <p:tgtEl>
                                          <p:spTgt spid="129"/>
                                        </p:tgtEl>
                                      </p:cBhvr>
                                    </p:animEffect>
                                  </p:childTnLst>
                                </p:cTn>
                              </p:par>
                            </p:childTnLst>
                          </p:cTn>
                        </p:par>
                        <p:par>
                          <p:cTn id="81" fill="hold">
                            <p:stCondLst>
                              <p:cond delay="8800"/>
                            </p:stCondLst>
                            <p:childTnLst>
                              <p:par>
                                <p:cTn id="82" presetID="22" presetClass="entr" presetSubtype="1" fill="hold" grpId="0" nodeType="afterEffect">
                                  <p:stCondLst>
                                    <p:cond delay="0"/>
                                  </p:stCondLst>
                                  <p:iterate>
                                    <p:tmAbs val="0"/>
                                  </p:iterate>
                                  <p:childTnLst>
                                    <p:set>
                                      <p:cBhvr>
                                        <p:cTn id="83" fill="hold"/>
                                        <p:tgtEl>
                                          <p:spTgt spid="170"/>
                                        </p:tgtEl>
                                        <p:attrNameLst>
                                          <p:attrName>style.visibility</p:attrName>
                                        </p:attrNameLst>
                                      </p:cBhvr>
                                      <p:to>
                                        <p:strVal val="visible"/>
                                      </p:to>
                                    </p:set>
                                    <p:animEffect transition="in" filter="wipe(up)">
                                      <p:cBhvr>
                                        <p:cTn id="84" dur="400"/>
                                        <p:tgtEl>
                                          <p:spTgt spid="170"/>
                                        </p:tgtEl>
                                      </p:cBhvr>
                                    </p:animEffect>
                                  </p:childTnLst>
                                </p:cTn>
                              </p:par>
                            </p:childTnLst>
                          </p:cTn>
                        </p:par>
                        <p:par>
                          <p:cTn id="85" fill="hold">
                            <p:stCondLst>
                              <p:cond delay="9200"/>
                            </p:stCondLst>
                            <p:childTnLst>
                              <p:par>
                                <p:cTn id="86" presetID="22" presetClass="entr" presetSubtype="1" fill="hold" grpId="0" nodeType="afterEffect">
                                  <p:stCondLst>
                                    <p:cond delay="0"/>
                                  </p:stCondLst>
                                  <p:iterate>
                                    <p:tmAbs val="0"/>
                                  </p:iterate>
                                  <p:childTnLst>
                                    <p:set>
                                      <p:cBhvr>
                                        <p:cTn id="87" fill="hold"/>
                                        <p:tgtEl>
                                          <p:spTgt spid="171"/>
                                        </p:tgtEl>
                                        <p:attrNameLst>
                                          <p:attrName>style.visibility</p:attrName>
                                        </p:attrNameLst>
                                      </p:cBhvr>
                                      <p:to>
                                        <p:strVal val="visible"/>
                                      </p:to>
                                    </p:set>
                                    <p:animEffect transition="in" filter="wipe(up)">
                                      <p:cBhvr>
                                        <p:cTn id="88" dur="400"/>
                                        <p:tgtEl>
                                          <p:spTgt spid="171"/>
                                        </p:tgtEl>
                                      </p:cBhvr>
                                    </p:animEffect>
                                  </p:childTnLst>
                                </p:cTn>
                              </p:par>
                            </p:childTnLst>
                          </p:cTn>
                        </p:par>
                        <p:par>
                          <p:cTn id="89" fill="hold">
                            <p:stCondLst>
                              <p:cond delay="9600"/>
                            </p:stCondLst>
                            <p:childTnLst>
                              <p:par>
                                <p:cTn id="90" presetID="22" presetClass="entr" presetSubtype="1" fill="hold" grpId="0" nodeType="afterEffect">
                                  <p:stCondLst>
                                    <p:cond delay="0"/>
                                  </p:stCondLst>
                                  <p:iterate>
                                    <p:tmAbs val="0"/>
                                  </p:iterate>
                                  <p:childTnLst>
                                    <p:set>
                                      <p:cBhvr>
                                        <p:cTn id="91" fill="hold"/>
                                        <p:tgtEl>
                                          <p:spTgt spid="169"/>
                                        </p:tgtEl>
                                        <p:attrNameLst>
                                          <p:attrName>style.visibility</p:attrName>
                                        </p:attrNameLst>
                                      </p:cBhvr>
                                      <p:to>
                                        <p:strVal val="visible"/>
                                      </p:to>
                                    </p:set>
                                    <p:animEffect transition="in" filter="wipe(up)">
                                      <p:cBhvr>
                                        <p:cTn id="92" dur="400"/>
                                        <p:tgtEl>
                                          <p:spTgt spid="16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iterate>
                                    <p:tmAbs val="0"/>
                                  </p:iterate>
                                  <p:childTnLst>
                                    <p:set>
                                      <p:cBhvr>
                                        <p:cTn id="96" fill="hold"/>
                                        <p:tgtEl>
                                          <p:spTgt spid="113"/>
                                        </p:tgtEl>
                                        <p:attrNameLst>
                                          <p:attrName>style.visibility</p:attrName>
                                        </p:attrNameLst>
                                      </p:cBhvr>
                                      <p:to>
                                        <p:strVal val="visible"/>
                                      </p:to>
                                    </p:set>
                                    <p:animEffect transition="in" filter="wipe(left)">
                                      <p:cBhvr>
                                        <p:cTn id="97" dur="250"/>
                                        <p:tgtEl>
                                          <p:spTgt spid="113"/>
                                        </p:tgtEl>
                                      </p:cBhvr>
                                    </p:animEffect>
                                  </p:childTnLst>
                                </p:cTn>
                              </p:par>
                            </p:childTnLst>
                          </p:cTn>
                        </p:par>
                        <p:par>
                          <p:cTn id="98" fill="hold">
                            <p:stCondLst>
                              <p:cond delay="250"/>
                            </p:stCondLst>
                            <p:childTnLst>
                              <p:par>
                                <p:cTn id="99" presetID="22" presetClass="entr" presetSubtype="8" fill="hold" grpId="0" nodeType="afterEffect">
                                  <p:stCondLst>
                                    <p:cond delay="0"/>
                                  </p:stCondLst>
                                  <p:iterate>
                                    <p:tmAbs val="0"/>
                                  </p:iterate>
                                  <p:childTnLst>
                                    <p:set>
                                      <p:cBhvr>
                                        <p:cTn id="100" fill="hold"/>
                                        <p:tgtEl>
                                          <p:spTgt spid="145"/>
                                        </p:tgtEl>
                                        <p:attrNameLst>
                                          <p:attrName>style.visibility</p:attrName>
                                        </p:attrNameLst>
                                      </p:cBhvr>
                                      <p:to>
                                        <p:strVal val="visible"/>
                                      </p:to>
                                    </p:set>
                                    <p:animEffect transition="in" filter="wipe(left)">
                                      <p:cBhvr>
                                        <p:cTn id="101" dur="250"/>
                                        <p:tgtEl>
                                          <p:spTgt spid="145"/>
                                        </p:tgtEl>
                                      </p:cBhvr>
                                    </p:animEffect>
                                  </p:childTnLst>
                                </p:cTn>
                              </p:par>
                            </p:childTnLst>
                          </p:cTn>
                        </p:par>
                        <p:par>
                          <p:cTn id="102" fill="hold">
                            <p:stCondLst>
                              <p:cond delay="500"/>
                            </p:stCondLst>
                            <p:childTnLst>
                              <p:par>
                                <p:cTn id="103" presetID="22" presetClass="entr" presetSubtype="8" fill="hold" grpId="0" nodeType="afterEffect">
                                  <p:stCondLst>
                                    <p:cond delay="0"/>
                                  </p:stCondLst>
                                  <p:iterate>
                                    <p:tmAbs val="0"/>
                                  </p:iterate>
                                  <p:childTnLst>
                                    <p:set>
                                      <p:cBhvr>
                                        <p:cTn id="104" fill="hold"/>
                                        <p:tgtEl>
                                          <p:spTgt spid="147"/>
                                        </p:tgtEl>
                                        <p:attrNameLst>
                                          <p:attrName>style.visibility</p:attrName>
                                        </p:attrNameLst>
                                      </p:cBhvr>
                                      <p:to>
                                        <p:strVal val="visible"/>
                                      </p:to>
                                    </p:set>
                                    <p:animEffect transition="in" filter="wipe(left)">
                                      <p:cBhvr>
                                        <p:cTn id="105" dur="250"/>
                                        <p:tgtEl>
                                          <p:spTgt spid="147"/>
                                        </p:tgtEl>
                                      </p:cBhvr>
                                    </p:animEffect>
                                  </p:childTnLst>
                                </p:cTn>
                              </p:par>
                            </p:childTnLst>
                          </p:cTn>
                        </p:par>
                        <p:par>
                          <p:cTn id="106" fill="hold">
                            <p:stCondLst>
                              <p:cond delay="750"/>
                            </p:stCondLst>
                            <p:childTnLst>
                              <p:par>
                                <p:cTn id="107" presetID="22" presetClass="entr" presetSubtype="8" fill="hold" grpId="0" nodeType="afterEffect">
                                  <p:stCondLst>
                                    <p:cond delay="0"/>
                                  </p:stCondLst>
                                  <p:iterate>
                                    <p:tmAbs val="0"/>
                                  </p:iterate>
                                  <p:childTnLst>
                                    <p:set>
                                      <p:cBhvr>
                                        <p:cTn id="108" fill="hold"/>
                                        <p:tgtEl>
                                          <p:spTgt spid="114"/>
                                        </p:tgtEl>
                                        <p:attrNameLst>
                                          <p:attrName>style.visibility</p:attrName>
                                        </p:attrNameLst>
                                      </p:cBhvr>
                                      <p:to>
                                        <p:strVal val="visible"/>
                                      </p:to>
                                    </p:set>
                                    <p:animEffect transition="in" filter="wipe(left)">
                                      <p:cBhvr>
                                        <p:cTn id="109" dur="250"/>
                                        <p:tgtEl>
                                          <p:spTgt spid="114"/>
                                        </p:tgtEl>
                                      </p:cBhvr>
                                    </p:animEffect>
                                  </p:childTnLst>
                                </p:cTn>
                              </p:par>
                            </p:childTnLst>
                          </p:cTn>
                        </p:par>
                        <p:par>
                          <p:cTn id="110" fill="hold">
                            <p:stCondLst>
                              <p:cond delay="1000"/>
                            </p:stCondLst>
                            <p:childTnLst>
                              <p:par>
                                <p:cTn id="111" presetID="22" presetClass="entr" presetSubtype="8" fill="hold" grpId="0" nodeType="afterEffect">
                                  <p:stCondLst>
                                    <p:cond delay="0"/>
                                  </p:stCondLst>
                                  <p:iterate>
                                    <p:tmAbs val="0"/>
                                  </p:iterate>
                                  <p:childTnLst>
                                    <p:set>
                                      <p:cBhvr>
                                        <p:cTn id="112" fill="hold"/>
                                        <p:tgtEl>
                                          <p:spTgt spid="146"/>
                                        </p:tgtEl>
                                        <p:attrNameLst>
                                          <p:attrName>style.visibility</p:attrName>
                                        </p:attrNameLst>
                                      </p:cBhvr>
                                      <p:to>
                                        <p:strVal val="visible"/>
                                      </p:to>
                                    </p:set>
                                    <p:animEffect transition="in" filter="wipe(left)">
                                      <p:cBhvr>
                                        <p:cTn id="113" dur="250"/>
                                        <p:tgtEl>
                                          <p:spTgt spid="146"/>
                                        </p:tgtEl>
                                      </p:cBhvr>
                                    </p:animEffec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iterate type="lt">
                                    <p:tmAbs val="100"/>
                                  </p:iterate>
                                  <p:childTnLst>
                                    <p:set>
                                      <p:cBhvr>
                                        <p:cTn id="117" fill="hold"/>
                                        <p:tgtEl>
                                          <p:spTgt spid="111"/>
                                        </p:tgtEl>
                                        <p:attrNameLst>
                                          <p:attrName>style.visibility</p:attrName>
                                        </p:attrNameLst>
                                      </p:cBhvr>
                                      <p:to>
                                        <p:strVal val="visible"/>
                                      </p:to>
                                    </p:set>
                                  </p:childTnLst>
                                </p:cTn>
                              </p:par>
                            </p:childTnLst>
                          </p:cTn>
                        </p:par>
                        <p:par>
                          <p:cTn id="118" fill="hold">
                            <p:stCondLst>
                              <p:cond delay="0"/>
                            </p:stCondLst>
                            <p:childTnLst>
                              <p:par>
                                <p:cTn id="119" presetID="22" presetClass="entr" presetSubtype="2" fill="hold" grpId="0" nodeType="afterEffect">
                                  <p:stCondLst>
                                    <p:cond delay="0"/>
                                  </p:stCondLst>
                                  <p:iterate>
                                    <p:tmAbs val="0"/>
                                  </p:iterate>
                                  <p:childTnLst>
                                    <p:set>
                                      <p:cBhvr>
                                        <p:cTn id="120" fill="hold"/>
                                        <p:tgtEl>
                                          <p:spTgt spid="107"/>
                                        </p:tgtEl>
                                        <p:attrNameLst>
                                          <p:attrName>style.visibility</p:attrName>
                                        </p:attrNameLst>
                                      </p:cBhvr>
                                      <p:to>
                                        <p:strVal val="visible"/>
                                      </p:to>
                                    </p:set>
                                    <p:animEffect transition="in" filter="wipe(right)">
                                      <p:cBhvr>
                                        <p:cTn id="121" dur="500"/>
                                        <p:tgtEl>
                                          <p:spTgt spid="107"/>
                                        </p:tgtEl>
                                      </p:cBhvr>
                                    </p:animEffect>
                                  </p:childTnLst>
                                </p:cTn>
                              </p:par>
                            </p:childTnLst>
                          </p:cTn>
                        </p:par>
                        <p:par>
                          <p:cTn id="122" fill="hold">
                            <p:stCondLst>
                              <p:cond delay="500"/>
                            </p:stCondLst>
                            <p:childTnLst>
                              <p:par>
                                <p:cTn id="123" presetID="1" presetClass="entr" presetSubtype="0" fill="hold" grpId="0" nodeType="afterEffect">
                                  <p:stCondLst>
                                    <p:cond delay="0"/>
                                  </p:stCondLst>
                                  <p:iterate type="lt">
                                    <p:tmAbs val="100"/>
                                  </p:iterate>
                                  <p:childTnLst>
                                    <p:set>
                                      <p:cBhvr>
                                        <p:cTn id="124" fill="hold"/>
                                        <p:tgtEl>
                                          <p:spTgt spid="110"/>
                                        </p:tgtEl>
                                        <p:attrNameLst>
                                          <p:attrName>style.visibility</p:attrName>
                                        </p:attrNameLst>
                                      </p:cBhvr>
                                      <p:to>
                                        <p:strVal val="visible"/>
                                      </p:to>
                                    </p:set>
                                  </p:childTnLst>
                                </p:cTn>
                              </p:par>
                            </p:childTnLst>
                          </p:cTn>
                        </p:par>
                        <p:par>
                          <p:cTn id="125" fill="hold">
                            <p:stCondLst>
                              <p:cond delay="500"/>
                            </p:stCondLst>
                            <p:childTnLst>
                              <p:par>
                                <p:cTn id="126" presetID="22" presetClass="entr" presetSubtype="2" fill="hold" grpId="0" nodeType="afterEffect">
                                  <p:stCondLst>
                                    <p:cond delay="0"/>
                                  </p:stCondLst>
                                  <p:iterate>
                                    <p:tmAbs val="0"/>
                                  </p:iterate>
                                  <p:childTnLst>
                                    <p:set>
                                      <p:cBhvr>
                                        <p:cTn id="127" fill="hold"/>
                                        <p:tgtEl>
                                          <p:spTgt spid="106"/>
                                        </p:tgtEl>
                                        <p:attrNameLst>
                                          <p:attrName>style.visibility</p:attrName>
                                        </p:attrNameLst>
                                      </p:cBhvr>
                                      <p:to>
                                        <p:strVal val="visible"/>
                                      </p:to>
                                    </p:set>
                                    <p:animEffect transition="in" filter="wipe(right)">
                                      <p:cBhvr>
                                        <p:cTn id="128" dur="500"/>
                                        <p:tgtEl>
                                          <p:spTgt spid="106"/>
                                        </p:tgtEl>
                                      </p:cBhvr>
                                    </p:animEffect>
                                  </p:childTnLst>
                                </p:cTn>
                              </p:par>
                            </p:childTnLst>
                          </p:cTn>
                        </p:par>
                        <p:par>
                          <p:cTn id="129" fill="hold">
                            <p:stCondLst>
                              <p:cond delay="1000"/>
                            </p:stCondLst>
                            <p:childTnLst>
                              <p:par>
                                <p:cTn id="130" presetID="1" presetClass="entr" presetSubtype="0" fill="hold" grpId="0" nodeType="afterEffect">
                                  <p:stCondLst>
                                    <p:cond delay="0"/>
                                  </p:stCondLst>
                                  <p:iterate type="lt">
                                    <p:tmAbs val="100"/>
                                  </p:iterate>
                                  <p:childTnLst>
                                    <p:set>
                                      <p:cBhvr>
                                        <p:cTn id="131" fill="hold"/>
                                        <p:tgtEl>
                                          <p:spTgt spid="109"/>
                                        </p:tgtEl>
                                        <p:attrNameLst>
                                          <p:attrName>style.visibility</p:attrName>
                                        </p:attrNameLst>
                                      </p:cBhvr>
                                      <p:to>
                                        <p:strVal val="visible"/>
                                      </p:to>
                                    </p:set>
                                  </p:childTnLst>
                                </p:cTn>
                              </p:par>
                            </p:childTnLst>
                          </p:cTn>
                        </p:par>
                        <p:par>
                          <p:cTn id="132" fill="hold">
                            <p:stCondLst>
                              <p:cond delay="1000"/>
                            </p:stCondLst>
                            <p:childTnLst>
                              <p:par>
                                <p:cTn id="133" presetID="22" presetClass="entr" presetSubtype="2" fill="hold" grpId="0" nodeType="afterEffect">
                                  <p:stCondLst>
                                    <p:cond delay="0"/>
                                  </p:stCondLst>
                                  <p:iterate>
                                    <p:tmAbs val="0"/>
                                  </p:iterate>
                                  <p:childTnLst>
                                    <p:set>
                                      <p:cBhvr>
                                        <p:cTn id="134" fill="hold"/>
                                        <p:tgtEl>
                                          <p:spTgt spid="105"/>
                                        </p:tgtEl>
                                        <p:attrNameLst>
                                          <p:attrName>style.visibility</p:attrName>
                                        </p:attrNameLst>
                                      </p:cBhvr>
                                      <p:to>
                                        <p:strVal val="visible"/>
                                      </p:to>
                                    </p:set>
                                    <p:animEffect transition="in" filter="wipe(right)">
                                      <p:cBhvr>
                                        <p:cTn id="135" dur="500"/>
                                        <p:tgtEl>
                                          <p:spTgt spid="105"/>
                                        </p:tgtEl>
                                      </p:cBhvr>
                                    </p:animEffect>
                                  </p:childTnLst>
                                </p:cTn>
                              </p:par>
                            </p:childTnLst>
                          </p:cTn>
                        </p:par>
                        <p:par>
                          <p:cTn id="136" fill="hold">
                            <p:stCondLst>
                              <p:cond delay="1500"/>
                            </p:stCondLst>
                            <p:childTnLst>
                              <p:par>
                                <p:cTn id="137" presetID="1" presetClass="entr" presetSubtype="0" fill="hold" grpId="0" nodeType="afterEffect">
                                  <p:stCondLst>
                                    <p:cond delay="0"/>
                                  </p:stCondLst>
                                  <p:iterate type="lt">
                                    <p:tmAbs val="100"/>
                                  </p:iterate>
                                  <p:childTnLst>
                                    <p:set>
                                      <p:cBhvr>
                                        <p:cTn id="138" fill="hold"/>
                                        <p:tgtEl>
                                          <p:spTgt spid="108"/>
                                        </p:tgtEl>
                                        <p:attrNameLst>
                                          <p:attrName>style.visibility</p:attrName>
                                        </p:attrNameLst>
                                      </p:cBhvr>
                                      <p:to>
                                        <p:strVal val="visible"/>
                                      </p:to>
                                    </p:set>
                                  </p:childTnLst>
                                </p:cTn>
                              </p:par>
                            </p:childTnLst>
                          </p:cTn>
                        </p:par>
                        <p:par>
                          <p:cTn id="139" fill="hold">
                            <p:stCondLst>
                              <p:cond delay="1500"/>
                            </p:stCondLst>
                            <p:childTnLst>
                              <p:par>
                                <p:cTn id="140" presetID="22" presetClass="entr" presetSubtype="2" fill="hold" grpId="0" nodeType="afterEffect">
                                  <p:stCondLst>
                                    <p:cond delay="0"/>
                                  </p:stCondLst>
                                  <p:iterate>
                                    <p:tmAbs val="0"/>
                                  </p:iterate>
                                  <p:childTnLst>
                                    <p:set>
                                      <p:cBhvr>
                                        <p:cTn id="141" fill="hold"/>
                                        <p:tgtEl>
                                          <p:spTgt spid="104"/>
                                        </p:tgtEl>
                                        <p:attrNameLst>
                                          <p:attrName>style.visibility</p:attrName>
                                        </p:attrNameLst>
                                      </p:cBhvr>
                                      <p:to>
                                        <p:strVal val="visible"/>
                                      </p:to>
                                    </p:set>
                                    <p:animEffect transition="in" filter="wipe(right)">
                                      <p:cBhvr>
                                        <p:cTn id="142" dur="500"/>
                                        <p:tgtEl>
                                          <p:spTgt spid="104"/>
                                        </p:tgtEl>
                                      </p:cBhvr>
                                    </p:animEffect>
                                  </p:childTnLst>
                                </p:cTn>
                              </p:par>
                            </p:childTnLst>
                          </p:cTn>
                        </p:par>
                        <p:par>
                          <p:cTn id="143" fill="hold">
                            <p:stCondLst>
                              <p:cond delay="2000"/>
                            </p:stCondLst>
                            <p:childTnLst>
                              <p:par>
                                <p:cTn id="144" presetID="10" presetClass="entr" fill="hold" grpId="0" nodeType="afterEffect">
                                  <p:stCondLst>
                                    <p:cond delay="0"/>
                                  </p:stCondLst>
                                  <p:iterate>
                                    <p:tmAbs val="0"/>
                                  </p:iterate>
                                  <p:childTnLst>
                                    <p:set>
                                      <p:cBhvr>
                                        <p:cTn id="145" fill="hold"/>
                                        <p:tgtEl>
                                          <p:spTgt spid="148"/>
                                        </p:tgtEl>
                                        <p:attrNameLst>
                                          <p:attrName>style.visibility</p:attrName>
                                        </p:attrNameLst>
                                      </p:cBhvr>
                                      <p:to>
                                        <p:strVal val="visible"/>
                                      </p:to>
                                    </p:set>
                                    <p:animEffect transition="in" filter="fade">
                                      <p:cBhvr>
                                        <p:cTn id="146"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advAuto="0"/>
      <p:bldP spid="105" grpId="0" animBg="1" advAuto="0"/>
      <p:bldP spid="106" grpId="0" animBg="1" advAuto="0"/>
      <p:bldP spid="107" grpId="0" animBg="1" advAuto="0"/>
      <p:bldP spid="108" grpId="0" animBg="1" advAuto="0"/>
      <p:bldP spid="109" grpId="0" animBg="1" advAuto="0"/>
      <p:bldP spid="110" grpId="0" animBg="1" advAuto="0"/>
      <p:bldP spid="111" grpId="0" animBg="1" advAuto="0"/>
      <p:bldP spid="112" grpId="0" animBg="1" advAuto="0"/>
      <p:bldP spid="113" grpId="0" animBg="1" advAuto="0"/>
      <p:bldP spid="114" grpId="0" animBg="1" advAuto="0"/>
      <p:bldP spid="117" grpId="0" animBg="1" advAuto="0"/>
      <p:bldP spid="120" grpId="0" animBg="1" advAuto="0"/>
      <p:bldP spid="123" grpId="0" animBg="1" advAuto="0"/>
      <p:bldP spid="126" grpId="0" animBg="1" advAuto="0"/>
      <p:bldP spid="129" grpId="0" animBg="1" advAuto="0"/>
      <p:bldP spid="132" grpId="0" animBg="1" advAuto="0"/>
      <p:bldP spid="135" grpId="0" animBg="1" advAuto="0"/>
      <p:bldP spid="138" grpId="0" animBg="1" advAuto="0"/>
      <p:bldP spid="141" grpId="0" animBg="1" advAuto="0"/>
      <p:bldP spid="144" grpId="0" animBg="1" advAuto="0"/>
      <p:bldP spid="145" grpId="0" animBg="1" advAuto="0"/>
      <p:bldP spid="146" grpId="0" animBg="1" advAuto="0"/>
      <p:bldP spid="147" grpId="0" animBg="1" advAuto="0"/>
      <p:bldP spid="148" grpId="0" animBg="1" advAuto="0"/>
      <p:bldP spid="151" grpId="0" animBg="1" advAuto="0"/>
      <p:bldP spid="162" grpId="0" animBg="1" advAuto="0"/>
      <p:bldP spid="163" grpId="0" animBg="1" advAuto="0"/>
      <p:bldP spid="164" grpId="0" animBg="1" advAuto="0"/>
      <p:bldP spid="165" grpId="0" animBg="1" advAuto="0"/>
      <p:bldP spid="166" grpId="0" animBg="1" advAuto="0"/>
      <p:bldP spid="167" grpId="0" animBg="1" advAuto="0"/>
      <p:bldP spid="168" grpId="0" animBg="1" advAuto="0"/>
      <p:bldP spid="169" grpId="0" animBg="1" advAuto="0"/>
      <p:bldP spid="170" grpId="0" animBg="1" advAuto="0"/>
      <p:bldP spid="171"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rees"/>
          <p:cNvSpPr txBox="1">
            <a:spLocks noGrp="1"/>
          </p:cNvSpPr>
          <p:nvPr>
            <p:ph type="title"/>
          </p:nvPr>
        </p:nvSpPr>
        <p:spPr>
          <a:xfrm>
            <a:off x="430147" y="0"/>
            <a:ext cx="21964651" cy="2095500"/>
          </a:xfrm>
          <a:prstGeom prst="rect">
            <a:avLst/>
          </a:prstGeom>
        </p:spPr>
        <p:txBody>
          <a:bodyPr/>
          <a:lstStyle/>
          <a:p>
            <a:r>
              <a:t>Trees</a:t>
            </a:r>
          </a:p>
        </p:txBody>
      </p:sp>
      <p:grpSp>
        <p:nvGrpSpPr>
          <p:cNvPr id="178" name="Group"/>
          <p:cNvGrpSpPr/>
          <p:nvPr/>
        </p:nvGrpSpPr>
        <p:grpSpPr>
          <a:xfrm>
            <a:off x="12058650" y="3524250"/>
            <a:ext cx="1295400" cy="1295400"/>
            <a:chOff x="0" y="0"/>
            <a:chExt cx="1295400" cy="1295400"/>
          </a:xfrm>
        </p:grpSpPr>
        <p:sp>
          <p:nvSpPr>
            <p:cNvPr id="176"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77" name="A"/>
            <p:cNvSpPr/>
            <p:nvPr/>
          </p:nvSpPr>
          <p:spPr>
            <a:xfrm>
              <a:off x="331375" y="190500"/>
              <a:ext cx="63265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A</a:t>
              </a:r>
            </a:p>
          </p:txBody>
        </p:sp>
      </p:grpSp>
      <p:grpSp>
        <p:nvGrpSpPr>
          <p:cNvPr id="181" name="Group"/>
          <p:cNvGrpSpPr/>
          <p:nvPr/>
        </p:nvGrpSpPr>
        <p:grpSpPr>
          <a:xfrm>
            <a:off x="14630400" y="5715000"/>
            <a:ext cx="1295400" cy="1295400"/>
            <a:chOff x="0" y="0"/>
            <a:chExt cx="1295400" cy="1295400"/>
          </a:xfrm>
        </p:grpSpPr>
        <p:sp>
          <p:nvSpPr>
            <p:cNvPr id="179"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80" name="C"/>
            <p:cNvSpPr/>
            <p:nvPr/>
          </p:nvSpPr>
          <p:spPr>
            <a:xfrm>
              <a:off x="331375" y="190500"/>
              <a:ext cx="63265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C</a:t>
              </a:r>
            </a:p>
          </p:txBody>
        </p:sp>
      </p:grpSp>
      <p:grpSp>
        <p:nvGrpSpPr>
          <p:cNvPr id="184" name="Group"/>
          <p:cNvGrpSpPr/>
          <p:nvPr/>
        </p:nvGrpSpPr>
        <p:grpSpPr>
          <a:xfrm>
            <a:off x="15697200" y="7924800"/>
            <a:ext cx="1295400" cy="1295400"/>
            <a:chOff x="0" y="0"/>
            <a:chExt cx="1295400" cy="1295400"/>
          </a:xfrm>
        </p:grpSpPr>
        <p:sp>
          <p:nvSpPr>
            <p:cNvPr id="182"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83" name="G"/>
            <p:cNvSpPr/>
            <p:nvPr/>
          </p:nvSpPr>
          <p:spPr>
            <a:xfrm>
              <a:off x="303676" y="190500"/>
              <a:ext cx="687944"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G</a:t>
              </a:r>
            </a:p>
          </p:txBody>
        </p:sp>
      </p:grpSp>
      <p:grpSp>
        <p:nvGrpSpPr>
          <p:cNvPr id="187" name="Group"/>
          <p:cNvGrpSpPr/>
          <p:nvPr/>
        </p:nvGrpSpPr>
        <p:grpSpPr>
          <a:xfrm>
            <a:off x="14916150" y="10458450"/>
            <a:ext cx="1295400" cy="1295400"/>
            <a:chOff x="0" y="0"/>
            <a:chExt cx="1295400" cy="1295400"/>
          </a:xfrm>
        </p:grpSpPr>
        <p:sp>
          <p:nvSpPr>
            <p:cNvPr id="185"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86" name="J"/>
            <p:cNvSpPr/>
            <p:nvPr/>
          </p:nvSpPr>
          <p:spPr>
            <a:xfrm>
              <a:off x="446139" y="190500"/>
              <a:ext cx="403122"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J</a:t>
              </a:r>
            </a:p>
          </p:txBody>
        </p:sp>
      </p:grpSp>
      <p:grpSp>
        <p:nvGrpSpPr>
          <p:cNvPr id="190" name="Group"/>
          <p:cNvGrpSpPr/>
          <p:nvPr/>
        </p:nvGrpSpPr>
        <p:grpSpPr>
          <a:xfrm>
            <a:off x="11239500" y="10496550"/>
            <a:ext cx="1295400" cy="1295400"/>
            <a:chOff x="0" y="0"/>
            <a:chExt cx="1295400" cy="1295400"/>
          </a:xfrm>
        </p:grpSpPr>
        <p:sp>
          <p:nvSpPr>
            <p:cNvPr id="188"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89" name="M"/>
            <p:cNvSpPr/>
            <p:nvPr/>
          </p:nvSpPr>
          <p:spPr>
            <a:xfrm>
              <a:off x="314325" y="190500"/>
              <a:ext cx="666750"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M</a:t>
              </a:r>
            </a:p>
          </p:txBody>
        </p:sp>
      </p:grpSp>
      <p:grpSp>
        <p:nvGrpSpPr>
          <p:cNvPr id="193" name="Group"/>
          <p:cNvGrpSpPr/>
          <p:nvPr/>
        </p:nvGrpSpPr>
        <p:grpSpPr>
          <a:xfrm>
            <a:off x="8743950" y="10496550"/>
            <a:ext cx="1295400" cy="1295400"/>
            <a:chOff x="0" y="0"/>
            <a:chExt cx="1295400" cy="1295400"/>
          </a:xfrm>
        </p:grpSpPr>
        <p:sp>
          <p:nvSpPr>
            <p:cNvPr id="191"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92" name="H"/>
            <p:cNvSpPr/>
            <p:nvPr/>
          </p:nvSpPr>
          <p:spPr>
            <a:xfrm>
              <a:off x="288941" y="190500"/>
              <a:ext cx="717519"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H</a:t>
              </a:r>
            </a:p>
          </p:txBody>
        </p:sp>
      </p:grpSp>
      <p:grpSp>
        <p:nvGrpSpPr>
          <p:cNvPr id="196" name="Group"/>
          <p:cNvGrpSpPr/>
          <p:nvPr/>
        </p:nvGrpSpPr>
        <p:grpSpPr>
          <a:xfrm>
            <a:off x="8305800" y="7848600"/>
            <a:ext cx="1295400" cy="1295400"/>
            <a:chOff x="0" y="0"/>
            <a:chExt cx="1295400" cy="1295400"/>
          </a:xfrm>
        </p:grpSpPr>
        <p:sp>
          <p:nvSpPr>
            <p:cNvPr id="194"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95" name="D"/>
            <p:cNvSpPr/>
            <p:nvPr/>
          </p:nvSpPr>
          <p:spPr>
            <a:xfrm>
              <a:off x="301799" y="190500"/>
              <a:ext cx="691802"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D</a:t>
              </a:r>
            </a:p>
          </p:txBody>
        </p:sp>
      </p:grpSp>
      <p:grpSp>
        <p:nvGrpSpPr>
          <p:cNvPr id="199" name="Group"/>
          <p:cNvGrpSpPr/>
          <p:nvPr/>
        </p:nvGrpSpPr>
        <p:grpSpPr>
          <a:xfrm>
            <a:off x="11887200" y="7848600"/>
            <a:ext cx="1295400" cy="1295400"/>
            <a:chOff x="0" y="0"/>
            <a:chExt cx="1295400" cy="1295400"/>
          </a:xfrm>
        </p:grpSpPr>
        <p:sp>
          <p:nvSpPr>
            <p:cNvPr id="197"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98" name="F"/>
            <p:cNvSpPr/>
            <p:nvPr/>
          </p:nvSpPr>
          <p:spPr>
            <a:xfrm>
              <a:off x="374451" y="190500"/>
              <a:ext cx="546498"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F</a:t>
              </a:r>
            </a:p>
          </p:txBody>
        </p:sp>
      </p:grpSp>
      <p:grpSp>
        <p:nvGrpSpPr>
          <p:cNvPr id="202" name="Group"/>
          <p:cNvGrpSpPr/>
          <p:nvPr/>
        </p:nvGrpSpPr>
        <p:grpSpPr>
          <a:xfrm>
            <a:off x="10058400" y="5695950"/>
            <a:ext cx="1295400" cy="1295400"/>
            <a:chOff x="0" y="0"/>
            <a:chExt cx="1295400" cy="1295400"/>
          </a:xfrm>
        </p:grpSpPr>
        <p:sp>
          <p:nvSpPr>
            <p:cNvPr id="200"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01" name="B"/>
            <p:cNvSpPr/>
            <p:nvPr/>
          </p:nvSpPr>
          <p:spPr>
            <a:xfrm>
              <a:off x="358699" y="190500"/>
              <a:ext cx="57800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B</a:t>
              </a:r>
            </a:p>
          </p:txBody>
        </p:sp>
      </p:grpSp>
      <p:grpSp>
        <p:nvGrpSpPr>
          <p:cNvPr id="205" name="Group"/>
          <p:cNvGrpSpPr/>
          <p:nvPr/>
        </p:nvGrpSpPr>
        <p:grpSpPr>
          <a:xfrm>
            <a:off x="10058400" y="7848600"/>
            <a:ext cx="1295400" cy="1295400"/>
            <a:chOff x="0" y="0"/>
            <a:chExt cx="1295400" cy="1295400"/>
          </a:xfrm>
        </p:grpSpPr>
        <p:sp>
          <p:nvSpPr>
            <p:cNvPr id="203"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04" name="E"/>
            <p:cNvSpPr/>
            <p:nvPr/>
          </p:nvSpPr>
          <p:spPr>
            <a:xfrm>
              <a:off x="358008" y="190500"/>
              <a:ext cx="579288"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E</a:t>
              </a:r>
            </a:p>
          </p:txBody>
        </p:sp>
      </p:grpSp>
      <p:sp>
        <p:nvSpPr>
          <p:cNvPr id="206" name="Child of C"/>
          <p:cNvSpPr/>
          <p:nvPr/>
        </p:nvSpPr>
        <p:spPr>
          <a:xfrm>
            <a:off x="17987153" y="7981950"/>
            <a:ext cx="4049649"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pPr>
              <a:defRPr>
                <a:solidFill>
                  <a:srgbClr val="6C6963"/>
                </a:solidFill>
              </a:defRPr>
            </a:pPr>
            <a:r>
              <a:t>Child of </a:t>
            </a:r>
            <a:r>
              <a:rPr>
                <a:solidFill>
                  <a:srgbClr val="941100"/>
                </a:solidFill>
              </a:rPr>
              <a:t>C</a:t>
            </a:r>
          </a:p>
        </p:txBody>
      </p:sp>
      <p:sp>
        <p:nvSpPr>
          <p:cNvPr id="207" name="Parent of G and K"/>
          <p:cNvSpPr/>
          <p:nvPr/>
        </p:nvSpPr>
        <p:spPr>
          <a:xfrm>
            <a:off x="17635052" y="5600400"/>
            <a:ext cx="5448301" cy="914401"/>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pPr algn="l">
              <a:defRPr>
                <a:solidFill>
                  <a:srgbClr val="6C6963"/>
                </a:solidFill>
              </a:defRPr>
            </a:pPr>
            <a:r>
              <a:t>Parent of </a:t>
            </a:r>
            <a:r>
              <a:rPr>
                <a:solidFill>
                  <a:srgbClr val="941100"/>
                </a:solidFill>
              </a:rPr>
              <a:t>G</a:t>
            </a:r>
            <a:r>
              <a:t> and </a:t>
            </a:r>
            <a:r>
              <a:rPr>
                <a:solidFill>
                  <a:srgbClr val="941100"/>
                </a:solidFill>
              </a:rPr>
              <a:t>K</a:t>
            </a:r>
          </a:p>
        </p:txBody>
      </p:sp>
      <p:sp>
        <p:nvSpPr>
          <p:cNvPr id="208" name="Descendant of C"/>
          <p:cNvSpPr/>
          <p:nvPr/>
        </p:nvSpPr>
        <p:spPr>
          <a:xfrm>
            <a:off x="16587581" y="11887200"/>
            <a:ext cx="6347106"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pPr>
              <a:defRPr>
                <a:solidFill>
                  <a:srgbClr val="6C6963"/>
                </a:solidFill>
              </a:defRPr>
            </a:pPr>
            <a:r>
              <a:t>Descendant of </a:t>
            </a:r>
            <a:r>
              <a:rPr>
                <a:solidFill>
                  <a:srgbClr val="941100"/>
                </a:solidFill>
              </a:rPr>
              <a:t>C</a:t>
            </a:r>
          </a:p>
        </p:txBody>
      </p:sp>
      <p:sp>
        <p:nvSpPr>
          <p:cNvPr id="209" name="Ancestor of K, G and J"/>
          <p:cNvSpPr/>
          <p:nvPr/>
        </p:nvSpPr>
        <p:spPr>
          <a:xfrm>
            <a:off x="16992600" y="4330214"/>
            <a:ext cx="7119080" cy="914401"/>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pPr>
              <a:defRPr>
                <a:solidFill>
                  <a:srgbClr val="6C6963"/>
                </a:solidFill>
              </a:defRPr>
            </a:pPr>
            <a:r>
              <a:t>Ancestor of </a:t>
            </a:r>
            <a:r>
              <a:rPr>
                <a:solidFill>
                  <a:srgbClr val="941100"/>
                </a:solidFill>
              </a:rPr>
              <a:t>K, G </a:t>
            </a:r>
            <a:r>
              <a:rPr>
                <a:solidFill>
                  <a:srgbClr val="6C6863"/>
                </a:solidFill>
              </a:rPr>
              <a:t>and</a:t>
            </a:r>
            <a:r>
              <a:rPr>
                <a:solidFill>
                  <a:srgbClr val="941100"/>
                </a:solidFill>
              </a:rPr>
              <a:t> J</a:t>
            </a:r>
          </a:p>
        </p:txBody>
      </p:sp>
      <p:sp>
        <p:nvSpPr>
          <p:cNvPr id="210" name="Root"/>
          <p:cNvSpPr/>
          <p:nvPr/>
        </p:nvSpPr>
        <p:spPr>
          <a:xfrm>
            <a:off x="7602382" y="2781300"/>
            <a:ext cx="2038541"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6C6963"/>
                </a:solidFill>
              </a:defRPr>
            </a:lvl1pPr>
          </a:lstStyle>
          <a:p>
            <a:r>
              <a:t>Root</a:t>
            </a:r>
          </a:p>
        </p:txBody>
      </p:sp>
      <p:sp>
        <p:nvSpPr>
          <p:cNvPr id="211" name="Leaf"/>
          <p:cNvSpPr/>
          <p:nvPr/>
        </p:nvSpPr>
        <p:spPr>
          <a:xfrm>
            <a:off x="13166833" y="12401550"/>
            <a:ext cx="1806230"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6C6963"/>
                </a:solidFill>
              </a:defRPr>
            </a:lvl1pPr>
          </a:lstStyle>
          <a:p>
            <a:r>
              <a:t>Leaf</a:t>
            </a:r>
          </a:p>
        </p:txBody>
      </p:sp>
      <p:sp>
        <p:nvSpPr>
          <p:cNvPr id="212" name="K &amp; G are Siblings"/>
          <p:cNvSpPr/>
          <p:nvPr/>
        </p:nvSpPr>
        <p:spPr>
          <a:xfrm>
            <a:off x="16675100" y="9017000"/>
            <a:ext cx="6238227"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pPr>
              <a:defRPr>
                <a:solidFill>
                  <a:srgbClr val="6C6963"/>
                </a:solidFill>
              </a:defRPr>
            </a:pPr>
            <a:r>
              <a:rPr>
                <a:solidFill>
                  <a:srgbClr val="941100"/>
                </a:solidFill>
              </a:rPr>
              <a:t>K</a:t>
            </a:r>
            <a:r>
              <a:t> &amp; </a:t>
            </a:r>
            <a:r>
              <a:rPr>
                <a:solidFill>
                  <a:srgbClr val="941100"/>
                </a:solidFill>
              </a:rPr>
              <a:t>G </a:t>
            </a:r>
            <a:r>
              <a:t>are Siblings</a:t>
            </a:r>
          </a:p>
        </p:txBody>
      </p:sp>
      <p:sp>
        <p:nvSpPr>
          <p:cNvPr id="213" name="Interior Node"/>
          <p:cNvSpPr/>
          <p:nvPr/>
        </p:nvSpPr>
        <p:spPr>
          <a:xfrm>
            <a:off x="3734079" y="4514850"/>
            <a:ext cx="4383986"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6C6963"/>
                </a:solidFill>
              </a:defRPr>
            </a:lvl1pPr>
          </a:lstStyle>
          <a:p>
            <a:r>
              <a:t>Interior Node</a:t>
            </a:r>
          </a:p>
        </p:txBody>
      </p:sp>
      <p:sp>
        <p:nvSpPr>
          <p:cNvPr id="214" name="Line"/>
          <p:cNvSpPr/>
          <p:nvPr/>
        </p:nvSpPr>
        <p:spPr>
          <a:xfrm>
            <a:off x="12391231" y="11532195"/>
            <a:ext cx="1055689" cy="1213843"/>
          </a:xfrm>
          <a:prstGeom prst="line">
            <a:avLst/>
          </a:prstGeom>
          <a:ln w="127000">
            <a:solidFill>
              <a:srgbClr val="941100"/>
            </a:solidFill>
            <a:miter lim="400000"/>
            <a:headEnd type="triangle"/>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15" name="Line"/>
          <p:cNvSpPr/>
          <p:nvPr/>
        </p:nvSpPr>
        <p:spPr>
          <a:xfrm flipH="1" flipV="1">
            <a:off x="9486900" y="3524250"/>
            <a:ext cx="2628900" cy="285750"/>
          </a:xfrm>
          <a:prstGeom prst="line">
            <a:avLst/>
          </a:prstGeom>
          <a:ln w="127000">
            <a:solidFill>
              <a:srgbClr val="941100"/>
            </a:solidFill>
            <a:miter lim="400000"/>
            <a:headEnd type="triangle"/>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16" name="Line"/>
          <p:cNvSpPr/>
          <p:nvPr/>
        </p:nvSpPr>
        <p:spPr>
          <a:xfrm flipV="1">
            <a:off x="15904276" y="5029075"/>
            <a:ext cx="1332062" cy="807054"/>
          </a:xfrm>
          <a:prstGeom prst="line">
            <a:avLst/>
          </a:prstGeom>
          <a:ln w="127000">
            <a:solidFill>
              <a:srgbClr val="941100"/>
            </a:solidFill>
            <a:miter lim="400000"/>
            <a:headEnd type="triangle"/>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17" name="Line"/>
          <p:cNvSpPr/>
          <p:nvPr/>
        </p:nvSpPr>
        <p:spPr>
          <a:xfrm flipV="1">
            <a:off x="16009683" y="6131395"/>
            <a:ext cx="1568225" cy="289837"/>
          </a:xfrm>
          <a:prstGeom prst="line">
            <a:avLst/>
          </a:prstGeom>
          <a:ln w="127000">
            <a:solidFill>
              <a:srgbClr val="941100"/>
            </a:solidFill>
            <a:miter lim="400000"/>
            <a:headEnd type="triangle"/>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18" name="Line"/>
          <p:cNvSpPr/>
          <p:nvPr/>
        </p:nvSpPr>
        <p:spPr>
          <a:xfrm flipV="1">
            <a:off x="16992599" y="8477907"/>
            <a:ext cx="1466487" cy="136840"/>
          </a:xfrm>
          <a:prstGeom prst="line">
            <a:avLst/>
          </a:prstGeom>
          <a:ln w="127000">
            <a:solidFill>
              <a:srgbClr val="941100"/>
            </a:solidFill>
            <a:miter lim="400000"/>
            <a:headEnd type="triangle"/>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19" name="Line"/>
          <p:cNvSpPr/>
          <p:nvPr/>
        </p:nvSpPr>
        <p:spPr>
          <a:xfrm>
            <a:off x="16116300" y="11525250"/>
            <a:ext cx="1206898" cy="904875"/>
          </a:xfrm>
          <a:prstGeom prst="line">
            <a:avLst/>
          </a:prstGeom>
          <a:ln w="127000">
            <a:solidFill>
              <a:srgbClr val="941100"/>
            </a:solidFill>
            <a:miter lim="400000"/>
            <a:headEnd type="triangle"/>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20" name="Line"/>
          <p:cNvSpPr/>
          <p:nvPr/>
        </p:nvSpPr>
        <p:spPr>
          <a:xfrm flipH="1" flipV="1">
            <a:off x="7963792" y="5159474"/>
            <a:ext cx="2189859" cy="841276"/>
          </a:xfrm>
          <a:prstGeom prst="line">
            <a:avLst/>
          </a:prstGeom>
          <a:ln w="127000">
            <a:solidFill>
              <a:srgbClr val="941100"/>
            </a:solidFill>
            <a:miter lim="400000"/>
            <a:headEnd type="triangle"/>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223" name="Group"/>
          <p:cNvGrpSpPr/>
          <p:nvPr/>
        </p:nvGrpSpPr>
        <p:grpSpPr>
          <a:xfrm>
            <a:off x="13735050" y="7924800"/>
            <a:ext cx="1295400" cy="1295400"/>
            <a:chOff x="0" y="0"/>
            <a:chExt cx="1295400" cy="1295400"/>
          </a:xfrm>
        </p:grpSpPr>
        <p:sp>
          <p:nvSpPr>
            <p:cNvPr id="221"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22" name="K"/>
            <p:cNvSpPr/>
            <p:nvPr/>
          </p:nvSpPr>
          <p:spPr>
            <a:xfrm>
              <a:off x="303727" y="190500"/>
              <a:ext cx="687945"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K</a:t>
              </a:r>
            </a:p>
          </p:txBody>
        </p:sp>
      </p:grpSp>
      <p:sp>
        <p:nvSpPr>
          <p:cNvPr id="234" name="Connection Line"/>
          <p:cNvSpPr/>
          <p:nvPr/>
        </p:nvSpPr>
        <p:spPr>
          <a:xfrm>
            <a:off x="13199433" y="4591983"/>
            <a:ext cx="1585584" cy="13506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88900">
            <a:solidFill>
              <a:srgbClr val="000000"/>
            </a:solidFill>
            <a:miter lim="400000"/>
          </a:ln>
        </p:spPr>
        <p:txBody>
          <a:bodyPr/>
          <a:lstStyle/>
          <a:p>
            <a:endParaRPr/>
          </a:p>
        </p:txBody>
      </p:sp>
      <p:sp>
        <p:nvSpPr>
          <p:cNvPr id="235" name="Connection Line"/>
          <p:cNvSpPr/>
          <p:nvPr/>
        </p:nvSpPr>
        <p:spPr>
          <a:xfrm>
            <a:off x="11144908" y="4648370"/>
            <a:ext cx="1122634" cy="121886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
        <p:nvSpPr>
          <p:cNvPr id="236" name="Connection Line"/>
          <p:cNvSpPr/>
          <p:nvPr/>
        </p:nvSpPr>
        <p:spPr>
          <a:xfrm>
            <a:off x="9362468" y="6845970"/>
            <a:ext cx="934664" cy="11480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88900">
            <a:solidFill>
              <a:srgbClr val="000000"/>
            </a:solidFill>
            <a:miter lim="400000"/>
          </a:ln>
        </p:spPr>
        <p:txBody>
          <a:bodyPr/>
          <a:lstStyle/>
          <a:p>
            <a:endParaRPr/>
          </a:p>
        </p:txBody>
      </p:sp>
      <p:sp>
        <p:nvSpPr>
          <p:cNvPr id="237" name="Connection Line"/>
          <p:cNvSpPr/>
          <p:nvPr/>
        </p:nvSpPr>
        <p:spPr>
          <a:xfrm>
            <a:off x="10706100" y="6991351"/>
            <a:ext cx="1" cy="85724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7200"/>
                  <a:pt x="0" y="14400"/>
                  <a:pt x="21600" y="21600"/>
                </a:cubicBezTo>
              </a:path>
            </a:pathLst>
          </a:custGeom>
          <a:ln w="88900">
            <a:solidFill>
              <a:srgbClr val="000000"/>
            </a:solidFill>
            <a:miter lim="400000"/>
          </a:ln>
        </p:spPr>
        <p:txBody>
          <a:bodyPr/>
          <a:lstStyle/>
          <a:p>
            <a:endParaRPr/>
          </a:p>
        </p:txBody>
      </p:sp>
      <p:sp>
        <p:nvSpPr>
          <p:cNvPr id="238" name="Connection Line"/>
          <p:cNvSpPr/>
          <p:nvPr/>
        </p:nvSpPr>
        <p:spPr>
          <a:xfrm>
            <a:off x="11125477" y="6837292"/>
            <a:ext cx="990046" cy="11653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88900">
            <a:solidFill>
              <a:srgbClr val="000000"/>
            </a:solidFill>
            <a:miter lim="400000"/>
          </a:ln>
        </p:spPr>
        <p:txBody>
          <a:bodyPr/>
          <a:lstStyle/>
          <a:p>
            <a:endParaRPr/>
          </a:p>
        </p:txBody>
      </p:sp>
      <p:sp>
        <p:nvSpPr>
          <p:cNvPr id="239" name="Connection Line"/>
          <p:cNvSpPr/>
          <p:nvPr/>
        </p:nvSpPr>
        <p:spPr>
          <a:xfrm>
            <a:off x="14626037" y="6963153"/>
            <a:ext cx="408776" cy="100889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
        <p:nvSpPr>
          <p:cNvPr id="240" name="Connection Line"/>
          <p:cNvSpPr/>
          <p:nvPr/>
        </p:nvSpPr>
        <p:spPr>
          <a:xfrm>
            <a:off x="15559764" y="6946147"/>
            <a:ext cx="503473" cy="10429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88900">
            <a:solidFill>
              <a:srgbClr val="000000"/>
            </a:solidFill>
            <a:miter lim="400000"/>
          </a:ln>
        </p:spPr>
        <p:txBody>
          <a:bodyPr/>
          <a:lstStyle/>
          <a:p>
            <a:endParaRPr/>
          </a:p>
        </p:txBody>
      </p:sp>
      <p:sp>
        <p:nvSpPr>
          <p:cNvPr id="241" name="Connection Line"/>
          <p:cNvSpPr/>
          <p:nvPr/>
        </p:nvSpPr>
        <p:spPr>
          <a:xfrm>
            <a:off x="15754694" y="9191582"/>
            <a:ext cx="399362" cy="129548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
        <p:nvSpPr>
          <p:cNvPr id="242" name="Connection Line"/>
          <p:cNvSpPr/>
          <p:nvPr/>
        </p:nvSpPr>
        <p:spPr>
          <a:xfrm>
            <a:off x="9679718" y="9076611"/>
            <a:ext cx="738314" cy="14873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
        <p:nvSpPr>
          <p:cNvPr id="243" name="Connection Line"/>
          <p:cNvSpPr/>
          <p:nvPr/>
        </p:nvSpPr>
        <p:spPr>
          <a:xfrm>
            <a:off x="10970016" y="9087984"/>
            <a:ext cx="653268" cy="14645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88900">
            <a:solidFill>
              <a:srgbClr val="000000"/>
            </a:solidFill>
            <a:miter lim="400000"/>
          </a:ln>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210"/>
                                        </p:tgtEl>
                                        <p:attrNameLst>
                                          <p:attrName>style.visibility</p:attrName>
                                        </p:attrNameLst>
                                      </p:cBhvr>
                                      <p:to>
                                        <p:strVal val="visible"/>
                                      </p:to>
                                    </p:set>
                                    <p:animEffect transition="in" filter="wipe(left)">
                                      <p:cBhvr>
                                        <p:cTn id="7" dur="250"/>
                                        <p:tgtEl>
                                          <p:spTgt spid="210"/>
                                        </p:tgtEl>
                                      </p:cBhvr>
                                    </p:animEffect>
                                  </p:childTnLst>
                                </p:cTn>
                              </p:par>
                            </p:childTnLst>
                          </p:cTn>
                        </p:par>
                        <p:par>
                          <p:cTn id="8" fill="hold">
                            <p:stCondLst>
                              <p:cond delay="250"/>
                            </p:stCondLst>
                            <p:childTnLst>
                              <p:par>
                                <p:cTn id="9" presetID="22" presetClass="entr" presetSubtype="8" fill="hold" grpId="0" nodeType="afterEffect">
                                  <p:stCondLst>
                                    <p:cond delay="0"/>
                                  </p:stCondLst>
                                  <p:iterate>
                                    <p:tmAbs val="0"/>
                                  </p:iterate>
                                  <p:childTnLst>
                                    <p:set>
                                      <p:cBhvr>
                                        <p:cTn id="10" fill="hold"/>
                                        <p:tgtEl>
                                          <p:spTgt spid="215"/>
                                        </p:tgtEl>
                                        <p:attrNameLst>
                                          <p:attrName>style.visibility</p:attrName>
                                        </p:attrNameLst>
                                      </p:cBhvr>
                                      <p:to>
                                        <p:strVal val="visible"/>
                                      </p:to>
                                    </p:set>
                                    <p:animEffect transition="in" filter="wipe(left)">
                                      <p:cBhvr>
                                        <p:cTn id="11" dur="250"/>
                                        <p:tgtEl>
                                          <p:spTgt spid="2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iterate>
                                    <p:tmAbs val="0"/>
                                  </p:iterate>
                                  <p:childTnLst>
                                    <p:set>
                                      <p:cBhvr>
                                        <p:cTn id="15" fill="hold"/>
                                        <p:tgtEl>
                                          <p:spTgt spid="206"/>
                                        </p:tgtEl>
                                        <p:attrNameLst>
                                          <p:attrName>style.visibility</p:attrName>
                                        </p:attrNameLst>
                                      </p:cBhvr>
                                      <p:to>
                                        <p:strVal val="visible"/>
                                      </p:to>
                                    </p:set>
                                    <p:animEffect transition="in" filter="wipe(right)">
                                      <p:cBhvr>
                                        <p:cTn id="16" dur="300"/>
                                        <p:tgtEl>
                                          <p:spTgt spid="206"/>
                                        </p:tgtEl>
                                      </p:cBhvr>
                                    </p:animEffect>
                                  </p:childTnLst>
                                </p:cTn>
                              </p:par>
                            </p:childTnLst>
                          </p:cTn>
                        </p:par>
                        <p:par>
                          <p:cTn id="17" fill="hold">
                            <p:stCondLst>
                              <p:cond delay="300"/>
                            </p:stCondLst>
                            <p:childTnLst>
                              <p:par>
                                <p:cTn id="18" presetID="22" presetClass="entr" presetSubtype="2" fill="hold" grpId="0" nodeType="afterEffect">
                                  <p:stCondLst>
                                    <p:cond delay="0"/>
                                  </p:stCondLst>
                                  <p:iterate>
                                    <p:tmAbs val="0"/>
                                  </p:iterate>
                                  <p:childTnLst>
                                    <p:set>
                                      <p:cBhvr>
                                        <p:cTn id="19" fill="hold"/>
                                        <p:tgtEl>
                                          <p:spTgt spid="218"/>
                                        </p:tgtEl>
                                        <p:attrNameLst>
                                          <p:attrName>style.visibility</p:attrName>
                                        </p:attrNameLst>
                                      </p:cBhvr>
                                      <p:to>
                                        <p:strVal val="visible"/>
                                      </p:to>
                                    </p:set>
                                    <p:animEffect transition="in" filter="wipe(right)">
                                      <p:cBhvr>
                                        <p:cTn id="20" dur="250"/>
                                        <p:tgtEl>
                                          <p:spTgt spid="2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iterate>
                                    <p:tmAbs val="0"/>
                                  </p:iterate>
                                  <p:childTnLst>
                                    <p:set>
                                      <p:cBhvr>
                                        <p:cTn id="24" fill="hold"/>
                                        <p:tgtEl>
                                          <p:spTgt spid="207"/>
                                        </p:tgtEl>
                                        <p:attrNameLst>
                                          <p:attrName>style.visibility</p:attrName>
                                        </p:attrNameLst>
                                      </p:cBhvr>
                                      <p:to>
                                        <p:strVal val="visible"/>
                                      </p:to>
                                    </p:set>
                                    <p:animEffect transition="in" filter="wipe(right)">
                                      <p:cBhvr>
                                        <p:cTn id="25" dur="300"/>
                                        <p:tgtEl>
                                          <p:spTgt spid="207"/>
                                        </p:tgtEl>
                                      </p:cBhvr>
                                    </p:animEffect>
                                  </p:childTnLst>
                                </p:cTn>
                              </p:par>
                            </p:childTnLst>
                          </p:cTn>
                        </p:par>
                        <p:par>
                          <p:cTn id="26" fill="hold">
                            <p:stCondLst>
                              <p:cond delay="300"/>
                            </p:stCondLst>
                            <p:childTnLst>
                              <p:par>
                                <p:cTn id="27" presetID="22" presetClass="entr" presetSubtype="2" fill="hold" grpId="0" nodeType="afterEffect">
                                  <p:stCondLst>
                                    <p:cond delay="0"/>
                                  </p:stCondLst>
                                  <p:iterate>
                                    <p:tmAbs val="0"/>
                                  </p:iterate>
                                  <p:childTnLst>
                                    <p:set>
                                      <p:cBhvr>
                                        <p:cTn id="28" fill="hold"/>
                                        <p:tgtEl>
                                          <p:spTgt spid="217"/>
                                        </p:tgtEl>
                                        <p:attrNameLst>
                                          <p:attrName>style.visibility</p:attrName>
                                        </p:attrNameLst>
                                      </p:cBhvr>
                                      <p:to>
                                        <p:strVal val="visible"/>
                                      </p:to>
                                    </p:set>
                                    <p:animEffect transition="in" filter="wipe(right)">
                                      <p:cBhvr>
                                        <p:cTn id="29" dur="250"/>
                                        <p:tgtEl>
                                          <p:spTgt spid="21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iterate>
                                    <p:tmAbs val="0"/>
                                  </p:iterate>
                                  <p:childTnLst>
                                    <p:set>
                                      <p:cBhvr>
                                        <p:cTn id="33" fill="hold"/>
                                        <p:tgtEl>
                                          <p:spTgt spid="212"/>
                                        </p:tgtEl>
                                        <p:attrNameLst>
                                          <p:attrName>style.visibility</p:attrName>
                                        </p:attrNameLst>
                                      </p:cBhvr>
                                      <p:to>
                                        <p:strVal val="visible"/>
                                      </p:to>
                                    </p:set>
                                    <p:animEffect transition="in" filter="wipe(left)">
                                      <p:cBhvr>
                                        <p:cTn id="34" dur="300"/>
                                        <p:tgtEl>
                                          <p:spTgt spid="2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iterate>
                                    <p:tmAbs val="0"/>
                                  </p:iterate>
                                  <p:childTnLst>
                                    <p:set>
                                      <p:cBhvr>
                                        <p:cTn id="38" fill="hold"/>
                                        <p:tgtEl>
                                          <p:spTgt spid="208"/>
                                        </p:tgtEl>
                                        <p:attrNameLst>
                                          <p:attrName>style.visibility</p:attrName>
                                        </p:attrNameLst>
                                      </p:cBhvr>
                                      <p:to>
                                        <p:strVal val="visible"/>
                                      </p:to>
                                    </p:set>
                                    <p:animEffect transition="in" filter="wipe(right)">
                                      <p:cBhvr>
                                        <p:cTn id="39" dur="300"/>
                                        <p:tgtEl>
                                          <p:spTgt spid="208"/>
                                        </p:tgtEl>
                                      </p:cBhvr>
                                    </p:animEffect>
                                  </p:childTnLst>
                                </p:cTn>
                              </p:par>
                            </p:childTnLst>
                          </p:cTn>
                        </p:par>
                        <p:par>
                          <p:cTn id="40" fill="hold">
                            <p:stCondLst>
                              <p:cond delay="300"/>
                            </p:stCondLst>
                            <p:childTnLst>
                              <p:par>
                                <p:cTn id="41" presetID="22" presetClass="entr" presetSubtype="2" fill="hold" grpId="0" nodeType="afterEffect">
                                  <p:stCondLst>
                                    <p:cond delay="0"/>
                                  </p:stCondLst>
                                  <p:iterate>
                                    <p:tmAbs val="0"/>
                                  </p:iterate>
                                  <p:childTnLst>
                                    <p:set>
                                      <p:cBhvr>
                                        <p:cTn id="42" fill="hold"/>
                                        <p:tgtEl>
                                          <p:spTgt spid="219"/>
                                        </p:tgtEl>
                                        <p:attrNameLst>
                                          <p:attrName>style.visibility</p:attrName>
                                        </p:attrNameLst>
                                      </p:cBhvr>
                                      <p:to>
                                        <p:strVal val="visible"/>
                                      </p:to>
                                    </p:set>
                                    <p:animEffect transition="in" filter="wipe(right)">
                                      <p:cBhvr>
                                        <p:cTn id="43" dur="250"/>
                                        <p:tgtEl>
                                          <p:spTgt spid="219"/>
                                        </p:tgtEl>
                                      </p:cBhvr>
                                    </p:animEffect>
                                  </p:childTnLst>
                                </p:cTn>
                              </p:par>
                            </p:childTnLst>
                          </p:cTn>
                        </p:par>
                        <p:par>
                          <p:cTn id="44" fill="hold">
                            <p:stCondLst>
                              <p:cond delay="550"/>
                            </p:stCondLst>
                            <p:childTnLst>
                              <p:par>
                                <p:cTn id="45" presetID="22" presetClass="entr" presetSubtype="2" fill="hold" grpId="0" nodeType="afterEffect">
                                  <p:stCondLst>
                                    <p:cond delay="0"/>
                                  </p:stCondLst>
                                  <p:iterate>
                                    <p:tmAbs val="0"/>
                                  </p:iterate>
                                  <p:childTnLst>
                                    <p:set>
                                      <p:cBhvr>
                                        <p:cTn id="46" fill="hold"/>
                                        <p:tgtEl>
                                          <p:spTgt spid="209"/>
                                        </p:tgtEl>
                                        <p:attrNameLst>
                                          <p:attrName>style.visibility</p:attrName>
                                        </p:attrNameLst>
                                      </p:cBhvr>
                                      <p:to>
                                        <p:strVal val="visible"/>
                                      </p:to>
                                    </p:set>
                                    <p:animEffect transition="in" filter="wipe(right)">
                                      <p:cBhvr>
                                        <p:cTn id="47" dur="300"/>
                                        <p:tgtEl>
                                          <p:spTgt spid="209"/>
                                        </p:tgtEl>
                                      </p:cBhvr>
                                    </p:animEffect>
                                  </p:childTnLst>
                                </p:cTn>
                              </p:par>
                            </p:childTnLst>
                          </p:cTn>
                        </p:par>
                        <p:par>
                          <p:cTn id="48" fill="hold">
                            <p:stCondLst>
                              <p:cond delay="850"/>
                            </p:stCondLst>
                            <p:childTnLst>
                              <p:par>
                                <p:cTn id="49" presetID="22" presetClass="entr" presetSubtype="2" fill="hold" grpId="0" nodeType="afterEffect">
                                  <p:stCondLst>
                                    <p:cond delay="0"/>
                                  </p:stCondLst>
                                  <p:iterate>
                                    <p:tmAbs val="0"/>
                                  </p:iterate>
                                  <p:childTnLst>
                                    <p:set>
                                      <p:cBhvr>
                                        <p:cTn id="50" fill="hold"/>
                                        <p:tgtEl>
                                          <p:spTgt spid="216"/>
                                        </p:tgtEl>
                                        <p:attrNameLst>
                                          <p:attrName>style.visibility</p:attrName>
                                        </p:attrNameLst>
                                      </p:cBhvr>
                                      <p:to>
                                        <p:strVal val="visible"/>
                                      </p:to>
                                    </p:set>
                                    <p:animEffect transition="in" filter="wipe(right)">
                                      <p:cBhvr>
                                        <p:cTn id="51" dur="250"/>
                                        <p:tgtEl>
                                          <p:spTgt spid="21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iterate>
                                    <p:tmAbs val="0"/>
                                  </p:iterate>
                                  <p:childTnLst>
                                    <p:set>
                                      <p:cBhvr>
                                        <p:cTn id="55" fill="hold"/>
                                        <p:tgtEl>
                                          <p:spTgt spid="211"/>
                                        </p:tgtEl>
                                        <p:attrNameLst>
                                          <p:attrName>style.visibility</p:attrName>
                                        </p:attrNameLst>
                                      </p:cBhvr>
                                      <p:to>
                                        <p:strVal val="visible"/>
                                      </p:to>
                                    </p:set>
                                    <p:animEffect transition="in" filter="wipe(left)">
                                      <p:cBhvr>
                                        <p:cTn id="56" dur="250"/>
                                        <p:tgtEl>
                                          <p:spTgt spid="211"/>
                                        </p:tgtEl>
                                      </p:cBhvr>
                                    </p:animEffect>
                                  </p:childTnLst>
                                </p:cTn>
                              </p:par>
                            </p:childTnLst>
                          </p:cTn>
                        </p:par>
                        <p:par>
                          <p:cTn id="57" fill="hold">
                            <p:stCondLst>
                              <p:cond delay="250"/>
                            </p:stCondLst>
                            <p:childTnLst>
                              <p:par>
                                <p:cTn id="58" presetID="22" presetClass="entr" presetSubtype="2" fill="hold" grpId="0" nodeType="afterEffect">
                                  <p:stCondLst>
                                    <p:cond delay="0"/>
                                  </p:stCondLst>
                                  <p:iterate>
                                    <p:tmAbs val="0"/>
                                  </p:iterate>
                                  <p:childTnLst>
                                    <p:set>
                                      <p:cBhvr>
                                        <p:cTn id="59" fill="hold"/>
                                        <p:tgtEl>
                                          <p:spTgt spid="214"/>
                                        </p:tgtEl>
                                        <p:attrNameLst>
                                          <p:attrName>style.visibility</p:attrName>
                                        </p:attrNameLst>
                                      </p:cBhvr>
                                      <p:to>
                                        <p:strVal val="visible"/>
                                      </p:to>
                                    </p:set>
                                    <p:animEffect transition="in" filter="wipe(right)">
                                      <p:cBhvr>
                                        <p:cTn id="60" dur="250"/>
                                        <p:tgtEl>
                                          <p:spTgt spid="21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iterate>
                                    <p:tmAbs val="0"/>
                                  </p:iterate>
                                  <p:childTnLst>
                                    <p:set>
                                      <p:cBhvr>
                                        <p:cTn id="64" fill="hold"/>
                                        <p:tgtEl>
                                          <p:spTgt spid="213"/>
                                        </p:tgtEl>
                                        <p:attrNameLst>
                                          <p:attrName>style.visibility</p:attrName>
                                        </p:attrNameLst>
                                      </p:cBhvr>
                                      <p:to>
                                        <p:strVal val="visible"/>
                                      </p:to>
                                    </p:set>
                                    <p:animEffect transition="in" filter="wipe(left)">
                                      <p:cBhvr>
                                        <p:cTn id="65" dur="250"/>
                                        <p:tgtEl>
                                          <p:spTgt spid="213"/>
                                        </p:tgtEl>
                                      </p:cBhvr>
                                    </p:animEffect>
                                  </p:childTnLst>
                                </p:cTn>
                              </p:par>
                            </p:childTnLst>
                          </p:cTn>
                        </p:par>
                        <p:par>
                          <p:cTn id="66" fill="hold">
                            <p:stCondLst>
                              <p:cond delay="250"/>
                            </p:stCondLst>
                            <p:childTnLst>
                              <p:par>
                                <p:cTn id="67" presetID="22" presetClass="entr" presetSubtype="8" fill="hold" grpId="0" nodeType="afterEffect">
                                  <p:stCondLst>
                                    <p:cond delay="0"/>
                                  </p:stCondLst>
                                  <p:iterate>
                                    <p:tmAbs val="0"/>
                                  </p:iterate>
                                  <p:childTnLst>
                                    <p:set>
                                      <p:cBhvr>
                                        <p:cTn id="68" fill="hold"/>
                                        <p:tgtEl>
                                          <p:spTgt spid="220"/>
                                        </p:tgtEl>
                                        <p:attrNameLst>
                                          <p:attrName>style.visibility</p:attrName>
                                        </p:attrNameLst>
                                      </p:cBhvr>
                                      <p:to>
                                        <p:strVal val="visible"/>
                                      </p:to>
                                    </p:set>
                                    <p:animEffect transition="in" filter="wipe(left)">
                                      <p:cBhvr>
                                        <p:cTn id="69" dur="25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advAuto="0"/>
      <p:bldP spid="207" grpId="0" animBg="1" advAuto="0"/>
      <p:bldP spid="208" grpId="0" animBg="1" advAuto="0"/>
      <p:bldP spid="209" grpId="0" animBg="1" advAuto="0"/>
      <p:bldP spid="210" grpId="0" animBg="1" advAuto="0"/>
      <p:bldP spid="211" grpId="0" animBg="1" advAuto="0"/>
      <p:bldP spid="212" grpId="0" animBg="1" advAuto="0"/>
      <p:bldP spid="213" grpId="0" animBg="1" advAuto="0"/>
      <p:bldP spid="214" grpId="0" animBg="1" advAuto="0"/>
      <p:bldP spid="215" grpId="0" animBg="1" advAuto="0"/>
      <p:bldP spid="216" grpId="0" animBg="1" advAuto="0"/>
      <p:bldP spid="217" grpId="0" animBg="1" advAuto="0"/>
      <p:bldP spid="218" grpId="0" animBg="1" advAuto="0"/>
      <p:bldP spid="219" grpId="0" animBg="1" advAuto="0"/>
      <p:bldP spid="220"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Oval"/>
          <p:cNvSpPr/>
          <p:nvPr/>
        </p:nvSpPr>
        <p:spPr>
          <a:xfrm>
            <a:off x="7886700" y="5124450"/>
            <a:ext cx="5524500" cy="7905750"/>
          </a:xfrm>
          <a:prstGeom prst="ellipse">
            <a:avLst/>
          </a:prstGeom>
          <a:ln w="114300">
            <a:solidFill>
              <a:srgbClr val="9437FF"/>
            </a:solidFill>
            <a:miter lim="400000"/>
          </a:ln>
          <a:effectLst>
            <a:outerShdw blurRad="190500" dist="114300" dir="2700000" rotWithShape="0">
              <a:srgbClr val="000000">
                <a:alpha val="74999"/>
              </a:srgbClr>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48" name="Trees"/>
          <p:cNvSpPr txBox="1">
            <a:spLocks noGrp="1"/>
          </p:cNvSpPr>
          <p:nvPr>
            <p:ph type="title"/>
          </p:nvPr>
        </p:nvSpPr>
        <p:spPr>
          <a:xfrm>
            <a:off x="430147" y="0"/>
            <a:ext cx="21964651" cy="2095500"/>
          </a:xfrm>
          <a:prstGeom prst="rect">
            <a:avLst/>
          </a:prstGeom>
        </p:spPr>
        <p:txBody>
          <a:bodyPr/>
          <a:lstStyle/>
          <a:p>
            <a:r>
              <a:t>Trees</a:t>
            </a:r>
          </a:p>
        </p:txBody>
      </p:sp>
      <p:grpSp>
        <p:nvGrpSpPr>
          <p:cNvPr id="251" name="Group"/>
          <p:cNvGrpSpPr/>
          <p:nvPr/>
        </p:nvGrpSpPr>
        <p:grpSpPr>
          <a:xfrm>
            <a:off x="12058650" y="3524250"/>
            <a:ext cx="1295400" cy="1295400"/>
            <a:chOff x="0" y="0"/>
            <a:chExt cx="1295400" cy="1295400"/>
          </a:xfrm>
        </p:grpSpPr>
        <p:sp>
          <p:nvSpPr>
            <p:cNvPr id="249"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50" name="A"/>
            <p:cNvSpPr/>
            <p:nvPr/>
          </p:nvSpPr>
          <p:spPr>
            <a:xfrm>
              <a:off x="331375" y="190500"/>
              <a:ext cx="63265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A</a:t>
              </a:r>
            </a:p>
          </p:txBody>
        </p:sp>
      </p:grpSp>
      <p:grpSp>
        <p:nvGrpSpPr>
          <p:cNvPr id="254" name="Group"/>
          <p:cNvGrpSpPr/>
          <p:nvPr/>
        </p:nvGrpSpPr>
        <p:grpSpPr>
          <a:xfrm>
            <a:off x="14630400" y="5715000"/>
            <a:ext cx="1295400" cy="1295400"/>
            <a:chOff x="0" y="0"/>
            <a:chExt cx="1295400" cy="1295400"/>
          </a:xfrm>
        </p:grpSpPr>
        <p:sp>
          <p:nvSpPr>
            <p:cNvPr id="252"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53" name="C"/>
            <p:cNvSpPr/>
            <p:nvPr/>
          </p:nvSpPr>
          <p:spPr>
            <a:xfrm>
              <a:off x="331375" y="190500"/>
              <a:ext cx="63265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C</a:t>
              </a:r>
            </a:p>
          </p:txBody>
        </p:sp>
      </p:grpSp>
      <p:grpSp>
        <p:nvGrpSpPr>
          <p:cNvPr id="257" name="Group"/>
          <p:cNvGrpSpPr/>
          <p:nvPr/>
        </p:nvGrpSpPr>
        <p:grpSpPr>
          <a:xfrm>
            <a:off x="15697200" y="7924800"/>
            <a:ext cx="1295400" cy="1295400"/>
            <a:chOff x="0" y="0"/>
            <a:chExt cx="1295400" cy="1295400"/>
          </a:xfrm>
        </p:grpSpPr>
        <p:sp>
          <p:nvSpPr>
            <p:cNvPr id="255"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56" name="G"/>
            <p:cNvSpPr/>
            <p:nvPr/>
          </p:nvSpPr>
          <p:spPr>
            <a:xfrm>
              <a:off x="303676" y="190500"/>
              <a:ext cx="687944"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G</a:t>
              </a:r>
            </a:p>
          </p:txBody>
        </p:sp>
      </p:grpSp>
      <p:grpSp>
        <p:nvGrpSpPr>
          <p:cNvPr id="260" name="Group"/>
          <p:cNvGrpSpPr/>
          <p:nvPr/>
        </p:nvGrpSpPr>
        <p:grpSpPr>
          <a:xfrm>
            <a:off x="14916150" y="10458450"/>
            <a:ext cx="1295400" cy="1295400"/>
            <a:chOff x="0" y="0"/>
            <a:chExt cx="1295400" cy="1295400"/>
          </a:xfrm>
        </p:grpSpPr>
        <p:sp>
          <p:nvSpPr>
            <p:cNvPr id="258"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59" name="J"/>
            <p:cNvSpPr/>
            <p:nvPr/>
          </p:nvSpPr>
          <p:spPr>
            <a:xfrm>
              <a:off x="446139" y="190500"/>
              <a:ext cx="403122"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J</a:t>
              </a:r>
            </a:p>
          </p:txBody>
        </p:sp>
      </p:grpSp>
      <p:grpSp>
        <p:nvGrpSpPr>
          <p:cNvPr id="263" name="Group"/>
          <p:cNvGrpSpPr/>
          <p:nvPr/>
        </p:nvGrpSpPr>
        <p:grpSpPr>
          <a:xfrm>
            <a:off x="11239500" y="10496550"/>
            <a:ext cx="1295400" cy="1295400"/>
            <a:chOff x="0" y="0"/>
            <a:chExt cx="1295400" cy="1295400"/>
          </a:xfrm>
        </p:grpSpPr>
        <p:sp>
          <p:nvSpPr>
            <p:cNvPr id="261"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62" name="M"/>
            <p:cNvSpPr/>
            <p:nvPr/>
          </p:nvSpPr>
          <p:spPr>
            <a:xfrm>
              <a:off x="314325" y="190500"/>
              <a:ext cx="666750"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M</a:t>
              </a:r>
            </a:p>
          </p:txBody>
        </p:sp>
      </p:grpSp>
      <p:grpSp>
        <p:nvGrpSpPr>
          <p:cNvPr id="266" name="Group"/>
          <p:cNvGrpSpPr/>
          <p:nvPr/>
        </p:nvGrpSpPr>
        <p:grpSpPr>
          <a:xfrm>
            <a:off x="8743950" y="10496550"/>
            <a:ext cx="1295400" cy="1295400"/>
            <a:chOff x="0" y="0"/>
            <a:chExt cx="1295400" cy="1295400"/>
          </a:xfrm>
        </p:grpSpPr>
        <p:sp>
          <p:nvSpPr>
            <p:cNvPr id="264"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65" name="H"/>
            <p:cNvSpPr/>
            <p:nvPr/>
          </p:nvSpPr>
          <p:spPr>
            <a:xfrm>
              <a:off x="288941" y="190500"/>
              <a:ext cx="717519"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H</a:t>
              </a:r>
            </a:p>
          </p:txBody>
        </p:sp>
      </p:grpSp>
      <p:grpSp>
        <p:nvGrpSpPr>
          <p:cNvPr id="269" name="Group"/>
          <p:cNvGrpSpPr/>
          <p:nvPr/>
        </p:nvGrpSpPr>
        <p:grpSpPr>
          <a:xfrm>
            <a:off x="8305800" y="7848600"/>
            <a:ext cx="1295400" cy="1295400"/>
            <a:chOff x="0" y="0"/>
            <a:chExt cx="1295400" cy="1295400"/>
          </a:xfrm>
        </p:grpSpPr>
        <p:sp>
          <p:nvSpPr>
            <p:cNvPr id="267"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68" name="D"/>
            <p:cNvSpPr/>
            <p:nvPr/>
          </p:nvSpPr>
          <p:spPr>
            <a:xfrm>
              <a:off x="301799" y="190500"/>
              <a:ext cx="691802"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D</a:t>
              </a:r>
            </a:p>
          </p:txBody>
        </p:sp>
      </p:grpSp>
      <p:grpSp>
        <p:nvGrpSpPr>
          <p:cNvPr id="272" name="Group"/>
          <p:cNvGrpSpPr/>
          <p:nvPr/>
        </p:nvGrpSpPr>
        <p:grpSpPr>
          <a:xfrm>
            <a:off x="11887200" y="7848600"/>
            <a:ext cx="1295400" cy="1295400"/>
            <a:chOff x="0" y="0"/>
            <a:chExt cx="1295400" cy="1295400"/>
          </a:xfrm>
        </p:grpSpPr>
        <p:sp>
          <p:nvSpPr>
            <p:cNvPr id="270"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71" name="F"/>
            <p:cNvSpPr/>
            <p:nvPr/>
          </p:nvSpPr>
          <p:spPr>
            <a:xfrm>
              <a:off x="374451" y="190500"/>
              <a:ext cx="546498"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F</a:t>
              </a:r>
            </a:p>
          </p:txBody>
        </p:sp>
      </p:grpSp>
      <p:grpSp>
        <p:nvGrpSpPr>
          <p:cNvPr id="275" name="Group"/>
          <p:cNvGrpSpPr/>
          <p:nvPr/>
        </p:nvGrpSpPr>
        <p:grpSpPr>
          <a:xfrm>
            <a:off x="10058400" y="5695950"/>
            <a:ext cx="1295400" cy="1295400"/>
            <a:chOff x="0" y="0"/>
            <a:chExt cx="1295400" cy="1295400"/>
          </a:xfrm>
        </p:grpSpPr>
        <p:sp>
          <p:nvSpPr>
            <p:cNvPr id="273"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74" name="B"/>
            <p:cNvSpPr/>
            <p:nvPr/>
          </p:nvSpPr>
          <p:spPr>
            <a:xfrm>
              <a:off x="358699" y="190500"/>
              <a:ext cx="57800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B</a:t>
              </a:r>
            </a:p>
          </p:txBody>
        </p:sp>
      </p:grpSp>
      <p:grpSp>
        <p:nvGrpSpPr>
          <p:cNvPr id="278" name="Group"/>
          <p:cNvGrpSpPr/>
          <p:nvPr/>
        </p:nvGrpSpPr>
        <p:grpSpPr>
          <a:xfrm>
            <a:off x="10058400" y="7848600"/>
            <a:ext cx="1295400" cy="1295400"/>
            <a:chOff x="0" y="0"/>
            <a:chExt cx="1295400" cy="1295400"/>
          </a:xfrm>
        </p:grpSpPr>
        <p:sp>
          <p:nvSpPr>
            <p:cNvPr id="276"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77" name="E"/>
            <p:cNvSpPr/>
            <p:nvPr/>
          </p:nvSpPr>
          <p:spPr>
            <a:xfrm>
              <a:off x="358008" y="190500"/>
              <a:ext cx="579288"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E</a:t>
              </a:r>
            </a:p>
          </p:txBody>
        </p:sp>
      </p:grpSp>
      <p:sp>
        <p:nvSpPr>
          <p:cNvPr id="279" name="Subtree Rooted at B"/>
          <p:cNvSpPr/>
          <p:nvPr/>
        </p:nvSpPr>
        <p:spPr>
          <a:xfrm>
            <a:off x="2570891" y="11856839"/>
            <a:ext cx="6057901" cy="1676401"/>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pPr>
              <a:defRPr>
                <a:solidFill>
                  <a:srgbClr val="6C6963"/>
                </a:solidFill>
              </a:defRPr>
            </a:pPr>
            <a:r>
              <a:t>Subtree Rooted at </a:t>
            </a:r>
            <a:r>
              <a:rPr>
                <a:solidFill>
                  <a:srgbClr val="941100"/>
                </a:solidFill>
              </a:rPr>
              <a:t>B</a:t>
            </a:r>
          </a:p>
        </p:txBody>
      </p:sp>
      <p:sp>
        <p:nvSpPr>
          <p:cNvPr id="280" name="Line"/>
          <p:cNvSpPr/>
          <p:nvPr/>
        </p:nvSpPr>
        <p:spPr>
          <a:xfrm flipH="1">
            <a:off x="6686550" y="11620500"/>
            <a:ext cx="1809750" cy="762000"/>
          </a:xfrm>
          <a:prstGeom prst="line">
            <a:avLst/>
          </a:prstGeom>
          <a:ln w="127000">
            <a:solidFill>
              <a:srgbClr val="941100"/>
            </a:solidFill>
            <a:miter lim="400000"/>
            <a:headEnd type="triangle"/>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283" name="Group"/>
          <p:cNvGrpSpPr/>
          <p:nvPr/>
        </p:nvGrpSpPr>
        <p:grpSpPr>
          <a:xfrm>
            <a:off x="13735050" y="7924800"/>
            <a:ext cx="1295400" cy="1295400"/>
            <a:chOff x="0" y="0"/>
            <a:chExt cx="1295400" cy="1295400"/>
          </a:xfrm>
        </p:grpSpPr>
        <p:sp>
          <p:nvSpPr>
            <p:cNvPr id="281"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82" name="K"/>
            <p:cNvSpPr/>
            <p:nvPr/>
          </p:nvSpPr>
          <p:spPr>
            <a:xfrm>
              <a:off x="303727" y="190500"/>
              <a:ext cx="687945"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K</a:t>
              </a:r>
            </a:p>
          </p:txBody>
        </p:sp>
      </p:grpSp>
      <p:sp>
        <p:nvSpPr>
          <p:cNvPr id="294" name="Connection Line"/>
          <p:cNvSpPr/>
          <p:nvPr/>
        </p:nvSpPr>
        <p:spPr>
          <a:xfrm>
            <a:off x="13199433" y="4591983"/>
            <a:ext cx="1585584" cy="13506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88900">
            <a:solidFill>
              <a:srgbClr val="000000"/>
            </a:solidFill>
            <a:miter lim="400000"/>
          </a:ln>
        </p:spPr>
        <p:txBody>
          <a:bodyPr/>
          <a:lstStyle/>
          <a:p>
            <a:endParaRPr/>
          </a:p>
        </p:txBody>
      </p:sp>
      <p:sp>
        <p:nvSpPr>
          <p:cNvPr id="295" name="Connection Line"/>
          <p:cNvSpPr/>
          <p:nvPr/>
        </p:nvSpPr>
        <p:spPr>
          <a:xfrm>
            <a:off x="11144908" y="4648370"/>
            <a:ext cx="1122634" cy="121886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
        <p:nvSpPr>
          <p:cNvPr id="296" name="Connection Line"/>
          <p:cNvSpPr/>
          <p:nvPr/>
        </p:nvSpPr>
        <p:spPr>
          <a:xfrm>
            <a:off x="9362468" y="6845970"/>
            <a:ext cx="934664" cy="11480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88900">
            <a:solidFill>
              <a:srgbClr val="000000"/>
            </a:solidFill>
            <a:miter lim="400000"/>
          </a:ln>
        </p:spPr>
        <p:txBody>
          <a:bodyPr/>
          <a:lstStyle/>
          <a:p>
            <a:endParaRPr/>
          </a:p>
        </p:txBody>
      </p:sp>
      <p:sp>
        <p:nvSpPr>
          <p:cNvPr id="297" name="Connection Line"/>
          <p:cNvSpPr/>
          <p:nvPr/>
        </p:nvSpPr>
        <p:spPr>
          <a:xfrm>
            <a:off x="10706100" y="6991351"/>
            <a:ext cx="1" cy="85724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7200"/>
                  <a:pt x="0" y="14400"/>
                  <a:pt x="21600" y="21600"/>
                </a:cubicBezTo>
              </a:path>
            </a:pathLst>
          </a:custGeom>
          <a:ln w="88900">
            <a:solidFill>
              <a:srgbClr val="000000"/>
            </a:solidFill>
            <a:miter lim="400000"/>
          </a:ln>
        </p:spPr>
        <p:txBody>
          <a:bodyPr/>
          <a:lstStyle/>
          <a:p>
            <a:endParaRPr/>
          </a:p>
        </p:txBody>
      </p:sp>
      <p:sp>
        <p:nvSpPr>
          <p:cNvPr id="298" name="Connection Line"/>
          <p:cNvSpPr/>
          <p:nvPr/>
        </p:nvSpPr>
        <p:spPr>
          <a:xfrm>
            <a:off x="11125477" y="6837292"/>
            <a:ext cx="990046" cy="11653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88900">
            <a:solidFill>
              <a:srgbClr val="000000"/>
            </a:solidFill>
            <a:miter lim="400000"/>
          </a:ln>
        </p:spPr>
        <p:txBody>
          <a:bodyPr/>
          <a:lstStyle/>
          <a:p>
            <a:endParaRPr/>
          </a:p>
        </p:txBody>
      </p:sp>
      <p:sp>
        <p:nvSpPr>
          <p:cNvPr id="299" name="Connection Line"/>
          <p:cNvSpPr/>
          <p:nvPr/>
        </p:nvSpPr>
        <p:spPr>
          <a:xfrm>
            <a:off x="14626037" y="6963153"/>
            <a:ext cx="408776" cy="100889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
        <p:nvSpPr>
          <p:cNvPr id="300" name="Connection Line"/>
          <p:cNvSpPr/>
          <p:nvPr/>
        </p:nvSpPr>
        <p:spPr>
          <a:xfrm>
            <a:off x="15559764" y="6946147"/>
            <a:ext cx="503473" cy="10429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88900">
            <a:solidFill>
              <a:srgbClr val="000000"/>
            </a:solidFill>
            <a:miter lim="400000"/>
          </a:ln>
        </p:spPr>
        <p:txBody>
          <a:bodyPr/>
          <a:lstStyle/>
          <a:p>
            <a:endParaRPr/>
          </a:p>
        </p:txBody>
      </p:sp>
      <p:sp>
        <p:nvSpPr>
          <p:cNvPr id="301" name="Connection Line"/>
          <p:cNvSpPr/>
          <p:nvPr/>
        </p:nvSpPr>
        <p:spPr>
          <a:xfrm>
            <a:off x="15754694" y="9191582"/>
            <a:ext cx="399362" cy="129548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
        <p:nvSpPr>
          <p:cNvPr id="302" name="Connection Line"/>
          <p:cNvSpPr/>
          <p:nvPr/>
        </p:nvSpPr>
        <p:spPr>
          <a:xfrm>
            <a:off x="9679718" y="9076611"/>
            <a:ext cx="738314" cy="14873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
        <p:nvSpPr>
          <p:cNvPr id="303" name="Connection Line"/>
          <p:cNvSpPr/>
          <p:nvPr/>
        </p:nvSpPr>
        <p:spPr>
          <a:xfrm>
            <a:off x="10970016" y="9087984"/>
            <a:ext cx="653268" cy="14645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88900">
            <a:solidFill>
              <a:srgbClr val="000000"/>
            </a:solidFill>
            <a:miter lim="400000"/>
          </a:ln>
        </p:spPr>
        <p:txBody>
          <a:bodyPr/>
          <a:lstStyle/>
          <a:p>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p:tmAbs val="0"/>
                                  </p:iterate>
                                  <p:childTnLst>
                                    <p:set>
                                      <p:cBhvr>
                                        <p:cTn id="6" fill="hold"/>
                                        <p:tgtEl>
                                          <p:spTgt spid="279"/>
                                        </p:tgtEl>
                                        <p:attrNameLst>
                                          <p:attrName>style.visibility</p:attrName>
                                        </p:attrNameLst>
                                      </p:cBhvr>
                                      <p:to>
                                        <p:strVal val="visible"/>
                                      </p:to>
                                    </p:set>
                                    <p:animEffect transition="in" filter="wipe(left)">
                                      <p:cBhvr>
                                        <p:cTn id="7" dur="250"/>
                                        <p:tgtEl>
                                          <p:spTgt spid="279"/>
                                        </p:tgtEl>
                                      </p:cBhvr>
                                    </p:animEffect>
                                  </p:childTnLst>
                                </p:cTn>
                              </p:par>
                            </p:childTnLst>
                          </p:cTn>
                        </p:par>
                        <p:par>
                          <p:cTn id="8" fill="hold">
                            <p:stCondLst>
                              <p:cond delay="250"/>
                            </p:stCondLst>
                            <p:childTnLst>
                              <p:par>
                                <p:cTn id="9" presetID="23" presetClass="entr" presetSubtype="32" fill="hold" grpId="0" nodeType="afterEffect">
                                  <p:stCondLst>
                                    <p:cond delay="0"/>
                                  </p:stCondLst>
                                  <p:iterate type="lt">
                                    <p:tmAbs val="0"/>
                                  </p:iterate>
                                  <p:childTnLst>
                                    <p:set>
                                      <p:cBhvr>
                                        <p:cTn id="10" fill="hold"/>
                                        <p:tgtEl>
                                          <p:spTgt spid="247"/>
                                        </p:tgtEl>
                                        <p:attrNameLst>
                                          <p:attrName>style.visibility</p:attrName>
                                        </p:attrNameLst>
                                      </p:cBhvr>
                                      <p:to>
                                        <p:strVal val="visible"/>
                                      </p:to>
                                    </p:set>
                                    <p:anim calcmode="lin" valueType="num">
                                      <p:cBhvr>
                                        <p:cTn id="11" dur="1000" fill="hold"/>
                                        <p:tgtEl>
                                          <p:spTgt spid="247"/>
                                        </p:tgtEl>
                                        <p:attrNameLst>
                                          <p:attrName>ppt_w</p:attrName>
                                        </p:attrNameLst>
                                      </p:cBhvr>
                                      <p:tavLst>
                                        <p:tav tm="0">
                                          <p:val>
                                            <p:strVal val="4*#ppt_w"/>
                                          </p:val>
                                        </p:tav>
                                        <p:tav tm="100000">
                                          <p:val>
                                            <p:strVal val="#ppt_w"/>
                                          </p:val>
                                        </p:tav>
                                      </p:tavLst>
                                    </p:anim>
                                    <p:anim calcmode="lin" valueType="num">
                                      <p:cBhvr>
                                        <p:cTn id="12" dur="1000" fill="hold"/>
                                        <p:tgtEl>
                                          <p:spTgt spid="247"/>
                                        </p:tgtEl>
                                        <p:attrNameLst>
                                          <p:attrName>ppt_h</p:attrName>
                                        </p:attrNameLst>
                                      </p:cBhvr>
                                      <p:tavLst>
                                        <p:tav tm="0">
                                          <p:val>
                                            <p:strVal val="4*#ppt_h"/>
                                          </p:val>
                                        </p:tav>
                                        <p:tav tm="100000">
                                          <p:val>
                                            <p:strVal val="#ppt_h"/>
                                          </p:val>
                                        </p:tav>
                                      </p:tavLst>
                                    </p:anim>
                                  </p:childTnLst>
                                </p:cTn>
                              </p:par>
                            </p:childTnLst>
                          </p:cTn>
                        </p:par>
                        <p:par>
                          <p:cTn id="13" fill="hold">
                            <p:stCondLst>
                              <p:cond delay="1250"/>
                            </p:stCondLst>
                            <p:childTnLst>
                              <p:par>
                                <p:cTn id="14" presetID="22" presetClass="entr" presetSubtype="8" fill="hold" grpId="0" nodeType="afterEffect">
                                  <p:stCondLst>
                                    <p:cond delay="0"/>
                                  </p:stCondLst>
                                  <p:iterate>
                                    <p:tmAbs val="0"/>
                                  </p:iterate>
                                  <p:childTnLst>
                                    <p:set>
                                      <p:cBhvr>
                                        <p:cTn id="15" fill="hold"/>
                                        <p:tgtEl>
                                          <p:spTgt spid="280"/>
                                        </p:tgtEl>
                                        <p:attrNameLst>
                                          <p:attrName>style.visibility</p:attrName>
                                        </p:attrNameLst>
                                      </p:cBhvr>
                                      <p:to>
                                        <p:strVal val="visible"/>
                                      </p:to>
                                    </p:set>
                                    <p:animEffect transition="in" filter="wipe(left)">
                                      <p:cBhvr>
                                        <p:cTn id="16" dur="250"/>
                                        <p:tgtEl>
                                          <p:spTgt spid="280"/>
                                        </p:tgtEl>
                                      </p:cBhvr>
                                    </p:animEffect>
                                  </p:childTnLst>
                                </p:cTn>
                              </p:par>
                            </p:childTnLst>
                          </p:cTn>
                        </p:par>
                        <p:par>
                          <p:cTn id="17" fill="hold">
                            <p:stCondLst>
                              <p:cond delay="0"/>
                            </p:stCondLst>
                            <p:childTnLst>
                              <p:par>
                                <p:cTn id="18" presetID="9" presetClass="emph" fill="hold" grpId="0" nodeType="withEffect">
                                  <p:stCondLst>
                                    <p:cond delay="0"/>
                                  </p:stCondLst>
                                  <p:childTnLst>
                                    <p:set>
                                      <p:cBhvr>
                                        <p:cTn id="19" dur="indefinite" fill="hold"/>
                                        <p:tgtEl>
                                          <p:spTgt spid="251"/>
                                        </p:tgtEl>
                                        <p:attrNameLst>
                                          <p:attrName>style.opacity</p:attrName>
                                        </p:attrNameLst>
                                      </p:cBhvr>
                                      <p:to>
                                        <p:strVal val="0.26"/>
                                      </p:to>
                                    </p:set>
                                    <p:animEffect filter="image" prLst="opacity: 0.26; ">
                                      <p:cBhvr>
                                        <p:cTn id="20" dur="indefinite" fill="hold"/>
                                        <p:tgtEl>
                                          <p:spTgt spid="251"/>
                                        </p:tgtEl>
                                      </p:cBhvr>
                                    </p:animEffect>
                                  </p:childTnLst>
                                </p:cTn>
                              </p:par>
                            </p:childTnLst>
                          </p:cTn>
                        </p:par>
                        <p:par>
                          <p:cTn id="21" fill="hold">
                            <p:stCondLst>
                              <p:cond delay="0"/>
                            </p:stCondLst>
                            <p:childTnLst>
                              <p:par>
                                <p:cTn id="22" presetID="9" presetClass="emph" fill="hold" grpId="0" nodeType="withEffect">
                                  <p:stCondLst>
                                    <p:cond delay="0"/>
                                  </p:stCondLst>
                                  <p:childTnLst>
                                    <p:set>
                                      <p:cBhvr>
                                        <p:cTn id="23" dur="indefinite" fill="hold"/>
                                        <p:tgtEl>
                                          <p:spTgt spid="294"/>
                                        </p:tgtEl>
                                        <p:attrNameLst>
                                          <p:attrName>style.opacity</p:attrName>
                                        </p:attrNameLst>
                                      </p:cBhvr>
                                      <p:to>
                                        <p:strVal val="0.26"/>
                                      </p:to>
                                    </p:set>
                                    <p:animEffect filter="image" prLst="opacity: 0.26; ">
                                      <p:cBhvr>
                                        <p:cTn id="24" dur="indefinite" fill="hold"/>
                                        <p:tgtEl>
                                          <p:spTgt spid="294"/>
                                        </p:tgtEl>
                                      </p:cBhvr>
                                    </p:animEffect>
                                  </p:childTnLst>
                                </p:cTn>
                              </p:par>
                            </p:childTnLst>
                          </p:cTn>
                        </p:par>
                        <p:par>
                          <p:cTn id="25" fill="hold">
                            <p:stCondLst>
                              <p:cond delay="0"/>
                            </p:stCondLst>
                            <p:childTnLst>
                              <p:par>
                                <p:cTn id="26" presetID="9" presetClass="emph" fill="hold" grpId="0" nodeType="withEffect">
                                  <p:stCondLst>
                                    <p:cond delay="0"/>
                                  </p:stCondLst>
                                  <p:childTnLst>
                                    <p:set>
                                      <p:cBhvr>
                                        <p:cTn id="27" dur="indefinite" fill="hold"/>
                                        <p:tgtEl>
                                          <p:spTgt spid="295"/>
                                        </p:tgtEl>
                                        <p:attrNameLst>
                                          <p:attrName>style.opacity</p:attrName>
                                        </p:attrNameLst>
                                      </p:cBhvr>
                                      <p:to>
                                        <p:strVal val="0.26"/>
                                      </p:to>
                                    </p:set>
                                    <p:animEffect filter="image" prLst="opacity: 0.26; ">
                                      <p:cBhvr>
                                        <p:cTn id="28" dur="indefinite" fill="hold"/>
                                        <p:tgtEl>
                                          <p:spTgt spid="295"/>
                                        </p:tgtEl>
                                      </p:cBhvr>
                                    </p:animEffect>
                                  </p:childTnLst>
                                </p:cTn>
                              </p:par>
                            </p:childTnLst>
                          </p:cTn>
                        </p:par>
                        <p:par>
                          <p:cTn id="29" fill="hold">
                            <p:stCondLst>
                              <p:cond delay="0"/>
                            </p:stCondLst>
                            <p:childTnLst>
                              <p:par>
                                <p:cTn id="30" presetID="9" presetClass="emph" fill="hold" grpId="0" nodeType="withEffect">
                                  <p:stCondLst>
                                    <p:cond delay="0"/>
                                  </p:stCondLst>
                                  <p:childTnLst>
                                    <p:set>
                                      <p:cBhvr>
                                        <p:cTn id="31" dur="indefinite" fill="hold"/>
                                        <p:tgtEl>
                                          <p:spTgt spid="254"/>
                                        </p:tgtEl>
                                        <p:attrNameLst>
                                          <p:attrName>style.opacity</p:attrName>
                                        </p:attrNameLst>
                                      </p:cBhvr>
                                      <p:to>
                                        <p:strVal val="0.26"/>
                                      </p:to>
                                    </p:set>
                                    <p:animEffect filter="image" prLst="opacity: 0.26; ">
                                      <p:cBhvr>
                                        <p:cTn id="32" dur="indefinite" fill="hold"/>
                                        <p:tgtEl>
                                          <p:spTgt spid="254"/>
                                        </p:tgtEl>
                                      </p:cBhvr>
                                    </p:animEffect>
                                  </p:childTnLst>
                                </p:cTn>
                              </p:par>
                            </p:childTnLst>
                          </p:cTn>
                        </p:par>
                        <p:par>
                          <p:cTn id="33" fill="hold">
                            <p:stCondLst>
                              <p:cond delay="0"/>
                            </p:stCondLst>
                            <p:childTnLst>
                              <p:par>
                                <p:cTn id="34" presetID="9" presetClass="emph" fill="hold" grpId="0" nodeType="withEffect">
                                  <p:stCondLst>
                                    <p:cond delay="0"/>
                                  </p:stCondLst>
                                  <p:childTnLst>
                                    <p:set>
                                      <p:cBhvr>
                                        <p:cTn id="35" dur="indefinite" fill="hold"/>
                                        <p:tgtEl>
                                          <p:spTgt spid="300"/>
                                        </p:tgtEl>
                                        <p:attrNameLst>
                                          <p:attrName>style.opacity</p:attrName>
                                        </p:attrNameLst>
                                      </p:cBhvr>
                                      <p:to>
                                        <p:strVal val="0.26"/>
                                      </p:to>
                                    </p:set>
                                    <p:animEffect filter="image" prLst="opacity: 0.26; ">
                                      <p:cBhvr>
                                        <p:cTn id="36" dur="indefinite" fill="hold"/>
                                        <p:tgtEl>
                                          <p:spTgt spid="300"/>
                                        </p:tgtEl>
                                      </p:cBhvr>
                                    </p:animEffect>
                                  </p:childTnLst>
                                </p:cTn>
                              </p:par>
                            </p:childTnLst>
                          </p:cTn>
                        </p:par>
                        <p:par>
                          <p:cTn id="37" fill="hold">
                            <p:stCondLst>
                              <p:cond delay="0"/>
                            </p:stCondLst>
                            <p:childTnLst>
                              <p:par>
                                <p:cTn id="38" presetID="9" presetClass="emph" fill="hold" grpId="0" nodeType="withEffect">
                                  <p:stCondLst>
                                    <p:cond delay="0"/>
                                  </p:stCondLst>
                                  <p:childTnLst>
                                    <p:set>
                                      <p:cBhvr>
                                        <p:cTn id="39" dur="indefinite" fill="hold"/>
                                        <p:tgtEl>
                                          <p:spTgt spid="299"/>
                                        </p:tgtEl>
                                        <p:attrNameLst>
                                          <p:attrName>style.opacity</p:attrName>
                                        </p:attrNameLst>
                                      </p:cBhvr>
                                      <p:to>
                                        <p:strVal val="0.26"/>
                                      </p:to>
                                    </p:set>
                                    <p:animEffect filter="image" prLst="opacity: 0.26; ">
                                      <p:cBhvr>
                                        <p:cTn id="40" dur="indefinite" fill="hold"/>
                                        <p:tgtEl>
                                          <p:spTgt spid="299"/>
                                        </p:tgtEl>
                                      </p:cBhvr>
                                    </p:animEffect>
                                  </p:childTnLst>
                                </p:cTn>
                              </p:par>
                            </p:childTnLst>
                          </p:cTn>
                        </p:par>
                        <p:par>
                          <p:cTn id="41" fill="hold">
                            <p:stCondLst>
                              <p:cond delay="0"/>
                            </p:stCondLst>
                            <p:childTnLst>
                              <p:par>
                                <p:cTn id="42" presetID="9" presetClass="emph" fill="hold" grpId="0" nodeType="withEffect">
                                  <p:stCondLst>
                                    <p:cond delay="0"/>
                                  </p:stCondLst>
                                  <p:childTnLst>
                                    <p:set>
                                      <p:cBhvr>
                                        <p:cTn id="43" dur="indefinite" fill="hold"/>
                                        <p:tgtEl>
                                          <p:spTgt spid="283"/>
                                        </p:tgtEl>
                                        <p:attrNameLst>
                                          <p:attrName>style.opacity</p:attrName>
                                        </p:attrNameLst>
                                      </p:cBhvr>
                                      <p:to>
                                        <p:strVal val="0.26"/>
                                      </p:to>
                                    </p:set>
                                    <p:animEffect filter="image" prLst="opacity: 0.26; ">
                                      <p:cBhvr>
                                        <p:cTn id="44" dur="indefinite" fill="hold"/>
                                        <p:tgtEl>
                                          <p:spTgt spid="283"/>
                                        </p:tgtEl>
                                      </p:cBhvr>
                                    </p:animEffect>
                                  </p:childTnLst>
                                </p:cTn>
                              </p:par>
                            </p:childTnLst>
                          </p:cTn>
                        </p:par>
                        <p:par>
                          <p:cTn id="45" fill="hold">
                            <p:stCondLst>
                              <p:cond delay="0"/>
                            </p:stCondLst>
                            <p:childTnLst>
                              <p:par>
                                <p:cTn id="46" presetID="9" presetClass="emph" fill="hold" grpId="0" nodeType="withEffect">
                                  <p:stCondLst>
                                    <p:cond delay="0"/>
                                  </p:stCondLst>
                                  <p:childTnLst>
                                    <p:set>
                                      <p:cBhvr>
                                        <p:cTn id="47" dur="indefinite" fill="hold"/>
                                        <p:tgtEl>
                                          <p:spTgt spid="257"/>
                                        </p:tgtEl>
                                        <p:attrNameLst>
                                          <p:attrName>style.opacity</p:attrName>
                                        </p:attrNameLst>
                                      </p:cBhvr>
                                      <p:to>
                                        <p:strVal val="0.26"/>
                                      </p:to>
                                    </p:set>
                                    <p:animEffect filter="image" prLst="opacity: 0.26; ">
                                      <p:cBhvr>
                                        <p:cTn id="48" dur="indefinite" fill="hold"/>
                                        <p:tgtEl>
                                          <p:spTgt spid="257"/>
                                        </p:tgtEl>
                                      </p:cBhvr>
                                    </p:animEffect>
                                  </p:childTnLst>
                                </p:cTn>
                              </p:par>
                            </p:childTnLst>
                          </p:cTn>
                        </p:par>
                        <p:par>
                          <p:cTn id="49" fill="hold">
                            <p:stCondLst>
                              <p:cond delay="0"/>
                            </p:stCondLst>
                            <p:childTnLst>
                              <p:par>
                                <p:cTn id="50" presetID="9" presetClass="emph" fill="hold" grpId="0" nodeType="withEffect">
                                  <p:stCondLst>
                                    <p:cond delay="0"/>
                                  </p:stCondLst>
                                  <p:childTnLst>
                                    <p:set>
                                      <p:cBhvr>
                                        <p:cTn id="51" dur="indefinite" fill="hold"/>
                                        <p:tgtEl>
                                          <p:spTgt spid="301"/>
                                        </p:tgtEl>
                                        <p:attrNameLst>
                                          <p:attrName>style.opacity</p:attrName>
                                        </p:attrNameLst>
                                      </p:cBhvr>
                                      <p:to>
                                        <p:strVal val="0.26"/>
                                      </p:to>
                                    </p:set>
                                    <p:animEffect filter="image" prLst="opacity: 0.26; ">
                                      <p:cBhvr>
                                        <p:cTn id="52" dur="indefinite" fill="hold"/>
                                        <p:tgtEl>
                                          <p:spTgt spid="301"/>
                                        </p:tgtEl>
                                      </p:cBhvr>
                                    </p:animEffect>
                                  </p:childTnLst>
                                </p:cTn>
                              </p:par>
                            </p:childTnLst>
                          </p:cTn>
                        </p:par>
                        <p:par>
                          <p:cTn id="53" fill="hold">
                            <p:stCondLst>
                              <p:cond delay="0"/>
                            </p:stCondLst>
                            <p:childTnLst>
                              <p:par>
                                <p:cTn id="54" presetID="9" presetClass="emph" fill="hold" grpId="0" nodeType="withEffect">
                                  <p:stCondLst>
                                    <p:cond delay="0"/>
                                  </p:stCondLst>
                                  <p:childTnLst>
                                    <p:set>
                                      <p:cBhvr>
                                        <p:cTn id="55" dur="indefinite" fill="hold"/>
                                        <p:tgtEl>
                                          <p:spTgt spid="260"/>
                                        </p:tgtEl>
                                        <p:attrNameLst>
                                          <p:attrName>style.opacity</p:attrName>
                                        </p:attrNameLst>
                                      </p:cBhvr>
                                      <p:to>
                                        <p:strVal val="0.26"/>
                                      </p:to>
                                    </p:set>
                                    <p:animEffect filter="image" prLst="opacity: 0.26; ">
                                      <p:cBhvr>
                                        <p:cTn id="56" dur="indefinite" fill="hold"/>
                                        <p:tgtEl>
                                          <p:spTgt spid="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animBg="1" advAuto="0"/>
      <p:bldP spid="251" grpId="0" animBg="1" advAuto="0"/>
      <p:bldP spid="254" grpId="0" animBg="1" advAuto="0"/>
      <p:bldP spid="257" grpId="0" animBg="1" advAuto="0"/>
      <p:bldP spid="260" grpId="0" animBg="1" advAuto="0"/>
      <p:bldP spid="279" grpId="0" animBg="1" advAuto="0"/>
      <p:bldP spid="280" grpId="0" animBg="1" advAuto="0"/>
      <p:bldP spid="283" grpId="0" animBg="1" advAuto="0"/>
      <p:bldP spid="294" grpId="0" animBg="1" advAuto="0"/>
      <p:bldP spid="295" grpId="0" animBg="1" advAuto="0"/>
      <p:bldP spid="299" grpId="0" animBg="1" advAuto="0"/>
      <p:bldP spid="300" grpId="0" animBg="1" advAuto="0"/>
      <p:bldP spid="301"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rees"/>
          <p:cNvSpPr txBox="1">
            <a:spLocks noGrp="1"/>
          </p:cNvSpPr>
          <p:nvPr>
            <p:ph type="title"/>
          </p:nvPr>
        </p:nvSpPr>
        <p:spPr>
          <a:xfrm>
            <a:off x="430147" y="0"/>
            <a:ext cx="21964651" cy="2095500"/>
          </a:xfrm>
          <a:prstGeom prst="rect">
            <a:avLst/>
          </a:prstGeom>
        </p:spPr>
        <p:txBody>
          <a:bodyPr/>
          <a:lstStyle/>
          <a:p>
            <a:r>
              <a:t>Trees</a:t>
            </a:r>
          </a:p>
        </p:txBody>
      </p:sp>
      <p:grpSp>
        <p:nvGrpSpPr>
          <p:cNvPr id="310" name="Group"/>
          <p:cNvGrpSpPr/>
          <p:nvPr/>
        </p:nvGrpSpPr>
        <p:grpSpPr>
          <a:xfrm>
            <a:off x="5581650" y="3524250"/>
            <a:ext cx="1295400" cy="1295400"/>
            <a:chOff x="0" y="0"/>
            <a:chExt cx="1295400" cy="1295400"/>
          </a:xfrm>
        </p:grpSpPr>
        <p:sp>
          <p:nvSpPr>
            <p:cNvPr id="308"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09" name="A"/>
            <p:cNvSpPr/>
            <p:nvPr/>
          </p:nvSpPr>
          <p:spPr>
            <a:xfrm>
              <a:off x="331375" y="190500"/>
              <a:ext cx="63265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A</a:t>
              </a:r>
            </a:p>
          </p:txBody>
        </p:sp>
      </p:grpSp>
      <p:grpSp>
        <p:nvGrpSpPr>
          <p:cNvPr id="313" name="Group"/>
          <p:cNvGrpSpPr/>
          <p:nvPr/>
        </p:nvGrpSpPr>
        <p:grpSpPr>
          <a:xfrm>
            <a:off x="8153400" y="5715000"/>
            <a:ext cx="1295400" cy="1295400"/>
            <a:chOff x="0" y="0"/>
            <a:chExt cx="1295400" cy="1295400"/>
          </a:xfrm>
        </p:grpSpPr>
        <p:sp>
          <p:nvSpPr>
            <p:cNvPr id="311"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12" name="C"/>
            <p:cNvSpPr/>
            <p:nvPr/>
          </p:nvSpPr>
          <p:spPr>
            <a:xfrm>
              <a:off x="331375" y="190500"/>
              <a:ext cx="63265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C</a:t>
              </a:r>
            </a:p>
          </p:txBody>
        </p:sp>
      </p:grpSp>
      <p:grpSp>
        <p:nvGrpSpPr>
          <p:cNvPr id="316" name="Group"/>
          <p:cNvGrpSpPr/>
          <p:nvPr/>
        </p:nvGrpSpPr>
        <p:grpSpPr>
          <a:xfrm>
            <a:off x="9220200" y="7924800"/>
            <a:ext cx="1295400" cy="1295400"/>
            <a:chOff x="0" y="0"/>
            <a:chExt cx="1295400" cy="1295400"/>
          </a:xfrm>
        </p:grpSpPr>
        <p:sp>
          <p:nvSpPr>
            <p:cNvPr id="314"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15" name="G"/>
            <p:cNvSpPr/>
            <p:nvPr/>
          </p:nvSpPr>
          <p:spPr>
            <a:xfrm>
              <a:off x="303676" y="190500"/>
              <a:ext cx="687944"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G</a:t>
              </a:r>
            </a:p>
          </p:txBody>
        </p:sp>
      </p:grpSp>
      <p:grpSp>
        <p:nvGrpSpPr>
          <p:cNvPr id="319" name="Group"/>
          <p:cNvGrpSpPr/>
          <p:nvPr/>
        </p:nvGrpSpPr>
        <p:grpSpPr>
          <a:xfrm>
            <a:off x="8439150" y="10458450"/>
            <a:ext cx="1295400" cy="1295400"/>
            <a:chOff x="0" y="0"/>
            <a:chExt cx="1295400" cy="1295400"/>
          </a:xfrm>
        </p:grpSpPr>
        <p:sp>
          <p:nvSpPr>
            <p:cNvPr id="317"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18" name="J"/>
            <p:cNvSpPr/>
            <p:nvPr/>
          </p:nvSpPr>
          <p:spPr>
            <a:xfrm>
              <a:off x="446139" y="190500"/>
              <a:ext cx="403122"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J</a:t>
              </a:r>
            </a:p>
          </p:txBody>
        </p:sp>
      </p:grpSp>
      <p:grpSp>
        <p:nvGrpSpPr>
          <p:cNvPr id="322" name="Group"/>
          <p:cNvGrpSpPr/>
          <p:nvPr/>
        </p:nvGrpSpPr>
        <p:grpSpPr>
          <a:xfrm>
            <a:off x="4762500" y="10496550"/>
            <a:ext cx="1295400" cy="1295400"/>
            <a:chOff x="0" y="0"/>
            <a:chExt cx="1295400" cy="1295400"/>
          </a:xfrm>
        </p:grpSpPr>
        <p:sp>
          <p:nvSpPr>
            <p:cNvPr id="320"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21" name="M"/>
            <p:cNvSpPr/>
            <p:nvPr/>
          </p:nvSpPr>
          <p:spPr>
            <a:xfrm>
              <a:off x="314325" y="190500"/>
              <a:ext cx="666750"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M</a:t>
              </a:r>
            </a:p>
          </p:txBody>
        </p:sp>
      </p:grpSp>
      <p:grpSp>
        <p:nvGrpSpPr>
          <p:cNvPr id="325" name="Group"/>
          <p:cNvGrpSpPr/>
          <p:nvPr/>
        </p:nvGrpSpPr>
        <p:grpSpPr>
          <a:xfrm>
            <a:off x="2266950" y="10496550"/>
            <a:ext cx="1295400" cy="1295400"/>
            <a:chOff x="0" y="0"/>
            <a:chExt cx="1295400" cy="1295400"/>
          </a:xfrm>
        </p:grpSpPr>
        <p:sp>
          <p:nvSpPr>
            <p:cNvPr id="323"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24" name="H"/>
            <p:cNvSpPr/>
            <p:nvPr/>
          </p:nvSpPr>
          <p:spPr>
            <a:xfrm>
              <a:off x="288941" y="190500"/>
              <a:ext cx="717519"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H</a:t>
              </a:r>
            </a:p>
          </p:txBody>
        </p:sp>
      </p:grpSp>
      <p:grpSp>
        <p:nvGrpSpPr>
          <p:cNvPr id="328" name="Group"/>
          <p:cNvGrpSpPr/>
          <p:nvPr/>
        </p:nvGrpSpPr>
        <p:grpSpPr>
          <a:xfrm>
            <a:off x="1828800" y="7848600"/>
            <a:ext cx="1295400" cy="1295400"/>
            <a:chOff x="0" y="0"/>
            <a:chExt cx="1295400" cy="1295400"/>
          </a:xfrm>
        </p:grpSpPr>
        <p:sp>
          <p:nvSpPr>
            <p:cNvPr id="326"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27" name="D"/>
            <p:cNvSpPr/>
            <p:nvPr/>
          </p:nvSpPr>
          <p:spPr>
            <a:xfrm>
              <a:off x="301799" y="190500"/>
              <a:ext cx="691802"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D</a:t>
              </a:r>
            </a:p>
          </p:txBody>
        </p:sp>
      </p:grpSp>
      <p:grpSp>
        <p:nvGrpSpPr>
          <p:cNvPr id="331" name="Group"/>
          <p:cNvGrpSpPr/>
          <p:nvPr/>
        </p:nvGrpSpPr>
        <p:grpSpPr>
          <a:xfrm>
            <a:off x="5410200" y="7848600"/>
            <a:ext cx="1295400" cy="1295400"/>
            <a:chOff x="0" y="0"/>
            <a:chExt cx="1295400" cy="1295400"/>
          </a:xfrm>
        </p:grpSpPr>
        <p:sp>
          <p:nvSpPr>
            <p:cNvPr id="329"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30" name="F"/>
            <p:cNvSpPr/>
            <p:nvPr/>
          </p:nvSpPr>
          <p:spPr>
            <a:xfrm>
              <a:off x="374451" y="190500"/>
              <a:ext cx="546498"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F</a:t>
              </a:r>
            </a:p>
          </p:txBody>
        </p:sp>
      </p:grpSp>
      <p:grpSp>
        <p:nvGrpSpPr>
          <p:cNvPr id="334" name="Group"/>
          <p:cNvGrpSpPr/>
          <p:nvPr/>
        </p:nvGrpSpPr>
        <p:grpSpPr>
          <a:xfrm>
            <a:off x="3581400" y="5695950"/>
            <a:ext cx="1295400" cy="1295400"/>
            <a:chOff x="0" y="0"/>
            <a:chExt cx="1295400" cy="1295400"/>
          </a:xfrm>
        </p:grpSpPr>
        <p:sp>
          <p:nvSpPr>
            <p:cNvPr id="332"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33" name="B"/>
            <p:cNvSpPr/>
            <p:nvPr/>
          </p:nvSpPr>
          <p:spPr>
            <a:xfrm>
              <a:off x="358699" y="190500"/>
              <a:ext cx="57800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B</a:t>
              </a:r>
            </a:p>
          </p:txBody>
        </p:sp>
      </p:grpSp>
      <p:grpSp>
        <p:nvGrpSpPr>
          <p:cNvPr id="337" name="Group"/>
          <p:cNvGrpSpPr/>
          <p:nvPr/>
        </p:nvGrpSpPr>
        <p:grpSpPr>
          <a:xfrm>
            <a:off x="3581400" y="7848600"/>
            <a:ext cx="1295400" cy="1295400"/>
            <a:chOff x="0" y="0"/>
            <a:chExt cx="1295400" cy="1295400"/>
          </a:xfrm>
        </p:grpSpPr>
        <p:sp>
          <p:nvSpPr>
            <p:cNvPr id="335"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36" name="E"/>
            <p:cNvSpPr/>
            <p:nvPr/>
          </p:nvSpPr>
          <p:spPr>
            <a:xfrm>
              <a:off x="358008" y="190500"/>
              <a:ext cx="579288"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E</a:t>
              </a:r>
            </a:p>
          </p:txBody>
        </p:sp>
      </p:grpSp>
      <p:grpSp>
        <p:nvGrpSpPr>
          <p:cNvPr id="340" name="Group"/>
          <p:cNvGrpSpPr/>
          <p:nvPr/>
        </p:nvGrpSpPr>
        <p:grpSpPr>
          <a:xfrm>
            <a:off x="7258050" y="7924800"/>
            <a:ext cx="1295400" cy="1295400"/>
            <a:chOff x="0" y="0"/>
            <a:chExt cx="1295400" cy="1295400"/>
          </a:xfrm>
        </p:grpSpPr>
        <p:sp>
          <p:nvSpPr>
            <p:cNvPr id="338"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39" name="K"/>
            <p:cNvSpPr/>
            <p:nvPr/>
          </p:nvSpPr>
          <p:spPr>
            <a:xfrm>
              <a:off x="303727" y="190500"/>
              <a:ext cx="687945"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K</a:t>
              </a:r>
            </a:p>
          </p:txBody>
        </p:sp>
      </p:grpSp>
      <p:sp>
        <p:nvSpPr>
          <p:cNvPr id="381" name="Connection Line"/>
          <p:cNvSpPr/>
          <p:nvPr/>
        </p:nvSpPr>
        <p:spPr>
          <a:xfrm>
            <a:off x="6722433" y="4591983"/>
            <a:ext cx="1585584" cy="13506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88900">
            <a:solidFill>
              <a:srgbClr val="000000"/>
            </a:solidFill>
            <a:miter lim="400000"/>
          </a:ln>
        </p:spPr>
        <p:txBody>
          <a:bodyPr/>
          <a:lstStyle/>
          <a:p>
            <a:endParaRPr/>
          </a:p>
        </p:txBody>
      </p:sp>
      <p:sp>
        <p:nvSpPr>
          <p:cNvPr id="382" name="Connection Line"/>
          <p:cNvSpPr/>
          <p:nvPr/>
        </p:nvSpPr>
        <p:spPr>
          <a:xfrm>
            <a:off x="4667908" y="4648370"/>
            <a:ext cx="1122634" cy="121886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
        <p:nvSpPr>
          <p:cNvPr id="383" name="Connection Line"/>
          <p:cNvSpPr/>
          <p:nvPr/>
        </p:nvSpPr>
        <p:spPr>
          <a:xfrm>
            <a:off x="2885468" y="6845970"/>
            <a:ext cx="934664" cy="11480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88900">
            <a:solidFill>
              <a:srgbClr val="000000"/>
            </a:solidFill>
            <a:miter lim="400000"/>
          </a:ln>
        </p:spPr>
        <p:txBody>
          <a:bodyPr/>
          <a:lstStyle/>
          <a:p>
            <a:endParaRPr/>
          </a:p>
        </p:txBody>
      </p:sp>
      <p:sp>
        <p:nvSpPr>
          <p:cNvPr id="384" name="Connection Line"/>
          <p:cNvSpPr/>
          <p:nvPr/>
        </p:nvSpPr>
        <p:spPr>
          <a:xfrm>
            <a:off x="4229100" y="6991351"/>
            <a:ext cx="0" cy="857249"/>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88900">
            <a:solidFill>
              <a:srgbClr val="000000"/>
            </a:solidFill>
            <a:miter lim="400000"/>
          </a:ln>
        </p:spPr>
        <p:txBody>
          <a:bodyPr/>
          <a:lstStyle/>
          <a:p>
            <a:endParaRPr/>
          </a:p>
        </p:txBody>
      </p:sp>
      <p:sp>
        <p:nvSpPr>
          <p:cNvPr id="385" name="Connection Line"/>
          <p:cNvSpPr/>
          <p:nvPr/>
        </p:nvSpPr>
        <p:spPr>
          <a:xfrm>
            <a:off x="4648477" y="6837292"/>
            <a:ext cx="990046" cy="11653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88900">
            <a:solidFill>
              <a:srgbClr val="000000"/>
            </a:solidFill>
            <a:miter lim="400000"/>
          </a:ln>
        </p:spPr>
        <p:txBody>
          <a:bodyPr/>
          <a:lstStyle/>
          <a:p>
            <a:endParaRPr/>
          </a:p>
        </p:txBody>
      </p:sp>
      <p:sp>
        <p:nvSpPr>
          <p:cNvPr id="386" name="Connection Line"/>
          <p:cNvSpPr/>
          <p:nvPr/>
        </p:nvSpPr>
        <p:spPr>
          <a:xfrm>
            <a:off x="8149037" y="6963153"/>
            <a:ext cx="408776" cy="100889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
        <p:nvSpPr>
          <p:cNvPr id="387" name="Connection Line"/>
          <p:cNvSpPr/>
          <p:nvPr/>
        </p:nvSpPr>
        <p:spPr>
          <a:xfrm>
            <a:off x="9082764" y="6946147"/>
            <a:ext cx="503473" cy="10429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88900">
            <a:solidFill>
              <a:srgbClr val="000000"/>
            </a:solidFill>
            <a:miter lim="400000"/>
          </a:ln>
        </p:spPr>
        <p:txBody>
          <a:bodyPr/>
          <a:lstStyle/>
          <a:p>
            <a:endParaRPr/>
          </a:p>
        </p:txBody>
      </p:sp>
      <p:sp>
        <p:nvSpPr>
          <p:cNvPr id="388" name="Connection Line"/>
          <p:cNvSpPr/>
          <p:nvPr/>
        </p:nvSpPr>
        <p:spPr>
          <a:xfrm>
            <a:off x="9277694" y="9191582"/>
            <a:ext cx="399362" cy="129548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
        <p:nvSpPr>
          <p:cNvPr id="389" name="Connection Line"/>
          <p:cNvSpPr/>
          <p:nvPr/>
        </p:nvSpPr>
        <p:spPr>
          <a:xfrm>
            <a:off x="3202718" y="9076611"/>
            <a:ext cx="738314" cy="14873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
        <p:nvSpPr>
          <p:cNvPr id="390" name="Connection Line"/>
          <p:cNvSpPr/>
          <p:nvPr/>
        </p:nvSpPr>
        <p:spPr>
          <a:xfrm>
            <a:off x="4493016" y="9087984"/>
            <a:ext cx="653268" cy="14645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88900">
            <a:solidFill>
              <a:srgbClr val="000000"/>
            </a:solidFill>
            <a:miter lim="400000"/>
          </a:ln>
        </p:spPr>
        <p:txBody>
          <a:bodyPr/>
          <a:lstStyle/>
          <a:p>
            <a:endParaRPr/>
          </a:p>
        </p:txBody>
      </p:sp>
      <p:sp>
        <p:nvSpPr>
          <p:cNvPr id="351" name="General Tree"/>
          <p:cNvSpPr/>
          <p:nvPr/>
        </p:nvSpPr>
        <p:spPr>
          <a:xfrm>
            <a:off x="3944782" y="2343150"/>
            <a:ext cx="3752851"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941100"/>
                </a:solidFill>
              </a:defRPr>
            </a:lvl1pPr>
          </a:lstStyle>
          <a:p>
            <a:r>
              <a:t>General Tree</a:t>
            </a:r>
          </a:p>
        </p:txBody>
      </p:sp>
      <p:sp>
        <p:nvSpPr>
          <p:cNvPr id="352" name="Binary Tree"/>
          <p:cNvSpPr/>
          <p:nvPr/>
        </p:nvSpPr>
        <p:spPr>
          <a:xfrm>
            <a:off x="16670182" y="2343150"/>
            <a:ext cx="3752851"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a:solidFill>
                  <a:srgbClr val="941100"/>
                </a:solidFill>
              </a:defRPr>
            </a:lvl1pPr>
          </a:lstStyle>
          <a:p>
            <a:r>
              <a:t>Binary Tree</a:t>
            </a:r>
          </a:p>
        </p:txBody>
      </p:sp>
      <p:grpSp>
        <p:nvGrpSpPr>
          <p:cNvPr id="380" name="Group"/>
          <p:cNvGrpSpPr/>
          <p:nvPr/>
        </p:nvGrpSpPr>
        <p:grpSpPr>
          <a:xfrm>
            <a:off x="15043150" y="3524250"/>
            <a:ext cx="7899400" cy="5695950"/>
            <a:chOff x="0" y="0"/>
            <a:chExt cx="7899400" cy="5695950"/>
          </a:xfrm>
        </p:grpSpPr>
        <p:grpSp>
          <p:nvGrpSpPr>
            <p:cNvPr id="355" name="Group"/>
            <p:cNvGrpSpPr/>
            <p:nvPr/>
          </p:nvGrpSpPr>
          <p:grpSpPr>
            <a:xfrm>
              <a:off x="3107266" y="0"/>
              <a:ext cx="1295401" cy="1295400"/>
              <a:chOff x="0" y="0"/>
              <a:chExt cx="1295400" cy="1295400"/>
            </a:xfrm>
          </p:grpSpPr>
          <p:sp>
            <p:nvSpPr>
              <p:cNvPr id="353"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54" name="A"/>
              <p:cNvSpPr/>
              <p:nvPr/>
            </p:nvSpPr>
            <p:spPr>
              <a:xfrm>
                <a:off x="331375" y="190500"/>
                <a:ext cx="63265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A</a:t>
                </a:r>
              </a:p>
            </p:txBody>
          </p:sp>
        </p:grpSp>
        <p:grpSp>
          <p:nvGrpSpPr>
            <p:cNvPr id="358" name="Group"/>
            <p:cNvGrpSpPr/>
            <p:nvPr/>
          </p:nvGrpSpPr>
          <p:grpSpPr>
            <a:xfrm>
              <a:off x="5379882" y="2190750"/>
              <a:ext cx="1295401" cy="1295400"/>
              <a:chOff x="0" y="0"/>
              <a:chExt cx="1295400" cy="1295400"/>
            </a:xfrm>
          </p:grpSpPr>
          <p:sp>
            <p:nvSpPr>
              <p:cNvPr id="356"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57" name="C"/>
              <p:cNvSpPr/>
              <p:nvPr/>
            </p:nvSpPr>
            <p:spPr>
              <a:xfrm>
                <a:off x="331375" y="190500"/>
                <a:ext cx="63265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C</a:t>
                </a:r>
              </a:p>
            </p:txBody>
          </p:sp>
        </p:grpSp>
        <p:grpSp>
          <p:nvGrpSpPr>
            <p:cNvPr id="361" name="Group"/>
            <p:cNvGrpSpPr/>
            <p:nvPr/>
          </p:nvGrpSpPr>
          <p:grpSpPr>
            <a:xfrm>
              <a:off x="6604000" y="4400550"/>
              <a:ext cx="1295400" cy="1295400"/>
              <a:chOff x="0" y="0"/>
              <a:chExt cx="1295400" cy="1295400"/>
            </a:xfrm>
          </p:grpSpPr>
          <p:sp>
            <p:nvSpPr>
              <p:cNvPr id="359"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60" name="G"/>
              <p:cNvSpPr/>
              <p:nvPr/>
            </p:nvSpPr>
            <p:spPr>
              <a:xfrm>
                <a:off x="303676" y="190500"/>
                <a:ext cx="687944"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G</a:t>
                </a:r>
              </a:p>
            </p:txBody>
          </p:sp>
        </p:grpSp>
        <p:grpSp>
          <p:nvGrpSpPr>
            <p:cNvPr id="364" name="Group"/>
            <p:cNvGrpSpPr/>
            <p:nvPr/>
          </p:nvGrpSpPr>
          <p:grpSpPr>
            <a:xfrm>
              <a:off x="0" y="4400550"/>
              <a:ext cx="1295400" cy="1295400"/>
              <a:chOff x="0" y="0"/>
              <a:chExt cx="1295400" cy="1295400"/>
            </a:xfrm>
          </p:grpSpPr>
          <p:sp>
            <p:nvSpPr>
              <p:cNvPr id="362"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63" name="D"/>
              <p:cNvSpPr/>
              <p:nvPr/>
            </p:nvSpPr>
            <p:spPr>
              <a:xfrm>
                <a:off x="301799" y="190500"/>
                <a:ext cx="691802"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D</a:t>
                </a:r>
              </a:p>
            </p:txBody>
          </p:sp>
        </p:grpSp>
        <p:grpSp>
          <p:nvGrpSpPr>
            <p:cNvPr id="367" name="Group"/>
            <p:cNvGrpSpPr/>
            <p:nvPr/>
          </p:nvGrpSpPr>
          <p:grpSpPr>
            <a:xfrm>
              <a:off x="2201333" y="4400550"/>
              <a:ext cx="1295401" cy="1295400"/>
              <a:chOff x="0" y="0"/>
              <a:chExt cx="1295400" cy="1295400"/>
            </a:xfrm>
          </p:grpSpPr>
          <p:sp>
            <p:nvSpPr>
              <p:cNvPr id="365"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66" name="F"/>
              <p:cNvSpPr/>
              <p:nvPr/>
            </p:nvSpPr>
            <p:spPr>
              <a:xfrm>
                <a:off x="374451" y="190500"/>
                <a:ext cx="546498"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F</a:t>
                </a:r>
              </a:p>
            </p:txBody>
          </p:sp>
        </p:grpSp>
        <p:grpSp>
          <p:nvGrpSpPr>
            <p:cNvPr id="370" name="Group"/>
            <p:cNvGrpSpPr/>
            <p:nvPr/>
          </p:nvGrpSpPr>
          <p:grpSpPr>
            <a:xfrm>
              <a:off x="1295400" y="2190750"/>
              <a:ext cx="1295400" cy="1295400"/>
              <a:chOff x="0" y="0"/>
              <a:chExt cx="1295400" cy="1295400"/>
            </a:xfrm>
          </p:grpSpPr>
          <p:sp>
            <p:nvSpPr>
              <p:cNvPr id="368"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69" name="B"/>
              <p:cNvSpPr/>
              <p:nvPr/>
            </p:nvSpPr>
            <p:spPr>
              <a:xfrm>
                <a:off x="358699" y="190500"/>
                <a:ext cx="57800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B</a:t>
                </a:r>
              </a:p>
            </p:txBody>
          </p:sp>
        </p:grpSp>
        <p:grpSp>
          <p:nvGrpSpPr>
            <p:cNvPr id="373" name="Group"/>
            <p:cNvGrpSpPr/>
            <p:nvPr/>
          </p:nvGrpSpPr>
          <p:grpSpPr>
            <a:xfrm>
              <a:off x="4402666" y="4400550"/>
              <a:ext cx="1295401" cy="1295400"/>
              <a:chOff x="0" y="0"/>
              <a:chExt cx="1295400" cy="1295400"/>
            </a:xfrm>
          </p:grpSpPr>
          <p:sp>
            <p:nvSpPr>
              <p:cNvPr id="371"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72" name="K"/>
              <p:cNvSpPr/>
              <p:nvPr/>
            </p:nvSpPr>
            <p:spPr>
              <a:xfrm>
                <a:off x="303727" y="190500"/>
                <a:ext cx="687945"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K</a:t>
                </a:r>
              </a:p>
            </p:txBody>
          </p:sp>
        </p:grpSp>
        <p:sp>
          <p:nvSpPr>
            <p:cNvPr id="391" name="Connection Line"/>
            <p:cNvSpPr/>
            <p:nvPr/>
          </p:nvSpPr>
          <p:spPr>
            <a:xfrm>
              <a:off x="4221283" y="1097219"/>
              <a:ext cx="1339982" cy="12917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noFill/>
            <a:ln w="88900" cap="flat">
              <a:solidFill>
                <a:srgbClr val="000000"/>
              </a:solidFill>
              <a:prstDash val="solid"/>
              <a:miter lim="400000"/>
            </a:ln>
            <a:effectLst/>
          </p:spPr>
          <p:txBody>
            <a:bodyPr/>
            <a:lstStyle/>
            <a:p>
              <a:endParaRPr/>
            </a:p>
          </p:txBody>
        </p:sp>
        <p:sp>
          <p:nvSpPr>
            <p:cNvPr id="392" name="Connection Line"/>
            <p:cNvSpPr/>
            <p:nvPr/>
          </p:nvSpPr>
          <p:spPr>
            <a:xfrm>
              <a:off x="2355923" y="1146849"/>
              <a:ext cx="986220" cy="119245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noFill/>
            <a:ln w="88900" cap="flat">
              <a:solidFill>
                <a:srgbClr val="000000"/>
              </a:solidFill>
              <a:prstDash val="solid"/>
              <a:miter lim="400000"/>
            </a:ln>
            <a:effectLst/>
          </p:spPr>
          <p:txBody>
            <a:bodyPr/>
            <a:lstStyle/>
            <a:p>
              <a:endParaRPr/>
            </a:p>
          </p:txBody>
        </p:sp>
        <p:sp>
          <p:nvSpPr>
            <p:cNvPr id="393" name="Connection Line"/>
            <p:cNvSpPr/>
            <p:nvPr/>
          </p:nvSpPr>
          <p:spPr>
            <a:xfrm>
              <a:off x="975334" y="3397356"/>
              <a:ext cx="640132" cy="109198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noFill/>
            <a:ln w="88900" cap="flat">
              <a:solidFill>
                <a:srgbClr val="000000"/>
              </a:solidFill>
              <a:prstDash val="solid"/>
              <a:miter lim="400000"/>
            </a:ln>
            <a:effectLst/>
          </p:spPr>
          <p:txBody>
            <a:bodyPr/>
            <a:lstStyle/>
            <a:p>
              <a:endParaRPr/>
            </a:p>
          </p:txBody>
        </p:sp>
        <p:sp>
          <p:nvSpPr>
            <p:cNvPr id="394" name="Connection Line"/>
            <p:cNvSpPr/>
            <p:nvPr/>
          </p:nvSpPr>
          <p:spPr>
            <a:xfrm>
              <a:off x="2188851" y="3437900"/>
              <a:ext cx="414431" cy="10109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noFill/>
            <a:ln w="88900" cap="flat">
              <a:solidFill>
                <a:srgbClr val="000000"/>
              </a:solidFill>
              <a:prstDash val="solid"/>
              <a:miter lim="400000"/>
            </a:ln>
            <a:effectLst/>
          </p:spPr>
          <p:txBody>
            <a:bodyPr/>
            <a:lstStyle/>
            <a:p>
              <a:endParaRPr/>
            </a:p>
          </p:txBody>
        </p:sp>
        <p:sp>
          <p:nvSpPr>
            <p:cNvPr id="395" name="Connection Line"/>
            <p:cNvSpPr/>
            <p:nvPr/>
          </p:nvSpPr>
          <p:spPr>
            <a:xfrm>
              <a:off x="5312391" y="3430974"/>
              <a:ext cx="453166" cy="10247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noFill/>
            <a:ln w="88900" cap="flat">
              <a:solidFill>
                <a:srgbClr val="000000"/>
              </a:solidFill>
              <a:prstDash val="solid"/>
              <a:miter lim="400000"/>
            </a:ln>
            <a:effectLst/>
          </p:spPr>
          <p:txBody>
            <a:bodyPr/>
            <a:lstStyle/>
            <a:p>
              <a:endParaRPr/>
            </a:p>
          </p:txBody>
        </p:sp>
        <p:sp>
          <p:nvSpPr>
            <p:cNvPr id="396" name="Connection Line"/>
            <p:cNvSpPr/>
            <p:nvPr/>
          </p:nvSpPr>
          <p:spPr>
            <a:xfrm>
              <a:off x="6341518" y="3405174"/>
              <a:ext cx="596246" cy="1076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noFill/>
            <a:ln w="88900" cap="flat">
              <a:solidFill>
                <a:srgbClr val="000000"/>
              </a:solidFill>
              <a:prstDash val="solid"/>
              <a:miter lim="400000"/>
            </a:ln>
            <a:effectLst/>
          </p:spPr>
          <p:txBody>
            <a:bodyPr/>
            <a:lstStyle/>
            <a:p>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351"/>
                                        </p:tgtEl>
                                        <p:attrNameLst>
                                          <p:attrName>style.visibility</p:attrName>
                                        </p:attrNameLst>
                                      </p:cBhvr>
                                      <p:to>
                                        <p:strVal val="visible"/>
                                      </p:to>
                                    </p:set>
                                    <p:animEffect transition="in" filter="wipe(left)">
                                      <p:cBhvr>
                                        <p:cTn id="7" dur="250"/>
                                        <p:tgtEl>
                                          <p:spTgt spid="3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p:tmAbs val="0"/>
                                  </p:iterate>
                                  <p:childTnLst>
                                    <p:set>
                                      <p:cBhvr>
                                        <p:cTn id="11" fill="hold"/>
                                        <p:tgtEl>
                                          <p:spTgt spid="352"/>
                                        </p:tgtEl>
                                        <p:attrNameLst>
                                          <p:attrName>style.visibility</p:attrName>
                                        </p:attrNameLst>
                                      </p:cBhvr>
                                      <p:to>
                                        <p:strVal val="visible"/>
                                      </p:to>
                                    </p:set>
                                    <p:animEffect transition="in" filter="wipe(left)">
                                      <p:cBhvr>
                                        <p:cTn id="12" dur="250"/>
                                        <p:tgtEl>
                                          <p:spTgt spid="352"/>
                                        </p:tgtEl>
                                      </p:cBhvr>
                                    </p:animEffect>
                                  </p:childTnLst>
                                </p:cTn>
                              </p:par>
                            </p:childTnLst>
                          </p:cTn>
                        </p:par>
                        <p:par>
                          <p:cTn id="13" fill="hold">
                            <p:stCondLst>
                              <p:cond delay="250"/>
                            </p:stCondLst>
                            <p:childTnLst>
                              <p:par>
                                <p:cTn id="14" presetID="22" presetClass="entr" presetSubtype="1" fill="hold" grpId="0" nodeType="afterEffect">
                                  <p:stCondLst>
                                    <p:cond delay="0"/>
                                  </p:stCondLst>
                                  <p:iterate>
                                    <p:tmAbs val="0"/>
                                  </p:iterate>
                                  <p:childTnLst>
                                    <p:set>
                                      <p:cBhvr>
                                        <p:cTn id="15" fill="hold"/>
                                        <p:tgtEl>
                                          <p:spTgt spid="380"/>
                                        </p:tgtEl>
                                        <p:attrNameLst>
                                          <p:attrName>style.visibility</p:attrName>
                                        </p:attrNameLst>
                                      </p:cBhvr>
                                      <p:to>
                                        <p:strVal val="visible"/>
                                      </p:to>
                                    </p:set>
                                    <p:animEffect transition="in" filter="wipe(up)">
                                      <p:cBhvr>
                                        <p:cTn id="16" dur="1000"/>
                                        <p:tgtEl>
                                          <p:spTgt spid="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 grpId="0" animBg="1" advAuto="0"/>
      <p:bldP spid="352" grpId="0" animBg="1" advAuto="0"/>
      <p:bldP spid="380"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Line"/>
          <p:cNvSpPr/>
          <p:nvPr/>
        </p:nvSpPr>
        <p:spPr>
          <a:xfrm>
            <a:off x="933450" y="11163290"/>
            <a:ext cx="20044005" cy="12"/>
          </a:xfrm>
          <a:prstGeom prst="line">
            <a:avLst/>
          </a:prstGeom>
          <a:ln w="114300" cap="rnd">
            <a:solidFill>
              <a:srgbClr val="9437FF"/>
            </a:solidFill>
            <a:custDash>
              <a:ds d="100000" sp="200000"/>
            </a:custDash>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01" name="Line"/>
          <p:cNvSpPr/>
          <p:nvPr/>
        </p:nvSpPr>
        <p:spPr>
          <a:xfrm>
            <a:off x="1009650" y="8572491"/>
            <a:ext cx="20044005" cy="12"/>
          </a:xfrm>
          <a:prstGeom prst="line">
            <a:avLst/>
          </a:prstGeom>
          <a:ln w="114300" cap="rnd">
            <a:solidFill>
              <a:srgbClr val="9437FF"/>
            </a:solidFill>
            <a:custDash>
              <a:ds d="100000" sp="200000"/>
            </a:custDash>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02" name="Line"/>
          <p:cNvSpPr/>
          <p:nvPr/>
        </p:nvSpPr>
        <p:spPr>
          <a:xfrm>
            <a:off x="933450" y="6305541"/>
            <a:ext cx="20044005" cy="12"/>
          </a:xfrm>
          <a:prstGeom prst="line">
            <a:avLst/>
          </a:prstGeom>
          <a:ln w="114300" cap="rnd">
            <a:solidFill>
              <a:srgbClr val="9437FF"/>
            </a:solidFill>
            <a:custDash>
              <a:ds d="100000" sp="200000"/>
            </a:custDash>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03" name="Line"/>
          <p:cNvSpPr/>
          <p:nvPr/>
        </p:nvSpPr>
        <p:spPr>
          <a:xfrm>
            <a:off x="933450" y="4248141"/>
            <a:ext cx="20044005" cy="12"/>
          </a:xfrm>
          <a:prstGeom prst="line">
            <a:avLst/>
          </a:prstGeom>
          <a:ln w="114300" cap="rnd">
            <a:solidFill>
              <a:srgbClr val="9437FF"/>
            </a:solidFill>
            <a:custDash>
              <a:ds d="100000" sp="200000"/>
            </a:custDash>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04" name="Level 4"/>
          <p:cNvSpPr/>
          <p:nvPr/>
        </p:nvSpPr>
        <p:spPr>
          <a:xfrm>
            <a:off x="20974333" y="10706100"/>
            <a:ext cx="2840928"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4800" b="1">
                <a:solidFill>
                  <a:srgbClr val="9437FF"/>
                </a:solidFill>
                <a:latin typeface="Courier New"/>
                <a:ea typeface="Courier New"/>
                <a:cs typeface="Courier New"/>
                <a:sym typeface="Courier New"/>
              </a:defRPr>
            </a:lvl1pPr>
          </a:lstStyle>
          <a:p>
            <a:r>
              <a:t>Level 4</a:t>
            </a:r>
          </a:p>
        </p:txBody>
      </p:sp>
      <p:sp>
        <p:nvSpPr>
          <p:cNvPr id="405" name="Level 3"/>
          <p:cNvSpPr/>
          <p:nvPr/>
        </p:nvSpPr>
        <p:spPr>
          <a:xfrm>
            <a:off x="21097158" y="8115300"/>
            <a:ext cx="2728630"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4800" b="1">
                <a:solidFill>
                  <a:srgbClr val="9437FF"/>
                </a:solidFill>
                <a:latin typeface="Courier New"/>
                <a:ea typeface="Courier New"/>
                <a:cs typeface="Courier New"/>
                <a:sym typeface="Courier New"/>
              </a:defRPr>
            </a:lvl1pPr>
          </a:lstStyle>
          <a:p>
            <a:r>
              <a:t>Level 3</a:t>
            </a:r>
          </a:p>
        </p:txBody>
      </p:sp>
      <p:sp>
        <p:nvSpPr>
          <p:cNvPr id="406" name="Level 1"/>
          <p:cNvSpPr/>
          <p:nvPr/>
        </p:nvSpPr>
        <p:spPr>
          <a:xfrm>
            <a:off x="21108302" y="3771900"/>
            <a:ext cx="2724151"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4800" b="1">
                <a:solidFill>
                  <a:srgbClr val="9437FF"/>
                </a:solidFill>
                <a:latin typeface="Courier New"/>
                <a:ea typeface="Courier New"/>
                <a:cs typeface="Courier New"/>
                <a:sym typeface="Courier New"/>
              </a:defRPr>
            </a:lvl1pPr>
          </a:lstStyle>
          <a:p>
            <a:r>
              <a:t>Level 1</a:t>
            </a:r>
          </a:p>
        </p:txBody>
      </p:sp>
      <p:sp>
        <p:nvSpPr>
          <p:cNvPr id="407" name="Tree of Height 4"/>
          <p:cNvSpPr/>
          <p:nvPr/>
        </p:nvSpPr>
        <p:spPr>
          <a:xfrm>
            <a:off x="2425779" y="2438400"/>
            <a:ext cx="6200490"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4800">
                <a:solidFill>
                  <a:srgbClr val="9437FF"/>
                </a:solidFill>
                <a:latin typeface="Hoefler Text"/>
                <a:ea typeface="Hoefler Text"/>
                <a:cs typeface="Hoefler Text"/>
                <a:sym typeface="Hoefler Text"/>
              </a:defRPr>
            </a:lvl1pPr>
          </a:lstStyle>
          <a:p>
            <a:r>
              <a:t>Tree of Height 4</a:t>
            </a:r>
          </a:p>
        </p:txBody>
      </p:sp>
      <p:sp>
        <p:nvSpPr>
          <p:cNvPr id="408" name="Trees"/>
          <p:cNvSpPr txBox="1">
            <a:spLocks noGrp="1"/>
          </p:cNvSpPr>
          <p:nvPr>
            <p:ph type="title"/>
          </p:nvPr>
        </p:nvSpPr>
        <p:spPr>
          <a:prstGeom prst="rect">
            <a:avLst/>
          </a:prstGeom>
        </p:spPr>
        <p:txBody>
          <a:bodyPr/>
          <a:lstStyle/>
          <a:p>
            <a:r>
              <a:t>Trees</a:t>
            </a:r>
          </a:p>
        </p:txBody>
      </p:sp>
      <p:sp>
        <p:nvSpPr>
          <p:cNvPr id="409" name="Level 2"/>
          <p:cNvSpPr/>
          <p:nvPr/>
        </p:nvSpPr>
        <p:spPr>
          <a:xfrm>
            <a:off x="21045816" y="5867400"/>
            <a:ext cx="2764641"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4800" b="1">
                <a:solidFill>
                  <a:srgbClr val="9437FF"/>
                </a:solidFill>
                <a:latin typeface="Courier New"/>
                <a:ea typeface="Courier New"/>
                <a:cs typeface="Courier New"/>
                <a:sym typeface="Courier New"/>
              </a:defRPr>
            </a:lvl1pPr>
          </a:lstStyle>
          <a:p>
            <a:r>
              <a:t>Level 2</a:t>
            </a:r>
          </a:p>
        </p:txBody>
      </p:sp>
      <p:sp>
        <p:nvSpPr>
          <p:cNvPr id="410" name="Tree of Height 1"/>
          <p:cNvSpPr/>
          <p:nvPr/>
        </p:nvSpPr>
        <p:spPr>
          <a:xfrm>
            <a:off x="9093279" y="2438400"/>
            <a:ext cx="6200490" cy="9144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pPr>
              <a:defRPr sz="4800">
                <a:solidFill>
                  <a:srgbClr val="9437FF"/>
                </a:solidFill>
                <a:latin typeface="Hoefler Text"/>
                <a:ea typeface="Hoefler Text"/>
                <a:cs typeface="Hoefler Text"/>
                <a:sym typeface="Hoefler Text"/>
              </a:defRPr>
            </a:pPr>
            <a:r>
              <a:t>Tree of Height </a:t>
            </a:r>
            <a:r>
              <a:rPr b="1">
                <a:latin typeface="Courier New"/>
                <a:ea typeface="Courier New"/>
                <a:cs typeface="Courier New"/>
                <a:sym typeface="Courier New"/>
              </a:rPr>
              <a:t>1</a:t>
            </a:r>
          </a:p>
        </p:txBody>
      </p:sp>
      <p:grpSp>
        <p:nvGrpSpPr>
          <p:cNvPr id="413" name="Group"/>
          <p:cNvGrpSpPr/>
          <p:nvPr/>
        </p:nvGrpSpPr>
        <p:grpSpPr>
          <a:xfrm>
            <a:off x="11391900" y="3524250"/>
            <a:ext cx="1295400" cy="1295400"/>
            <a:chOff x="0" y="0"/>
            <a:chExt cx="1295400" cy="1295400"/>
          </a:xfrm>
        </p:grpSpPr>
        <p:sp>
          <p:nvSpPr>
            <p:cNvPr id="411"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412" name="Z"/>
            <p:cNvSpPr/>
            <p:nvPr/>
          </p:nvSpPr>
          <p:spPr>
            <a:xfrm>
              <a:off x="361950" y="152400"/>
              <a:ext cx="63265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Z</a:t>
              </a:r>
            </a:p>
          </p:txBody>
        </p:sp>
      </p:grpSp>
      <p:sp>
        <p:nvSpPr>
          <p:cNvPr id="414" name="Tree of Height 0…"/>
          <p:cNvSpPr/>
          <p:nvPr/>
        </p:nvSpPr>
        <p:spPr>
          <a:xfrm>
            <a:off x="14831948" y="2438400"/>
            <a:ext cx="6191251" cy="1866900"/>
          </a:xfrm>
          <a:prstGeom prst="rect">
            <a:avLst/>
          </a:prstGeom>
          <a:ln w="12700">
            <a:miter lim="400000"/>
          </a:ln>
          <a:effectLst>
            <a:outerShdw blurRad="38100" dist="38100" dir="2700000" rotWithShape="0">
              <a:srgbClr val="FFFFFF">
                <a:alpha val="7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p>
            <a:pPr>
              <a:defRPr sz="4800">
                <a:solidFill>
                  <a:srgbClr val="9437FF"/>
                </a:solidFill>
                <a:latin typeface="Hoefler Text"/>
                <a:ea typeface="Hoefler Text"/>
                <a:cs typeface="Hoefler Text"/>
                <a:sym typeface="Hoefler Text"/>
              </a:defRPr>
            </a:pPr>
            <a:r>
              <a:t>Tree of Height </a:t>
            </a:r>
            <a:r>
              <a:rPr b="1">
                <a:latin typeface="Courier New"/>
                <a:ea typeface="Courier New"/>
                <a:cs typeface="Courier New"/>
                <a:sym typeface="Courier New"/>
              </a:rPr>
              <a:t>0</a:t>
            </a:r>
          </a:p>
          <a:p>
            <a:pPr>
              <a:defRPr sz="4800">
                <a:solidFill>
                  <a:srgbClr val="9437FF"/>
                </a:solidFill>
                <a:latin typeface="Hoefler Text"/>
                <a:ea typeface="Hoefler Text"/>
                <a:cs typeface="Hoefler Text"/>
                <a:sym typeface="Hoefler Text"/>
              </a:defRPr>
            </a:pPr>
            <a:r>
              <a:t>(empty tree)</a:t>
            </a:r>
          </a:p>
        </p:txBody>
      </p:sp>
      <p:sp>
        <p:nvSpPr>
          <p:cNvPr id="415" name="Height of tree T = 1 + height of the tallest subtree of T"/>
          <p:cNvSpPr/>
          <p:nvPr/>
        </p:nvSpPr>
        <p:spPr>
          <a:xfrm>
            <a:off x="1056382" y="11959588"/>
            <a:ext cx="13698736" cy="8191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pPr algn="l">
              <a:defRPr sz="4600" b="1">
                <a:latin typeface="Times New Roman"/>
                <a:ea typeface="Times New Roman"/>
                <a:cs typeface="Times New Roman"/>
                <a:sym typeface="Times New Roman"/>
              </a:defRPr>
            </a:pPr>
            <a:r>
              <a:t>Height of tree </a:t>
            </a:r>
            <a:r>
              <a:rPr i="1"/>
              <a:t>T</a:t>
            </a:r>
            <a:r>
              <a:t> = 1 + height of the tallest subtree of </a:t>
            </a:r>
            <a:r>
              <a:rPr i="1"/>
              <a:t>T</a:t>
            </a:r>
          </a:p>
        </p:txBody>
      </p:sp>
      <p:grpSp>
        <p:nvGrpSpPr>
          <p:cNvPr id="418" name="Group"/>
          <p:cNvGrpSpPr/>
          <p:nvPr/>
        </p:nvGrpSpPr>
        <p:grpSpPr>
          <a:xfrm>
            <a:off x="5581650" y="3524250"/>
            <a:ext cx="1295400" cy="1295400"/>
            <a:chOff x="0" y="0"/>
            <a:chExt cx="1295400" cy="1295400"/>
          </a:xfrm>
        </p:grpSpPr>
        <p:sp>
          <p:nvSpPr>
            <p:cNvPr id="416"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417" name="A"/>
            <p:cNvSpPr/>
            <p:nvPr/>
          </p:nvSpPr>
          <p:spPr>
            <a:xfrm>
              <a:off x="331375" y="190500"/>
              <a:ext cx="63265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A</a:t>
              </a:r>
            </a:p>
          </p:txBody>
        </p:sp>
      </p:grpSp>
      <p:grpSp>
        <p:nvGrpSpPr>
          <p:cNvPr id="421" name="Group"/>
          <p:cNvGrpSpPr/>
          <p:nvPr/>
        </p:nvGrpSpPr>
        <p:grpSpPr>
          <a:xfrm>
            <a:off x="8153400" y="5715000"/>
            <a:ext cx="1295400" cy="1295400"/>
            <a:chOff x="0" y="0"/>
            <a:chExt cx="1295400" cy="1295400"/>
          </a:xfrm>
        </p:grpSpPr>
        <p:sp>
          <p:nvSpPr>
            <p:cNvPr id="419"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420" name="C"/>
            <p:cNvSpPr/>
            <p:nvPr/>
          </p:nvSpPr>
          <p:spPr>
            <a:xfrm>
              <a:off x="331375" y="190500"/>
              <a:ext cx="63265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C</a:t>
              </a:r>
            </a:p>
          </p:txBody>
        </p:sp>
      </p:grpSp>
      <p:grpSp>
        <p:nvGrpSpPr>
          <p:cNvPr id="424" name="Group"/>
          <p:cNvGrpSpPr/>
          <p:nvPr/>
        </p:nvGrpSpPr>
        <p:grpSpPr>
          <a:xfrm>
            <a:off x="9220200" y="7924800"/>
            <a:ext cx="1295400" cy="1295400"/>
            <a:chOff x="0" y="0"/>
            <a:chExt cx="1295400" cy="1295400"/>
          </a:xfrm>
        </p:grpSpPr>
        <p:sp>
          <p:nvSpPr>
            <p:cNvPr id="422"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423" name="G"/>
            <p:cNvSpPr/>
            <p:nvPr/>
          </p:nvSpPr>
          <p:spPr>
            <a:xfrm>
              <a:off x="303676" y="190500"/>
              <a:ext cx="687944"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G</a:t>
              </a:r>
            </a:p>
          </p:txBody>
        </p:sp>
      </p:grpSp>
      <p:grpSp>
        <p:nvGrpSpPr>
          <p:cNvPr id="427" name="Group"/>
          <p:cNvGrpSpPr/>
          <p:nvPr/>
        </p:nvGrpSpPr>
        <p:grpSpPr>
          <a:xfrm>
            <a:off x="4762500" y="10496550"/>
            <a:ext cx="1295400" cy="1295400"/>
            <a:chOff x="0" y="0"/>
            <a:chExt cx="1295400" cy="1295400"/>
          </a:xfrm>
        </p:grpSpPr>
        <p:sp>
          <p:nvSpPr>
            <p:cNvPr id="425"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426" name="M"/>
            <p:cNvSpPr/>
            <p:nvPr/>
          </p:nvSpPr>
          <p:spPr>
            <a:xfrm>
              <a:off x="314325" y="190500"/>
              <a:ext cx="666750"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M</a:t>
              </a:r>
            </a:p>
          </p:txBody>
        </p:sp>
      </p:grpSp>
      <p:grpSp>
        <p:nvGrpSpPr>
          <p:cNvPr id="430" name="Group"/>
          <p:cNvGrpSpPr/>
          <p:nvPr/>
        </p:nvGrpSpPr>
        <p:grpSpPr>
          <a:xfrm>
            <a:off x="2266950" y="10496550"/>
            <a:ext cx="1295400" cy="1295400"/>
            <a:chOff x="0" y="0"/>
            <a:chExt cx="1295400" cy="1295400"/>
          </a:xfrm>
        </p:grpSpPr>
        <p:sp>
          <p:nvSpPr>
            <p:cNvPr id="428"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429" name="H"/>
            <p:cNvSpPr/>
            <p:nvPr/>
          </p:nvSpPr>
          <p:spPr>
            <a:xfrm>
              <a:off x="288941" y="190500"/>
              <a:ext cx="717519"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H</a:t>
              </a:r>
            </a:p>
          </p:txBody>
        </p:sp>
      </p:grpSp>
      <p:grpSp>
        <p:nvGrpSpPr>
          <p:cNvPr id="433" name="Group"/>
          <p:cNvGrpSpPr/>
          <p:nvPr/>
        </p:nvGrpSpPr>
        <p:grpSpPr>
          <a:xfrm>
            <a:off x="1828800" y="7848600"/>
            <a:ext cx="1295400" cy="1295400"/>
            <a:chOff x="0" y="0"/>
            <a:chExt cx="1295400" cy="1295400"/>
          </a:xfrm>
        </p:grpSpPr>
        <p:sp>
          <p:nvSpPr>
            <p:cNvPr id="431"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432" name="D"/>
            <p:cNvSpPr/>
            <p:nvPr/>
          </p:nvSpPr>
          <p:spPr>
            <a:xfrm>
              <a:off x="301799" y="190500"/>
              <a:ext cx="691802"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D</a:t>
              </a:r>
            </a:p>
          </p:txBody>
        </p:sp>
      </p:grpSp>
      <p:grpSp>
        <p:nvGrpSpPr>
          <p:cNvPr id="436" name="Group"/>
          <p:cNvGrpSpPr/>
          <p:nvPr/>
        </p:nvGrpSpPr>
        <p:grpSpPr>
          <a:xfrm>
            <a:off x="5410200" y="7848600"/>
            <a:ext cx="1295400" cy="1295400"/>
            <a:chOff x="0" y="0"/>
            <a:chExt cx="1295400" cy="1295400"/>
          </a:xfrm>
        </p:grpSpPr>
        <p:sp>
          <p:nvSpPr>
            <p:cNvPr id="434"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435" name="F"/>
            <p:cNvSpPr/>
            <p:nvPr/>
          </p:nvSpPr>
          <p:spPr>
            <a:xfrm>
              <a:off x="374451" y="190500"/>
              <a:ext cx="546498"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F</a:t>
              </a:r>
            </a:p>
          </p:txBody>
        </p:sp>
      </p:grpSp>
      <p:grpSp>
        <p:nvGrpSpPr>
          <p:cNvPr id="439" name="Group"/>
          <p:cNvGrpSpPr/>
          <p:nvPr/>
        </p:nvGrpSpPr>
        <p:grpSpPr>
          <a:xfrm>
            <a:off x="3581400" y="5695950"/>
            <a:ext cx="1295400" cy="1295400"/>
            <a:chOff x="0" y="0"/>
            <a:chExt cx="1295400" cy="1295400"/>
          </a:xfrm>
        </p:grpSpPr>
        <p:sp>
          <p:nvSpPr>
            <p:cNvPr id="437"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438" name="B"/>
            <p:cNvSpPr/>
            <p:nvPr/>
          </p:nvSpPr>
          <p:spPr>
            <a:xfrm>
              <a:off x="358699" y="190500"/>
              <a:ext cx="578001"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B</a:t>
              </a:r>
            </a:p>
          </p:txBody>
        </p:sp>
      </p:grpSp>
      <p:grpSp>
        <p:nvGrpSpPr>
          <p:cNvPr id="442" name="Group"/>
          <p:cNvGrpSpPr/>
          <p:nvPr/>
        </p:nvGrpSpPr>
        <p:grpSpPr>
          <a:xfrm>
            <a:off x="3581400" y="7848600"/>
            <a:ext cx="1295400" cy="1295400"/>
            <a:chOff x="0" y="0"/>
            <a:chExt cx="1295400" cy="1295400"/>
          </a:xfrm>
        </p:grpSpPr>
        <p:sp>
          <p:nvSpPr>
            <p:cNvPr id="440"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441" name="E"/>
            <p:cNvSpPr/>
            <p:nvPr/>
          </p:nvSpPr>
          <p:spPr>
            <a:xfrm>
              <a:off x="358008" y="190500"/>
              <a:ext cx="579288"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E</a:t>
              </a:r>
            </a:p>
          </p:txBody>
        </p:sp>
      </p:grpSp>
      <p:grpSp>
        <p:nvGrpSpPr>
          <p:cNvPr id="445" name="Group"/>
          <p:cNvGrpSpPr/>
          <p:nvPr/>
        </p:nvGrpSpPr>
        <p:grpSpPr>
          <a:xfrm>
            <a:off x="7258050" y="7924800"/>
            <a:ext cx="1295400" cy="1295400"/>
            <a:chOff x="0" y="0"/>
            <a:chExt cx="1295400" cy="1295400"/>
          </a:xfrm>
        </p:grpSpPr>
        <p:sp>
          <p:nvSpPr>
            <p:cNvPr id="443" name="Circle"/>
            <p:cNvSpPr/>
            <p:nvPr/>
          </p:nvSpPr>
          <p:spPr>
            <a:xfrm>
              <a:off x="0" y="0"/>
              <a:ext cx="1295400" cy="1295400"/>
            </a:xfrm>
            <a:prstGeom prst="ellipse">
              <a:avLst/>
            </a:prstGeom>
            <a:blipFill rotWithShape="1">
              <a:blip r:embed="rId3"/>
              <a:srcRect/>
              <a:tile tx="0" ty="0" sx="100000" sy="100000" flip="none" algn="tl"/>
            </a:blipFill>
            <a:ln w="12700" cap="flat">
              <a:noFill/>
              <a:miter lim="400000"/>
            </a:ln>
            <a:effectLst>
              <a:outerShdw blurRad="190500" dist="114300" dir="2700000" rotWithShape="0">
                <a:srgbClr val="000000">
                  <a:alpha val="74999"/>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444" name="K"/>
            <p:cNvSpPr/>
            <p:nvPr/>
          </p:nvSpPr>
          <p:spPr>
            <a:xfrm>
              <a:off x="303727" y="190500"/>
              <a:ext cx="687945" cy="914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a:solidFill>
                    <a:srgbClr val="FFFFFF"/>
                  </a:solidFill>
                </a:defRPr>
              </a:lvl1pPr>
            </a:lstStyle>
            <a:p>
              <a:r>
                <a:t>K</a:t>
              </a:r>
            </a:p>
          </p:txBody>
        </p:sp>
      </p:grpSp>
      <p:sp>
        <p:nvSpPr>
          <p:cNvPr id="458" name="Connection Line"/>
          <p:cNvSpPr/>
          <p:nvPr/>
        </p:nvSpPr>
        <p:spPr>
          <a:xfrm>
            <a:off x="6722433" y="4591983"/>
            <a:ext cx="1585584" cy="13506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88900">
            <a:solidFill>
              <a:srgbClr val="000000"/>
            </a:solidFill>
            <a:miter lim="400000"/>
          </a:ln>
        </p:spPr>
        <p:txBody>
          <a:bodyPr/>
          <a:lstStyle/>
          <a:p>
            <a:endParaRPr/>
          </a:p>
        </p:txBody>
      </p:sp>
      <p:sp>
        <p:nvSpPr>
          <p:cNvPr id="459" name="Connection Line"/>
          <p:cNvSpPr/>
          <p:nvPr/>
        </p:nvSpPr>
        <p:spPr>
          <a:xfrm>
            <a:off x="4667908" y="4648370"/>
            <a:ext cx="1122634" cy="121886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
        <p:nvSpPr>
          <p:cNvPr id="460" name="Connection Line"/>
          <p:cNvSpPr/>
          <p:nvPr/>
        </p:nvSpPr>
        <p:spPr>
          <a:xfrm>
            <a:off x="2885468" y="6845970"/>
            <a:ext cx="934664" cy="11480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88900">
            <a:solidFill>
              <a:srgbClr val="000000"/>
            </a:solidFill>
            <a:miter lim="400000"/>
          </a:ln>
        </p:spPr>
        <p:txBody>
          <a:bodyPr/>
          <a:lstStyle/>
          <a:p>
            <a:endParaRPr/>
          </a:p>
        </p:txBody>
      </p:sp>
      <p:sp>
        <p:nvSpPr>
          <p:cNvPr id="461" name="Connection Line"/>
          <p:cNvSpPr/>
          <p:nvPr/>
        </p:nvSpPr>
        <p:spPr>
          <a:xfrm>
            <a:off x="4229100" y="6991350"/>
            <a:ext cx="0" cy="857250"/>
          </a:xfrm>
          <a:custGeom>
            <a:avLst/>
            <a:gdLst/>
            <a:ahLst/>
            <a:cxnLst>
              <a:cxn ang="0">
                <a:pos x="wd2" y="hd2"/>
              </a:cxn>
              <a:cxn ang="5400000">
                <a:pos x="wd2" y="hd2"/>
              </a:cxn>
              <a:cxn ang="10800000">
                <a:pos x="wd2" y="hd2"/>
              </a:cxn>
              <a:cxn ang="16200000">
                <a:pos x="wd2" y="hd2"/>
              </a:cxn>
            </a:cxnLst>
            <a:rect l="0" t="0" r="r" b="b"/>
            <a:pathLst>
              <a:path h="21600" extrusionOk="0">
                <a:moveTo>
                  <a:pt x="0" y="0"/>
                </a:moveTo>
                <a:cubicBezTo>
                  <a:pt x="0" y="7200"/>
                  <a:pt x="0" y="14400"/>
                  <a:pt x="0" y="21600"/>
                </a:cubicBezTo>
              </a:path>
            </a:pathLst>
          </a:custGeom>
          <a:ln w="88900">
            <a:solidFill>
              <a:srgbClr val="000000"/>
            </a:solidFill>
            <a:miter lim="400000"/>
          </a:ln>
        </p:spPr>
        <p:txBody>
          <a:bodyPr/>
          <a:lstStyle/>
          <a:p>
            <a:endParaRPr/>
          </a:p>
        </p:txBody>
      </p:sp>
      <p:sp>
        <p:nvSpPr>
          <p:cNvPr id="462" name="Connection Line"/>
          <p:cNvSpPr/>
          <p:nvPr/>
        </p:nvSpPr>
        <p:spPr>
          <a:xfrm>
            <a:off x="4648477" y="6837292"/>
            <a:ext cx="990046" cy="116536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w="88900">
            <a:solidFill>
              <a:srgbClr val="000000"/>
            </a:solidFill>
            <a:miter lim="400000"/>
          </a:ln>
        </p:spPr>
        <p:txBody>
          <a:bodyPr/>
          <a:lstStyle/>
          <a:p>
            <a:endParaRPr/>
          </a:p>
        </p:txBody>
      </p:sp>
      <p:sp>
        <p:nvSpPr>
          <p:cNvPr id="463" name="Connection Line"/>
          <p:cNvSpPr/>
          <p:nvPr/>
        </p:nvSpPr>
        <p:spPr>
          <a:xfrm>
            <a:off x="8149037" y="6963153"/>
            <a:ext cx="408776" cy="100889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
        <p:nvSpPr>
          <p:cNvPr id="464" name="Connection Line"/>
          <p:cNvSpPr/>
          <p:nvPr/>
        </p:nvSpPr>
        <p:spPr>
          <a:xfrm>
            <a:off x="9082764" y="6946147"/>
            <a:ext cx="503473" cy="10429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88900">
            <a:solidFill>
              <a:srgbClr val="000000"/>
            </a:solidFill>
            <a:miter lim="400000"/>
          </a:ln>
        </p:spPr>
        <p:txBody>
          <a:bodyPr/>
          <a:lstStyle/>
          <a:p>
            <a:endParaRPr/>
          </a:p>
        </p:txBody>
      </p:sp>
      <p:sp>
        <p:nvSpPr>
          <p:cNvPr id="465" name="Connection Line"/>
          <p:cNvSpPr/>
          <p:nvPr/>
        </p:nvSpPr>
        <p:spPr>
          <a:xfrm>
            <a:off x="3202718" y="9076611"/>
            <a:ext cx="738314" cy="148732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a:solidFill>
              <a:srgbClr val="000000"/>
            </a:solidFill>
            <a:miter lim="400000"/>
          </a:ln>
        </p:spPr>
        <p:txBody>
          <a:bodyPr/>
          <a:lstStyle/>
          <a:p>
            <a:endParaRPr/>
          </a:p>
        </p:txBody>
      </p:sp>
      <p:sp>
        <p:nvSpPr>
          <p:cNvPr id="466" name="Connection Line"/>
          <p:cNvSpPr/>
          <p:nvPr/>
        </p:nvSpPr>
        <p:spPr>
          <a:xfrm>
            <a:off x="4493016" y="9087984"/>
            <a:ext cx="653268" cy="146458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88900">
            <a:solidFill>
              <a:srgbClr val="000000"/>
            </a:solidFill>
            <a:miter lim="400000"/>
          </a:ln>
        </p:spPr>
        <p:txBody>
          <a:bodyPr/>
          <a:lstStyle/>
          <a:p>
            <a:endParaRPr/>
          </a:p>
        </p:txBody>
      </p:sp>
      <p:sp>
        <p:nvSpPr>
          <p:cNvPr id="455" name="Line"/>
          <p:cNvSpPr/>
          <p:nvPr/>
        </p:nvSpPr>
        <p:spPr>
          <a:xfrm flipH="1">
            <a:off x="4634210" y="4663281"/>
            <a:ext cx="1175445" cy="1269009"/>
          </a:xfrm>
          <a:prstGeom prst="line">
            <a:avLst/>
          </a:prstGeom>
          <a:ln w="165100">
            <a:solidFill>
              <a:srgbClr val="9411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56" name="Line"/>
          <p:cNvSpPr/>
          <p:nvPr/>
        </p:nvSpPr>
        <p:spPr>
          <a:xfrm flipH="1">
            <a:off x="4207668" y="6930231"/>
            <a:ext cx="20837" cy="955080"/>
          </a:xfrm>
          <a:prstGeom prst="line">
            <a:avLst/>
          </a:prstGeom>
          <a:ln w="165100">
            <a:solidFill>
              <a:srgbClr val="9411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57" name="Line"/>
          <p:cNvSpPr/>
          <p:nvPr/>
        </p:nvSpPr>
        <p:spPr>
          <a:xfrm>
            <a:off x="4463405" y="9070268"/>
            <a:ext cx="728464" cy="1520032"/>
          </a:xfrm>
          <a:prstGeom prst="line">
            <a:avLst/>
          </a:prstGeom>
          <a:ln w="165100">
            <a:solidFill>
              <a:srgbClr val="941100"/>
            </a:solidFill>
            <a:miter lim="400000"/>
          </a:ln>
          <a:effectLst>
            <a:outerShdw blurRad="190500" dist="114300" dir="2700000" rotWithShape="0">
              <a:srgbClr val="000000">
                <a:alpha val="74999"/>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fill="hold"/>
                                        <p:tgtEl>
                                          <p:spTgt spid="406"/>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grpId="0" nodeType="afterEffect">
                                  <p:stCondLst>
                                    <p:cond delay="0"/>
                                  </p:stCondLst>
                                  <p:iterate>
                                    <p:tmAbs val="0"/>
                                  </p:iterate>
                                  <p:childTnLst>
                                    <p:set>
                                      <p:cBhvr>
                                        <p:cTn id="9" fill="hold"/>
                                        <p:tgtEl>
                                          <p:spTgt spid="403"/>
                                        </p:tgtEl>
                                        <p:attrNameLst>
                                          <p:attrName>style.visibility</p:attrName>
                                        </p:attrNameLst>
                                      </p:cBhvr>
                                      <p:to>
                                        <p:strVal val="visible"/>
                                      </p:to>
                                    </p:set>
                                    <p:animEffect transition="in" filter="wipe(right)">
                                      <p:cBhvr>
                                        <p:cTn id="10" dur="500"/>
                                        <p:tgtEl>
                                          <p:spTgt spid="403"/>
                                        </p:tgtEl>
                                      </p:cBhvr>
                                    </p:animEffect>
                                  </p:childTnLst>
                                </p:cTn>
                              </p:par>
                            </p:childTnLst>
                          </p:cTn>
                        </p:par>
                        <p:par>
                          <p:cTn id="11" fill="hold">
                            <p:stCondLst>
                              <p:cond delay="500"/>
                            </p:stCondLst>
                            <p:childTnLst>
                              <p:par>
                                <p:cTn id="12" presetID="22" presetClass="entr" presetSubtype="2" fill="hold" grpId="0" nodeType="afterEffect">
                                  <p:stCondLst>
                                    <p:cond delay="0"/>
                                  </p:stCondLst>
                                  <p:iterate>
                                    <p:tmAbs val="0"/>
                                  </p:iterate>
                                  <p:childTnLst>
                                    <p:set>
                                      <p:cBhvr>
                                        <p:cTn id="13" fill="hold"/>
                                        <p:tgtEl>
                                          <p:spTgt spid="402"/>
                                        </p:tgtEl>
                                        <p:attrNameLst>
                                          <p:attrName>style.visibility</p:attrName>
                                        </p:attrNameLst>
                                      </p:cBhvr>
                                      <p:to>
                                        <p:strVal val="visible"/>
                                      </p:to>
                                    </p:set>
                                    <p:animEffect transition="in" filter="wipe(right)">
                                      <p:cBhvr>
                                        <p:cTn id="14" dur="500"/>
                                        <p:tgtEl>
                                          <p:spTgt spid="402"/>
                                        </p:tgtEl>
                                      </p:cBhvr>
                                    </p:animEffect>
                                  </p:childTnLst>
                                </p:cTn>
                              </p:par>
                            </p:childTnLst>
                          </p:cTn>
                        </p:par>
                        <p:par>
                          <p:cTn id="15" fill="hold">
                            <p:stCondLst>
                              <p:cond delay="1000"/>
                            </p:stCondLst>
                            <p:childTnLst>
                              <p:par>
                                <p:cTn id="16" presetID="1" presetClass="entr" presetSubtype="0" fill="hold" grpId="0" nodeType="afterEffect">
                                  <p:stCondLst>
                                    <p:cond delay="0"/>
                                  </p:stCondLst>
                                  <p:iterate type="lt">
                                    <p:tmAbs val="100"/>
                                  </p:iterate>
                                  <p:childTnLst>
                                    <p:set>
                                      <p:cBhvr>
                                        <p:cTn id="17" fill="hold"/>
                                        <p:tgtEl>
                                          <p:spTgt spid="405"/>
                                        </p:tgtEl>
                                        <p:attrNameLst>
                                          <p:attrName>style.visibility</p:attrName>
                                        </p:attrNameLst>
                                      </p:cBhvr>
                                      <p:to>
                                        <p:strVal val="visible"/>
                                      </p:to>
                                    </p:set>
                                  </p:childTnLst>
                                </p:cTn>
                              </p:par>
                            </p:childTnLst>
                          </p:cTn>
                        </p:par>
                        <p:par>
                          <p:cTn id="18" fill="hold">
                            <p:stCondLst>
                              <p:cond delay="1000"/>
                            </p:stCondLst>
                            <p:childTnLst>
                              <p:par>
                                <p:cTn id="19" presetID="22" presetClass="entr" presetSubtype="2" fill="hold" grpId="0" nodeType="afterEffect">
                                  <p:stCondLst>
                                    <p:cond delay="0"/>
                                  </p:stCondLst>
                                  <p:iterate>
                                    <p:tmAbs val="0"/>
                                  </p:iterate>
                                  <p:childTnLst>
                                    <p:set>
                                      <p:cBhvr>
                                        <p:cTn id="20" fill="hold"/>
                                        <p:tgtEl>
                                          <p:spTgt spid="401"/>
                                        </p:tgtEl>
                                        <p:attrNameLst>
                                          <p:attrName>style.visibility</p:attrName>
                                        </p:attrNameLst>
                                      </p:cBhvr>
                                      <p:to>
                                        <p:strVal val="visible"/>
                                      </p:to>
                                    </p:set>
                                    <p:animEffect transition="in" filter="wipe(right)">
                                      <p:cBhvr>
                                        <p:cTn id="21" dur="500"/>
                                        <p:tgtEl>
                                          <p:spTgt spid="401"/>
                                        </p:tgtEl>
                                      </p:cBhvr>
                                    </p:animEffect>
                                  </p:childTnLst>
                                </p:cTn>
                              </p:par>
                            </p:childTnLst>
                          </p:cTn>
                        </p:par>
                        <p:par>
                          <p:cTn id="22" fill="hold">
                            <p:stCondLst>
                              <p:cond delay="1500"/>
                            </p:stCondLst>
                            <p:childTnLst>
                              <p:par>
                                <p:cTn id="23" presetID="1" presetClass="entr" presetSubtype="0" fill="hold" grpId="0" nodeType="afterEffect">
                                  <p:stCondLst>
                                    <p:cond delay="0"/>
                                  </p:stCondLst>
                                  <p:iterate type="lt">
                                    <p:tmAbs val="100"/>
                                  </p:iterate>
                                  <p:childTnLst>
                                    <p:set>
                                      <p:cBhvr>
                                        <p:cTn id="24" fill="hold"/>
                                        <p:tgtEl>
                                          <p:spTgt spid="404"/>
                                        </p:tgtEl>
                                        <p:attrNameLst>
                                          <p:attrName>style.visibility</p:attrName>
                                        </p:attrNameLst>
                                      </p:cBhvr>
                                      <p:to>
                                        <p:strVal val="visible"/>
                                      </p:to>
                                    </p:set>
                                  </p:childTnLst>
                                </p:cTn>
                              </p:par>
                            </p:childTnLst>
                          </p:cTn>
                        </p:par>
                        <p:par>
                          <p:cTn id="25" fill="hold">
                            <p:stCondLst>
                              <p:cond delay="1500"/>
                            </p:stCondLst>
                            <p:childTnLst>
                              <p:par>
                                <p:cTn id="26" presetID="22" presetClass="entr" presetSubtype="2" fill="hold" grpId="0" nodeType="afterEffect">
                                  <p:stCondLst>
                                    <p:cond delay="0"/>
                                  </p:stCondLst>
                                  <p:iterate>
                                    <p:tmAbs val="0"/>
                                  </p:iterate>
                                  <p:childTnLst>
                                    <p:set>
                                      <p:cBhvr>
                                        <p:cTn id="27" fill="hold"/>
                                        <p:tgtEl>
                                          <p:spTgt spid="400"/>
                                        </p:tgtEl>
                                        <p:attrNameLst>
                                          <p:attrName>style.visibility</p:attrName>
                                        </p:attrNameLst>
                                      </p:cBhvr>
                                      <p:to>
                                        <p:strVal val="visible"/>
                                      </p:to>
                                    </p:set>
                                    <p:animEffect transition="in" filter="wipe(right)">
                                      <p:cBhvr>
                                        <p:cTn id="28" dur="500"/>
                                        <p:tgtEl>
                                          <p:spTgt spid="400"/>
                                        </p:tgtEl>
                                      </p:cBhvr>
                                    </p:animEffect>
                                  </p:childTnLst>
                                </p:cTn>
                              </p:par>
                            </p:childTnLst>
                          </p:cTn>
                        </p:par>
                        <p:par>
                          <p:cTn id="29" fill="hold">
                            <p:stCondLst>
                              <p:cond delay="2000"/>
                            </p:stCondLst>
                            <p:childTnLst>
                              <p:par>
                                <p:cTn id="30" presetID="1" presetClass="entr" presetSubtype="0" fill="hold" grpId="0" nodeType="afterEffect">
                                  <p:stCondLst>
                                    <p:cond delay="0"/>
                                  </p:stCondLst>
                                  <p:iterate type="lt">
                                    <p:tmAbs val="100"/>
                                  </p:iterate>
                                  <p:childTnLst>
                                    <p:set>
                                      <p:cBhvr>
                                        <p:cTn id="31" fill="hold"/>
                                        <p:tgtEl>
                                          <p:spTgt spid="409"/>
                                        </p:tgtEl>
                                        <p:attrNameLst>
                                          <p:attrName>style.visibility</p:attrName>
                                        </p:attrNameLst>
                                      </p:cBhvr>
                                      <p:to>
                                        <p:strVal val="visible"/>
                                      </p:to>
                                    </p:set>
                                  </p:childTnLst>
                                </p:cTn>
                              </p:par>
                            </p:childTnLst>
                          </p:cTn>
                        </p:par>
                        <p:par>
                          <p:cTn id="32" fill="hold">
                            <p:stCondLst>
                              <p:cond delay="2000"/>
                            </p:stCondLst>
                            <p:childTnLst>
                              <p:par>
                                <p:cTn id="33" presetID="10" presetClass="entr" fill="hold" grpId="0" nodeType="afterEffect">
                                  <p:stCondLst>
                                    <p:cond delay="0"/>
                                  </p:stCondLst>
                                  <p:iterate>
                                    <p:tmAbs val="0"/>
                                  </p:iterate>
                                  <p:childTnLst>
                                    <p:set>
                                      <p:cBhvr>
                                        <p:cTn id="34" fill="hold"/>
                                        <p:tgtEl>
                                          <p:spTgt spid="407"/>
                                        </p:tgtEl>
                                        <p:attrNameLst>
                                          <p:attrName>style.visibility</p:attrName>
                                        </p:attrNameLst>
                                      </p:cBhvr>
                                      <p:to>
                                        <p:strVal val="visible"/>
                                      </p:to>
                                    </p:set>
                                    <p:animEffect transition="in" filter="fade">
                                      <p:cBhvr>
                                        <p:cTn id="35" dur="500"/>
                                        <p:tgtEl>
                                          <p:spTgt spid="40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iterate>
                                    <p:tmAbs val="0"/>
                                  </p:iterate>
                                  <p:childTnLst>
                                    <p:set>
                                      <p:cBhvr>
                                        <p:cTn id="39" fill="hold"/>
                                        <p:tgtEl>
                                          <p:spTgt spid="413"/>
                                        </p:tgtEl>
                                        <p:attrNameLst>
                                          <p:attrName>style.visibility</p:attrName>
                                        </p:attrNameLst>
                                      </p:cBhvr>
                                      <p:to>
                                        <p:strVal val="visible"/>
                                      </p:to>
                                    </p:set>
                                    <p:animEffect transition="in" filter="wipe(up)">
                                      <p:cBhvr>
                                        <p:cTn id="40" dur="500"/>
                                        <p:tgtEl>
                                          <p:spTgt spid="413"/>
                                        </p:tgtEl>
                                      </p:cBhvr>
                                    </p:animEffect>
                                  </p:childTnLst>
                                </p:cTn>
                              </p:par>
                            </p:childTnLst>
                          </p:cTn>
                        </p:par>
                        <p:par>
                          <p:cTn id="41" fill="hold">
                            <p:stCondLst>
                              <p:cond delay="500"/>
                            </p:stCondLst>
                            <p:childTnLst>
                              <p:par>
                                <p:cTn id="42" presetID="10" presetClass="entr" fill="hold" grpId="0" nodeType="afterEffect">
                                  <p:stCondLst>
                                    <p:cond delay="0"/>
                                  </p:stCondLst>
                                  <p:iterate>
                                    <p:tmAbs val="0"/>
                                  </p:iterate>
                                  <p:childTnLst>
                                    <p:set>
                                      <p:cBhvr>
                                        <p:cTn id="43" fill="hold"/>
                                        <p:tgtEl>
                                          <p:spTgt spid="410"/>
                                        </p:tgtEl>
                                        <p:attrNameLst>
                                          <p:attrName>style.visibility</p:attrName>
                                        </p:attrNameLst>
                                      </p:cBhvr>
                                      <p:to>
                                        <p:strVal val="visible"/>
                                      </p:to>
                                    </p:set>
                                    <p:animEffect transition="in" filter="fade">
                                      <p:cBhvr>
                                        <p:cTn id="44" dur="500"/>
                                        <p:tgtEl>
                                          <p:spTgt spid="41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fill="hold" grpId="0" nodeType="clickEffect">
                                  <p:stCondLst>
                                    <p:cond delay="0"/>
                                  </p:stCondLst>
                                  <p:iterate>
                                    <p:tmAbs val="0"/>
                                  </p:iterate>
                                  <p:childTnLst>
                                    <p:set>
                                      <p:cBhvr>
                                        <p:cTn id="48" fill="hold"/>
                                        <p:tgtEl>
                                          <p:spTgt spid="414"/>
                                        </p:tgtEl>
                                        <p:attrNameLst>
                                          <p:attrName>style.visibility</p:attrName>
                                        </p:attrNameLst>
                                      </p:cBhvr>
                                      <p:to>
                                        <p:strVal val="visible"/>
                                      </p:to>
                                    </p:set>
                                    <p:animEffect transition="in" filter="fade">
                                      <p:cBhvr>
                                        <p:cTn id="49" dur="500"/>
                                        <p:tgtEl>
                                          <p:spTgt spid="414"/>
                                        </p:tgtEl>
                                      </p:cBhvr>
                                    </p:animEffect>
                                  </p:childTnLst>
                                </p:cTn>
                              </p:par>
                            </p:childTnLst>
                          </p:cTn>
                        </p:par>
                      </p:childTnLst>
                    </p:cTn>
                  </p:par>
                  <p:par>
                    <p:cTn id="50" fill="hold">
                      <p:stCondLst>
                        <p:cond delay="indefinite"/>
                      </p:stCondLst>
                      <p:childTnLst>
                        <p:par>
                          <p:cTn id="51" fill="hold">
                            <p:stCondLst>
                              <p:cond delay="0"/>
                            </p:stCondLst>
                            <p:childTnLst>
                              <p:par>
                                <p:cTn id="52" presetID="23" presetClass="exit" presetSubtype="32" fill="hold" grpId="1" nodeType="clickEffect">
                                  <p:stCondLst>
                                    <p:cond delay="0"/>
                                  </p:stCondLst>
                                  <p:iterate>
                                    <p:tmAbs val="0"/>
                                  </p:iterate>
                                  <p:childTnLst>
                                    <p:anim calcmode="lin" valueType="num">
                                      <p:cBhvr>
                                        <p:cTn id="53" dur="500" fill="hold"/>
                                        <p:tgtEl>
                                          <p:spTgt spid="410"/>
                                        </p:tgtEl>
                                        <p:attrNameLst>
                                          <p:attrName>ppt_w</p:attrName>
                                        </p:attrNameLst>
                                      </p:cBhvr>
                                      <p:tavLst>
                                        <p:tav tm="0">
                                          <p:val>
                                            <p:strVal val="ppt_w"/>
                                          </p:val>
                                        </p:tav>
                                        <p:tav tm="100000">
                                          <p:val>
                                            <p:fltVal val="0"/>
                                          </p:val>
                                        </p:tav>
                                      </p:tavLst>
                                    </p:anim>
                                    <p:anim calcmode="lin" valueType="num">
                                      <p:cBhvr>
                                        <p:cTn id="54" dur="500" fill="hold"/>
                                        <p:tgtEl>
                                          <p:spTgt spid="410"/>
                                        </p:tgtEl>
                                        <p:attrNameLst>
                                          <p:attrName>ppt_h</p:attrName>
                                        </p:attrNameLst>
                                      </p:cBhvr>
                                      <p:tavLst>
                                        <p:tav tm="0">
                                          <p:val>
                                            <p:strVal val="ppt_h"/>
                                          </p:val>
                                        </p:tav>
                                        <p:tav tm="100000">
                                          <p:val>
                                            <p:fltVal val="0"/>
                                          </p:val>
                                        </p:tav>
                                      </p:tavLst>
                                    </p:anim>
                                    <p:set>
                                      <p:cBhvr>
                                        <p:cTn id="55" fill="hold">
                                          <p:stCondLst>
                                            <p:cond delay="499"/>
                                          </p:stCondLst>
                                        </p:cTn>
                                        <p:tgtEl>
                                          <p:spTgt spid="410"/>
                                        </p:tgtEl>
                                        <p:attrNameLst>
                                          <p:attrName>style.visibility</p:attrName>
                                        </p:attrNameLst>
                                      </p:cBhvr>
                                      <p:to>
                                        <p:strVal val="hidden"/>
                                      </p:to>
                                    </p:set>
                                  </p:childTnLst>
                                </p:cTn>
                              </p:par>
                            </p:childTnLst>
                          </p:cTn>
                        </p:par>
                        <p:par>
                          <p:cTn id="56" fill="hold">
                            <p:stCondLst>
                              <p:cond delay="500"/>
                            </p:stCondLst>
                            <p:childTnLst>
                              <p:par>
                                <p:cTn id="57" presetID="23" presetClass="exit" presetSubtype="32" fill="hold" grpId="1" nodeType="afterEffect">
                                  <p:stCondLst>
                                    <p:cond delay="0"/>
                                  </p:stCondLst>
                                  <p:iterate>
                                    <p:tmAbs val="0"/>
                                  </p:iterate>
                                  <p:childTnLst>
                                    <p:anim calcmode="lin" valueType="num">
                                      <p:cBhvr>
                                        <p:cTn id="58" dur="500" fill="hold"/>
                                        <p:tgtEl>
                                          <p:spTgt spid="413"/>
                                        </p:tgtEl>
                                        <p:attrNameLst>
                                          <p:attrName>ppt_w</p:attrName>
                                        </p:attrNameLst>
                                      </p:cBhvr>
                                      <p:tavLst>
                                        <p:tav tm="0">
                                          <p:val>
                                            <p:strVal val="ppt_w"/>
                                          </p:val>
                                        </p:tav>
                                        <p:tav tm="100000">
                                          <p:val>
                                            <p:fltVal val="0"/>
                                          </p:val>
                                        </p:tav>
                                      </p:tavLst>
                                    </p:anim>
                                    <p:anim calcmode="lin" valueType="num">
                                      <p:cBhvr>
                                        <p:cTn id="59" dur="500" fill="hold"/>
                                        <p:tgtEl>
                                          <p:spTgt spid="413"/>
                                        </p:tgtEl>
                                        <p:attrNameLst>
                                          <p:attrName>ppt_h</p:attrName>
                                        </p:attrNameLst>
                                      </p:cBhvr>
                                      <p:tavLst>
                                        <p:tav tm="0">
                                          <p:val>
                                            <p:strVal val="ppt_h"/>
                                          </p:val>
                                        </p:tav>
                                        <p:tav tm="100000">
                                          <p:val>
                                            <p:fltVal val="0"/>
                                          </p:val>
                                        </p:tav>
                                      </p:tavLst>
                                    </p:anim>
                                    <p:set>
                                      <p:cBhvr>
                                        <p:cTn id="60" fill="hold">
                                          <p:stCondLst>
                                            <p:cond delay="499"/>
                                          </p:stCondLst>
                                        </p:cTn>
                                        <p:tgtEl>
                                          <p:spTgt spid="413"/>
                                        </p:tgtEl>
                                        <p:attrNameLst>
                                          <p:attrName>style.visibility</p:attrName>
                                        </p:attrNameLst>
                                      </p:cBhvr>
                                      <p:to>
                                        <p:strVal val="hidden"/>
                                      </p:to>
                                    </p:set>
                                  </p:childTnLst>
                                </p:cTn>
                              </p:par>
                            </p:childTnLst>
                          </p:cTn>
                        </p:par>
                        <p:par>
                          <p:cTn id="61" fill="hold">
                            <p:stCondLst>
                              <p:cond delay="1000"/>
                            </p:stCondLst>
                            <p:childTnLst>
                              <p:par>
                                <p:cTn id="62" presetID="23" presetClass="exit" presetSubtype="32" fill="hold" grpId="1" nodeType="afterEffect">
                                  <p:stCondLst>
                                    <p:cond delay="0"/>
                                  </p:stCondLst>
                                  <p:iterate>
                                    <p:tmAbs val="0"/>
                                  </p:iterate>
                                  <p:childTnLst>
                                    <p:anim calcmode="lin" valueType="num">
                                      <p:cBhvr>
                                        <p:cTn id="63" dur="500" fill="hold"/>
                                        <p:tgtEl>
                                          <p:spTgt spid="414"/>
                                        </p:tgtEl>
                                        <p:attrNameLst>
                                          <p:attrName>ppt_w</p:attrName>
                                        </p:attrNameLst>
                                      </p:cBhvr>
                                      <p:tavLst>
                                        <p:tav tm="0">
                                          <p:val>
                                            <p:strVal val="ppt_w"/>
                                          </p:val>
                                        </p:tav>
                                        <p:tav tm="100000">
                                          <p:val>
                                            <p:fltVal val="0"/>
                                          </p:val>
                                        </p:tav>
                                      </p:tavLst>
                                    </p:anim>
                                    <p:anim calcmode="lin" valueType="num">
                                      <p:cBhvr>
                                        <p:cTn id="64" dur="500" fill="hold"/>
                                        <p:tgtEl>
                                          <p:spTgt spid="414"/>
                                        </p:tgtEl>
                                        <p:attrNameLst>
                                          <p:attrName>ppt_h</p:attrName>
                                        </p:attrNameLst>
                                      </p:cBhvr>
                                      <p:tavLst>
                                        <p:tav tm="0">
                                          <p:val>
                                            <p:strVal val="ppt_h"/>
                                          </p:val>
                                        </p:tav>
                                        <p:tav tm="100000">
                                          <p:val>
                                            <p:fltVal val="0"/>
                                          </p:val>
                                        </p:tav>
                                      </p:tavLst>
                                    </p:anim>
                                    <p:set>
                                      <p:cBhvr>
                                        <p:cTn id="65" fill="hold">
                                          <p:stCondLst>
                                            <p:cond delay="499"/>
                                          </p:stCondLst>
                                        </p:cTn>
                                        <p:tgtEl>
                                          <p:spTgt spid="414"/>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iterate>
                                    <p:tmAbs val="0"/>
                                  </p:iterate>
                                  <p:childTnLst>
                                    <p:set>
                                      <p:cBhvr>
                                        <p:cTn id="69" fill="hold"/>
                                        <p:tgtEl>
                                          <p:spTgt spid="415"/>
                                        </p:tgtEl>
                                        <p:attrNameLst>
                                          <p:attrName>style.visibility</p:attrName>
                                        </p:attrNameLst>
                                      </p:cBhvr>
                                      <p:to>
                                        <p:strVal val="visible"/>
                                      </p:to>
                                    </p:set>
                                    <p:animEffect transition="in" filter="wipe(left)">
                                      <p:cBhvr>
                                        <p:cTn id="70" dur="250"/>
                                        <p:tgtEl>
                                          <p:spTgt spid="41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fill="hold" grpId="0" nodeType="clickEffect">
                                  <p:stCondLst>
                                    <p:cond delay="0"/>
                                  </p:stCondLst>
                                  <p:iterate>
                                    <p:tmAbs val="0"/>
                                  </p:iterate>
                                  <p:childTnLst>
                                    <p:set>
                                      <p:cBhvr>
                                        <p:cTn id="74" fill="hold"/>
                                        <p:tgtEl>
                                          <p:spTgt spid="455"/>
                                        </p:tgtEl>
                                        <p:attrNameLst>
                                          <p:attrName>style.visibility</p:attrName>
                                        </p:attrNameLst>
                                      </p:cBhvr>
                                      <p:to>
                                        <p:strVal val="visible"/>
                                      </p:to>
                                    </p:set>
                                    <p:animEffect transition="in" filter="fade">
                                      <p:cBhvr>
                                        <p:cTn id="75" dur="500"/>
                                        <p:tgtEl>
                                          <p:spTgt spid="455"/>
                                        </p:tgtEl>
                                      </p:cBhvr>
                                    </p:animEffect>
                                  </p:childTnLst>
                                </p:cTn>
                              </p:par>
                            </p:childTnLst>
                          </p:cTn>
                        </p:par>
                        <p:par>
                          <p:cTn id="76" fill="hold">
                            <p:stCondLst>
                              <p:cond delay="500"/>
                            </p:stCondLst>
                            <p:childTnLst>
                              <p:par>
                                <p:cTn id="77" presetID="10" presetClass="entr" fill="hold" grpId="0" nodeType="afterEffect">
                                  <p:stCondLst>
                                    <p:cond delay="0"/>
                                  </p:stCondLst>
                                  <p:iterate>
                                    <p:tmAbs val="0"/>
                                  </p:iterate>
                                  <p:childTnLst>
                                    <p:set>
                                      <p:cBhvr>
                                        <p:cTn id="78" fill="hold"/>
                                        <p:tgtEl>
                                          <p:spTgt spid="456"/>
                                        </p:tgtEl>
                                        <p:attrNameLst>
                                          <p:attrName>style.visibility</p:attrName>
                                        </p:attrNameLst>
                                      </p:cBhvr>
                                      <p:to>
                                        <p:strVal val="visible"/>
                                      </p:to>
                                    </p:set>
                                    <p:animEffect transition="in" filter="fade">
                                      <p:cBhvr>
                                        <p:cTn id="79" dur="500"/>
                                        <p:tgtEl>
                                          <p:spTgt spid="456"/>
                                        </p:tgtEl>
                                      </p:cBhvr>
                                    </p:animEffect>
                                  </p:childTnLst>
                                </p:cTn>
                              </p:par>
                            </p:childTnLst>
                          </p:cTn>
                        </p:par>
                        <p:par>
                          <p:cTn id="80" fill="hold">
                            <p:stCondLst>
                              <p:cond delay="1000"/>
                            </p:stCondLst>
                            <p:childTnLst>
                              <p:par>
                                <p:cTn id="81" presetID="10" presetClass="entr" fill="hold" grpId="0" nodeType="afterEffect">
                                  <p:stCondLst>
                                    <p:cond delay="0"/>
                                  </p:stCondLst>
                                  <p:iterate>
                                    <p:tmAbs val="0"/>
                                  </p:iterate>
                                  <p:childTnLst>
                                    <p:set>
                                      <p:cBhvr>
                                        <p:cTn id="82" fill="hold"/>
                                        <p:tgtEl>
                                          <p:spTgt spid="457"/>
                                        </p:tgtEl>
                                        <p:attrNameLst>
                                          <p:attrName>style.visibility</p:attrName>
                                        </p:attrNameLst>
                                      </p:cBhvr>
                                      <p:to>
                                        <p:strVal val="visible"/>
                                      </p:to>
                                    </p:set>
                                    <p:animEffect transition="in" filter="fade">
                                      <p:cBhvr>
                                        <p:cTn id="83" dur="500"/>
                                        <p:tgtEl>
                                          <p:spTgt spid="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 grpId="0" animBg="1" advAuto="0"/>
      <p:bldP spid="401" grpId="0" animBg="1" advAuto="0"/>
      <p:bldP spid="402" grpId="0" animBg="1" advAuto="0"/>
      <p:bldP spid="403" grpId="0" animBg="1" advAuto="0"/>
      <p:bldP spid="404" grpId="0" animBg="1" advAuto="0"/>
      <p:bldP spid="405" grpId="0" animBg="1" advAuto="0"/>
      <p:bldP spid="406" grpId="0" animBg="1" advAuto="0"/>
      <p:bldP spid="407" grpId="0" animBg="1" advAuto="0"/>
      <p:bldP spid="409" grpId="0" animBg="1" advAuto="0"/>
      <p:bldP spid="410" grpId="0" animBg="1" advAuto="0"/>
      <p:bldP spid="410" grpId="1" animBg="1" advAuto="0"/>
      <p:bldP spid="413" grpId="0" animBg="1" advAuto="0"/>
      <p:bldP spid="413" grpId="1" animBg="1" advAuto="0"/>
      <p:bldP spid="414" grpId="0" animBg="1" advAuto="0"/>
      <p:bldP spid="414" grpId="1" animBg="1" advAuto="0"/>
      <p:bldP spid="415" grpId="0" animBg="1" advAuto="0"/>
      <p:bldP spid="455" grpId="0" animBg="1" advAuto="0"/>
      <p:bldP spid="456" grpId="0" animBg="1" advAuto="0"/>
      <p:bldP spid="457" grpId="0" animBg="1" advAuto="0"/>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4397</Words>
  <Application>Microsoft Office PowerPoint</Application>
  <PresentationFormat>Custom</PresentationFormat>
  <Paragraphs>468</Paragraphs>
  <Slides>18</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Comic Sans MS</vt:lpstr>
      <vt:lpstr>Courier New</vt:lpstr>
      <vt:lpstr>Georgia</vt:lpstr>
      <vt:lpstr>Gill Sans</vt:lpstr>
      <vt:lpstr>Helvetica</vt:lpstr>
      <vt:lpstr>Hoefler Text</vt:lpstr>
      <vt:lpstr>Lucida Grande</vt:lpstr>
      <vt:lpstr>Optima</vt:lpstr>
      <vt:lpstr>Times New Roman</vt:lpstr>
      <vt:lpstr>Verdana</vt:lpstr>
      <vt:lpstr>White</vt:lpstr>
      <vt:lpstr>The ADT Tree</vt:lpstr>
      <vt:lpstr>Organizing Data By Linear Position</vt:lpstr>
      <vt:lpstr>Hierarchical Data Organizations</vt:lpstr>
      <vt:lpstr>Hierarchical Data Organizations</vt:lpstr>
      <vt:lpstr>Trees</vt:lpstr>
      <vt:lpstr>Trees</vt:lpstr>
      <vt:lpstr>Trees</vt:lpstr>
      <vt:lpstr>Trees</vt:lpstr>
      <vt:lpstr>Trees</vt:lpstr>
      <vt:lpstr>Binary Trees</vt:lpstr>
      <vt:lpstr>Binary Trees</vt:lpstr>
      <vt:lpstr>Binary Trees</vt:lpstr>
      <vt:lpstr>Tree Traversals</vt:lpstr>
      <vt:lpstr>Binary Tree Traversals</vt:lpstr>
      <vt:lpstr>Pre-Order Traversal</vt:lpstr>
      <vt:lpstr>In-Order Traversal</vt:lpstr>
      <vt:lpstr>Post-Order Traversal</vt:lpstr>
      <vt:lpstr>Level-Order Traversal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ADT Tree</dc:title>
  <cp:lastModifiedBy>Anandaraj Jeeva Rathinam (Integra)</cp:lastModifiedBy>
  <cp:revision>3</cp:revision>
  <dcterms:modified xsi:type="dcterms:W3CDTF">2024-05-22T05:31:42Z</dcterms:modified>
</cp:coreProperties>
</file>