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1pPr>
    <a:lvl2pPr marL="0" marR="0" indent="4572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2pPr>
    <a:lvl3pPr marL="0" marR="0" indent="9144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3pPr>
    <a:lvl4pPr marL="0" marR="0" indent="13716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4pPr>
    <a:lvl5pPr marL="0" marR="0" indent="18288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5pPr>
    <a:lvl6pPr marL="0" marR="0" indent="22860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6pPr>
    <a:lvl7pPr marL="0" marR="0" indent="27432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7pPr>
    <a:lvl8pPr marL="0" marR="0" indent="32004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8pPr>
    <a:lvl9pPr marL="0" marR="0" indent="3657600" algn="l" defTabSz="6858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"/>
        <a:ea typeface="Helvetica"/>
        <a:cs typeface="Helvetica"/>
        <a:sym typeface="Helvetic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20E5C3-3D37-47AD-B7E8-8401FEBB3C55}" v="6" dt="2024-05-13T12:01:18.68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381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D51ADE6A-740E-44AE-83CC-AE7238B6C88D}" styleName="">
    <a:tblBg/>
    <a:wholeTbl>
      <a:tcTxStyle b="off" i="off">
        <a:font>
          <a:latin typeface="Hoefler Text"/>
          <a:ea typeface="Hoefler Text"/>
          <a:cs typeface="Hoefler Text"/>
        </a:font>
        <a:srgbClr val="767367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4BEA8">
              <a:alpha val="26000"/>
            </a:srgbClr>
          </a:solidFill>
        </a:fill>
      </a:tcStyle>
    </a:band2H>
    <a:firstCol>
      <a:tcTxStyle b="on" i="off">
        <a:font>
          <a:latin typeface="Hoefler Text"/>
          <a:ea typeface="Hoefler Text"/>
          <a:cs typeface="Hoefler Text"/>
        </a:font>
        <a:srgbClr val="72707B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solidFill>
            <a:srgbClr val="CEC3A3"/>
          </a:solidFill>
        </a:fill>
      </a:tcStyle>
    </a:firstCol>
    <a:lastRow>
      <a:tcTxStyle b="on" i="off">
        <a:font>
          <a:latin typeface="Hoefler Text"/>
          <a:ea typeface="Hoefler Text"/>
          <a:cs typeface="Hoefler Text"/>
        </a:font>
        <a:srgbClr val="72707B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508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solidFill>
            <a:srgbClr val="CEC3A3"/>
          </a:solidFill>
        </a:fill>
      </a:tcStyle>
    </a:lastRow>
    <a:firstRow>
      <a:tcTxStyle b="on" i="off">
        <a:font>
          <a:latin typeface="Hoefler Text"/>
          <a:ea typeface="Hoefler Text"/>
          <a:cs typeface="Hoefler Text"/>
        </a:font>
        <a:srgbClr val="72707B"/>
      </a:tcTxStyle>
      <a:tcStyle>
        <a:tcBdr>
          <a:left>
            <a:ln w="12700" cap="flat">
              <a:solidFill>
                <a:srgbClr val="7E8286"/>
              </a:solidFill>
              <a:prstDash val="solid"/>
              <a:miter lim="400000"/>
            </a:ln>
          </a:left>
          <a:right>
            <a:ln w="12700" cap="flat">
              <a:solidFill>
                <a:srgbClr val="7E8286"/>
              </a:solidFill>
              <a:prstDash val="solid"/>
              <a:miter lim="400000"/>
            </a:ln>
          </a:right>
          <a:top>
            <a:ln w="12700" cap="flat">
              <a:solidFill>
                <a:srgbClr val="7E8286"/>
              </a:solidFill>
              <a:prstDash val="solid"/>
              <a:miter lim="400000"/>
            </a:ln>
          </a:top>
          <a:bottom>
            <a:ln w="12700" cap="flat">
              <a:solidFill>
                <a:srgbClr val="7E8286"/>
              </a:solidFill>
              <a:prstDash val="solid"/>
              <a:miter lim="400000"/>
            </a:ln>
          </a:bottom>
          <a:insideH>
            <a:ln w="12700" cap="flat">
              <a:solidFill>
                <a:srgbClr val="7E8286"/>
              </a:solidFill>
              <a:prstDash val="solid"/>
              <a:miter lim="400000"/>
            </a:ln>
          </a:insideH>
          <a:insideV>
            <a:ln w="12700" cap="flat">
              <a:solidFill>
                <a:srgbClr val="7E8286"/>
              </a:solidFill>
              <a:prstDash val="solid"/>
              <a:miter lim="400000"/>
            </a:ln>
          </a:insideV>
        </a:tcBdr>
        <a:fill>
          <a:solidFill>
            <a:srgbClr val="CEC3A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56" d="100"/>
          <a:sy n="56" d="100"/>
        </p:scale>
        <p:origin x="4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Madhusudhan" userId="0b39b63d-97d2-416c-a0dd-10dec61b2c53" providerId="ADAL" clId="{A120E5C3-3D37-47AD-B7E8-8401FEBB3C55}"/>
    <pc:docChg chg="undo custSel delSld modSld">
      <pc:chgData name="K Madhusudhan" userId="0b39b63d-97d2-416c-a0dd-10dec61b2c53" providerId="ADAL" clId="{A120E5C3-3D37-47AD-B7E8-8401FEBB3C55}" dt="2024-05-17T12:05:42.723" v="17" actId="47"/>
      <pc:docMkLst>
        <pc:docMk/>
      </pc:docMkLst>
      <pc:sldChg chg="modSp mod">
        <pc:chgData name="K Madhusudhan" userId="0b39b63d-97d2-416c-a0dd-10dec61b2c53" providerId="ADAL" clId="{A120E5C3-3D37-47AD-B7E8-8401FEBB3C55}" dt="2024-05-13T12:00:13.353" v="7" actId="1076"/>
        <pc:sldMkLst>
          <pc:docMk/>
          <pc:sldMk cId="0" sldId="258"/>
        </pc:sldMkLst>
        <pc:spChg chg="mod">
          <ac:chgData name="K Madhusudhan" userId="0b39b63d-97d2-416c-a0dd-10dec61b2c53" providerId="ADAL" clId="{A120E5C3-3D37-47AD-B7E8-8401FEBB3C55}" dt="2024-05-13T12:00:06.884" v="6" actId="1076"/>
          <ac:spMkLst>
            <pc:docMk/>
            <pc:sldMk cId="0" sldId="258"/>
            <ac:spMk id="73" creationId="{00000000-0000-0000-0000-000000000000}"/>
          </ac:spMkLst>
        </pc:spChg>
        <pc:spChg chg="mod">
          <ac:chgData name="K Madhusudhan" userId="0b39b63d-97d2-416c-a0dd-10dec61b2c53" providerId="ADAL" clId="{A120E5C3-3D37-47AD-B7E8-8401FEBB3C55}" dt="2024-05-13T12:00:13.353" v="7" actId="1076"/>
          <ac:spMkLst>
            <pc:docMk/>
            <pc:sldMk cId="0" sldId="258"/>
            <ac:spMk id="74" creationId="{00000000-0000-0000-0000-000000000000}"/>
          </ac:spMkLst>
        </pc:spChg>
      </pc:sldChg>
      <pc:sldChg chg="modSp mod">
        <pc:chgData name="K Madhusudhan" userId="0b39b63d-97d2-416c-a0dd-10dec61b2c53" providerId="ADAL" clId="{A120E5C3-3D37-47AD-B7E8-8401FEBB3C55}" dt="2024-05-13T12:01:18.681" v="16" actId="255"/>
        <pc:sldMkLst>
          <pc:docMk/>
          <pc:sldMk cId="0" sldId="262"/>
        </pc:sldMkLst>
        <pc:spChg chg="mod">
          <ac:chgData name="K Madhusudhan" userId="0b39b63d-97d2-416c-a0dd-10dec61b2c53" providerId="ADAL" clId="{A120E5C3-3D37-47AD-B7E8-8401FEBB3C55}" dt="2024-05-13T12:00:41.421" v="10" actId="14100"/>
          <ac:spMkLst>
            <pc:docMk/>
            <pc:sldMk cId="0" sldId="262"/>
            <ac:spMk id="166" creationId="{00000000-0000-0000-0000-000000000000}"/>
          </ac:spMkLst>
        </pc:spChg>
        <pc:spChg chg="mod">
          <ac:chgData name="K Madhusudhan" userId="0b39b63d-97d2-416c-a0dd-10dec61b2c53" providerId="ADAL" clId="{A120E5C3-3D37-47AD-B7E8-8401FEBB3C55}" dt="2024-05-13T12:01:18.681" v="16" actId="255"/>
          <ac:spMkLst>
            <pc:docMk/>
            <pc:sldMk cId="0" sldId="262"/>
            <ac:spMk id="167" creationId="{00000000-0000-0000-0000-000000000000}"/>
          </ac:spMkLst>
        </pc:spChg>
      </pc:sldChg>
      <pc:sldChg chg="del">
        <pc:chgData name="K Madhusudhan" userId="0b39b63d-97d2-416c-a0dd-10dec61b2c53" providerId="ADAL" clId="{A120E5C3-3D37-47AD-B7E8-8401FEBB3C55}" dt="2024-05-17T12:05:42.723" v="17" actId="47"/>
        <pc:sldMkLst>
          <pc:docMk/>
          <pc:sldMk cId="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Lucida Grande"/>
        <a:ea typeface="Lucida Grande"/>
        <a:cs typeface="Lucida Grande"/>
        <a:sym typeface="Lucida Grande"/>
      </a:defRPr>
    </a:lvl1pPr>
    <a:lvl2pPr indent="457200" defTabSz="546100" latinLnBrk="0">
      <a:defRPr sz="2000">
        <a:latin typeface="Lucida Grande"/>
        <a:ea typeface="Lucida Grande"/>
        <a:cs typeface="Lucida Grande"/>
        <a:sym typeface="Lucida Grande"/>
      </a:defRPr>
    </a:lvl2pPr>
    <a:lvl3pPr indent="914400" defTabSz="546100" latinLnBrk="0">
      <a:defRPr sz="2000">
        <a:latin typeface="Lucida Grande"/>
        <a:ea typeface="Lucida Grande"/>
        <a:cs typeface="Lucida Grande"/>
        <a:sym typeface="Lucida Grande"/>
      </a:defRPr>
    </a:lvl3pPr>
    <a:lvl4pPr indent="1371600" defTabSz="546100" latinLnBrk="0">
      <a:defRPr sz="2000">
        <a:latin typeface="Lucida Grande"/>
        <a:ea typeface="Lucida Grande"/>
        <a:cs typeface="Lucida Grande"/>
        <a:sym typeface="Lucida Grande"/>
      </a:defRPr>
    </a:lvl4pPr>
    <a:lvl5pPr indent="1828800" defTabSz="546100" latinLnBrk="0">
      <a:defRPr sz="2000">
        <a:latin typeface="Lucida Grande"/>
        <a:ea typeface="Lucida Grande"/>
        <a:cs typeface="Lucida Grande"/>
        <a:sym typeface="Lucida Grande"/>
      </a:defRPr>
    </a:lvl5pPr>
    <a:lvl6pPr indent="2286000" defTabSz="546100" latinLnBrk="0">
      <a:defRPr sz="2000">
        <a:latin typeface="Lucida Grande"/>
        <a:ea typeface="Lucida Grande"/>
        <a:cs typeface="Lucida Grande"/>
        <a:sym typeface="Lucida Grande"/>
      </a:defRPr>
    </a:lvl6pPr>
    <a:lvl7pPr indent="2743200" defTabSz="546100" latinLnBrk="0">
      <a:defRPr sz="2000">
        <a:latin typeface="Lucida Grande"/>
        <a:ea typeface="Lucida Grande"/>
        <a:cs typeface="Lucida Grande"/>
        <a:sym typeface="Lucida Grande"/>
      </a:defRPr>
    </a:lvl7pPr>
    <a:lvl8pPr indent="3200400" defTabSz="546100" latinLnBrk="0">
      <a:defRPr sz="2000">
        <a:latin typeface="Lucida Grande"/>
        <a:ea typeface="Lucida Grande"/>
        <a:cs typeface="Lucida Grande"/>
        <a:sym typeface="Lucida Grande"/>
      </a:defRPr>
    </a:lvl8pPr>
    <a:lvl9pPr indent="3657600" defTabSz="5461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most common implementation of a tree such as this uses a linked structure. BinaryNodes, similar to the nodes we used in a linked chain, represent each element in the tree. Each node can reference its children, which are other nodes in the tree.  Although we could use either an array or a vector to implement a tree, these implementations are useful only when the tree is complete. In such cases, the link between a parent and child is not stored explicitly, so the data structure is simpler than if the tree is not complete.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@@   A binaryNodes object that represents a node in a tree references both the node’s </a:t>
            </a:r>
            <a:r>
              <a:rPr b="1"/>
              <a:t>data</a:t>
            </a:r>
            <a:r>
              <a:t> </a:t>
            </a:r>
            <a:r>
              <a:rPr b="1"/>
              <a:t>and</a:t>
            </a:r>
            <a:r>
              <a:t> the node’s </a:t>
            </a:r>
            <a:r>
              <a:rPr b="1"/>
              <a:t>children</a:t>
            </a:r>
            <a:r>
              <a:t>. Let’s define a class BinaryNode that represents the type of nodes we’d find in a link-based binary tree. 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@@  The Binary Node will contain a reference to a data object and references to its left child and right child, 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@@ which are other nodes in the tree. Either reference to a child could be nullptr. If both of them are nullptr, the node is a leaf node.</a:t>
            </a:r>
          </a:p>
          <a:p>
            <a:pPr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Since any class that extends our fundamental class of binary trees might need to manipulate nodes, we‘ll define our class of tree nodes outside of our binary tree class.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2705100" y="2324100"/>
            <a:ext cx="18954750" cy="462915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11400" b="1" cap="small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4349" y="13036550"/>
            <a:ext cx="469901" cy="508001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B5E84FE-540D-4170-8C45-F251073B7AE1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654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6C447-2AA0-4AAC-A063-D0E87F106F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93525"/>
            <a:ext cx="1922530" cy="60579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Star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"/>
          <p:cNvGrpSpPr/>
          <p:nvPr/>
        </p:nvGrpSpPr>
        <p:grpSpPr>
          <a:xfrm>
            <a:off x="0" y="-1"/>
            <a:ext cx="24384000" cy="2133601"/>
            <a:chOff x="0" y="0"/>
            <a:chExt cx="24384000" cy="2133600"/>
          </a:xfrm>
        </p:grpSpPr>
        <p:grpSp>
          <p:nvGrpSpPr>
            <p:cNvPr id="22" name="Group"/>
            <p:cNvGrpSpPr/>
            <p:nvPr/>
          </p:nvGrpSpPr>
          <p:grpSpPr>
            <a:xfrm>
              <a:off x="0" y="0"/>
              <a:ext cx="24384000" cy="2128762"/>
              <a:chOff x="0" y="0"/>
              <a:chExt cx="24384000" cy="2128761"/>
            </a:xfrm>
          </p:grpSpPr>
          <p:pic>
            <p:nvPicPr>
              <p:cNvPr id="20" name="DSaAwJ Titles Frame no Book.png" descr="DSaAwJ Titles Frame no Book.png"/>
              <p:cNvPicPr>
                <a:picLocks/>
              </p:cNvPicPr>
              <p:nvPr/>
            </p:nvPicPr>
            <p:blipFill>
              <a:blip r:embed="rId3"/>
              <a:srcRect l="781" r="781" b="84722"/>
              <a:stretch>
                <a:fillRect/>
              </a:stretch>
            </p:blipFill>
            <p:spPr>
              <a:xfrm>
                <a:off x="0" y="0"/>
                <a:ext cx="24384000" cy="21287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90500" dist="114300" dir="5400000" rotWithShape="0">
                  <a:srgbClr val="000000"/>
                </a:outerShdw>
              </a:effectLst>
            </p:spPr>
          </p:pic>
          <p:sp>
            <p:nvSpPr>
              <p:cNvPr id="21" name="Line"/>
              <p:cNvSpPr/>
              <p:nvPr/>
            </p:nvSpPr>
            <p:spPr>
              <a:xfrm flipV="1">
                <a:off x="22686605" y="1733535"/>
                <a:ext cx="1140090" cy="11"/>
              </a:xfrm>
              <a:prstGeom prst="line">
                <a:avLst/>
              </a:prstGeom>
              <a:noFill/>
              <a:ln w="12700" cap="flat">
                <a:solidFill>
                  <a:srgbClr val="668040"/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23" name="Line"/>
            <p:cNvSpPr/>
            <p:nvPr/>
          </p:nvSpPr>
          <p:spPr>
            <a:xfrm flipV="1">
              <a:off x="22136100" y="0"/>
              <a:ext cx="0" cy="2133600"/>
            </a:xfrm>
            <a:prstGeom prst="line">
              <a:avLst/>
            </a:prstGeom>
            <a:noFill/>
            <a:ln w="12700" cap="flat">
              <a:solidFill>
                <a:srgbClr val="668040"/>
              </a:solidFill>
              <a:prstDash val="solid"/>
              <a:miter lim="400000"/>
            </a:ln>
            <a:effectLst/>
          </p:spPr>
          <p:txBody>
            <a:bodyPr wrap="square" lIns="76200" tIns="76200" rIns="76200" bIns="76200" numCol="1" anchor="ctr">
              <a:noAutofit/>
            </a:bodyPr>
            <a:lstStyle/>
            <a:p>
              <a:endParaRPr/>
            </a:p>
          </p:txBody>
        </p:sp>
      </p:grpSp>
      <p:pic>
        <p:nvPicPr>
          <p:cNvPr id="25" name="W&amp;M Keynote Background.tiff" descr="W&amp;M Keynote Background.tiff"/>
          <p:cNvPicPr>
            <a:picLocks noChangeAspect="1"/>
          </p:cNvPicPr>
          <p:nvPr/>
        </p:nvPicPr>
        <p:blipFill>
          <a:blip r:embed="rId2"/>
          <a:srcRect t="36834" b="47597"/>
          <a:stretch>
            <a:fillRect/>
          </a:stretch>
        </p:blipFill>
        <p:spPr>
          <a:xfrm>
            <a:off x="0" y="0"/>
            <a:ext cx="24384000" cy="2133600"/>
          </a:xfrm>
          <a:prstGeom prst="rect">
            <a:avLst/>
          </a:prstGeom>
          <a:ln w="12700">
            <a:miter lim="400000"/>
          </a:ln>
          <a:effectLst>
            <a:outerShdw blurRad="190500" dist="114300" dir="5400000" rotWithShape="0">
              <a:srgbClr val="000000"/>
            </a:outerShdw>
          </a:effectLst>
        </p:spPr>
      </p:pic>
      <p:sp>
        <p:nvSpPr>
          <p:cNvPr id="26" name="Title Text"/>
          <p:cNvSpPr txBox="1">
            <a:spLocks noGrp="1"/>
          </p:cNvSpPr>
          <p:nvPr>
            <p:ph type="title"/>
          </p:nvPr>
        </p:nvSpPr>
        <p:spPr>
          <a:xfrm>
            <a:off x="361950" y="0"/>
            <a:ext cx="21964650" cy="2095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400" b="1" cap="small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27" name="Body Level One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24003000" cy="11315700"/>
          </a:xfrm>
          <a:prstGeom prst="rect">
            <a:avLst/>
          </a:prstGeom>
        </p:spPr>
        <p:txBody>
          <a:bodyPr anchor="t">
            <a:noAutofit/>
          </a:bodyPr>
          <a:lstStyle>
            <a:lvl1pPr marL="571500" indent="-571500">
              <a:spcBef>
                <a:spcPts val="2700"/>
              </a:spcBef>
              <a:buSzPct val="53000"/>
              <a:buBlip>
                <a:blip r:embed="rId4"/>
              </a:buBlip>
              <a:defRPr sz="5400" b="1">
                <a:solidFill>
                  <a:srgbClr val="000000"/>
                </a:solidFill>
              </a:defRPr>
            </a:lvl1pPr>
            <a:lvl2pPr marL="952500" indent="-571500">
              <a:spcBef>
                <a:spcPts val="2700"/>
              </a:spcBef>
              <a:buSzPct val="53000"/>
              <a:buBlip>
                <a:blip r:embed="rId4"/>
              </a:buBlip>
              <a:defRPr>
                <a:solidFill>
                  <a:srgbClr val="000000"/>
                </a:solidFill>
              </a:defRPr>
            </a:lvl2pPr>
            <a:lvl3pPr marL="1318846" indent="-556846">
              <a:spcBef>
                <a:spcPts val="2700"/>
              </a:spcBef>
              <a:buSzPct val="53000"/>
              <a:buBlip>
                <a:blip r:embed="rId4"/>
              </a:buBlip>
              <a:defRPr sz="3800">
                <a:solidFill>
                  <a:srgbClr val="000000"/>
                </a:solidFill>
              </a:defRPr>
            </a:lvl3pPr>
            <a:lvl4pPr marL="1699846" indent="-556846">
              <a:spcBef>
                <a:spcPts val="2700"/>
              </a:spcBef>
              <a:buSzPct val="53000"/>
              <a:buBlip>
                <a:blip r:embed="rId4"/>
              </a:buBlip>
              <a:defRPr sz="3800">
                <a:solidFill>
                  <a:srgbClr val="000000"/>
                </a:solidFill>
              </a:defRPr>
            </a:lvl4pPr>
            <a:lvl5pPr marL="2080846" indent="-556846">
              <a:spcBef>
                <a:spcPts val="2700"/>
              </a:spcBef>
              <a:buSzPct val="53000"/>
              <a:buBlip>
                <a:blip r:embed="rId4"/>
              </a:buBlip>
              <a:defRPr sz="3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4349" y="13036550"/>
            <a:ext cx="469901" cy="508001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4DB83D47-65A5-4EF0-96B5-D7D887F0CA2F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654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53ECDC-CB86-453B-9119-28C1F149BD1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93525"/>
            <a:ext cx="1922530" cy="60579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W&amp;M Keynote Background.tiff" descr="W&amp;M Keynote Background.tiff"/>
          <p:cNvPicPr>
            <a:picLocks noChangeAspect="1"/>
          </p:cNvPicPr>
          <p:nvPr/>
        </p:nvPicPr>
        <p:blipFill>
          <a:blip r:embed="rId2"/>
          <a:srcRect t="36834" b="47597"/>
          <a:stretch>
            <a:fillRect/>
          </a:stretch>
        </p:blipFill>
        <p:spPr>
          <a:xfrm>
            <a:off x="0" y="0"/>
            <a:ext cx="24384000" cy="2133600"/>
          </a:xfrm>
          <a:prstGeom prst="rect">
            <a:avLst/>
          </a:prstGeom>
          <a:ln w="12700">
            <a:miter lim="400000"/>
          </a:ln>
          <a:effectLst>
            <a:outerShdw blurRad="190500" dist="114300" dir="5400000" rotWithShape="0">
              <a:srgbClr val="000000"/>
            </a:outerShdw>
          </a:effectLst>
        </p:spPr>
      </p:pic>
      <p:sp>
        <p:nvSpPr>
          <p:cNvPr id="36" name="Title Text"/>
          <p:cNvSpPr txBox="1">
            <a:spLocks noGrp="1"/>
          </p:cNvSpPr>
          <p:nvPr>
            <p:ph type="title"/>
          </p:nvPr>
        </p:nvSpPr>
        <p:spPr>
          <a:xfrm>
            <a:off x="361950" y="0"/>
            <a:ext cx="21964650" cy="20955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1400" b="1" cap="small">
                <a:solidFill>
                  <a:srgbClr val="000000"/>
                </a:solidFill>
              </a:defRPr>
            </a:lvl1pPr>
          </a:lstStyle>
          <a:p>
            <a:pPr>
              <a:defRPr>
                <a:effectLst/>
              </a:defRPr>
            </a:pPr>
            <a:r>
              <a:t>Title Text</a:t>
            </a:r>
          </a:p>
        </p:txBody>
      </p:sp>
      <p:sp>
        <p:nvSpPr>
          <p:cNvPr id="37" name="Body Level One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24003000" cy="11315700"/>
          </a:xfrm>
          <a:prstGeom prst="rect">
            <a:avLst/>
          </a:prstGeom>
        </p:spPr>
        <p:txBody>
          <a:bodyPr anchor="t">
            <a:noAutofit/>
          </a:bodyPr>
          <a:lstStyle>
            <a:lvl1pPr marL="571500" indent="-571500">
              <a:spcBef>
                <a:spcPts val="2700"/>
              </a:spcBef>
              <a:buSzPct val="53000"/>
              <a:buBlip>
                <a:blip r:embed="rId3"/>
              </a:buBlip>
              <a:defRPr sz="5400" b="1">
                <a:solidFill>
                  <a:srgbClr val="000000"/>
                </a:solidFill>
              </a:defRPr>
            </a:lvl1pPr>
            <a:lvl2pPr marL="952500" indent="-571500">
              <a:spcBef>
                <a:spcPts val="2700"/>
              </a:spcBef>
              <a:buSzPct val="53000"/>
              <a:buBlip>
                <a:blip r:embed="rId3"/>
              </a:buBlip>
              <a:defRPr>
                <a:solidFill>
                  <a:srgbClr val="000000"/>
                </a:solidFill>
              </a:defRPr>
            </a:lvl2pPr>
            <a:lvl3pPr marL="1318846" indent="-556846">
              <a:spcBef>
                <a:spcPts val="2700"/>
              </a:spcBef>
              <a:buSzPct val="53000"/>
              <a:buBlip>
                <a:blip r:embed="rId3"/>
              </a:buBlip>
              <a:defRPr sz="3800">
                <a:solidFill>
                  <a:srgbClr val="000000"/>
                </a:solidFill>
              </a:defRPr>
            </a:lvl3pPr>
            <a:lvl4pPr marL="1699846" indent="-556846">
              <a:spcBef>
                <a:spcPts val="2700"/>
              </a:spcBef>
              <a:buSzPct val="53000"/>
              <a:buBlip>
                <a:blip r:embed="rId3"/>
              </a:buBlip>
              <a:defRPr sz="3800">
                <a:solidFill>
                  <a:srgbClr val="000000"/>
                </a:solidFill>
              </a:defRPr>
            </a:lvl4pPr>
            <a:lvl5pPr marL="2080846" indent="-556846">
              <a:spcBef>
                <a:spcPts val="2700"/>
              </a:spcBef>
              <a:buSzPct val="53000"/>
              <a:buBlip>
                <a:blip r:embed="rId3"/>
              </a:buBlip>
              <a:defRPr sz="38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4349" y="13036550"/>
            <a:ext cx="469901" cy="508001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4162B494-1782-4F83-A7BB-E3549706B270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654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4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058C58-16E1-406E-947A-63C35F98C95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93525"/>
            <a:ext cx="1922530" cy="60579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t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ti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&amp;M Keynote Background.tiff" descr="W&amp;M Keynote Background.tiff"/>
          <p:cNvPicPr>
            <a:picLocks noChangeAspect="1"/>
          </p:cNvPicPr>
          <p:nvPr/>
        </p:nvPicPr>
        <p:blipFill>
          <a:blip r:embed="rId6"/>
          <a:srcRect t="36834" b="47597"/>
          <a:stretch>
            <a:fillRect/>
          </a:stretch>
        </p:blipFill>
        <p:spPr>
          <a:xfrm>
            <a:off x="0" y="0"/>
            <a:ext cx="24384000" cy="2133600"/>
          </a:xfrm>
          <a:prstGeom prst="rect">
            <a:avLst/>
          </a:prstGeom>
          <a:ln w="12700">
            <a:miter lim="400000"/>
          </a:ln>
          <a:effectLst>
            <a:outerShdw blurRad="190500" dist="114300" dir="5400000" rotWithShape="0">
              <a:srgbClr val="000000"/>
            </a:outerShdw>
          </a:effectLst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485900" y="361950"/>
            <a:ext cx="21431250" cy="3429000"/>
          </a:xfrm>
          <a:prstGeom prst="rect">
            <a:avLst/>
          </a:prstGeom>
          <a:ln w="12700">
            <a:miter lim="400000"/>
          </a:ln>
          <a:effectLst>
            <a:outerShdw blurRad="38100" dist="12700" dir="306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485900" y="3886200"/>
            <a:ext cx="21431250" cy="8039100"/>
          </a:xfrm>
          <a:prstGeom prst="rect">
            <a:avLst/>
          </a:prstGeom>
          <a:ln w="12700">
            <a:miter lim="400000"/>
          </a:ln>
          <a:effectLst>
            <a:outerShdw blurRad="38100" dist="12700" dir="3060000" rotWithShape="0">
              <a:srgbClr val="000000">
                <a:alpha val="75000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>
            <a:normAutofit/>
          </a:bodyPr>
          <a:lstStyle>
            <a:lvl1pPr>
              <a:buBlip>
                <a:blip r:embed="rId7"/>
              </a:buBlip>
            </a:lvl1pPr>
            <a:lvl2pPr>
              <a:buBlip>
                <a:blip r:embed="rId7"/>
              </a:buBlip>
            </a:lvl2pPr>
            <a:lvl3pPr>
              <a:buBlip>
                <a:blip r:embed="rId7"/>
              </a:buBlip>
            </a:lvl3pPr>
            <a:lvl4pPr>
              <a:buBlip>
                <a:blip r:embed="rId7"/>
              </a:buBlip>
            </a:lvl4pPr>
            <a:lvl5pPr>
              <a:buBlip>
                <a:blip r:embed="rId7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11806" y="12839700"/>
            <a:ext cx="536576" cy="609600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ctr">
            <a:spAutoFit/>
          </a:bodyPr>
          <a:lstStyle>
            <a:lvl1pPr algn="ctr" defTabSz="819150">
              <a:defRPr sz="3000">
                <a:solidFill>
                  <a:srgbClr val="5E5E5E"/>
                </a:solidFill>
                <a:latin typeface="Hoefler Text"/>
                <a:ea typeface="Hoefler Text"/>
                <a:cs typeface="Hoefler Text"/>
                <a:sym typeface="Hoefler Tex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ED4AAC06-AB7D-4DE5-849A-AE6AD193BDF3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654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7092B3-583D-4CB4-B0D1-4E92896C44D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93525"/>
            <a:ext cx="1922530" cy="605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med"/>
  <p:txStyles>
    <p:titleStyle>
      <a:lvl1pPr marL="0" marR="0" indent="0" algn="l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1pPr>
      <a:lvl2pPr marL="0" marR="0" indent="457200" algn="l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2pPr>
      <a:lvl3pPr marL="0" marR="0" indent="914400" algn="l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3pPr>
      <a:lvl4pPr marL="0" marR="0" indent="1371600" algn="l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4pPr>
      <a:lvl5pPr marL="0" marR="0" indent="1828800" algn="l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5pPr>
      <a:lvl6pPr marL="0" marR="0" indent="2286000" algn="l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6pPr>
      <a:lvl7pPr marL="0" marR="0" indent="2743200" algn="l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7pPr>
      <a:lvl8pPr marL="0" marR="0" indent="3200400" algn="l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8pPr>
      <a:lvl9pPr marL="0" marR="0" indent="3657600" algn="l" defTabSz="819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0" b="0" i="0" u="none" strike="noStrike" cap="none" spc="0" baseline="0">
          <a:solidFill>
            <a:srgbClr val="767367"/>
          </a:solidFill>
          <a:effectLst>
            <a:outerShdw blurRad="63500" dist="12700" dir="5400000" rotWithShape="0">
              <a:srgbClr val="000000">
                <a:alpha val="30000"/>
              </a:srgbClr>
            </a:outerShdw>
          </a:effectLst>
          <a:uFillTx/>
          <a:latin typeface="+mn-lt"/>
          <a:ea typeface="+mn-ea"/>
          <a:cs typeface="+mn-cs"/>
          <a:sym typeface="Optima"/>
        </a:defRPr>
      </a:lvl9pPr>
    </p:titleStyle>
    <p:bodyStyle>
      <a:lvl1pPr marL="857250" marR="0" indent="-857250" algn="l" defTabSz="81915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80000"/>
        <a:buFontTx/>
        <a:buBlip>
          <a:blip r:embed="rId7"/>
        </a:buBlip>
        <a:tabLst/>
        <a:defRPr sz="48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Optima"/>
        </a:defRPr>
      </a:lvl1pPr>
      <a:lvl2pPr marL="1428750" marR="0" indent="-857250" algn="l" defTabSz="81915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80000"/>
        <a:buFontTx/>
        <a:buBlip>
          <a:blip r:embed="rId7"/>
        </a:buBlip>
        <a:tabLst/>
        <a:defRPr sz="48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Optima"/>
        </a:defRPr>
      </a:lvl2pPr>
      <a:lvl3pPr marL="2000250" marR="0" indent="-857250" algn="l" defTabSz="81915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80000"/>
        <a:buFontTx/>
        <a:buBlip>
          <a:blip r:embed="rId7"/>
        </a:buBlip>
        <a:tabLst/>
        <a:defRPr sz="48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Optima"/>
        </a:defRPr>
      </a:lvl3pPr>
      <a:lvl4pPr marL="2571750" marR="0" indent="-857250" algn="l" defTabSz="81915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80000"/>
        <a:buFontTx/>
        <a:buBlip>
          <a:blip r:embed="rId7"/>
        </a:buBlip>
        <a:tabLst/>
        <a:defRPr sz="48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Optima"/>
        </a:defRPr>
      </a:lvl4pPr>
      <a:lvl5pPr marL="3143250" marR="0" indent="-857250" algn="l" defTabSz="81915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80000"/>
        <a:buFontTx/>
        <a:buBlip>
          <a:blip r:embed="rId7"/>
        </a:buBlip>
        <a:tabLst/>
        <a:defRPr sz="48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Optima"/>
        </a:defRPr>
      </a:lvl5pPr>
      <a:lvl6pPr marL="3714750" marR="0" indent="-857250" algn="l" defTabSz="81915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80000"/>
        <a:buFontTx/>
        <a:buBlip>
          <a:blip r:embed="rId7"/>
        </a:buBlip>
        <a:tabLst/>
        <a:defRPr sz="48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Optima"/>
        </a:defRPr>
      </a:lvl6pPr>
      <a:lvl7pPr marL="4286250" marR="0" indent="-857250" algn="l" defTabSz="81915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80000"/>
        <a:buFontTx/>
        <a:buBlip>
          <a:blip r:embed="rId7"/>
        </a:buBlip>
        <a:tabLst/>
        <a:defRPr sz="48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Optima"/>
        </a:defRPr>
      </a:lvl7pPr>
      <a:lvl8pPr marL="4857750" marR="0" indent="-857250" algn="l" defTabSz="81915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80000"/>
        <a:buFontTx/>
        <a:buBlip>
          <a:blip r:embed="rId7"/>
        </a:buBlip>
        <a:tabLst/>
        <a:defRPr sz="48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Optima"/>
        </a:defRPr>
      </a:lvl8pPr>
      <a:lvl9pPr marL="5429250" marR="0" indent="-857250" algn="l" defTabSz="819150" rtl="0" latinLnBrk="0">
        <a:lnSpc>
          <a:spcPct val="100000"/>
        </a:lnSpc>
        <a:spcBef>
          <a:spcPts val="5100"/>
        </a:spcBef>
        <a:spcAft>
          <a:spcPts val="0"/>
        </a:spcAft>
        <a:buClrTx/>
        <a:buSzPct val="80000"/>
        <a:buFontTx/>
        <a:buBlip>
          <a:blip r:embed="rId7"/>
        </a:buBlip>
        <a:tabLst/>
        <a:defRPr sz="4800" b="0" i="0" u="none" strike="noStrike" cap="none" spc="0" baseline="0">
          <a:solidFill>
            <a:srgbClr val="5E5E5E"/>
          </a:solidFill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1pPr>
      <a:lvl2pPr marL="0" marR="0" indent="457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2pPr>
      <a:lvl3pPr marL="0" marR="0" indent="914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3pPr>
      <a:lvl4pPr marL="0" marR="0" indent="1371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4pPr>
      <a:lvl5pPr marL="0" marR="0" indent="18288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5pPr>
      <a:lvl6pPr marL="0" marR="0" indent="22860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6pPr>
      <a:lvl7pPr marL="0" marR="0" indent="2743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7pPr>
      <a:lvl8pPr marL="0" marR="0" indent="3200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8pPr>
      <a:lvl9pPr marL="0" marR="0" indent="3657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oefler Tex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plementing Binary Tre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Implementing Binary Trees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ray-based Binary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Array-based Binary Trees</a:t>
            </a:r>
          </a:p>
        </p:txBody>
      </p:sp>
      <p:sp>
        <p:nvSpPr>
          <p:cNvPr id="59" name="Array-based Tree Representation…"/>
          <p:cNvSpPr txBox="1">
            <a:spLocks noGrp="1"/>
          </p:cNvSpPr>
          <p:nvPr>
            <p:ph type="body" sz="quarter" idx="1"/>
          </p:nvPr>
        </p:nvSpPr>
        <p:spPr>
          <a:xfrm>
            <a:off x="190500" y="2343150"/>
            <a:ext cx="12534900" cy="47434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  <a:buBlip>
                <a:blip r:embed="rId2"/>
              </a:buBlip>
            </a:pPr>
            <a:r>
              <a:t>Array-based Tree Representation</a:t>
            </a:r>
          </a:p>
          <a:p>
            <a:pPr lvl="1">
              <a:spcBef>
                <a:spcPts val="2200"/>
              </a:spcBef>
              <a:buBlip>
                <a:blip r:embed="rId2"/>
              </a:buBlip>
            </a:pPr>
            <a:r>
              <a:t>Each array element contains a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TreeNode</a:t>
            </a:r>
          </a:p>
          <a:p>
            <a:pPr lvl="1">
              <a:spcBef>
                <a:spcPts val="2200"/>
              </a:spcBef>
              <a:buBlip>
                <a:blip r:embed="rId2"/>
              </a:buBlip>
            </a:pPr>
            <a:r>
              <a:t>Child nodes indicated by index number</a:t>
            </a:r>
          </a:p>
          <a:p>
            <a:pPr lvl="2">
              <a:spcBef>
                <a:spcPts val="2200"/>
              </a:spcBef>
              <a:buBlip>
                <a:blip r:embed="rId2"/>
              </a:buBlip>
            </a:pPr>
            <a:r>
              <a:t>If there is no left or right child, use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-1</a:t>
            </a:r>
          </a:p>
        </p:txBody>
      </p:sp>
      <p:pic>
        <p:nvPicPr>
          <p:cNvPr id="60" name="image-small.png" descr="image-small.png"/>
          <p:cNvPicPr>
            <a:picLocks noChangeAspect="1"/>
          </p:cNvPicPr>
          <p:nvPr/>
        </p:nvPicPr>
        <p:blipFill>
          <a:blip r:embed="rId3"/>
          <a:srcRect t="15182"/>
          <a:stretch>
            <a:fillRect/>
          </a:stretch>
        </p:blipFill>
        <p:spPr>
          <a:xfrm>
            <a:off x="699686" y="6903719"/>
            <a:ext cx="7504556" cy="5284459"/>
          </a:xfrm>
          <a:prstGeom prst="rect">
            <a:avLst/>
          </a:prstGeom>
          <a:ln w="12700">
            <a:miter lim="400000"/>
          </a:ln>
          <a:effectLst>
            <a:outerShdw blurRad="381000" dist="12700" dir="3060000" rotWithShape="0">
              <a:srgbClr val="000000"/>
            </a:outerShdw>
          </a:effectLst>
        </p:spPr>
      </p:pic>
      <p:sp>
        <p:nvSpPr>
          <p:cNvPr id="61" name="Rectangle"/>
          <p:cNvSpPr/>
          <p:nvPr/>
        </p:nvSpPr>
        <p:spPr>
          <a:xfrm>
            <a:off x="13220700" y="2324100"/>
            <a:ext cx="11029950" cy="10789588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810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ctr"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2" name="template&lt;class ItemType&gt;…"/>
          <p:cNvSpPr/>
          <p:nvPr/>
        </p:nvSpPr>
        <p:spPr>
          <a:xfrm>
            <a:off x="13411200" y="2543175"/>
            <a:ext cx="10906498" cy="735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class</a:t>
            </a:r>
            <a:r>
              <a:t> TreeNode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</a:p>
          <a:p>
            <a:pPr defTabSz="647700"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private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ItemType item;        </a:t>
            </a:r>
            <a:r>
              <a:rPr>
                <a:solidFill>
                  <a:srgbClr val="008400"/>
                </a:solidFill>
              </a:rPr>
              <a:t>// Data portion</a:t>
            </a:r>
          </a:p>
          <a:p>
            <a:pPr defTabSz="6477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BB2CA2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     leftChild;   </a:t>
            </a:r>
            <a:r>
              <a:t>// Index to left child</a:t>
            </a:r>
            <a:endParaRPr>
              <a:solidFill>
                <a:srgbClr val="000000"/>
              </a:solidFill>
            </a:endParaRPr>
          </a:p>
          <a:p>
            <a:pPr defTabSz="6477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rPr>
                <a:solidFill>
                  <a:srgbClr val="BB2CA2"/>
                </a:solidFill>
              </a:rPr>
              <a:t>int</a:t>
            </a:r>
            <a:r>
              <a:rPr>
                <a:solidFill>
                  <a:srgbClr val="000000"/>
                </a:solidFill>
              </a:rPr>
              <a:t>      rightChild;  </a:t>
            </a:r>
            <a:r>
              <a:t>// Index to right child</a:t>
            </a:r>
            <a:endParaRPr>
              <a:solidFill>
                <a:srgbClr val="000000"/>
              </a:solidFill>
            </a:endParaRP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>
              <a:solidFill>
                <a:srgbClr val="000000"/>
              </a:solidFill>
            </a:endParaRPr>
          </a:p>
          <a:p>
            <a:pPr defTabSz="647700">
              <a:tabLst>
                <a:tab pos="495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: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TreeNode();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TreeNode(</a:t>
            </a:r>
            <a:r>
              <a:rPr>
                <a:solidFill>
                  <a:srgbClr val="BB2CA2"/>
                </a:solidFill>
              </a:rPr>
              <a:t>const</a:t>
            </a:r>
            <a:r>
              <a:t> ItemType&amp; nodeItem, 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</a:t>
            </a:r>
            <a:r>
              <a:rPr>
                <a:solidFill>
                  <a:srgbClr val="BB2CA2"/>
                </a:solidFill>
              </a:rPr>
              <a:t>int</a:t>
            </a:r>
            <a:r>
              <a:t> left, </a:t>
            </a:r>
            <a:r>
              <a:rPr>
                <a:solidFill>
                  <a:srgbClr val="BB2CA2"/>
                </a:solidFill>
              </a:rPr>
              <a:t>int</a:t>
            </a:r>
            <a:r>
              <a:t> right);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</a:p>
          <a:p>
            <a:pPr defTabSz="6477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Declarations of the methods setItem, getItem, </a:t>
            </a:r>
          </a:p>
          <a:p>
            <a:pPr defTabSz="6477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// setLeft, getLeft, setRight, and getRight here.</a:t>
            </a:r>
            <a:endParaRPr>
              <a:solidFill>
                <a:srgbClr val="000000"/>
              </a:solidFill>
            </a:endParaRPr>
          </a:p>
          <a:p>
            <a:pPr defTabSz="6477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   </a:t>
            </a:r>
            <a:r>
              <a:t>// </a:t>
            </a:r>
          </a:p>
          <a:p>
            <a:pPr defTabSz="6477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/>
                </a:solidFill>
              </a:rPr>
              <a:t>}; </a:t>
            </a:r>
            <a:r>
              <a:t>// end TreeNode</a:t>
            </a:r>
          </a:p>
        </p:txBody>
      </p:sp>
      <p:pic>
        <p:nvPicPr>
          <p:cNvPr id="63" name="image.tiff" descr="image.tiff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3900150" y="2641600"/>
            <a:ext cx="9347200" cy="10472088"/>
          </a:xfrm>
          <a:prstGeom prst="rect">
            <a:avLst/>
          </a:prstGeom>
          <a:effectLst>
            <a:outerShdw blurRad="469900" dist="88900" dir="4440000" rotWithShape="0">
              <a:srgbClr val="000000"/>
            </a:outerShdw>
          </a:effectLst>
        </p:spPr>
      </p:pic>
      <p:sp>
        <p:nvSpPr>
          <p:cNvPr id="64" name="Line"/>
          <p:cNvSpPr/>
          <p:nvPr/>
        </p:nvSpPr>
        <p:spPr>
          <a:xfrm flipV="1">
            <a:off x="15771812" y="3918209"/>
            <a:ext cx="1712529" cy="713818"/>
          </a:xfrm>
          <a:prstGeom prst="line">
            <a:avLst/>
          </a:prstGeom>
          <a:ln w="76200">
            <a:solidFill>
              <a:srgbClr val="941100"/>
            </a:solidFill>
            <a:miter lim="400000"/>
            <a:headEnd type="stealth"/>
          </a:ln>
          <a:effectLst>
            <a:outerShdw blurRad="3429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sp>
        <p:nvSpPr>
          <p:cNvPr id="65" name="Line"/>
          <p:cNvSpPr/>
          <p:nvPr/>
        </p:nvSpPr>
        <p:spPr>
          <a:xfrm flipV="1">
            <a:off x="15874701" y="3901148"/>
            <a:ext cx="3619287" cy="1549732"/>
          </a:xfrm>
          <a:prstGeom prst="line">
            <a:avLst/>
          </a:prstGeom>
          <a:ln w="76200">
            <a:solidFill>
              <a:srgbClr val="941100"/>
            </a:solidFill>
            <a:miter lim="400000"/>
            <a:headEnd type="stealth"/>
          </a:ln>
          <a:effectLst>
            <a:outerShdw blurRad="3429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sp>
        <p:nvSpPr>
          <p:cNvPr id="66" name="Rounded Rectangle"/>
          <p:cNvSpPr/>
          <p:nvPr/>
        </p:nvSpPr>
        <p:spPr>
          <a:xfrm>
            <a:off x="14039850" y="3371850"/>
            <a:ext cx="7048500" cy="800100"/>
          </a:xfrm>
          <a:prstGeom prst="roundRect">
            <a:avLst>
              <a:gd name="adj" fmla="val 35714"/>
            </a:avLst>
          </a:prstGeom>
          <a:ln w="76200">
            <a:solidFill>
              <a:srgbClr val="941100"/>
            </a:solidFill>
            <a:miter lim="400000"/>
          </a:ln>
          <a:effectLst>
            <a:outerShdw blurRad="3429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ctr"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67" name="Line"/>
          <p:cNvSpPr/>
          <p:nvPr/>
        </p:nvSpPr>
        <p:spPr>
          <a:xfrm flipV="1">
            <a:off x="15771811" y="5632451"/>
            <a:ext cx="1582739" cy="2328068"/>
          </a:xfrm>
          <a:prstGeom prst="line">
            <a:avLst/>
          </a:prstGeom>
          <a:ln w="76200">
            <a:solidFill>
              <a:srgbClr val="941100"/>
            </a:solidFill>
            <a:miter lim="400000"/>
            <a:headEnd type="stealth"/>
          </a:ln>
          <a:effectLst>
            <a:outerShdw blurRad="3429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sp>
        <p:nvSpPr>
          <p:cNvPr id="68" name="Rounded Rectangle"/>
          <p:cNvSpPr/>
          <p:nvPr/>
        </p:nvSpPr>
        <p:spPr>
          <a:xfrm>
            <a:off x="19030950" y="5086350"/>
            <a:ext cx="1828800" cy="800100"/>
          </a:xfrm>
          <a:prstGeom prst="roundRect">
            <a:avLst>
              <a:gd name="adj" fmla="val 35714"/>
            </a:avLst>
          </a:prstGeom>
          <a:ln w="76200">
            <a:solidFill>
              <a:srgbClr val="0433FF"/>
            </a:solidFill>
            <a:miter lim="400000"/>
          </a:ln>
          <a:effectLst>
            <a:outerShdw blurRad="3429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ctr"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50"/>
                            </p:stCondLst>
                            <p:childTnLst>
                              <p:par>
                                <p:cTn id="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2319 0.124747" pathEditMode="relative">
                                      <p:cBhvr>
                                        <p:cTn id="80" dur="75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"/>
                            </p:stCondLst>
                            <p:childTnLst>
                              <p:par>
                                <p:cTn id="82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 advAuto="0"/>
      <p:bldP spid="59" grpId="0" build="p" bldLvl="5" animBg="1" advAuto="0"/>
      <p:bldP spid="60" grpId="0" animBg="1" advAuto="0"/>
      <p:bldP spid="61" grpId="0" animBg="1" advAuto="0"/>
      <p:bldP spid="61" grpId="1" animBg="1" advAuto="0"/>
      <p:bldP spid="62" grpId="0" animBg="1" advAuto="0"/>
      <p:bldP spid="62" grpId="1" animBg="1" advAuto="0"/>
      <p:bldP spid="63" grpId="0" animBg="1" advAuto="0"/>
      <p:bldP spid="64" grpId="0" animBg="1" advAuto="0"/>
      <p:bldP spid="64" grpId="1" animBg="1" advAuto="0"/>
      <p:bldP spid="65" grpId="0" animBg="1" advAuto="0"/>
      <p:bldP spid="65" grpId="1" animBg="1" advAuto="0"/>
      <p:bldP spid="66" grpId="0" animBg="1" advAuto="0"/>
      <p:bldP spid="67" grpId="0" animBg="1" advAuto="0"/>
      <p:bldP spid="67" grpId="1" animBg="1" advAuto="0"/>
      <p:bldP spid="68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Array-based Binary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Array-based Binary Trees</a:t>
            </a:r>
          </a:p>
        </p:txBody>
      </p:sp>
      <p:sp>
        <p:nvSpPr>
          <p:cNvPr id="71" name="Requires three member variables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12744450" cy="1125855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200"/>
              </a:spcBef>
              <a:buBlip>
                <a:blip r:embed="rId2"/>
              </a:buBlip>
            </a:pPr>
            <a:r>
              <a:t>Requires three member variables</a:t>
            </a:r>
          </a:p>
          <a:p>
            <a:pPr lvl="1">
              <a:spcBef>
                <a:spcPts val="2200"/>
              </a:spcBef>
              <a:buBlip>
                <a:blip r:embed="rId2"/>
              </a:buBlip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t> - the array of </a:t>
            </a: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TreeNodes</a:t>
            </a:r>
          </a:p>
          <a:p>
            <a:pPr lvl="1">
              <a:spcBef>
                <a:spcPts val="2200"/>
              </a:spcBef>
              <a:buBlip>
                <a:blip r:embed="rId2"/>
              </a:buBlip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t> - index of array element containing root node</a:t>
            </a:r>
          </a:p>
          <a:p>
            <a:pPr lvl="1">
              <a:spcBef>
                <a:spcPts val="2200"/>
              </a:spcBef>
              <a:buBlip>
                <a:blip r:embed="rId2"/>
              </a:buBlip>
            </a:pPr>
            <a:r>
              <a:rPr b="1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t> - index to a "free space" list</a:t>
            </a:r>
          </a:p>
          <a:p>
            <a:pPr lvl="2">
              <a:spcBef>
                <a:spcPts val="2200"/>
              </a:spcBef>
              <a:buBlip>
                <a:blip r:embed="rId2"/>
              </a:buBlip>
            </a:pPr>
            <a:r>
              <a:t>Keeps track of available nodes</a:t>
            </a:r>
          </a:p>
          <a:p>
            <a:pPr lvl="2">
              <a:spcBef>
                <a:spcPts val="2200"/>
              </a:spcBef>
              <a:buBlip>
                <a:blip r:embed="rId2"/>
              </a:buBlip>
            </a:pPr>
            <a:r>
              <a:t>Implemented as a linked list using array indexes</a:t>
            </a:r>
          </a:p>
        </p:txBody>
      </p:sp>
      <p:pic>
        <p:nvPicPr>
          <p:cNvPr id="72" name="image.tiff" descr="image.tiff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3900150" y="2641600"/>
            <a:ext cx="9347200" cy="10789588"/>
          </a:xfrm>
          <a:prstGeom prst="rect">
            <a:avLst/>
          </a:prstGeom>
          <a:effectLst>
            <a:outerShdw blurRad="469900" dist="88900" dir="4440000" rotWithShape="0">
              <a:srgbClr val="000000"/>
            </a:outerShdw>
          </a:effectLst>
        </p:spPr>
      </p:pic>
      <p:sp>
        <p:nvSpPr>
          <p:cNvPr id="73" name="Rectangle"/>
          <p:cNvSpPr/>
          <p:nvPr/>
        </p:nvSpPr>
        <p:spPr>
          <a:xfrm>
            <a:off x="1809750" y="9267825"/>
            <a:ext cx="10001250" cy="3478911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810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ctr"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74" name="template&lt;class ItemType&gt;…"/>
          <p:cNvSpPr/>
          <p:nvPr/>
        </p:nvSpPr>
        <p:spPr>
          <a:xfrm>
            <a:off x="2000249" y="9267825"/>
            <a:ext cx="9810751" cy="4019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/>
          <a:lstStyle/>
          <a:p>
            <a:pPr defTabSz="819150">
              <a:defRPr sz="3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>
                <a:solidFill>
                  <a:srgbClr val="0433FF"/>
                </a:solidFill>
              </a:rPr>
              <a:t>template</a:t>
            </a:r>
            <a:r>
              <a:rPr sz="2400" dirty="0"/>
              <a:t>&lt;</a:t>
            </a:r>
            <a:r>
              <a:rPr sz="2400" dirty="0">
                <a:solidFill>
                  <a:srgbClr val="0433FF"/>
                </a:solidFill>
              </a:rPr>
              <a:t>class </a:t>
            </a:r>
            <a:r>
              <a:rPr sz="2400" dirty="0"/>
              <a:t>ItemType&gt;</a:t>
            </a:r>
            <a:endParaRPr sz="2400" dirty="0">
              <a:solidFill>
                <a:srgbClr val="0433FF"/>
              </a:solidFill>
            </a:endParaRPr>
          </a:p>
          <a:p>
            <a:pPr defTabSz="819150">
              <a:defRPr sz="3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>
                <a:solidFill>
                  <a:srgbClr val="0433FF"/>
                </a:solidFill>
              </a:rPr>
              <a:t>class</a:t>
            </a:r>
            <a:r>
              <a:rPr sz="2400" dirty="0"/>
              <a:t> </a:t>
            </a:r>
            <a:r>
              <a:rPr sz="2400" dirty="0" err="1"/>
              <a:t>BinaryTree</a:t>
            </a:r>
            <a:r>
              <a:rPr sz="2400" dirty="0"/>
              <a:t> </a:t>
            </a:r>
          </a:p>
          <a:p>
            <a:pPr defTabSz="819150">
              <a:defRPr sz="3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/>
              <a:t>{</a:t>
            </a:r>
          </a:p>
          <a:p>
            <a:pPr defTabSz="819150">
              <a:defRPr sz="3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>
                <a:solidFill>
                  <a:srgbClr val="0433FF"/>
                </a:solidFill>
              </a:rPr>
              <a:t>private</a:t>
            </a:r>
            <a:r>
              <a:rPr sz="2400" dirty="0"/>
              <a:t>:</a:t>
            </a:r>
          </a:p>
          <a:p>
            <a:pPr defTabSz="819150">
              <a:defRPr sz="3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/>
              <a:t>  </a:t>
            </a:r>
            <a:r>
              <a:rPr sz="2400" dirty="0" err="1"/>
              <a:t>TreeNode</a:t>
            </a:r>
            <a:r>
              <a:rPr sz="2400" dirty="0"/>
              <a:t>&lt;ItemType&gt; items[MAX_TREE_SIZE];</a:t>
            </a:r>
          </a:p>
          <a:p>
            <a:pPr defTabSz="819150">
              <a:defRPr sz="3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0433FF"/>
                </a:solidFill>
              </a:rPr>
              <a:t>int</a:t>
            </a:r>
            <a:r>
              <a:rPr sz="2400" dirty="0"/>
              <a:t> root;</a:t>
            </a:r>
          </a:p>
          <a:p>
            <a:pPr defTabSz="819150">
              <a:defRPr sz="3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/>
              <a:t>  </a:t>
            </a:r>
            <a:r>
              <a:rPr sz="2400" dirty="0">
                <a:solidFill>
                  <a:srgbClr val="0433FF"/>
                </a:solidFill>
              </a:rPr>
              <a:t>int</a:t>
            </a:r>
            <a:r>
              <a:rPr sz="2400" dirty="0"/>
              <a:t> free;</a:t>
            </a:r>
          </a:p>
          <a:p>
            <a:pPr defTabSz="819150">
              <a:defRPr sz="3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/>
              <a:t>		. . . </a:t>
            </a:r>
          </a:p>
          <a:p>
            <a:pPr defTabSz="819150">
              <a:defRPr sz="3000" b="1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sz="2400" dirty="0"/>
              <a:t>}</a:t>
            </a:r>
          </a:p>
        </p:txBody>
      </p:sp>
      <p:sp>
        <p:nvSpPr>
          <p:cNvPr id="75" name="Rounded Rectangle"/>
          <p:cNvSpPr/>
          <p:nvPr/>
        </p:nvSpPr>
        <p:spPr>
          <a:xfrm>
            <a:off x="21088350" y="2819400"/>
            <a:ext cx="1828800" cy="1562100"/>
          </a:xfrm>
          <a:prstGeom prst="roundRect">
            <a:avLst>
              <a:gd name="adj" fmla="val 18293"/>
            </a:avLst>
          </a:prstGeom>
          <a:ln w="76200">
            <a:solidFill>
              <a:srgbClr val="941100"/>
            </a:solidFill>
            <a:miter lim="400000"/>
          </a:ln>
          <a:effectLst>
            <a:outerShdw blurRad="342900" dir="270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ctr"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2881 0.125977" pathEditMode="relative">
                                      <p:cBhvr>
                                        <p:cTn id="5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build="p" bldLvl="5" animBg="1" advAuto="0"/>
      <p:bldP spid="73" grpId="0" animBg="1" advAuto="0"/>
      <p:bldP spid="74" grpId="0" build="p" bldLvl="5" animBg="1" advAuto="0"/>
      <p:bldP spid="75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rray-based Binary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Array-based Binary Trees</a:t>
            </a:r>
          </a:p>
        </p:txBody>
      </p:sp>
      <p:sp>
        <p:nvSpPr>
          <p:cNvPr id="78" name="If a binary tree is complete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18211800" cy="11315700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rPr dirty="0"/>
              <a:t>If a binary tree is complete </a:t>
            </a:r>
          </a:p>
          <a:p>
            <a:pPr marL="1465384" lvl="2" indent="-703384">
              <a:buBlip>
                <a:blip r:embed="rId2"/>
              </a:buBlip>
              <a:defRPr sz="4800"/>
            </a:pPr>
            <a:r>
              <a:rPr dirty="0"/>
              <a:t>and will remain complete during tree use (Heap)</a:t>
            </a:r>
          </a:p>
          <a:p>
            <a:pPr>
              <a:buBlip>
                <a:blip r:embed="rId2"/>
              </a:buBlip>
            </a:pPr>
            <a:r>
              <a:rPr dirty="0"/>
              <a:t>Use an memory-efficient array-based implementation</a:t>
            </a:r>
          </a:p>
          <a:p>
            <a:pPr lvl="1">
              <a:buBlip>
                <a:blip r:embed="rId2"/>
              </a:buBlip>
            </a:pPr>
            <a:r>
              <a:rPr dirty="0"/>
              <a:t>Use a level-order traversal of tree to store items</a:t>
            </a:r>
          </a:p>
          <a:p>
            <a:pPr lvl="1">
              <a:buBlip>
                <a:blip r:embed="rId2"/>
              </a:buBlip>
            </a:pPr>
            <a:r>
              <a:rPr b="1" dirty="0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dirty="0"/>
              <a:t> is at </a:t>
            </a:r>
            <a:r>
              <a:rPr b="1" dirty="0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</a:p>
          <a:p>
            <a:pPr lvl="1">
              <a:buBlip>
                <a:blip r:embed="rId2"/>
              </a:buBlip>
            </a:pPr>
            <a:r>
              <a:rPr dirty="0"/>
              <a:t>For node at index </a:t>
            </a:r>
            <a:r>
              <a:rPr b="1" i="1" dirty="0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dirty="0"/>
              <a:t>:</a:t>
            </a:r>
          </a:p>
          <a:p>
            <a:pPr lvl="2">
              <a:buBlip>
                <a:blip r:embed="rId2"/>
              </a:buBlip>
            </a:pPr>
            <a:r>
              <a:rPr dirty="0"/>
              <a:t>index of </a:t>
            </a:r>
            <a:r>
              <a:rPr b="1" dirty="0" err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leftChild</a:t>
            </a:r>
            <a:r>
              <a:rPr dirty="0"/>
              <a:t> is  </a:t>
            </a:r>
            <a:r>
              <a:rPr b="1" dirty="0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2 * n + 1</a:t>
            </a:r>
          </a:p>
          <a:p>
            <a:pPr lvl="2">
              <a:buBlip>
                <a:blip r:embed="rId2"/>
              </a:buBlip>
            </a:pPr>
            <a:r>
              <a:rPr dirty="0"/>
              <a:t>index </a:t>
            </a:r>
            <a:r>
              <a:rPr b="1" dirty="0" err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rightChild</a:t>
            </a:r>
            <a:r>
              <a:rPr dirty="0"/>
              <a:t> is  </a:t>
            </a:r>
            <a:r>
              <a:rPr b="1" dirty="0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2 * (n + 1)</a:t>
            </a:r>
          </a:p>
          <a:p>
            <a:pPr lvl="2">
              <a:buBlip>
                <a:blip r:embed="rId2"/>
              </a:buBlip>
            </a:pPr>
            <a:r>
              <a:rPr dirty="0"/>
              <a:t>index of parent is </a:t>
            </a:r>
            <a:r>
              <a:rPr b="1" dirty="0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rPr>
              <a:t>(n - 1) / 2</a:t>
            </a:r>
          </a:p>
        </p:txBody>
      </p:sp>
      <p:grpSp>
        <p:nvGrpSpPr>
          <p:cNvPr id="81" name="Group"/>
          <p:cNvGrpSpPr/>
          <p:nvPr/>
        </p:nvGrpSpPr>
        <p:grpSpPr>
          <a:xfrm>
            <a:off x="18900551" y="2717729"/>
            <a:ext cx="4911949" cy="6912325"/>
            <a:chOff x="3174" y="50729"/>
            <a:chExt cx="4911948" cy="6912323"/>
          </a:xfrm>
        </p:grpSpPr>
        <p:pic>
          <p:nvPicPr>
            <p:cNvPr id="79" name="fig10_13-small.png" descr="fig10_13-small.png"/>
            <p:cNvPicPr>
              <a:picLocks noChangeAspect="1"/>
            </p:cNvPicPr>
            <p:nvPr/>
          </p:nvPicPr>
          <p:blipFill>
            <a:blip r:embed="rId3"/>
            <a:srcRect l="10275" r="162"/>
            <a:stretch>
              <a:fillRect/>
            </a:stretch>
          </p:blipFill>
          <p:spPr>
            <a:xfrm>
              <a:off x="571723" y="50729"/>
              <a:ext cx="4343401" cy="69123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blurRad="203200" dist="12700" dir="3060000" rotWithShape="0">
                <a:srgbClr val="000000"/>
              </a:outerShdw>
            </a:effectLst>
          </p:spPr>
        </p:pic>
        <p:sp>
          <p:nvSpPr>
            <p:cNvPr id="80" name="0…"/>
            <p:cNvSpPr/>
            <p:nvPr/>
          </p:nvSpPr>
          <p:spPr>
            <a:xfrm>
              <a:off x="3174" y="142875"/>
              <a:ext cx="576648" cy="672960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38100" dist="12700" dir="3060000" rotWithShape="0">
                <a:srgbClr val="000000"/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76200" tIns="76200" rIns="76200" bIns="76200" numCol="1" anchor="t">
              <a:spAutoFit/>
            </a:bodyPr>
            <a:lstStyle/>
            <a:p>
              <a:pPr algn="ctr" defTabSz="819150">
                <a:lnSpc>
                  <a:spcPct val="107000"/>
                </a:lnSpc>
                <a:defRPr sz="54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0</a:t>
              </a:r>
            </a:p>
            <a:p>
              <a:pPr algn="ctr" defTabSz="819150">
                <a:lnSpc>
                  <a:spcPct val="107000"/>
                </a:lnSpc>
                <a:defRPr sz="54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1</a:t>
              </a:r>
            </a:p>
            <a:p>
              <a:pPr algn="ctr" defTabSz="819150">
                <a:lnSpc>
                  <a:spcPct val="107000"/>
                </a:lnSpc>
                <a:defRPr sz="54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2</a:t>
              </a:r>
            </a:p>
            <a:p>
              <a:pPr algn="ctr" defTabSz="819150">
                <a:lnSpc>
                  <a:spcPct val="107000"/>
                </a:lnSpc>
                <a:defRPr sz="54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3</a:t>
              </a:r>
            </a:p>
            <a:p>
              <a:pPr algn="ctr" defTabSz="819150">
                <a:lnSpc>
                  <a:spcPct val="107000"/>
                </a:lnSpc>
                <a:defRPr sz="54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4</a:t>
              </a:r>
            </a:p>
            <a:p>
              <a:pPr algn="ctr" defTabSz="819150">
                <a:lnSpc>
                  <a:spcPct val="107000"/>
                </a:lnSpc>
                <a:defRPr sz="54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5</a:t>
              </a:r>
            </a:p>
            <a:p>
              <a:pPr algn="ctr" defTabSz="819150">
                <a:lnSpc>
                  <a:spcPct val="107000"/>
                </a:lnSpc>
                <a:defRPr sz="54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6</a:t>
              </a:r>
            </a:p>
            <a:p>
              <a:pPr algn="ctr" defTabSz="819150">
                <a:lnSpc>
                  <a:spcPct val="107000"/>
                </a:lnSpc>
                <a:defRPr sz="5400" b="1">
                  <a:solidFill>
                    <a:srgbClr val="941100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pPr>
              <a:r>
                <a:t>7</a:t>
              </a:r>
            </a:p>
          </p:txBody>
        </p:sp>
      </p:grpSp>
      <p:pic>
        <p:nvPicPr>
          <p:cNvPr id="82" name="image-small.png" descr="image-small.png"/>
          <p:cNvPicPr>
            <a:picLocks noChangeAspect="1"/>
          </p:cNvPicPr>
          <p:nvPr/>
        </p:nvPicPr>
        <p:blipFill>
          <a:blip r:embed="rId4"/>
          <a:srcRect t="15182"/>
          <a:stretch>
            <a:fillRect/>
          </a:stretch>
        </p:blipFill>
        <p:spPr>
          <a:xfrm>
            <a:off x="10700935" y="7324343"/>
            <a:ext cx="7504557" cy="5284459"/>
          </a:xfrm>
          <a:prstGeom prst="rect">
            <a:avLst/>
          </a:prstGeom>
          <a:ln w="12700">
            <a:miter lim="400000"/>
          </a:ln>
          <a:effectLst>
            <a:outerShdw blurRad="381000" dist="12700" dir="3060000" rotWithShape="0">
              <a:srgbClr val="000000"/>
            </a:outerShdw>
          </a:effectLst>
        </p:spPr>
      </p:pic>
      <p:sp>
        <p:nvSpPr>
          <p:cNvPr id="83" name="0"/>
          <p:cNvSpPr/>
          <p:nvPr/>
        </p:nvSpPr>
        <p:spPr>
          <a:xfrm>
            <a:off x="14116050" y="6749669"/>
            <a:ext cx="58299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ctr" defTabSz="819150">
              <a:lnSpc>
                <a:spcPct val="107000"/>
              </a:lnSpc>
              <a:defRPr sz="54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0</a:t>
            </a:r>
          </a:p>
        </p:txBody>
      </p:sp>
      <p:sp>
        <p:nvSpPr>
          <p:cNvPr id="84" name="1"/>
          <p:cNvSpPr/>
          <p:nvPr/>
        </p:nvSpPr>
        <p:spPr>
          <a:xfrm>
            <a:off x="12115800" y="9016619"/>
            <a:ext cx="58299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ctr" defTabSz="819150">
              <a:lnSpc>
                <a:spcPct val="107000"/>
              </a:lnSpc>
              <a:defRPr sz="54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</a:t>
            </a:r>
          </a:p>
        </p:txBody>
      </p:sp>
      <p:sp>
        <p:nvSpPr>
          <p:cNvPr id="85" name="3"/>
          <p:cNvSpPr/>
          <p:nvPr/>
        </p:nvSpPr>
        <p:spPr>
          <a:xfrm>
            <a:off x="10439400" y="10769219"/>
            <a:ext cx="58299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ctr" defTabSz="819150">
              <a:lnSpc>
                <a:spcPct val="107000"/>
              </a:lnSpc>
              <a:defRPr sz="54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</a:t>
            </a:r>
          </a:p>
        </p:txBody>
      </p:sp>
      <p:sp>
        <p:nvSpPr>
          <p:cNvPr id="86" name="4"/>
          <p:cNvSpPr/>
          <p:nvPr/>
        </p:nvSpPr>
        <p:spPr>
          <a:xfrm>
            <a:off x="14116050" y="10807319"/>
            <a:ext cx="58299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ctr" defTabSz="819150">
              <a:lnSpc>
                <a:spcPct val="107000"/>
              </a:lnSpc>
              <a:defRPr sz="54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</a:t>
            </a:r>
          </a:p>
        </p:txBody>
      </p:sp>
      <p:sp>
        <p:nvSpPr>
          <p:cNvPr id="87" name="5"/>
          <p:cNvSpPr/>
          <p:nvPr/>
        </p:nvSpPr>
        <p:spPr>
          <a:xfrm>
            <a:off x="17011650" y="11321669"/>
            <a:ext cx="58299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ctr" defTabSz="819150">
              <a:lnSpc>
                <a:spcPct val="107000"/>
              </a:lnSpc>
              <a:defRPr sz="54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</a:t>
            </a:r>
          </a:p>
        </p:txBody>
      </p:sp>
      <p:sp>
        <p:nvSpPr>
          <p:cNvPr id="88" name="2"/>
          <p:cNvSpPr/>
          <p:nvPr/>
        </p:nvSpPr>
        <p:spPr>
          <a:xfrm>
            <a:off x="17545050" y="8921369"/>
            <a:ext cx="582997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ctr" defTabSz="819150">
              <a:lnSpc>
                <a:spcPct val="107000"/>
              </a:lnSpc>
              <a:defRPr sz="54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</a:t>
            </a:r>
          </a:p>
        </p:txBody>
      </p:sp>
      <p:sp>
        <p:nvSpPr>
          <p:cNvPr id="89" name="Line"/>
          <p:cNvSpPr/>
          <p:nvPr/>
        </p:nvSpPr>
        <p:spPr>
          <a:xfrm rot="21385421">
            <a:off x="20381562" y="5102066"/>
            <a:ext cx="782113" cy="2390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90" h="21600" extrusionOk="0">
                <a:moveTo>
                  <a:pt x="8249" y="21600"/>
                </a:moveTo>
                <a:cubicBezTo>
                  <a:pt x="8249" y="21600"/>
                  <a:pt x="-1510" y="14738"/>
                  <a:pt x="201" y="9623"/>
                </a:cubicBezTo>
                <a:cubicBezTo>
                  <a:pt x="1912" y="4508"/>
                  <a:pt x="20090" y="0"/>
                  <a:pt x="20090" y="0"/>
                </a:cubicBezTo>
              </a:path>
            </a:pathLst>
          </a:custGeom>
          <a:ln w="76200">
            <a:solidFill>
              <a:srgbClr val="941100"/>
            </a:solidFill>
            <a:miter lim="400000"/>
            <a:headEnd type="stealth"/>
          </a:ln>
          <a:effectLst>
            <a:outerShdw blurRad="88900" dir="2700000" rotWithShape="0">
              <a:srgbClr val="FF2600"/>
            </a:outerShdw>
          </a:effectLst>
        </p:spPr>
        <p:txBody>
          <a:bodyPr lIns="76200" tIns="76200" rIns="76200" bIns="76200" anchor="ctr"/>
          <a:lstStyle/>
          <a:p>
            <a:pPr algn="ctr" defTabSz="819150">
              <a:defRPr sz="54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0" name="Line"/>
          <p:cNvSpPr/>
          <p:nvPr/>
        </p:nvSpPr>
        <p:spPr>
          <a:xfrm rot="21385421">
            <a:off x="20032888" y="5005823"/>
            <a:ext cx="781051" cy="3409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90" h="21600" extrusionOk="0">
                <a:moveTo>
                  <a:pt x="8249" y="21600"/>
                </a:moveTo>
                <a:cubicBezTo>
                  <a:pt x="8249" y="21600"/>
                  <a:pt x="-1510" y="14738"/>
                  <a:pt x="201" y="9623"/>
                </a:cubicBezTo>
                <a:cubicBezTo>
                  <a:pt x="1912" y="4508"/>
                  <a:pt x="20090" y="0"/>
                  <a:pt x="20090" y="0"/>
                </a:cubicBezTo>
              </a:path>
            </a:pathLst>
          </a:custGeom>
          <a:ln w="76200">
            <a:solidFill>
              <a:srgbClr val="941100"/>
            </a:solidFill>
            <a:miter lim="400000"/>
            <a:headEnd type="stealth"/>
          </a:ln>
          <a:effectLst>
            <a:outerShdw blurRad="88900" dir="2700000" rotWithShape="0">
              <a:srgbClr val="FF2600"/>
            </a:outerShdw>
          </a:effectLst>
        </p:spPr>
        <p:txBody>
          <a:bodyPr lIns="76200" tIns="76200" rIns="76200" bIns="76200" anchor="ctr"/>
          <a:lstStyle/>
          <a:p>
            <a:pPr algn="ctr" defTabSz="819150">
              <a:defRPr sz="54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1" name="Line"/>
          <p:cNvSpPr/>
          <p:nvPr/>
        </p:nvSpPr>
        <p:spPr>
          <a:xfrm rot="10585421">
            <a:off x="22305805" y="3205819"/>
            <a:ext cx="781051" cy="1790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090" h="21600" extrusionOk="0">
                <a:moveTo>
                  <a:pt x="8249" y="21600"/>
                </a:moveTo>
                <a:cubicBezTo>
                  <a:pt x="8249" y="21600"/>
                  <a:pt x="-1510" y="14738"/>
                  <a:pt x="201" y="9623"/>
                </a:cubicBezTo>
                <a:cubicBezTo>
                  <a:pt x="1912" y="4508"/>
                  <a:pt x="20090" y="0"/>
                  <a:pt x="20090" y="0"/>
                </a:cubicBezTo>
              </a:path>
            </a:pathLst>
          </a:custGeom>
          <a:ln w="76200">
            <a:solidFill>
              <a:srgbClr val="941100"/>
            </a:solidFill>
            <a:miter lim="400000"/>
            <a:headEnd type="stealth"/>
          </a:ln>
          <a:effectLst>
            <a:outerShdw blurRad="88900" dir="2700000" rotWithShape="0">
              <a:srgbClr val="FF2600"/>
            </a:outerShdw>
          </a:effectLst>
        </p:spPr>
        <p:txBody>
          <a:bodyPr lIns="76200" tIns="76200" rIns="76200" bIns="76200" anchor="ctr"/>
          <a:lstStyle/>
          <a:p>
            <a:pPr algn="ctr" defTabSz="819150">
              <a:defRPr sz="5400"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300"/>
                            </p:stCondLst>
                            <p:childTnLst>
                              <p:par>
                                <p:cTn id="37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100"/>
                            </p:stCondLst>
                            <p:childTnLst>
                              <p:par>
                                <p:cTn id="41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00"/>
                            </p:stCondLst>
                            <p:childTnLst>
                              <p:par>
                                <p:cTn id="45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00"/>
                            </p:stCondLst>
                            <p:childTnLst>
                              <p:par>
                                <p:cTn id="49" presetID="10" presetClass="entr" fill="hold" grpId="0" nodeType="afterEffect">
                                  <p:stCondLst>
                                    <p:cond delay="3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"/>
                            </p:stCondLst>
                            <p:childTnLst>
                              <p:par>
                                <p:cTn id="5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3" presetClass="exit" presetSubtype="3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build="p" bldLvl="5" animBg="1" advAuto="0"/>
      <p:bldP spid="81" grpId="0" animBg="1" advAuto="0"/>
      <p:bldP spid="82" grpId="0" animBg="1" advAuto="0"/>
      <p:bldP spid="83" grpId="0" animBg="1" advAuto="0"/>
      <p:bldP spid="84" grpId="0" animBg="1" advAuto="0"/>
      <p:bldP spid="85" grpId="0" animBg="1" advAuto="0"/>
      <p:bldP spid="86" grpId="0" animBg="1" advAuto="0"/>
      <p:bldP spid="87" grpId="0" animBg="1" advAuto="0"/>
      <p:bldP spid="88" grpId="0" animBg="1" advAuto="0"/>
      <p:bldP spid="89" grpId="0" animBg="1" advAuto="0"/>
      <p:bldP spid="89" grpId="1" animBg="1" advAuto="0"/>
      <p:bldP spid="90" grpId="0" animBg="1" advAuto="0"/>
      <p:bldP spid="90" grpId="1" animBg="1" advAuto="0"/>
      <p:bldP spid="91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ference-Based Binary Trees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Reference-Based Binary Trees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Binary Nod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Binary Nodes</a:t>
            </a:r>
          </a:p>
        </p:txBody>
      </p:sp>
      <p:sp>
        <p:nvSpPr>
          <p:cNvPr id="96" name="Oval"/>
          <p:cNvSpPr/>
          <p:nvPr/>
        </p:nvSpPr>
        <p:spPr>
          <a:xfrm>
            <a:off x="5524500" y="4105275"/>
            <a:ext cx="5295900" cy="3448050"/>
          </a:xfrm>
          <a:prstGeom prst="ellipse">
            <a:avLst/>
          </a:prstGeom>
          <a:solidFill>
            <a:srgbClr val="FFFB00"/>
          </a:solidFill>
          <a:ln w="76200">
            <a:solidFill>
              <a:srgbClr val="000000"/>
            </a:solidFill>
            <a:miter lim="400000"/>
          </a:ln>
          <a:effectLst>
            <a:outerShdw blurRad="266700" dir="306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ctr"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97" name="Oval"/>
          <p:cNvSpPr/>
          <p:nvPr/>
        </p:nvSpPr>
        <p:spPr>
          <a:xfrm>
            <a:off x="5524500" y="4114800"/>
            <a:ext cx="5295900" cy="3448050"/>
          </a:xfrm>
          <a:prstGeom prst="ellipse">
            <a:avLst/>
          </a:prstGeom>
          <a:solidFill>
            <a:srgbClr val="FFFB00"/>
          </a:solidFill>
          <a:ln w="76200">
            <a:solidFill>
              <a:srgbClr val="000000"/>
            </a:solidFill>
            <a:miter lim="400000"/>
          </a:ln>
          <a:effectLst>
            <a:outerShdw blurRad="266700" dir="306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ctr"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grpSp>
        <p:nvGrpSpPr>
          <p:cNvPr id="128" name="Group"/>
          <p:cNvGrpSpPr/>
          <p:nvPr/>
        </p:nvGrpSpPr>
        <p:grpSpPr>
          <a:xfrm>
            <a:off x="152399" y="2686050"/>
            <a:ext cx="9429754" cy="6096000"/>
            <a:chOff x="0" y="0"/>
            <a:chExt cx="9429753" cy="6095999"/>
          </a:xfrm>
        </p:grpSpPr>
        <p:grpSp>
          <p:nvGrpSpPr>
            <p:cNvPr id="117" name="Group"/>
            <p:cNvGrpSpPr/>
            <p:nvPr/>
          </p:nvGrpSpPr>
          <p:grpSpPr>
            <a:xfrm>
              <a:off x="-1" y="0"/>
              <a:ext cx="9429754" cy="6096000"/>
              <a:chOff x="0" y="0"/>
              <a:chExt cx="9429752" cy="6095999"/>
            </a:xfrm>
          </p:grpSpPr>
          <p:sp>
            <p:nvSpPr>
              <p:cNvPr id="98" name="Line"/>
              <p:cNvSpPr/>
              <p:nvPr/>
            </p:nvSpPr>
            <p:spPr>
              <a:xfrm flipH="1">
                <a:off x="3695439" y="3766363"/>
                <a:ext cx="1169419" cy="1951784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99" name="Line"/>
              <p:cNvSpPr/>
              <p:nvPr/>
            </p:nvSpPr>
            <p:spPr>
              <a:xfrm>
                <a:off x="1631039" y="3630507"/>
                <a:ext cx="1077095" cy="1844206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0" name="Line"/>
              <p:cNvSpPr/>
              <p:nvPr/>
            </p:nvSpPr>
            <p:spPr>
              <a:xfrm flipH="1">
                <a:off x="538552" y="3569034"/>
                <a:ext cx="1169419" cy="1951784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1" name="Circle"/>
              <p:cNvSpPr/>
              <p:nvPr/>
            </p:nvSpPr>
            <p:spPr>
              <a:xfrm>
                <a:off x="1954169" y="4967553"/>
                <a:ext cx="1123263" cy="1121890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ctr" defTabSz="819150">
                  <a:defRPr sz="4800">
                    <a:solidFill>
                      <a:srgbClr val="FFFFFF"/>
                    </a:solidFill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102" name="Circle"/>
              <p:cNvSpPr/>
              <p:nvPr/>
            </p:nvSpPr>
            <p:spPr>
              <a:xfrm>
                <a:off x="0" y="4952185"/>
                <a:ext cx="1123263" cy="1121890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ctr" defTabSz="819150">
                  <a:defRPr sz="4800">
                    <a:solidFill>
                      <a:srgbClr val="FFFFFF"/>
                    </a:solidFill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103" name="Line"/>
              <p:cNvSpPr/>
              <p:nvPr/>
            </p:nvSpPr>
            <p:spPr>
              <a:xfrm>
                <a:off x="5868292" y="522089"/>
                <a:ext cx="1822709" cy="1235534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4" name="Line"/>
              <p:cNvSpPr/>
              <p:nvPr/>
            </p:nvSpPr>
            <p:spPr>
              <a:xfrm>
                <a:off x="7983357" y="2095722"/>
                <a:ext cx="1077096" cy="1844206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5" name="Line"/>
              <p:cNvSpPr/>
              <p:nvPr/>
            </p:nvSpPr>
            <p:spPr>
              <a:xfrm>
                <a:off x="3697702" y="2049617"/>
                <a:ext cx="938611" cy="1813468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6" name="Line"/>
              <p:cNvSpPr/>
              <p:nvPr/>
            </p:nvSpPr>
            <p:spPr>
              <a:xfrm flipH="1">
                <a:off x="7044331" y="1968473"/>
                <a:ext cx="1169419" cy="1951784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7" name="Line"/>
              <p:cNvSpPr/>
              <p:nvPr/>
            </p:nvSpPr>
            <p:spPr>
              <a:xfrm flipH="1">
                <a:off x="1758393" y="1941137"/>
                <a:ext cx="2254915" cy="1748919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8" name="Line"/>
              <p:cNvSpPr/>
              <p:nvPr/>
            </p:nvSpPr>
            <p:spPr>
              <a:xfrm flipH="1">
                <a:off x="3839113" y="620143"/>
                <a:ext cx="1767002" cy="1511632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109" name="Circle"/>
              <p:cNvSpPr/>
              <p:nvPr/>
            </p:nvSpPr>
            <p:spPr>
              <a:xfrm>
                <a:off x="3257328" y="1496358"/>
                <a:ext cx="1123263" cy="112188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ctr" defTabSz="819150">
                  <a:defRPr sz="4800">
                    <a:solidFill>
                      <a:srgbClr val="FFFFFF"/>
                    </a:solidFill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110" name="Circle"/>
              <p:cNvSpPr/>
              <p:nvPr/>
            </p:nvSpPr>
            <p:spPr>
              <a:xfrm>
                <a:off x="1183297" y="3165154"/>
                <a:ext cx="1123263" cy="1121890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ctr" defTabSz="819150">
                  <a:defRPr sz="4800">
                    <a:solidFill>
                      <a:srgbClr val="FFFFFF"/>
                    </a:solidFill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111" name="Circle"/>
              <p:cNvSpPr/>
              <p:nvPr/>
            </p:nvSpPr>
            <p:spPr>
              <a:xfrm>
                <a:off x="4225085" y="3274781"/>
                <a:ext cx="1123263" cy="1121890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ctr" defTabSz="819150">
                  <a:defRPr sz="4800">
                    <a:solidFill>
                      <a:srgbClr val="FFFFFF"/>
                    </a:solidFill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112" name="Circle"/>
              <p:cNvSpPr/>
              <p:nvPr/>
            </p:nvSpPr>
            <p:spPr>
              <a:xfrm>
                <a:off x="8306490" y="3432768"/>
                <a:ext cx="1123263" cy="1121890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ctr" defTabSz="819150">
                  <a:defRPr sz="4800">
                    <a:solidFill>
                      <a:srgbClr val="FFFFFF"/>
                    </a:solidFill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113" name="Circle"/>
              <p:cNvSpPr/>
              <p:nvPr/>
            </p:nvSpPr>
            <p:spPr>
              <a:xfrm>
                <a:off x="6505781" y="3351623"/>
                <a:ext cx="1123263" cy="1121890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ctr" defTabSz="819150">
                  <a:defRPr sz="4800">
                    <a:solidFill>
                      <a:srgbClr val="FFFFFF"/>
                    </a:solidFill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114" name="Circle"/>
              <p:cNvSpPr/>
              <p:nvPr/>
            </p:nvSpPr>
            <p:spPr>
              <a:xfrm>
                <a:off x="7383262" y="1496358"/>
                <a:ext cx="1123263" cy="112188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ctr" defTabSz="819150">
                  <a:defRPr sz="4800">
                    <a:solidFill>
                      <a:srgbClr val="FFFFFF"/>
                    </a:solidFill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115" name="Circle"/>
              <p:cNvSpPr/>
              <p:nvPr/>
            </p:nvSpPr>
            <p:spPr>
              <a:xfrm>
                <a:off x="5169378" y="0"/>
                <a:ext cx="1123263" cy="1121889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ctr" defTabSz="819150">
                  <a:defRPr sz="4800">
                    <a:solidFill>
                      <a:srgbClr val="FFFFFF"/>
                    </a:solidFill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116" name="Circle"/>
              <p:cNvSpPr/>
              <p:nvPr/>
            </p:nvSpPr>
            <p:spPr>
              <a:xfrm>
                <a:off x="3419961" y="4974110"/>
                <a:ext cx="1123263" cy="1121890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>
                <a:outerShdw blurRad="190500" dist="114300" dir="2700000" rotWithShape="0">
                  <a:srgbClr val="000000">
                    <a:alpha val="74999"/>
                  </a:srgbClr>
                </a:outerShdw>
              </a:effectLst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ctr" defTabSz="819150">
                  <a:defRPr sz="4800">
                    <a:solidFill>
                      <a:srgbClr val="FFFFFF"/>
                    </a:solidFill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</p:grpSp>
        <p:sp>
          <p:nvSpPr>
            <p:cNvPr id="118" name="H"/>
            <p:cNvSpPr/>
            <p:nvPr/>
          </p:nvSpPr>
          <p:spPr>
            <a:xfrm>
              <a:off x="5464112" y="57150"/>
              <a:ext cx="632652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5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H</a:t>
              </a:r>
            </a:p>
          </p:txBody>
        </p:sp>
        <p:sp>
          <p:nvSpPr>
            <p:cNvPr id="119" name="K"/>
            <p:cNvSpPr/>
            <p:nvPr/>
          </p:nvSpPr>
          <p:spPr>
            <a:xfrm>
              <a:off x="7683437" y="1581150"/>
              <a:ext cx="632652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5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K</a:t>
              </a:r>
            </a:p>
          </p:txBody>
        </p:sp>
        <p:sp>
          <p:nvSpPr>
            <p:cNvPr id="120" name="Q"/>
            <p:cNvSpPr/>
            <p:nvPr/>
          </p:nvSpPr>
          <p:spPr>
            <a:xfrm>
              <a:off x="227476" y="4972050"/>
              <a:ext cx="687944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5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Q</a:t>
              </a:r>
            </a:p>
          </p:txBody>
        </p:sp>
        <p:sp>
          <p:nvSpPr>
            <p:cNvPr id="121" name="L"/>
            <p:cNvSpPr/>
            <p:nvPr/>
          </p:nvSpPr>
          <p:spPr>
            <a:xfrm>
              <a:off x="1414984" y="3276600"/>
              <a:ext cx="691802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5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L</a:t>
              </a:r>
            </a:p>
          </p:txBody>
        </p:sp>
        <p:sp>
          <p:nvSpPr>
            <p:cNvPr id="122" name="N"/>
            <p:cNvSpPr/>
            <p:nvPr/>
          </p:nvSpPr>
          <p:spPr>
            <a:xfrm>
              <a:off x="6682331" y="3467100"/>
              <a:ext cx="762001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5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N</a:t>
              </a:r>
            </a:p>
          </p:txBody>
        </p:sp>
        <p:sp>
          <p:nvSpPr>
            <p:cNvPr id="123" name="J"/>
            <p:cNvSpPr/>
            <p:nvPr/>
          </p:nvSpPr>
          <p:spPr>
            <a:xfrm>
              <a:off x="3584053" y="1543050"/>
              <a:ext cx="578002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5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J</a:t>
              </a:r>
            </a:p>
          </p:txBody>
        </p:sp>
        <p:sp>
          <p:nvSpPr>
            <p:cNvPr id="124" name="M"/>
            <p:cNvSpPr/>
            <p:nvPr/>
          </p:nvSpPr>
          <p:spPr>
            <a:xfrm>
              <a:off x="4529958" y="3390900"/>
              <a:ext cx="704851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5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M</a:t>
              </a:r>
            </a:p>
          </p:txBody>
        </p:sp>
        <p:sp>
          <p:nvSpPr>
            <p:cNvPr id="125" name="P"/>
            <p:cNvSpPr/>
            <p:nvPr/>
          </p:nvSpPr>
          <p:spPr>
            <a:xfrm>
              <a:off x="8571376" y="3524250"/>
              <a:ext cx="687944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5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P</a:t>
              </a:r>
            </a:p>
          </p:txBody>
        </p:sp>
        <p:sp>
          <p:nvSpPr>
            <p:cNvPr id="126" name="R"/>
            <p:cNvSpPr/>
            <p:nvPr/>
          </p:nvSpPr>
          <p:spPr>
            <a:xfrm>
              <a:off x="2208676" y="5048250"/>
              <a:ext cx="687944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5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R</a:t>
              </a:r>
            </a:p>
          </p:txBody>
        </p:sp>
        <p:sp>
          <p:nvSpPr>
            <p:cNvPr id="127" name="S"/>
            <p:cNvSpPr/>
            <p:nvPr/>
          </p:nvSpPr>
          <p:spPr>
            <a:xfrm>
              <a:off x="3694576" y="5086350"/>
              <a:ext cx="687944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54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r>
                <a:t>S</a:t>
              </a:r>
            </a:p>
          </p:txBody>
        </p:sp>
      </p:grpSp>
      <p:sp>
        <p:nvSpPr>
          <p:cNvPr id="129" name="Oval"/>
          <p:cNvSpPr/>
          <p:nvPr/>
        </p:nvSpPr>
        <p:spPr>
          <a:xfrm>
            <a:off x="10801350" y="4924425"/>
            <a:ext cx="13087350" cy="8458200"/>
          </a:xfrm>
          <a:prstGeom prst="ellipse">
            <a:avLst/>
          </a:prstGeom>
          <a:solidFill>
            <a:srgbClr val="FFFB00"/>
          </a:solidFill>
          <a:ln w="76200">
            <a:solidFill>
              <a:srgbClr val="000000"/>
            </a:solidFill>
            <a:miter lim="400000"/>
          </a:ln>
          <a:effectLst>
            <a:outerShdw blurRad="266700" dir="306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ctr"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30" name="K"/>
          <p:cNvSpPr/>
          <p:nvPr/>
        </p:nvSpPr>
        <p:spPr>
          <a:xfrm>
            <a:off x="17036987" y="7696200"/>
            <a:ext cx="632652" cy="914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190500" dist="1143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algn="ctr" defTabSz="819150">
              <a:defRPr sz="5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K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14834021" y="5353050"/>
            <a:ext cx="5067301" cy="1809750"/>
            <a:chOff x="0" y="0"/>
            <a:chExt cx="5067300" cy="1809750"/>
          </a:xfrm>
        </p:grpSpPr>
        <p:sp>
          <p:nvSpPr>
            <p:cNvPr id="131" name="Rectangle"/>
            <p:cNvSpPr/>
            <p:nvPr/>
          </p:nvSpPr>
          <p:spPr>
            <a:xfrm>
              <a:off x="1834727" y="704850"/>
              <a:ext cx="1219201" cy="1104900"/>
            </a:xfrm>
            <a:prstGeom prst="rect">
              <a:avLst/>
            </a:prstGeom>
            <a:solidFill>
              <a:srgbClr val="0097EB">
                <a:alpha val="50000"/>
              </a:srgb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1524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76300">
                <a:defRPr sz="6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</p:txBody>
        </p:sp>
        <p:sp>
          <p:nvSpPr>
            <p:cNvPr id="132" name="Rectangle"/>
            <p:cNvSpPr/>
            <p:nvPr/>
          </p:nvSpPr>
          <p:spPr>
            <a:xfrm>
              <a:off x="3092027" y="704850"/>
              <a:ext cx="1162051" cy="1104900"/>
            </a:xfrm>
            <a:prstGeom prst="rect">
              <a:avLst/>
            </a:prstGeom>
            <a:solidFill>
              <a:srgbClr val="0097EB">
                <a:alpha val="49000"/>
              </a:srgb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1524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76300">
                <a:defRPr sz="6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</p:txBody>
        </p:sp>
        <p:sp>
          <p:nvSpPr>
            <p:cNvPr id="133" name="data"/>
            <p:cNvSpPr/>
            <p:nvPr/>
          </p:nvSpPr>
          <p:spPr>
            <a:xfrm>
              <a:off x="1853777" y="0"/>
              <a:ext cx="1085851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3800">
                  <a:solidFill>
                    <a:srgbClr val="0119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data</a:t>
              </a:r>
            </a:p>
          </p:txBody>
        </p:sp>
        <p:sp>
          <p:nvSpPr>
            <p:cNvPr id="134" name="rightChild"/>
            <p:cNvSpPr/>
            <p:nvPr/>
          </p:nvSpPr>
          <p:spPr>
            <a:xfrm>
              <a:off x="2933700" y="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rightChild</a:t>
              </a:r>
            </a:p>
          </p:txBody>
        </p:sp>
        <p:sp>
          <p:nvSpPr>
            <p:cNvPr id="135" name="Rectangle"/>
            <p:cNvSpPr/>
            <p:nvPr/>
          </p:nvSpPr>
          <p:spPr>
            <a:xfrm>
              <a:off x="615527" y="704850"/>
              <a:ext cx="1162051" cy="1104900"/>
            </a:xfrm>
            <a:prstGeom prst="rect">
              <a:avLst/>
            </a:prstGeom>
            <a:solidFill>
              <a:srgbClr val="0097EB">
                <a:alpha val="50000"/>
              </a:srgb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1524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76300">
                <a:defRPr sz="6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</p:txBody>
        </p:sp>
        <p:sp>
          <p:nvSpPr>
            <p:cNvPr id="136" name="leftChild"/>
            <p:cNvSpPr/>
            <p:nvPr/>
          </p:nvSpPr>
          <p:spPr>
            <a:xfrm>
              <a:off x="0" y="0"/>
              <a:ext cx="184785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leftChild</a:t>
              </a:r>
            </a:p>
          </p:txBody>
        </p:sp>
      </p:grpSp>
      <p:sp>
        <p:nvSpPr>
          <p:cNvPr id="138" name="Line"/>
          <p:cNvSpPr/>
          <p:nvPr/>
        </p:nvSpPr>
        <p:spPr>
          <a:xfrm flipH="1" flipV="1">
            <a:off x="17291646" y="6642894"/>
            <a:ext cx="32543" cy="1065213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stealth"/>
          </a:ln>
          <a:effectLst>
            <a:outerShdw blurRad="266700" dir="306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sp>
        <p:nvSpPr>
          <p:cNvPr id="139" name="Line"/>
          <p:cNvSpPr/>
          <p:nvPr/>
        </p:nvSpPr>
        <p:spPr>
          <a:xfrm flipV="1">
            <a:off x="14029512" y="6642895"/>
            <a:ext cx="1852436" cy="1852435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stealth"/>
          </a:ln>
          <a:effectLst>
            <a:outerShdw blurRad="266700" dir="306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sp>
        <p:nvSpPr>
          <p:cNvPr id="140" name="Line"/>
          <p:cNvSpPr/>
          <p:nvPr/>
        </p:nvSpPr>
        <p:spPr>
          <a:xfrm flipH="1" flipV="1">
            <a:off x="18587046" y="6642894"/>
            <a:ext cx="2129923" cy="2129923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stealth"/>
          </a:ln>
          <a:effectLst>
            <a:outerShdw blurRad="266700" dir="306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sp>
        <p:nvSpPr>
          <p:cNvPr id="141" name="N"/>
          <p:cNvSpPr/>
          <p:nvPr/>
        </p:nvSpPr>
        <p:spPr>
          <a:xfrm>
            <a:off x="13417487" y="10953750"/>
            <a:ext cx="632652" cy="914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190500" dist="1143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algn="ctr" defTabSz="819150">
              <a:defRPr sz="5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N</a:t>
            </a:r>
          </a:p>
        </p:txBody>
      </p:sp>
      <p:grpSp>
        <p:nvGrpSpPr>
          <p:cNvPr id="148" name="Group"/>
          <p:cNvGrpSpPr/>
          <p:nvPr/>
        </p:nvGrpSpPr>
        <p:grpSpPr>
          <a:xfrm>
            <a:off x="11214522" y="8610600"/>
            <a:ext cx="5067301" cy="1809750"/>
            <a:chOff x="0" y="0"/>
            <a:chExt cx="5067300" cy="1809750"/>
          </a:xfrm>
        </p:grpSpPr>
        <p:sp>
          <p:nvSpPr>
            <p:cNvPr id="142" name="Rectangle"/>
            <p:cNvSpPr/>
            <p:nvPr/>
          </p:nvSpPr>
          <p:spPr>
            <a:xfrm>
              <a:off x="1834727" y="704850"/>
              <a:ext cx="1219201" cy="1104900"/>
            </a:xfrm>
            <a:prstGeom prst="rect">
              <a:avLst/>
            </a:prstGeom>
            <a:solidFill>
              <a:srgbClr val="0097EB">
                <a:alpha val="50000"/>
              </a:srgb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1524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76300">
                <a:defRPr sz="6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</p:txBody>
        </p:sp>
        <p:sp>
          <p:nvSpPr>
            <p:cNvPr id="143" name="Rectangle"/>
            <p:cNvSpPr/>
            <p:nvPr/>
          </p:nvSpPr>
          <p:spPr>
            <a:xfrm>
              <a:off x="3092027" y="704850"/>
              <a:ext cx="1162051" cy="1104900"/>
            </a:xfrm>
            <a:prstGeom prst="rect">
              <a:avLst/>
            </a:prstGeom>
            <a:solidFill>
              <a:srgbClr val="0097EB">
                <a:alpha val="49000"/>
              </a:srgb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1524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76300">
                <a:defRPr sz="6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</p:txBody>
        </p:sp>
        <p:sp>
          <p:nvSpPr>
            <p:cNvPr id="144" name="data"/>
            <p:cNvSpPr/>
            <p:nvPr/>
          </p:nvSpPr>
          <p:spPr>
            <a:xfrm>
              <a:off x="1853777" y="0"/>
              <a:ext cx="1085851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3800">
                  <a:solidFill>
                    <a:srgbClr val="0119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data</a:t>
              </a:r>
            </a:p>
          </p:txBody>
        </p:sp>
        <p:sp>
          <p:nvSpPr>
            <p:cNvPr id="145" name="rightChild"/>
            <p:cNvSpPr/>
            <p:nvPr/>
          </p:nvSpPr>
          <p:spPr>
            <a:xfrm>
              <a:off x="2933700" y="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rightChild</a:t>
              </a:r>
            </a:p>
          </p:txBody>
        </p:sp>
        <p:sp>
          <p:nvSpPr>
            <p:cNvPr id="146" name="Rectangle"/>
            <p:cNvSpPr/>
            <p:nvPr/>
          </p:nvSpPr>
          <p:spPr>
            <a:xfrm>
              <a:off x="615527" y="704850"/>
              <a:ext cx="1162051" cy="1104900"/>
            </a:xfrm>
            <a:prstGeom prst="rect">
              <a:avLst/>
            </a:prstGeom>
            <a:solidFill>
              <a:srgbClr val="0097EB">
                <a:alpha val="50000"/>
              </a:srgb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1524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76300">
                <a:defRPr sz="6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</p:txBody>
        </p:sp>
        <p:sp>
          <p:nvSpPr>
            <p:cNvPr id="147" name="leftChild"/>
            <p:cNvSpPr/>
            <p:nvPr/>
          </p:nvSpPr>
          <p:spPr>
            <a:xfrm>
              <a:off x="0" y="0"/>
              <a:ext cx="184785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leftChild</a:t>
              </a:r>
            </a:p>
          </p:txBody>
        </p:sp>
      </p:grpSp>
      <p:sp>
        <p:nvSpPr>
          <p:cNvPr id="149" name="Line"/>
          <p:cNvSpPr/>
          <p:nvPr/>
        </p:nvSpPr>
        <p:spPr>
          <a:xfrm flipH="1" flipV="1">
            <a:off x="13672146" y="9900444"/>
            <a:ext cx="32543" cy="1065213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stealth"/>
          </a:ln>
          <a:effectLst>
            <a:outerShdw blurRad="266700" dir="306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sp>
        <p:nvSpPr>
          <p:cNvPr id="150" name="P"/>
          <p:cNvSpPr/>
          <p:nvPr/>
        </p:nvSpPr>
        <p:spPr>
          <a:xfrm>
            <a:off x="20751737" y="11087100"/>
            <a:ext cx="632652" cy="914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  <a:effectLst>
            <a:outerShdw blurRad="190500" dist="114300" dir="2700000" rotWithShape="0">
              <a:srgbClr val="000000">
                <a:alpha val="74999"/>
              </a:srgbClr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algn="ctr" defTabSz="819150">
              <a:defRPr sz="54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P</a:t>
            </a:r>
          </a:p>
        </p:txBody>
      </p:sp>
      <p:grpSp>
        <p:nvGrpSpPr>
          <p:cNvPr id="157" name="Group"/>
          <p:cNvGrpSpPr/>
          <p:nvPr/>
        </p:nvGrpSpPr>
        <p:grpSpPr>
          <a:xfrm>
            <a:off x="18548771" y="8743950"/>
            <a:ext cx="5067301" cy="1809750"/>
            <a:chOff x="0" y="0"/>
            <a:chExt cx="5067300" cy="1809750"/>
          </a:xfrm>
        </p:grpSpPr>
        <p:sp>
          <p:nvSpPr>
            <p:cNvPr id="151" name="Rectangle"/>
            <p:cNvSpPr/>
            <p:nvPr/>
          </p:nvSpPr>
          <p:spPr>
            <a:xfrm>
              <a:off x="1834727" y="704850"/>
              <a:ext cx="1219201" cy="1104900"/>
            </a:xfrm>
            <a:prstGeom prst="rect">
              <a:avLst/>
            </a:prstGeom>
            <a:solidFill>
              <a:srgbClr val="0097EB">
                <a:alpha val="50000"/>
              </a:srgb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1524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76300">
                <a:defRPr sz="6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</p:txBody>
        </p:sp>
        <p:sp>
          <p:nvSpPr>
            <p:cNvPr id="152" name="Rectangle"/>
            <p:cNvSpPr/>
            <p:nvPr/>
          </p:nvSpPr>
          <p:spPr>
            <a:xfrm>
              <a:off x="3092027" y="704850"/>
              <a:ext cx="1162051" cy="1104900"/>
            </a:xfrm>
            <a:prstGeom prst="rect">
              <a:avLst/>
            </a:prstGeom>
            <a:solidFill>
              <a:srgbClr val="0097EB">
                <a:alpha val="49000"/>
              </a:srgb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1524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76300">
                <a:defRPr sz="6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</p:txBody>
        </p:sp>
        <p:sp>
          <p:nvSpPr>
            <p:cNvPr id="153" name="data"/>
            <p:cNvSpPr/>
            <p:nvPr/>
          </p:nvSpPr>
          <p:spPr>
            <a:xfrm>
              <a:off x="1853777" y="0"/>
              <a:ext cx="1085851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3800">
                  <a:solidFill>
                    <a:srgbClr val="0119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data</a:t>
              </a:r>
            </a:p>
          </p:txBody>
        </p:sp>
        <p:sp>
          <p:nvSpPr>
            <p:cNvPr id="154" name="rightChild"/>
            <p:cNvSpPr/>
            <p:nvPr/>
          </p:nvSpPr>
          <p:spPr>
            <a:xfrm>
              <a:off x="2933700" y="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rightChild</a:t>
              </a:r>
            </a:p>
          </p:txBody>
        </p:sp>
        <p:sp>
          <p:nvSpPr>
            <p:cNvPr id="155" name="Rectangle"/>
            <p:cNvSpPr/>
            <p:nvPr/>
          </p:nvSpPr>
          <p:spPr>
            <a:xfrm>
              <a:off x="615527" y="704850"/>
              <a:ext cx="1162051" cy="1104900"/>
            </a:xfrm>
            <a:prstGeom prst="rect">
              <a:avLst/>
            </a:prstGeom>
            <a:solidFill>
              <a:srgbClr val="0097EB">
                <a:alpha val="50000"/>
              </a:srgbClr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>
              <a:outerShdw blurRad="152400" dir="2700000" rotWithShape="0">
                <a:srgbClr val="000000">
                  <a:alpha val="75000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76300">
                <a:defRPr sz="66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Marker Felt"/>
                  <a:ea typeface="Marker Felt"/>
                  <a:cs typeface="Marker Felt"/>
                  <a:sym typeface="Marker Felt"/>
                </a:defRPr>
              </a:pPr>
              <a:endParaRPr/>
            </a:p>
          </p:txBody>
        </p:sp>
        <p:sp>
          <p:nvSpPr>
            <p:cNvPr id="156" name="leftChild"/>
            <p:cNvSpPr/>
            <p:nvPr/>
          </p:nvSpPr>
          <p:spPr>
            <a:xfrm>
              <a:off x="0" y="0"/>
              <a:ext cx="184785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blurRad="152400" dist="114300" dir="2700000" rotWithShape="0">
                <a:srgbClr val="000000">
                  <a:alpha val="71000"/>
                </a:srgbClr>
              </a:outerShdw>
            </a:effectLst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leftChild</a:t>
              </a:r>
            </a:p>
          </p:txBody>
        </p:sp>
      </p:grpSp>
      <p:sp>
        <p:nvSpPr>
          <p:cNvPr id="158" name="Line"/>
          <p:cNvSpPr/>
          <p:nvPr/>
        </p:nvSpPr>
        <p:spPr>
          <a:xfrm flipH="1" flipV="1">
            <a:off x="21006396" y="10033794"/>
            <a:ext cx="32543" cy="1065213"/>
          </a:xfrm>
          <a:prstGeom prst="line">
            <a:avLst/>
          </a:prstGeom>
          <a:ln w="114300">
            <a:solidFill>
              <a:srgbClr val="FFFFFF"/>
            </a:solidFill>
            <a:miter lim="400000"/>
            <a:headEnd type="stealth"/>
          </a:ln>
          <a:effectLst>
            <a:outerShdw blurRad="266700" dir="306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sp>
        <p:nvSpPr>
          <p:cNvPr id="159" name="/"/>
          <p:cNvSpPr/>
          <p:nvPr/>
        </p:nvSpPr>
        <p:spPr>
          <a:xfrm>
            <a:off x="12077700" y="9410700"/>
            <a:ext cx="607306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ctr" defTabSz="876300">
              <a:defRPr sz="6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/</a:t>
            </a:r>
          </a:p>
        </p:txBody>
      </p:sp>
      <p:sp>
        <p:nvSpPr>
          <p:cNvPr id="160" name="/"/>
          <p:cNvSpPr/>
          <p:nvPr/>
        </p:nvSpPr>
        <p:spPr>
          <a:xfrm>
            <a:off x="14535150" y="9410700"/>
            <a:ext cx="607306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ctr" defTabSz="876300">
              <a:defRPr sz="6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/</a:t>
            </a:r>
          </a:p>
        </p:txBody>
      </p:sp>
      <p:sp>
        <p:nvSpPr>
          <p:cNvPr id="161" name="/"/>
          <p:cNvSpPr/>
          <p:nvPr/>
        </p:nvSpPr>
        <p:spPr>
          <a:xfrm>
            <a:off x="19411948" y="9525000"/>
            <a:ext cx="607306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ctr" defTabSz="876300">
              <a:defRPr sz="6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/</a:t>
            </a:r>
          </a:p>
        </p:txBody>
      </p:sp>
      <p:sp>
        <p:nvSpPr>
          <p:cNvPr id="162" name="/"/>
          <p:cNvSpPr/>
          <p:nvPr/>
        </p:nvSpPr>
        <p:spPr>
          <a:xfrm>
            <a:off x="21945598" y="9525000"/>
            <a:ext cx="607306" cy="1066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algn="ctr" defTabSz="876300">
              <a:defRPr sz="66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/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99"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375000 0.260417" pathEditMode="relative">
                                      <p:cBhvr>
                                        <p:cTn id="3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97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000"/>
                            </p:stCondLst>
                            <p:childTnLst>
                              <p:par>
                                <p:cTn id="8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 advAuto="0"/>
      <p:bldP spid="96" grpId="0" animBg="1" advAuto="0"/>
      <p:bldP spid="97" grpId="0" animBg="1" advAuto="0"/>
      <p:bldP spid="97" grpId="1" animBg="1" advAuto="0"/>
      <p:bldP spid="128" grpId="0" animBg="1" advAuto="0"/>
      <p:bldP spid="129" grpId="0" animBg="1" advAuto="0"/>
      <p:bldP spid="130" grpId="0" animBg="1" advAuto="0"/>
      <p:bldP spid="137" grpId="0" animBg="1" advAuto="0"/>
      <p:bldP spid="138" grpId="0" animBg="1" advAuto="0"/>
      <p:bldP spid="139" grpId="0" animBg="1" advAuto="0"/>
      <p:bldP spid="140" grpId="0" animBg="1" advAuto="0"/>
      <p:bldP spid="141" grpId="0" animBg="1" advAuto="0"/>
      <p:bldP spid="148" grpId="0" animBg="1" advAuto="0"/>
      <p:bldP spid="149" grpId="0" animBg="1" advAuto="0"/>
      <p:bldP spid="150" grpId="0" animBg="1" advAuto="0"/>
      <p:bldP spid="157" grpId="0" animBg="1" advAuto="0"/>
      <p:bldP spid="158" grpId="0" animBg="1" advAuto="0"/>
      <p:bldP spid="159" grpId="0" animBg="1" advAuto="0"/>
      <p:bldP spid="160" grpId="0" animBg="1" advAuto="0"/>
      <p:bldP spid="161" grpId="0" animBg="1" advAuto="0"/>
      <p:bldP spid="16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ctangle"/>
          <p:cNvSpPr/>
          <p:nvPr/>
        </p:nvSpPr>
        <p:spPr>
          <a:xfrm>
            <a:off x="134880" y="2323234"/>
            <a:ext cx="17354550" cy="10260839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810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ctr"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67" name="template&lt;class ItemType&gt;…"/>
          <p:cNvSpPr/>
          <p:nvPr/>
        </p:nvSpPr>
        <p:spPr>
          <a:xfrm>
            <a:off x="322319" y="2181225"/>
            <a:ext cx="17167111" cy="104028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14300" tIns="114300" rIns="114300" bIns="114300">
            <a:spAutoFit/>
          </a:bodyPr>
          <a:lstStyle/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BB2CA2"/>
                </a:solidFill>
              </a:rPr>
              <a:t>template</a:t>
            </a:r>
            <a:r>
              <a:rPr sz="2200" dirty="0"/>
              <a:t>&lt;</a:t>
            </a:r>
            <a:r>
              <a:rPr sz="2200" dirty="0">
                <a:solidFill>
                  <a:srgbClr val="BB2CA2"/>
                </a:solidFill>
              </a:rPr>
              <a:t>class</a:t>
            </a:r>
            <a:r>
              <a:rPr sz="2200" dirty="0"/>
              <a:t> ItemType&gt;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BB2CA2"/>
                </a:solidFill>
              </a:rPr>
              <a:t>class</a:t>
            </a:r>
            <a:r>
              <a:rPr sz="2200" dirty="0"/>
              <a:t> </a:t>
            </a:r>
            <a:r>
              <a:rPr sz="2200" dirty="0" err="1"/>
              <a:t>BinaryNode</a:t>
            </a:r>
            <a:endParaRPr sz="2200" dirty="0"/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{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private</a:t>
            </a:r>
            <a:r>
              <a:rPr sz="22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ItemType item;                      </a:t>
            </a:r>
            <a:r>
              <a:rPr sz="2200" dirty="0">
                <a:solidFill>
                  <a:srgbClr val="008400"/>
                </a:solidFill>
              </a:rPr>
              <a:t>// Data portion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std::</a:t>
            </a:r>
            <a:r>
              <a:rPr sz="2200" dirty="0" err="1"/>
              <a:t>shared_ptr</a:t>
            </a:r>
            <a:r>
              <a:rPr sz="2200" dirty="0"/>
              <a:t>&lt;</a:t>
            </a:r>
            <a:r>
              <a:rPr sz="2200" dirty="0" err="1"/>
              <a:t>BinaryNode</a:t>
            </a:r>
            <a:r>
              <a:rPr sz="2200" dirty="0"/>
              <a:t>&lt;ItemType&gt;&gt; </a:t>
            </a:r>
            <a:r>
              <a:rPr sz="2200" dirty="0" err="1"/>
              <a:t>leftChildPtr</a:t>
            </a:r>
            <a:r>
              <a:rPr sz="2200" dirty="0"/>
              <a:t>;   </a:t>
            </a:r>
            <a:r>
              <a:rPr sz="2200" dirty="0">
                <a:solidFill>
                  <a:srgbClr val="008400"/>
                </a:solidFill>
              </a:rPr>
              <a:t>// Pointer to left child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std::</a:t>
            </a:r>
            <a:r>
              <a:rPr sz="2200" dirty="0" err="1"/>
              <a:t>shared_ptr</a:t>
            </a:r>
            <a:r>
              <a:rPr sz="2200" dirty="0"/>
              <a:t>&lt;</a:t>
            </a:r>
            <a:r>
              <a:rPr sz="2200" dirty="0" err="1"/>
              <a:t>BinaryNode</a:t>
            </a:r>
            <a:r>
              <a:rPr sz="2200" dirty="0"/>
              <a:t>&lt;ItemType&gt;&gt; </a:t>
            </a:r>
            <a:r>
              <a:rPr sz="2200" dirty="0" err="1"/>
              <a:t>rightChildPtr</a:t>
            </a:r>
            <a:r>
              <a:rPr sz="2200" dirty="0"/>
              <a:t>;  </a:t>
            </a:r>
            <a:r>
              <a:rPr sz="2200" dirty="0">
                <a:solidFill>
                  <a:srgbClr val="008400"/>
                </a:solidFill>
              </a:rPr>
              <a:t>// Pointer to right child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200" dirty="0">
              <a:solidFill>
                <a:srgbClr val="008400"/>
              </a:solidFill>
            </a:endParaRP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solidFill>
                  <a:srgbClr val="BB2CA2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public</a:t>
            </a:r>
            <a:r>
              <a:rPr sz="2200" dirty="0">
                <a:solidFill>
                  <a:srgbClr val="000000"/>
                </a:solidFill>
              </a:rPr>
              <a:t>: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  <a:r>
              <a:rPr sz="2200" dirty="0" err="1"/>
              <a:t>BinaryNode</a:t>
            </a:r>
            <a:r>
              <a:rPr sz="2200" dirty="0"/>
              <a:t>();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  <a:r>
              <a:rPr sz="2200" dirty="0" err="1"/>
              <a:t>BinaryNode</a:t>
            </a:r>
            <a:r>
              <a:rPr sz="2200" dirty="0"/>
              <a:t>(</a:t>
            </a:r>
            <a:r>
              <a:rPr sz="2200" dirty="0">
                <a:solidFill>
                  <a:srgbClr val="BB2CA2"/>
                </a:solidFill>
              </a:rPr>
              <a:t>const</a:t>
            </a:r>
            <a:r>
              <a:rPr sz="2200" dirty="0"/>
              <a:t> ItemType&amp; </a:t>
            </a:r>
            <a:r>
              <a:rPr sz="2200" dirty="0" err="1"/>
              <a:t>anItem</a:t>
            </a:r>
            <a:r>
              <a:rPr sz="2200" dirty="0"/>
              <a:t>);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  <a:r>
              <a:rPr sz="2200" dirty="0" err="1"/>
              <a:t>BinaryNode</a:t>
            </a:r>
            <a:r>
              <a:rPr sz="2200" dirty="0"/>
              <a:t>(</a:t>
            </a:r>
            <a:r>
              <a:rPr sz="2200" dirty="0">
                <a:solidFill>
                  <a:srgbClr val="BB2CA2"/>
                </a:solidFill>
              </a:rPr>
              <a:t>const</a:t>
            </a:r>
            <a:r>
              <a:rPr sz="2200" dirty="0"/>
              <a:t> ItemType&amp; </a:t>
            </a:r>
            <a:r>
              <a:rPr sz="2200" dirty="0" err="1"/>
              <a:t>anItem</a:t>
            </a:r>
            <a:r>
              <a:rPr sz="2200" dirty="0"/>
              <a:t>,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      std::</a:t>
            </a:r>
            <a:r>
              <a:rPr sz="2200" dirty="0" err="1"/>
              <a:t>shared_ptr</a:t>
            </a:r>
            <a:r>
              <a:rPr sz="2200" dirty="0"/>
              <a:t>&lt;</a:t>
            </a:r>
            <a:r>
              <a:rPr sz="2200" dirty="0" err="1"/>
              <a:t>BinaryNode</a:t>
            </a:r>
            <a:r>
              <a:rPr sz="2200" dirty="0"/>
              <a:t>&lt;ItemType&gt;&gt; </a:t>
            </a:r>
            <a:r>
              <a:rPr sz="2200" dirty="0" err="1"/>
              <a:t>leftPtr</a:t>
            </a:r>
            <a:r>
              <a:rPr sz="2200" dirty="0"/>
              <a:t>,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      std::</a:t>
            </a:r>
            <a:r>
              <a:rPr sz="2200" dirty="0" err="1"/>
              <a:t>shared_ptr</a:t>
            </a:r>
            <a:r>
              <a:rPr sz="2200" dirty="0"/>
              <a:t>&lt;</a:t>
            </a:r>
            <a:r>
              <a:rPr sz="2200" dirty="0" err="1"/>
              <a:t>BinaryNode</a:t>
            </a:r>
            <a:r>
              <a:rPr sz="2200" dirty="0"/>
              <a:t>&lt;ItemType&gt;&gt; </a:t>
            </a:r>
            <a:r>
              <a:rPr sz="2200" dirty="0" err="1"/>
              <a:t>rightPtr</a:t>
            </a:r>
            <a:r>
              <a:rPr sz="2200" dirty="0"/>
              <a:t>);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200" dirty="0"/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  <a:r>
              <a:rPr sz="2200" dirty="0">
                <a:solidFill>
                  <a:srgbClr val="BB2CA2"/>
                </a:solidFill>
              </a:rPr>
              <a:t>void</a:t>
            </a:r>
            <a:r>
              <a:rPr sz="2200" dirty="0"/>
              <a:t> </a:t>
            </a:r>
            <a:r>
              <a:rPr sz="2200" dirty="0" err="1"/>
              <a:t>setItem</a:t>
            </a:r>
            <a:r>
              <a:rPr sz="2200" dirty="0"/>
              <a:t>(</a:t>
            </a:r>
            <a:r>
              <a:rPr sz="2200" dirty="0">
                <a:solidFill>
                  <a:srgbClr val="BB2CA2"/>
                </a:solidFill>
              </a:rPr>
              <a:t>const</a:t>
            </a:r>
            <a:r>
              <a:rPr sz="2200" dirty="0"/>
              <a:t> ItemType&amp; </a:t>
            </a:r>
            <a:r>
              <a:rPr sz="2200" dirty="0" err="1"/>
              <a:t>anItem</a:t>
            </a:r>
            <a:r>
              <a:rPr sz="2200" dirty="0"/>
              <a:t>);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ItemType </a:t>
            </a:r>
            <a:r>
              <a:rPr sz="2200" dirty="0" err="1"/>
              <a:t>getItem</a:t>
            </a:r>
            <a:r>
              <a:rPr sz="2200" dirty="0"/>
              <a:t>() </a:t>
            </a:r>
            <a:r>
              <a:rPr sz="2200" dirty="0">
                <a:solidFill>
                  <a:srgbClr val="BB2CA2"/>
                </a:solidFill>
              </a:rPr>
              <a:t>const</a:t>
            </a:r>
            <a:r>
              <a:rPr sz="2200" dirty="0"/>
              <a:t>;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endParaRPr sz="2200" dirty="0"/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  <a:r>
              <a:rPr sz="2200" dirty="0">
                <a:solidFill>
                  <a:srgbClr val="BB2CA2"/>
                </a:solidFill>
              </a:rPr>
              <a:t>auto</a:t>
            </a:r>
            <a:r>
              <a:rPr sz="2200" dirty="0"/>
              <a:t> </a:t>
            </a:r>
            <a:r>
              <a:rPr sz="2200" dirty="0" err="1"/>
              <a:t>getLeftChildPtr</a:t>
            </a:r>
            <a:r>
              <a:rPr sz="2200" dirty="0"/>
              <a:t>() </a:t>
            </a:r>
            <a:r>
              <a:rPr sz="2200" dirty="0">
                <a:solidFill>
                  <a:srgbClr val="BB2CA2"/>
                </a:solidFill>
              </a:rPr>
              <a:t>const</a:t>
            </a:r>
            <a:r>
              <a:rPr sz="2200" dirty="0"/>
              <a:t>;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  <a:r>
              <a:rPr sz="2200" dirty="0">
                <a:solidFill>
                  <a:srgbClr val="BB2CA2"/>
                </a:solidFill>
              </a:rPr>
              <a:t>auto</a:t>
            </a:r>
            <a:r>
              <a:rPr sz="2200" dirty="0"/>
              <a:t> </a:t>
            </a:r>
            <a:r>
              <a:rPr sz="2200" dirty="0" err="1"/>
              <a:t>getRightChildPtr</a:t>
            </a:r>
            <a:r>
              <a:rPr sz="2200" dirty="0"/>
              <a:t>() </a:t>
            </a:r>
            <a:r>
              <a:rPr sz="2200" dirty="0">
                <a:solidFill>
                  <a:srgbClr val="BB2CA2"/>
                </a:solidFill>
              </a:rPr>
              <a:t>const</a:t>
            </a:r>
            <a:r>
              <a:rPr sz="2200" dirty="0"/>
              <a:t>;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  <a:r>
              <a:rPr sz="2200" dirty="0">
                <a:solidFill>
                  <a:srgbClr val="BB2CA2"/>
                </a:solidFill>
              </a:rPr>
              <a:t>void</a:t>
            </a:r>
            <a:r>
              <a:rPr sz="2200" dirty="0"/>
              <a:t> </a:t>
            </a:r>
            <a:r>
              <a:rPr sz="2200" dirty="0" err="1"/>
              <a:t>setLeftChildPtr</a:t>
            </a:r>
            <a:r>
              <a:rPr sz="2200" dirty="0"/>
              <a:t>(std::</a:t>
            </a:r>
            <a:r>
              <a:rPr sz="2200" dirty="0" err="1"/>
              <a:t>shared_ptr</a:t>
            </a:r>
            <a:r>
              <a:rPr sz="2200" dirty="0"/>
              <a:t>&lt;</a:t>
            </a:r>
            <a:r>
              <a:rPr sz="2200" dirty="0" err="1"/>
              <a:t>BinaryNode</a:t>
            </a:r>
            <a:r>
              <a:rPr sz="2200" dirty="0"/>
              <a:t>&lt;ItemType&gt;&gt; </a:t>
            </a:r>
            <a:r>
              <a:rPr sz="2200" dirty="0" err="1"/>
              <a:t>leftPtr</a:t>
            </a:r>
            <a:r>
              <a:rPr sz="2200" dirty="0"/>
              <a:t>);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  <a:r>
              <a:rPr sz="2200" dirty="0">
                <a:solidFill>
                  <a:srgbClr val="BB2CA2"/>
                </a:solidFill>
              </a:rPr>
              <a:t>void</a:t>
            </a:r>
            <a:r>
              <a:rPr sz="2200" dirty="0"/>
              <a:t> </a:t>
            </a:r>
            <a:r>
              <a:rPr sz="2200" dirty="0" err="1"/>
              <a:t>setRightChildPtr</a:t>
            </a:r>
            <a:r>
              <a:rPr sz="2200" dirty="0"/>
              <a:t>(std::</a:t>
            </a:r>
            <a:r>
              <a:rPr sz="2200" dirty="0" err="1"/>
              <a:t>shared_ptr</a:t>
            </a:r>
            <a:r>
              <a:rPr sz="2200" dirty="0"/>
              <a:t>&lt;</a:t>
            </a:r>
            <a:r>
              <a:rPr sz="2200" dirty="0" err="1"/>
              <a:t>BinaryNode</a:t>
            </a:r>
            <a:r>
              <a:rPr sz="2200" dirty="0"/>
              <a:t>&lt;ItemType&gt;&gt; </a:t>
            </a:r>
            <a:r>
              <a:rPr sz="2200" dirty="0" err="1"/>
              <a:t>rightPtr</a:t>
            </a:r>
            <a:r>
              <a:rPr sz="2200" dirty="0"/>
              <a:t>);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  <a:r>
              <a:rPr sz="2200" dirty="0">
                <a:solidFill>
                  <a:srgbClr val="BB2CA2"/>
                </a:solidFill>
              </a:rPr>
              <a:t>bool</a:t>
            </a:r>
            <a:r>
              <a:rPr sz="2200" dirty="0"/>
              <a:t> </a:t>
            </a:r>
            <a:r>
              <a:rPr sz="2200" dirty="0" err="1"/>
              <a:t>isLeaf</a:t>
            </a:r>
            <a:r>
              <a:rPr sz="2200" dirty="0"/>
              <a:t>() </a:t>
            </a:r>
            <a:r>
              <a:rPr sz="2200" dirty="0">
                <a:solidFill>
                  <a:srgbClr val="BB2CA2"/>
                </a:solidFill>
              </a:rPr>
              <a:t>const</a:t>
            </a:r>
            <a:r>
              <a:rPr sz="2200" dirty="0"/>
              <a:t>;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      </a:t>
            </a:r>
          </a:p>
          <a:p>
            <a:pPr>
              <a:spcBef>
                <a:spcPts val="200"/>
              </a:spcBef>
              <a:tabLst>
                <a:tab pos="368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000000"/>
                </a:solidFill>
              </a:rPr>
              <a:t>}; </a:t>
            </a:r>
            <a:r>
              <a:rPr sz="2200" dirty="0"/>
              <a:t>// end </a:t>
            </a:r>
            <a:r>
              <a:rPr sz="2200" dirty="0" err="1"/>
              <a:t>BinaryNode</a:t>
            </a:r>
            <a:endParaRPr sz="2200" dirty="0">
              <a:solidFill>
                <a:srgbClr val="000000"/>
              </a:solidFill>
            </a:endParaRPr>
          </a:p>
        </p:txBody>
      </p:sp>
      <p:sp>
        <p:nvSpPr>
          <p:cNvPr id="168" name="The Class BinaryNod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The Class </a:t>
            </a:r>
            <a:r>
              <a:rPr>
                <a:latin typeface="Courier New"/>
                <a:ea typeface="Courier New"/>
                <a:cs typeface="Courier New"/>
                <a:sym typeface="Courier New"/>
              </a:rPr>
              <a:t>BinaryNode</a:t>
            </a:r>
          </a:p>
        </p:txBody>
      </p:sp>
      <p:sp>
        <p:nvSpPr>
          <p:cNvPr id="169" name="Rectangle"/>
          <p:cNvSpPr/>
          <p:nvPr/>
        </p:nvSpPr>
        <p:spPr>
          <a:xfrm>
            <a:off x="13468350" y="6248400"/>
            <a:ext cx="10744200" cy="3352800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810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ctr"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0" name="template&lt;class ItemType&gt;…"/>
          <p:cNvSpPr/>
          <p:nvPr/>
        </p:nvSpPr>
        <p:spPr>
          <a:xfrm>
            <a:off x="13504919" y="6600825"/>
            <a:ext cx="11087101" cy="2628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14300" tIns="114300" rIns="114300" bIns="114300">
            <a:spAutoFit/>
          </a:bodyPr>
          <a:lstStyle/>
          <a:p>
            <a:pPr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template</a:t>
            </a:r>
            <a:r>
              <a:t>&lt;</a:t>
            </a:r>
            <a:r>
              <a:rPr>
                <a:solidFill>
                  <a:srgbClr val="BB2CA2"/>
                </a:solidFill>
              </a:rPr>
              <a:t>class</a:t>
            </a:r>
            <a:r>
              <a:t> ItemType&gt;</a:t>
            </a:r>
          </a:p>
          <a:p>
            <a:pPr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BB2CA2"/>
                </a:solidFill>
              </a:rPr>
              <a:t>bool</a:t>
            </a:r>
            <a:r>
              <a:t> BinaryNode&lt;ItemType&gt;::isLeaf() </a:t>
            </a:r>
            <a:r>
              <a:rPr>
                <a:solidFill>
                  <a:srgbClr val="BB2CA2"/>
                </a:solidFill>
              </a:rPr>
              <a:t>const</a:t>
            </a:r>
          </a:p>
          <a:p>
            <a:pPr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{</a:t>
            </a:r>
          </a:p>
          <a:p>
            <a:pPr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</a:t>
            </a:r>
            <a:r>
              <a:rPr>
                <a:solidFill>
                  <a:srgbClr val="BB2CA2"/>
                </a:solidFill>
              </a:rPr>
              <a:t>return</a:t>
            </a:r>
            <a:r>
              <a:t> ((leftChildPtr == </a:t>
            </a:r>
            <a:r>
              <a:rPr>
                <a:solidFill>
                  <a:srgbClr val="BB2CA2"/>
                </a:solidFill>
              </a:rPr>
              <a:t>nullptr</a:t>
            </a:r>
            <a:r>
              <a:t>) </a:t>
            </a:r>
          </a:p>
          <a:p>
            <a:pPr lvl="6" indent="0"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					&amp;&amp; (rightChildPtr == </a:t>
            </a:r>
            <a:r>
              <a:rPr>
                <a:solidFill>
                  <a:srgbClr val="BB2CA2"/>
                </a:solidFill>
              </a:rPr>
              <a:t>nullptr</a:t>
            </a:r>
            <a:r>
              <a:t>));</a:t>
            </a:r>
          </a:p>
          <a:p>
            <a:pPr>
              <a:tabLst>
                <a:tab pos="368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71" name="BinaryNode.h"/>
          <p:cNvSpPr/>
          <p:nvPr/>
        </p:nvSpPr>
        <p:spPr>
          <a:xfrm>
            <a:off x="10972800" y="2667000"/>
            <a:ext cx="6000750" cy="1028700"/>
          </a:xfrm>
          <a:prstGeom prst="roundRect">
            <a:avLst>
              <a:gd name="adj" fmla="val 27778"/>
            </a:avLst>
          </a:prstGeom>
          <a:solidFill>
            <a:srgbClr val="FFFB00"/>
          </a:solidFill>
          <a:ln w="76200">
            <a:solidFill>
              <a:srgbClr val="000000"/>
            </a:solidFill>
            <a:miter lim="400000"/>
          </a:ln>
          <a:effectLst>
            <a:outerShdw blurRad="3429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algn="ctr" defTabSz="876300">
              <a:defRPr sz="50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BinaryNode.h</a:t>
            </a:r>
          </a:p>
        </p:txBody>
      </p:sp>
      <p:sp>
        <p:nvSpPr>
          <p:cNvPr id="172" name="BinaryNode.cpp"/>
          <p:cNvSpPr/>
          <p:nvPr/>
        </p:nvSpPr>
        <p:spPr>
          <a:xfrm>
            <a:off x="17868900" y="5524500"/>
            <a:ext cx="6000750" cy="1028700"/>
          </a:xfrm>
          <a:prstGeom prst="roundRect">
            <a:avLst>
              <a:gd name="adj" fmla="val 27778"/>
            </a:avLst>
          </a:prstGeom>
          <a:solidFill>
            <a:srgbClr val="FFFB00"/>
          </a:solidFill>
          <a:ln w="76200">
            <a:solidFill>
              <a:srgbClr val="000000"/>
            </a:solidFill>
            <a:miter lim="400000"/>
          </a:ln>
          <a:effectLst>
            <a:outerShdw blurRad="3429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algn="ctr" defTabSz="876300">
              <a:defRPr sz="50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BinaryNode.cpp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5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75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1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6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6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6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67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167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67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67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167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67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67">
                                            <p:txEl>
                                              <p:charRg st="851" end="8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37" fill="hold"/>
                                        <p:tgtEl>
                                          <p:spTgt spid="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 animBg="1" advAuto="0"/>
      <p:bldP spid="167" grpId="0" build="p" bldLvl="5" animBg="1" advAuto="0"/>
      <p:bldP spid="168" grpId="0" animBg="1" advAuto="0"/>
      <p:bldP spid="169" grpId="0" animBg="1" advAuto="0"/>
      <p:bldP spid="170" grpId="0" build="p" bldLvl="5" animBg="1" advAuto="0"/>
      <p:bldP spid="171" grpId="0" animBg="1" advAuto="0"/>
      <p:bldP spid="172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Rectangle"/>
          <p:cNvSpPr/>
          <p:nvPr/>
        </p:nvSpPr>
        <p:spPr>
          <a:xfrm>
            <a:off x="304800" y="3333750"/>
            <a:ext cx="18878550" cy="9196266"/>
          </a:xfrm>
          <a:prstGeom prst="rect">
            <a:avLst/>
          </a:prstGeom>
          <a:solidFill>
            <a:srgbClr val="E5E6E1"/>
          </a:solidFill>
          <a:ln w="50800">
            <a:solidFill>
              <a:srgbClr val="941100"/>
            </a:solidFill>
            <a:miter lim="400000"/>
          </a:ln>
          <a:effectLst>
            <a:outerShdw blurRad="381000" dir="198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pPr algn="ctr"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5" name="template&lt;class ItemType&gt;…"/>
          <p:cNvSpPr/>
          <p:nvPr/>
        </p:nvSpPr>
        <p:spPr>
          <a:xfrm>
            <a:off x="533400" y="5943600"/>
            <a:ext cx="9653284" cy="65864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/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BB2CA2"/>
                </a:solidFill>
              </a:rPr>
              <a:t>template</a:t>
            </a:r>
            <a:r>
              <a:rPr sz="2200" dirty="0"/>
              <a:t>&lt;</a:t>
            </a:r>
            <a:r>
              <a:rPr sz="2200" dirty="0">
                <a:solidFill>
                  <a:srgbClr val="BB2CA2"/>
                </a:solidFill>
              </a:rPr>
              <a:t>class</a:t>
            </a:r>
            <a:r>
              <a:rPr sz="2200" dirty="0"/>
              <a:t> ItemType&gt;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BB2CA2"/>
                </a:solidFill>
              </a:rPr>
              <a:t>void</a:t>
            </a:r>
            <a:r>
              <a:rPr sz="2200" dirty="0"/>
              <a:t> </a:t>
            </a:r>
            <a:r>
              <a:rPr sz="2200" dirty="0" err="1"/>
              <a:t>BinaryNodeTree</a:t>
            </a:r>
            <a:r>
              <a:rPr sz="2200" dirty="0"/>
              <a:t>&lt;ItemType&gt;::</a:t>
            </a:r>
            <a:r>
              <a:rPr sz="2200" dirty="0" err="1"/>
              <a:t>inorder</a:t>
            </a:r>
            <a:r>
              <a:rPr sz="2200" dirty="0"/>
              <a:t>(std::function&lt;</a:t>
            </a:r>
            <a:r>
              <a:rPr sz="2200" dirty="0">
                <a:solidFill>
                  <a:srgbClr val="BB2CA2"/>
                </a:solidFill>
              </a:rPr>
              <a:t>void </a:t>
            </a:r>
            <a:r>
              <a:rPr sz="2200" dirty="0"/>
              <a:t>(ItemType&amp;)&gt; visit, 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                              std::</a:t>
            </a:r>
            <a:r>
              <a:rPr sz="2200" dirty="0" err="1"/>
              <a:t>shared_ptr</a:t>
            </a:r>
            <a:r>
              <a:rPr sz="2200" dirty="0"/>
              <a:t>&lt;</a:t>
            </a:r>
            <a:r>
              <a:rPr sz="2200" dirty="0" err="1"/>
              <a:t>BinaryNode</a:t>
            </a:r>
            <a:r>
              <a:rPr sz="2200" dirty="0"/>
              <a:t>&lt;ItemType&gt;&gt; </a:t>
            </a:r>
            <a:r>
              <a:rPr sz="2200" dirty="0" err="1"/>
              <a:t>treePtr</a:t>
            </a:r>
            <a:r>
              <a:rPr sz="2200" dirty="0"/>
              <a:t>) </a:t>
            </a:r>
            <a:r>
              <a:rPr sz="2200" dirty="0">
                <a:solidFill>
                  <a:srgbClr val="BB2CA2"/>
                </a:solidFill>
              </a:rPr>
              <a:t>const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{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  <a:r>
              <a:rPr sz="2200" dirty="0">
                <a:solidFill>
                  <a:srgbClr val="BB2CA2"/>
                </a:solidFill>
              </a:rPr>
              <a:t>if</a:t>
            </a:r>
            <a:r>
              <a:rPr sz="2200" dirty="0"/>
              <a:t> (</a:t>
            </a:r>
            <a:r>
              <a:rPr sz="2200" dirty="0" err="1"/>
              <a:t>treePtr</a:t>
            </a:r>
            <a:r>
              <a:rPr sz="2200" dirty="0"/>
              <a:t> != </a:t>
            </a:r>
            <a:r>
              <a:rPr sz="2200" dirty="0" err="1">
                <a:solidFill>
                  <a:srgbClr val="BB2CA2"/>
                </a:solidFill>
              </a:rPr>
              <a:t>nullPtr</a:t>
            </a:r>
            <a:r>
              <a:rPr sz="2200" dirty="0"/>
              <a:t>)</a:t>
            </a:r>
          </a:p>
          <a:p>
            <a:pPr lvl="1" indent="0"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{</a:t>
            </a:r>
          </a:p>
          <a:p>
            <a:pPr lvl="1" indent="0"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ItemType </a:t>
            </a:r>
            <a:r>
              <a:rPr sz="2200" dirty="0" err="1"/>
              <a:t>theItem</a:t>
            </a:r>
            <a:r>
              <a:rPr sz="2200" dirty="0"/>
              <a:t> = </a:t>
            </a:r>
            <a:r>
              <a:rPr sz="2200" dirty="0" err="1"/>
              <a:t>treePtr</a:t>
            </a:r>
            <a:r>
              <a:rPr sz="2200" dirty="0"/>
              <a:t>-&gt;</a:t>
            </a:r>
            <a:r>
              <a:rPr sz="2200" dirty="0" err="1"/>
              <a:t>getItem</a:t>
            </a:r>
            <a:r>
              <a:rPr sz="2200" dirty="0"/>
              <a:t>();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</a:t>
            </a:r>
            <a:r>
              <a:rPr sz="2200" dirty="0">
                <a:solidFill>
                  <a:srgbClr val="BB2CA2"/>
                </a:solidFill>
              </a:rPr>
              <a:t>if</a:t>
            </a:r>
            <a:r>
              <a:rPr sz="2200" dirty="0"/>
              <a:t> (</a:t>
            </a:r>
            <a:r>
              <a:rPr sz="2200" dirty="0" err="1"/>
              <a:t>treePtr.isLeaf</a:t>
            </a:r>
            <a:r>
              <a:rPr sz="2200" dirty="0"/>
              <a:t>())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{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   visit(</a:t>
            </a:r>
            <a:r>
              <a:rPr sz="2200" dirty="0" err="1"/>
              <a:t>theItem</a:t>
            </a:r>
            <a:r>
              <a:rPr sz="2200" dirty="0"/>
              <a:t>);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}</a:t>
            </a:r>
          </a:p>
          <a:p>
            <a:pPr lvl="1" indent="0"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</a:t>
            </a:r>
            <a:r>
              <a:rPr sz="2200" dirty="0">
                <a:solidFill>
                  <a:srgbClr val="BB2CA2"/>
                </a:solidFill>
              </a:rPr>
              <a:t>else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{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   </a:t>
            </a:r>
            <a:r>
              <a:rPr sz="2200" dirty="0" err="1"/>
              <a:t>inorder</a:t>
            </a:r>
            <a:r>
              <a:rPr sz="2200" dirty="0"/>
              <a:t>(visit, </a:t>
            </a:r>
            <a:r>
              <a:rPr sz="2200" dirty="0" err="1"/>
              <a:t>treePtr</a:t>
            </a:r>
            <a:r>
              <a:rPr sz="2200" dirty="0"/>
              <a:t>-&gt;</a:t>
            </a:r>
            <a:r>
              <a:rPr sz="2200" dirty="0" err="1"/>
              <a:t>getLeftChildPtr</a:t>
            </a:r>
            <a:r>
              <a:rPr sz="2200" dirty="0"/>
              <a:t>());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   visit(</a:t>
            </a:r>
            <a:r>
              <a:rPr sz="2200" dirty="0" err="1"/>
              <a:t>theItem</a:t>
            </a:r>
            <a:r>
              <a:rPr sz="2200" dirty="0"/>
              <a:t>);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      </a:t>
            </a:r>
            <a:r>
              <a:rPr sz="2200" dirty="0" err="1"/>
              <a:t>inorder</a:t>
            </a:r>
            <a:r>
              <a:rPr sz="2200" dirty="0"/>
              <a:t>(visit, </a:t>
            </a:r>
            <a:r>
              <a:rPr sz="2200" dirty="0" err="1"/>
              <a:t>treePtr</a:t>
            </a:r>
            <a:r>
              <a:rPr sz="2200" dirty="0"/>
              <a:t>-&gt;</a:t>
            </a:r>
            <a:r>
              <a:rPr sz="2200" dirty="0" err="1"/>
              <a:t>getRightChildPtr</a:t>
            </a:r>
            <a:r>
              <a:rPr sz="2200" dirty="0"/>
              <a:t>());</a:t>
            </a:r>
          </a:p>
          <a:p>
            <a:pPr defTabSz="6477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000000"/>
                </a:solidFill>
              </a:rPr>
              <a:t>      }  </a:t>
            </a:r>
            <a:r>
              <a:rPr sz="2200" dirty="0"/>
              <a:t>// end if</a:t>
            </a:r>
          </a:p>
          <a:p>
            <a:pPr defTabSz="6477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000000"/>
                </a:solidFill>
              </a:rPr>
              <a:t>   }  </a:t>
            </a:r>
            <a:r>
              <a:rPr sz="2200" dirty="0"/>
              <a:t>// end if</a:t>
            </a:r>
            <a:endParaRPr sz="2200" dirty="0">
              <a:solidFill>
                <a:srgbClr val="000000"/>
              </a:solidFill>
            </a:endParaRPr>
          </a:p>
          <a:p>
            <a:pPr defTabSz="6477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000000"/>
                </a:solidFill>
              </a:rPr>
              <a:t>}  </a:t>
            </a:r>
            <a:r>
              <a:rPr sz="2200" dirty="0"/>
              <a:t>// end </a:t>
            </a:r>
            <a:r>
              <a:rPr sz="2200" dirty="0" err="1"/>
              <a:t>inorder</a:t>
            </a:r>
            <a:endParaRPr sz="2200" dirty="0"/>
          </a:p>
        </p:txBody>
      </p:sp>
      <p:sp>
        <p:nvSpPr>
          <p:cNvPr id="176" name="Line"/>
          <p:cNvSpPr/>
          <p:nvPr/>
        </p:nvSpPr>
        <p:spPr>
          <a:xfrm>
            <a:off x="5984205" y="8883713"/>
            <a:ext cx="8772118" cy="1590374"/>
          </a:xfrm>
          <a:prstGeom prst="line">
            <a:avLst/>
          </a:prstGeom>
          <a:ln w="114300">
            <a:solidFill>
              <a:srgbClr val="FFFB00"/>
            </a:solidFill>
            <a:miter lim="400000"/>
            <a:headEnd type="stealth"/>
          </a:ln>
          <a:effectLst>
            <a:outerShdw blurRad="190500" dir="306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sp>
        <p:nvSpPr>
          <p:cNvPr id="177" name="BinaryNodeTree.cpp"/>
          <p:cNvSpPr/>
          <p:nvPr/>
        </p:nvSpPr>
        <p:spPr>
          <a:xfrm>
            <a:off x="14329778" y="11929259"/>
            <a:ext cx="7486651" cy="1028701"/>
          </a:xfrm>
          <a:prstGeom prst="roundRect">
            <a:avLst>
              <a:gd name="adj" fmla="val 27778"/>
            </a:avLst>
          </a:prstGeom>
          <a:solidFill>
            <a:srgbClr val="FFFB00"/>
          </a:solidFill>
          <a:ln w="76200">
            <a:solidFill>
              <a:srgbClr val="000000"/>
            </a:solidFill>
            <a:miter lim="400000"/>
          </a:ln>
          <a:effectLst>
            <a:outerShdw blurRad="342900" dir="2700000" rotWithShape="0">
              <a:srgbClr val="000000"/>
            </a:outerShdw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algn="ctr" defTabSz="876300">
              <a:defRPr sz="5000" b="1"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BinaryNodeTree.cpp</a:t>
            </a:r>
          </a:p>
        </p:txBody>
      </p:sp>
      <p:sp>
        <p:nvSpPr>
          <p:cNvPr id="178" name="Reference-Based Binary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effectLst/>
              </a:defRPr>
            </a:pPr>
            <a:r>
              <a:t>Reference-Based Binary Trees</a:t>
            </a:r>
          </a:p>
        </p:txBody>
      </p:sp>
      <p:sp>
        <p:nvSpPr>
          <p:cNvPr id="179" name="In-Order traversal -- Visit root after visiting it's left subtree"/>
          <p:cNvSpPr txBox="1">
            <a:spLocks noGrp="1"/>
          </p:cNvSpPr>
          <p:nvPr>
            <p:ph type="body" sz="quarter" idx="1"/>
          </p:nvPr>
        </p:nvSpPr>
        <p:spPr>
          <a:xfrm>
            <a:off x="190500" y="2343150"/>
            <a:ext cx="20370106" cy="107315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</a:lstStyle>
          <a:p>
            <a:r>
              <a:t>In-Order traversal -- Visit root after visiting it's left subtree</a:t>
            </a:r>
          </a:p>
        </p:txBody>
      </p:sp>
      <p:grpSp>
        <p:nvGrpSpPr>
          <p:cNvPr id="200" name="Group"/>
          <p:cNvGrpSpPr/>
          <p:nvPr/>
        </p:nvGrpSpPr>
        <p:grpSpPr>
          <a:xfrm>
            <a:off x="19945350" y="5219699"/>
            <a:ext cx="3407569" cy="4188436"/>
            <a:chOff x="0" y="0"/>
            <a:chExt cx="3407568" cy="4188434"/>
          </a:xfrm>
        </p:grpSpPr>
        <p:sp>
          <p:nvSpPr>
            <p:cNvPr id="180" name="Line"/>
            <p:cNvSpPr/>
            <p:nvPr/>
          </p:nvSpPr>
          <p:spPr>
            <a:xfrm flipH="1">
              <a:off x="296866" y="1377691"/>
              <a:ext cx="976425" cy="1562101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>
              <a:outerShdw blurRad="190500" dist="114300" dir="2700000" rotWithShape="0">
                <a:srgbClr val="000000">
                  <a:alpha val="74999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endParaRPr/>
            </a:p>
          </p:txBody>
        </p:sp>
        <p:sp>
          <p:nvSpPr>
            <p:cNvPr id="181" name="Circle"/>
            <p:cNvSpPr/>
            <p:nvPr/>
          </p:nvSpPr>
          <p:spPr>
            <a:xfrm>
              <a:off x="0" y="2154639"/>
              <a:ext cx="913833" cy="914793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74999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pPr>
              <a:endParaRPr/>
            </a:p>
          </p:txBody>
        </p:sp>
        <p:sp>
          <p:nvSpPr>
            <p:cNvPr id="182" name="Line"/>
            <p:cNvSpPr/>
            <p:nvPr/>
          </p:nvSpPr>
          <p:spPr>
            <a:xfrm flipH="1">
              <a:off x="1237403" y="2476500"/>
              <a:ext cx="866432" cy="1352550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>
              <a:outerShdw blurRad="190500" dist="114300" dir="2700000" rotWithShape="0">
                <a:srgbClr val="000000">
                  <a:alpha val="74999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endParaRPr/>
            </a:p>
          </p:txBody>
        </p:sp>
        <p:sp>
          <p:nvSpPr>
            <p:cNvPr id="183" name="Line"/>
            <p:cNvSpPr/>
            <p:nvPr/>
          </p:nvSpPr>
          <p:spPr>
            <a:xfrm>
              <a:off x="1802228" y="377013"/>
              <a:ext cx="1251823" cy="1253143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>
              <a:outerShdw blurRad="190500" dist="114300" dir="2700000" rotWithShape="0">
                <a:srgbClr val="000000">
                  <a:alpha val="74999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endParaRPr/>
            </a:p>
          </p:txBody>
        </p:sp>
        <p:sp>
          <p:nvSpPr>
            <p:cNvPr id="184" name="Line"/>
            <p:cNvSpPr/>
            <p:nvPr/>
          </p:nvSpPr>
          <p:spPr>
            <a:xfrm>
              <a:off x="1887519" y="2463618"/>
              <a:ext cx="1026497" cy="1228078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>
              <a:outerShdw blurRad="190500" dist="114300" dir="2700000" rotWithShape="0">
                <a:srgbClr val="000000">
                  <a:alpha val="74999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endParaRPr/>
            </a:p>
          </p:txBody>
        </p:sp>
        <p:sp>
          <p:nvSpPr>
            <p:cNvPr id="185" name="Line"/>
            <p:cNvSpPr/>
            <p:nvPr/>
          </p:nvSpPr>
          <p:spPr>
            <a:xfrm>
              <a:off x="1123950" y="1543050"/>
              <a:ext cx="952500" cy="1085850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>
              <a:outerShdw blurRad="190500" dist="114300" dir="2700000" rotWithShape="0">
                <a:srgbClr val="000000">
                  <a:alpha val="74999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endParaRPr/>
            </a:p>
          </p:txBody>
        </p:sp>
        <p:sp>
          <p:nvSpPr>
            <p:cNvPr id="186" name="Line"/>
            <p:cNvSpPr/>
            <p:nvPr/>
          </p:nvSpPr>
          <p:spPr>
            <a:xfrm flipH="1">
              <a:off x="1213871" y="402076"/>
              <a:ext cx="813686" cy="1090234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</a:ln>
            <a:effectLst>
              <a:outerShdw blurRad="190500" dist="114300" dir="2700000" rotWithShape="0">
                <a:srgbClr val="000000">
                  <a:alpha val="74999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endParaRPr/>
            </a:p>
          </p:txBody>
        </p:sp>
        <p:sp>
          <p:nvSpPr>
            <p:cNvPr id="187" name="Circle"/>
            <p:cNvSpPr/>
            <p:nvPr/>
          </p:nvSpPr>
          <p:spPr>
            <a:xfrm>
              <a:off x="663066" y="1091303"/>
              <a:ext cx="913834" cy="914793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74999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pPr>
              <a:endParaRPr/>
            </a:p>
          </p:txBody>
        </p:sp>
        <p:sp>
          <p:nvSpPr>
            <p:cNvPr id="188" name="Circle"/>
            <p:cNvSpPr/>
            <p:nvPr/>
          </p:nvSpPr>
          <p:spPr>
            <a:xfrm>
              <a:off x="2493736" y="3261877"/>
              <a:ext cx="913833" cy="914793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74999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pPr>
              <a:endParaRPr/>
            </a:p>
          </p:txBody>
        </p:sp>
        <p:sp>
          <p:nvSpPr>
            <p:cNvPr id="189" name="Circle"/>
            <p:cNvSpPr/>
            <p:nvPr/>
          </p:nvSpPr>
          <p:spPr>
            <a:xfrm>
              <a:off x="736674" y="3273642"/>
              <a:ext cx="913834" cy="914793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74999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pPr>
              <a:endParaRPr/>
            </a:p>
          </p:txBody>
        </p:sp>
        <p:sp>
          <p:nvSpPr>
            <p:cNvPr id="190" name="Circle"/>
            <p:cNvSpPr/>
            <p:nvPr/>
          </p:nvSpPr>
          <p:spPr>
            <a:xfrm>
              <a:off x="1562879" y="2170877"/>
              <a:ext cx="913833" cy="914794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74999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pPr>
              <a:endParaRPr/>
            </a:p>
          </p:txBody>
        </p:sp>
        <p:sp>
          <p:nvSpPr>
            <p:cNvPr id="191" name="Circle"/>
            <p:cNvSpPr/>
            <p:nvPr/>
          </p:nvSpPr>
          <p:spPr>
            <a:xfrm>
              <a:off x="2428140" y="965988"/>
              <a:ext cx="913833" cy="914793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74999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pPr>
              <a:endParaRPr/>
            </a:p>
          </p:txBody>
        </p:sp>
        <p:sp>
          <p:nvSpPr>
            <p:cNvPr id="192" name="Circle"/>
            <p:cNvSpPr/>
            <p:nvPr/>
          </p:nvSpPr>
          <p:spPr>
            <a:xfrm>
              <a:off x="1414162" y="57150"/>
              <a:ext cx="913834" cy="914793"/>
            </a:xfrm>
            <a:prstGeom prst="ellipse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>
              <a:outerShdw blurRad="190500" dist="114300" dir="2700000" rotWithShape="0">
                <a:srgbClr val="000000">
                  <a:alpha val="74999"/>
                </a:srgbClr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pPr>
              <a:endParaRPr/>
            </a:p>
          </p:txBody>
        </p:sp>
        <p:sp>
          <p:nvSpPr>
            <p:cNvPr id="193" name="60"/>
            <p:cNvSpPr/>
            <p:nvPr/>
          </p:nvSpPr>
          <p:spPr>
            <a:xfrm>
              <a:off x="1475757" y="0"/>
              <a:ext cx="882111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lvl1pPr>
            </a:lstStyle>
            <a:p>
              <a:r>
                <a:t>60</a:t>
              </a:r>
            </a:p>
          </p:txBody>
        </p:sp>
        <p:sp>
          <p:nvSpPr>
            <p:cNvPr id="194" name="20"/>
            <p:cNvSpPr/>
            <p:nvPr/>
          </p:nvSpPr>
          <p:spPr>
            <a:xfrm>
              <a:off x="751058" y="1066800"/>
              <a:ext cx="831319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lvl1pPr>
            </a:lstStyle>
            <a:p>
              <a:r>
                <a:t>20</a:t>
              </a:r>
            </a:p>
          </p:txBody>
        </p:sp>
        <p:sp>
          <p:nvSpPr>
            <p:cNvPr id="195" name="10"/>
            <p:cNvSpPr/>
            <p:nvPr/>
          </p:nvSpPr>
          <p:spPr>
            <a:xfrm>
              <a:off x="94264" y="2095500"/>
              <a:ext cx="787599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196" name="40"/>
            <p:cNvSpPr/>
            <p:nvPr/>
          </p:nvSpPr>
          <p:spPr>
            <a:xfrm>
              <a:off x="1615416" y="2095500"/>
              <a:ext cx="888541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lvl1pPr>
            </a:lstStyle>
            <a:p>
              <a:r>
                <a:t>40</a:t>
              </a:r>
            </a:p>
          </p:txBody>
        </p:sp>
        <p:sp>
          <p:nvSpPr>
            <p:cNvPr id="197" name="70"/>
            <p:cNvSpPr/>
            <p:nvPr/>
          </p:nvSpPr>
          <p:spPr>
            <a:xfrm>
              <a:off x="2555498" y="876300"/>
              <a:ext cx="830033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lvl1pPr>
            </a:lstStyle>
            <a:p>
              <a:r>
                <a:t>70</a:t>
              </a:r>
            </a:p>
          </p:txBody>
        </p:sp>
        <p:sp>
          <p:nvSpPr>
            <p:cNvPr id="198" name="50"/>
            <p:cNvSpPr/>
            <p:nvPr/>
          </p:nvSpPr>
          <p:spPr>
            <a:xfrm>
              <a:off x="2584291" y="3200400"/>
              <a:ext cx="808173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lvl1pPr>
            </a:lstStyle>
            <a:p>
              <a:r>
                <a:t>50</a:t>
              </a:r>
            </a:p>
          </p:txBody>
        </p:sp>
        <p:sp>
          <p:nvSpPr>
            <p:cNvPr id="199" name="30"/>
            <p:cNvSpPr/>
            <p:nvPr/>
          </p:nvSpPr>
          <p:spPr>
            <a:xfrm>
              <a:off x="836000" y="3181350"/>
              <a:ext cx="804315" cy="9144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 algn="ctr" defTabSz="819150">
                <a:defRPr sz="4800">
                  <a:solidFill>
                    <a:srgbClr val="FFFFFF"/>
                  </a:solidFill>
                  <a:latin typeface="Hoefler Text"/>
                  <a:ea typeface="Hoefler Text"/>
                  <a:cs typeface="Hoefler Text"/>
                  <a:sym typeface="Hoefler Text"/>
                </a:defRPr>
              </a:lvl1pPr>
            </a:lstStyle>
            <a:p>
              <a:r>
                <a:t>30</a:t>
              </a:r>
            </a:p>
          </p:txBody>
        </p:sp>
      </p:grpSp>
      <p:sp>
        <p:nvSpPr>
          <p:cNvPr id="201" name="Line"/>
          <p:cNvSpPr/>
          <p:nvPr/>
        </p:nvSpPr>
        <p:spPr>
          <a:xfrm>
            <a:off x="5755605" y="7716335"/>
            <a:ext cx="9238008" cy="311490"/>
          </a:xfrm>
          <a:prstGeom prst="line">
            <a:avLst/>
          </a:prstGeom>
          <a:ln w="114300">
            <a:solidFill>
              <a:srgbClr val="FFFB00"/>
            </a:solidFill>
            <a:miter lim="400000"/>
            <a:headEnd type="stealth"/>
          </a:ln>
          <a:effectLst>
            <a:outerShdw blurRad="190500" dir="3060000" rotWithShape="0">
              <a:srgbClr val="000000"/>
            </a:outerShdw>
          </a:effectLst>
        </p:spPr>
        <p:txBody>
          <a:bodyPr lIns="76200" tIns="76200" rIns="76200" bIns="76200" anchor="ctr"/>
          <a:lstStyle/>
          <a:p>
            <a:endParaRPr/>
          </a:p>
        </p:txBody>
      </p:sp>
      <p:pic>
        <p:nvPicPr>
          <p:cNvPr id="202" name="Base Case:… Base Case:empty subtree" descr="Base Case:… Base Case:empty subtree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14518282" y="7513267"/>
            <a:ext cx="3943351" cy="1751753"/>
          </a:xfrm>
          <a:prstGeom prst="rect">
            <a:avLst/>
          </a:prstGeom>
          <a:effectLst>
            <a:outerShdw blurRad="393700" dir="2700000" rotWithShape="0">
              <a:srgbClr val="000000"/>
            </a:outerShdw>
          </a:effectLst>
        </p:spPr>
      </p:pic>
      <p:sp>
        <p:nvSpPr>
          <p:cNvPr id="203" name="template&lt;class ItemType&gt;…"/>
          <p:cNvSpPr/>
          <p:nvPr/>
        </p:nvSpPr>
        <p:spPr>
          <a:xfrm>
            <a:off x="533400" y="3648670"/>
            <a:ext cx="18517196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/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BB2CA2"/>
                </a:solidFill>
              </a:rPr>
              <a:t>template</a:t>
            </a:r>
            <a:r>
              <a:rPr sz="2200" dirty="0"/>
              <a:t>&lt;</a:t>
            </a:r>
            <a:r>
              <a:rPr sz="2200" dirty="0">
                <a:solidFill>
                  <a:srgbClr val="BB2CA2"/>
                </a:solidFill>
              </a:rPr>
              <a:t>class</a:t>
            </a:r>
            <a:r>
              <a:rPr sz="2200" dirty="0"/>
              <a:t> ItemType&gt;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BB2CA2"/>
                </a:solidFill>
              </a:rPr>
              <a:t>void</a:t>
            </a:r>
            <a:r>
              <a:rPr sz="2200" dirty="0"/>
              <a:t> </a:t>
            </a:r>
            <a:r>
              <a:rPr sz="2200" dirty="0" err="1"/>
              <a:t>BinaryNodeTree</a:t>
            </a:r>
            <a:r>
              <a:rPr sz="2200" dirty="0"/>
              <a:t>&lt;ItemType&gt;::</a:t>
            </a:r>
            <a:r>
              <a:rPr sz="2200" dirty="0" err="1"/>
              <a:t>inorderTraverse</a:t>
            </a:r>
            <a:r>
              <a:rPr sz="2200" dirty="0"/>
              <a:t>(std::function&lt;</a:t>
            </a:r>
            <a:r>
              <a:rPr sz="2200" dirty="0">
                <a:solidFill>
                  <a:srgbClr val="BB2CA2"/>
                </a:solidFill>
              </a:rPr>
              <a:t>void </a:t>
            </a:r>
            <a:r>
              <a:rPr sz="2200" dirty="0"/>
              <a:t>(ItemType&amp;)&gt; visit) </a:t>
            </a:r>
            <a:r>
              <a:rPr sz="2200" dirty="0">
                <a:solidFill>
                  <a:srgbClr val="BB2CA2"/>
                </a:solidFill>
              </a:rPr>
              <a:t>const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{</a:t>
            </a:r>
          </a:p>
          <a:p>
            <a:pPr defTabSz="647700">
              <a:tabLst>
                <a:tab pos="495300" algn="l"/>
              </a:tabLst>
              <a:defRPr sz="2600" b="1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/>
              <a:t>   </a:t>
            </a:r>
            <a:r>
              <a:rPr sz="2200" dirty="0" err="1"/>
              <a:t>inorder</a:t>
            </a:r>
            <a:r>
              <a:rPr sz="2200" dirty="0"/>
              <a:t>(visit, </a:t>
            </a:r>
            <a:r>
              <a:rPr sz="2200" dirty="0" err="1"/>
              <a:t>rootPtr</a:t>
            </a:r>
            <a:r>
              <a:rPr sz="2200" dirty="0"/>
              <a:t>);</a:t>
            </a:r>
          </a:p>
          <a:p>
            <a:pPr defTabSz="647700">
              <a:tabLst>
                <a:tab pos="495300" algn="l"/>
              </a:tabLst>
              <a:defRPr sz="2600" b="1">
                <a:solidFill>
                  <a:srgbClr val="0084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2200" dirty="0">
                <a:solidFill>
                  <a:srgbClr val="000000"/>
                </a:solidFill>
              </a:rPr>
              <a:t>}  </a:t>
            </a:r>
            <a:r>
              <a:rPr sz="2200" dirty="0"/>
              <a:t>// end </a:t>
            </a:r>
            <a:r>
              <a:rPr sz="2200" dirty="0" err="1"/>
              <a:t>inorderTraverse</a:t>
            </a:r>
            <a:endParaRPr sz="2200" dirty="0"/>
          </a:p>
        </p:txBody>
      </p:sp>
      <p:sp>
        <p:nvSpPr>
          <p:cNvPr id="204" name="Line"/>
          <p:cNvSpPr/>
          <p:nvPr/>
        </p:nvSpPr>
        <p:spPr>
          <a:xfrm>
            <a:off x="266700" y="5797550"/>
            <a:ext cx="18936669" cy="0"/>
          </a:xfrm>
          <a:prstGeom prst="line">
            <a:avLst/>
          </a:prstGeom>
          <a:ln w="38100">
            <a:solidFill>
              <a:srgbClr val="941100"/>
            </a:solidFill>
            <a:miter lim="400000"/>
          </a:ln>
        </p:spPr>
        <p:txBody>
          <a:bodyPr lIns="76200" tIns="76200" rIns="76200" bIns="76200" anchor="ctr"/>
          <a:lstStyle/>
          <a:p>
            <a:endParaRPr/>
          </a:p>
        </p:txBody>
      </p:sp>
      <p:pic>
        <p:nvPicPr>
          <p:cNvPr id="205" name="Base Case:… Base Case:binary node is a leaf" descr="Base Case:… Base Case:binary node is a leaf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13733264" y="9626600"/>
            <a:ext cx="4728369" cy="1751752"/>
          </a:xfrm>
          <a:prstGeom prst="rect">
            <a:avLst/>
          </a:prstGeom>
          <a:effectLst>
            <a:outerShdw blurRad="393700" dir="2700000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 advAuto="0"/>
      <p:bldP spid="175" grpId="0" animBg="1" advAuto="0"/>
      <p:bldP spid="176" grpId="0" animBg="1" advAuto="0"/>
      <p:bldP spid="177" grpId="0" animBg="1" advAuto="0"/>
      <p:bldP spid="179" grpId="0" build="p" bldLvl="5" animBg="1" advAuto="0"/>
      <p:bldP spid="200" grpId="0" animBg="1" advAuto="0"/>
      <p:bldP spid="201" grpId="0" animBg="1" advAuto="0"/>
      <p:bldP spid="202" grpId="0" animBg="1" advAuto="0"/>
      <p:bldP spid="203" grpId="0" animBg="1" advAuto="0"/>
      <p:bldP spid="204" grpId="0" animBg="1" advAuto="0"/>
      <p:bldP spid="205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l" defTabSz="6858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936</Words>
  <Application>Microsoft Office PowerPoint</Application>
  <PresentationFormat>Custom</PresentationFormat>
  <Paragraphs>169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Courier New</vt:lpstr>
      <vt:lpstr>Gill Sans</vt:lpstr>
      <vt:lpstr>Helvetica</vt:lpstr>
      <vt:lpstr>Hoefler Text</vt:lpstr>
      <vt:lpstr>Lucida Grande</vt:lpstr>
      <vt:lpstr>Marker Felt</vt:lpstr>
      <vt:lpstr>Menlo Regular</vt:lpstr>
      <vt:lpstr>Optima</vt:lpstr>
      <vt:lpstr>Times New Roman</vt:lpstr>
      <vt:lpstr>Verdana</vt:lpstr>
      <vt:lpstr>White</vt:lpstr>
      <vt:lpstr>Implementing Binary Trees</vt:lpstr>
      <vt:lpstr>Array-based Binary Trees</vt:lpstr>
      <vt:lpstr>Array-based Binary Trees</vt:lpstr>
      <vt:lpstr>Array-based Binary Trees</vt:lpstr>
      <vt:lpstr>Reference-Based Binary Trees</vt:lpstr>
      <vt:lpstr>Binary Nodes</vt:lpstr>
      <vt:lpstr>The Class BinaryNode</vt:lpstr>
      <vt:lpstr>Reference-Based Binary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Binary Trees</dc:title>
  <cp:lastModifiedBy>Anandaraj Jeeva Rathinam (Integra)</cp:lastModifiedBy>
  <cp:revision>6</cp:revision>
  <dcterms:modified xsi:type="dcterms:W3CDTF">2024-05-22T05:36:19Z</dcterms:modified>
</cp:coreProperties>
</file>