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5" r:id="rId8"/>
    <p:sldId id="262" r:id="rId9"/>
    <p:sldId id="263" r:id="rId10"/>
    <p:sldId id="264"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1pPr>
    <a:lvl2pPr marL="0" marR="0" indent="228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2pPr>
    <a:lvl3pPr marL="0" marR="0" indent="457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3pPr>
    <a:lvl4pPr marL="0" marR="0" indent="685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4pPr>
    <a:lvl5pPr marL="0" marR="0" indent="9144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5pPr>
    <a:lvl6pPr marL="0" marR="0" indent="11430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6pPr>
    <a:lvl7pPr marL="0" marR="0" indent="1371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7pPr>
    <a:lvl8pPr marL="0" marR="0" indent="1600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8pPr>
    <a:lvl9pPr marL="0" marR="0" indent="1828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381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1"/>
  </p:normalViewPr>
  <p:slideViewPr>
    <p:cSldViewPr snapToGrid="0">
      <p:cViewPr varScale="1">
        <p:scale>
          <a:sx n="53" d="100"/>
          <a:sy n="53" d="100"/>
        </p:scale>
        <p:origin x="71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Shape 86"/>
          <p:cNvSpPr>
            <a:spLocks noGrp="1" noRot="1" noChangeAspect="1"/>
          </p:cNvSpPr>
          <p:nvPr>
            <p:ph type="sldImg"/>
          </p:nvPr>
        </p:nvSpPr>
        <p:spPr>
          <a:xfrm>
            <a:off x="1143000" y="685800"/>
            <a:ext cx="4572000" cy="3429000"/>
          </a:xfrm>
          <a:prstGeom prst="rect">
            <a:avLst/>
          </a:prstGeom>
        </p:spPr>
        <p:txBody>
          <a:bodyPr/>
          <a:lstStyle/>
          <a:p>
            <a:endParaRPr/>
          </a:p>
        </p:txBody>
      </p:sp>
      <p:sp>
        <p:nvSpPr>
          <p:cNvPr id="87" name="Shape 8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2000">
        <a:latin typeface="Lucida Grande"/>
        <a:ea typeface="Lucida Grande"/>
        <a:cs typeface="Lucida Grande"/>
        <a:sym typeface="Lucida Grande"/>
      </a:defRPr>
    </a:lvl1pPr>
    <a:lvl2pPr indent="457200" defTabSz="546100" latinLnBrk="0">
      <a:defRPr sz="2000">
        <a:latin typeface="Lucida Grande"/>
        <a:ea typeface="Lucida Grande"/>
        <a:cs typeface="Lucida Grande"/>
        <a:sym typeface="Lucida Grande"/>
      </a:defRPr>
    </a:lvl2pPr>
    <a:lvl3pPr indent="914400" defTabSz="546100" latinLnBrk="0">
      <a:defRPr sz="2000">
        <a:latin typeface="Lucida Grande"/>
        <a:ea typeface="Lucida Grande"/>
        <a:cs typeface="Lucida Grande"/>
        <a:sym typeface="Lucida Grande"/>
      </a:defRPr>
    </a:lvl3pPr>
    <a:lvl4pPr indent="1371600" defTabSz="546100" latinLnBrk="0">
      <a:defRPr sz="2000">
        <a:latin typeface="Lucida Grande"/>
        <a:ea typeface="Lucida Grande"/>
        <a:cs typeface="Lucida Grande"/>
        <a:sym typeface="Lucida Grande"/>
      </a:defRPr>
    </a:lvl4pPr>
    <a:lvl5pPr indent="1828800" defTabSz="546100" latinLnBrk="0">
      <a:defRPr sz="2000">
        <a:latin typeface="Lucida Grande"/>
        <a:ea typeface="Lucida Grande"/>
        <a:cs typeface="Lucida Grande"/>
        <a:sym typeface="Lucida Grande"/>
      </a:defRPr>
    </a:lvl5pPr>
    <a:lvl6pPr indent="2286000" defTabSz="546100" latinLnBrk="0">
      <a:defRPr sz="2000">
        <a:latin typeface="Lucida Grande"/>
        <a:ea typeface="Lucida Grande"/>
        <a:cs typeface="Lucida Grande"/>
        <a:sym typeface="Lucida Grande"/>
      </a:defRPr>
    </a:lvl6pPr>
    <a:lvl7pPr indent="2743200" defTabSz="546100" latinLnBrk="0">
      <a:defRPr sz="2000">
        <a:latin typeface="Lucida Grande"/>
        <a:ea typeface="Lucida Grande"/>
        <a:cs typeface="Lucida Grande"/>
        <a:sym typeface="Lucida Grande"/>
      </a:defRPr>
    </a:lvl7pPr>
    <a:lvl8pPr indent="3200400" defTabSz="546100" latinLnBrk="0">
      <a:defRPr sz="2000">
        <a:latin typeface="Lucida Grande"/>
        <a:ea typeface="Lucida Grande"/>
        <a:cs typeface="Lucida Grande"/>
        <a:sym typeface="Lucida Grande"/>
      </a:defRPr>
    </a:lvl8pPr>
    <a:lvl9pPr indent="3657600" defTabSz="5461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381000" y="685800"/>
            <a:ext cx="6096000" cy="3429000"/>
          </a:xfrm>
          <a:prstGeom prst="rect">
            <a:avLst/>
          </a:prstGeom>
        </p:spPr>
        <p:txBody>
          <a:bodyPr/>
          <a:lstStyle/>
          <a:p>
            <a:endParaRPr/>
          </a:p>
        </p:txBody>
      </p:sp>
      <p:sp>
        <p:nvSpPr>
          <p:cNvPr id="119" name="Shape 119"/>
          <p:cNvSpPr>
            <a:spLocks noGrp="1"/>
          </p:cNvSpPr>
          <p:nvPr>
            <p:ph type="body" sz="quarter" idx="1"/>
          </p:nvPr>
        </p:nvSpPr>
        <p:spPr>
          <a:prstGeom prst="rect">
            <a:avLst/>
          </a:prstGeom>
        </p:spPr>
        <p:txBody>
          <a:bodyPr/>
          <a:lstStyle/>
          <a:p>
            <a:pPr>
              <a:defRPr sz="1900">
                <a:latin typeface="Times New Roman"/>
                <a:ea typeface="Times New Roman"/>
                <a:cs typeface="Times New Roman"/>
                <a:sym typeface="Times New Roman"/>
              </a:defRPr>
            </a:pPr>
            <a:r>
              <a:t>Although a bank serves its customers in the order in which they arrive, an emergency room treats patients according to the urgency of their illness or injury. The bank organizes its customers into chronological order by using a queue. A hospital assigns a priority to each patient that overrides the time at which the patient arrived.</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The ADT priority queue organizes objects according to their priorities. Exactly what form a priority takes depends on the nature of the object.  The ADT Queue covered in an earlier lecture is a priority queue that uses arrival time as the priority.   Priorities can be integers. For example, We can assign A priority of 1 to be the highest priority. </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THen as the integers increase in value, the priority the represent decreases so that 255 is lower priority than 254.  This is similar to how you computer’s  operating system assigns priorities to programs that it is asked to run. </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In our example, 14 would have the highest priority and so would be at the front of the queue, ready to be the next item removed.</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The order of the other items in the queue depends on how we decide to implement the abstract data type and should not be important to the client.</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The ADT Priority Queue uses an operation called ADD to add items to the priority queue. </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To remove an item, we call remove.  It must always return the highest priority item, which should also be at the front of the priority queue. The second highest priority item is now the highest priority item and is moved to the front of the queue automatically by the ADT.</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IF we add an item to the priority queue that is a higher priority than the current item at the front of the queue, the item just added moves to the front of the queue/</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and would be the next item removed, even though it was just added. And the next highest priority item would then be moved to the front.</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This would continue as items were added and removed from the priority queue</a:t>
            </a:r>
          </a:p>
          <a:p>
            <a:pPr>
              <a:defRPr sz="1900">
                <a:latin typeface="Times New Roman"/>
                <a:ea typeface="Times New Roman"/>
                <a:cs typeface="Times New Roman"/>
                <a:sym typeface="Times New Roman"/>
              </a:defRPr>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381000" y="685800"/>
            <a:ext cx="6096000" cy="3429000"/>
          </a:xfrm>
          <a:prstGeom prst="rect">
            <a:avLst/>
          </a:prstGeom>
        </p:spPr>
        <p:txBody>
          <a:bodyPr/>
          <a:lstStyle/>
          <a:p>
            <a:endParaRPr/>
          </a:p>
        </p:txBody>
      </p:sp>
      <p:sp>
        <p:nvSpPr>
          <p:cNvPr id="126" name="Shape 126"/>
          <p:cNvSpPr>
            <a:spLocks noGrp="1"/>
          </p:cNvSpPr>
          <p:nvPr>
            <p:ph type="body" sz="quarter" idx="1"/>
          </p:nvPr>
        </p:nvSpPr>
        <p:spPr>
          <a:prstGeom prst="rect">
            <a:avLst/>
          </a:prstGeom>
        </p:spPr>
        <p:txBody>
          <a:bodyPr/>
          <a:lstStyle/>
          <a:p>
            <a:pPr>
              <a:defRPr sz="1900">
                <a:latin typeface="Times New Roman"/>
                <a:ea typeface="Times New Roman"/>
                <a:cs typeface="Times New Roman"/>
                <a:sym typeface="Times New Roman"/>
              </a:defRPr>
            </a:pPr>
            <a:r>
              <a:t>Although a bank serves its customers in the order in which they arrive, an emergency room treats patients according to the urgency of their illness or injury. The bank organizes its customers into chronological order by using a queue. A hospital assigns a priority to each patient that overrides the time at which the patient arrived.</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The ADT priority queue organizes objects according to their priorities. Exactly what form a priority takes depends on the nature of the object.  The ADT Queue covered in an earlier lecture is a priority queue that uses arrival time as the priority.   Priorities can be integers. For example, We can assign A priority of 1 to be the highest priority. </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THen as the integers increase in value, the priority the represent decreases so that 255 is lower priority than 254.  This is similar to how you computer’s  operating system assigns priorities to programs that it is asked to run. </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In our example, 14 would have the highest priority and so would be at the front of the queue, ready to be the next item removed.</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The order of the other items in the queue depends on how we decide to implement the abstract data type and should not be important to the client.</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The ADT Priority Queue uses an operation called ADD to add items to the priority queue. </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To remove an item, we call remove.  It must always return the highest priority item, which should also be at the front of the priority queue. The second highest priority item is now the highest priority item and is moved to the front of the queue automatically by the ADT.</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IF we add an item to the priority queue that is a higher priority than the current item at the front of the queue, the item just added moves to the front of the queue/</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and would be the next item removed, even though it was just added. And the next highest priority item would then be moved to the front.</a:t>
            </a:r>
          </a:p>
          <a:p>
            <a:pPr>
              <a:defRPr sz="1900">
                <a:latin typeface="Times New Roman"/>
                <a:ea typeface="Times New Roman"/>
                <a:cs typeface="Times New Roman"/>
                <a:sym typeface="Times New Roman"/>
              </a:defRPr>
            </a:pPr>
            <a:endParaRPr/>
          </a:p>
          <a:p>
            <a:pPr>
              <a:defRPr sz="1900">
                <a:latin typeface="Times New Roman"/>
                <a:ea typeface="Times New Roman"/>
                <a:cs typeface="Times New Roman"/>
                <a:sym typeface="Times New Roman"/>
              </a:defRPr>
            </a:pPr>
            <a:r>
              <a:t>@@ This would continue as items were added and removed from the priority queue</a:t>
            </a:r>
          </a:p>
          <a:p>
            <a:pPr>
              <a:defRPr sz="1900">
                <a:latin typeface="Times New Roman"/>
                <a:ea typeface="Times New Roman"/>
                <a:cs typeface="Times New Roman"/>
                <a:sym typeface="Times New Roman"/>
              </a:defRPr>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xfrm>
            <a:off x="381000" y="685800"/>
            <a:ext cx="6096000" cy="3429000"/>
          </a:xfrm>
          <a:prstGeom prst="rect">
            <a:avLst/>
          </a:prstGeom>
        </p:spPr>
        <p:txBody>
          <a:bodyPr/>
          <a:lstStyle/>
          <a:p>
            <a:endParaRPr/>
          </a:p>
        </p:txBody>
      </p:sp>
      <p:sp>
        <p:nvSpPr>
          <p:cNvPr id="164" name="Shape 164"/>
          <p:cNvSpPr>
            <a:spLocks noGrp="1"/>
          </p:cNvSpPr>
          <p:nvPr>
            <p:ph type="body" sz="quarter" idx="1"/>
          </p:nvPr>
        </p:nvSpPr>
        <p:spPr>
          <a:prstGeom prst="rect">
            <a:avLst/>
          </a:prstGeom>
        </p:spPr>
        <p:txBody>
          <a:bodyPr/>
          <a:lstStyle/>
          <a:p>
            <a:r>
              <a:t>We only will address a Max Heap</a:t>
            </a:r>
          </a:p>
          <a:p>
            <a:endParaRPr/>
          </a:p>
          <a:p>
            <a:r>
              <a:t>Easy to use an array since the tree is complete -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noRot="1" noChangeAspect="1"/>
          </p:cNvSpPr>
          <p:nvPr>
            <p:ph type="sldImg"/>
          </p:nvPr>
        </p:nvSpPr>
        <p:spPr>
          <a:xfrm>
            <a:off x="381000" y="685800"/>
            <a:ext cx="6096000" cy="3429000"/>
          </a:xfrm>
          <a:prstGeom prst="rect">
            <a:avLst/>
          </a:prstGeom>
        </p:spPr>
        <p:txBody>
          <a:bodyPr/>
          <a:lstStyle/>
          <a:p>
            <a:endParaRPr/>
          </a:p>
        </p:txBody>
      </p:sp>
      <p:sp>
        <p:nvSpPr>
          <p:cNvPr id="214" name="Shape 214"/>
          <p:cNvSpPr>
            <a:spLocks noGrp="1"/>
          </p:cNvSpPr>
          <p:nvPr>
            <p:ph type="body" sz="quarter" idx="1"/>
          </p:nvPr>
        </p:nvSpPr>
        <p:spPr>
          <a:prstGeom prst="rect">
            <a:avLst/>
          </a:prstGeom>
        </p:spPr>
        <p:txBody>
          <a:bodyPr/>
          <a:lstStyle/>
          <a:p>
            <a:r>
              <a:t>We only will address a Max Heap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noRot="1" noChangeAspect="1"/>
          </p:cNvSpPr>
          <p:nvPr>
            <p:ph type="sldImg"/>
          </p:nvPr>
        </p:nvSpPr>
        <p:spPr>
          <a:xfrm>
            <a:off x="381000" y="685800"/>
            <a:ext cx="6096000" cy="3429000"/>
          </a:xfrm>
          <a:prstGeom prst="rect">
            <a:avLst/>
          </a:prstGeom>
        </p:spPr>
        <p:txBody>
          <a:bodyPr/>
          <a:lstStyle/>
          <a:p>
            <a:endParaRPr/>
          </a:p>
        </p:txBody>
      </p:sp>
      <p:sp>
        <p:nvSpPr>
          <p:cNvPr id="214" name="Shape 214"/>
          <p:cNvSpPr>
            <a:spLocks noGrp="1"/>
          </p:cNvSpPr>
          <p:nvPr>
            <p:ph type="body" sz="quarter" idx="1"/>
          </p:nvPr>
        </p:nvSpPr>
        <p:spPr>
          <a:prstGeom prst="rect">
            <a:avLst/>
          </a:prstGeom>
        </p:spPr>
        <p:txBody>
          <a:bodyPr/>
          <a:lstStyle/>
          <a:p>
            <a:r>
              <a:t>We only will address a Max Heap</a:t>
            </a:r>
          </a:p>
        </p:txBody>
      </p:sp>
    </p:spTree>
    <p:extLst>
      <p:ext uri="{BB962C8B-B14F-4D97-AF65-F5344CB8AC3E}">
        <p14:creationId xmlns:p14="http://schemas.microsoft.com/office/powerpoint/2010/main" val="2603810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a:spLocks noGrp="1" noRot="1" noChangeAspect="1"/>
          </p:cNvSpPr>
          <p:nvPr>
            <p:ph type="sldImg"/>
          </p:nvPr>
        </p:nvSpPr>
        <p:spPr>
          <a:xfrm>
            <a:off x="381000" y="685800"/>
            <a:ext cx="6096000" cy="3429000"/>
          </a:xfrm>
          <a:prstGeom prst="rect">
            <a:avLst/>
          </a:prstGeom>
        </p:spPr>
        <p:txBody>
          <a:bodyPr/>
          <a:lstStyle/>
          <a:p>
            <a:endParaRPr/>
          </a:p>
        </p:txBody>
      </p:sp>
      <p:sp>
        <p:nvSpPr>
          <p:cNvPr id="267" name="Shape 267"/>
          <p:cNvSpPr>
            <a:spLocks noGrp="1"/>
          </p:cNvSpPr>
          <p:nvPr>
            <p:ph type="body" sz="quarter" idx="1"/>
          </p:nvPr>
        </p:nvSpPr>
        <p:spPr>
          <a:prstGeom prst="rect">
            <a:avLst/>
          </a:prstGeom>
        </p:spPr>
        <p:txBody>
          <a:bodyPr/>
          <a:lstStyle/>
          <a:p>
            <a:r>
              <a:t>We only will address a Max Heap</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ti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ti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ti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7" name="Title Text"/>
          <p:cNvSpPr txBox="1">
            <a:spLocks noGrp="1"/>
          </p:cNvSpPr>
          <p:nvPr>
            <p:ph type="title"/>
          </p:nvPr>
        </p:nvSpPr>
        <p:spPr>
          <a:xfrm>
            <a:off x="571500" y="1524000"/>
            <a:ext cx="17545050" cy="4629150"/>
          </a:xfrm>
          <a:prstGeom prst="rect">
            <a:avLst/>
          </a:prstGeom>
        </p:spPr>
        <p:txBody>
          <a:bodyPr anchor="b"/>
          <a:lstStyle/>
          <a:p>
            <a:r>
              <a:t>Title Text</a:t>
            </a:r>
          </a:p>
        </p:txBody>
      </p:sp>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 name="Content Placeholder 7">
            <a:extLst>
              <a:ext uri="{FF2B5EF4-FFF2-40B4-BE49-F238E27FC236}">
                <a16:creationId xmlns:a16="http://schemas.microsoft.com/office/drawing/2014/main" id="{163EA961-45BE-43D9-A727-35A422AD585B}"/>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5" name="Picture 4">
            <a:extLst>
              <a:ext uri="{FF2B5EF4-FFF2-40B4-BE49-F238E27FC236}">
                <a16:creationId xmlns:a16="http://schemas.microsoft.com/office/drawing/2014/main" id="{88037DE9-29AF-46E3-B51B-B7A697AE5E7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opic Start">
    <p:spTree>
      <p:nvGrpSpPr>
        <p:cNvPr id="1" name=""/>
        <p:cNvGrpSpPr/>
        <p:nvPr/>
      </p:nvGrpSpPr>
      <p:grpSpPr>
        <a:xfrm>
          <a:off x="0" y="0"/>
          <a:ext cx="0" cy="0"/>
          <a:chOff x="0" y="0"/>
          <a:chExt cx="0" cy="0"/>
        </a:xfrm>
      </p:grpSpPr>
      <p:sp>
        <p:nvSpPr>
          <p:cNvPr id="25" name="Title Text"/>
          <p:cNvSpPr txBox="1">
            <a:spLocks noGrp="1"/>
          </p:cNvSpPr>
          <p:nvPr>
            <p:ph type="title"/>
          </p:nvPr>
        </p:nvSpPr>
        <p:spPr>
          <a:prstGeom prst="rect">
            <a:avLst/>
          </a:prstGeom>
        </p:spPr>
        <p:txBody>
          <a:bodyPr/>
          <a:lstStyle/>
          <a:p>
            <a:r>
              <a:t>Title Text</a:t>
            </a:r>
          </a:p>
        </p:txBody>
      </p:sp>
      <p:sp>
        <p:nvSpPr>
          <p:cNvPr id="26"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opic Content">
    <p:spTree>
      <p:nvGrpSpPr>
        <p:cNvPr id="1" name=""/>
        <p:cNvGrpSpPr/>
        <p:nvPr/>
      </p:nvGrpSpPr>
      <p:grpSpPr>
        <a:xfrm>
          <a:off x="0" y="0"/>
          <a:ext cx="0" cy="0"/>
          <a:chOff x="0" y="0"/>
          <a:chExt cx="0" cy="0"/>
        </a:xfrm>
      </p:grpSpPr>
      <p:pic>
        <p:nvPicPr>
          <p:cNvPr id="34" name="W&amp;M Keynote Background.tiff" descr="W&amp;M Keynote Background.tiff"/>
          <p:cNvPicPr>
            <a:picLocks noChangeAspect="1"/>
          </p:cNvPicPr>
          <p:nvPr/>
        </p:nvPicPr>
        <p:blipFill>
          <a:blip r:embed="rId2"/>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35" name="Title Text"/>
          <p:cNvSpPr txBox="1">
            <a:spLocks noGrp="1"/>
          </p:cNvSpPr>
          <p:nvPr>
            <p:ph type="title"/>
          </p:nvPr>
        </p:nvSpPr>
        <p:spPr>
          <a:prstGeom prst="rect">
            <a:avLst/>
          </a:prstGeom>
        </p:spPr>
        <p:txBody>
          <a:bodyPr/>
          <a:lstStyle/>
          <a:p>
            <a:r>
              <a:t>Title Text</a:t>
            </a:r>
          </a:p>
        </p:txBody>
      </p:sp>
      <p:sp>
        <p:nvSpPr>
          <p:cNvPr id="36" name="Body Level One…"/>
          <p:cNvSpPr txBox="1">
            <a:spLocks noGrp="1"/>
          </p:cNvSpPr>
          <p:nvPr>
            <p:ph type="body" idx="1"/>
          </p:nvPr>
        </p:nvSpPr>
        <p:spPr>
          <a:prstGeom prst="rect">
            <a:avLst/>
          </a:prstGeom>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Content Placeholder 7">
            <a:extLst>
              <a:ext uri="{FF2B5EF4-FFF2-40B4-BE49-F238E27FC236}">
                <a16:creationId xmlns:a16="http://schemas.microsoft.com/office/drawing/2014/main" id="{83F8C6A2-E0DD-4EFD-9311-1679BFB3A894}"/>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78548FF0-9ABA-41DF-ABBE-F0AD14BBC09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pic>
        <p:nvPicPr>
          <p:cNvPr id="44" name="FinderScreenSnapz001.tiff" descr="FinderScreenSnapz001.tiff"/>
          <p:cNvPicPr>
            <a:picLocks noChangeAspect="1"/>
          </p:cNvPicPr>
          <p:nvPr/>
        </p:nvPicPr>
        <p:blipFill>
          <a:blip r:embed="rId2"/>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45" name="Title Text"/>
          <p:cNvSpPr txBox="1">
            <a:spLocks noGrp="1"/>
          </p:cNvSpPr>
          <p:nvPr>
            <p:ph type="title"/>
          </p:nvPr>
        </p:nvSpPr>
        <p:spPr>
          <a:xfrm>
            <a:off x="381000" y="19050"/>
            <a:ext cx="23679150" cy="2133600"/>
          </a:xfrm>
          <a:prstGeom prst="rect">
            <a:avLst/>
          </a:prstGeom>
          <a:effectLst>
            <a:outerShdw blurRad="38100" dist="12700" dir="2820000" rotWithShape="0">
              <a:srgbClr val="000000"/>
            </a:outerShdw>
          </a:effectLst>
        </p:spPr>
        <p:txBody>
          <a:bodyPr/>
          <a:lstStyle>
            <a:lvl1pPr>
              <a:defRPr cap="none"/>
            </a:lvl1pPr>
          </a:lstStyle>
          <a:p>
            <a:r>
              <a:t>Title Text</a:t>
            </a:r>
          </a:p>
        </p:txBody>
      </p:sp>
      <p:sp>
        <p:nvSpPr>
          <p:cNvPr id="46" name="Body Level One…"/>
          <p:cNvSpPr txBox="1">
            <a:spLocks noGrp="1"/>
          </p:cNvSpPr>
          <p:nvPr>
            <p:ph type="body" idx="1"/>
          </p:nvPr>
        </p:nvSpPr>
        <p:spPr>
          <a:xfrm>
            <a:off x="0" y="2362200"/>
            <a:ext cx="24384000" cy="11220450"/>
          </a:xfrm>
          <a:prstGeom prst="rect">
            <a:avLst/>
          </a:prstGeom>
          <a:effectLst>
            <a:outerShdw blurRad="38100" dist="12700" dir="2700000" rotWithShape="0">
              <a:srgbClr val="000000"/>
            </a:outerShdw>
          </a:effectLst>
        </p:spPr>
        <p:txBody>
          <a:bodyPr/>
          <a:lstStyle>
            <a:lvl1pPr marL="889000">
              <a:buBlip>
                <a:blip r:embed="rId3"/>
              </a:buBlip>
            </a:lvl1pPr>
            <a:lvl2pPr marL="1536700">
              <a:buBlip>
                <a:blip r:embed="rId3"/>
              </a:buBlip>
              <a:defRPr b="1"/>
            </a:lvl2pPr>
            <a:lvl3pPr marL="2171700" indent="-571500">
              <a:buBlip>
                <a:blip r:embed="rId3"/>
              </a:buBlip>
              <a:defRPr sz="4200"/>
            </a:lvl3pPr>
            <a:lvl4pPr marL="2832100" indent="-571500">
              <a:buBlip>
                <a:blip r:embed="rId3"/>
              </a:buBlip>
              <a:defRPr sz="4200"/>
            </a:lvl4pPr>
            <a:lvl5pPr marL="3479800" indent="-571500">
              <a:buBlip>
                <a:blip r:embed="rId3"/>
              </a:buBlip>
              <a:defRPr sz="4200"/>
            </a:lvl5pPr>
          </a:lstStyle>
          <a:p>
            <a:r>
              <a:t>Body Level One</a:t>
            </a:r>
          </a:p>
          <a:p>
            <a:pPr lvl="1"/>
            <a:r>
              <a:t>Body Level Two</a:t>
            </a:r>
          </a:p>
          <a:p>
            <a:pPr lvl="2"/>
            <a:r>
              <a:t>Body Level Three</a:t>
            </a:r>
          </a:p>
          <a:p>
            <a:pPr lvl="3"/>
            <a:r>
              <a:t>Body Level Four</a:t>
            </a:r>
          </a:p>
          <a:p>
            <a:pPr lvl="4"/>
            <a:r>
              <a:t>Body Level Five</a:t>
            </a:r>
          </a:p>
        </p:txBody>
      </p:sp>
      <p:sp>
        <p:nvSpPr>
          <p:cNvPr id="47" name="Slide Number"/>
          <p:cNvSpPr txBox="1">
            <a:spLocks noGrp="1"/>
          </p:cNvSpPr>
          <p:nvPr>
            <p:ph type="sldNum" sz="quarter" idx="2"/>
          </p:nvPr>
        </p:nvSpPr>
        <p:spPr>
          <a:xfrm>
            <a:off x="11896724" y="13042899"/>
            <a:ext cx="571501" cy="635001"/>
          </a:xfrm>
          <a:prstGeom prst="rect">
            <a:avLst/>
          </a:prstGeom>
        </p:spPr>
        <p:txBody>
          <a:bodyPr/>
          <a:lstStyle>
            <a:lvl1pPr>
              <a:defRPr sz="3200">
                <a:latin typeface="Times Roman"/>
                <a:ea typeface="Times Roman"/>
                <a:cs typeface="Times Roman"/>
                <a:sym typeface="Times Roman"/>
              </a:defRPr>
            </a:lvl1pPr>
          </a:lstStyle>
          <a:p>
            <a:fld id="{86CB4B4D-7CA3-9044-876B-883B54F8677D}" type="slidenum">
              <a:t>‹#›</a:t>
            </a:fld>
            <a:endParaRPr/>
          </a:p>
        </p:txBody>
      </p:sp>
      <p:sp>
        <p:nvSpPr>
          <p:cNvPr id="6" name="Content Placeholder 7">
            <a:extLst>
              <a:ext uri="{FF2B5EF4-FFF2-40B4-BE49-F238E27FC236}">
                <a16:creationId xmlns:a16="http://schemas.microsoft.com/office/drawing/2014/main" id="{2207DBD9-FB58-47AB-8C2E-FB2FB406C6CE}"/>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70B3CF03-F803-4A43-807D-3C047506A4D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opic Content">
    <p:spTree>
      <p:nvGrpSpPr>
        <p:cNvPr id="1" name=""/>
        <p:cNvGrpSpPr/>
        <p:nvPr/>
      </p:nvGrpSpPr>
      <p:grpSpPr>
        <a:xfrm>
          <a:off x="0" y="0"/>
          <a:ext cx="0" cy="0"/>
          <a:chOff x="0" y="0"/>
          <a:chExt cx="0" cy="0"/>
        </a:xfrm>
      </p:grpSpPr>
      <p:pic>
        <p:nvPicPr>
          <p:cNvPr id="54" name="W&amp;M Keynote Background.tiff" descr="W&amp;M Keynote Background.tiff"/>
          <p:cNvPicPr>
            <a:picLocks noChangeAspect="1"/>
          </p:cNvPicPr>
          <p:nvPr/>
        </p:nvPicPr>
        <p:blipFill>
          <a:blip r:embed="rId2"/>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55" name="Title Text"/>
          <p:cNvSpPr txBox="1">
            <a:spLocks noGrp="1"/>
          </p:cNvSpPr>
          <p:nvPr>
            <p:ph type="title"/>
          </p:nvPr>
        </p:nvSpPr>
        <p:spPr>
          <a:prstGeom prst="rect">
            <a:avLst/>
          </a:prstGeom>
          <a:effectLst>
            <a:outerShdw blurRad="38100" dist="12700" dir="3060000" rotWithShape="0">
              <a:srgbClr val="000000">
                <a:alpha val="75000"/>
              </a:srgbClr>
            </a:outerShdw>
          </a:effectLst>
        </p:spPr>
        <p:txBody>
          <a:bodyPr/>
          <a:lstStyle/>
          <a:p>
            <a:r>
              <a:t>Title Text</a:t>
            </a:r>
          </a:p>
        </p:txBody>
      </p:sp>
      <p:sp>
        <p:nvSpPr>
          <p:cNvPr id="56" name="Body Level One…"/>
          <p:cNvSpPr txBox="1">
            <a:spLocks noGrp="1"/>
          </p:cNvSpPr>
          <p:nvPr>
            <p:ph type="body" idx="1"/>
          </p:nvPr>
        </p:nvSpPr>
        <p:spPr>
          <a:prstGeom prst="rect">
            <a:avLst/>
          </a:prstGeom>
          <a:effectLst>
            <a:outerShdw blurRad="38100" dist="12700" dir="3060000" rotWithShape="0">
              <a:srgbClr val="000000">
                <a:alpha val="75000"/>
              </a:srgbClr>
            </a:outerShdw>
          </a:effectLst>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Content Placeholder 7">
            <a:extLst>
              <a:ext uri="{FF2B5EF4-FFF2-40B4-BE49-F238E27FC236}">
                <a16:creationId xmlns:a16="http://schemas.microsoft.com/office/drawing/2014/main" id="{9BB94DCF-B336-47A9-A841-7663CADD1C1E}"/>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986A0A8C-D4F3-48D6-AE75-6A4FDF9B890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opic Start">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68" name="Group"/>
          <p:cNvGrpSpPr/>
          <p:nvPr/>
        </p:nvGrpSpPr>
        <p:grpSpPr>
          <a:xfrm>
            <a:off x="0" y="-1"/>
            <a:ext cx="24384000" cy="2133601"/>
            <a:chOff x="0" y="0"/>
            <a:chExt cx="24384000" cy="2133600"/>
          </a:xfrm>
        </p:grpSpPr>
        <p:grpSp>
          <p:nvGrpSpPr>
            <p:cNvPr id="66" name="Group"/>
            <p:cNvGrpSpPr/>
            <p:nvPr/>
          </p:nvGrpSpPr>
          <p:grpSpPr>
            <a:xfrm>
              <a:off x="0" y="0"/>
              <a:ext cx="24384000" cy="2128762"/>
              <a:chOff x="0" y="0"/>
              <a:chExt cx="24384000" cy="2128761"/>
            </a:xfrm>
          </p:grpSpPr>
          <p:pic>
            <p:nvPicPr>
              <p:cNvPr id="64" name="DSaAwJ Titles Frame no Book.png" descr="DSaAwJ Titles Frame no Book.png"/>
              <p:cNvPicPr>
                <a:picLocks/>
              </p:cNvPicPr>
              <p:nvPr/>
            </p:nvPicPr>
            <p:blipFill>
              <a:blip r:embed="rId3"/>
              <a:srcRect l="781" r="781" b="84722"/>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65" name="Line"/>
              <p:cNvSpPr/>
              <p:nvPr/>
            </p:nvSpPr>
            <p:spPr>
              <a:xfrm flipV="1">
                <a:off x="22686605" y="1733535"/>
                <a:ext cx="1140090" cy="11"/>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67" name="Line"/>
            <p:cNvSpPr/>
            <p:nvPr/>
          </p:nvSpPr>
          <p:spPr>
            <a:xfrm flipV="1">
              <a:off x="22136100" y="0"/>
              <a:ext cx="0" cy="2133600"/>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pic>
        <p:nvPicPr>
          <p:cNvPr id="69" name="W&amp;M Keynote Background.tiff" descr="W&amp;M Keynote Background.tiff"/>
          <p:cNvPicPr>
            <a:picLocks noChangeAspect="1"/>
          </p:cNvPicPr>
          <p:nvPr/>
        </p:nvPicPr>
        <p:blipFill>
          <a:blip r:embed="rId2"/>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70" name="Title Text"/>
          <p:cNvSpPr txBox="1">
            <a:spLocks noGrp="1"/>
          </p:cNvSpPr>
          <p:nvPr>
            <p:ph type="title"/>
          </p:nvPr>
        </p:nvSpPr>
        <p:spPr>
          <a:prstGeom prst="rect">
            <a:avLst/>
          </a:prstGeom>
          <a:effectLst>
            <a:outerShdw blurRad="38100" dist="12700" dir="3060000" rotWithShape="0">
              <a:srgbClr val="000000">
                <a:alpha val="75000"/>
              </a:srgbClr>
            </a:outerShdw>
          </a:effectLst>
        </p:spPr>
        <p:txBody>
          <a:bodyPr/>
          <a:lstStyle/>
          <a:p>
            <a:r>
              <a:t>Title Text</a:t>
            </a:r>
          </a:p>
        </p:txBody>
      </p:sp>
      <p:sp>
        <p:nvSpPr>
          <p:cNvPr id="71" name="Body Level One…"/>
          <p:cNvSpPr txBox="1">
            <a:spLocks noGrp="1"/>
          </p:cNvSpPr>
          <p:nvPr>
            <p:ph type="body" idx="1"/>
          </p:nvPr>
        </p:nvSpPr>
        <p:spPr>
          <a:prstGeom prst="rect">
            <a:avLst/>
          </a:prstGeom>
          <a:effectLst>
            <a:outerShdw blurRad="38100" dist="12700" dir="3060000" rotWithShape="0">
              <a:srgbClr val="000000">
                <a:alpha val="75000"/>
              </a:srgbClr>
            </a:outerShdw>
          </a:effectLst>
        </p:spPr>
        <p:txBody>
          <a:bodyPr/>
          <a:lstStyle>
            <a:lvl1pPr>
              <a:buBlip>
                <a:blip r:embed="rId4"/>
              </a:buBlip>
            </a:lvl1pPr>
            <a:lvl2pPr>
              <a:buBlip>
                <a:blip r:embed="rId4"/>
              </a:buBlip>
            </a:lvl2pPr>
            <a:lvl3pPr>
              <a:buBlip>
                <a:blip r:embed="rId4"/>
              </a:buBlip>
            </a:lvl3pPr>
            <a:lvl4pPr>
              <a:buBlip>
                <a:blip r:embed="rId4"/>
              </a:buBlip>
            </a:lvl4pPr>
            <a:lvl5pPr>
              <a:buBlip>
                <a:blip r:embed="rId4"/>
              </a:buBlip>
            </a:lvl5p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 name="Content Placeholder 7">
            <a:extLst>
              <a:ext uri="{FF2B5EF4-FFF2-40B4-BE49-F238E27FC236}">
                <a16:creationId xmlns:a16="http://schemas.microsoft.com/office/drawing/2014/main" id="{81C50306-99D5-4D50-94E8-37010003223E}"/>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12" name="Picture 11">
            <a:extLst>
              <a:ext uri="{FF2B5EF4-FFF2-40B4-BE49-F238E27FC236}">
                <a16:creationId xmlns:a16="http://schemas.microsoft.com/office/drawing/2014/main" id="{509CCDF7-4731-43F8-A2D9-DD3D90183B8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79" name="Title Text"/>
          <p:cNvSpPr txBox="1">
            <a:spLocks noGrp="1"/>
          </p:cNvSpPr>
          <p:nvPr>
            <p:ph type="title"/>
          </p:nvPr>
        </p:nvSpPr>
        <p:spPr>
          <a:xfrm>
            <a:off x="2705100" y="2324100"/>
            <a:ext cx="18954750" cy="4629150"/>
          </a:xfrm>
          <a:prstGeom prst="rect">
            <a:avLst/>
          </a:prstGeom>
          <a:effectLst>
            <a:outerShdw blurRad="38100" dist="12700" dir="3060000" rotWithShape="0">
              <a:srgbClr val="000000">
                <a:alpha val="75000"/>
              </a:srgbClr>
            </a:outerShdw>
          </a:effectLst>
        </p:spPr>
        <p:txBody>
          <a:bodyPr anchor="b"/>
          <a:lstStyle>
            <a:lvl1pPr algn="ctr"/>
          </a:lstStyle>
          <a:p>
            <a:r>
              <a:t>Title Text</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 name="Content Placeholder 7">
            <a:extLst>
              <a:ext uri="{FF2B5EF4-FFF2-40B4-BE49-F238E27FC236}">
                <a16:creationId xmlns:a16="http://schemas.microsoft.com/office/drawing/2014/main" id="{290C537E-7A9C-4445-89A5-AF6D054AC403}"/>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5" name="Picture 4">
            <a:extLst>
              <a:ext uri="{FF2B5EF4-FFF2-40B4-BE49-F238E27FC236}">
                <a16:creationId xmlns:a16="http://schemas.microsoft.com/office/drawing/2014/main" id="{458ED919-EEA0-4902-9020-A902514D562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t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9"/>
          <a:srcRect/>
          <a:stretch>
            <a:fillRect/>
          </a:stretch>
        </a:blipFill>
        <a:effectLst/>
      </p:bgPr>
    </p:bg>
    <p:spTree>
      <p:nvGrpSpPr>
        <p:cNvPr id="1" name=""/>
        <p:cNvGrpSpPr/>
        <p:nvPr/>
      </p:nvGrpSpPr>
      <p:grpSpPr>
        <a:xfrm>
          <a:off x="0" y="0"/>
          <a:ext cx="0" cy="0"/>
          <a:chOff x="0" y="0"/>
          <a:chExt cx="0" cy="0"/>
        </a:xfrm>
      </p:grpSpPr>
      <p:grpSp>
        <p:nvGrpSpPr>
          <p:cNvPr id="6" name="Group"/>
          <p:cNvGrpSpPr/>
          <p:nvPr/>
        </p:nvGrpSpPr>
        <p:grpSpPr>
          <a:xfrm>
            <a:off x="0" y="-1"/>
            <a:ext cx="24384000" cy="2133601"/>
            <a:chOff x="0" y="0"/>
            <a:chExt cx="24384000" cy="2133600"/>
          </a:xfrm>
        </p:grpSpPr>
        <p:grpSp>
          <p:nvGrpSpPr>
            <p:cNvPr id="4" name="Group"/>
            <p:cNvGrpSpPr/>
            <p:nvPr/>
          </p:nvGrpSpPr>
          <p:grpSpPr>
            <a:xfrm>
              <a:off x="0" y="0"/>
              <a:ext cx="24384000" cy="2128762"/>
              <a:chOff x="0" y="0"/>
              <a:chExt cx="24384000" cy="2128761"/>
            </a:xfrm>
          </p:grpSpPr>
          <p:pic>
            <p:nvPicPr>
              <p:cNvPr id="2" name="DSaAwJ Titles Frame no Book.png" descr="DSaAwJ Titles Frame no Book.png"/>
              <p:cNvPicPr>
                <a:picLocks/>
              </p:cNvPicPr>
              <p:nvPr/>
            </p:nvPicPr>
            <p:blipFill>
              <a:blip r:embed="rId10"/>
              <a:srcRect l="781" r="781" b="84722"/>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3" name="Line"/>
              <p:cNvSpPr/>
              <p:nvPr/>
            </p:nvSpPr>
            <p:spPr>
              <a:xfrm flipV="1">
                <a:off x="22686605" y="1733535"/>
                <a:ext cx="1140090" cy="11"/>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5" name="Line"/>
            <p:cNvSpPr/>
            <p:nvPr/>
          </p:nvSpPr>
          <p:spPr>
            <a:xfrm flipV="1">
              <a:off x="22136100" y="0"/>
              <a:ext cx="0" cy="2133600"/>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pic>
        <p:nvPicPr>
          <p:cNvPr id="7" name="W&amp;M Keynote Background.tiff" descr="W&amp;M Keynote Background.tiff"/>
          <p:cNvPicPr>
            <a:picLocks noChangeAspect="1"/>
          </p:cNvPicPr>
          <p:nvPr/>
        </p:nvPicPr>
        <p:blipFill>
          <a:blip r:embed="rId9"/>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8" name="Title Text"/>
          <p:cNvSpPr txBox="1">
            <a:spLocks noGrp="1"/>
          </p:cNvSpPr>
          <p:nvPr>
            <p:ph type="title"/>
          </p:nvPr>
        </p:nvSpPr>
        <p:spPr>
          <a:xfrm>
            <a:off x="361950" y="0"/>
            <a:ext cx="21964650" cy="2095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p>
            <a:r>
              <a:t>Title Text</a:t>
            </a:r>
          </a:p>
        </p:txBody>
      </p:sp>
      <p:sp>
        <p:nvSpPr>
          <p:cNvPr id="9" name="Body Level One…"/>
          <p:cNvSpPr txBox="1">
            <a:spLocks noGrp="1"/>
          </p:cNvSpPr>
          <p:nvPr>
            <p:ph type="body" idx="1"/>
          </p:nvPr>
        </p:nvSpPr>
        <p:spPr>
          <a:xfrm>
            <a:off x="190500" y="2343150"/>
            <a:ext cx="24003000" cy="11315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lstStyle>
            <a:lvl1pPr>
              <a:buBlip>
                <a:blip r:embed="rId11"/>
              </a:buBlip>
            </a:lvl1pPr>
            <a:lvl2pPr marL="952500" indent="-571500">
              <a:buBlip>
                <a:blip r:embed="rId11"/>
              </a:buBlip>
              <a:defRPr sz="4800" b="0"/>
            </a:lvl2pPr>
            <a:lvl3pPr marL="1318846" indent="-556846">
              <a:buBlip>
                <a:blip r:embed="rId11"/>
              </a:buBlip>
              <a:defRPr sz="3800" b="0"/>
            </a:lvl3pPr>
            <a:lvl4pPr marL="1699846" indent="-556846">
              <a:buBlip>
                <a:blip r:embed="rId11"/>
              </a:buBlip>
              <a:defRPr sz="3800" b="0"/>
            </a:lvl4pPr>
            <a:lvl5pPr marL="2080846" indent="-556846">
              <a:buBlip>
                <a:blip r:embed="rId11"/>
              </a:buBlip>
              <a:defRPr sz="3800" b="0"/>
            </a:lvl5pPr>
          </a:lstStyle>
          <a:p>
            <a:r>
              <a:t>Body Level One</a:t>
            </a:r>
          </a:p>
          <a:p>
            <a:pPr lvl="1"/>
            <a:r>
              <a:t>Body Level Two</a:t>
            </a:r>
          </a:p>
          <a:p>
            <a:pPr lvl="2"/>
            <a:r>
              <a:t>Body Level Three</a:t>
            </a:r>
          </a:p>
          <a:p>
            <a:pPr lvl="3"/>
            <a:r>
              <a:t>Body Level Four</a:t>
            </a:r>
          </a:p>
          <a:p>
            <a:pPr lvl="4"/>
            <a:r>
              <a:t>Body Level Five</a:t>
            </a:r>
          </a:p>
        </p:txBody>
      </p:sp>
      <p:sp>
        <p:nvSpPr>
          <p:cNvPr id="10" name="Slide Number"/>
          <p:cNvSpPr txBox="1">
            <a:spLocks noGrp="1"/>
          </p:cNvSpPr>
          <p:nvPr>
            <p:ph type="sldNum" sz="quarter" idx="2"/>
          </p:nvPr>
        </p:nvSpPr>
        <p:spPr>
          <a:xfrm>
            <a:off x="11944349" y="13036550"/>
            <a:ext cx="469901" cy="508001"/>
          </a:xfrm>
          <a:prstGeom prst="rect">
            <a:avLst/>
          </a:prstGeom>
          <a:ln w="12700">
            <a:miter lim="400000"/>
          </a:ln>
        </p:spPr>
        <p:txBody>
          <a:bodyPr wrap="none" lIns="76200" tIns="76200" rIns="76200" bIns="76200" anchor="b">
            <a:spAutoFit/>
          </a:bodyPr>
          <a:lstStyle>
            <a:lvl1pPr>
              <a:defRPr sz="2400"/>
            </a:lvl1pPr>
          </a:lstStyle>
          <a:p>
            <a:fld id="{86CB4B4D-7CA3-9044-876B-883B54F8677D}" type="slidenum">
              <a:t>‹#›</a:t>
            </a:fld>
            <a:endParaRPr/>
          </a:p>
        </p:txBody>
      </p:sp>
      <p:sp>
        <p:nvSpPr>
          <p:cNvPr id="11" name="Content Placeholder 7">
            <a:extLst>
              <a:ext uri="{FF2B5EF4-FFF2-40B4-BE49-F238E27FC236}">
                <a16:creationId xmlns:a16="http://schemas.microsoft.com/office/drawing/2014/main" id="{579CEB92-3364-4005-A493-0AE1271BE7E0}"/>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12" name="Picture 11">
            <a:extLst>
              <a:ext uri="{FF2B5EF4-FFF2-40B4-BE49-F238E27FC236}">
                <a16:creationId xmlns:a16="http://schemas.microsoft.com/office/drawing/2014/main" id="{8E755970-EE50-4B65-B169-EBC6BF7DC4C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1pPr>
      <a:lvl2pPr marL="0" marR="0" indent="4572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2pPr>
      <a:lvl3pPr marL="0" marR="0" indent="9144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3pPr>
      <a:lvl4pPr marL="0" marR="0" indent="13716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4pPr>
      <a:lvl5pPr marL="0" marR="0" indent="18288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5pPr>
      <a:lvl6pPr marL="0" marR="0" indent="22860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6pPr>
      <a:lvl7pPr marL="0" marR="0" indent="27432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7pPr>
      <a:lvl8pPr marL="0" marR="0" indent="32004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8pPr>
      <a:lvl9pPr marL="0" marR="0" indent="36576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9pPr>
    </p:titleStyle>
    <p:bodyStyle>
      <a:lvl1pPr marL="571500" marR="0" indent="-571500"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11"/>
        </a:buBlip>
        <a:tabLst/>
        <a:defRPr sz="5400" b="1" i="0" u="none" strike="noStrike" cap="none" spc="0" baseline="0">
          <a:solidFill>
            <a:srgbClr val="000000"/>
          </a:solidFill>
          <a:uFillTx/>
          <a:latin typeface="+mn-lt"/>
          <a:ea typeface="+mn-ea"/>
          <a:cs typeface="+mn-cs"/>
          <a:sym typeface="Optima"/>
        </a:defRPr>
      </a:lvl9pPr>
    </p:bodyStyle>
    <p:otherStyle>
      <a:lvl1pPr marL="0" marR="0" indent="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1pPr>
      <a:lvl2pPr marL="0" marR="0" indent="457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2pPr>
      <a:lvl3pPr marL="0" marR="0" indent="914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3pPr>
      <a:lvl4pPr marL="0" marR="0" indent="1371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4pPr>
      <a:lvl5pPr marL="0" marR="0" indent="18288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5pPr>
      <a:lvl6pPr marL="0" marR="0" indent="22860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6pPr>
      <a:lvl7pPr marL="0" marR="0" indent="2743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7pPr>
      <a:lvl8pPr marL="0" marR="0" indent="3200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8pPr>
      <a:lvl9pPr marL="0" marR="0" indent="3657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he ADT Priority Queue"/>
          <p:cNvSpPr txBox="1">
            <a:spLocks noGrp="1"/>
          </p:cNvSpPr>
          <p:nvPr>
            <p:ph type="ctrTitle"/>
          </p:nvPr>
        </p:nvSpPr>
        <p:spPr>
          <a:prstGeom prst="rect">
            <a:avLst/>
          </a:prstGeom>
        </p:spPr>
        <p:txBody>
          <a:bodyPr/>
          <a:lstStyle/>
          <a:p>
            <a:r>
              <a:t>The ADT Priority Queue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89"/>
                                        </p:tgtEl>
                                        <p:attrNameLst>
                                          <p:attrName>style.visibility</p:attrName>
                                        </p:attrNameLst>
                                      </p:cBhvr>
                                      <p:to>
                                        <p:strVal val="visible"/>
                                      </p:to>
                                    </p:set>
                                    <p:animEffect transition="in" filter="wipe(left)">
                                      <p:cBhvr>
                                        <p:cTn id="7" dur="75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1"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reating a Heap"/>
          <p:cNvSpPr txBox="1">
            <a:spLocks noGrp="1"/>
          </p:cNvSpPr>
          <p:nvPr>
            <p:ph type="title"/>
          </p:nvPr>
        </p:nvSpPr>
        <p:spPr>
          <a:prstGeom prst="rect">
            <a:avLst/>
          </a:prstGeom>
        </p:spPr>
        <p:txBody>
          <a:bodyPr/>
          <a:lstStyle/>
          <a:p>
            <a:r>
              <a:t>Creating a Heap</a:t>
            </a:r>
          </a:p>
        </p:txBody>
      </p:sp>
      <p:sp>
        <p:nvSpPr>
          <p:cNvPr id="334" name="If beginning with an empty heap…"/>
          <p:cNvSpPr txBox="1">
            <a:spLocks noGrp="1"/>
          </p:cNvSpPr>
          <p:nvPr>
            <p:ph type="body" idx="1"/>
          </p:nvPr>
        </p:nvSpPr>
        <p:spPr>
          <a:xfrm>
            <a:off x="190500" y="2343150"/>
            <a:ext cx="16249650" cy="11315700"/>
          </a:xfrm>
          <a:prstGeom prst="rect">
            <a:avLst/>
          </a:prstGeom>
        </p:spPr>
        <p:txBody>
          <a:bodyPr/>
          <a:lstStyle/>
          <a:p>
            <a:pPr>
              <a:buBlip>
                <a:blip r:embed="rId2"/>
              </a:buBlip>
            </a:pPr>
            <a:r>
              <a:t>If beginning with an empty heap</a:t>
            </a:r>
          </a:p>
          <a:p>
            <a:pPr lvl="1">
              <a:buBlip>
                <a:blip r:embed="rId2"/>
              </a:buBlip>
            </a:pPr>
            <a:r>
              <a:t>Repeatedly add entries using </a:t>
            </a:r>
            <a:r>
              <a:rPr sz="5000" b="1">
                <a:solidFill>
                  <a:srgbClr val="011993"/>
                </a:solidFill>
                <a:latin typeface="Courier New"/>
                <a:ea typeface="Courier New"/>
                <a:cs typeface="Courier New"/>
                <a:sym typeface="Courier New"/>
              </a:rPr>
              <a:t>add()</a:t>
            </a:r>
            <a:endParaRPr sz="5000">
              <a:solidFill>
                <a:srgbClr val="0433FF"/>
              </a:solidFill>
              <a:latin typeface="Courier New"/>
              <a:ea typeface="Courier New"/>
              <a:cs typeface="Courier New"/>
              <a:sym typeface="Courier New"/>
            </a:endParaRPr>
          </a:p>
          <a:p>
            <a:pPr marL="976312" lvl="1" indent="-595312">
              <a:buBlip>
                <a:blip r:embed="rId2"/>
              </a:buBlip>
              <a:defRPr b="1" i="1"/>
            </a:pPr>
            <a:r>
              <a:rPr sz="5000">
                <a:latin typeface="Courier New"/>
                <a:ea typeface="Courier New"/>
                <a:cs typeface="Courier New"/>
                <a:sym typeface="Courier New"/>
              </a:rPr>
              <a:t>O(n log n)</a:t>
            </a:r>
            <a:endParaRPr sz="5000">
              <a:solidFill>
                <a:srgbClr val="0433FF"/>
              </a:solidFill>
              <a:latin typeface="Courier New"/>
              <a:ea typeface="Courier New"/>
              <a:cs typeface="Courier New"/>
              <a:sym typeface="Courier New"/>
            </a:endParaRPr>
          </a:p>
          <a:p>
            <a:pPr marL="529166" indent="-529166">
              <a:buBlip>
                <a:blip r:embed="rId2"/>
              </a:buBlip>
            </a:pPr>
            <a:r>
              <a:rPr sz="5000"/>
              <a:t>If given an an array of randomly ordered entries</a:t>
            </a:r>
          </a:p>
          <a:p>
            <a:pPr marL="976312" lvl="1" indent="-595312">
              <a:buBlip>
                <a:blip r:embed="rId2"/>
              </a:buBlip>
            </a:pPr>
            <a:r>
              <a:rPr sz="5000"/>
              <a:t>Repeatedly use </a:t>
            </a:r>
            <a:r>
              <a:rPr sz="5000" b="1">
                <a:solidFill>
                  <a:srgbClr val="011993"/>
                </a:solidFill>
                <a:latin typeface="Courier New"/>
                <a:ea typeface="Courier New"/>
                <a:cs typeface="Courier New"/>
                <a:sym typeface="Courier New"/>
              </a:rPr>
              <a:t>reheap()</a:t>
            </a:r>
            <a:r>
              <a:rPr sz="5000">
                <a:solidFill>
                  <a:srgbClr val="011993"/>
                </a:solidFill>
              </a:rPr>
              <a:t> </a:t>
            </a:r>
          </a:p>
          <a:p>
            <a:pPr marL="1494692" lvl="2" indent="-732692">
              <a:buBlip>
                <a:blip r:embed="rId2"/>
              </a:buBlip>
            </a:pPr>
            <a:r>
              <a:rPr sz="5000"/>
              <a:t>beginning with element </a:t>
            </a:r>
            <a:r>
              <a:rPr sz="5000" b="1">
                <a:latin typeface="Courier New"/>
                <a:ea typeface="Courier New"/>
                <a:cs typeface="Courier New"/>
                <a:sym typeface="Courier New"/>
              </a:rPr>
              <a:t>[n/2]</a:t>
            </a:r>
            <a:r>
              <a:rPr sz="5000"/>
              <a:t> and </a:t>
            </a:r>
          </a:p>
          <a:p>
            <a:pPr marL="1494692" lvl="2" indent="-732692">
              <a:buBlip>
                <a:blip r:embed="rId2"/>
              </a:buBlip>
            </a:pPr>
            <a:r>
              <a:rPr sz="5000"/>
              <a:t>working back to root (element </a:t>
            </a:r>
            <a:r>
              <a:rPr sz="5000" b="1">
                <a:latin typeface="Courier New"/>
                <a:ea typeface="Courier New"/>
                <a:cs typeface="Courier New"/>
                <a:sym typeface="Courier New"/>
              </a:rPr>
              <a:t>[0]</a:t>
            </a:r>
            <a:r>
              <a:rPr sz="5000"/>
              <a:t>)</a:t>
            </a:r>
          </a:p>
          <a:p>
            <a:pPr marL="976312" lvl="1" indent="-595312">
              <a:buBlip>
                <a:blip r:embed="rId2"/>
              </a:buBlip>
              <a:defRPr b="1" i="1"/>
            </a:pPr>
            <a:r>
              <a:rPr sz="5000">
                <a:latin typeface="Courier New"/>
                <a:ea typeface="Courier New"/>
                <a:cs typeface="Courier New"/>
                <a:sym typeface="Courier New"/>
              </a:rPr>
              <a:t>O(n)</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333"/>
                                        </p:tgtEl>
                                        <p:attrNameLst>
                                          <p:attrName>style.visibility</p:attrName>
                                        </p:attrNameLst>
                                      </p:cBhvr>
                                      <p:to>
                                        <p:strVal val="visible"/>
                                      </p:to>
                                    </p:set>
                                    <p:anim calcmode="lin" valueType="num">
                                      <p:cBhvr>
                                        <p:cTn id="7" dur="1000" fill="hold"/>
                                        <p:tgtEl>
                                          <p:spTgt spid="333"/>
                                        </p:tgtEl>
                                        <p:attrNameLst>
                                          <p:attrName>ppt_w</p:attrName>
                                        </p:attrNameLst>
                                      </p:cBhvr>
                                      <p:tavLst>
                                        <p:tav tm="0">
                                          <p:val>
                                            <p:strVal val="4*#ppt_w"/>
                                          </p:val>
                                        </p:tav>
                                        <p:tav tm="100000">
                                          <p:val>
                                            <p:strVal val="#ppt_w"/>
                                          </p:val>
                                        </p:tav>
                                      </p:tavLst>
                                    </p:anim>
                                    <p:anim calcmode="lin" valueType="num">
                                      <p:cBhvr>
                                        <p:cTn id="8" dur="1000" fill="hold"/>
                                        <p:tgtEl>
                                          <p:spTgt spid="333"/>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2" nodeType="afterEffect">
                                  <p:stCondLst>
                                    <p:cond delay="0"/>
                                  </p:stCondLst>
                                  <p:iterate>
                                    <p:tmAbs val="0"/>
                                  </p:iterate>
                                  <p:childTnLst>
                                    <p:set>
                                      <p:cBhvr>
                                        <p:cTn id="11" fill="hold"/>
                                        <p:tgtEl>
                                          <p:spTgt spid="334">
                                            <p:bg/>
                                          </p:spTgt>
                                        </p:tgtEl>
                                        <p:attrNameLst>
                                          <p:attrName>style.visibility</p:attrName>
                                        </p:attrNameLst>
                                      </p:cBhvr>
                                      <p:to>
                                        <p:strVal val="visible"/>
                                      </p:to>
                                    </p:set>
                                    <p:animEffect transition="in" filter="fade">
                                      <p:cBhvr>
                                        <p:cTn id="12" dur="500"/>
                                        <p:tgtEl>
                                          <p:spTgt spid="334">
                                            <p:bg/>
                                          </p:spTgt>
                                        </p:tgtEl>
                                      </p:cBhvr>
                                    </p:animEffect>
                                  </p:childTnLst>
                                </p:cTn>
                              </p:par>
                              <p:par>
                                <p:cTn id="13" presetID="10" presetClass="entr" presetSubtype="0" fill="hold" grpId="2" nodeType="withEffect">
                                  <p:stCondLst>
                                    <p:cond delay="0"/>
                                  </p:stCondLst>
                                  <p:iterate>
                                    <p:tmAbs val="0"/>
                                  </p:iterate>
                                  <p:childTnLst>
                                    <p:set>
                                      <p:cBhvr>
                                        <p:cTn id="14" fill="hold"/>
                                        <p:tgtEl>
                                          <p:spTgt spid="334">
                                            <p:txEl>
                                              <p:pRg st="0" end="0"/>
                                            </p:txEl>
                                          </p:spTgt>
                                        </p:tgtEl>
                                        <p:attrNameLst>
                                          <p:attrName>style.visibility</p:attrName>
                                        </p:attrNameLst>
                                      </p:cBhvr>
                                      <p:to>
                                        <p:strVal val="visible"/>
                                      </p:to>
                                    </p:set>
                                    <p:animEffect transition="in" filter="fade">
                                      <p:cBhvr>
                                        <p:cTn id="15" dur="500"/>
                                        <p:tgtEl>
                                          <p:spTgt spid="334">
                                            <p:txEl>
                                              <p:pRg st="0" end="0"/>
                                            </p:txEl>
                                          </p:spTgt>
                                        </p:tgtEl>
                                      </p:cBhvr>
                                    </p:animEffect>
                                  </p:childTnLst>
                                </p:cTn>
                              </p:par>
                            </p:childTnLst>
                          </p:cTn>
                        </p:par>
                        <p:par>
                          <p:cTn id="16" fill="hold">
                            <p:stCondLst>
                              <p:cond delay="1500"/>
                            </p:stCondLst>
                            <p:childTnLst>
                              <p:par>
                                <p:cTn id="17" presetID="10" presetClass="entr" fill="hold" grpId="2" nodeType="afterEffect">
                                  <p:stCondLst>
                                    <p:cond delay="0"/>
                                  </p:stCondLst>
                                  <p:iterate>
                                    <p:tmAbs val="0"/>
                                  </p:iterate>
                                  <p:childTnLst>
                                    <p:set>
                                      <p:cBhvr>
                                        <p:cTn id="18" fill="hold"/>
                                        <p:tgtEl>
                                          <p:spTgt spid="334">
                                            <p:txEl>
                                              <p:pRg st="1" end="1"/>
                                            </p:txEl>
                                          </p:spTgt>
                                        </p:tgtEl>
                                        <p:attrNameLst>
                                          <p:attrName>style.visibility</p:attrName>
                                        </p:attrNameLst>
                                      </p:cBhvr>
                                      <p:to>
                                        <p:strVal val="visible"/>
                                      </p:to>
                                    </p:set>
                                    <p:animEffect transition="in" filter="fade">
                                      <p:cBhvr>
                                        <p:cTn id="19" dur="500"/>
                                        <p:tgtEl>
                                          <p:spTgt spid="334">
                                            <p:txEl>
                                              <p:pRg st="1" end="1"/>
                                            </p:txEl>
                                          </p:spTgt>
                                        </p:tgtEl>
                                      </p:cBhvr>
                                    </p:animEffect>
                                  </p:childTnLst>
                                </p:cTn>
                              </p:par>
                            </p:childTnLst>
                          </p:cTn>
                        </p:par>
                        <p:par>
                          <p:cTn id="20" fill="hold">
                            <p:stCondLst>
                              <p:cond delay="2000"/>
                            </p:stCondLst>
                            <p:childTnLst>
                              <p:par>
                                <p:cTn id="21" presetID="10" presetClass="entr" fill="hold" grpId="2" nodeType="afterEffect">
                                  <p:stCondLst>
                                    <p:cond delay="0"/>
                                  </p:stCondLst>
                                  <p:iterate>
                                    <p:tmAbs val="0"/>
                                  </p:iterate>
                                  <p:childTnLst>
                                    <p:set>
                                      <p:cBhvr>
                                        <p:cTn id="22" fill="hold"/>
                                        <p:tgtEl>
                                          <p:spTgt spid="334">
                                            <p:txEl>
                                              <p:pRg st="2" end="2"/>
                                            </p:txEl>
                                          </p:spTgt>
                                        </p:tgtEl>
                                        <p:attrNameLst>
                                          <p:attrName>style.visibility</p:attrName>
                                        </p:attrNameLst>
                                      </p:cBhvr>
                                      <p:to>
                                        <p:strVal val="visible"/>
                                      </p:to>
                                    </p:set>
                                    <p:animEffect transition="in" filter="fade">
                                      <p:cBhvr>
                                        <p:cTn id="23" dur="500"/>
                                        <p:tgtEl>
                                          <p:spTgt spid="33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fill="hold" grpId="2" nodeType="clickEffect">
                                  <p:stCondLst>
                                    <p:cond delay="0"/>
                                  </p:stCondLst>
                                  <p:iterate>
                                    <p:tmAbs val="0"/>
                                  </p:iterate>
                                  <p:childTnLst>
                                    <p:set>
                                      <p:cBhvr>
                                        <p:cTn id="27" fill="hold"/>
                                        <p:tgtEl>
                                          <p:spTgt spid="334">
                                            <p:txEl>
                                              <p:pRg st="3" end="3"/>
                                            </p:txEl>
                                          </p:spTgt>
                                        </p:tgtEl>
                                        <p:attrNameLst>
                                          <p:attrName>style.visibility</p:attrName>
                                        </p:attrNameLst>
                                      </p:cBhvr>
                                      <p:to>
                                        <p:strVal val="visible"/>
                                      </p:to>
                                    </p:set>
                                    <p:animEffect transition="in" filter="fade">
                                      <p:cBhvr>
                                        <p:cTn id="28" dur="500"/>
                                        <p:tgtEl>
                                          <p:spTgt spid="334">
                                            <p:txEl>
                                              <p:pRg st="3" end="3"/>
                                            </p:txEl>
                                          </p:spTgt>
                                        </p:tgtEl>
                                      </p:cBhvr>
                                    </p:animEffect>
                                  </p:childTnLst>
                                </p:cTn>
                              </p:par>
                            </p:childTnLst>
                          </p:cTn>
                        </p:par>
                        <p:par>
                          <p:cTn id="29" fill="hold">
                            <p:stCondLst>
                              <p:cond delay="500"/>
                            </p:stCondLst>
                            <p:childTnLst>
                              <p:par>
                                <p:cTn id="30" presetID="10" presetClass="entr" fill="hold" grpId="2" nodeType="afterEffect">
                                  <p:stCondLst>
                                    <p:cond delay="0"/>
                                  </p:stCondLst>
                                  <p:iterate>
                                    <p:tmAbs val="0"/>
                                  </p:iterate>
                                  <p:childTnLst>
                                    <p:set>
                                      <p:cBhvr>
                                        <p:cTn id="31" fill="hold"/>
                                        <p:tgtEl>
                                          <p:spTgt spid="334">
                                            <p:txEl>
                                              <p:pRg st="4" end="4"/>
                                            </p:txEl>
                                          </p:spTgt>
                                        </p:tgtEl>
                                        <p:attrNameLst>
                                          <p:attrName>style.visibility</p:attrName>
                                        </p:attrNameLst>
                                      </p:cBhvr>
                                      <p:to>
                                        <p:strVal val="visible"/>
                                      </p:to>
                                    </p:set>
                                    <p:animEffect transition="in" filter="fade">
                                      <p:cBhvr>
                                        <p:cTn id="32" dur="500"/>
                                        <p:tgtEl>
                                          <p:spTgt spid="334">
                                            <p:txEl>
                                              <p:pRg st="4" end="4"/>
                                            </p:txEl>
                                          </p:spTgt>
                                        </p:tgtEl>
                                      </p:cBhvr>
                                    </p:animEffect>
                                  </p:childTnLst>
                                </p:cTn>
                              </p:par>
                            </p:childTnLst>
                          </p:cTn>
                        </p:par>
                        <p:par>
                          <p:cTn id="33" fill="hold">
                            <p:stCondLst>
                              <p:cond delay="1000"/>
                            </p:stCondLst>
                            <p:childTnLst>
                              <p:par>
                                <p:cTn id="34" presetID="10" presetClass="entr" fill="hold" grpId="2" nodeType="afterEffect">
                                  <p:stCondLst>
                                    <p:cond delay="0"/>
                                  </p:stCondLst>
                                  <p:iterate>
                                    <p:tmAbs val="0"/>
                                  </p:iterate>
                                  <p:childTnLst>
                                    <p:set>
                                      <p:cBhvr>
                                        <p:cTn id="35" fill="hold"/>
                                        <p:tgtEl>
                                          <p:spTgt spid="334">
                                            <p:txEl>
                                              <p:pRg st="5" end="5"/>
                                            </p:txEl>
                                          </p:spTgt>
                                        </p:tgtEl>
                                        <p:attrNameLst>
                                          <p:attrName>style.visibility</p:attrName>
                                        </p:attrNameLst>
                                      </p:cBhvr>
                                      <p:to>
                                        <p:strVal val="visible"/>
                                      </p:to>
                                    </p:set>
                                    <p:animEffect transition="in" filter="fade">
                                      <p:cBhvr>
                                        <p:cTn id="36" dur="500"/>
                                        <p:tgtEl>
                                          <p:spTgt spid="334">
                                            <p:txEl>
                                              <p:pRg st="5" end="5"/>
                                            </p:txEl>
                                          </p:spTgt>
                                        </p:tgtEl>
                                      </p:cBhvr>
                                    </p:animEffect>
                                  </p:childTnLst>
                                </p:cTn>
                              </p:par>
                            </p:childTnLst>
                          </p:cTn>
                        </p:par>
                        <p:par>
                          <p:cTn id="37" fill="hold">
                            <p:stCondLst>
                              <p:cond delay="1500"/>
                            </p:stCondLst>
                            <p:childTnLst>
                              <p:par>
                                <p:cTn id="38" presetID="10" presetClass="entr" fill="hold" grpId="2" nodeType="afterEffect">
                                  <p:stCondLst>
                                    <p:cond delay="0"/>
                                  </p:stCondLst>
                                  <p:iterate>
                                    <p:tmAbs val="0"/>
                                  </p:iterate>
                                  <p:childTnLst>
                                    <p:set>
                                      <p:cBhvr>
                                        <p:cTn id="39" fill="hold"/>
                                        <p:tgtEl>
                                          <p:spTgt spid="334">
                                            <p:txEl>
                                              <p:pRg st="6" end="6"/>
                                            </p:txEl>
                                          </p:spTgt>
                                        </p:tgtEl>
                                        <p:attrNameLst>
                                          <p:attrName>style.visibility</p:attrName>
                                        </p:attrNameLst>
                                      </p:cBhvr>
                                      <p:to>
                                        <p:strVal val="visible"/>
                                      </p:to>
                                    </p:set>
                                    <p:animEffect transition="in" filter="fade">
                                      <p:cBhvr>
                                        <p:cTn id="40" dur="500"/>
                                        <p:tgtEl>
                                          <p:spTgt spid="334">
                                            <p:txEl>
                                              <p:pRg st="6" end="6"/>
                                            </p:txEl>
                                          </p:spTgt>
                                        </p:tgtEl>
                                      </p:cBhvr>
                                    </p:animEffect>
                                  </p:childTnLst>
                                </p:cTn>
                              </p:par>
                            </p:childTnLst>
                          </p:cTn>
                        </p:par>
                        <p:par>
                          <p:cTn id="41" fill="hold">
                            <p:stCondLst>
                              <p:cond delay="2000"/>
                            </p:stCondLst>
                            <p:childTnLst>
                              <p:par>
                                <p:cTn id="42" presetID="10" presetClass="entr" fill="hold" grpId="2" nodeType="afterEffect">
                                  <p:stCondLst>
                                    <p:cond delay="0"/>
                                  </p:stCondLst>
                                  <p:iterate>
                                    <p:tmAbs val="0"/>
                                  </p:iterate>
                                  <p:childTnLst>
                                    <p:set>
                                      <p:cBhvr>
                                        <p:cTn id="43" fill="hold"/>
                                        <p:tgtEl>
                                          <p:spTgt spid="334">
                                            <p:txEl>
                                              <p:pRg st="7" end="7"/>
                                            </p:txEl>
                                          </p:spTgt>
                                        </p:tgtEl>
                                        <p:attrNameLst>
                                          <p:attrName>style.visibility</p:attrName>
                                        </p:attrNameLst>
                                      </p:cBhvr>
                                      <p:to>
                                        <p:strVal val="visible"/>
                                      </p:to>
                                    </p:set>
                                    <p:animEffect transition="in" filter="fade">
                                      <p:cBhvr>
                                        <p:cTn id="44" dur="500"/>
                                        <p:tgtEl>
                                          <p:spTgt spid="33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 grpId="1" animBg="1" advAuto="0"/>
      <p:bldP spid="334" grpId="2" build="p" bldLvl="5"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he ADT PriorityQueue"/>
          <p:cNvSpPr txBox="1">
            <a:spLocks noGrp="1"/>
          </p:cNvSpPr>
          <p:nvPr>
            <p:ph type="title"/>
          </p:nvPr>
        </p:nvSpPr>
        <p:spPr>
          <a:prstGeom prst="rect">
            <a:avLst/>
          </a:prstGeom>
        </p:spPr>
        <p:txBody>
          <a:bodyPr/>
          <a:lstStyle/>
          <a:p>
            <a:r>
              <a:t>The ADT PriorityQueue</a:t>
            </a:r>
          </a:p>
        </p:txBody>
      </p:sp>
      <p:sp>
        <p:nvSpPr>
          <p:cNvPr id="92" name="Removing an item always removes the highest priority item…"/>
          <p:cNvSpPr txBox="1">
            <a:spLocks noGrp="1"/>
          </p:cNvSpPr>
          <p:nvPr>
            <p:ph type="body" sz="half" idx="1"/>
          </p:nvPr>
        </p:nvSpPr>
        <p:spPr>
          <a:xfrm>
            <a:off x="190500" y="2343150"/>
            <a:ext cx="16516692" cy="6686550"/>
          </a:xfrm>
          <a:prstGeom prst="rect">
            <a:avLst/>
          </a:prstGeom>
        </p:spPr>
        <p:txBody>
          <a:bodyPr/>
          <a:lstStyle/>
          <a:p>
            <a:pPr>
              <a:buBlip>
                <a:blip r:embed="rId3"/>
              </a:buBlip>
            </a:pPr>
            <a:r>
              <a:t>Removing an item always removes the highest priority item</a:t>
            </a:r>
          </a:p>
          <a:p>
            <a:pPr lvl="1">
              <a:buBlip>
                <a:blip r:embed="rId3"/>
              </a:buBlip>
            </a:pPr>
            <a:r>
              <a:t>How priority is determined is implementation dependent</a:t>
            </a:r>
          </a:p>
          <a:p>
            <a:pPr>
              <a:buBlip>
                <a:blip r:embed="rId3"/>
              </a:buBlip>
            </a:pPr>
            <a:r>
              <a:t>Highest priority item is at front of queue</a:t>
            </a:r>
          </a:p>
          <a:p>
            <a:pPr lvl="1">
              <a:buBlip>
                <a:blip r:embed="rId3"/>
              </a:buBlip>
            </a:pPr>
            <a:r>
              <a:t>Order of other items is not important and depends on how the priority queue is implemented</a:t>
            </a:r>
          </a:p>
        </p:txBody>
      </p:sp>
      <p:grpSp>
        <p:nvGrpSpPr>
          <p:cNvPr id="95" name="Group"/>
          <p:cNvGrpSpPr/>
          <p:nvPr/>
        </p:nvGrpSpPr>
        <p:grpSpPr>
          <a:xfrm>
            <a:off x="4343400" y="9276646"/>
            <a:ext cx="2514600" cy="3468566"/>
            <a:chOff x="0" y="0"/>
            <a:chExt cx="2514600" cy="3468565"/>
          </a:xfrm>
        </p:grpSpPr>
        <p:pic>
          <p:nvPicPr>
            <p:cNvPr id="93" name="orangethreeqguy5.pdf" descr="orangethreeqguy5.pdf"/>
            <p:cNvPicPr>
              <a:picLocks noChangeAspect="1"/>
            </p:cNvPicPr>
            <p:nvPr/>
          </p:nvPicPr>
          <p:blipFill>
            <a:blip r:embed="rId4"/>
            <a:stretch>
              <a:fillRect/>
            </a:stretch>
          </p:blipFill>
          <p:spPr>
            <a:xfrm>
              <a:off x="103632" y="0"/>
              <a:ext cx="1297687" cy="2495550"/>
            </a:xfrm>
            <a:prstGeom prst="rect">
              <a:avLst/>
            </a:prstGeom>
            <a:ln w="12700" cap="flat">
              <a:noFill/>
              <a:miter lim="400000"/>
            </a:ln>
            <a:effectLst>
              <a:outerShdw blurRad="190500" dist="203200" dir="2700000" rotWithShape="0">
                <a:srgbClr val="000000">
                  <a:alpha val="75000"/>
                </a:srgbClr>
              </a:outerShdw>
            </a:effectLst>
          </p:spPr>
        </p:pic>
        <p:sp>
          <p:nvSpPr>
            <p:cNvPr id="94" name="Rectangle"/>
            <p:cNvSpPr/>
            <p:nvPr/>
          </p:nvSpPr>
          <p:spPr>
            <a:xfrm>
              <a:off x="0" y="1563565"/>
              <a:ext cx="2514600" cy="1905001"/>
            </a:xfrm>
            <a:prstGeom prst="rect">
              <a:avLst/>
            </a:prstGeom>
            <a:blipFill rotWithShape="1">
              <a:blip r:embed="rId5"/>
              <a:srcRect/>
              <a:tile tx="0" ty="0" sx="100000" sy="100000" flip="none" algn="tl"/>
            </a:blipFill>
            <a:ln w="38100" cap="flat">
              <a:solidFill>
                <a:srgbClr val="000000"/>
              </a:solidFill>
              <a:prstDash val="solid"/>
              <a:miter lim="400000"/>
            </a:ln>
            <a:effectLst>
              <a:outerShdw blurRad="190500" dist="2032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grpSp>
      <p:grpSp>
        <p:nvGrpSpPr>
          <p:cNvPr id="98" name="Group"/>
          <p:cNvGrpSpPr/>
          <p:nvPr/>
        </p:nvGrpSpPr>
        <p:grpSpPr>
          <a:xfrm>
            <a:off x="14775507" y="11154903"/>
            <a:ext cx="1270001" cy="2604277"/>
            <a:chOff x="1073311" y="0"/>
            <a:chExt cx="1270000" cy="2604276"/>
          </a:xfrm>
        </p:grpSpPr>
        <p:sp>
          <p:nvSpPr>
            <p:cNvPr id="96" name="front"/>
            <p:cNvSpPr/>
            <p:nvPr/>
          </p:nvSpPr>
          <p:spPr>
            <a:xfrm>
              <a:off x="1073311" y="1334276"/>
              <a:ext cx="1270001" cy="1270001"/>
            </a:xfrm>
            <a:prstGeom prst="line">
              <a:avLst/>
            </a:prstGeom>
            <a:noFill/>
            <a:ln w="12700" cap="flat">
              <a:noFill/>
              <a:miter lim="400000"/>
            </a:ln>
            <a:effectLst>
              <a:outerShdw blurRad="190500" dist="12700" dir="2700000" rotWithShape="0">
                <a:srgbClr val="0433FF">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defTabSz="876300">
                <a:defRPr sz="5200">
                  <a:latin typeface="Monaco"/>
                  <a:ea typeface="Monaco"/>
                  <a:cs typeface="Monaco"/>
                  <a:sym typeface="Monaco"/>
                </a:defRPr>
              </a:lvl1pPr>
            </a:lstStyle>
            <a:p>
              <a:r>
                <a:t>front</a:t>
              </a:r>
            </a:p>
          </p:txBody>
        </p:sp>
        <p:sp>
          <p:nvSpPr>
            <p:cNvPr id="97" name="Line"/>
            <p:cNvSpPr/>
            <p:nvPr/>
          </p:nvSpPr>
          <p:spPr>
            <a:xfrm>
              <a:off x="1880703" y="0"/>
              <a:ext cx="1" cy="934227"/>
            </a:xfrm>
            <a:prstGeom prst="line">
              <a:avLst/>
            </a:prstGeom>
            <a:noFill/>
            <a:ln w="114300" cap="flat">
              <a:solidFill>
                <a:srgbClr val="941100"/>
              </a:solidFill>
              <a:prstDash val="solid"/>
              <a:miter lim="400000"/>
              <a:headEnd type="triangle" w="med" len="med"/>
            </a:ln>
            <a:effectLst>
              <a:outerShdw blurRad="190500" dist="88900" dir="2700000" rotWithShape="0">
                <a:srgbClr val="000000">
                  <a:alpha val="75000"/>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grpSp>
        <p:nvGrpSpPr>
          <p:cNvPr id="101" name="Group"/>
          <p:cNvGrpSpPr/>
          <p:nvPr/>
        </p:nvGrpSpPr>
        <p:grpSpPr>
          <a:xfrm>
            <a:off x="15008056" y="8145780"/>
            <a:ext cx="1111590" cy="2800350"/>
            <a:chOff x="0" y="0"/>
            <a:chExt cx="1111589" cy="2800350"/>
          </a:xfrm>
        </p:grpSpPr>
        <p:pic>
          <p:nvPicPr>
            <p:cNvPr id="99" name="orangeguy2.pdf" descr="orangeguy2.pdf"/>
            <p:cNvPicPr>
              <a:picLocks noChangeAspect="1"/>
            </p:cNvPicPr>
            <p:nvPr/>
          </p:nvPicPr>
          <p:blipFill>
            <a:blip r:embed="rId6"/>
            <a:stretch>
              <a:fillRect/>
            </a:stretch>
          </p:blipFill>
          <p:spPr>
            <a:xfrm>
              <a:off x="0" y="0"/>
              <a:ext cx="1111590" cy="2800350"/>
            </a:xfrm>
            <a:prstGeom prst="rect">
              <a:avLst/>
            </a:prstGeom>
            <a:ln w="12700" cap="flat">
              <a:noFill/>
              <a:miter lim="400000"/>
            </a:ln>
            <a:effectLst>
              <a:outerShdw blurRad="190500" dist="203200" dir="2700000" rotWithShape="0">
                <a:srgbClr val="000000">
                  <a:alpha val="75000"/>
                </a:srgbClr>
              </a:outerShdw>
            </a:effectLst>
          </p:spPr>
        </p:pic>
        <p:sp>
          <p:nvSpPr>
            <p:cNvPr id="100" name="76"/>
            <p:cNvSpPr/>
            <p:nvPr/>
          </p:nvSpPr>
          <p:spPr>
            <a:xfrm>
              <a:off x="67222" y="860424"/>
              <a:ext cx="988195" cy="9271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a:defRPr b="1">
                  <a:solidFill>
                    <a:srgbClr val="FFFFFF"/>
                  </a:solidFill>
                  <a:latin typeface="Courier New"/>
                  <a:ea typeface="Courier New"/>
                  <a:cs typeface="Courier New"/>
                  <a:sym typeface="Courier New"/>
                </a:defRPr>
              </a:lvl1pPr>
            </a:lstStyle>
            <a:p>
              <a:r>
                <a:rPr dirty="0"/>
                <a:t>76</a:t>
              </a:r>
            </a:p>
          </p:txBody>
        </p:sp>
      </p:grpSp>
      <p:grpSp>
        <p:nvGrpSpPr>
          <p:cNvPr id="104" name="Group"/>
          <p:cNvGrpSpPr/>
          <p:nvPr/>
        </p:nvGrpSpPr>
        <p:grpSpPr>
          <a:xfrm>
            <a:off x="17713156" y="8877300"/>
            <a:ext cx="1111590" cy="2800350"/>
            <a:chOff x="0" y="0"/>
            <a:chExt cx="1111589" cy="2800350"/>
          </a:xfrm>
        </p:grpSpPr>
        <p:pic>
          <p:nvPicPr>
            <p:cNvPr id="102" name="orangeguy2.pdf" descr="orangeguy2.pdf"/>
            <p:cNvPicPr>
              <a:picLocks noChangeAspect="1"/>
            </p:cNvPicPr>
            <p:nvPr/>
          </p:nvPicPr>
          <p:blipFill>
            <a:blip r:embed="rId6"/>
            <a:stretch>
              <a:fillRect/>
            </a:stretch>
          </p:blipFill>
          <p:spPr>
            <a:xfrm>
              <a:off x="0" y="0"/>
              <a:ext cx="1111590" cy="2800350"/>
            </a:xfrm>
            <a:prstGeom prst="rect">
              <a:avLst/>
            </a:prstGeom>
            <a:ln w="12700" cap="flat">
              <a:noFill/>
              <a:miter lim="400000"/>
            </a:ln>
            <a:effectLst>
              <a:outerShdw blurRad="190500" dist="203200" dir="2700000" rotWithShape="0">
                <a:srgbClr val="000000">
                  <a:alpha val="75000"/>
                </a:srgbClr>
              </a:outerShdw>
            </a:effectLst>
          </p:spPr>
        </p:pic>
        <p:sp>
          <p:nvSpPr>
            <p:cNvPr id="103" name="35"/>
            <p:cNvSpPr/>
            <p:nvPr/>
          </p:nvSpPr>
          <p:spPr>
            <a:xfrm>
              <a:off x="67222" y="860424"/>
              <a:ext cx="988195" cy="9271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a:defRPr b="1">
                  <a:solidFill>
                    <a:srgbClr val="FFFFFF"/>
                  </a:solidFill>
                  <a:latin typeface="Courier New"/>
                  <a:ea typeface="Courier New"/>
                  <a:cs typeface="Courier New"/>
                  <a:sym typeface="Courier New"/>
                </a:defRPr>
              </a:lvl1pPr>
            </a:lstStyle>
            <a:p>
              <a:r>
                <a:t>35</a:t>
              </a:r>
            </a:p>
          </p:txBody>
        </p:sp>
      </p:grpSp>
      <p:grpSp>
        <p:nvGrpSpPr>
          <p:cNvPr id="107" name="Group"/>
          <p:cNvGrpSpPr/>
          <p:nvPr/>
        </p:nvGrpSpPr>
        <p:grpSpPr>
          <a:xfrm>
            <a:off x="20418256" y="8877300"/>
            <a:ext cx="1111590" cy="2800350"/>
            <a:chOff x="0" y="0"/>
            <a:chExt cx="1111589" cy="2800350"/>
          </a:xfrm>
        </p:grpSpPr>
        <p:pic>
          <p:nvPicPr>
            <p:cNvPr id="105" name="orangeguy2.pdf" descr="orangeguy2.pdf"/>
            <p:cNvPicPr>
              <a:picLocks noChangeAspect="1"/>
            </p:cNvPicPr>
            <p:nvPr/>
          </p:nvPicPr>
          <p:blipFill>
            <a:blip r:embed="rId6"/>
            <a:stretch>
              <a:fillRect/>
            </a:stretch>
          </p:blipFill>
          <p:spPr>
            <a:xfrm>
              <a:off x="0" y="0"/>
              <a:ext cx="1111590" cy="2800350"/>
            </a:xfrm>
            <a:prstGeom prst="rect">
              <a:avLst/>
            </a:prstGeom>
            <a:ln w="12700" cap="flat">
              <a:noFill/>
              <a:miter lim="400000"/>
            </a:ln>
            <a:effectLst>
              <a:outerShdw blurRad="190500" dist="203200" dir="2700000" rotWithShape="0">
                <a:srgbClr val="000000">
                  <a:alpha val="75000"/>
                </a:srgbClr>
              </a:outerShdw>
            </a:effectLst>
          </p:spPr>
        </p:pic>
        <p:sp>
          <p:nvSpPr>
            <p:cNvPr id="106" name="14"/>
            <p:cNvSpPr/>
            <p:nvPr/>
          </p:nvSpPr>
          <p:spPr>
            <a:xfrm>
              <a:off x="67222" y="860424"/>
              <a:ext cx="988195" cy="9271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a:defRPr b="1">
                  <a:solidFill>
                    <a:srgbClr val="FFFFFF"/>
                  </a:solidFill>
                  <a:latin typeface="Courier New"/>
                  <a:ea typeface="Courier New"/>
                  <a:cs typeface="Courier New"/>
                  <a:sym typeface="Courier New"/>
                </a:defRPr>
              </a:lvl1pPr>
            </a:lstStyle>
            <a:p>
              <a:r>
                <a:t>14</a:t>
              </a:r>
            </a:p>
          </p:txBody>
        </p:sp>
      </p:grpSp>
      <p:sp>
        <p:nvSpPr>
          <p:cNvPr id="108" name="add(   )"/>
          <p:cNvSpPr/>
          <p:nvPr/>
        </p:nvSpPr>
        <p:spPr>
          <a:xfrm>
            <a:off x="16442121" y="2914650"/>
            <a:ext cx="3372372" cy="990600"/>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5200">
                <a:latin typeface="Monaco"/>
                <a:ea typeface="Monaco"/>
                <a:cs typeface="Monaco"/>
                <a:sym typeface="Monaco"/>
              </a:defRPr>
            </a:lvl1pPr>
          </a:lstStyle>
          <a:p>
            <a:r>
              <a:t>add(   )</a:t>
            </a:r>
          </a:p>
        </p:txBody>
      </p:sp>
      <p:sp>
        <p:nvSpPr>
          <p:cNvPr id="109" name="dequeue()"/>
          <p:cNvSpPr/>
          <p:nvPr/>
        </p:nvSpPr>
        <p:spPr>
          <a:xfrm>
            <a:off x="9480587" y="8382000"/>
            <a:ext cx="3731841" cy="990600"/>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5200">
                <a:latin typeface="Monaco"/>
                <a:ea typeface="Monaco"/>
                <a:cs typeface="Monaco"/>
                <a:sym typeface="Monaco"/>
              </a:defRPr>
            </a:lvl1pPr>
          </a:lstStyle>
          <a:p>
            <a:r>
              <a:t>dequeue()</a:t>
            </a:r>
          </a:p>
        </p:txBody>
      </p:sp>
      <p:sp>
        <p:nvSpPr>
          <p:cNvPr id="110" name="add(   )"/>
          <p:cNvSpPr/>
          <p:nvPr/>
        </p:nvSpPr>
        <p:spPr>
          <a:xfrm>
            <a:off x="16442121" y="2914650"/>
            <a:ext cx="3372372" cy="990600"/>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5200">
                <a:latin typeface="Monaco"/>
                <a:ea typeface="Monaco"/>
                <a:cs typeface="Monaco"/>
                <a:sym typeface="Monaco"/>
              </a:defRPr>
            </a:lvl1pPr>
          </a:lstStyle>
          <a:p>
            <a:r>
              <a:t>add(   )</a:t>
            </a:r>
          </a:p>
        </p:txBody>
      </p:sp>
      <p:grpSp>
        <p:nvGrpSpPr>
          <p:cNvPr id="113" name="Group"/>
          <p:cNvGrpSpPr/>
          <p:nvPr/>
        </p:nvGrpSpPr>
        <p:grpSpPr>
          <a:xfrm>
            <a:off x="18075106" y="2000250"/>
            <a:ext cx="1111590" cy="2800350"/>
            <a:chOff x="0" y="0"/>
            <a:chExt cx="1111589" cy="2800350"/>
          </a:xfrm>
        </p:grpSpPr>
        <p:pic>
          <p:nvPicPr>
            <p:cNvPr id="111" name="orangeguy2.pdf" descr="orangeguy2.pdf"/>
            <p:cNvPicPr>
              <a:picLocks noChangeAspect="1"/>
            </p:cNvPicPr>
            <p:nvPr/>
          </p:nvPicPr>
          <p:blipFill>
            <a:blip r:embed="rId6"/>
            <a:stretch>
              <a:fillRect/>
            </a:stretch>
          </p:blipFill>
          <p:spPr>
            <a:xfrm>
              <a:off x="0" y="0"/>
              <a:ext cx="1111590" cy="2800350"/>
            </a:xfrm>
            <a:prstGeom prst="rect">
              <a:avLst/>
            </a:prstGeom>
            <a:ln w="12700" cap="flat">
              <a:noFill/>
              <a:miter lim="400000"/>
            </a:ln>
            <a:effectLst>
              <a:outerShdw blurRad="190500" dist="203200" dir="2700000" rotWithShape="0">
                <a:srgbClr val="000000">
                  <a:alpha val="75000"/>
                </a:srgbClr>
              </a:outerShdw>
            </a:effectLst>
          </p:spPr>
        </p:pic>
        <p:sp>
          <p:nvSpPr>
            <p:cNvPr id="112" name="51"/>
            <p:cNvSpPr/>
            <p:nvPr/>
          </p:nvSpPr>
          <p:spPr>
            <a:xfrm>
              <a:off x="67222" y="860424"/>
              <a:ext cx="988195" cy="9271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a:defRPr b="1">
                  <a:solidFill>
                    <a:srgbClr val="FFFFFF"/>
                  </a:solidFill>
                  <a:latin typeface="Courier New"/>
                  <a:ea typeface="Courier New"/>
                  <a:cs typeface="Courier New"/>
                  <a:sym typeface="Courier New"/>
                </a:defRPr>
              </a:lvl1pPr>
            </a:lstStyle>
            <a:p>
              <a:r>
                <a:t>51</a:t>
              </a:r>
            </a:p>
          </p:txBody>
        </p:sp>
      </p:grpSp>
      <p:grpSp>
        <p:nvGrpSpPr>
          <p:cNvPr id="116" name="Group"/>
          <p:cNvGrpSpPr/>
          <p:nvPr/>
        </p:nvGrpSpPr>
        <p:grpSpPr>
          <a:xfrm>
            <a:off x="18075106" y="2000250"/>
            <a:ext cx="1111590" cy="2800350"/>
            <a:chOff x="0" y="0"/>
            <a:chExt cx="1111589" cy="2800350"/>
          </a:xfrm>
        </p:grpSpPr>
        <p:pic>
          <p:nvPicPr>
            <p:cNvPr id="114" name="orangeguy2.pdf" descr="orangeguy2.pdf"/>
            <p:cNvPicPr>
              <a:picLocks noChangeAspect="1"/>
            </p:cNvPicPr>
            <p:nvPr/>
          </p:nvPicPr>
          <p:blipFill>
            <a:blip r:embed="rId6"/>
            <a:stretch>
              <a:fillRect/>
            </a:stretch>
          </p:blipFill>
          <p:spPr>
            <a:xfrm>
              <a:off x="0" y="0"/>
              <a:ext cx="1111590" cy="2800350"/>
            </a:xfrm>
            <a:prstGeom prst="rect">
              <a:avLst/>
            </a:prstGeom>
            <a:ln w="12700" cap="flat">
              <a:noFill/>
              <a:miter lim="400000"/>
            </a:ln>
            <a:effectLst>
              <a:outerShdw blurRad="190500" dist="203200" dir="2700000" rotWithShape="0">
                <a:srgbClr val="000000">
                  <a:alpha val="75000"/>
                </a:srgbClr>
              </a:outerShdw>
            </a:effectLst>
          </p:spPr>
        </p:pic>
        <p:sp>
          <p:nvSpPr>
            <p:cNvPr id="115" name="23"/>
            <p:cNvSpPr/>
            <p:nvPr/>
          </p:nvSpPr>
          <p:spPr>
            <a:xfrm>
              <a:off x="67222" y="860424"/>
              <a:ext cx="988195" cy="9271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numCol="1" anchor="ctr">
              <a:spAutoFit/>
            </a:bodyPr>
            <a:lstStyle>
              <a:lvl1pPr>
                <a:defRPr b="1">
                  <a:solidFill>
                    <a:srgbClr val="FFFFFF"/>
                  </a:solidFill>
                  <a:latin typeface="Courier New"/>
                  <a:ea typeface="Courier New"/>
                  <a:cs typeface="Courier New"/>
                  <a:sym typeface="Courier New"/>
                </a:defRPr>
              </a:lvl1pPr>
            </a:lstStyle>
            <a:p>
              <a:r>
                <a:t>23</a:t>
              </a:r>
            </a:p>
          </p:txBody>
        </p:sp>
      </p:grpSp>
      <p:sp>
        <p:nvSpPr>
          <p:cNvPr id="117" name="Rounded Rectangle"/>
          <p:cNvSpPr/>
          <p:nvPr/>
        </p:nvSpPr>
        <p:spPr>
          <a:xfrm>
            <a:off x="17334817" y="8515350"/>
            <a:ext cx="5467351" cy="3524250"/>
          </a:xfrm>
          <a:prstGeom prst="roundRect">
            <a:avLst>
              <a:gd name="adj" fmla="val 8108"/>
            </a:avLst>
          </a:prstGeom>
          <a:solidFill>
            <a:srgbClr val="000000"/>
          </a:solidFill>
          <a:ln w="50800">
            <a:solidFill>
              <a:srgbClr val="5E5E5E"/>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Tree>
  </p:cSld>
  <p:clrMapOvr>
    <a:masterClrMapping/>
  </p:clrMapOvr>
  <mc:AlternateContent xmlns:mc="http://schemas.openxmlformats.org/markup-compatibility/2006" xmlns:p14="http://schemas.microsoft.com/office/powerpoint/2010/main">
    <mc:Choice Requires="p14">
      <p:transition spd="med" p14:dur="699">
        <p:push/>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91"/>
                                        </p:tgtEl>
                                        <p:attrNameLst>
                                          <p:attrName>style.visibility</p:attrName>
                                        </p:attrNameLst>
                                      </p:cBhvr>
                                      <p:to>
                                        <p:strVal val="visible"/>
                                      </p:to>
                                    </p:set>
                                    <p:anim calcmode="lin" valueType="num">
                                      <p:cBhvr>
                                        <p:cTn id="7" dur="1000" fill="hold"/>
                                        <p:tgtEl>
                                          <p:spTgt spid="91"/>
                                        </p:tgtEl>
                                        <p:attrNameLst>
                                          <p:attrName>ppt_w</p:attrName>
                                        </p:attrNameLst>
                                      </p:cBhvr>
                                      <p:tavLst>
                                        <p:tav tm="0">
                                          <p:val>
                                            <p:strVal val="4*#ppt_w"/>
                                          </p:val>
                                        </p:tav>
                                        <p:tav tm="100000">
                                          <p:val>
                                            <p:strVal val="#ppt_w"/>
                                          </p:val>
                                        </p:tav>
                                      </p:tavLst>
                                    </p:anim>
                                    <p:anim calcmode="lin" valueType="num">
                                      <p:cBhvr>
                                        <p:cTn id="8" dur="1000" fill="hold"/>
                                        <p:tgtEl>
                                          <p:spTgt spid="91"/>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2" nodeType="afterEffect">
                                  <p:stCondLst>
                                    <p:cond delay="0"/>
                                  </p:stCondLst>
                                  <p:iterate>
                                    <p:tmAbs val="0"/>
                                  </p:iterate>
                                  <p:childTnLst>
                                    <p:set>
                                      <p:cBhvr>
                                        <p:cTn id="11" fill="hold"/>
                                        <p:tgtEl>
                                          <p:spTgt spid="92">
                                            <p:bg/>
                                          </p:spTgt>
                                        </p:tgtEl>
                                        <p:attrNameLst>
                                          <p:attrName>style.visibility</p:attrName>
                                        </p:attrNameLst>
                                      </p:cBhvr>
                                      <p:to>
                                        <p:strVal val="visible"/>
                                      </p:to>
                                    </p:set>
                                    <p:animEffect transition="in" filter="fade">
                                      <p:cBhvr>
                                        <p:cTn id="12" dur="500"/>
                                        <p:tgtEl>
                                          <p:spTgt spid="92">
                                            <p:bg/>
                                          </p:spTgt>
                                        </p:tgtEl>
                                      </p:cBhvr>
                                    </p:animEffect>
                                  </p:childTnLst>
                                </p:cTn>
                              </p:par>
                              <p:par>
                                <p:cTn id="13" presetID="10" presetClass="entr" presetSubtype="0" fill="hold" grpId="2" nodeType="withEffect">
                                  <p:stCondLst>
                                    <p:cond delay="0"/>
                                  </p:stCondLst>
                                  <p:iterate>
                                    <p:tmAbs val="0"/>
                                  </p:iterate>
                                  <p:childTnLst>
                                    <p:set>
                                      <p:cBhvr>
                                        <p:cTn id="14" fill="hold"/>
                                        <p:tgtEl>
                                          <p:spTgt spid="92">
                                            <p:txEl>
                                              <p:pRg st="0" end="0"/>
                                            </p:txEl>
                                          </p:spTgt>
                                        </p:tgtEl>
                                        <p:attrNameLst>
                                          <p:attrName>style.visibility</p:attrName>
                                        </p:attrNameLst>
                                      </p:cBhvr>
                                      <p:to>
                                        <p:strVal val="visible"/>
                                      </p:to>
                                    </p:set>
                                    <p:animEffect transition="in" filter="fade">
                                      <p:cBhvr>
                                        <p:cTn id="15" dur="500"/>
                                        <p:tgtEl>
                                          <p:spTgt spid="92">
                                            <p:txEl>
                                              <p:pRg st="0" end="0"/>
                                            </p:txEl>
                                          </p:spTgt>
                                        </p:tgtEl>
                                      </p:cBhvr>
                                    </p:animEffect>
                                  </p:childTnLst>
                                </p:cTn>
                              </p:par>
                            </p:childTnLst>
                          </p:cTn>
                        </p:par>
                        <p:par>
                          <p:cTn id="16" fill="hold">
                            <p:stCondLst>
                              <p:cond delay="1500"/>
                            </p:stCondLst>
                            <p:childTnLst>
                              <p:par>
                                <p:cTn id="17" presetID="10" presetClass="entr" fill="hold" grpId="2" nodeType="afterEffect">
                                  <p:stCondLst>
                                    <p:cond delay="0"/>
                                  </p:stCondLst>
                                  <p:iterate>
                                    <p:tmAbs val="0"/>
                                  </p:iterate>
                                  <p:childTnLst>
                                    <p:set>
                                      <p:cBhvr>
                                        <p:cTn id="18" fill="hold"/>
                                        <p:tgtEl>
                                          <p:spTgt spid="92">
                                            <p:txEl>
                                              <p:pRg st="1" end="1"/>
                                            </p:txEl>
                                          </p:spTgt>
                                        </p:tgtEl>
                                        <p:attrNameLst>
                                          <p:attrName>style.visibility</p:attrName>
                                        </p:attrNameLst>
                                      </p:cBhvr>
                                      <p:to>
                                        <p:strVal val="visible"/>
                                      </p:to>
                                    </p:set>
                                    <p:animEffect transition="in" filter="fade">
                                      <p:cBhvr>
                                        <p:cTn id="19" dur="500"/>
                                        <p:tgtEl>
                                          <p:spTgt spid="92">
                                            <p:txEl>
                                              <p:pRg st="1" end="1"/>
                                            </p:txEl>
                                          </p:spTgt>
                                        </p:tgtEl>
                                      </p:cBhvr>
                                    </p:animEffect>
                                  </p:childTnLst>
                                </p:cTn>
                              </p:par>
                            </p:childTnLst>
                          </p:cTn>
                        </p:par>
                        <p:par>
                          <p:cTn id="20" fill="hold">
                            <p:stCondLst>
                              <p:cond delay="2000"/>
                            </p:stCondLst>
                            <p:childTnLst>
                              <p:par>
                                <p:cTn id="21" presetID="10" presetClass="entr" fill="hold" grpId="2" nodeType="afterEffect">
                                  <p:stCondLst>
                                    <p:cond delay="0"/>
                                  </p:stCondLst>
                                  <p:iterate>
                                    <p:tmAbs val="0"/>
                                  </p:iterate>
                                  <p:childTnLst>
                                    <p:set>
                                      <p:cBhvr>
                                        <p:cTn id="22" fill="hold"/>
                                        <p:tgtEl>
                                          <p:spTgt spid="92">
                                            <p:txEl>
                                              <p:pRg st="2" end="2"/>
                                            </p:txEl>
                                          </p:spTgt>
                                        </p:tgtEl>
                                        <p:attrNameLst>
                                          <p:attrName>style.visibility</p:attrName>
                                        </p:attrNameLst>
                                      </p:cBhvr>
                                      <p:to>
                                        <p:strVal val="visible"/>
                                      </p:to>
                                    </p:set>
                                    <p:animEffect transition="in" filter="fade">
                                      <p:cBhvr>
                                        <p:cTn id="23" dur="500"/>
                                        <p:tgtEl>
                                          <p:spTgt spid="92">
                                            <p:txEl>
                                              <p:pRg st="2" end="2"/>
                                            </p:txEl>
                                          </p:spTgt>
                                        </p:tgtEl>
                                      </p:cBhvr>
                                    </p:animEffect>
                                  </p:childTnLst>
                                </p:cTn>
                              </p:par>
                            </p:childTnLst>
                          </p:cTn>
                        </p:par>
                        <p:par>
                          <p:cTn id="24" fill="hold">
                            <p:stCondLst>
                              <p:cond delay="2500"/>
                            </p:stCondLst>
                            <p:childTnLst>
                              <p:par>
                                <p:cTn id="25" presetID="10" presetClass="entr" fill="hold" grpId="2" nodeType="afterEffect">
                                  <p:stCondLst>
                                    <p:cond delay="0"/>
                                  </p:stCondLst>
                                  <p:iterate>
                                    <p:tmAbs val="0"/>
                                  </p:iterate>
                                  <p:childTnLst>
                                    <p:set>
                                      <p:cBhvr>
                                        <p:cTn id="26" fill="hold"/>
                                        <p:tgtEl>
                                          <p:spTgt spid="92">
                                            <p:txEl>
                                              <p:pRg st="3" end="3"/>
                                            </p:txEl>
                                          </p:spTgt>
                                        </p:tgtEl>
                                        <p:attrNameLst>
                                          <p:attrName>style.visibility</p:attrName>
                                        </p:attrNameLst>
                                      </p:cBhvr>
                                      <p:to>
                                        <p:strVal val="visible"/>
                                      </p:to>
                                    </p:set>
                                    <p:animEffect transition="in" filter="fade">
                                      <p:cBhvr>
                                        <p:cTn id="27" dur="500"/>
                                        <p:tgtEl>
                                          <p:spTgt spid="9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grpId="3" nodeType="clickEffect">
                                  <p:stCondLst>
                                    <p:cond delay="0"/>
                                  </p:stCondLst>
                                  <p:iterate>
                                    <p:tmAbs val="0"/>
                                  </p:iterate>
                                  <p:childTnLst>
                                    <p:set>
                                      <p:cBhvr>
                                        <p:cTn id="31" fill="hold"/>
                                        <p:tgtEl>
                                          <p:spTgt spid="104"/>
                                        </p:tgtEl>
                                        <p:attrNameLst>
                                          <p:attrName>style.visibility</p:attrName>
                                        </p:attrNameLst>
                                      </p:cBhvr>
                                      <p:to>
                                        <p:strVal val="visible"/>
                                      </p:to>
                                    </p:set>
                                    <p:anim calcmode="lin" valueType="num">
                                      <p:cBhvr>
                                        <p:cTn id="32" dur="500" fill="hold"/>
                                        <p:tgtEl>
                                          <p:spTgt spid="104"/>
                                        </p:tgtEl>
                                        <p:attrNameLst>
                                          <p:attrName>ppt_x</p:attrName>
                                        </p:attrNameLst>
                                      </p:cBhvr>
                                      <p:tavLst>
                                        <p:tav tm="0">
                                          <p:val>
                                            <p:strVal val="#ppt_x"/>
                                          </p:val>
                                        </p:tav>
                                        <p:tav tm="100000">
                                          <p:val>
                                            <p:strVal val="#ppt_x"/>
                                          </p:val>
                                        </p:tav>
                                      </p:tavLst>
                                    </p:anim>
                                    <p:anim calcmode="lin" valueType="num">
                                      <p:cBhvr>
                                        <p:cTn id="33" dur="500" fill="hold"/>
                                        <p:tgtEl>
                                          <p:spTgt spid="104"/>
                                        </p:tgtEl>
                                        <p:attrNameLst>
                                          <p:attrName>ppt_y</p:attrName>
                                        </p:attrNameLst>
                                      </p:cBhvr>
                                      <p:tavLst>
                                        <p:tav tm="0">
                                          <p:val>
                                            <p:strVal val="0-#ppt_h/2"/>
                                          </p:val>
                                        </p:tav>
                                        <p:tav tm="100000">
                                          <p:val>
                                            <p:strVal val="#ppt_y"/>
                                          </p:val>
                                        </p:tav>
                                      </p:tavLst>
                                    </p:anim>
                                  </p:childTnLst>
                                </p:cTn>
                              </p:par>
                            </p:childTnLst>
                          </p:cTn>
                        </p:par>
                        <p:par>
                          <p:cTn id="34" fill="hold">
                            <p:stCondLst>
                              <p:cond delay="500"/>
                            </p:stCondLst>
                            <p:childTnLst>
                              <p:par>
                                <p:cTn id="35" presetID="2" presetClass="entr" presetSubtype="1" fill="hold" grpId="4" nodeType="afterEffect">
                                  <p:stCondLst>
                                    <p:cond delay="0"/>
                                  </p:stCondLst>
                                  <p:iterate>
                                    <p:tmAbs val="0"/>
                                  </p:iterate>
                                  <p:childTnLst>
                                    <p:set>
                                      <p:cBhvr>
                                        <p:cTn id="36" fill="hold"/>
                                        <p:tgtEl>
                                          <p:spTgt spid="107"/>
                                        </p:tgtEl>
                                        <p:attrNameLst>
                                          <p:attrName>style.visibility</p:attrName>
                                        </p:attrNameLst>
                                      </p:cBhvr>
                                      <p:to>
                                        <p:strVal val="visible"/>
                                      </p:to>
                                    </p:set>
                                    <p:anim calcmode="lin" valueType="num">
                                      <p:cBhvr>
                                        <p:cTn id="37" dur="500" fill="hold"/>
                                        <p:tgtEl>
                                          <p:spTgt spid="107"/>
                                        </p:tgtEl>
                                        <p:attrNameLst>
                                          <p:attrName>ppt_x</p:attrName>
                                        </p:attrNameLst>
                                      </p:cBhvr>
                                      <p:tavLst>
                                        <p:tav tm="0">
                                          <p:val>
                                            <p:strVal val="#ppt_x"/>
                                          </p:val>
                                        </p:tav>
                                        <p:tav tm="100000">
                                          <p:val>
                                            <p:strVal val="#ppt_x"/>
                                          </p:val>
                                        </p:tav>
                                      </p:tavLst>
                                    </p:anim>
                                    <p:anim calcmode="lin" valueType="num">
                                      <p:cBhvr>
                                        <p:cTn id="38" dur="500" fill="hold"/>
                                        <p:tgtEl>
                                          <p:spTgt spid="107"/>
                                        </p:tgtEl>
                                        <p:attrNameLst>
                                          <p:attrName>ppt_y</p:attrName>
                                        </p:attrNameLst>
                                      </p:cBhvr>
                                      <p:tavLst>
                                        <p:tav tm="0">
                                          <p:val>
                                            <p:strVal val="0-#ppt_h/2"/>
                                          </p:val>
                                        </p:tav>
                                        <p:tav tm="100000">
                                          <p:val>
                                            <p:strVal val="#ppt_y"/>
                                          </p:val>
                                        </p:tav>
                                      </p:tavLst>
                                    </p:anim>
                                  </p:childTnLst>
                                </p:cTn>
                              </p:par>
                            </p:childTnLst>
                          </p:cTn>
                        </p:par>
                        <p:par>
                          <p:cTn id="39" fill="hold">
                            <p:stCondLst>
                              <p:cond delay="1000"/>
                            </p:stCondLst>
                            <p:childTnLst>
                              <p:par>
                                <p:cTn id="40" presetID="2" presetClass="entr" presetSubtype="1" fill="hold" grpId="5" nodeType="afterEffect">
                                  <p:stCondLst>
                                    <p:cond delay="0"/>
                                  </p:stCondLst>
                                  <p:iterate>
                                    <p:tmAbs val="0"/>
                                  </p:iterate>
                                  <p:childTnLst>
                                    <p:set>
                                      <p:cBhvr>
                                        <p:cTn id="41" fill="hold"/>
                                        <p:tgtEl>
                                          <p:spTgt spid="101"/>
                                        </p:tgtEl>
                                        <p:attrNameLst>
                                          <p:attrName>style.visibility</p:attrName>
                                        </p:attrNameLst>
                                      </p:cBhvr>
                                      <p:to>
                                        <p:strVal val="visible"/>
                                      </p:to>
                                    </p:set>
                                    <p:anim calcmode="lin" valueType="num">
                                      <p:cBhvr>
                                        <p:cTn id="42" dur="500" fill="hold"/>
                                        <p:tgtEl>
                                          <p:spTgt spid="101"/>
                                        </p:tgtEl>
                                        <p:attrNameLst>
                                          <p:attrName>ppt_x</p:attrName>
                                        </p:attrNameLst>
                                      </p:cBhvr>
                                      <p:tavLst>
                                        <p:tav tm="0">
                                          <p:val>
                                            <p:strVal val="#ppt_x"/>
                                          </p:val>
                                        </p:tav>
                                        <p:tav tm="100000">
                                          <p:val>
                                            <p:strVal val="#ppt_x"/>
                                          </p:val>
                                        </p:tav>
                                      </p:tavLst>
                                    </p:anim>
                                    <p:anim calcmode="lin" valueType="num">
                                      <p:cBhvr>
                                        <p:cTn id="43" dur="500" fill="hold"/>
                                        <p:tgtEl>
                                          <p:spTgt spid="101"/>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fill="hold" grpId="6" nodeType="clickEffect">
                                  <p:stCondLst>
                                    <p:cond delay="0"/>
                                  </p:stCondLst>
                                  <p:iterate>
                                    <p:tmAbs val="0"/>
                                  </p:iterate>
                                  <p:childTnLst>
                                    <p:set>
                                      <p:cBhvr>
                                        <p:cTn id="47" fill="hold"/>
                                        <p:tgtEl>
                                          <p:spTgt spid="98"/>
                                        </p:tgtEl>
                                        <p:attrNameLst>
                                          <p:attrName>style.visibility</p:attrName>
                                        </p:attrNameLst>
                                      </p:cBhvr>
                                      <p:to>
                                        <p:strVal val="visible"/>
                                      </p:to>
                                    </p:set>
                                    <p:animEffect transition="in" filter="fade">
                                      <p:cBhvr>
                                        <p:cTn id="48" dur="500"/>
                                        <p:tgtEl>
                                          <p:spTgt spid="9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7" nodeType="clickEffect">
                                  <p:stCondLst>
                                    <p:cond delay="0"/>
                                  </p:stCondLst>
                                  <p:iterate>
                                    <p:tmAbs val="0"/>
                                  </p:iterate>
                                  <p:childTnLst>
                                    <p:set>
                                      <p:cBhvr>
                                        <p:cTn id="52" fill="hold"/>
                                        <p:tgtEl>
                                          <p:spTgt spid="117"/>
                                        </p:tgtEl>
                                        <p:attrNameLst>
                                          <p:attrName>style.visibility</p:attrName>
                                        </p:attrNameLst>
                                      </p:cBhvr>
                                      <p:to>
                                        <p:strVal val="visible"/>
                                      </p:to>
                                    </p:set>
                                    <p:animEffect transition="in" filter="wipe(left)">
                                      <p:cBhvr>
                                        <p:cTn id="53" dur="750"/>
                                        <p:tgtEl>
                                          <p:spTgt spid="11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fill="hold" grpId="8" nodeType="clickEffect">
                                  <p:stCondLst>
                                    <p:cond delay="0"/>
                                  </p:stCondLst>
                                  <p:iterate>
                                    <p:tmAbs val="0"/>
                                  </p:iterate>
                                  <p:childTnLst>
                                    <p:set>
                                      <p:cBhvr>
                                        <p:cTn id="57" fill="hold"/>
                                        <p:tgtEl>
                                          <p:spTgt spid="108"/>
                                        </p:tgtEl>
                                        <p:attrNameLst>
                                          <p:attrName>style.visibility</p:attrName>
                                        </p:attrNameLst>
                                      </p:cBhvr>
                                      <p:to>
                                        <p:strVal val="visible"/>
                                      </p:to>
                                    </p:set>
                                    <p:animEffect transition="in" filter="fade">
                                      <p:cBhvr>
                                        <p:cTn id="58" dur="500"/>
                                        <p:tgtEl>
                                          <p:spTgt spid="108"/>
                                        </p:tgtEl>
                                      </p:cBhvr>
                                    </p:animEffect>
                                  </p:childTnLst>
                                </p:cTn>
                              </p:par>
                            </p:childTnLst>
                          </p:cTn>
                        </p:par>
                        <p:par>
                          <p:cTn id="59" fill="hold">
                            <p:stCondLst>
                              <p:cond delay="500"/>
                            </p:stCondLst>
                            <p:childTnLst>
                              <p:par>
                                <p:cTn id="60" presetID="2" presetClass="entr" presetSubtype="1" fill="hold" grpId="9" nodeType="afterEffect">
                                  <p:stCondLst>
                                    <p:cond delay="0"/>
                                  </p:stCondLst>
                                  <p:iterate>
                                    <p:tmAbs val="0"/>
                                  </p:iterate>
                                  <p:childTnLst>
                                    <p:set>
                                      <p:cBhvr>
                                        <p:cTn id="61" fill="hold"/>
                                        <p:tgtEl>
                                          <p:spTgt spid="116"/>
                                        </p:tgtEl>
                                        <p:attrNameLst>
                                          <p:attrName>style.visibility</p:attrName>
                                        </p:attrNameLst>
                                      </p:cBhvr>
                                      <p:to>
                                        <p:strVal val="visible"/>
                                      </p:to>
                                    </p:set>
                                    <p:anim calcmode="lin" valueType="num">
                                      <p:cBhvr>
                                        <p:cTn id="62" dur="500" fill="hold"/>
                                        <p:tgtEl>
                                          <p:spTgt spid="116"/>
                                        </p:tgtEl>
                                        <p:attrNameLst>
                                          <p:attrName>ppt_x</p:attrName>
                                        </p:attrNameLst>
                                      </p:cBhvr>
                                      <p:tavLst>
                                        <p:tav tm="0">
                                          <p:val>
                                            <p:strVal val="#ppt_x"/>
                                          </p:val>
                                        </p:tav>
                                        <p:tav tm="100000">
                                          <p:val>
                                            <p:strVal val="#ppt_x"/>
                                          </p:val>
                                        </p:tav>
                                      </p:tavLst>
                                    </p:anim>
                                    <p:anim calcmode="lin" valueType="num">
                                      <p:cBhvr>
                                        <p:cTn id="63" dur="500" fill="hold"/>
                                        <p:tgtEl>
                                          <p:spTgt spid="116"/>
                                        </p:tgtEl>
                                        <p:attrNameLst>
                                          <p:attrName>ppt_y</p:attrName>
                                        </p:attrNameLst>
                                      </p:cBhvr>
                                      <p:tavLst>
                                        <p:tav tm="0">
                                          <p:val>
                                            <p:strVal val="0-#ppt_h/2"/>
                                          </p:val>
                                        </p:tav>
                                        <p:tav tm="100000">
                                          <p:val>
                                            <p:strVal val="#ppt_y"/>
                                          </p:val>
                                        </p:tav>
                                      </p:tavLst>
                                    </p:anim>
                                  </p:childTnLst>
                                </p:cTn>
                              </p:par>
                            </p:childTnLst>
                          </p:cTn>
                        </p:par>
                        <p:par>
                          <p:cTn id="64" fill="hold">
                            <p:stCondLst>
                              <p:cond delay="0"/>
                            </p:stCondLst>
                            <p:childTnLst>
                              <p:par>
                                <p:cTn id="65" presetID="-1" presetClass="path" presetSubtype="0" accel="50000" decel="50000" fill="hold" nodeType="afterEffect">
                                  <p:stCondLst>
                                    <p:cond delay="1000"/>
                                  </p:stCondLst>
                                  <p:childTnLst>
                                    <p:animMotion origin="layout" path="M 0.000000 0.000000 L 0.007812 0.502083" pathEditMode="relative">
                                      <p:cBhvr>
                                        <p:cTn id="66" dur="500" fill="hold"/>
                                        <p:tgtEl>
                                          <p:spTgt spid="116"/>
                                        </p:tgtEl>
                                        <p:attrNameLst>
                                          <p:attrName>ppt_x</p:attrName>
                                          <p:attrName>ppt_y</p:attrName>
                                        </p:attrNameLst>
                                      </p:cBhvr>
                                    </p:animMotion>
                                  </p:childTnLst>
                                </p:cTn>
                              </p:par>
                            </p:childTnLst>
                          </p:cTn>
                        </p:par>
                        <p:par>
                          <p:cTn id="67" fill="hold">
                            <p:stCondLst>
                              <p:cond delay="1500"/>
                            </p:stCondLst>
                            <p:childTnLst>
                              <p:par>
                                <p:cTn id="68" presetID="23" presetClass="exit" presetSubtype="32" fill="hold" grpId="11" nodeType="afterEffect">
                                  <p:stCondLst>
                                    <p:cond delay="0"/>
                                  </p:stCondLst>
                                  <p:iterate>
                                    <p:tmAbs val="0"/>
                                  </p:iterate>
                                  <p:childTnLst>
                                    <p:anim calcmode="lin" valueType="num">
                                      <p:cBhvr>
                                        <p:cTn id="69" dur="500" fill="hold"/>
                                        <p:tgtEl>
                                          <p:spTgt spid="108"/>
                                        </p:tgtEl>
                                        <p:attrNameLst>
                                          <p:attrName>ppt_w</p:attrName>
                                        </p:attrNameLst>
                                      </p:cBhvr>
                                      <p:tavLst>
                                        <p:tav tm="0">
                                          <p:val>
                                            <p:strVal val="ppt_w"/>
                                          </p:val>
                                        </p:tav>
                                        <p:tav tm="100000">
                                          <p:val>
                                            <p:fltVal val="0"/>
                                          </p:val>
                                        </p:tav>
                                      </p:tavLst>
                                    </p:anim>
                                    <p:anim calcmode="lin" valueType="num">
                                      <p:cBhvr>
                                        <p:cTn id="70" dur="500" fill="hold"/>
                                        <p:tgtEl>
                                          <p:spTgt spid="108"/>
                                        </p:tgtEl>
                                        <p:attrNameLst>
                                          <p:attrName>ppt_h</p:attrName>
                                        </p:attrNameLst>
                                      </p:cBhvr>
                                      <p:tavLst>
                                        <p:tav tm="0">
                                          <p:val>
                                            <p:strVal val="ppt_h"/>
                                          </p:val>
                                        </p:tav>
                                        <p:tav tm="100000">
                                          <p:val>
                                            <p:fltVal val="0"/>
                                          </p:val>
                                        </p:tav>
                                      </p:tavLst>
                                    </p:anim>
                                    <p:set>
                                      <p:cBhvr>
                                        <p:cTn id="71" fill="hold">
                                          <p:stCondLst>
                                            <p:cond delay="499"/>
                                          </p:stCondLst>
                                        </p:cTn>
                                        <p:tgtEl>
                                          <p:spTgt spid="108"/>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fill="hold" grpId="12" nodeType="clickEffect">
                                  <p:stCondLst>
                                    <p:cond delay="0"/>
                                  </p:stCondLst>
                                  <p:iterate>
                                    <p:tmAbs val="0"/>
                                  </p:iterate>
                                  <p:childTnLst>
                                    <p:set>
                                      <p:cBhvr>
                                        <p:cTn id="75" fill="hold"/>
                                        <p:tgtEl>
                                          <p:spTgt spid="95"/>
                                        </p:tgtEl>
                                        <p:attrNameLst>
                                          <p:attrName>style.visibility</p:attrName>
                                        </p:attrNameLst>
                                      </p:cBhvr>
                                      <p:to>
                                        <p:strVal val="visible"/>
                                      </p:to>
                                    </p:set>
                                    <p:animEffect transition="in" filter="fade">
                                      <p:cBhvr>
                                        <p:cTn id="76" dur="500"/>
                                        <p:tgtEl>
                                          <p:spTgt spid="95"/>
                                        </p:tgtEl>
                                      </p:cBhvr>
                                    </p:animEffect>
                                  </p:childTnLst>
                                </p:cTn>
                              </p:par>
                            </p:childTnLst>
                          </p:cTn>
                        </p:par>
                        <p:par>
                          <p:cTn id="77" fill="hold">
                            <p:stCondLst>
                              <p:cond delay="500"/>
                            </p:stCondLst>
                            <p:childTnLst>
                              <p:par>
                                <p:cTn id="78" presetID="10" presetClass="entr" fill="hold" grpId="13" nodeType="afterEffect">
                                  <p:stCondLst>
                                    <p:cond delay="0"/>
                                  </p:stCondLst>
                                  <p:iterate>
                                    <p:tmAbs val="0"/>
                                  </p:iterate>
                                  <p:childTnLst>
                                    <p:set>
                                      <p:cBhvr>
                                        <p:cTn id="79" fill="hold"/>
                                        <p:tgtEl>
                                          <p:spTgt spid="109"/>
                                        </p:tgtEl>
                                        <p:attrNameLst>
                                          <p:attrName>style.visibility</p:attrName>
                                        </p:attrNameLst>
                                      </p:cBhvr>
                                      <p:to>
                                        <p:strVal val="visible"/>
                                      </p:to>
                                    </p:set>
                                    <p:animEffect transition="in" filter="fade">
                                      <p:cBhvr>
                                        <p:cTn id="80" dur="500"/>
                                        <p:tgtEl>
                                          <p:spTgt spid="109"/>
                                        </p:tgtEl>
                                      </p:cBhvr>
                                    </p:animEffect>
                                  </p:childTnLst>
                                </p:cTn>
                              </p:par>
                            </p:childTnLst>
                          </p:cTn>
                        </p:par>
                        <p:par>
                          <p:cTn id="81" fill="hold">
                            <p:stCondLst>
                              <p:cond delay="0"/>
                            </p:stCondLst>
                            <p:childTnLst>
                              <p:par>
                                <p:cTn id="82" presetID="-1" presetClass="path" presetSubtype="0" accel="50000" decel="50000" fill="hold" nodeType="afterEffect">
                                  <p:stCondLst>
                                    <p:cond delay="0"/>
                                  </p:stCondLst>
                                  <p:childTnLst>
                                    <p:animMotion origin="layout" path="M 0.000000 0.000000 C 0.000000 0.000000 -0.103235 0.054702 -0.161825 0.083167 C -0.208370 0.105780 -0.383626 0.075224 -0.383626 0.075224" pathEditMode="relative">
                                      <p:cBhvr>
                                        <p:cTn id="83" dur="1000" fill="hold"/>
                                        <p:tgtEl>
                                          <p:spTgt spid="101"/>
                                        </p:tgtEl>
                                        <p:attrNameLst>
                                          <p:attrName>ppt_x</p:attrName>
                                          <p:attrName>ppt_y</p:attrName>
                                        </p:attrNameLst>
                                      </p:cBhvr>
                                    </p:animMotion>
                                  </p:childTnLst>
                                </p:cTn>
                              </p:par>
                            </p:childTnLst>
                          </p:cTn>
                        </p:par>
                        <p:par>
                          <p:cTn id="84" fill="hold">
                            <p:stCondLst>
                              <p:cond delay="0"/>
                            </p:stCondLst>
                            <p:childTnLst>
                              <p:par>
                                <p:cTn id="85" presetID="-1" presetClass="path" presetSubtype="0" accel="50000" decel="50000" fill="hold" nodeType="afterEffect">
                                  <p:stCondLst>
                                    <p:cond delay="0"/>
                                  </p:stCondLst>
                                  <p:childTnLst>
                                    <p:animMotion origin="layout" path="M 0.000000 0.000000 L -0.112223 -0.002163" pathEditMode="relative">
                                      <p:cBhvr>
                                        <p:cTn id="86" dur="500" fill="hold"/>
                                        <p:tgtEl>
                                          <p:spTgt spid="104"/>
                                        </p:tgtEl>
                                        <p:attrNameLst>
                                          <p:attrName>ppt_x</p:attrName>
                                          <p:attrName>ppt_y</p:attrName>
                                        </p:attrNameLst>
                                      </p:cBhvr>
                                    </p:animMotion>
                                  </p:childTnLst>
                                </p:cTn>
                              </p:par>
                            </p:childTnLst>
                          </p:cTn>
                        </p:par>
                        <p:par>
                          <p:cTn id="87" fill="hold">
                            <p:stCondLst>
                              <p:cond delay="500"/>
                            </p:stCondLst>
                            <p:childTnLst>
                              <p:par>
                                <p:cTn id="88" presetID="23" presetClass="exit" presetSubtype="32" fill="hold" grpId="16" nodeType="afterEffect">
                                  <p:stCondLst>
                                    <p:cond delay="0"/>
                                  </p:stCondLst>
                                  <p:iterate>
                                    <p:tmAbs val="0"/>
                                  </p:iterate>
                                  <p:childTnLst>
                                    <p:anim calcmode="lin" valueType="num">
                                      <p:cBhvr>
                                        <p:cTn id="89" dur="500" fill="hold"/>
                                        <p:tgtEl>
                                          <p:spTgt spid="109"/>
                                        </p:tgtEl>
                                        <p:attrNameLst>
                                          <p:attrName>ppt_w</p:attrName>
                                        </p:attrNameLst>
                                      </p:cBhvr>
                                      <p:tavLst>
                                        <p:tav tm="0">
                                          <p:val>
                                            <p:strVal val="ppt_w"/>
                                          </p:val>
                                        </p:tav>
                                        <p:tav tm="100000">
                                          <p:val>
                                            <p:fltVal val="0"/>
                                          </p:val>
                                        </p:tav>
                                      </p:tavLst>
                                    </p:anim>
                                    <p:anim calcmode="lin" valueType="num">
                                      <p:cBhvr>
                                        <p:cTn id="90" dur="500" fill="hold"/>
                                        <p:tgtEl>
                                          <p:spTgt spid="109"/>
                                        </p:tgtEl>
                                        <p:attrNameLst>
                                          <p:attrName>ppt_h</p:attrName>
                                        </p:attrNameLst>
                                      </p:cBhvr>
                                      <p:tavLst>
                                        <p:tav tm="0">
                                          <p:val>
                                            <p:strVal val="ppt_h"/>
                                          </p:val>
                                        </p:tav>
                                        <p:tav tm="100000">
                                          <p:val>
                                            <p:fltVal val="0"/>
                                          </p:val>
                                        </p:tav>
                                      </p:tavLst>
                                    </p:anim>
                                    <p:set>
                                      <p:cBhvr>
                                        <p:cTn id="91" fill="hold">
                                          <p:stCondLst>
                                            <p:cond delay="499"/>
                                          </p:stCondLst>
                                        </p:cTn>
                                        <p:tgtEl>
                                          <p:spTgt spid="109"/>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fill="hold" grpId="17" nodeType="clickEffect">
                                  <p:stCondLst>
                                    <p:cond delay="0"/>
                                  </p:stCondLst>
                                  <p:iterate>
                                    <p:tmAbs val="0"/>
                                  </p:iterate>
                                  <p:childTnLst>
                                    <p:set>
                                      <p:cBhvr>
                                        <p:cTn id="95" fill="hold"/>
                                        <p:tgtEl>
                                          <p:spTgt spid="110"/>
                                        </p:tgtEl>
                                        <p:attrNameLst>
                                          <p:attrName>style.visibility</p:attrName>
                                        </p:attrNameLst>
                                      </p:cBhvr>
                                      <p:to>
                                        <p:strVal val="visible"/>
                                      </p:to>
                                    </p:set>
                                    <p:animEffect transition="in" filter="fade">
                                      <p:cBhvr>
                                        <p:cTn id="96" dur="500"/>
                                        <p:tgtEl>
                                          <p:spTgt spid="110"/>
                                        </p:tgtEl>
                                      </p:cBhvr>
                                    </p:animEffect>
                                  </p:childTnLst>
                                </p:cTn>
                              </p:par>
                            </p:childTnLst>
                          </p:cTn>
                        </p:par>
                        <p:par>
                          <p:cTn id="97" fill="hold">
                            <p:stCondLst>
                              <p:cond delay="500"/>
                            </p:stCondLst>
                            <p:childTnLst>
                              <p:par>
                                <p:cTn id="98" presetID="2" presetClass="entr" presetSubtype="1" fill="hold" grpId="18" nodeType="afterEffect">
                                  <p:stCondLst>
                                    <p:cond delay="0"/>
                                  </p:stCondLst>
                                  <p:iterate>
                                    <p:tmAbs val="0"/>
                                  </p:iterate>
                                  <p:childTnLst>
                                    <p:set>
                                      <p:cBhvr>
                                        <p:cTn id="99" fill="hold"/>
                                        <p:tgtEl>
                                          <p:spTgt spid="113"/>
                                        </p:tgtEl>
                                        <p:attrNameLst>
                                          <p:attrName>style.visibility</p:attrName>
                                        </p:attrNameLst>
                                      </p:cBhvr>
                                      <p:to>
                                        <p:strVal val="visible"/>
                                      </p:to>
                                    </p:set>
                                    <p:anim calcmode="lin" valueType="num">
                                      <p:cBhvr>
                                        <p:cTn id="100" dur="500" fill="hold"/>
                                        <p:tgtEl>
                                          <p:spTgt spid="113"/>
                                        </p:tgtEl>
                                        <p:attrNameLst>
                                          <p:attrName>ppt_x</p:attrName>
                                        </p:attrNameLst>
                                      </p:cBhvr>
                                      <p:tavLst>
                                        <p:tav tm="0">
                                          <p:val>
                                            <p:strVal val="#ppt_x"/>
                                          </p:val>
                                        </p:tav>
                                        <p:tav tm="100000">
                                          <p:val>
                                            <p:strVal val="#ppt_x"/>
                                          </p:val>
                                        </p:tav>
                                      </p:tavLst>
                                    </p:anim>
                                    <p:anim calcmode="lin" valueType="num">
                                      <p:cBhvr>
                                        <p:cTn id="101" dur="500" fill="hold"/>
                                        <p:tgtEl>
                                          <p:spTgt spid="113"/>
                                        </p:tgtEl>
                                        <p:attrNameLst>
                                          <p:attrName>ppt_y</p:attrName>
                                        </p:attrNameLst>
                                      </p:cBhvr>
                                      <p:tavLst>
                                        <p:tav tm="0">
                                          <p:val>
                                            <p:strVal val="0-#ppt_h/2"/>
                                          </p:val>
                                        </p:tav>
                                        <p:tav tm="100000">
                                          <p:val>
                                            <p:strVal val="#ppt_y"/>
                                          </p:val>
                                        </p:tav>
                                      </p:tavLst>
                                    </p:anim>
                                  </p:childTnLst>
                                </p:cTn>
                              </p:par>
                            </p:childTnLst>
                          </p:cTn>
                        </p:par>
                        <p:par>
                          <p:cTn id="102" fill="hold">
                            <p:stCondLst>
                              <p:cond delay="0"/>
                            </p:stCondLst>
                            <p:childTnLst>
                              <p:par>
                                <p:cTn id="103" presetID="-1" presetClass="path" presetSubtype="0" accel="50000" decel="50000" fill="hold" nodeType="afterEffect">
                                  <p:stCondLst>
                                    <p:cond delay="0"/>
                                  </p:stCondLst>
                                  <p:childTnLst>
                                    <p:animMotion origin="layout" path="M 0.000000 0.000000 L 0.013757 0.493417" pathEditMode="relative">
                                      <p:cBhvr>
                                        <p:cTn id="104" dur="500" fill="hold"/>
                                        <p:tgtEl>
                                          <p:spTgt spid="113"/>
                                        </p:tgtEl>
                                        <p:attrNameLst>
                                          <p:attrName>ppt_x</p:attrName>
                                          <p:attrName>ppt_y</p:attrName>
                                        </p:attrNameLst>
                                      </p:cBhvr>
                                    </p:animMotion>
                                  </p:childTnLst>
                                </p:cTn>
                              </p:par>
                            </p:childTnLst>
                          </p:cTn>
                        </p:par>
                        <p:par>
                          <p:cTn id="105" fill="hold">
                            <p:stCondLst>
                              <p:cond delay="0"/>
                            </p:stCondLst>
                            <p:childTnLst>
                              <p:par>
                                <p:cTn id="106" presetID="-1" presetClass="path" presetSubtype="0" accel="50000" decel="50000" fill="hold" nodeType="afterEffect">
                                  <p:stCondLst>
                                    <p:cond delay="1000"/>
                                  </p:stCondLst>
                                  <p:childTnLst>
                                    <p:animMotion origin="layout" path="M -0.112223 -0.002163 L 0.044027 -0.002163" pathEditMode="relative">
                                      <p:cBhvr>
                                        <p:cTn id="107" dur="500" fill="hold"/>
                                        <p:tgtEl>
                                          <p:spTgt spid="104"/>
                                        </p:tgtEl>
                                        <p:attrNameLst>
                                          <p:attrName>ppt_x</p:attrName>
                                          <p:attrName>ppt_y</p:attrName>
                                        </p:attrNameLst>
                                      </p:cBhvr>
                                    </p:animMotion>
                                  </p:childTnLst>
                                </p:cTn>
                              </p:par>
                            </p:childTnLst>
                          </p:cTn>
                        </p:par>
                        <p:par>
                          <p:cTn id="108" fill="hold">
                            <p:stCondLst>
                              <p:cond delay="0"/>
                            </p:stCondLst>
                            <p:childTnLst>
                              <p:par>
                                <p:cTn id="109" presetID="-1" presetClass="path" presetSubtype="0" accel="50000" decel="50000" fill="hold" nodeType="withEffect">
                                  <p:stCondLst>
                                    <p:cond delay="0"/>
                                  </p:stCondLst>
                                  <p:childTnLst>
                                    <p:animMotion origin="layout" path="M 0.013757 0.493417 L -0.126563 0.499306" pathEditMode="relative">
                                      <p:cBhvr>
                                        <p:cTn id="110" dur="500" fill="hold"/>
                                        <p:tgtEl>
                                          <p:spTgt spid="113"/>
                                        </p:tgtEl>
                                        <p:attrNameLst>
                                          <p:attrName>ppt_x</p:attrName>
                                          <p:attrName>ppt_y</p:attrName>
                                        </p:attrNameLst>
                                      </p:cBhvr>
                                    </p:animMotion>
                                  </p:childTnLst>
                                </p:cTn>
                              </p:par>
                            </p:childTnLst>
                          </p:cTn>
                        </p:par>
                        <p:par>
                          <p:cTn id="111" fill="hold">
                            <p:stCondLst>
                              <p:cond delay="500"/>
                            </p:stCondLst>
                            <p:childTnLst>
                              <p:par>
                                <p:cTn id="112" presetID="23" presetClass="exit" presetSubtype="32" fill="hold" grpId="22" nodeType="afterEffect">
                                  <p:stCondLst>
                                    <p:cond delay="0"/>
                                  </p:stCondLst>
                                  <p:iterate>
                                    <p:tmAbs val="0"/>
                                  </p:iterate>
                                  <p:childTnLst>
                                    <p:anim calcmode="lin" valueType="num">
                                      <p:cBhvr>
                                        <p:cTn id="113" dur="500" fill="hold"/>
                                        <p:tgtEl>
                                          <p:spTgt spid="110"/>
                                        </p:tgtEl>
                                        <p:attrNameLst>
                                          <p:attrName>ppt_w</p:attrName>
                                        </p:attrNameLst>
                                      </p:cBhvr>
                                      <p:tavLst>
                                        <p:tav tm="0">
                                          <p:val>
                                            <p:strVal val="ppt_w"/>
                                          </p:val>
                                        </p:tav>
                                        <p:tav tm="100000">
                                          <p:val>
                                            <p:fltVal val="0"/>
                                          </p:val>
                                        </p:tav>
                                      </p:tavLst>
                                    </p:anim>
                                    <p:anim calcmode="lin" valueType="num">
                                      <p:cBhvr>
                                        <p:cTn id="114" dur="500" fill="hold"/>
                                        <p:tgtEl>
                                          <p:spTgt spid="110"/>
                                        </p:tgtEl>
                                        <p:attrNameLst>
                                          <p:attrName>ppt_h</p:attrName>
                                        </p:attrNameLst>
                                      </p:cBhvr>
                                      <p:tavLst>
                                        <p:tav tm="0">
                                          <p:val>
                                            <p:strVal val="ppt_h"/>
                                          </p:val>
                                        </p:tav>
                                        <p:tav tm="100000">
                                          <p:val>
                                            <p:fltVal val="0"/>
                                          </p:val>
                                        </p:tav>
                                      </p:tavLst>
                                    </p:anim>
                                    <p:set>
                                      <p:cBhvr>
                                        <p:cTn id="115" fill="hold">
                                          <p:stCondLst>
                                            <p:cond delay="499"/>
                                          </p:stCondLst>
                                        </p:cTn>
                                        <p:tgtEl>
                                          <p:spTgt spid="110"/>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2" presetClass="exit" presetSubtype="8" fill="hold" grpId="23" nodeType="clickEffect">
                                  <p:stCondLst>
                                    <p:cond delay="0"/>
                                  </p:stCondLst>
                                  <p:iterate>
                                    <p:tmAbs val="0"/>
                                  </p:iterate>
                                  <p:childTnLst>
                                    <p:anim calcmode="lin" valueType="num">
                                      <p:cBhvr>
                                        <p:cTn id="119" dur="500" fill="hold"/>
                                        <p:tgtEl>
                                          <p:spTgt spid="101"/>
                                        </p:tgtEl>
                                        <p:attrNameLst>
                                          <p:attrName>ppt_x</p:attrName>
                                        </p:attrNameLst>
                                      </p:cBhvr>
                                      <p:tavLst>
                                        <p:tav tm="0">
                                          <p:val>
                                            <p:strVal val="ppt_x"/>
                                          </p:val>
                                        </p:tav>
                                        <p:tav tm="100000">
                                          <p:val>
                                            <p:strVal val="0-ppt_w/2"/>
                                          </p:val>
                                        </p:tav>
                                      </p:tavLst>
                                    </p:anim>
                                    <p:anim calcmode="lin" valueType="num">
                                      <p:cBhvr>
                                        <p:cTn id="120" dur="500" fill="hold"/>
                                        <p:tgtEl>
                                          <p:spTgt spid="101"/>
                                        </p:tgtEl>
                                        <p:attrNameLst>
                                          <p:attrName>ppt_y</p:attrName>
                                        </p:attrNameLst>
                                      </p:cBhvr>
                                      <p:tavLst>
                                        <p:tav tm="0">
                                          <p:val>
                                            <p:strVal val="ppt_y"/>
                                          </p:val>
                                        </p:tav>
                                        <p:tav tm="100000">
                                          <p:val>
                                            <p:strVal val="ppt_y"/>
                                          </p:val>
                                        </p:tav>
                                      </p:tavLst>
                                    </p:anim>
                                    <p:set>
                                      <p:cBhvr>
                                        <p:cTn id="121" fill="hold">
                                          <p:stCondLst>
                                            <p:cond delay="499"/>
                                          </p:stCondLst>
                                        </p:cTn>
                                        <p:tgtEl>
                                          <p:spTgt spid="101"/>
                                        </p:tgtEl>
                                        <p:attrNameLst>
                                          <p:attrName>style.visibility</p:attrName>
                                        </p:attrNameLst>
                                      </p:cBhvr>
                                      <p:to>
                                        <p:strVal val="hidden"/>
                                      </p:to>
                                    </p:set>
                                  </p:childTnLst>
                                </p:cTn>
                              </p:par>
                            </p:childTnLst>
                          </p:cTn>
                        </p:par>
                        <p:par>
                          <p:cTn id="122" fill="hold">
                            <p:stCondLst>
                              <p:cond delay="0"/>
                            </p:stCondLst>
                            <p:childTnLst>
                              <p:par>
                                <p:cTn id="123" presetID="-1" presetClass="path" presetSubtype="0" accel="50000" decel="50000" fill="hold" nodeType="afterEffect">
                                  <p:stCondLst>
                                    <p:cond delay="0"/>
                                  </p:stCondLst>
                                  <p:childTnLst>
                                    <p:animMotion origin="layout" path="M -0.126563 0.499306 L -0.505444 0.579637" pathEditMode="relative">
                                      <p:cBhvr>
                                        <p:cTn id="124" dur="500" fill="hold"/>
                                        <p:tgtEl>
                                          <p:spTgt spid="113"/>
                                        </p:tgtEl>
                                        <p:attrNameLst>
                                          <p:attrName>ppt_x</p:attrName>
                                          <p:attrName>ppt_y</p:attrName>
                                        </p:attrNameLst>
                                      </p:cBhvr>
                                    </p:animMotion>
                                  </p:childTnLst>
                                </p:cTn>
                              </p:par>
                            </p:childTnLst>
                          </p:cTn>
                        </p:par>
                        <p:par>
                          <p:cTn id="125" fill="hold">
                            <p:stCondLst>
                              <p:cond delay="0"/>
                            </p:stCondLst>
                            <p:childTnLst>
                              <p:par>
                                <p:cTn id="126" presetID="-1" presetClass="path" presetSubtype="0" accel="50000" decel="50000" fill="hold" nodeType="afterEffect">
                                  <p:stCondLst>
                                    <p:cond delay="0"/>
                                  </p:stCondLst>
                                  <p:childTnLst>
                                    <p:animMotion origin="layout" path="M 0.044027 -0.002163 L -0.109961 -0.003530" pathEditMode="relative">
                                      <p:cBhvr>
                                        <p:cTn id="127" dur="500" fill="hold"/>
                                        <p:tgtEl>
                                          <p:spTgt spid="104"/>
                                        </p:tgtEl>
                                        <p:attrNameLst>
                                          <p:attrName>ppt_x</p:attrName>
                                          <p:attrName>ppt_y</p:attrName>
                                        </p:attrNameLst>
                                      </p:cBhvr>
                                    </p:animMotion>
                                  </p:childTnLst>
                                </p:cTn>
                              </p:par>
                            </p:childTnLst>
                          </p:cTn>
                        </p:par>
                      </p:childTnLst>
                    </p:cTn>
                  </p:par>
                  <p:par>
                    <p:cTn id="128" fill="hold">
                      <p:stCondLst>
                        <p:cond delay="indefinite"/>
                      </p:stCondLst>
                      <p:childTnLst>
                        <p:par>
                          <p:cTn id="129" fill="hold">
                            <p:stCondLst>
                              <p:cond delay="0"/>
                            </p:stCondLst>
                            <p:childTnLst>
                              <p:par>
                                <p:cTn id="130" presetID="2" presetClass="exit" presetSubtype="8" fill="hold" grpId="26" nodeType="clickEffect">
                                  <p:stCondLst>
                                    <p:cond delay="0"/>
                                  </p:stCondLst>
                                  <p:iterate>
                                    <p:tmAbs val="0"/>
                                  </p:iterate>
                                  <p:childTnLst>
                                    <p:anim calcmode="lin" valueType="num">
                                      <p:cBhvr>
                                        <p:cTn id="131" dur="500" fill="hold"/>
                                        <p:tgtEl>
                                          <p:spTgt spid="113"/>
                                        </p:tgtEl>
                                        <p:attrNameLst>
                                          <p:attrName>ppt_x</p:attrName>
                                        </p:attrNameLst>
                                      </p:cBhvr>
                                      <p:tavLst>
                                        <p:tav tm="0">
                                          <p:val>
                                            <p:strVal val="ppt_x"/>
                                          </p:val>
                                        </p:tav>
                                        <p:tav tm="100000">
                                          <p:val>
                                            <p:strVal val="0-ppt_w/2"/>
                                          </p:val>
                                        </p:tav>
                                      </p:tavLst>
                                    </p:anim>
                                    <p:anim calcmode="lin" valueType="num">
                                      <p:cBhvr>
                                        <p:cTn id="132" dur="500" fill="hold"/>
                                        <p:tgtEl>
                                          <p:spTgt spid="113"/>
                                        </p:tgtEl>
                                        <p:attrNameLst>
                                          <p:attrName>ppt_y</p:attrName>
                                        </p:attrNameLst>
                                      </p:cBhvr>
                                      <p:tavLst>
                                        <p:tav tm="0">
                                          <p:val>
                                            <p:strVal val="ppt_y"/>
                                          </p:val>
                                        </p:tav>
                                        <p:tav tm="100000">
                                          <p:val>
                                            <p:strVal val="ppt_y"/>
                                          </p:val>
                                        </p:tav>
                                      </p:tavLst>
                                    </p:anim>
                                    <p:set>
                                      <p:cBhvr>
                                        <p:cTn id="133" fill="hold">
                                          <p:stCondLst>
                                            <p:cond delay="499"/>
                                          </p:stCondLst>
                                        </p:cTn>
                                        <p:tgtEl>
                                          <p:spTgt spid="113"/>
                                        </p:tgtEl>
                                        <p:attrNameLst>
                                          <p:attrName>style.visibility</p:attrName>
                                        </p:attrNameLst>
                                      </p:cBhvr>
                                      <p:to>
                                        <p:strVal val="hidden"/>
                                      </p:to>
                                    </p:set>
                                  </p:childTnLst>
                                </p:cTn>
                              </p:par>
                            </p:childTnLst>
                          </p:cTn>
                        </p:par>
                        <p:par>
                          <p:cTn id="134" fill="hold">
                            <p:stCondLst>
                              <p:cond delay="0"/>
                            </p:stCondLst>
                            <p:childTnLst>
                              <p:par>
                                <p:cTn id="135" presetID="-1" presetClass="path" presetSubtype="0" accel="50000" decel="50000" fill="hold" nodeType="afterEffect">
                                  <p:stCondLst>
                                    <p:cond delay="0"/>
                                  </p:stCondLst>
                                  <p:childTnLst>
                                    <p:animMotion origin="layout" path="M -0.109961 -0.003530 L -0.490881 0.077546" pathEditMode="relative">
                                      <p:cBhvr>
                                        <p:cTn id="136" dur="500" fill="hold"/>
                                        <p:tgtEl>
                                          <p:spTgt spid="104"/>
                                        </p:tgtEl>
                                        <p:attrNameLst>
                                          <p:attrName>ppt_x</p:attrName>
                                          <p:attrName>ppt_y</p:attrName>
                                        </p:attrNameLst>
                                      </p:cBhvr>
                                    </p:animMotion>
                                  </p:childTnLst>
                                </p:cTn>
                              </p:par>
                            </p:childTnLst>
                          </p:cTn>
                        </p:par>
                        <p:par>
                          <p:cTn id="137" fill="hold">
                            <p:stCondLst>
                              <p:cond delay="0"/>
                            </p:stCondLst>
                            <p:childTnLst>
                              <p:par>
                                <p:cTn id="138" presetID="-1" presetClass="path" presetSubtype="0" accel="50000" decel="50000" fill="hold" nodeType="afterEffect">
                                  <p:stCondLst>
                                    <p:cond delay="0"/>
                                  </p:stCondLst>
                                  <p:childTnLst>
                                    <p:animMotion origin="layout" path="M 0.007812 0.502083 L -0.125085 0.500318" pathEditMode="relative">
                                      <p:cBhvr>
                                        <p:cTn id="139" dur="500" fill="hold"/>
                                        <p:tgtEl>
                                          <p:spTgt spid="116"/>
                                        </p:tgtEl>
                                        <p:attrNameLst>
                                          <p:attrName>ppt_x</p:attrName>
                                          <p:attrName>ppt_y</p:attrName>
                                        </p:attrNameLst>
                                      </p:cBhvr>
                                    </p:animMotion>
                                  </p:childTnLst>
                                </p:cTn>
                              </p:par>
                            </p:childTnLst>
                          </p:cTn>
                        </p:par>
                        <p:par>
                          <p:cTn id="140" fill="hold">
                            <p:stCondLst>
                              <p:cond delay="500"/>
                            </p:stCondLst>
                            <p:childTnLst>
                              <p:par>
                                <p:cTn id="141" presetID="2" presetClass="exit" presetSubtype="8" fill="hold" grpId="29" nodeType="afterEffect">
                                  <p:stCondLst>
                                    <p:cond delay="0"/>
                                  </p:stCondLst>
                                  <p:iterate>
                                    <p:tmAbs val="0"/>
                                  </p:iterate>
                                  <p:childTnLst>
                                    <p:anim calcmode="lin" valueType="num">
                                      <p:cBhvr>
                                        <p:cTn id="142" dur="500" fill="hold"/>
                                        <p:tgtEl>
                                          <p:spTgt spid="104"/>
                                        </p:tgtEl>
                                        <p:attrNameLst>
                                          <p:attrName>ppt_x</p:attrName>
                                        </p:attrNameLst>
                                      </p:cBhvr>
                                      <p:tavLst>
                                        <p:tav tm="0">
                                          <p:val>
                                            <p:strVal val="ppt_x"/>
                                          </p:val>
                                        </p:tav>
                                        <p:tav tm="100000">
                                          <p:val>
                                            <p:strVal val="0-ppt_w/2"/>
                                          </p:val>
                                        </p:tav>
                                      </p:tavLst>
                                    </p:anim>
                                    <p:anim calcmode="lin" valueType="num">
                                      <p:cBhvr>
                                        <p:cTn id="143" dur="500" fill="hold"/>
                                        <p:tgtEl>
                                          <p:spTgt spid="104"/>
                                        </p:tgtEl>
                                        <p:attrNameLst>
                                          <p:attrName>ppt_y</p:attrName>
                                        </p:attrNameLst>
                                      </p:cBhvr>
                                      <p:tavLst>
                                        <p:tav tm="0">
                                          <p:val>
                                            <p:strVal val="ppt_y"/>
                                          </p:val>
                                        </p:tav>
                                        <p:tav tm="100000">
                                          <p:val>
                                            <p:strVal val="ppt_y"/>
                                          </p:val>
                                        </p:tav>
                                      </p:tavLst>
                                    </p:anim>
                                    <p:set>
                                      <p:cBhvr>
                                        <p:cTn id="144" fill="hold">
                                          <p:stCondLst>
                                            <p:cond delay="499"/>
                                          </p:stCondLst>
                                        </p:cTn>
                                        <p:tgtEl>
                                          <p:spTgt spid="104"/>
                                        </p:tgtEl>
                                        <p:attrNameLst>
                                          <p:attrName>style.visibility</p:attrName>
                                        </p:attrNameLst>
                                      </p:cBhvr>
                                      <p:to>
                                        <p:strVal val="hidden"/>
                                      </p:to>
                                    </p:set>
                                  </p:childTnLst>
                                </p:cTn>
                              </p:par>
                            </p:childTnLst>
                          </p:cTn>
                        </p:par>
                        <p:par>
                          <p:cTn id="145" fill="hold">
                            <p:stCondLst>
                              <p:cond delay="0"/>
                            </p:stCondLst>
                            <p:childTnLst>
                              <p:par>
                                <p:cTn id="146" presetID="-1" presetClass="path" presetSubtype="0" accel="50000" decel="50000" fill="hold" nodeType="afterEffect">
                                  <p:stCondLst>
                                    <p:cond delay="0"/>
                                  </p:stCondLst>
                                  <p:childTnLst>
                                    <p:animMotion origin="layout" path="M -0.125085 0.500318 L -0.505469 0.579861" pathEditMode="relative">
                                      <p:cBhvr>
                                        <p:cTn id="147" dur="500" fill="hold"/>
                                        <p:tgtEl>
                                          <p:spTgt spid="116"/>
                                        </p:tgtEl>
                                        <p:attrNameLst>
                                          <p:attrName>ppt_x</p:attrName>
                                          <p:attrName>ppt_y</p:attrName>
                                        </p:attrNameLst>
                                      </p:cBhvr>
                                    </p:animMotion>
                                  </p:childTnLst>
                                </p:cTn>
                              </p:par>
                            </p:childTnLst>
                          </p:cTn>
                        </p:par>
                        <p:par>
                          <p:cTn id="148" fill="hold">
                            <p:stCondLst>
                              <p:cond delay="0"/>
                            </p:stCondLst>
                            <p:childTnLst>
                              <p:par>
                                <p:cTn id="149" presetID="-1" presetClass="path" presetSubtype="0" accel="50000" decel="50000" fill="hold" nodeType="afterEffect">
                                  <p:stCondLst>
                                    <p:cond delay="0"/>
                                  </p:stCondLst>
                                  <p:childTnLst>
                                    <p:animMotion origin="layout" path="M 0.000000 0.000000 L -0.221094 0.000694" pathEditMode="relative">
                                      <p:cBhvr>
                                        <p:cTn id="150" dur="500" fill="hold"/>
                                        <p:tgtEl>
                                          <p:spTgt spid="107"/>
                                        </p:tgtEl>
                                        <p:attrNameLst>
                                          <p:attrName>ppt_x</p:attrName>
                                          <p:attrName>ppt_y</p:attrName>
                                        </p:attrNameLst>
                                      </p:cBhvr>
                                    </p:animMotion>
                                  </p:childTnLst>
                                </p:cTn>
                              </p:par>
                            </p:childTnLst>
                          </p:cTn>
                        </p:par>
                        <p:par>
                          <p:cTn id="151" fill="hold">
                            <p:stCondLst>
                              <p:cond delay="500"/>
                            </p:stCondLst>
                            <p:childTnLst>
                              <p:par>
                                <p:cTn id="152" presetID="2" presetClass="exit" presetSubtype="8" fill="hold" grpId="32" nodeType="afterEffect">
                                  <p:stCondLst>
                                    <p:cond delay="0"/>
                                  </p:stCondLst>
                                  <p:iterate>
                                    <p:tmAbs val="0"/>
                                  </p:iterate>
                                  <p:childTnLst>
                                    <p:anim calcmode="lin" valueType="num">
                                      <p:cBhvr>
                                        <p:cTn id="153" dur="500" fill="hold"/>
                                        <p:tgtEl>
                                          <p:spTgt spid="116"/>
                                        </p:tgtEl>
                                        <p:attrNameLst>
                                          <p:attrName>ppt_x</p:attrName>
                                        </p:attrNameLst>
                                      </p:cBhvr>
                                      <p:tavLst>
                                        <p:tav tm="0">
                                          <p:val>
                                            <p:strVal val="ppt_x"/>
                                          </p:val>
                                        </p:tav>
                                        <p:tav tm="100000">
                                          <p:val>
                                            <p:strVal val="0-ppt_w/2"/>
                                          </p:val>
                                        </p:tav>
                                      </p:tavLst>
                                    </p:anim>
                                    <p:anim calcmode="lin" valueType="num">
                                      <p:cBhvr>
                                        <p:cTn id="154" dur="500" fill="hold"/>
                                        <p:tgtEl>
                                          <p:spTgt spid="116"/>
                                        </p:tgtEl>
                                        <p:attrNameLst>
                                          <p:attrName>ppt_y</p:attrName>
                                        </p:attrNameLst>
                                      </p:cBhvr>
                                      <p:tavLst>
                                        <p:tav tm="0">
                                          <p:val>
                                            <p:strVal val="ppt_y"/>
                                          </p:val>
                                        </p:tav>
                                        <p:tav tm="100000">
                                          <p:val>
                                            <p:strVal val="ppt_y"/>
                                          </p:val>
                                        </p:tav>
                                      </p:tavLst>
                                    </p:anim>
                                    <p:set>
                                      <p:cBhvr>
                                        <p:cTn id="155" fill="hold">
                                          <p:stCondLst>
                                            <p:cond delay="499"/>
                                          </p:stCondLst>
                                        </p:cTn>
                                        <p:tgtEl>
                                          <p:spTgt spid="116"/>
                                        </p:tgtEl>
                                        <p:attrNameLst>
                                          <p:attrName>style.visibility</p:attrName>
                                        </p:attrNameLst>
                                      </p:cBhvr>
                                      <p:to>
                                        <p:strVal val="hidden"/>
                                      </p:to>
                                    </p:set>
                                  </p:childTnLst>
                                </p:cTn>
                              </p:par>
                            </p:childTnLst>
                          </p:cTn>
                        </p:par>
                        <p:par>
                          <p:cTn id="156" fill="hold">
                            <p:stCondLst>
                              <p:cond delay="0"/>
                            </p:stCondLst>
                            <p:childTnLst>
                              <p:par>
                                <p:cTn id="157" presetID="-1" presetClass="path" presetSubtype="0" accel="50000" decel="50000" fill="hold" nodeType="afterEffect">
                                  <p:stCondLst>
                                    <p:cond delay="0"/>
                                  </p:stCondLst>
                                  <p:childTnLst>
                                    <p:animMotion origin="layout" path="M -0.221094 0.000694 L -0.603312 0.077720" pathEditMode="relative">
                                      <p:cBhvr>
                                        <p:cTn id="158" dur="500" fill="hold"/>
                                        <p:tgtEl>
                                          <p:spTgt spid="107"/>
                                        </p:tgtEl>
                                        <p:attrNameLst>
                                          <p:attrName>ppt_x</p:attrName>
                                          <p:attrName>ppt_y</p:attrName>
                                        </p:attrNameLst>
                                      </p:cBhvr>
                                    </p:animMotion>
                                  </p:childTnLst>
                                </p:cTn>
                              </p:par>
                            </p:childTnLst>
                          </p:cTn>
                        </p:par>
                        <p:par>
                          <p:cTn id="159" fill="hold">
                            <p:stCondLst>
                              <p:cond delay="500"/>
                            </p:stCondLst>
                            <p:childTnLst>
                              <p:par>
                                <p:cTn id="160" presetID="10" presetClass="exit" fill="hold" grpId="34" nodeType="afterEffect">
                                  <p:stCondLst>
                                    <p:cond delay="0"/>
                                  </p:stCondLst>
                                  <p:iterate>
                                    <p:tmAbs val="0"/>
                                  </p:iterate>
                                  <p:childTnLst>
                                    <p:animEffect transition="out" filter="fade">
                                      <p:cBhvr>
                                        <p:cTn id="161" dur="500" fill="hold"/>
                                        <p:tgtEl>
                                          <p:spTgt spid="117"/>
                                        </p:tgtEl>
                                      </p:cBhvr>
                                    </p:animEffect>
                                    <p:set>
                                      <p:cBhvr>
                                        <p:cTn id="162" fill="hold">
                                          <p:stCondLst>
                                            <p:cond delay="499"/>
                                          </p:stCondLst>
                                        </p:cTn>
                                        <p:tgtEl>
                                          <p:spTgt spid="117"/>
                                        </p:tgtEl>
                                        <p:attrNameLst>
                                          <p:attrName>style.visibility</p:attrName>
                                        </p:attrNameLst>
                                      </p:cBhvr>
                                      <p:to>
                                        <p:strVal val="hidden"/>
                                      </p:to>
                                    </p:set>
                                  </p:childTnLst>
                                </p:cTn>
                              </p:par>
                            </p:childTnLst>
                          </p:cTn>
                        </p:par>
                        <p:par>
                          <p:cTn id="163" fill="hold">
                            <p:stCondLst>
                              <p:cond delay="1000"/>
                            </p:stCondLst>
                            <p:childTnLst>
                              <p:par>
                                <p:cTn id="164" presetID="23" presetClass="exit" presetSubtype="32" fill="hold" grpId="35" nodeType="afterEffect">
                                  <p:stCondLst>
                                    <p:cond delay="0"/>
                                  </p:stCondLst>
                                  <p:iterate>
                                    <p:tmAbs val="0"/>
                                  </p:iterate>
                                  <p:childTnLst>
                                    <p:anim calcmode="lin" valueType="num">
                                      <p:cBhvr>
                                        <p:cTn id="165" dur="500" fill="hold"/>
                                        <p:tgtEl>
                                          <p:spTgt spid="98"/>
                                        </p:tgtEl>
                                        <p:attrNameLst>
                                          <p:attrName>ppt_w</p:attrName>
                                        </p:attrNameLst>
                                      </p:cBhvr>
                                      <p:tavLst>
                                        <p:tav tm="0">
                                          <p:val>
                                            <p:strVal val="ppt_w"/>
                                          </p:val>
                                        </p:tav>
                                        <p:tav tm="100000">
                                          <p:val>
                                            <p:fltVal val="0"/>
                                          </p:val>
                                        </p:tav>
                                      </p:tavLst>
                                    </p:anim>
                                    <p:anim calcmode="lin" valueType="num">
                                      <p:cBhvr>
                                        <p:cTn id="166" dur="500" fill="hold"/>
                                        <p:tgtEl>
                                          <p:spTgt spid="98"/>
                                        </p:tgtEl>
                                        <p:attrNameLst>
                                          <p:attrName>ppt_h</p:attrName>
                                        </p:attrNameLst>
                                      </p:cBhvr>
                                      <p:tavLst>
                                        <p:tav tm="0">
                                          <p:val>
                                            <p:strVal val="ppt_h"/>
                                          </p:val>
                                        </p:tav>
                                        <p:tav tm="100000">
                                          <p:val>
                                            <p:fltVal val="0"/>
                                          </p:val>
                                        </p:tav>
                                      </p:tavLst>
                                    </p:anim>
                                    <p:set>
                                      <p:cBhvr>
                                        <p:cTn id="167" fill="hold">
                                          <p:stCondLst>
                                            <p:cond delay="499"/>
                                          </p:stCondLst>
                                        </p:cTn>
                                        <p:tgtEl>
                                          <p:spTgt spid="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1" animBg="1" advAuto="0"/>
      <p:bldP spid="92" grpId="2" build="p" bldLvl="5" animBg="1" advAuto="0"/>
      <p:bldP spid="95" grpId="12" animBg="1" advAuto="0"/>
      <p:bldP spid="98" grpId="6" animBg="1" advAuto="0"/>
      <p:bldP spid="98" grpId="35" animBg="1" advAuto="0"/>
      <p:bldP spid="101" grpId="5" animBg="1" advAuto="0"/>
      <p:bldP spid="101" grpId="23" animBg="1" advAuto="0"/>
      <p:bldP spid="104" grpId="3" animBg="1" advAuto="0"/>
      <p:bldP spid="104" grpId="29" animBg="1" advAuto="0"/>
      <p:bldP spid="107" grpId="4" animBg="1" advAuto="0"/>
      <p:bldP spid="108" grpId="8" animBg="1" advAuto="0"/>
      <p:bldP spid="108" grpId="11" animBg="1" advAuto="0"/>
      <p:bldP spid="109" grpId="13" animBg="1" advAuto="0"/>
      <p:bldP spid="109" grpId="16" animBg="1" advAuto="0"/>
      <p:bldP spid="110" grpId="17" animBg="1" advAuto="0"/>
      <p:bldP spid="110" grpId="22" animBg="1" advAuto="0"/>
      <p:bldP spid="113" grpId="18" animBg="1" advAuto="0"/>
      <p:bldP spid="113" grpId="26" animBg="1" advAuto="0"/>
      <p:bldP spid="116" grpId="9" animBg="1" advAuto="0"/>
      <p:bldP spid="116" grpId="32" animBg="1" advAuto="0"/>
      <p:bldP spid="117" grpId="7" animBg="1" advAuto="0"/>
      <p:bldP spid="117" grpId="34"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he ADT PriorityQueue"/>
          <p:cNvSpPr txBox="1">
            <a:spLocks noGrp="1"/>
          </p:cNvSpPr>
          <p:nvPr>
            <p:ph type="title"/>
          </p:nvPr>
        </p:nvSpPr>
        <p:spPr>
          <a:prstGeom prst="rect">
            <a:avLst/>
          </a:prstGeom>
        </p:spPr>
        <p:txBody>
          <a:bodyPr/>
          <a:lstStyle/>
          <a:p>
            <a:r>
              <a:t>The ADT PriorityQueue</a:t>
            </a:r>
          </a:p>
        </p:txBody>
      </p:sp>
      <p:grpSp>
        <p:nvGrpSpPr>
          <p:cNvPr id="124" name="Group"/>
          <p:cNvGrpSpPr/>
          <p:nvPr/>
        </p:nvGrpSpPr>
        <p:grpSpPr>
          <a:xfrm>
            <a:off x="5430887" y="3276600"/>
            <a:ext cx="13522226" cy="9068903"/>
            <a:chOff x="0" y="0"/>
            <a:chExt cx="13522225" cy="9068902"/>
          </a:xfrm>
        </p:grpSpPr>
        <p:sp>
          <p:nvSpPr>
            <p:cNvPr id="122" name="Rectangle"/>
            <p:cNvSpPr/>
            <p:nvPr/>
          </p:nvSpPr>
          <p:spPr>
            <a:xfrm>
              <a:off x="0" y="0"/>
              <a:ext cx="13522226" cy="8610204"/>
            </a:xfrm>
            <a:prstGeom prst="rect">
              <a:avLst/>
            </a:prstGeom>
            <a:solidFill>
              <a:srgbClr val="E5E6E1"/>
            </a:solidFill>
            <a:ln w="50800" cap="flat">
              <a:solidFill>
                <a:srgbClr val="941100"/>
              </a:solidFill>
              <a:prstDash val="solid"/>
              <a:miter lim="400000"/>
            </a:ln>
            <a:effectLst>
              <a:outerShdw blurRad="571500" dir="1980000" rotWithShape="0">
                <a:srgbClr val="000000"/>
              </a:outerShdw>
            </a:effectLst>
          </p:spPr>
          <p:txBody>
            <a:bodyPr wrap="square" lIns="76200" tIns="76200" rIns="76200" bIns="76200" numCol="1" anchor="ctr">
              <a:noAutofit/>
            </a:bodyPr>
            <a:lstStyle/>
            <a:p>
              <a:pPr defTabSz="876300">
                <a:defRPr sz="3000">
                  <a:solidFill>
                    <a:srgbClr val="FFFFFF"/>
                  </a:solidFill>
                  <a:effectLst>
                    <a:outerShdw blurRad="38100" dist="12700" dir="5400000" rotWithShape="0">
                      <a:srgbClr val="000000">
                        <a:alpha val="50000"/>
                      </a:srgbClr>
                    </a:outerShdw>
                  </a:effectLst>
                </a:defRPr>
              </a:pPr>
              <a:endParaRPr/>
            </a:p>
          </p:txBody>
        </p:sp>
        <p:sp>
          <p:nvSpPr>
            <p:cNvPr id="123" name="template&lt;class ItemType&gt;…"/>
            <p:cNvSpPr/>
            <p:nvPr/>
          </p:nvSpPr>
          <p:spPr>
            <a:xfrm>
              <a:off x="80352" y="58761"/>
              <a:ext cx="13430395" cy="90101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noAutofit/>
            </a:bodyPr>
            <a:lstStyle/>
            <a:p>
              <a:pPr algn="l" defTabSz="685800">
                <a:tabLst>
                  <a:tab pos="368300" algn="l"/>
                </a:tabLst>
                <a:defRPr sz="3200" b="1">
                  <a:latin typeface="Menlo Regular"/>
                  <a:ea typeface="Menlo Regular"/>
                  <a:cs typeface="Menlo Regular"/>
                  <a:sym typeface="Menlo Regular"/>
                </a:defRPr>
              </a:pPr>
              <a:r>
                <a:rPr dirty="0">
                  <a:solidFill>
                    <a:srgbClr val="BB2CA2"/>
                  </a:solidFill>
                </a:rPr>
                <a:t>template</a:t>
              </a:r>
              <a:r>
                <a:rPr dirty="0"/>
                <a:t>&lt;</a:t>
              </a:r>
              <a:r>
                <a:rPr dirty="0">
                  <a:solidFill>
                    <a:srgbClr val="BB2CA2"/>
                  </a:solidFill>
                </a:rPr>
                <a:t>class</a:t>
              </a:r>
              <a:r>
                <a:rPr dirty="0"/>
                <a:t> ItemType&gt;</a:t>
              </a:r>
            </a:p>
            <a:p>
              <a:pPr algn="l" defTabSz="685800">
                <a:tabLst>
                  <a:tab pos="368300" algn="l"/>
                </a:tabLst>
                <a:defRPr sz="3200" b="1">
                  <a:latin typeface="Menlo Regular"/>
                  <a:ea typeface="Menlo Regular"/>
                  <a:cs typeface="Menlo Regular"/>
                  <a:sym typeface="Menlo Regular"/>
                </a:defRPr>
              </a:pPr>
              <a:r>
                <a:rPr dirty="0">
                  <a:solidFill>
                    <a:srgbClr val="BB2CA2"/>
                  </a:solidFill>
                </a:rPr>
                <a:t>class</a:t>
              </a:r>
              <a:r>
                <a:rPr dirty="0"/>
                <a:t> </a:t>
              </a:r>
              <a:r>
                <a:rPr dirty="0" err="1"/>
                <a:t>PriorityQueueInterface</a:t>
              </a:r>
              <a:endParaRPr dirty="0"/>
            </a:p>
            <a:p>
              <a:pPr algn="l" defTabSz="685800">
                <a:tabLst>
                  <a:tab pos="368300" algn="l"/>
                </a:tabLst>
                <a:defRPr sz="3200" b="1">
                  <a:latin typeface="Menlo Regular"/>
                  <a:ea typeface="Menlo Regular"/>
                  <a:cs typeface="Menlo Regular"/>
                  <a:sym typeface="Menlo Regular"/>
                </a:defRPr>
              </a:pPr>
              <a:r>
                <a:rPr dirty="0"/>
                <a:t>{</a:t>
              </a:r>
            </a:p>
            <a:p>
              <a:pPr algn="l" defTabSz="685800">
                <a:tabLst>
                  <a:tab pos="368300" algn="l"/>
                </a:tabLst>
                <a:defRPr sz="3200" b="1">
                  <a:solidFill>
                    <a:srgbClr val="BB2CA2"/>
                  </a:solidFill>
                  <a:latin typeface="Menlo Regular"/>
                  <a:ea typeface="Menlo Regular"/>
                  <a:cs typeface="Menlo Regular"/>
                  <a:sym typeface="Menlo Regular"/>
                </a:defRPr>
              </a:pPr>
              <a:r>
                <a:rPr dirty="0"/>
                <a:t>public</a:t>
              </a:r>
              <a:r>
                <a:rPr dirty="0">
                  <a:solidFill>
                    <a:srgbClr val="000000"/>
                  </a:solidFill>
                </a:rPr>
                <a:t>:</a:t>
              </a:r>
            </a:p>
            <a:p>
              <a:pPr algn="l" defTabSz="685800">
                <a:tabLst>
                  <a:tab pos="368300" algn="l"/>
                </a:tabLst>
                <a:defRPr sz="3200" b="1">
                  <a:solidFill>
                    <a:srgbClr val="008400"/>
                  </a:solidFill>
                  <a:latin typeface="Menlo Regular"/>
                  <a:ea typeface="Menlo Regular"/>
                  <a:cs typeface="Menlo Regular"/>
                  <a:sym typeface="Menlo Regular"/>
                </a:defRPr>
              </a:pPr>
              <a:r>
                <a:rPr dirty="0">
                  <a:solidFill>
                    <a:srgbClr val="000000"/>
                  </a:solidFill>
                </a:rPr>
                <a:t>   </a:t>
              </a:r>
              <a:r>
                <a:rPr dirty="0"/>
                <a:t>/** Adds a new entry to this queue. */</a:t>
              </a:r>
            </a:p>
            <a:p>
              <a:pPr algn="l" defTabSz="685800">
                <a:tabLst>
                  <a:tab pos="368300" algn="l"/>
                </a:tabLst>
                <a:defRPr sz="32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bool</a:t>
              </a:r>
              <a:r>
                <a:rPr dirty="0"/>
                <a:t> add(</a:t>
              </a:r>
              <a:r>
                <a:rPr dirty="0">
                  <a:solidFill>
                    <a:srgbClr val="BB2CA2"/>
                  </a:solidFill>
                </a:rPr>
                <a:t>const</a:t>
              </a:r>
              <a:r>
                <a:rPr dirty="0"/>
                <a:t> ItemType&amp; </a:t>
              </a:r>
              <a:r>
                <a:rPr dirty="0" err="1"/>
                <a:t>someItem</a:t>
              </a:r>
              <a:r>
                <a:rPr dirty="0"/>
                <a:t>) = </a:t>
              </a:r>
              <a:r>
                <a:rPr dirty="0">
                  <a:solidFill>
                    <a:srgbClr val="272AD8"/>
                  </a:solidFill>
                </a:rPr>
                <a:t>0</a:t>
              </a:r>
              <a:r>
                <a:rPr dirty="0"/>
                <a:t>;</a:t>
              </a:r>
            </a:p>
            <a:p>
              <a:pPr algn="l" defTabSz="685800">
                <a:tabLst>
                  <a:tab pos="368300" algn="l"/>
                </a:tabLst>
                <a:defRPr sz="3200" b="1">
                  <a:latin typeface="Menlo Regular"/>
                  <a:ea typeface="Menlo Regular"/>
                  <a:cs typeface="Menlo Regular"/>
                  <a:sym typeface="Menlo Regular"/>
                </a:defRPr>
              </a:pPr>
              <a:r>
                <a:rPr dirty="0"/>
                <a:t>   </a:t>
              </a:r>
            </a:p>
            <a:p>
              <a:pPr algn="l" defTabSz="685800">
                <a:tabLst>
                  <a:tab pos="368300" algn="l"/>
                </a:tabLst>
                <a:defRPr sz="3200" b="1">
                  <a:solidFill>
                    <a:srgbClr val="008400"/>
                  </a:solidFill>
                  <a:latin typeface="Menlo Regular"/>
                  <a:ea typeface="Menlo Regular"/>
                  <a:cs typeface="Menlo Regular"/>
                  <a:sym typeface="Menlo Regular"/>
                </a:defRPr>
              </a:pPr>
              <a:r>
                <a:rPr dirty="0">
                  <a:solidFill>
                    <a:srgbClr val="000000"/>
                  </a:solidFill>
                </a:rPr>
                <a:t>   </a:t>
              </a:r>
              <a:r>
                <a:rPr dirty="0"/>
                <a:t>/** Removes high priority item from this queue. */</a:t>
              </a:r>
            </a:p>
            <a:p>
              <a:pPr algn="l" defTabSz="685800">
                <a:tabLst>
                  <a:tab pos="368300" algn="l"/>
                </a:tabLst>
                <a:defRPr sz="32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bool</a:t>
              </a:r>
              <a:r>
                <a:rPr dirty="0"/>
                <a:t> dequeue() = </a:t>
              </a:r>
              <a:r>
                <a:rPr dirty="0">
                  <a:solidFill>
                    <a:srgbClr val="272AD8"/>
                  </a:solidFill>
                </a:rPr>
                <a:t>0</a:t>
              </a:r>
              <a:r>
                <a:rPr dirty="0"/>
                <a:t>;</a:t>
              </a:r>
            </a:p>
            <a:p>
              <a:pPr algn="l" defTabSz="685800">
                <a:tabLst>
                  <a:tab pos="368300" algn="l"/>
                </a:tabLst>
                <a:defRPr sz="3200" b="1">
                  <a:latin typeface="Menlo Regular"/>
                  <a:ea typeface="Menlo Regular"/>
                  <a:cs typeface="Menlo Regular"/>
                  <a:sym typeface="Menlo Regular"/>
                </a:defRPr>
              </a:pPr>
              <a:r>
                <a:rPr dirty="0"/>
                <a:t>   </a:t>
              </a:r>
            </a:p>
            <a:p>
              <a:pPr algn="l" defTabSz="685800">
                <a:tabLst>
                  <a:tab pos="368300" algn="l"/>
                </a:tabLst>
                <a:defRPr sz="3200" b="1">
                  <a:solidFill>
                    <a:srgbClr val="008400"/>
                  </a:solidFill>
                  <a:latin typeface="Menlo Regular"/>
                  <a:ea typeface="Menlo Regular"/>
                  <a:cs typeface="Menlo Regular"/>
                  <a:sym typeface="Menlo Regular"/>
                </a:defRPr>
              </a:pPr>
              <a:r>
                <a:rPr dirty="0">
                  <a:solidFill>
                    <a:srgbClr val="000000"/>
                  </a:solidFill>
                </a:rPr>
                <a:t>   </a:t>
              </a:r>
              <a:r>
                <a:rPr dirty="0"/>
                <a:t>/** Returns high priority item from this queue. */</a:t>
              </a:r>
            </a:p>
            <a:p>
              <a:pPr algn="l" defTabSz="685800">
                <a:tabLst>
                  <a:tab pos="368300" algn="l"/>
                </a:tabLst>
                <a:defRPr sz="3200" b="1">
                  <a:latin typeface="Menlo Regular"/>
                  <a:ea typeface="Menlo Regular"/>
                  <a:cs typeface="Menlo Regular"/>
                  <a:sym typeface="Menlo Regular"/>
                </a:defRPr>
              </a:pPr>
              <a:r>
                <a:rPr dirty="0"/>
                <a:t>   </a:t>
              </a:r>
              <a:r>
                <a:rPr dirty="0">
                  <a:solidFill>
                    <a:srgbClr val="BB2CA2"/>
                  </a:solidFill>
                </a:rPr>
                <a:t>virtual</a:t>
              </a:r>
              <a:r>
                <a:rPr dirty="0"/>
                <a:t> ItemType peek() </a:t>
              </a:r>
              <a:r>
                <a:rPr dirty="0">
                  <a:solidFill>
                    <a:srgbClr val="BB2CA2"/>
                  </a:solidFill>
                </a:rPr>
                <a:t>const</a:t>
              </a:r>
              <a:r>
                <a:rPr dirty="0"/>
                <a:t> = </a:t>
              </a:r>
              <a:r>
                <a:rPr dirty="0">
                  <a:solidFill>
                    <a:srgbClr val="272AD8"/>
                  </a:solidFill>
                </a:rPr>
                <a:t>0</a:t>
              </a:r>
              <a:r>
                <a:rPr dirty="0"/>
                <a:t>;</a:t>
              </a:r>
            </a:p>
            <a:p>
              <a:pPr algn="l" defTabSz="685800">
                <a:tabLst>
                  <a:tab pos="368300" algn="l"/>
                </a:tabLst>
                <a:defRPr sz="3200" b="1">
                  <a:solidFill>
                    <a:srgbClr val="008400"/>
                  </a:solidFill>
                  <a:latin typeface="Menlo Regular"/>
                  <a:ea typeface="Menlo Regular"/>
                  <a:cs typeface="Menlo Regular"/>
                  <a:sym typeface="Menlo Regular"/>
                </a:defRPr>
              </a:pPr>
              <a:endParaRPr dirty="0"/>
            </a:p>
            <a:p>
              <a:pPr algn="l" defTabSz="685800">
                <a:tabLst>
                  <a:tab pos="368300" algn="l"/>
                </a:tabLst>
                <a:defRPr sz="3200" b="1">
                  <a:solidFill>
                    <a:srgbClr val="008400"/>
                  </a:solidFill>
                  <a:latin typeface="Menlo Regular"/>
                  <a:ea typeface="Menlo Regular"/>
                  <a:cs typeface="Menlo Regular"/>
                  <a:sym typeface="Menlo Regular"/>
                </a:defRPr>
              </a:pPr>
              <a:r>
                <a:rPr dirty="0">
                  <a:solidFill>
                    <a:srgbClr val="000000"/>
                  </a:solidFill>
                </a:rPr>
                <a:t>  </a:t>
              </a:r>
              <a:r>
                <a:rPr dirty="0"/>
                <a:t>/** Sees whether this queue is empty. */</a:t>
              </a:r>
            </a:p>
            <a:p>
              <a:pPr algn="l" defTabSz="685800">
                <a:tabLst>
                  <a:tab pos="368300" algn="l"/>
                </a:tabLst>
                <a:defRPr sz="32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bool</a:t>
              </a:r>
              <a:r>
                <a:rPr dirty="0"/>
                <a:t> </a:t>
              </a:r>
              <a:r>
                <a:rPr dirty="0" err="1"/>
                <a:t>isEmpty</a:t>
              </a:r>
              <a:r>
                <a:rPr dirty="0"/>
                <a:t>() </a:t>
              </a:r>
              <a:r>
                <a:rPr dirty="0">
                  <a:solidFill>
                    <a:srgbClr val="BB2CA2"/>
                  </a:solidFill>
                </a:rPr>
                <a:t>const</a:t>
              </a:r>
              <a:r>
                <a:rPr dirty="0"/>
                <a:t> = </a:t>
              </a:r>
              <a:r>
                <a:rPr dirty="0">
                  <a:solidFill>
                    <a:srgbClr val="272AD8"/>
                  </a:solidFill>
                </a:rPr>
                <a:t>0</a:t>
              </a:r>
              <a:r>
                <a:rPr dirty="0"/>
                <a:t>;</a:t>
              </a:r>
            </a:p>
            <a:p>
              <a:pPr algn="l" defTabSz="685800">
                <a:tabLst>
                  <a:tab pos="368300" algn="l"/>
                </a:tabLst>
                <a:defRPr sz="3200" b="1">
                  <a:solidFill>
                    <a:srgbClr val="008400"/>
                  </a:solidFill>
                  <a:latin typeface="Menlo Regular"/>
                  <a:ea typeface="Menlo Regular"/>
                  <a:cs typeface="Menlo Regular"/>
                  <a:sym typeface="Menlo Regular"/>
                </a:defRPr>
              </a:pPr>
              <a:r>
                <a:rPr dirty="0">
                  <a:solidFill>
                    <a:srgbClr val="000000"/>
                  </a:solidFill>
                </a:rPr>
                <a:t>}; </a:t>
              </a:r>
              <a:r>
                <a:rPr dirty="0"/>
                <a:t>// end </a:t>
              </a:r>
              <a:r>
                <a:rPr dirty="0" err="1"/>
                <a:t>PriorityQueueInterface</a:t>
              </a:r>
              <a:endParaRPr dirty="0"/>
            </a:p>
          </p:txBody>
        </p:sp>
      </p:gr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121"/>
                                        </p:tgtEl>
                                        <p:attrNameLst>
                                          <p:attrName>style.visibility</p:attrName>
                                        </p:attrNameLst>
                                      </p:cBhvr>
                                      <p:to>
                                        <p:strVal val="visible"/>
                                      </p:to>
                                    </p:set>
                                    <p:anim calcmode="lin" valueType="num">
                                      <p:cBhvr>
                                        <p:cTn id="7" dur="1000" fill="hold"/>
                                        <p:tgtEl>
                                          <p:spTgt spid="121"/>
                                        </p:tgtEl>
                                        <p:attrNameLst>
                                          <p:attrName>ppt_w</p:attrName>
                                        </p:attrNameLst>
                                      </p:cBhvr>
                                      <p:tavLst>
                                        <p:tav tm="0">
                                          <p:val>
                                            <p:strVal val="4*#ppt_w"/>
                                          </p:val>
                                        </p:tav>
                                        <p:tav tm="100000">
                                          <p:val>
                                            <p:strVal val="#ppt_w"/>
                                          </p:val>
                                        </p:tav>
                                      </p:tavLst>
                                    </p:anim>
                                    <p:anim calcmode="lin" valueType="num">
                                      <p:cBhvr>
                                        <p:cTn id="8" dur="1000" fill="hold"/>
                                        <p:tgtEl>
                                          <p:spTgt spid="121"/>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p:tmAbs val="0"/>
                                  </p:iterate>
                                  <p:childTnLst>
                                    <p:set>
                                      <p:cBhvr>
                                        <p:cTn id="12" fill="hold"/>
                                        <p:tgtEl>
                                          <p:spTgt spid="124"/>
                                        </p:tgtEl>
                                        <p:attrNameLst>
                                          <p:attrName>style.visibility</p:attrName>
                                        </p:attrNameLst>
                                      </p:cBhvr>
                                      <p:to>
                                        <p:strVal val="visible"/>
                                      </p:to>
                                    </p:set>
                                    <p:anim calcmode="lin" valueType="num">
                                      <p:cBhvr>
                                        <p:cTn id="13" dur="750" fill="hold"/>
                                        <p:tgtEl>
                                          <p:spTgt spid="124"/>
                                        </p:tgtEl>
                                        <p:attrNameLst>
                                          <p:attrName>ppt_w</p:attrName>
                                        </p:attrNameLst>
                                      </p:cBhvr>
                                      <p:tavLst>
                                        <p:tav tm="0">
                                          <p:val>
                                            <p:fltVal val="0"/>
                                          </p:val>
                                        </p:tav>
                                        <p:tav tm="100000">
                                          <p:val>
                                            <p:strVal val="#ppt_w"/>
                                          </p:val>
                                        </p:tav>
                                      </p:tavLst>
                                    </p:anim>
                                    <p:anim calcmode="lin" valueType="num">
                                      <p:cBhvr>
                                        <p:cTn id="14" dur="750" fill="hold"/>
                                        <p:tgtEl>
                                          <p:spTgt spid="1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1" animBg="1" advAuto="0"/>
      <p:bldP spid="124" grpId="2"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he ADT Heap"/>
          <p:cNvSpPr txBox="1">
            <a:spLocks noGrp="1"/>
          </p:cNvSpPr>
          <p:nvPr>
            <p:ph type="title"/>
          </p:nvPr>
        </p:nvSpPr>
        <p:spPr>
          <a:prstGeom prst="rect">
            <a:avLst/>
          </a:prstGeom>
        </p:spPr>
        <p:txBody>
          <a:bodyPr/>
          <a:lstStyle/>
          <a:p>
            <a:endParaRPr/>
          </a:p>
          <a:p>
            <a:r>
              <a:t>the ADT Heap</a:t>
            </a:r>
          </a:p>
        </p:txBody>
      </p:sp>
    </p:spTree>
  </p:cSld>
  <p:clrMapOvr>
    <a:masterClrMapping/>
  </p:clrMapOvr>
  <mc:AlternateContent xmlns:mc="http://schemas.openxmlformats.org/markup-compatibility/2006" xmlns:p14="http://schemas.microsoft.com/office/powerpoint/2010/main">
    <mc:Choice Requires="p14">
      <p:transition spd="slow" p14:dur="800">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128"/>
                                        </p:tgtEl>
                                        <p:attrNameLst>
                                          <p:attrName>style.visibility</p:attrName>
                                        </p:attrNameLst>
                                      </p:cBhvr>
                                      <p:to>
                                        <p:strVal val="visible"/>
                                      </p:to>
                                    </p:set>
                                    <p:animEffect transition="in" filter="wipe(left)">
                                      <p:cBhvr>
                                        <p:cTn id="7" dur="10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Heaps"/>
          <p:cNvSpPr txBox="1">
            <a:spLocks noGrp="1"/>
          </p:cNvSpPr>
          <p:nvPr>
            <p:ph type="title"/>
          </p:nvPr>
        </p:nvSpPr>
        <p:spPr>
          <a:prstGeom prst="rect">
            <a:avLst/>
          </a:prstGeom>
        </p:spPr>
        <p:txBody>
          <a:bodyPr/>
          <a:lstStyle/>
          <a:p>
            <a:r>
              <a:t>Heaps</a:t>
            </a:r>
          </a:p>
        </p:txBody>
      </p:sp>
      <p:sp>
        <p:nvSpPr>
          <p:cNvPr id="131" name="A complete binary tree whose nodes contain objects that can be compared…"/>
          <p:cNvSpPr txBox="1">
            <a:spLocks noGrp="1"/>
          </p:cNvSpPr>
          <p:nvPr>
            <p:ph type="body" sz="quarter" idx="1"/>
          </p:nvPr>
        </p:nvSpPr>
        <p:spPr>
          <a:xfrm>
            <a:off x="190500" y="2343150"/>
            <a:ext cx="12287250" cy="4838700"/>
          </a:xfrm>
          <a:prstGeom prst="rect">
            <a:avLst/>
          </a:prstGeom>
        </p:spPr>
        <p:txBody>
          <a:bodyPr/>
          <a:lstStyle/>
          <a:p>
            <a:pPr>
              <a:buBlip>
                <a:blip r:embed="rId3"/>
              </a:buBlip>
            </a:pPr>
            <a:r>
              <a:t>A </a:t>
            </a:r>
            <a:r>
              <a:rPr>
                <a:solidFill>
                  <a:srgbClr val="941100"/>
                </a:solidFill>
              </a:rPr>
              <a:t>complete</a:t>
            </a:r>
            <a:r>
              <a:t> binary tree whose nodes contain objects that can be compared </a:t>
            </a:r>
          </a:p>
          <a:p>
            <a:pPr lvl="1">
              <a:buBlip>
                <a:blip r:embed="rId3"/>
              </a:buBlip>
            </a:pPr>
            <a:r>
              <a:t>Each node contains an object that is larger than the objects in its descendants.</a:t>
            </a:r>
          </a:p>
          <a:p>
            <a:pPr lvl="2">
              <a:buBlip>
                <a:blip r:embed="rId3"/>
              </a:buBlip>
            </a:pPr>
            <a:r>
              <a:t>Root of max heap is always the largest entry</a:t>
            </a:r>
          </a:p>
        </p:txBody>
      </p:sp>
      <p:sp>
        <p:nvSpPr>
          <p:cNvPr id="132" name="Rectangle"/>
          <p:cNvSpPr/>
          <p:nvPr/>
        </p:nvSpPr>
        <p:spPr>
          <a:xfrm>
            <a:off x="12725400" y="2362200"/>
            <a:ext cx="11563350" cy="8934450"/>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33" name="Connection Line"/>
          <p:cNvCxnSpPr>
            <a:stCxn id="135" idx="0"/>
            <a:endCxn id="138" idx="0"/>
          </p:cNvCxnSpPr>
          <p:nvPr/>
        </p:nvCxnSpPr>
        <p:spPr>
          <a:xfrm flipH="1">
            <a:off x="2821971" y="7332423"/>
            <a:ext cx="1592778" cy="1629043"/>
          </a:xfrm>
          <a:prstGeom prst="straightConnector1">
            <a:avLst/>
          </a:prstGeom>
          <a:ln w="76200" cap="sq">
            <a:solidFill>
              <a:srgbClr val="000000"/>
            </a:solidFill>
            <a:miter lim="400000"/>
          </a:ln>
        </p:spPr>
      </p:cxnSp>
      <p:cxnSp>
        <p:nvCxnSpPr>
          <p:cNvPr id="134" name="Connection Line"/>
          <p:cNvCxnSpPr>
            <a:stCxn id="135" idx="0"/>
            <a:endCxn id="141" idx="0"/>
          </p:cNvCxnSpPr>
          <p:nvPr/>
        </p:nvCxnSpPr>
        <p:spPr>
          <a:xfrm>
            <a:off x="4414748" y="7332423"/>
            <a:ext cx="1857822" cy="1629043"/>
          </a:xfrm>
          <a:prstGeom prst="straightConnector1">
            <a:avLst/>
          </a:prstGeom>
          <a:ln w="76200" cap="sq">
            <a:solidFill>
              <a:srgbClr val="000000"/>
            </a:solidFill>
            <a:miter lim="400000"/>
          </a:ln>
        </p:spPr>
      </p:cxnSp>
      <p:sp>
        <p:nvSpPr>
          <p:cNvPr id="135" name="Circle"/>
          <p:cNvSpPr/>
          <p:nvPr/>
        </p:nvSpPr>
        <p:spPr>
          <a:xfrm>
            <a:off x="3926714" y="6845046"/>
            <a:ext cx="976068" cy="974755"/>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cxnSp>
        <p:nvCxnSpPr>
          <p:cNvPr id="136" name="Connection Line"/>
          <p:cNvCxnSpPr>
            <a:stCxn id="138" idx="0"/>
            <a:endCxn id="146" idx="0"/>
          </p:cNvCxnSpPr>
          <p:nvPr/>
        </p:nvCxnSpPr>
        <p:spPr>
          <a:xfrm flipH="1">
            <a:off x="1935833" y="8961465"/>
            <a:ext cx="886139" cy="1640437"/>
          </a:xfrm>
          <a:prstGeom prst="straightConnector1">
            <a:avLst/>
          </a:prstGeom>
          <a:ln w="76200" cap="sq">
            <a:solidFill>
              <a:srgbClr val="000000"/>
            </a:solidFill>
            <a:miter lim="400000"/>
          </a:ln>
        </p:spPr>
      </p:cxnSp>
      <p:cxnSp>
        <p:nvCxnSpPr>
          <p:cNvPr id="137" name="Connection Line"/>
          <p:cNvCxnSpPr>
            <a:stCxn id="138" idx="0"/>
            <a:endCxn id="143" idx="0"/>
          </p:cNvCxnSpPr>
          <p:nvPr/>
        </p:nvCxnSpPr>
        <p:spPr>
          <a:xfrm>
            <a:off x="2821971" y="8961465"/>
            <a:ext cx="854075" cy="1640437"/>
          </a:xfrm>
          <a:prstGeom prst="straightConnector1">
            <a:avLst/>
          </a:prstGeom>
          <a:ln w="76200" cap="sq">
            <a:solidFill>
              <a:srgbClr val="000000"/>
            </a:solidFill>
            <a:miter lim="400000"/>
          </a:ln>
        </p:spPr>
      </p:cxnSp>
      <p:sp>
        <p:nvSpPr>
          <p:cNvPr id="138" name="Circle"/>
          <p:cNvSpPr/>
          <p:nvPr/>
        </p:nvSpPr>
        <p:spPr>
          <a:xfrm>
            <a:off x="2333937" y="8474088"/>
            <a:ext cx="976068"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cxnSp>
        <p:nvCxnSpPr>
          <p:cNvPr id="139" name="Connection Line"/>
          <p:cNvCxnSpPr>
            <a:stCxn id="141" idx="0"/>
            <a:endCxn id="150" idx="0"/>
          </p:cNvCxnSpPr>
          <p:nvPr/>
        </p:nvCxnSpPr>
        <p:spPr>
          <a:xfrm>
            <a:off x="6272569" y="8961465"/>
            <a:ext cx="889627" cy="1545187"/>
          </a:xfrm>
          <a:prstGeom prst="straightConnector1">
            <a:avLst/>
          </a:prstGeom>
          <a:ln w="76200" cap="sq">
            <a:solidFill>
              <a:srgbClr val="000000"/>
            </a:solidFill>
            <a:miter lim="400000"/>
          </a:ln>
        </p:spPr>
      </p:cxnSp>
      <p:cxnSp>
        <p:nvCxnSpPr>
          <p:cNvPr id="140" name="Connection Line"/>
          <p:cNvCxnSpPr>
            <a:stCxn id="141" idx="0"/>
            <a:endCxn id="142" idx="0"/>
          </p:cNvCxnSpPr>
          <p:nvPr/>
        </p:nvCxnSpPr>
        <p:spPr>
          <a:xfrm flipH="1">
            <a:off x="5414827" y="8961465"/>
            <a:ext cx="857743" cy="1650052"/>
          </a:xfrm>
          <a:prstGeom prst="straightConnector1">
            <a:avLst/>
          </a:prstGeom>
          <a:ln w="76200" cap="sq">
            <a:solidFill>
              <a:srgbClr val="000000"/>
            </a:solidFill>
            <a:miter lim="400000"/>
          </a:ln>
        </p:spPr>
      </p:cxnSp>
      <p:sp>
        <p:nvSpPr>
          <p:cNvPr id="141" name="Circle"/>
          <p:cNvSpPr/>
          <p:nvPr/>
        </p:nvSpPr>
        <p:spPr>
          <a:xfrm>
            <a:off x="5784536" y="8474088"/>
            <a:ext cx="976068"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142" name="Circle"/>
          <p:cNvSpPr/>
          <p:nvPr/>
        </p:nvSpPr>
        <p:spPr>
          <a:xfrm>
            <a:off x="4926794" y="10124138"/>
            <a:ext cx="976068"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143" name="Circle"/>
          <p:cNvSpPr/>
          <p:nvPr/>
        </p:nvSpPr>
        <p:spPr>
          <a:xfrm>
            <a:off x="3188012" y="10114523"/>
            <a:ext cx="976068"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cxnSp>
        <p:nvCxnSpPr>
          <p:cNvPr id="144" name="Connection Line"/>
          <p:cNvCxnSpPr>
            <a:stCxn id="146" idx="0"/>
            <a:endCxn id="149" idx="0"/>
          </p:cNvCxnSpPr>
          <p:nvPr/>
        </p:nvCxnSpPr>
        <p:spPr>
          <a:xfrm flipH="1">
            <a:off x="1078583" y="10601901"/>
            <a:ext cx="857251" cy="1638301"/>
          </a:xfrm>
          <a:prstGeom prst="straightConnector1">
            <a:avLst/>
          </a:prstGeom>
          <a:ln w="76200" cap="sq">
            <a:solidFill>
              <a:srgbClr val="000000"/>
            </a:solidFill>
            <a:miter lim="400000"/>
          </a:ln>
        </p:spPr>
      </p:cxnSp>
      <p:cxnSp>
        <p:nvCxnSpPr>
          <p:cNvPr id="145" name="Connection Line"/>
          <p:cNvCxnSpPr>
            <a:stCxn id="146" idx="0"/>
            <a:endCxn id="148" idx="0"/>
          </p:cNvCxnSpPr>
          <p:nvPr/>
        </p:nvCxnSpPr>
        <p:spPr>
          <a:xfrm>
            <a:off x="1935833" y="10601901"/>
            <a:ext cx="768663" cy="1638301"/>
          </a:xfrm>
          <a:prstGeom prst="straightConnector1">
            <a:avLst/>
          </a:prstGeom>
          <a:ln w="76200" cap="sq">
            <a:solidFill>
              <a:srgbClr val="000000"/>
            </a:solidFill>
            <a:miter lim="400000"/>
          </a:ln>
        </p:spPr>
      </p:cxnSp>
      <p:sp>
        <p:nvSpPr>
          <p:cNvPr id="146" name="Circle"/>
          <p:cNvSpPr/>
          <p:nvPr/>
        </p:nvSpPr>
        <p:spPr>
          <a:xfrm>
            <a:off x="1447800" y="10114523"/>
            <a:ext cx="976067"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147" name="90"/>
          <p:cNvSpPr/>
          <p:nvPr/>
        </p:nvSpPr>
        <p:spPr>
          <a:xfrm>
            <a:off x="4078560" y="6984746"/>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90</a:t>
            </a:r>
          </a:p>
        </p:txBody>
      </p:sp>
      <p:sp>
        <p:nvSpPr>
          <p:cNvPr id="148" name="Circle"/>
          <p:cNvSpPr/>
          <p:nvPr/>
        </p:nvSpPr>
        <p:spPr>
          <a:xfrm>
            <a:off x="2216462" y="11752823"/>
            <a:ext cx="976068"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149" name="Circle"/>
          <p:cNvSpPr/>
          <p:nvPr/>
        </p:nvSpPr>
        <p:spPr>
          <a:xfrm>
            <a:off x="590550" y="11752823"/>
            <a:ext cx="976067"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150" name="Circle"/>
          <p:cNvSpPr/>
          <p:nvPr/>
        </p:nvSpPr>
        <p:spPr>
          <a:xfrm>
            <a:off x="6674162" y="10019273"/>
            <a:ext cx="976068"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151" name="70"/>
          <p:cNvSpPr/>
          <p:nvPr/>
        </p:nvSpPr>
        <p:spPr>
          <a:xfrm>
            <a:off x="1576609" y="10270871"/>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70</a:t>
            </a:r>
          </a:p>
        </p:txBody>
      </p:sp>
      <p:sp>
        <p:nvSpPr>
          <p:cNvPr id="152" name="60"/>
          <p:cNvSpPr/>
          <p:nvPr/>
        </p:nvSpPr>
        <p:spPr>
          <a:xfrm>
            <a:off x="5920009" y="8632571"/>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60</a:t>
            </a:r>
          </a:p>
        </p:txBody>
      </p:sp>
      <p:sp>
        <p:nvSpPr>
          <p:cNvPr id="153" name="30"/>
          <p:cNvSpPr/>
          <p:nvPr/>
        </p:nvSpPr>
        <p:spPr>
          <a:xfrm>
            <a:off x="3316560" y="10261346"/>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30</a:t>
            </a:r>
          </a:p>
        </p:txBody>
      </p:sp>
      <p:sp>
        <p:nvSpPr>
          <p:cNvPr id="154" name="20"/>
          <p:cNvSpPr/>
          <p:nvPr/>
        </p:nvSpPr>
        <p:spPr>
          <a:xfrm>
            <a:off x="5043709" y="10270871"/>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20</a:t>
            </a:r>
          </a:p>
        </p:txBody>
      </p:sp>
      <p:sp>
        <p:nvSpPr>
          <p:cNvPr id="155" name="50"/>
          <p:cNvSpPr/>
          <p:nvPr/>
        </p:nvSpPr>
        <p:spPr>
          <a:xfrm>
            <a:off x="6796309" y="10156571"/>
            <a:ext cx="720180" cy="673101"/>
          </a:xfrm>
          <a:prstGeom prst="rect">
            <a:avLst/>
          </a:prstGeom>
          <a:ln w="12700">
            <a:miter lim="400000"/>
          </a:ln>
          <a:effectLst>
            <a:outerShdw blurRad="190500" dist="1143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50</a:t>
            </a:r>
          </a:p>
        </p:txBody>
      </p:sp>
      <p:sp>
        <p:nvSpPr>
          <p:cNvPr id="156" name="40"/>
          <p:cNvSpPr/>
          <p:nvPr/>
        </p:nvSpPr>
        <p:spPr>
          <a:xfrm>
            <a:off x="2319559" y="11909171"/>
            <a:ext cx="720180" cy="673101"/>
          </a:xfrm>
          <a:prstGeom prst="rect">
            <a:avLst/>
          </a:prstGeom>
          <a:ln w="12700">
            <a:miter lim="400000"/>
          </a:ln>
          <a:effectLst>
            <a:outerShdw blurRad="190500" dist="1143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40</a:t>
            </a:r>
          </a:p>
        </p:txBody>
      </p:sp>
      <p:sp>
        <p:nvSpPr>
          <p:cNvPr id="157" name="10"/>
          <p:cNvSpPr/>
          <p:nvPr/>
        </p:nvSpPr>
        <p:spPr>
          <a:xfrm>
            <a:off x="719359" y="11909171"/>
            <a:ext cx="720180" cy="673101"/>
          </a:xfrm>
          <a:prstGeom prst="rect">
            <a:avLst/>
          </a:prstGeom>
          <a:ln w="12700">
            <a:miter lim="400000"/>
          </a:ln>
          <a:effectLst>
            <a:outerShdw blurRad="190500" dist="1143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10</a:t>
            </a:r>
          </a:p>
        </p:txBody>
      </p:sp>
      <p:sp>
        <p:nvSpPr>
          <p:cNvPr id="158" name="80"/>
          <p:cNvSpPr/>
          <p:nvPr/>
        </p:nvSpPr>
        <p:spPr>
          <a:xfrm>
            <a:off x="2471959" y="8594471"/>
            <a:ext cx="720180" cy="673101"/>
          </a:xfrm>
          <a:prstGeom prst="rect">
            <a:avLst/>
          </a:prstGeom>
          <a:ln w="12700">
            <a:miter lim="400000"/>
          </a:ln>
          <a:effectLst>
            <a:outerShdw blurRad="190500" dist="1143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80</a:t>
            </a:r>
          </a:p>
        </p:txBody>
      </p:sp>
      <p:graphicFrame>
        <p:nvGraphicFramePr>
          <p:cNvPr id="159" name="Table 2"/>
          <p:cNvGraphicFramePr/>
          <p:nvPr>
            <p:extLst>
              <p:ext uri="{D42A27DB-BD31-4B8C-83A1-F6EECF244321}">
                <p14:modId xmlns:p14="http://schemas.microsoft.com/office/powerpoint/2010/main" val="1578142251"/>
              </p:ext>
            </p:extLst>
          </p:nvPr>
        </p:nvGraphicFramePr>
        <p:xfrm>
          <a:off x="7391400" y="12247626"/>
          <a:ext cx="16740438" cy="755650"/>
        </p:xfrm>
        <a:graphic>
          <a:graphicData uri="http://schemas.openxmlformats.org/drawingml/2006/table">
            <a:tbl>
              <a:tblPr>
                <a:tableStyleId>{4C3C2611-4C71-4FC5-86AE-919BDF0F9419}</a:tableStyleId>
              </a:tblPr>
              <a:tblGrid>
                <a:gridCol w="1521858">
                  <a:extLst>
                    <a:ext uri="{9D8B030D-6E8A-4147-A177-3AD203B41FA5}">
                      <a16:colId xmlns:a16="http://schemas.microsoft.com/office/drawing/2014/main" val="20000"/>
                    </a:ext>
                  </a:extLst>
                </a:gridCol>
                <a:gridCol w="1521858">
                  <a:extLst>
                    <a:ext uri="{9D8B030D-6E8A-4147-A177-3AD203B41FA5}">
                      <a16:colId xmlns:a16="http://schemas.microsoft.com/office/drawing/2014/main" val="20001"/>
                    </a:ext>
                  </a:extLst>
                </a:gridCol>
                <a:gridCol w="1521858">
                  <a:extLst>
                    <a:ext uri="{9D8B030D-6E8A-4147-A177-3AD203B41FA5}">
                      <a16:colId xmlns:a16="http://schemas.microsoft.com/office/drawing/2014/main" val="20002"/>
                    </a:ext>
                  </a:extLst>
                </a:gridCol>
                <a:gridCol w="1521858">
                  <a:extLst>
                    <a:ext uri="{9D8B030D-6E8A-4147-A177-3AD203B41FA5}">
                      <a16:colId xmlns:a16="http://schemas.microsoft.com/office/drawing/2014/main" val="20003"/>
                    </a:ext>
                  </a:extLst>
                </a:gridCol>
                <a:gridCol w="1521858">
                  <a:extLst>
                    <a:ext uri="{9D8B030D-6E8A-4147-A177-3AD203B41FA5}">
                      <a16:colId xmlns:a16="http://schemas.microsoft.com/office/drawing/2014/main" val="20004"/>
                    </a:ext>
                  </a:extLst>
                </a:gridCol>
                <a:gridCol w="1521858">
                  <a:extLst>
                    <a:ext uri="{9D8B030D-6E8A-4147-A177-3AD203B41FA5}">
                      <a16:colId xmlns:a16="http://schemas.microsoft.com/office/drawing/2014/main" val="20005"/>
                    </a:ext>
                  </a:extLst>
                </a:gridCol>
                <a:gridCol w="1521858">
                  <a:extLst>
                    <a:ext uri="{9D8B030D-6E8A-4147-A177-3AD203B41FA5}">
                      <a16:colId xmlns:a16="http://schemas.microsoft.com/office/drawing/2014/main" val="20006"/>
                    </a:ext>
                  </a:extLst>
                </a:gridCol>
                <a:gridCol w="1521858">
                  <a:extLst>
                    <a:ext uri="{9D8B030D-6E8A-4147-A177-3AD203B41FA5}">
                      <a16:colId xmlns:a16="http://schemas.microsoft.com/office/drawing/2014/main" val="20007"/>
                    </a:ext>
                  </a:extLst>
                </a:gridCol>
                <a:gridCol w="1521858">
                  <a:extLst>
                    <a:ext uri="{9D8B030D-6E8A-4147-A177-3AD203B41FA5}">
                      <a16:colId xmlns:a16="http://schemas.microsoft.com/office/drawing/2014/main" val="20008"/>
                    </a:ext>
                  </a:extLst>
                </a:gridCol>
                <a:gridCol w="1521858">
                  <a:extLst>
                    <a:ext uri="{9D8B030D-6E8A-4147-A177-3AD203B41FA5}">
                      <a16:colId xmlns:a16="http://schemas.microsoft.com/office/drawing/2014/main" val="20009"/>
                    </a:ext>
                  </a:extLst>
                </a:gridCol>
                <a:gridCol w="1521858">
                  <a:extLst>
                    <a:ext uri="{9D8B030D-6E8A-4147-A177-3AD203B41FA5}">
                      <a16:colId xmlns:a16="http://schemas.microsoft.com/office/drawing/2014/main" val="20010"/>
                    </a:ext>
                  </a:extLst>
                </a:gridCol>
              </a:tblGrid>
              <a:tr h="755650">
                <a:tc>
                  <a:txBody>
                    <a:bodyPr/>
                    <a:lstStyle/>
                    <a:p>
                      <a:pPr defTabSz="914400">
                        <a:tabLst>
                          <a:tab pos="1371600" algn="l"/>
                        </a:tabLst>
                        <a:defRPr sz="1800"/>
                      </a:pPr>
                      <a:r>
                        <a:rPr sz="2600" b="1">
                          <a:latin typeface="Courier New"/>
                          <a:ea typeface="Courier New"/>
                          <a:cs typeface="Courier New"/>
                          <a:sym typeface="Courier New"/>
                        </a:rPr>
                        <a:t>0</a:t>
                      </a:r>
                    </a:p>
                  </a:txBody>
                  <a:tcPr marL="50800" marR="50800" marT="50800" marB="50800" anchor="b" horzOverflow="overflow">
                    <a:lnL w="762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1</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2</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3</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4</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5</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6</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7</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8</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9</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10</a:t>
                      </a:r>
                    </a:p>
                  </a:txBody>
                  <a:tcPr marL="50800" marR="50800" marT="50800" marB="50800" anchor="b" horzOverflow="overflow">
                    <a:lnL w="38100">
                      <a:solidFill>
                        <a:srgbClr val="000000"/>
                      </a:solidFill>
                      <a:miter lim="400000"/>
                    </a:lnL>
                    <a:lnR w="762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extLst>
                  <a:ext uri="{0D108BD9-81ED-4DB2-BD59-A6C34878D82A}">
                    <a16:rowId xmlns:a16="http://schemas.microsoft.com/office/drawing/2014/main" val="10000"/>
                  </a:ext>
                </a:extLst>
              </a:tr>
            </a:tbl>
          </a:graphicData>
        </a:graphic>
      </p:graphicFrame>
      <p:sp>
        <p:nvSpPr>
          <p:cNvPr id="160" name="heap"/>
          <p:cNvSpPr/>
          <p:nvPr/>
        </p:nvSpPr>
        <p:spPr>
          <a:xfrm rot="16200000">
            <a:off x="6354793" y="11386947"/>
            <a:ext cx="1360364" cy="723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defRPr sz="3800" b="1">
                <a:solidFill>
                  <a:srgbClr val="531B93"/>
                </a:solidFill>
                <a:latin typeface="Courier New"/>
                <a:ea typeface="Courier New"/>
                <a:cs typeface="Courier New"/>
                <a:sym typeface="Courier New"/>
              </a:defRPr>
            </a:lvl1pPr>
          </a:lstStyle>
          <a:p>
            <a:r>
              <a:t>heap</a:t>
            </a:r>
          </a:p>
        </p:txBody>
      </p:sp>
      <p:graphicFrame>
        <p:nvGraphicFramePr>
          <p:cNvPr id="161" name="Table 1"/>
          <p:cNvGraphicFramePr/>
          <p:nvPr>
            <p:extLst>
              <p:ext uri="{D42A27DB-BD31-4B8C-83A1-F6EECF244321}">
                <p14:modId xmlns:p14="http://schemas.microsoft.com/office/powerpoint/2010/main" val="578647226"/>
              </p:ext>
            </p:extLst>
          </p:nvPr>
        </p:nvGraphicFramePr>
        <p:xfrm>
          <a:off x="7391400" y="11523726"/>
          <a:ext cx="16740438" cy="755650"/>
        </p:xfrm>
        <a:graphic>
          <a:graphicData uri="http://schemas.openxmlformats.org/drawingml/2006/table">
            <a:tbl>
              <a:tblPr>
                <a:tableStyleId>{4C3C2611-4C71-4FC5-86AE-919BDF0F9419}</a:tableStyleId>
              </a:tblPr>
              <a:tblGrid>
                <a:gridCol w="1521858">
                  <a:extLst>
                    <a:ext uri="{9D8B030D-6E8A-4147-A177-3AD203B41FA5}">
                      <a16:colId xmlns:a16="http://schemas.microsoft.com/office/drawing/2014/main" val="20000"/>
                    </a:ext>
                  </a:extLst>
                </a:gridCol>
                <a:gridCol w="1521858">
                  <a:extLst>
                    <a:ext uri="{9D8B030D-6E8A-4147-A177-3AD203B41FA5}">
                      <a16:colId xmlns:a16="http://schemas.microsoft.com/office/drawing/2014/main" val="20001"/>
                    </a:ext>
                  </a:extLst>
                </a:gridCol>
                <a:gridCol w="1521858">
                  <a:extLst>
                    <a:ext uri="{9D8B030D-6E8A-4147-A177-3AD203B41FA5}">
                      <a16:colId xmlns:a16="http://schemas.microsoft.com/office/drawing/2014/main" val="20002"/>
                    </a:ext>
                  </a:extLst>
                </a:gridCol>
                <a:gridCol w="1521858">
                  <a:extLst>
                    <a:ext uri="{9D8B030D-6E8A-4147-A177-3AD203B41FA5}">
                      <a16:colId xmlns:a16="http://schemas.microsoft.com/office/drawing/2014/main" val="20003"/>
                    </a:ext>
                  </a:extLst>
                </a:gridCol>
                <a:gridCol w="1521858">
                  <a:extLst>
                    <a:ext uri="{9D8B030D-6E8A-4147-A177-3AD203B41FA5}">
                      <a16:colId xmlns:a16="http://schemas.microsoft.com/office/drawing/2014/main" val="20004"/>
                    </a:ext>
                  </a:extLst>
                </a:gridCol>
                <a:gridCol w="1521858">
                  <a:extLst>
                    <a:ext uri="{9D8B030D-6E8A-4147-A177-3AD203B41FA5}">
                      <a16:colId xmlns:a16="http://schemas.microsoft.com/office/drawing/2014/main" val="20005"/>
                    </a:ext>
                  </a:extLst>
                </a:gridCol>
                <a:gridCol w="1521858">
                  <a:extLst>
                    <a:ext uri="{9D8B030D-6E8A-4147-A177-3AD203B41FA5}">
                      <a16:colId xmlns:a16="http://schemas.microsoft.com/office/drawing/2014/main" val="20006"/>
                    </a:ext>
                  </a:extLst>
                </a:gridCol>
                <a:gridCol w="1521858">
                  <a:extLst>
                    <a:ext uri="{9D8B030D-6E8A-4147-A177-3AD203B41FA5}">
                      <a16:colId xmlns:a16="http://schemas.microsoft.com/office/drawing/2014/main" val="20007"/>
                    </a:ext>
                  </a:extLst>
                </a:gridCol>
                <a:gridCol w="1521858">
                  <a:extLst>
                    <a:ext uri="{9D8B030D-6E8A-4147-A177-3AD203B41FA5}">
                      <a16:colId xmlns:a16="http://schemas.microsoft.com/office/drawing/2014/main" val="20008"/>
                    </a:ext>
                  </a:extLst>
                </a:gridCol>
                <a:gridCol w="1521858">
                  <a:extLst>
                    <a:ext uri="{9D8B030D-6E8A-4147-A177-3AD203B41FA5}">
                      <a16:colId xmlns:a16="http://schemas.microsoft.com/office/drawing/2014/main" val="20009"/>
                    </a:ext>
                  </a:extLst>
                </a:gridCol>
                <a:gridCol w="1521858">
                  <a:extLst>
                    <a:ext uri="{9D8B030D-6E8A-4147-A177-3AD203B41FA5}">
                      <a16:colId xmlns:a16="http://schemas.microsoft.com/office/drawing/2014/main" val="20010"/>
                    </a:ext>
                  </a:extLst>
                </a:gridCol>
              </a:tblGrid>
              <a:tr h="755650">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762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762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extLst>
                  <a:ext uri="{0D108BD9-81ED-4DB2-BD59-A6C34878D82A}">
                    <a16:rowId xmlns:a16="http://schemas.microsoft.com/office/drawing/2014/main" val="10000"/>
                  </a:ext>
                </a:extLst>
              </a:tr>
            </a:tbl>
          </a:graphicData>
        </a:graphic>
      </p:graphicFrame>
      <p:sp>
        <p:nvSpPr>
          <p:cNvPr id="162" name="template&lt;class ItemType&gt;…"/>
          <p:cNvSpPr/>
          <p:nvPr/>
        </p:nvSpPr>
        <p:spPr>
          <a:xfrm>
            <a:off x="12828644" y="2333625"/>
            <a:ext cx="11430001" cy="9029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14300" tIns="114300" rIns="114300" bIns="114300">
            <a:spAutoFit/>
          </a:bodyPr>
          <a:lstStyle/>
          <a:p>
            <a:pPr algn="l" defTabSz="685800">
              <a:lnSpc>
                <a:spcPct val="104999"/>
              </a:lnSpc>
              <a:tabLst>
                <a:tab pos="368300" algn="l"/>
              </a:tabLst>
              <a:defRPr sz="26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lnSpc>
                <a:spcPct val="104999"/>
              </a:lnSpc>
              <a:tabLst>
                <a:tab pos="368300" algn="l"/>
              </a:tabLst>
              <a:defRPr sz="2600" b="1">
                <a:latin typeface="Menlo Regular"/>
                <a:ea typeface="Menlo Regular"/>
                <a:cs typeface="Menlo Regular"/>
                <a:sym typeface="Menlo Regular"/>
              </a:defRPr>
            </a:pPr>
            <a:r>
              <a:rPr>
                <a:solidFill>
                  <a:srgbClr val="BB2CA2"/>
                </a:solidFill>
              </a:rPr>
              <a:t>class</a:t>
            </a:r>
            <a:r>
              <a:t> HeapInterface</a:t>
            </a:r>
          </a:p>
          <a:p>
            <a:pPr algn="l" defTabSz="685800">
              <a:lnSpc>
                <a:spcPct val="104999"/>
              </a:lnSpc>
              <a:tabLst>
                <a:tab pos="368300" algn="l"/>
              </a:tabLst>
              <a:defRPr sz="2600" b="1">
                <a:latin typeface="Menlo Regular"/>
                <a:ea typeface="Menlo Regular"/>
                <a:cs typeface="Menlo Regular"/>
                <a:sym typeface="Menlo Regular"/>
              </a:defRPr>
            </a:pPr>
            <a:r>
              <a:t>{</a:t>
            </a:r>
          </a:p>
          <a:p>
            <a:pPr algn="l" defTabSz="685800">
              <a:lnSpc>
                <a:spcPct val="104999"/>
              </a:lnSpc>
              <a:tabLst>
                <a:tab pos="368300" algn="l"/>
              </a:tabLst>
              <a:defRPr sz="2600" b="1">
                <a:solidFill>
                  <a:srgbClr val="BB2CA2"/>
                </a:solidFill>
                <a:latin typeface="Menlo Regular"/>
                <a:ea typeface="Menlo Regular"/>
                <a:cs typeface="Menlo Regular"/>
                <a:sym typeface="Menlo Regular"/>
              </a:defRPr>
            </a:pPr>
            <a:r>
              <a:t>public</a:t>
            </a:r>
            <a:r>
              <a:rPr>
                <a:solidFill>
                  <a:srgbClr val="000000"/>
                </a:solidFill>
              </a:rPr>
              <a:t>:</a:t>
            </a:r>
          </a:p>
          <a:p>
            <a:pPr algn="l" defTabSz="685800">
              <a:lnSpc>
                <a:spcPct val="104999"/>
              </a:lnSpc>
              <a:tabLst>
                <a:tab pos="368300" algn="l"/>
              </a:tabLst>
              <a:defRPr sz="2600" b="1">
                <a:solidFill>
                  <a:srgbClr val="008400"/>
                </a:solidFill>
                <a:latin typeface="Menlo Regular"/>
                <a:ea typeface="Menlo Regular"/>
                <a:cs typeface="Menlo Regular"/>
                <a:sym typeface="Menlo Regular"/>
              </a:defRPr>
            </a:pPr>
            <a:r>
              <a:rPr>
                <a:solidFill>
                  <a:srgbClr val="000000"/>
                </a:solidFill>
              </a:rPr>
              <a:t>   </a:t>
            </a:r>
            <a:r>
              <a:t>/** Sees whether this heap is empty. */</a:t>
            </a:r>
          </a:p>
          <a:p>
            <a:pPr algn="l" defTabSz="685800">
              <a:lnSpc>
                <a:spcPct val="104999"/>
              </a:lnSpc>
              <a:tabLst>
                <a:tab pos="368300" algn="l"/>
              </a:tabLst>
              <a:defRPr sz="2600" b="1">
                <a:latin typeface="Menlo Regular"/>
                <a:ea typeface="Menlo Regular"/>
                <a:cs typeface="Menlo Regular"/>
                <a:sym typeface="Menlo Regular"/>
              </a:defRPr>
            </a:pPr>
            <a:r>
              <a:t>   </a:t>
            </a:r>
            <a:r>
              <a:rPr>
                <a:solidFill>
                  <a:srgbClr val="BB2CA2"/>
                </a:solidFill>
              </a:rPr>
              <a:t>virtual</a:t>
            </a:r>
            <a:r>
              <a:t> </a:t>
            </a:r>
            <a:r>
              <a:rPr>
                <a:solidFill>
                  <a:srgbClr val="BB2CA2"/>
                </a:solidFill>
              </a:rPr>
              <a:t>bool</a:t>
            </a:r>
            <a:r>
              <a:t> isEmpty() </a:t>
            </a:r>
            <a:r>
              <a:rPr>
                <a:solidFill>
                  <a:srgbClr val="BB2CA2"/>
                </a:solidFill>
              </a:rPr>
              <a:t>const</a:t>
            </a:r>
            <a:r>
              <a:t> = </a:t>
            </a:r>
            <a:r>
              <a:rPr>
                <a:solidFill>
                  <a:srgbClr val="272AD8"/>
                </a:solidFill>
              </a:rPr>
              <a:t>0</a:t>
            </a:r>
            <a:r>
              <a:t>;</a:t>
            </a:r>
          </a:p>
          <a:p>
            <a:pPr algn="l" defTabSz="685800">
              <a:lnSpc>
                <a:spcPct val="104999"/>
              </a:lnSpc>
              <a:tabLst>
                <a:tab pos="368300" algn="l"/>
              </a:tabLst>
              <a:defRPr sz="2600" b="1">
                <a:solidFill>
                  <a:srgbClr val="008400"/>
                </a:solidFill>
                <a:latin typeface="Menlo Regular"/>
                <a:ea typeface="Menlo Regular"/>
                <a:cs typeface="Menlo Regular"/>
                <a:sym typeface="Menlo Regular"/>
              </a:defRPr>
            </a:pPr>
            <a:r>
              <a:rPr>
                <a:solidFill>
                  <a:srgbClr val="000000"/>
                </a:solidFill>
              </a:rPr>
              <a:t>   </a:t>
            </a:r>
            <a:r>
              <a:t>/** Gets the number of nodes in this heap. */</a:t>
            </a:r>
          </a:p>
          <a:p>
            <a:pPr algn="l" defTabSz="685800">
              <a:lnSpc>
                <a:spcPct val="104999"/>
              </a:lnSpc>
              <a:tabLst>
                <a:tab pos="368300" algn="l"/>
              </a:tabLst>
              <a:defRPr sz="2600" b="1">
                <a:latin typeface="Menlo Regular"/>
                <a:ea typeface="Menlo Regular"/>
                <a:cs typeface="Menlo Regular"/>
                <a:sym typeface="Menlo Regular"/>
              </a:defRPr>
            </a:pPr>
            <a:r>
              <a:t>   </a:t>
            </a:r>
            <a:r>
              <a:rPr>
                <a:solidFill>
                  <a:srgbClr val="BB2CA2"/>
                </a:solidFill>
              </a:rPr>
              <a:t>virtual</a:t>
            </a:r>
            <a:r>
              <a:t> </a:t>
            </a:r>
            <a:r>
              <a:rPr>
                <a:solidFill>
                  <a:srgbClr val="BB2CA2"/>
                </a:solidFill>
              </a:rPr>
              <a:t>int</a:t>
            </a:r>
            <a:r>
              <a:t> getNumberOfNodes() </a:t>
            </a:r>
            <a:r>
              <a:rPr>
                <a:solidFill>
                  <a:srgbClr val="BB2CA2"/>
                </a:solidFill>
              </a:rPr>
              <a:t>const</a:t>
            </a:r>
            <a:r>
              <a:t> = </a:t>
            </a:r>
            <a:r>
              <a:rPr>
                <a:solidFill>
                  <a:srgbClr val="272AD8"/>
                </a:solidFill>
              </a:rPr>
              <a:t>0</a:t>
            </a:r>
            <a:r>
              <a:t>;   </a:t>
            </a:r>
          </a:p>
          <a:p>
            <a:pPr algn="l" defTabSz="685800">
              <a:lnSpc>
                <a:spcPct val="104999"/>
              </a:lnSpc>
              <a:tabLst>
                <a:tab pos="368300" algn="l"/>
              </a:tabLst>
              <a:defRPr sz="2600" b="1">
                <a:solidFill>
                  <a:srgbClr val="008400"/>
                </a:solidFill>
                <a:latin typeface="Menlo Regular"/>
                <a:ea typeface="Menlo Regular"/>
                <a:cs typeface="Menlo Regular"/>
                <a:sym typeface="Menlo Regular"/>
              </a:defRPr>
            </a:pPr>
            <a:r>
              <a:rPr>
                <a:solidFill>
                  <a:srgbClr val="000000"/>
                </a:solidFill>
              </a:rPr>
              <a:t>   </a:t>
            </a:r>
            <a:r>
              <a:t>/** Gets the height of this heap. */</a:t>
            </a:r>
          </a:p>
          <a:p>
            <a:pPr algn="l" defTabSz="685800">
              <a:lnSpc>
                <a:spcPct val="104999"/>
              </a:lnSpc>
              <a:tabLst>
                <a:tab pos="368300" algn="l"/>
              </a:tabLst>
              <a:defRPr sz="2600" b="1">
                <a:latin typeface="Menlo Regular"/>
                <a:ea typeface="Menlo Regular"/>
                <a:cs typeface="Menlo Regular"/>
                <a:sym typeface="Menlo Regular"/>
              </a:defRPr>
            </a:pPr>
            <a:r>
              <a:t>   </a:t>
            </a:r>
            <a:r>
              <a:rPr>
                <a:solidFill>
                  <a:srgbClr val="BB2CA2"/>
                </a:solidFill>
              </a:rPr>
              <a:t>virtual</a:t>
            </a:r>
            <a:r>
              <a:t> </a:t>
            </a:r>
            <a:r>
              <a:rPr>
                <a:solidFill>
                  <a:srgbClr val="BB2CA2"/>
                </a:solidFill>
              </a:rPr>
              <a:t>int</a:t>
            </a:r>
            <a:r>
              <a:t> getHeight() </a:t>
            </a:r>
            <a:r>
              <a:rPr>
                <a:solidFill>
                  <a:srgbClr val="BB2CA2"/>
                </a:solidFill>
              </a:rPr>
              <a:t>const</a:t>
            </a:r>
            <a:r>
              <a:t> = </a:t>
            </a:r>
            <a:r>
              <a:rPr>
                <a:solidFill>
                  <a:srgbClr val="272AD8"/>
                </a:solidFill>
              </a:rPr>
              <a:t>0</a:t>
            </a:r>
            <a:r>
              <a:t>;      </a:t>
            </a:r>
          </a:p>
          <a:p>
            <a:pPr algn="l" defTabSz="685800">
              <a:lnSpc>
                <a:spcPct val="104999"/>
              </a:lnSpc>
              <a:tabLst>
                <a:tab pos="368300" algn="l"/>
              </a:tabLst>
              <a:defRPr sz="2600" b="1">
                <a:solidFill>
                  <a:srgbClr val="008400"/>
                </a:solidFill>
                <a:latin typeface="Menlo Regular"/>
                <a:ea typeface="Menlo Regular"/>
                <a:cs typeface="Menlo Regular"/>
                <a:sym typeface="Menlo Regular"/>
              </a:defRPr>
            </a:pPr>
            <a:r>
              <a:rPr>
                <a:solidFill>
                  <a:srgbClr val="000000"/>
                </a:solidFill>
              </a:rPr>
              <a:t>   </a:t>
            </a:r>
            <a:r>
              <a:t>/** Gets data in root (top) of this heap. */</a:t>
            </a:r>
          </a:p>
          <a:p>
            <a:pPr algn="l" defTabSz="685800">
              <a:lnSpc>
                <a:spcPct val="104999"/>
              </a:lnSpc>
              <a:tabLst>
                <a:tab pos="368300" algn="l"/>
              </a:tabLst>
              <a:defRPr sz="2600" b="1">
                <a:latin typeface="Menlo Regular"/>
                <a:ea typeface="Menlo Regular"/>
                <a:cs typeface="Menlo Regular"/>
                <a:sym typeface="Menlo Regular"/>
              </a:defRPr>
            </a:pPr>
            <a:r>
              <a:t>   </a:t>
            </a:r>
            <a:r>
              <a:rPr>
                <a:solidFill>
                  <a:srgbClr val="BB2CA2"/>
                </a:solidFill>
              </a:rPr>
              <a:t>virtual</a:t>
            </a:r>
            <a:r>
              <a:t> ItemType peekTop() </a:t>
            </a:r>
            <a:r>
              <a:rPr>
                <a:solidFill>
                  <a:srgbClr val="BB2CA2"/>
                </a:solidFill>
              </a:rPr>
              <a:t>const</a:t>
            </a:r>
            <a:r>
              <a:t> = </a:t>
            </a:r>
            <a:r>
              <a:rPr>
                <a:solidFill>
                  <a:srgbClr val="272AD8"/>
                </a:solidFill>
              </a:rPr>
              <a:t>0</a:t>
            </a:r>
            <a:r>
              <a:t>;</a:t>
            </a:r>
          </a:p>
          <a:p>
            <a:pPr algn="l" defTabSz="685800">
              <a:lnSpc>
                <a:spcPct val="104999"/>
              </a:lnSpc>
              <a:tabLst>
                <a:tab pos="368300" algn="l"/>
              </a:tabLst>
              <a:defRPr sz="2600" b="1">
                <a:solidFill>
                  <a:srgbClr val="008400"/>
                </a:solidFill>
                <a:latin typeface="Menlo Regular"/>
                <a:ea typeface="Menlo Regular"/>
                <a:cs typeface="Menlo Regular"/>
                <a:sym typeface="Menlo Regular"/>
              </a:defRPr>
            </a:pPr>
            <a:r>
              <a:rPr>
                <a:solidFill>
                  <a:srgbClr val="000000"/>
                </a:solidFill>
              </a:rPr>
              <a:t>   </a:t>
            </a:r>
            <a:r>
              <a:t>/** Adds a new node containing to this heap. */</a:t>
            </a:r>
          </a:p>
          <a:p>
            <a:pPr algn="l" defTabSz="685800">
              <a:lnSpc>
                <a:spcPct val="104999"/>
              </a:lnSpc>
              <a:tabLst>
                <a:tab pos="368300" algn="l"/>
              </a:tabLst>
              <a:defRPr sz="2600" b="1">
                <a:latin typeface="Menlo Regular"/>
                <a:ea typeface="Menlo Regular"/>
                <a:cs typeface="Menlo Regular"/>
                <a:sym typeface="Menlo Regular"/>
              </a:defRPr>
            </a:pPr>
            <a:r>
              <a:t>   </a:t>
            </a:r>
            <a:r>
              <a:rPr>
                <a:solidFill>
                  <a:srgbClr val="BB2CA2"/>
                </a:solidFill>
              </a:rPr>
              <a:t>virtual</a:t>
            </a:r>
            <a:r>
              <a:t> </a:t>
            </a:r>
            <a:r>
              <a:rPr>
                <a:solidFill>
                  <a:srgbClr val="BB2CA2"/>
                </a:solidFill>
              </a:rPr>
              <a:t>bool</a:t>
            </a:r>
            <a:r>
              <a:t> add(</a:t>
            </a:r>
            <a:r>
              <a:rPr>
                <a:solidFill>
                  <a:srgbClr val="BB2CA2"/>
                </a:solidFill>
              </a:rPr>
              <a:t>const</a:t>
            </a:r>
            <a:r>
              <a:t> ItemType&amp; someItem) = </a:t>
            </a:r>
            <a:r>
              <a:rPr>
                <a:solidFill>
                  <a:srgbClr val="272AD8"/>
                </a:solidFill>
              </a:rPr>
              <a:t>0</a:t>
            </a:r>
            <a:r>
              <a:t>;</a:t>
            </a:r>
          </a:p>
          <a:p>
            <a:pPr algn="l" defTabSz="685800">
              <a:lnSpc>
                <a:spcPct val="104999"/>
              </a:lnSpc>
              <a:tabLst>
                <a:tab pos="368300" algn="l"/>
              </a:tabLst>
              <a:defRPr sz="2600" b="1">
                <a:solidFill>
                  <a:srgbClr val="008400"/>
                </a:solidFill>
                <a:latin typeface="Menlo Regular"/>
                <a:ea typeface="Menlo Regular"/>
                <a:cs typeface="Menlo Regular"/>
                <a:sym typeface="Menlo Regular"/>
              </a:defRPr>
            </a:pPr>
            <a:r>
              <a:rPr>
                <a:solidFill>
                  <a:srgbClr val="000000"/>
                </a:solidFill>
              </a:rPr>
              <a:t>   </a:t>
            </a:r>
            <a:r>
              <a:t>/** Removes the root node from this heap. */ </a:t>
            </a:r>
          </a:p>
          <a:p>
            <a:pPr algn="l" defTabSz="685800">
              <a:lnSpc>
                <a:spcPct val="104999"/>
              </a:lnSpc>
              <a:tabLst>
                <a:tab pos="368300" algn="l"/>
              </a:tabLst>
              <a:defRPr sz="2600" b="1">
                <a:latin typeface="Menlo Regular"/>
                <a:ea typeface="Menlo Regular"/>
                <a:cs typeface="Menlo Regular"/>
                <a:sym typeface="Menlo Regular"/>
              </a:defRPr>
            </a:pPr>
            <a:r>
              <a:t>   </a:t>
            </a:r>
            <a:r>
              <a:rPr>
                <a:solidFill>
                  <a:srgbClr val="BB2CA2"/>
                </a:solidFill>
              </a:rPr>
              <a:t>virtual</a:t>
            </a:r>
            <a:r>
              <a:t> </a:t>
            </a:r>
            <a:r>
              <a:rPr>
                <a:solidFill>
                  <a:srgbClr val="BB2CA2"/>
                </a:solidFill>
              </a:rPr>
              <a:t>bool</a:t>
            </a:r>
            <a:r>
              <a:t> remove() = </a:t>
            </a:r>
            <a:r>
              <a:rPr>
                <a:solidFill>
                  <a:srgbClr val="272AD8"/>
                </a:solidFill>
              </a:rPr>
              <a:t>0</a:t>
            </a:r>
            <a:r>
              <a:t>;</a:t>
            </a:r>
          </a:p>
          <a:p>
            <a:pPr algn="l" defTabSz="685800">
              <a:lnSpc>
                <a:spcPct val="104999"/>
              </a:lnSpc>
              <a:tabLst>
                <a:tab pos="368300" algn="l"/>
              </a:tabLst>
              <a:defRPr sz="2600" b="1">
                <a:solidFill>
                  <a:srgbClr val="008400"/>
                </a:solidFill>
                <a:latin typeface="Menlo Regular"/>
                <a:ea typeface="Menlo Regular"/>
                <a:cs typeface="Menlo Regular"/>
                <a:sym typeface="Menlo Regular"/>
              </a:defRPr>
            </a:pPr>
            <a:r>
              <a:rPr>
                <a:solidFill>
                  <a:srgbClr val="000000"/>
                </a:solidFill>
              </a:rPr>
              <a:t>   </a:t>
            </a:r>
            <a:r>
              <a:t>/** Removes all nodes from this heap. */</a:t>
            </a:r>
            <a:endParaRPr>
              <a:solidFill>
                <a:srgbClr val="000000"/>
              </a:solidFill>
            </a:endParaRPr>
          </a:p>
          <a:p>
            <a:pPr algn="l" defTabSz="685800">
              <a:lnSpc>
                <a:spcPct val="104999"/>
              </a:lnSpc>
              <a:tabLst>
                <a:tab pos="368300" algn="l"/>
              </a:tabLst>
              <a:defRPr sz="2600" b="1">
                <a:latin typeface="Menlo Regular"/>
                <a:ea typeface="Menlo Regular"/>
                <a:cs typeface="Menlo Regular"/>
                <a:sym typeface="Menlo Regular"/>
              </a:defRPr>
            </a:pPr>
            <a:r>
              <a:t>   </a:t>
            </a:r>
            <a:r>
              <a:rPr>
                <a:solidFill>
                  <a:srgbClr val="BB2CA2"/>
                </a:solidFill>
              </a:rPr>
              <a:t>virtual</a:t>
            </a:r>
            <a:r>
              <a:t> </a:t>
            </a:r>
            <a:r>
              <a:rPr>
                <a:solidFill>
                  <a:srgbClr val="BB2CA2"/>
                </a:solidFill>
              </a:rPr>
              <a:t>void</a:t>
            </a:r>
            <a:r>
              <a:t> clear() = </a:t>
            </a:r>
            <a:r>
              <a:rPr>
                <a:solidFill>
                  <a:srgbClr val="272AD8"/>
                </a:solidFill>
              </a:rPr>
              <a:t>0</a:t>
            </a:r>
            <a:r>
              <a:t>;</a:t>
            </a:r>
          </a:p>
          <a:p>
            <a:pPr algn="l" defTabSz="685800">
              <a:lnSpc>
                <a:spcPct val="104999"/>
              </a:lnSpc>
              <a:tabLst>
                <a:tab pos="368300" algn="l"/>
              </a:tabLst>
              <a:defRPr sz="2600" b="1">
                <a:latin typeface="Menlo Regular"/>
                <a:ea typeface="Menlo Regular"/>
                <a:cs typeface="Menlo Regular"/>
                <a:sym typeface="Menlo Regular"/>
              </a:defRPr>
            </a:pPr>
            <a:r>
              <a:t>   </a:t>
            </a:r>
            <a:r>
              <a:rPr>
                <a:solidFill>
                  <a:srgbClr val="008400"/>
                </a:solidFill>
              </a:rPr>
              <a:t>/** Destroys object &amp; frees memory */</a:t>
            </a:r>
          </a:p>
          <a:p>
            <a:pPr algn="l" defTabSz="685800">
              <a:lnSpc>
                <a:spcPct val="104999"/>
              </a:lnSpc>
              <a:tabLst>
                <a:tab pos="368300" algn="l"/>
              </a:tabLst>
              <a:defRPr sz="2600" b="1">
                <a:latin typeface="Menlo Regular"/>
                <a:ea typeface="Menlo Regular"/>
                <a:cs typeface="Menlo Regular"/>
                <a:sym typeface="Menlo Regular"/>
              </a:defRPr>
            </a:pPr>
            <a:r>
              <a:t>   </a:t>
            </a:r>
            <a:r>
              <a:rPr>
                <a:solidFill>
                  <a:srgbClr val="BB2CA2"/>
                </a:solidFill>
              </a:rPr>
              <a:t>virtual</a:t>
            </a:r>
            <a:r>
              <a:t> ~HeapInterface() { }</a:t>
            </a:r>
          </a:p>
          <a:p>
            <a:pPr algn="l" defTabSz="685800">
              <a:lnSpc>
                <a:spcPct val="104999"/>
              </a:lnSpc>
              <a:tabLst>
                <a:tab pos="368300" algn="l"/>
              </a:tabLst>
              <a:defRPr sz="2600" b="1">
                <a:solidFill>
                  <a:srgbClr val="008400"/>
                </a:solidFill>
                <a:latin typeface="Menlo Regular"/>
                <a:ea typeface="Menlo Regular"/>
                <a:cs typeface="Menlo Regular"/>
                <a:sym typeface="Menlo Regular"/>
              </a:defRPr>
            </a:pPr>
            <a:r>
              <a:rPr>
                <a:solidFill>
                  <a:srgbClr val="000000"/>
                </a:solidFill>
              </a:rPr>
              <a:t>}; </a:t>
            </a:r>
            <a:r>
              <a:t>// end HeapInterface</a:t>
            </a:r>
          </a:p>
        </p:txBody>
      </p:sp>
    </p:spTree>
  </p:cSld>
  <p:clrMapOvr>
    <a:masterClrMapping/>
  </p:clrMapOvr>
  <mc:AlternateContent xmlns:mc="http://schemas.openxmlformats.org/markup-compatibility/2006" xmlns:p14="http://schemas.microsoft.com/office/powerpoint/2010/main">
    <mc:Choice Requires="p14">
      <p:transition spd="slow" p14:dur="800">
        <p:push/>
      </p:transition>
    </mc:Choice>
    <mc:Fallback xmlns="" xmlns:m="http://schemas.openxmlformats.org/officeDocument/2006/math" xmlns:a14="http://schemas.microsoft.com/office/drawing/2010/main">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130"/>
                                        </p:tgtEl>
                                        <p:attrNameLst>
                                          <p:attrName>style.visibility</p:attrName>
                                        </p:attrNameLst>
                                      </p:cBhvr>
                                      <p:to>
                                        <p:strVal val="visible"/>
                                      </p:to>
                                    </p:set>
                                    <p:anim calcmode="lin" valueType="num">
                                      <p:cBhvr>
                                        <p:cTn id="7" dur="750" fill="hold"/>
                                        <p:tgtEl>
                                          <p:spTgt spid="130"/>
                                        </p:tgtEl>
                                        <p:attrNameLst>
                                          <p:attrName>ppt_w</p:attrName>
                                        </p:attrNameLst>
                                      </p:cBhvr>
                                      <p:tavLst>
                                        <p:tav tm="0">
                                          <p:val>
                                            <p:strVal val="4*#ppt_w"/>
                                          </p:val>
                                        </p:tav>
                                        <p:tav tm="100000">
                                          <p:val>
                                            <p:strVal val="#ppt_w"/>
                                          </p:val>
                                        </p:tav>
                                      </p:tavLst>
                                    </p:anim>
                                    <p:anim calcmode="lin" valueType="num">
                                      <p:cBhvr>
                                        <p:cTn id="8" dur="750" fill="hold"/>
                                        <p:tgtEl>
                                          <p:spTgt spid="130"/>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ID="10" presetClass="entr" fill="hold" grpId="2" nodeType="afterEffect">
                                  <p:stCondLst>
                                    <p:cond delay="0"/>
                                  </p:stCondLst>
                                  <p:iterate>
                                    <p:tmAbs val="0"/>
                                  </p:iterate>
                                  <p:childTnLst>
                                    <p:set>
                                      <p:cBhvr>
                                        <p:cTn id="11" fill="hold"/>
                                        <p:tgtEl>
                                          <p:spTgt spid="131">
                                            <p:bg/>
                                          </p:spTgt>
                                        </p:tgtEl>
                                        <p:attrNameLst>
                                          <p:attrName>style.visibility</p:attrName>
                                        </p:attrNameLst>
                                      </p:cBhvr>
                                      <p:to>
                                        <p:strVal val="visible"/>
                                      </p:to>
                                    </p:set>
                                    <p:animEffect transition="in" filter="fade">
                                      <p:cBhvr>
                                        <p:cTn id="12" dur="500"/>
                                        <p:tgtEl>
                                          <p:spTgt spid="131">
                                            <p:bg/>
                                          </p:spTgt>
                                        </p:tgtEl>
                                      </p:cBhvr>
                                    </p:animEffect>
                                  </p:childTnLst>
                                </p:cTn>
                              </p:par>
                              <p:par>
                                <p:cTn id="13" presetID="10" presetClass="entr" presetSubtype="0" fill="hold" grpId="2" nodeType="withEffect">
                                  <p:stCondLst>
                                    <p:cond delay="0"/>
                                  </p:stCondLst>
                                  <p:iterate>
                                    <p:tmAbs val="0"/>
                                  </p:iterate>
                                  <p:childTnLst>
                                    <p:set>
                                      <p:cBhvr>
                                        <p:cTn id="14" fill="hold"/>
                                        <p:tgtEl>
                                          <p:spTgt spid="131">
                                            <p:txEl>
                                              <p:pRg st="0" end="0"/>
                                            </p:txEl>
                                          </p:spTgt>
                                        </p:tgtEl>
                                        <p:attrNameLst>
                                          <p:attrName>style.visibility</p:attrName>
                                        </p:attrNameLst>
                                      </p:cBhvr>
                                      <p:to>
                                        <p:strVal val="visible"/>
                                      </p:to>
                                    </p:set>
                                    <p:animEffect transition="in" filter="fade">
                                      <p:cBhvr>
                                        <p:cTn id="15" dur="500"/>
                                        <p:tgtEl>
                                          <p:spTgt spid="131">
                                            <p:txEl>
                                              <p:pRg st="0" end="0"/>
                                            </p:txEl>
                                          </p:spTgt>
                                        </p:tgtEl>
                                      </p:cBhvr>
                                    </p:animEffect>
                                  </p:childTnLst>
                                </p:cTn>
                              </p:par>
                            </p:childTnLst>
                          </p:cTn>
                        </p:par>
                        <p:par>
                          <p:cTn id="16" fill="hold">
                            <p:stCondLst>
                              <p:cond delay="1250"/>
                            </p:stCondLst>
                            <p:childTnLst>
                              <p:par>
                                <p:cTn id="17" presetID="2" presetClass="entr" presetSubtype="4" fill="hold" grpId="3" nodeType="afterEffect">
                                  <p:stCondLst>
                                    <p:cond delay="0"/>
                                  </p:stCondLst>
                                  <p:iterate>
                                    <p:tmAbs val="0"/>
                                  </p:iterate>
                                  <p:childTnLst>
                                    <p:set>
                                      <p:cBhvr>
                                        <p:cTn id="18" fill="hold"/>
                                        <p:tgtEl>
                                          <p:spTgt spid="132"/>
                                        </p:tgtEl>
                                        <p:attrNameLst>
                                          <p:attrName>style.visibility</p:attrName>
                                        </p:attrNameLst>
                                      </p:cBhvr>
                                      <p:to>
                                        <p:strVal val="visible"/>
                                      </p:to>
                                    </p:set>
                                    <p:anim calcmode="lin" valueType="num">
                                      <p:cBhvr>
                                        <p:cTn id="19" dur="500" fill="hold"/>
                                        <p:tgtEl>
                                          <p:spTgt spid="132"/>
                                        </p:tgtEl>
                                        <p:attrNameLst>
                                          <p:attrName>ppt_x</p:attrName>
                                        </p:attrNameLst>
                                      </p:cBhvr>
                                      <p:tavLst>
                                        <p:tav tm="0">
                                          <p:val>
                                            <p:strVal val="#ppt_x"/>
                                          </p:val>
                                        </p:tav>
                                        <p:tav tm="100000">
                                          <p:val>
                                            <p:strVal val="#ppt_x"/>
                                          </p:val>
                                        </p:tav>
                                      </p:tavLst>
                                    </p:anim>
                                    <p:anim calcmode="lin" valueType="num">
                                      <p:cBhvr>
                                        <p:cTn id="20" dur="500" fill="hold"/>
                                        <p:tgtEl>
                                          <p:spTgt spid="132"/>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10" presetClass="entr" fill="hold" grpId="2" nodeType="afterEffect">
                                  <p:stCondLst>
                                    <p:cond delay="0"/>
                                  </p:stCondLst>
                                  <p:iterate>
                                    <p:tmAbs val="0"/>
                                  </p:iterate>
                                  <p:childTnLst>
                                    <p:set>
                                      <p:cBhvr>
                                        <p:cTn id="23" fill="hold"/>
                                        <p:tgtEl>
                                          <p:spTgt spid="131">
                                            <p:txEl>
                                              <p:pRg st="1" end="1"/>
                                            </p:txEl>
                                          </p:spTgt>
                                        </p:tgtEl>
                                        <p:attrNameLst>
                                          <p:attrName>style.visibility</p:attrName>
                                        </p:attrNameLst>
                                      </p:cBhvr>
                                      <p:to>
                                        <p:strVal val="visible"/>
                                      </p:to>
                                    </p:set>
                                    <p:animEffect transition="in" filter="fade">
                                      <p:cBhvr>
                                        <p:cTn id="24" dur="500"/>
                                        <p:tgtEl>
                                          <p:spTgt spid="131">
                                            <p:txEl>
                                              <p:pRg st="1" end="1"/>
                                            </p:txEl>
                                          </p:spTgt>
                                        </p:tgtEl>
                                      </p:cBhvr>
                                    </p:animEffect>
                                  </p:childTnLst>
                                </p:cTn>
                              </p:par>
                            </p:childTnLst>
                          </p:cTn>
                        </p:par>
                        <p:par>
                          <p:cTn id="25" fill="hold">
                            <p:stCondLst>
                              <p:cond delay="2250"/>
                            </p:stCondLst>
                            <p:childTnLst>
                              <p:par>
                                <p:cTn id="26" presetID="10" presetClass="entr" fill="hold" grpId="2" nodeType="afterEffect">
                                  <p:stCondLst>
                                    <p:cond delay="0"/>
                                  </p:stCondLst>
                                  <p:iterate>
                                    <p:tmAbs val="0"/>
                                  </p:iterate>
                                  <p:childTnLst>
                                    <p:set>
                                      <p:cBhvr>
                                        <p:cTn id="27" fill="hold"/>
                                        <p:tgtEl>
                                          <p:spTgt spid="131">
                                            <p:txEl>
                                              <p:pRg st="2" end="2"/>
                                            </p:txEl>
                                          </p:spTgt>
                                        </p:tgtEl>
                                        <p:attrNameLst>
                                          <p:attrName>style.visibility</p:attrName>
                                        </p:attrNameLst>
                                      </p:cBhvr>
                                      <p:to>
                                        <p:strVal val="visible"/>
                                      </p:to>
                                    </p:set>
                                    <p:animEffect transition="in" filter="fade">
                                      <p:cBhvr>
                                        <p:cTn id="28" dur="500"/>
                                        <p:tgtEl>
                                          <p:spTgt spid="131">
                                            <p:txEl>
                                              <p:pRg st="2" end="2"/>
                                            </p:txEl>
                                          </p:spTgt>
                                        </p:tgtEl>
                                      </p:cBhvr>
                                    </p:animEffect>
                                  </p:childTnLst>
                                </p:cTn>
                              </p:par>
                            </p:childTnLst>
                          </p:cTn>
                        </p:par>
                        <p:par>
                          <p:cTn id="29" fill="hold">
                            <p:stCondLst>
                              <p:cond delay="2750"/>
                            </p:stCondLst>
                            <p:childTnLst>
                              <p:par>
                                <p:cTn id="30" presetID="22" presetClass="entr" presetSubtype="1" fill="hold" grpId="4" nodeType="afterEffect">
                                  <p:stCondLst>
                                    <p:cond delay="0"/>
                                  </p:stCondLst>
                                  <p:iterate>
                                    <p:tmAbs val="0"/>
                                  </p:iterate>
                                  <p:childTnLst>
                                    <p:set>
                                      <p:cBhvr>
                                        <p:cTn id="31" fill="hold"/>
                                        <p:tgtEl>
                                          <p:spTgt spid="153"/>
                                        </p:tgtEl>
                                        <p:attrNameLst>
                                          <p:attrName>style.visibility</p:attrName>
                                        </p:attrNameLst>
                                      </p:cBhvr>
                                      <p:to>
                                        <p:strVal val="visible"/>
                                      </p:to>
                                    </p:set>
                                    <p:animEffect transition="in" filter="wipe(up)">
                                      <p:cBhvr>
                                        <p:cTn id="32" dur="500"/>
                                        <p:tgtEl>
                                          <p:spTgt spid="153"/>
                                        </p:tgtEl>
                                      </p:cBhvr>
                                    </p:animEffect>
                                  </p:childTnLst>
                                </p:cTn>
                              </p:par>
                            </p:childTnLst>
                          </p:cTn>
                        </p:par>
                        <p:par>
                          <p:cTn id="33" fill="hold">
                            <p:stCondLst>
                              <p:cond delay="3250"/>
                            </p:stCondLst>
                            <p:childTnLst>
                              <p:par>
                                <p:cTn id="34" presetID="22" presetClass="entr" presetSubtype="1" fill="hold" grpId="5" nodeType="afterEffect">
                                  <p:stCondLst>
                                    <p:cond delay="0"/>
                                  </p:stCondLst>
                                  <p:iterate>
                                    <p:tmAbs val="0"/>
                                  </p:iterate>
                                  <p:childTnLst>
                                    <p:set>
                                      <p:cBhvr>
                                        <p:cTn id="35" fill="hold"/>
                                        <p:tgtEl>
                                          <p:spTgt spid="135"/>
                                        </p:tgtEl>
                                        <p:attrNameLst>
                                          <p:attrName>style.visibility</p:attrName>
                                        </p:attrNameLst>
                                      </p:cBhvr>
                                      <p:to>
                                        <p:strVal val="visible"/>
                                      </p:to>
                                    </p:set>
                                    <p:animEffect transition="in" filter="wipe(up)">
                                      <p:cBhvr>
                                        <p:cTn id="36" dur="500"/>
                                        <p:tgtEl>
                                          <p:spTgt spid="135"/>
                                        </p:tgtEl>
                                      </p:cBhvr>
                                    </p:animEffect>
                                  </p:childTnLst>
                                </p:cTn>
                              </p:par>
                            </p:childTnLst>
                          </p:cTn>
                        </p:par>
                        <p:par>
                          <p:cTn id="37" fill="hold">
                            <p:stCondLst>
                              <p:cond delay="3750"/>
                            </p:stCondLst>
                            <p:childTnLst>
                              <p:par>
                                <p:cTn id="38" presetID="22" presetClass="entr" presetSubtype="1" fill="hold" grpId="6" nodeType="afterEffect">
                                  <p:stCondLst>
                                    <p:cond delay="0"/>
                                  </p:stCondLst>
                                  <p:iterate>
                                    <p:tmAbs val="0"/>
                                  </p:iterate>
                                  <p:childTnLst>
                                    <p:set>
                                      <p:cBhvr>
                                        <p:cTn id="39" fill="hold"/>
                                        <p:tgtEl>
                                          <p:spTgt spid="138"/>
                                        </p:tgtEl>
                                        <p:attrNameLst>
                                          <p:attrName>style.visibility</p:attrName>
                                        </p:attrNameLst>
                                      </p:cBhvr>
                                      <p:to>
                                        <p:strVal val="visible"/>
                                      </p:to>
                                    </p:set>
                                    <p:animEffect transition="in" filter="wipe(up)">
                                      <p:cBhvr>
                                        <p:cTn id="40" dur="500"/>
                                        <p:tgtEl>
                                          <p:spTgt spid="138"/>
                                        </p:tgtEl>
                                      </p:cBhvr>
                                    </p:animEffect>
                                  </p:childTnLst>
                                </p:cTn>
                              </p:par>
                            </p:childTnLst>
                          </p:cTn>
                        </p:par>
                        <p:par>
                          <p:cTn id="41" fill="hold">
                            <p:stCondLst>
                              <p:cond delay="4250"/>
                            </p:stCondLst>
                            <p:childTnLst>
                              <p:par>
                                <p:cTn id="42" presetID="22" presetClass="entr" presetSubtype="1" fill="hold" grpId="7" nodeType="afterEffect">
                                  <p:stCondLst>
                                    <p:cond delay="0"/>
                                  </p:stCondLst>
                                  <p:iterate>
                                    <p:tmAbs val="0"/>
                                  </p:iterate>
                                  <p:childTnLst>
                                    <p:set>
                                      <p:cBhvr>
                                        <p:cTn id="43" fill="hold"/>
                                        <p:tgtEl>
                                          <p:spTgt spid="151"/>
                                        </p:tgtEl>
                                        <p:attrNameLst>
                                          <p:attrName>style.visibility</p:attrName>
                                        </p:attrNameLst>
                                      </p:cBhvr>
                                      <p:to>
                                        <p:strVal val="visible"/>
                                      </p:to>
                                    </p:set>
                                    <p:animEffect transition="in" filter="wipe(up)">
                                      <p:cBhvr>
                                        <p:cTn id="44" dur="500"/>
                                        <p:tgtEl>
                                          <p:spTgt spid="151"/>
                                        </p:tgtEl>
                                      </p:cBhvr>
                                    </p:animEffect>
                                  </p:childTnLst>
                                </p:cTn>
                              </p:par>
                            </p:childTnLst>
                          </p:cTn>
                        </p:par>
                        <p:par>
                          <p:cTn id="45" fill="hold">
                            <p:stCondLst>
                              <p:cond delay="4750"/>
                            </p:stCondLst>
                            <p:childTnLst>
                              <p:par>
                                <p:cTn id="46" presetID="22" presetClass="entr" presetSubtype="1" fill="hold" grpId="8" nodeType="afterEffect">
                                  <p:stCondLst>
                                    <p:cond delay="0"/>
                                  </p:stCondLst>
                                  <p:iterate>
                                    <p:tmAbs val="0"/>
                                  </p:iterate>
                                  <p:childTnLst>
                                    <p:set>
                                      <p:cBhvr>
                                        <p:cTn id="47" fill="hold"/>
                                        <p:tgtEl>
                                          <p:spTgt spid="141"/>
                                        </p:tgtEl>
                                        <p:attrNameLst>
                                          <p:attrName>style.visibility</p:attrName>
                                        </p:attrNameLst>
                                      </p:cBhvr>
                                      <p:to>
                                        <p:strVal val="visible"/>
                                      </p:to>
                                    </p:set>
                                    <p:animEffect transition="in" filter="wipe(up)">
                                      <p:cBhvr>
                                        <p:cTn id="48" dur="500"/>
                                        <p:tgtEl>
                                          <p:spTgt spid="141"/>
                                        </p:tgtEl>
                                      </p:cBhvr>
                                    </p:animEffect>
                                  </p:childTnLst>
                                </p:cTn>
                              </p:par>
                            </p:childTnLst>
                          </p:cTn>
                        </p:par>
                        <p:par>
                          <p:cTn id="49" fill="hold">
                            <p:stCondLst>
                              <p:cond delay="5250"/>
                            </p:stCondLst>
                            <p:childTnLst>
                              <p:par>
                                <p:cTn id="50" presetID="22" presetClass="entr" presetSubtype="1" fill="hold" grpId="9" nodeType="afterEffect">
                                  <p:stCondLst>
                                    <p:cond delay="0"/>
                                  </p:stCondLst>
                                  <p:iterate>
                                    <p:tmAbs val="0"/>
                                  </p:iterate>
                                  <p:childTnLst>
                                    <p:set>
                                      <p:cBhvr>
                                        <p:cTn id="51" fill="hold"/>
                                        <p:tgtEl>
                                          <p:spTgt spid="152"/>
                                        </p:tgtEl>
                                        <p:attrNameLst>
                                          <p:attrName>style.visibility</p:attrName>
                                        </p:attrNameLst>
                                      </p:cBhvr>
                                      <p:to>
                                        <p:strVal val="visible"/>
                                      </p:to>
                                    </p:set>
                                    <p:animEffect transition="in" filter="wipe(up)">
                                      <p:cBhvr>
                                        <p:cTn id="52" dur="500"/>
                                        <p:tgtEl>
                                          <p:spTgt spid="152"/>
                                        </p:tgtEl>
                                      </p:cBhvr>
                                    </p:animEffect>
                                  </p:childTnLst>
                                </p:cTn>
                              </p:par>
                            </p:childTnLst>
                          </p:cTn>
                        </p:par>
                        <p:par>
                          <p:cTn id="53" fill="hold">
                            <p:stCondLst>
                              <p:cond delay="5750"/>
                            </p:stCondLst>
                            <p:childTnLst>
                              <p:par>
                                <p:cTn id="54" presetID="22" presetClass="entr" presetSubtype="1" fill="hold" grpId="10" nodeType="afterEffect">
                                  <p:stCondLst>
                                    <p:cond delay="0"/>
                                  </p:stCondLst>
                                  <p:iterate>
                                    <p:tmAbs val="0"/>
                                  </p:iterate>
                                  <p:childTnLst>
                                    <p:set>
                                      <p:cBhvr>
                                        <p:cTn id="55" fill="hold"/>
                                        <p:tgtEl>
                                          <p:spTgt spid="142"/>
                                        </p:tgtEl>
                                        <p:attrNameLst>
                                          <p:attrName>style.visibility</p:attrName>
                                        </p:attrNameLst>
                                      </p:cBhvr>
                                      <p:to>
                                        <p:strVal val="visible"/>
                                      </p:to>
                                    </p:set>
                                    <p:animEffect transition="in" filter="wipe(up)">
                                      <p:cBhvr>
                                        <p:cTn id="56" dur="500"/>
                                        <p:tgtEl>
                                          <p:spTgt spid="142"/>
                                        </p:tgtEl>
                                      </p:cBhvr>
                                    </p:animEffect>
                                  </p:childTnLst>
                                </p:cTn>
                              </p:par>
                            </p:childTnLst>
                          </p:cTn>
                        </p:par>
                        <p:par>
                          <p:cTn id="57" fill="hold">
                            <p:stCondLst>
                              <p:cond delay="6250"/>
                            </p:stCondLst>
                            <p:childTnLst>
                              <p:par>
                                <p:cTn id="58" presetID="22" presetClass="entr" presetSubtype="1" fill="hold" grpId="11" nodeType="afterEffect">
                                  <p:stCondLst>
                                    <p:cond delay="0"/>
                                  </p:stCondLst>
                                  <p:iterate>
                                    <p:tmAbs val="0"/>
                                  </p:iterate>
                                  <p:childTnLst>
                                    <p:set>
                                      <p:cBhvr>
                                        <p:cTn id="59" fill="hold"/>
                                        <p:tgtEl>
                                          <p:spTgt spid="143"/>
                                        </p:tgtEl>
                                        <p:attrNameLst>
                                          <p:attrName>style.visibility</p:attrName>
                                        </p:attrNameLst>
                                      </p:cBhvr>
                                      <p:to>
                                        <p:strVal val="visible"/>
                                      </p:to>
                                    </p:set>
                                    <p:animEffect transition="in" filter="wipe(up)">
                                      <p:cBhvr>
                                        <p:cTn id="60" dur="500"/>
                                        <p:tgtEl>
                                          <p:spTgt spid="143"/>
                                        </p:tgtEl>
                                      </p:cBhvr>
                                    </p:animEffect>
                                  </p:childTnLst>
                                </p:cTn>
                              </p:par>
                            </p:childTnLst>
                          </p:cTn>
                        </p:par>
                        <p:par>
                          <p:cTn id="61" fill="hold">
                            <p:stCondLst>
                              <p:cond delay="6750"/>
                            </p:stCondLst>
                            <p:childTnLst>
                              <p:par>
                                <p:cTn id="62" presetID="22" presetClass="entr" presetSubtype="1" fill="hold" grpId="12" nodeType="afterEffect">
                                  <p:stCondLst>
                                    <p:cond delay="0"/>
                                  </p:stCondLst>
                                  <p:iterate>
                                    <p:tmAbs val="0"/>
                                  </p:iterate>
                                  <p:childTnLst>
                                    <p:set>
                                      <p:cBhvr>
                                        <p:cTn id="63" fill="hold"/>
                                        <p:tgtEl>
                                          <p:spTgt spid="154"/>
                                        </p:tgtEl>
                                        <p:attrNameLst>
                                          <p:attrName>style.visibility</p:attrName>
                                        </p:attrNameLst>
                                      </p:cBhvr>
                                      <p:to>
                                        <p:strVal val="visible"/>
                                      </p:to>
                                    </p:set>
                                    <p:animEffect transition="in" filter="wipe(up)">
                                      <p:cBhvr>
                                        <p:cTn id="64" dur="500"/>
                                        <p:tgtEl>
                                          <p:spTgt spid="154"/>
                                        </p:tgtEl>
                                      </p:cBhvr>
                                    </p:animEffect>
                                  </p:childTnLst>
                                </p:cTn>
                              </p:par>
                            </p:childTnLst>
                          </p:cTn>
                        </p:par>
                        <p:par>
                          <p:cTn id="65" fill="hold">
                            <p:stCondLst>
                              <p:cond delay="7250"/>
                            </p:stCondLst>
                            <p:childTnLst>
                              <p:par>
                                <p:cTn id="66" presetID="22" presetClass="entr" presetSubtype="1" fill="hold" grpId="13" nodeType="afterEffect">
                                  <p:stCondLst>
                                    <p:cond delay="0"/>
                                  </p:stCondLst>
                                  <p:iterate>
                                    <p:tmAbs val="0"/>
                                  </p:iterate>
                                  <p:childTnLst>
                                    <p:set>
                                      <p:cBhvr>
                                        <p:cTn id="67" fill="hold"/>
                                        <p:tgtEl>
                                          <p:spTgt spid="146"/>
                                        </p:tgtEl>
                                        <p:attrNameLst>
                                          <p:attrName>style.visibility</p:attrName>
                                        </p:attrNameLst>
                                      </p:cBhvr>
                                      <p:to>
                                        <p:strVal val="visible"/>
                                      </p:to>
                                    </p:set>
                                    <p:animEffect transition="in" filter="wipe(up)">
                                      <p:cBhvr>
                                        <p:cTn id="68" dur="500"/>
                                        <p:tgtEl>
                                          <p:spTgt spid="146"/>
                                        </p:tgtEl>
                                      </p:cBhvr>
                                    </p:animEffect>
                                  </p:childTnLst>
                                </p:cTn>
                              </p:par>
                            </p:childTnLst>
                          </p:cTn>
                        </p:par>
                        <p:par>
                          <p:cTn id="69" fill="hold">
                            <p:stCondLst>
                              <p:cond delay="7750"/>
                            </p:stCondLst>
                            <p:childTnLst>
                              <p:par>
                                <p:cTn id="70" presetID="22" presetClass="entr" presetSubtype="1" fill="hold" grpId="14" nodeType="afterEffect">
                                  <p:stCondLst>
                                    <p:cond delay="0"/>
                                  </p:stCondLst>
                                  <p:iterate>
                                    <p:tmAbs val="0"/>
                                  </p:iterate>
                                  <p:childTnLst>
                                    <p:set>
                                      <p:cBhvr>
                                        <p:cTn id="71" fill="hold"/>
                                        <p:tgtEl>
                                          <p:spTgt spid="155"/>
                                        </p:tgtEl>
                                        <p:attrNameLst>
                                          <p:attrName>style.visibility</p:attrName>
                                        </p:attrNameLst>
                                      </p:cBhvr>
                                      <p:to>
                                        <p:strVal val="visible"/>
                                      </p:to>
                                    </p:set>
                                    <p:animEffect transition="in" filter="wipe(up)">
                                      <p:cBhvr>
                                        <p:cTn id="72" dur="500"/>
                                        <p:tgtEl>
                                          <p:spTgt spid="155"/>
                                        </p:tgtEl>
                                      </p:cBhvr>
                                    </p:animEffect>
                                  </p:childTnLst>
                                </p:cTn>
                              </p:par>
                            </p:childTnLst>
                          </p:cTn>
                        </p:par>
                        <p:par>
                          <p:cTn id="73" fill="hold">
                            <p:stCondLst>
                              <p:cond delay="8250"/>
                            </p:stCondLst>
                            <p:childTnLst>
                              <p:par>
                                <p:cTn id="74" presetID="22" presetClass="entr" presetSubtype="1" fill="hold" grpId="15" nodeType="afterEffect">
                                  <p:stCondLst>
                                    <p:cond delay="0"/>
                                  </p:stCondLst>
                                  <p:iterate>
                                    <p:tmAbs val="0"/>
                                  </p:iterate>
                                  <p:childTnLst>
                                    <p:set>
                                      <p:cBhvr>
                                        <p:cTn id="75" fill="hold"/>
                                        <p:tgtEl>
                                          <p:spTgt spid="147"/>
                                        </p:tgtEl>
                                        <p:attrNameLst>
                                          <p:attrName>style.visibility</p:attrName>
                                        </p:attrNameLst>
                                      </p:cBhvr>
                                      <p:to>
                                        <p:strVal val="visible"/>
                                      </p:to>
                                    </p:set>
                                    <p:animEffect transition="in" filter="wipe(up)">
                                      <p:cBhvr>
                                        <p:cTn id="76" dur="500"/>
                                        <p:tgtEl>
                                          <p:spTgt spid="147"/>
                                        </p:tgtEl>
                                      </p:cBhvr>
                                    </p:animEffect>
                                  </p:childTnLst>
                                </p:cTn>
                              </p:par>
                            </p:childTnLst>
                          </p:cTn>
                        </p:par>
                        <p:par>
                          <p:cTn id="77" fill="hold">
                            <p:stCondLst>
                              <p:cond delay="8750"/>
                            </p:stCondLst>
                            <p:childTnLst>
                              <p:par>
                                <p:cTn id="78" presetID="22" presetClass="entr" presetSubtype="1" fill="hold" grpId="16" nodeType="afterEffect">
                                  <p:stCondLst>
                                    <p:cond delay="0"/>
                                  </p:stCondLst>
                                  <p:iterate>
                                    <p:tmAbs val="0"/>
                                  </p:iterate>
                                  <p:childTnLst>
                                    <p:set>
                                      <p:cBhvr>
                                        <p:cTn id="79" fill="hold"/>
                                        <p:tgtEl>
                                          <p:spTgt spid="148"/>
                                        </p:tgtEl>
                                        <p:attrNameLst>
                                          <p:attrName>style.visibility</p:attrName>
                                        </p:attrNameLst>
                                      </p:cBhvr>
                                      <p:to>
                                        <p:strVal val="visible"/>
                                      </p:to>
                                    </p:set>
                                    <p:animEffect transition="in" filter="wipe(up)">
                                      <p:cBhvr>
                                        <p:cTn id="80" dur="500"/>
                                        <p:tgtEl>
                                          <p:spTgt spid="148"/>
                                        </p:tgtEl>
                                      </p:cBhvr>
                                    </p:animEffect>
                                  </p:childTnLst>
                                </p:cTn>
                              </p:par>
                            </p:childTnLst>
                          </p:cTn>
                        </p:par>
                        <p:par>
                          <p:cTn id="81" fill="hold">
                            <p:stCondLst>
                              <p:cond delay="9250"/>
                            </p:stCondLst>
                            <p:childTnLst>
                              <p:par>
                                <p:cTn id="82" presetID="22" presetClass="entr" presetSubtype="1" fill="hold" grpId="17" nodeType="afterEffect">
                                  <p:stCondLst>
                                    <p:cond delay="0"/>
                                  </p:stCondLst>
                                  <p:iterate>
                                    <p:tmAbs val="0"/>
                                  </p:iterate>
                                  <p:childTnLst>
                                    <p:set>
                                      <p:cBhvr>
                                        <p:cTn id="83" fill="hold"/>
                                        <p:tgtEl>
                                          <p:spTgt spid="149"/>
                                        </p:tgtEl>
                                        <p:attrNameLst>
                                          <p:attrName>style.visibility</p:attrName>
                                        </p:attrNameLst>
                                      </p:cBhvr>
                                      <p:to>
                                        <p:strVal val="visible"/>
                                      </p:to>
                                    </p:set>
                                    <p:animEffect transition="in" filter="wipe(up)">
                                      <p:cBhvr>
                                        <p:cTn id="84" dur="500"/>
                                        <p:tgtEl>
                                          <p:spTgt spid="149"/>
                                        </p:tgtEl>
                                      </p:cBhvr>
                                    </p:animEffect>
                                  </p:childTnLst>
                                </p:cTn>
                              </p:par>
                            </p:childTnLst>
                          </p:cTn>
                        </p:par>
                        <p:par>
                          <p:cTn id="85" fill="hold">
                            <p:stCondLst>
                              <p:cond delay="9750"/>
                            </p:stCondLst>
                            <p:childTnLst>
                              <p:par>
                                <p:cTn id="86" presetID="22" presetClass="entr" presetSubtype="1" fill="hold" grpId="18" nodeType="afterEffect">
                                  <p:stCondLst>
                                    <p:cond delay="0"/>
                                  </p:stCondLst>
                                  <p:iterate>
                                    <p:tmAbs val="0"/>
                                  </p:iterate>
                                  <p:childTnLst>
                                    <p:set>
                                      <p:cBhvr>
                                        <p:cTn id="87" fill="hold"/>
                                        <p:tgtEl>
                                          <p:spTgt spid="150"/>
                                        </p:tgtEl>
                                        <p:attrNameLst>
                                          <p:attrName>style.visibility</p:attrName>
                                        </p:attrNameLst>
                                      </p:cBhvr>
                                      <p:to>
                                        <p:strVal val="visible"/>
                                      </p:to>
                                    </p:set>
                                    <p:animEffect transition="in" filter="wipe(up)">
                                      <p:cBhvr>
                                        <p:cTn id="88" dur="500"/>
                                        <p:tgtEl>
                                          <p:spTgt spid="150"/>
                                        </p:tgtEl>
                                      </p:cBhvr>
                                    </p:animEffect>
                                  </p:childTnLst>
                                </p:cTn>
                              </p:par>
                            </p:childTnLst>
                          </p:cTn>
                        </p:par>
                        <p:par>
                          <p:cTn id="89" fill="hold">
                            <p:stCondLst>
                              <p:cond delay="10250"/>
                            </p:stCondLst>
                            <p:childTnLst>
                              <p:par>
                                <p:cTn id="90" presetID="22" presetClass="entr" presetSubtype="1" fill="hold" grpId="19" nodeType="afterEffect">
                                  <p:stCondLst>
                                    <p:cond delay="0"/>
                                  </p:stCondLst>
                                  <p:iterate>
                                    <p:tmAbs val="0"/>
                                  </p:iterate>
                                  <p:childTnLst>
                                    <p:set>
                                      <p:cBhvr>
                                        <p:cTn id="91" fill="hold"/>
                                        <p:tgtEl>
                                          <p:spTgt spid="156"/>
                                        </p:tgtEl>
                                        <p:attrNameLst>
                                          <p:attrName>style.visibility</p:attrName>
                                        </p:attrNameLst>
                                      </p:cBhvr>
                                      <p:to>
                                        <p:strVal val="visible"/>
                                      </p:to>
                                    </p:set>
                                    <p:animEffect transition="in" filter="wipe(up)">
                                      <p:cBhvr>
                                        <p:cTn id="92" dur="500"/>
                                        <p:tgtEl>
                                          <p:spTgt spid="156"/>
                                        </p:tgtEl>
                                      </p:cBhvr>
                                    </p:animEffect>
                                  </p:childTnLst>
                                </p:cTn>
                              </p:par>
                            </p:childTnLst>
                          </p:cTn>
                        </p:par>
                        <p:par>
                          <p:cTn id="93" fill="hold">
                            <p:stCondLst>
                              <p:cond delay="10750"/>
                            </p:stCondLst>
                            <p:childTnLst>
                              <p:par>
                                <p:cTn id="94" presetID="22" presetClass="entr" presetSubtype="1" fill="hold" grpId="20" nodeType="afterEffect">
                                  <p:stCondLst>
                                    <p:cond delay="0"/>
                                  </p:stCondLst>
                                  <p:iterate>
                                    <p:tmAbs val="0"/>
                                  </p:iterate>
                                  <p:childTnLst>
                                    <p:set>
                                      <p:cBhvr>
                                        <p:cTn id="95" fill="hold"/>
                                        <p:tgtEl>
                                          <p:spTgt spid="157"/>
                                        </p:tgtEl>
                                        <p:attrNameLst>
                                          <p:attrName>style.visibility</p:attrName>
                                        </p:attrNameLst>
                                      </p:cBhvr>
                                      <p:to>
                                        <p:strVal val="visible"/>
                                      </p:to>
                                    </p:set>
                                    <p:animEffect transition="in" filter="wipe(up)">
                                      <p:cBhvr>
                                        <p:cTn id="96" dur="500"/>
                                        <p:tgtEl>
                                          <p:spTgt spid="157"/>
                                        </p:tgtEl>
                                      </p:cBhvr>
                                    </p:animEffect>
                                  </p:childTnLst>
                                </p:cTn>
                              </p:par>
                            </p:childTnLst>
                          </p:cTn>
                        </p:par>
                        <p:par>
                          <p:cTn id="97" fill="hold">
                            <p:stCondLst>
                              <p:cond delay="11250"/>
                            </p:stCondLst>
                            <p:childTnLst>
                              <p:par>
                                <p:cTn id="98" presetID="22" presetClass="entr" presetSubtype="1" fill="hold" grpId="21" nodeType="afterEffect">
                                  <p:stCondLst>
                                    <p:cond delay="0"/>
                                  </p:stCondLst>
                                  <p:iterate>
                                    <p:tmAbs val="0"/>
                                  </p:iterate>
                                  <p:childTnLst>
                                    <p:set>
                                      <p:cBhvr>
                                        <p:cTn id="99" fill="hold"/>
                                        <p:tgtEl>
                                          <p:spTgt spid="158"/>
                                        </p:tgtEl>
                                        <p:attrNameLst>
                                          <p:attrName>style.visibility</p:attrName>
                                        </p:attrNameLst>
                                      </p:cBhvr>
                                      <p:to>
                                        <p:strVal val="visible"/>
                                      </p:to>
                                    </p:set>
                                    <p:animEffect transition="in" filter="wipe(up)">
                                      <p:cBhvr>
                                        <p:cTn id="100" dur="500"/>
                                        <p:tgtEl>
                                          <p:spTgt spid="158"/>
                                        </p:tgtEl>
                                      </p:cBhvr>
                                    </p:animEffect>
                                  </p:childTnLst>
                                </p:cTn>
                              </p:par>
                            </p:childTnLst>
                          </p:cTn>
                        </p:par>
                        <p:par>
                          <p:cTn id="101" fill="hold">
                            <p:stCondLst>
                              <p:cond delay="11750"/>
                            </p:stCondLst>
                            <p:childTnLst>
                              <p:par>
                                <p:cTn id="102" presetID="22" presetClass="entr" presetSubtype="1" fill="hold" grpId="22" nodeType="afterEffect">
                                  <p:stCondLst>
                                    <p:cond delay="0"/>
                                  </p:stCondLst>
                                  <p:iterate>
                                    <p:tmAbs val="0"/>
                                  </p:iterate>
                                  <p:childTnLst>
                                    <p:set>
                                      <p:cBhvr>
                                        <p:cTn id="103" fill="hold"/>
                                        <p:tgtEl>
                                          <p:spTgt spid="133"/>
                                        </p:tgtEl>
                                        <p:attrNameLst>
                                          <p:attrName>style.visibility</p:attrName>
                                        </p:attrNameLst>
                                      </p:cBhvr>
                                      <p:to>
                                        <p:strVal val="visible"/>
                                      </p:to>
                                    </p:set>
                                    <p:animEffect transition="in" filter="wipe(up)">
                                      <p:cBhvr>
                                        <p:cTn id="104" dur="1000"/>
                                        <p:tgtEl>
                                          <p:spTgt spid="133"/>
                                        </p:tgtEl>
                                      </p:cBhvr>
                                    </p:animEffect>
                                  </p:childTnLst>
                                </p:cTn>
                              </p:par>
                            </p:childTnLst>
                          </p:cTn>
                        </p:par>
                        <p:par>
                          <p:cTn id="105" fill="hold">
                            <p:stCondLst>
                              <p:cond delay="12750"/>
                            </p:stCondLst>
                            <p:childTnLst>
                              <p:par>
                                <p:cTn id="106" presetID="22" presetClass="entr" presetSubtype="1" fill="hold" grpId="23" nodeType="afterEffect">
                                  <p:stCondLst>
                                    <p:cond delay="0"/>
                                  </p:stCondLst>
                                  <p:iterate>
                                    <p:tmAbs val="0"/>
                                  </p:iterate>
                                  <p:childTnLst>
                                    <p:set>
                                      <p:cBhvr>
                                        <p:cTn id="107" fill="hold"/>
                                        <p:tgtEl>
                                          <p:spTgt spid="134"/>
                                        </p:tgtEl>
                                        <p:attrNameLst>
                                          <p:attrName>style.visibility</p:attrName>
                                        </p:attrNameLst>
                                      </p:cBhvr>
                                      <p:to>
                                        <p:strVal val="visible"/>
                                      </p:to>
                                    </p:set>
                                    <p:animEffect transition="in" filter="wipe(up)">
                                      <p:cBhvr>
                                        <p:cTn id="108" dur="1000"/>
                                        <p:tgtEl>
                                          <p:spTgt spid="134"/>
                                        </p:tgtEl>
                                      </p:cBhvr>
                                    </p:animEffect>
                                  </p:childTnLst>
                                </p:cTn>
                              </p:par>
                            </p:childTnLst>
                          </p:cTn>
                        </p:par>
                        <p:par>
                          <p:cTn id="109" fill="hold">
                            <p:stCondLst>
                              <p:cond delay="13750"/>
                            </p:stCondLst>
                            <p:childTnLst>
                              <p:par>
                                <p:cTn id="110" presetID="22" presetClass="entr" presetSubtype="1" fill="hold" grpId="24" nodeType="afterEffect">
                                  <p:stCondLst>
                                    <p:cond delay="0"/>
                                  </p:stCondLst>
                                  <p:iterate>
                                    <p:tmAbs val="0"/>
                                  </p:iterate>
                                  <p:childTnLst>
                                    <p:set>
                                      <p:cBhvr>
                                        <p:cTn id="111" fill="hold"/>
                                        <p:tgtEl>
                                          <p:spTgt spid="136"/>
                                        </p:tgtEl>
                                        <p:attrNameLst>
                                          <p:attrName>style.visibility</p:attrName>
                                        </p:attrNameLst>
                                      </p:cBhvr>
                                      <p:to>
                                        <p:strVal val="visible"/>
                                      </p:to>
                                    </p:set>
                                    <p:animEffect transition="in" filter="wipe(up)">
                                      <p:cBhvr>
                                        <p:cTn id="112" dur="1000"/>
                                        <p:tgtEl>
                                          <p:spTgt spid="136"/>
                                        </p:tgtEl>
                                      </p:cBhvr>
                                    </p:animEffect>
                                  </p:childTnLst>
                                </p:cTn>
                              </p:par>
                            </p:childTnLst>
                          </p:cTn>
                        </p:par>
                        <p:par>
                          <p:cTn id="113" fill="hold">
                            <p:stCondLst>
                              <p:cond delay="14750"/>
                            </p:stCondLst>
                            <p:childTnLst>
                              <p:par>
                                <p:cTn id="114" presetID="22" presetClass="entr" presetSubtype="1" fill="hold" grpId="25" nodeType="afterEffect">
                                  <p:stCondLst>
                                    <p:cond delay="0"/>
                                  </p:stCondLst>
                                  <p:iterate>
                                    <p:tmAbs val="0"/>
                                  </p:iterate>
                                  <p:childTnLst>
                                    <p:set>
                                      <p:cBhvr>
                                        <p:cTn id="115" fill="hold"/>
                                        <p:tgtEl>
                                          <p:spTgt spid="137"/>
                                        </p:tgtEl>
                                        <p:attrNameLst>
                                          <p:attrName>style.visibility</p:attrName>
                                        </p:attrNameLst>
                                      </p:cBhvr>
                                      <p:to>
                                        <p:strVal val="visible"/>
                                      </p:to>
                                    </p:set>
                                    <p:animEffect transition="in" filter="wipe(up)">
                                      <p:cBhvr>
                                        <p:cTn id="116" dur="1000"/>
                                        <p:tgtEl>
                                          <p:spTgt spid="137"/>
                                        </p:tgtEl>
                                      </p:cBhvr>
                                    </p:animEffect>
                                  </p:childTnLst>
                                </p:cTn>
                              </p:par>
                            </p:childTnLst>
                          </p:cTn>
                        </p:par>
                        <p:par>
                          <p:cTn id="117" fill="hold">
                            <p:stCondLst>
                              <p:cond delay="15750"/>
                            </p:stCondLst>
                            <p:childTnLst>
                              <p:par>
                                <p:cTn id="118" presetID="22" presetClass="entr" presetSubtype="1" fill="hold" grpId="26" nodeType="afterEffect">
                                  <p:stCondLst>
                                    <p:cond delay="0"/>
                                  </p:stCondLst>
                                  <p:iterate>
                                    <p:tmAbs val="0"/>
                                  </p:iterate>
                                  <p:childTnLst>
                                    <p:set>
                                      <p:cBhvr>
                                        <p:cTn id="119" fill="hold"/>
                                        <p:tgtEl>
                                          <p:spTgt spid="139"/>
                                        </p:tgtEl>
                                        <p:attrNameLst>
                                          <p:attrName>style.visibility</p:attrName>
                                        </p:attrNameLst>
                                      </p:cBhvr>
                                      <p:to>
                                        <p:strVal val="visible"/>
                                      </p:to>
                                    </p:set>
                                    <p:animEffect transition="in" filter="wipe(up)">
                                      <p:cBhvr>
                                        <p:cTn id="120" dur="1000"/>
                                        <p:tgtEl>
                                          <p:spTgt spid="139"/>
                                        </p:tgtEl>
                                      </p:cBhvr>
                                    </p:animEffect>
                                  </p:childTnLst>
                                </p:cTn>
                              </p:par>
                            </p:childTnLst>
                          </p:cTn>
                        </p:par>
                        <p:par>
                          <p:cTn id="121" fill="hold">
                            <p:stCondLst>
                              <p:cond delay="16750"/>
                            </p:stCondLst>
                            <p:childTnLst>
                              <p:par>
                                <p:cTn id="122" presetID="22" presetClass="entr" presetSubtype="1" fill="hold" grpId="27" nodeType="afterEffect">
                                  <p:stCondLst>
                                    <p:cond delay="0"/>
                                  </p:stCondLst>
                                  <p:iterate>
                                    <p:tmAbs val="0"/>
                                  </p:iterate>
                                  <p:childTnLst>
                                    <p:set>
                                      <p:cBhvr>
                                        <p:cTn id="123" fill="hold"/>
                                        <p:tgtEl>
                                          <p:spTgt spid="140"/>
                                        </p:tgtEl>
                                        <p:attrNameLst>
                                          <p:attrName>style.visibility</p:attrName>
                                        </p:attrNameLst>
                                      </p:cBhvr>
                                      <p:to>
                                        <p:strVal val="visible"/>
                                      </p:to>
                                    </p:set>
                                    <p:animEffect transition="in" filter="wipe(up)">
                                      <p:cBhvr>
                                        <p:cTn id="124" dur="1000"/>
                                        <p:tgtEl>
                                          <p:spTgt spid="140"/>
                                        </p:tgtEl>
                                      </p:cBhvr>
                                    </p:animEffect>
                                  </p:childTnLst>
                                </p:cTn>
                              </p:par>
                            </p:childTnLst>
                          </p:cTn>
                        </p:par>
                        <p:par>
                          <p:cTn id="125" fill="hold">
                            <p:stCondLst>
                              <p:cond delay="17750"/>
                            </p:stCondLst>
                            <p:childTnLst>
                              <p:par>
                                <p:cTn id="126" presetID="22" presetClass="entr" presetSubtype="1" fill="hold" grpId="28" nodeType="afterEffect">
                                  <p:stCondLst>
                                    <p:cond delay="0"/>
                                  </p:stCondLst>
                                  <p:iterate>
                                    <p:tmAbs val="0"/>
                                  </p:iterate>
                                  <p:childTnLst>
                                    <p:set>
                                      <p:cBhvr>
                                        <p:cTn id="127" fill="hold"/>
                                        <p:tgtEl>
                                          <p:spTgt spid="144"/>
                                        </p:tgtEl>
                                        <p:attrNameLst>
                                          <p:attrName>style.visibility</p:attrName>
                                        </p:attrNameLst>
                                      </p:cBhvr>
                                      <p:to>
                                        <p:strVal val="visible"/>
                                      </p:to>
                                    </p:set>
                                    <p:animEffect transition="in" filter="wipe(up)">
                                      <p:cBhvr>
                                        <p:cTn id="128" dur="1000"/>
                                        <p:tgtEl>
                                          <p:spTgt spid="144"/>
                                        </p:tgtEl>
                                      </p:cBhvr>
                                    </p:animEffect>
                                  </p:childTnLst>
                                </p:cTn>
                              </p:par>
                            </p:childTnLst>
                          </p:cTn>
                        </p:par>
                        <p:par>
                          <p:cTn id="129" fill="hold">
                            <p:stCondLst>
                              <p:cond delay="18750"/>
                            </p:stCondLst>
                            <p:childTnLst>
                              <p:par>
                                <p:cTn id="130" presetID="22" presetClass="entr" presetSubtype="1" fill="hold" grpId="29" nodeType="afterEffect">
                                  <p:stCondLst>
                                    <p:cond delay="0"/>
                                  </p:stCondLst>
                                  <p:iterate>
                                    <p:tmAbs val="0"/>
                                  </p:iterate>
                                  <p:childTnLst>
                                    <p:set>
                                      <p:cBhvr>
                                        <p:cTn id="131" fill="hold"/>
                                        <p:tgtEl>
                                          <p:spTgt spid="145"/>
                                        </p:tgtEl>
                                        <p:attrNameLst>
                                          <p:attrName>style.visibility</p:attrName>
                                        </p:attrNameLst>
                                      </p:cBhvr>
                                      <p:to>
                                        <p:strVal val="visible"/>
                                      </p:to>
                                    </p:set>
                                    <p:animEffect transition="in" filter="wipe(up)">
                                      <p:cBhvr>
                                        <p:cTn id="132" dur="1000"/>
                                        <p:tgtEl>
                                          <p:spTgt spid="145"/>
                                        </p:tgtEl>
                                      </p:cBhvr>
                                    </p:animEffect>
                                  </p:childTnLst>
                                </p:cTn>
                              </p:par>
                            </p:childTnLst>
                          </p:cTn>
                        </p:par>
                        <p:par>
                          <p:cTn id="133" fill="hold">
                            <p:stCondLst>
                              <p:cond delay="19750"/>
                            </p:stCondLst>
                            <p:childTnLst>
                              <p:par>
                                <p:cTn id="134" presetID="1" presetClass="entr" presetSubtype="0" fill="hold" grpId="30" nodeType="afterEffect">
                                  <p:stCondLst>
                                    <p:cond delay="0"/>
                                  </p:stCondLst>
                                  <p:iterate type="lt">
                                    <p:tmAbs val="100"/>
                                  </p:iterate>
                                  <p:childTnLst>
                                    <p:set>
                                      <p:cBhvr>
                                        <p:cTn id="135" fill="hold"/>
                                        <p:tgtEl>
                                          <p:spTgt spid="162">
                                            <p:bg/>
                                          </p:spTgt>
                                        </p:tgtEl>
                                        <p:attrNameLst>
                                          <p:attrName>style.visibility</p:attrName>
                                        </p:attrNameLst>
                                      </p:cBhvr>
                                      <p:to>
                                        <p:strVal val="visible"/>
                                      </p:to>
                                    </p:set>
                                  </p:childTnLst>
                                </p:cTn>
                              </p:par>
                              <p:par>
                                <p:cTn id="136" presetID="1" presetClass="entr" presetSubtype="0" fill="hold" grpId="30" nodeType="withEffect">
                                  <p:stCondLst>
                                    <p:cond delay="0"/>
                                  </p:stCondLst>
                                  <p:iterate type="lt">
                                    <p:tmAbs val="100"/>
                                  </p:iterate>
                                  <p:childTnLst>
                                    <p:set>
                                      <p:cBhvr>
                                        <p:cTn id="137" fill="hold"/>
                                        <p:tgtEl>
                                          <p:spTgt spid="162">
                                            <p:txEl>
                                              <p:pRg st="0" end="0"/>
                                            </p:txEl>
                                          </p:spTgt>
                                        </p:tgtEl>
                                        <p:attrNameLst>
                                          <p:attrName>style.visibility</p:attrName>
                                        </p:attrNameLst>
                                      </p:cBhvr>
                                      <p:to>
                                        <p:strVal val="visible"/>
                                      </p:to>
                                    </p:set>
                                  </p:childTnLst>
                                </p:cTn>
                              </p:par>
                            </p:childTnLst>
                          </p:cTn>
                        </p:par>
                        <p:par>
                          <p:cTn id="138" fill="hold">
                            <p:stCondLst>
                              <p:cond delay="19750"/>
                            </p:stCondLst>
                            <p:childTnLst>
                              <p:par>
                                <p:cTn id="139" presetID="1" presetClass="entr" presetSubtype="0" fill="hold" grpId="30" nodeType="afterEffect">
                                  <p:stCondLst>
                                    <p:cond delay="0"/>
                                  </p:stCondLst>
                                  <p:iterate type="lt">
                                    <p:tmAbs val="100"/>
                                  </p:iterate>
                                  <p:childTnLst>
                                    <p:set>
                                      <p:cBhvr>
                                        <p:cTn id="140" fill="hold"/>
                                        <p:tgtEl>
                                          <p:spTgt spid="162">
                                            <p:txEl>
                                              <p:pRg st="1" end="1"/>
                                            </p:txEl>
                                          </p:spTgt>
                                        </p:tgtEl>
                                        <p:attrNameLst>
                                          <p:attrName>style.visibility</p:attrName>
                                        </p:attrNameLst>
                                      </p:cBhvr>
                                      <p:to>
                                        <p:strVal val="visible"/>
                                      </p:to>
                                    </p:set>
                                  </p:childTnLst>
                                </p:cTn>
                              </p:par>
                            </p:childTnLst>
                          </p:cTn>
                        </p:par>
                        <p:par>
                          <p:cTn id="141" fill="hold">
                            <p:stCondLst>
                              <p:cond delay="19750"/>
                            </p:stCondLst>
                            <p:childTnLst>
                              <p:par>
                                <p:cTn id="142" presetID="1" presetClass="entr" presetSubtype="0" fill="hold" grpId="30" nodeType="afterEffect">
                                  <p:stCondLst>
                                    <p:cond delay="0"/>
                                  </p:stCondLst>
                                  <p:iterate type="lt">
                                    <p:tmAbs val="100"/>
                                  </p:iterate>
                                  <p:childTnLst>
                                    <p:set>
                                      <p:cBhvr>
                                        <p:cTn id="143" fill="hold"/>
                                        <p:tgtEl>
                                          <p:spTgt spid="162">
                                            <p:txEl>
                                              <p:pRg st="2" end="2"/>
                                            </p:txEl>
                                          </p:spTgt>
                                        </p:tgtEl>
                                        <p:attrNameLst>
                                          <p:attrName>style.visibility</p:attrName>
                                        </p:attrNameLst>
                                      </p:cBhvr>
                                      <p:to>
                                        <p:strVal val="visible"/>
                                      </p:to>
                                    </p:set>
                                  </p:childTnLst>
                                </p:cTn>
                              </p:par>
                            </p:childTnLst>
                          </p:cTn>
                        </p:par>
                        <p:par>
                          <p:cTn id="144" fill="hold">
                            <p:stCondLst>
                              <p:cond delay="19750"/>
                            </p:stCondLst>
                            <p:childTnLst>
                              <p:par>
                                <p:cTn id="145" presetID="1" presetClass="entr" presetSubtype="0" fill="hold" grpId="30" nodeType="afterEffect">
                                  <p:stCondLst>
                                    <p:cond delay="0"/>
                                  </p:stCondLst>
                                  <p:iterate type="lt">
                                    <p:tmAbs val="100"/>
                                  </p:iterate>
                                  <p:childTnLst>
                                    <p:set>
                                      <p:cBhvr>
                                        <p:cTn id="146" fill="hold"/>
                                        <p:tgtEl>
                                          <p:spTgt spid="162">
                                            <p:txEl>
                                              <p:pRg st="3" end="3"/>
                                            </p:txEl>
                                          </p:spTgt>
                                        </p:tgtEl>
                                        <p:attrNameLst>
                                          <p:attrName>style.visibility</p:attrName>
                                        </p:attrNameLst>
                                      </p:cBhvr>
                                      <p:to>
                                        <p:strVal val="visible"/>
                                      </p:to>
                                    </p:set>
                                  </p:childTnLst>
                                </p:cTn>
                              </p:par>
                            </p:childTnLst>
                          </p:cTn>
                        </p:par>
                        <p:par>
                          <p:cTn id="147" fill="hold">
                            <p:stCondLst>
                              <p:cond delay="19750"/>
                            </p:stCondLst>
                            <p:childTnLst>
                              <p:par>
                                <p:cTn id="148" presetID="1" presetClass="entr" presetSubtype="0" fill="hold" grpId="30" nodeType="afterEffect">
                                  <p:stCondLst>
                                    <p:cond delay="0"/>
                                  </p:stCondLst>
                                  <p:iterate type="lt">
                                    <p:tmAbs val="100"/>
                                  </p:iterate>
                                  <p:childTnLst>
                                    <p:set>
                                      <p:cBhvr>
                                        <p:cTn id="149" fill="hold"/>
                                        <p:tgtEl>
                                          <p:spTgt spid="162">
                                            <p:txEl>
                                              <p:pRg st="4" end="4"/>
                                            </p:txEl>
                                          </p:spTgt>
                                        </p:tgtEl>
                                        <p:attrNameLst>
                                          <p:attrName>style.visibility</p:attrName>
                                        </p:attrNameLst>
                                      </p:cBhvr>
                                      <p:to>
                                        <p:strVal val="visible"/>
                                      </p:to>
                                    </p:set>
                                  </p:childTnLst>
                                </p:cTn>
                              </p:par>
                            </p:childTnLst>
                          </p:cTn>
                        </p:par>
                        <p:par>
                          <p:cTn id="150" fill="hold">
                            <p:stCondLst>
                              <p:cond delay="19750"/>
                            </p:stCondLst>
                            <p:childTnLst>
                              <p:par>
                                <p:cTn id="151" presetID="1" presetClass="entr" presetSubtype="0" fill="hold" grpId="30" nodeType="afterEffect">
                                  <p:stCondLst>
                                    <p:cond delay="0"/>
                                  </p:stCondLst>
                                  <p:iterate type="lt">
                                    <p:tmAbs val="100"/>
                                  </p:iterate>
                                  <p:childTnLst>
                                    <p:set>
                                      <p:cBhvr>
                                        <p:cTn id="152" fill="hold"/>
                                        <p:tgtEl>
                                          <p:spTgt spid="162">
                                            <p:txEl>
                                              <p:pRg st="5" end="5"/>
                                            </p:txEl>
                                          </p:spTgt>
                                        </p:tgtEl>
                                        <p:attrNameLst>
                                          <p:attrName>style.visibility</p:attrName>
                                        </p:attrNameLst>
                                      </p:cBhvr>
                                      <p:to>
                                        <p:strVal val="visible"/>
                                      </p:to>
                                    </p:set>
                                  </p:childTnLst>
                                </p:cTn>
                              </p:par>
                            </p:childTnLst>
                          </p:cTn>
                        </p:par>
                        <p:par>
                          <p:cTn id="153" fill="hold">
                            <p:stCondLst>
                              <p:cond delay="19750"/>
                            </p:stCondLst>
                            <p:childTnLst>
                              <p:par>
                                <p:cTn id="154" presetID="1" presetClass="entr" presetSubtype="0" fill="hold" grpId="30" nodeType="afterEffect">
                                  <p:stCondLst>
                                    <p:cond delay="0"/>
                                  </p:stCondLst>
                                  <p:iterate type="lt">
                                    <p:tmAbs val="100"/>
                                  </p:iterate>
                                  <p:childTnLst>
                                    <p:set>
                                      <p:cBhvr>
                                        <p:cTn id="155" fill="hold"/>
                                        <p:tgtEl>
                                          <p:spTgt spid="162">
                                            <p:txEl>
                                              <p:pRg st="6" end="6"/>
                                            </p:txEl>
                                          </p:spTgt>
                                        </p:tgtEl>
                                        <p:attrNameLst>
                                          <p:attrName>style.visibility</p:attrName>
                                        </p:attrNameLst>
                                      </p:cBhvr>
                                      <p:to>
                                        <p:strVal val="visible"/>
                                      </p:to>
                                    </p:set>
                                  </p:childTnLst>
                                </p:cTn>
                              </p:par>
                            </p:childTnLst>
                          </p:cTn>
                        </p:par>
                        <p:par>
                          <p:cTn id="156" fill="hold">
                            <p:stCondLst>
                              <p:cond delay="19750"/>
                            </p:stCondLst>
                            <p:childTnLst>
                              <p:par>
                                <p:cTn id="157" presetID="1" presetClass="entr" presetSubtype="0" fill="hold" grpId="30" nodeType="afterEffect">
                                  <p:stCondLst>
                                    <p:cond delay="0"/>
                                  </p:stCondLst>
                                  <p:iterate type="lt">
                                    <p:tmAbs val="100"/>
                                  </p:iterate>
                                  <p:childTnLst>
                                    <p:set>
                                      <p:cBhvr>
                                        <p:cTn id="158" fill="hold"/>
                                        <p:tgtEl>
                                          <p:spTgt spid="162">
                                            <p:txEl>
                                              <p:pRg st="7" end="7"/>
                                            </p:txEl>
                                          </p:spTgt>
                                        </p:tgtEl>
                                        <p:attrNameLst>
                                          <p:attrName>style.visibility</p:attrName>
                                        </p:attrNameLst>
                                      </p:cBhvr>
                                      <p:to>
                                        <p:strVal val="visible"/>
                                      </p:to>
                                    </p:set>
                                  </p:childTnLst>
                                </p:cTn>
                              </p:par>
                            </p:childTnLst>
                          </p:cTn>
                        </p:par>
                        <p:par>
                          <p:cTn id="159" fill="hold">
                            <p:stCondLst>
                              <p:cond delay="19750"/>
                            </p:stCondLst>
                            <p:childTnLst>
                              <p:par>
                                <p:cTn id="160" presetID="1" presetClass="entr" presetSubtype="0" fill="hold" grpId="30" nodeType="afterEffect">
                                  <p:stCondLst>
                                    <p:cond delay="0"/>
                                  </p:stCondLst>
                                  <p:iterate type="lt">
                                    <p:tmAbs val="100"/>
                                  </p:iterate>
                                  <p:childTnLst>
                                    <p:set>
                                      <p:cBhvr>
                                        <p:cTn id="161" fill="hold"/>
                                        <p:tgtEl>
                                          <p:spTgt spid="162">
                                            <p:txEl>
                                              <p:pRg st="8" end="8"/>
                                            </p:txEl>
                                          </p:spTgt>
                                        </p:tgtEl>
                                        <p:attrNameLst>
                                          <p:attrName>style.visibility</p:attrName>
                                        </p:attrNameLst>
                                      </p:cBhvr>
                                      <p:to>
                                        <p:strVal val="visible"/>
                                      </p:to>
                                    </p:set>
                                  </p:childTnLst>
                                </p:cTn>
                              </p:par>
                            </p:childTnLst>
                          </p:cTn>
                        </p:par>
                        <p:par>
                          <p:cTn id="162" fill="hold">
                            <p:stCondLst>
                              <p:cond delay="19750"/>
                            </p:stCondLst>
                            <p:childTnLst>
                              <p:par>
                                <p:cTn id="163" presetID="1" presetClass="entr" presetSubtype="0" fill="hold" grpId="30" nodeType="afterEffect">
                                  <p:stCondLst>
                                    <p:cond delay="0"/>
                                  </p:stCondLst>
                                  <p:iterate type="lt">
                                    <p:tmAbs val="100"/>
                                  </p:iterate>
                                  <p:childTnLst>
                                    <p:set>
                                      <p:cBhvr>
                                        <p:cTn id="164" fill="hold"/>
                                        <p:tgtEl>
                                          <p:spTgt spid="162">
                                            <p:txEl>
                                              <p:pRg st="9" end="9"/>
                                            </p:txEl>
                                          </p:spTgt>
                                        </p:tgtEl>
                                        <p:attrNameLst>
                                          <p:attrName>style.visibility</p:attrName>
                                        </p:attrNameLst>
                                      </p:cBhvr>
                                      <p:to>
                                        <p:strVal val="visible"/>
                                      </p:to>
                                    </p:set>
                                  </p:childTnLst>
                                </p:cTn>
                              </p:par>
                            </p:childTnLst>
                          </p:cTn>
                        </p:par>
                        <p:par>
                          <p:cTn id="165" fill="hold">
                            <p:stCondLst>
                              <p:cond delay="19750"/>
                            </p:stCondLst>
                            <p:childTnLst>
                              <p:par>
                                <p:cTn id="166" presetID="1" presetClass="entr" presetSubtype="0" fill="hold" grpId="30" nodeType="afterEffect">
                                  <p:stCondLst>
                                    <p:cond delay="0"/>
                                  </p:stCondLst>
                                  <p:iterate type="lt">
                                    <p:tmAbs val="100"/>
                                  </p:iterate>
                                  <p:childTnLst>
                                    <p:set>
                                      <p:cBhvr>
                                        <p:cTn id="167" fill="hold"/>
                                        <p:tgtEl>
                                          <p:spTgt spid="162">
                                            <p:txEl>
                                              <p:pRg st="10" end="10"/>
                                            </p:txEl>
                                          </p:spTgt>
                                        </p:tgtEl>
                                        <p:attrNameLst>
                                          <p:attrName>style.visibility</p:attrName>
                                        </p:attrNameLst>
                                      </p:cBhvr>
                                      <p:to>
                                        <p:strVal val="visible"/>
                                      </p:to>
                                    </p:set>
                                  </p:childTnLst>
                                </p:cTn>
                              </p:par>
                            </p:childTnLst>
                          </p:cTn>
                        </p:par>
                        <p:par>
                          <p:cTn id="168" fill="hold">
                            <p:stCondLst>
                              <p:cond delay="19750"/>
                            </p:stCondLst>
                            <p:childTnLst>
                              <p:par>
                                <p:cTn id="169" presetID="1" presetClass="entr" presetSubtype="0" fill="hold" grpId="30" nodeType="afterEffect">
                                  <p:stCondLst>
                                    <p:cond delay="0"/>
                                  </p:stCondLst>
                                  <p:iterate type="lt">
                                    <p:tmAbs val="100"/>
                                  </p:iterate>
                                  <p:childTnLst>
                                    <p:set>
                                      <p:cBhvr>
                                        <p:cTn id="170" fill="hold"/>
                                        <p:tgtEl>
                                          <p:spTgt spid="162">
                                            <p:txEl>
                                              <p:pRg st="11" end="11"/>
                                            </p:txEl>
                                          </p:spTgt>
                                        </p:tgtEl>
                                        <p:attrNameLst>
                                          <p:attrName>style.visibility</p:attrName>
                                        </p:attrNameLst>
                                      </p:cBhvr>
                                      <p:to>
                                        <p:strVal val="visible"/>
                                      </p:to>
                                    </p:set>
                                  </p:childTnLst>
                                </p:cTn>
                              </p:par>
                            </p:childTnLst>
                          </p:cTn>
                        </p:par>
                        <p:par>
                          <p:cTn id="171" fill="hold">
                            <p:stCondLst>
                              <p:cond delay="19750"/>
                            </p:stCondLst>
                            <p:childTnLst>
                              <p:par>
                                <p:cTn id="172" presetID="1" presetClass="entr" presetSubtype="0" fill="hold" grpId="30" nodeType="afterEffect">
                                  <p:stCondLst>
                                    <p:cond delay="0"/>
                                  </p:stCondLst>
                                  <p:iterate type="lt">
                                    <p:tmAbs val="100"/>
                                  </p:iterate>
                                  <p:childTnLst>
                                    <p:set>
                                      <p:cBhvr>
                                        <p:cTn id="173" fill="hold"/>
                                        <p:tgtEl>
                                          <p:spTgt spid="162">
                                            <p:txEl>
                                              <p:pRg st="12" end="12"/>
                                            </p:txEl>
                                          </p:spTgt>
                                        </p:tgtEl>
                                        <p:attrNameLst>
                                          <p:attrName>style.visibility</p:attrName>
                                        </p:attrNameLst>
                                      </p:cBhvr>
                                      <p:to>
                                        <p:strVal val="visible"/>
                                      </p:to>
                                    </p:set>
                                  </p:childTnLst>
                                </p:cTn>
                              </p:par>
                            </p:childTnLst>
                          </p:cTn>
                        </p:par>
                        <p:par>
                          <p:cTn id="174" fill="hold">
                            <p:stCondLst>
                              <p:cond delay="19750"/>
                            </p:stCondLst>
                            <p:childTnLst>
                              <p:par>
                                <p:cTn id="175" presetID="1" presetClass="entr" presetSubtype="0" fill="hold" grpId="30" nodeType="afterEffect">
                                  <p:stCondLst>
                                    <p:cond delay="0"/>
                                  </p:stCondLst>
                                  <p:iterate type="lt">
                                    <p:tmAbs val="100"/>
                                  </p:iterate>
                                  <p:childTnLst>
                                    <p:set>
                                      <p:cBhvr>
                                        <p:cTn id="176" fill="hold"/>
                                        <p:tgtEl>
                                          <p:spTgt spid="162">
                                            <p:txEl>
                                              <p:pRg st="13" end="13"/>
                                            </p:txEl>
                                          </p:spTgt>
                                        </p:tgtEl>
                                        <p:attrNameLst>
                                          <p:attrName>style.visibility</p:attrName>
                                        </p:attrNameLst>
                                      </p:cBhvr>
                                      <p:to>
                                        <p:strVal val="visible"/>
                                      </p:to>
                                    </p:set>
                                  </p:childTnLst>
                                </p:cTn>
                              </p:par>
                            </p:childTnLst>
                          </p:cTn>
                        </p:par>
                        <p:par>
                          <p:cTn id="177" fill="hold">
                            <p:stCondLst>
                              <p:cond delay="19750"/>
                            </p:stCondLst>
                            <p:childTnLst>
                              <p:par>
                                <p:cTn id="178" presetID="1" presetClass="entr" presetSubtype="0" fill="hold" grpId="30" nodeType="afterEffect">
                                  <p:stCondLst>
                                    <p:cond delay="0"/>
                                  </p:stCondLst>
                                  <p:iterate type="lt">
                                    <p:tmAbs val="100"/>
                                  </p:iterate>
                                  <p:childTnLst>
                                    <p:set>
                                      <p:cBhvr>
                                        <p:cTn id="179" fill="hold"/>
                                        <p:tgtEl>
                                          <p:spTgt spid="162">
                                            <p:txEl>
                                              <p:pRg st="14" end="14"/>
                                            </p:txEl>
                                          </p:spTgt>
                                        </p:tgtEl>
                                        <p:attrNameLst>
                                          <p:attrName>style.visibility</p:attrName>
                                        </p:attrNameLst>
                                      </p:cBhvr>
                                      <p:to>
                                        <p:strVal val="visible"/>
                                      </p:to>
                                    </p:set>
                                  </p:childTnLst>
                                </p:cTn>
                              </p:par>
                            </p:childTnLst>
                          </p:cTn>
                        </p:par>
                        <p:par>
                          <p:cTn id="180" fill="hold">
                            <p:stCondLst>
                              <p:cond delay="19750"/>
                            </p:stCondLst>
                            <p:childTnLst>
                              <p:par>
                                <p:cTn id="181" presetID="1" presetClass="entr" presetSubtype="0" fill="hold" grpId="30" nodeType="afterEffect">
                                  <p:stCondLst>
                                    <p:cond delay="0"/>
                                  </p:stCondLst>
                                  <p:iterate type="lt">
                                    <p:tmAbs val="100"/>
                                  </p:iterate>
                                  <p:childTnLst>
                                    <p:set>
                                      <p:cBhvr>
                                        <p:cTn id="182" fill="hold"/>
                                        <p:tgtEl>
                                          <p:spTgt spid="162">
                                            <p:txEl>
                                              <p:pRg st="15" end="15"/>
                                            </p:txEl>
                                          </p:spTgt>
                                        </p:tgtEl>
                                        <p:attrNameLst>
                                          <p:attrName>style.visibility</p:attrName>
                                        </p:attrNameLst>
                                      </p:cBhvr>
                                      <p:to>
                                        <p:strVal val="visible"/>
                                      </p:to>
                                    </p:set>
                                  </p:childTnLst>
                                </p:cTn>
                              </p:par>
                            </p:childTnLst>
                          </p:cTn>
                        </p:par>
                        <p:par>
                          <p:cTn id="183" fill="hold">
                            <p:stCondLst>
                              <p:cond delay="19750"/>
                            </p:stCondLst>
                            <p:childTnLst>
                              <p:par>
                                <p:cTn id="184" presetID="1" presetClass="entr" presetSubtype="0" fill="hold" grpId="30" nodeType="afterEffect">
                                  <p:stCondLst>
                                    <p:cond delay="0"/>
                                  </p:stCondLst>
                                  <p:iterate type="lt">
                                    <p:tmAbs val="100"/>
                                  </p:iterate>
                                  <p:childTnLst>
                                    <p:set>
                                      <p:cBhvr>
                                        <p:cTn id="185" fill="hold"/>
                                        <p:tgtEl>
                                          <p:spTgt spid="162">
                                            <p:txEl>
                                              <p:pRg st="16" end="16"/>
                                            </p:txEl>
                                          </p:spTgt>
                                        </p:tgtEl>
                                        <p:attrNameLst>
                                          <p:attrName>style.visibility</p:attrName>
                                        </p:attrNameLst>
                                      </p:cBhvr>
                                      <p:to>
                                        <p:strVal val="visible"/>
                                      </p:to>
                                    </p:set>
                                  </p:childTnLst>
                                </p:cTn>
                              </p:par>
                            </p:childTnLst>
                          </p:cTn>
                        </p:par>
                        <p:par>
                          <p:cTn id="186" fill="hold">
                            <p:stCondLst>
                              <p:cond delay="19750"/>
                            </p:stCondLst>
                            <p:childTnLst>
                              <p:par>
                                <p:cTn id="187" presetID="1" presetClass="entr" presetSubtype="0" fill="hold" grpId="30" nodeType="afterEffect">
                                  <p:stCondLst>
                                    <p:cond delay="0"/>
                                  </p:stCondLst>
                                  <p:iterate type="lt">
                                    <p:tmAbs val="100"/>
                                  </p:iterate>
                                  <p:childTnLst>
                                    <p:set>
                                      <p:cBhvr>
                                        <p:cTn id="188" fill="hold"/>
                                        <p:tgtEl>
                                          <p:spTgt spid="162">
                                            <p:txEl>
                                              <p:pRg st="17" end="17"/>
                                            </p:txEl>
                                          </p:spTgt>
                                        </p:tgtEl>
                                        <p:attrNameLst>
                                          <p:attrName>style.visibility</p:attrName>
                                        </p:attrNameLst>
                                      </p:cBhvr>
                                      <p:to>
                                        <p:strVal val="visible"/>
                                      </p:to>
                                    </p:set>
                                  </p:childTnLst>
                                </p:cTn>
                              </p:par>
                            </p:childTnLst>
                          </p:cTn>
                        </p:par>
                        <p:par>
                          <p:cTn id="189" fill="hold">
                            <p:stCondLst>
                              <p:cond delay="19750"/>
                            </p:stCondLst>
                            <p:childTnLst>
                              <p:par>
                                <p:cTn id="190" presetID="1" presetClass="entr" presetSubtype="0" fill="hold" grpId="30" nodeType="afterEffect">
                                  <p:stCondLst>
                                    <p:cond delay="0"/>
                                  </p:stCondLst>
                                  <p:iterate type="lt">
                                    <p:tmAbs val="100"/>
                                  </p:iterate>
                                  <p:childTnLst>
                                    <p:set>
                                      <p:cBhvr>
                                        <p:cTn id="191" fill="hold"/>
                                        <p:tgtEl>
                                          <p:spTgt spid="162">
                                            <p:txEl>
                                              <p:pRg st="18" end="18"/>
                                            </p:txEl>
                                          </p:spTgt>
                                        </p:tgtEl>
                                        <p:attrNameLst>
                                          <p:attrName>style.visibility</p:attrName>
                                        </p:attrNameLst>
                                      </p:cBhvr>
                                      <p:to>
                                        <p:strVal val="visible"/>
                                      </p:to>
                                    </p:set>
                                  </p:childTnLst>
                                </p:cTn>
                              </p:par>
                            </p:childTnLst>
                          </p:cTn>
                        </p:par>
                        <p:par>
                          <p:cTn id="192" fill="hold">
                            <p:stCondLst>
                              <p:cond delay="19750"/>
                            </p:stCondLst>
                            <p:childTnLst>
                              <p:par>
                                <p:cTn id="193" presetID="1" presetClass="entr" presetSubtype="0" fill="hold" grpId="30" nodeType="afterEffect">
                                  <p:stCondLst>
                                    <p:cond delay="0"/>
                                  </p:stCondLst>
                                  <p:iterate type="lt">
                                    <p:tmAbs val="100"/>
                                  </p:iterate>
                                  <p:childTnLst>
                                    <p:set>
                                      <p:cBhvr>
                                        <p:cTn id="194" fill="hold"/>
                                        <p:tgtEl>
                                          <p:spTgt spid="162">
                                            <p:txEl>
                                              <p:pRg st="19" end="19"/>
                                            </p:txEl>
                                          </p:spTgt>
                                        </p:tgtEl>
                                        <p:attrNameLst>
                                          <p:attrName>style.visibility</p:attrName>
                                        </p:attrNameLst>
                                      </p:cBhvr>
                                      <p:to>
                                        <p:strVal val="visible"/>
                                      </p:to>
                                    </p:set>
                                  </p:childTnLst>
                                </p:cTn>
                              </p:par>
                            </p:childTnLst>
                          </p:cTn>
                        </p:par>
                        <p:par>
                          <p:cTn id="195" fill="hold">
                            <p:stCondLst>
                              <p:cond delay="19750"/>
                            </p:stCondLst>
                            <p:childTnLst>
                              <p:par>
                                <p:cTn id="196" presetID="1" presetClass="entr" presetSubtype="0" fill="hold" grpId="30" nodeType="afterEffect">
                                  <p:stCondLst>
                                    <p:cond delay="0"/>
                                  </p:stCondLst>
                                  <p:iterate type="lt">
                                    <p:tmAbs val="100"/>
                                  </p:iterate>
                                  <p:childTnLst>
                                    <p:set>
                                      <p:cBhvr>
                                        <p:cTn id="197" fill="hold"/>
                                        <p:tgtEl>
                                          <p:spTgt spid="162">
                                            <p:txEl>
                                              <p:pRg st="20" end="20"/>
                                            </p:txEl>
                                          </p:spTgt>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22" presetClass="entr" presetSubtype="8" fill="hold" grpId="31" nodeType="clickEffect">
                                  <p:stCondLst>
                                    <p:cond delay="0"/>
                                  </p:stCondLst>
                                  <p:iterate>
                                    <p:tmAbs val="0"/>
                                  </p:iterate>
                                  <p:childTnLst>
                                    <p:set>
                                      <p:cBhvr>
                                        <p:cTn id="201" fill="hold"/>
                                        <p:tgtEl>
                                          <p:spTgt spid="161"/>
                                        </p:tgtEl>
                                        <p:attrNameLst>
                                          <p:attrName>style.visibility</p:attrName>
                                        </p:attrNameLst>
                                      </p:cBhvr>
                                      <p:to>
                                        <p:strVal val="visible"/>
                                      </p:to>
                                    </p:set>
                                    <p:animEffect transition="in" filter="wipe(left)">
                                      <p:cBhvr>
                                        <p:cTn id="202" dur="500"/>
                                        <p:tgtEl>
                                          <p:spTgt spid="161"/>
                                        </p:tgtEl>
                                      </p:cBhvr>
                                    </p:animEffect>
                                  </p:childTnLst>
                                </p:cTn>
                              </p:par>
                            </p:childTnLst>
                          </p:cTn>
                        </p:par>
                        <p:par>
                          <p:cTn id="203" fill="hold">
                            <p:stCondLst>
                              <p:cond delay="500"/>
                            </p:stCondLst>
                            <p:childTnLst>
                              <p:par>
                                <p:cTn id="204" presetID="22" presetClass="entr" presetSubtype="8" fill="hold" grpId="32" nodeType="afterEffect">
                                  <p:stCondLst>
                                    <p:cond delay="0"/>
                                  </p:stCondLst>
                                  <p:iterate>
                                    <p:tmAbs val="0"/>
                                  </p:iterate>
                                  <p:childTnLst>
                                    <p:set>
                                      <p:cBhvr>
                                        <p:cTn id="205" fill="hold"/>
                                        <p:tgtEl>
                                          <p:spTgt spid="159"/>
                                        </p:tgtEl>
                                        <p:attrNameLst>
                                          <p:attrName>style.visibility</p:attrName>
                                        </p:attrNameLst>
                                      </p:cBhvr>
                                      <p:to>
                                        <p:strVal val="visible"/>
                                      </p:to>
                                    </p:set>
                                    <p:animEffect transition="in" filter="wipe(left)">
                                      <p:cBhvr>
                                        <p:cTn id="206" dur="500"/>
                                        <p:tgtEl>
                                          <p:spTgt spid="159"/>
                                        </p:tgtEl>
                                      </p:cBhvr>
                                    </p:animEffect>
                                  </p:childTnLst>
                                </p:cTn>
                              </p:par>
                            </p:childTnLst>
                          </p:cTn>
                        </p:par>
                        <p:par>
                          <p:cTn id="207" fill="hold">
                            <p:stCondLst>
                              <p:cond delay="1000"/>
                            </p:stCondLst>
                            <p:childTnLst>
                              <p:par>
                                <p:cTn id="208" presetID="10" presetClass="entr" fill="hold" grpId="33" nodeType="afterEffect">
                                  <p:stCondLst>
                                    <p:cond delay="0"/>
                                  </p:stCondLst>
                                  <p:iterate>
                                    <p:tmAbs val="0"/>
                                  </p:iterate>
                                  <p:childTnLst>
                                    <p:set>
                                      <p:cBhvr>
                                        <p:cTn id="209" fill="hold"/>
                                        <p:tgtEl>
                                          <p:spTgt spid="160"/>
                                        </p:tgtEl>
                                        <p:attrNameLst>
                                          <p:attrName>style.visibility</p:attrName>
                                        </p:attrNameLst>
                                      </p:cBhvr>
                                      <p:to>
                                        <p:strVal val="visible"/>
                                      </p:to>
                                    </p:set>
                                    <p:animEffect transition="in" filter="fade">
                                      <p:cBhvr>
                                        <p:cTn id="210"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1" animBg="1" advAuto="0"/>
      <p:bldP spid="131" grpId="2" build="p" bldLvl="5" animBg="1" advAuto="0"/>
      <p:bldP spid="132" grpId="3" animBg="1" advAuto="0"/>
      <p:bldP spid="133" grpId="22" animBg="1" advAuto="0"/>
      <p:bldP spid="134" grpId="23" animBg="1" advAuto="0"/>
      <p:bldP spid="135" grpId="5" animBg="1" advAuto="0"/>
      <p:bldP spid="136" grpId="24" animBg="1" advAuto="0"/>
      <p:bldP spid="137" grpId="25" animBg="1" advAuto="0"/>
      <p:bldP spid="138" grpId="6" animBg="1" advAuto="0"/>
      <p:bldP spid="139" grpId="26" animBg="1" advAuto="0"/>
      <p:bldP spid="140" grpId="27" animBg="1" advAuto="0"/>
      <p:bldP spid="141" grpId="8" animBg="1" advAuto="0"/>
      <p:bldP spid="142" grpId="10" animBg="1" advAuto="0"/>
      <p:bldP spid="143" grpId="11" animBg="1" advAuto="0"/>
      <p:bldP spid="144" grpId="28" animBg="1" advAuto="0"/>
      <p:bldP spid="145" grpId="29" animBg="1" advAuto="0"/>
      <p:bldP spid="146" grpId="13" animBg="1" advAuto="0"/>
      <p:bldP spid="147" grpId="15" animBg="1" advAuto="0"/>
      <p:bldP spid="148" grpId="16" animBg="1" advAuto="0"/>
      <p:bldP spid="149" grpId="17" animBg="1" advAuto="0"/>
      <p:bldP spid="150" grpId="18" animBg="1" advAuto="0"/>
      <p:bldP spid="151" grpId="7" animBg="1" advAuto="0"/>
      <p:bldP spid="152" grpId="9" animBg="1" advAuto="0"/>
      <p:bldP spid="153" grpId="4" animBg="1" advAuto="0"/>
      <p:bldP spid="154" grpId="12" animBg="1" advAuto="0"/>
      <p:bldP spid="155" grpId="14" animBg="1" advAuto="0"/>
      <p:bldP spid="156" grpId="19" animBg="1" advAuto="0"/>
      <p:bldP spid="157" grpId="20" animBg="1" advAuto="0"/>
      <p:bldP spid="158" grpId="21" animBg="1" advAuto="0"/>
      <p:bldP spid="159" grpId="32" animBg="1" advAuto="0"/>
      <p:bldP spid="160" grpId="33" animBg="1" advAuto="0"/>
      <p:bldP spid="161" grpId="31" animBg="1" advAuto="0"/>
      <p:bldP spid="162" grpId="30" build="p" bldLvl="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Heaps"/>
          <p:cNvSpPr txBox="1">
            <a:spLocks noGrp="1"/>
          </p:cNvSpPr>
          <p:nvPr>
            <p:ph type="title"/>
          </p:nvPr>
        </p:nvSpPr>
        <p:spPr>
          <a:prstGeom prst="rect">
            <a:avLst/>
          </a:prstGeom>
        </p:spPr>
        <p:txBody>
          <a:bodyPr/>
          <a:lstStyle/>
          <a:p>
            <a:r>
              <a:t>Heaps</a:t>
            </a:r>
          </a:p>
        </p:txBody>
      </p:sp>
      <p:sp>
        <p:nvSpPr>
          <p:cNvPr id="167" name="A complete binary tree whose nodes contain objects that can be compared…"/>
          <p:cNvSpPr txBox="1">
            <a:spLocks noGrp="1"/>
          </p:cNvSpPr>
          <p:nvPr>
            <p:ph type="body" sz="quarter" idx="1"/>
          </p:nvPr>
        </p:nvSpPr>
        <p:spPr>
          <a:xfrm>
            <a:off x="190500" y="2343150"/>
            <a:ext cx="12287250" cy="4177127"/>
          </a:xfrm>
          <a:prstGeom prst="rect">
            <a:avLst/>
          </a:prstGeom>
        </p:spPr>
        <p:txBody>
          <a:bodyPr/>
          <a:lstStyle/>
          <a:p>
            <a:pPr>
              <a:spcBef>
                <a:spcPts val="1000"/>
              </a:spcBef>
              <a:buBlip>
                <a:blip r:embed="rId3"/>
              </a:buBlip>
            </a:pPr>
            <a:r>
              <a:rPr dirty="0"/>
              <a:t>A </a:t>
            </a:r>
            <a:r>
              <a:rPr dirty="0">
                <a:solidFill>
                  <a:srgbClr val="941100"/>
                </a:solidFill>
              </a:rPr>
              <a:t>complete</a:t>
            </a:r>
            <a:r>
              <a:rPr dirty="0"/>
              <a:t> binary tree whose nodes contain objects that can be compared </a:t>
            </a:r>
          </a:p>
          <a:p>
            <a:pPr lvl="1">
              <a:spcBef>
                <a:spcPts val="1000"/>
              </a:spcBef>
              <a:buBlip>
                <a:blip r:embed="rId3"/>
              </a:buBlip>
            </a:pPr>
            <a:r>
              <a:rPr dirty="0"/>
              <a:t>Each node contains an object that is larger than the objects in its descendants.</a:t>
            </a:r>
          </a:p>
          <a:p>
            <a:pPr lvl="2">
              <a:spcBef>
                <a:spcPts val="1000"/>
              </a:spcBef>
              <a:buBlip>
                <a:blip r:embed="rId3"/>
              </a:buBlip>
            </a:pPr>
            <a:r>
              <a:rPr dirty="0"/>
              <a:t>Root of max heap is always the largest entry</a:t>
            </a:r>
          </a:p>
        </p:txBody>
      </p:sp>
      <p:sp>
        <p:nvSpPr>
          <p:cNvPr id="168" name="Rectangle"/>
          <p:cNvSpPr/>
          <p:nvPr/>
        </p:nvSpPr>
        <p:spPr>
          <a:xfrm>
            <a:off x="12725400" y="2362200"/>
            <a:ext cx="11563350" cy="6525768"/>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69" name="Connection Line"/>
          <p:cNvCxnSpPr>
            <a:stCxn id="171" idx="0"/>
            <a:endCxn id="174" idx="0"/>
          </p:cNvCxnSpPr>
          <p:nvPr/>
        </p:nvCxnSpPr>
        <p:spPr>
          <a:xfrm flipH="1">
            <a:off x="2821971" y="7058103"/>
            <a:ext cx="1592778" cy="1629043"/>
          </a:xfrm>
          <a:prstGeom prst="straightConnector1">
            <a:avLst/>
          </a:prstGeom>
          <a:ln w="76200" cap="sq">
            <a:solidFill>
              <a:srgbClr val="000000"/>
            </a:solidFill>
            <a:miter lim="400000"/>
          </a:ln>
        </p:spPr>
      </p:cxnSp>
      <p:cxnSp>
        <p:nvCxnSpPr>
          <p:cNvPr id="170" name="Connection Line"/>
          <p:cNvCxnSpPr>
            <a:stCxn id="171" idx="0"/>
            <a:endCxn id="177" idx="0"/>
          </p:cNvCxnSpPr>
          <p:nvPr/>
        </p:nvCxnSpPr>
        <p:spPr>
          <a:xfrm>
            <a:off x="4414748" y="7058103"/>
            <a:ext cx="1857822" cy="1629043"/>
          </a:xfrm>
          <a:prstGeom prst="straightConnector1">
            <a:avLst/>
          </a:prstGeom>
          <a:ln w="76200" cap="sq">
            <a:solidFill>
              <a:srgbClr val="000000"/>
            </a:solidFill>
            <a:miter lim="400000"/>
          </a:ln>
        </p:spPr>
      </p:cxnSp>
      <p:sp>
        <p:nvSpPr>
          <p:cNvPr id="171" name="Circle"/>
          <p:cNvSpPr/>
          <p:nvPr/>
        </p:nvSpPr>
        <p:spPr>
          <a:xfrm>
            <a:off x="3926714" y="6570726"/>
            <a:ext cx="976068" cy="974755"/>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cxnSp>
        <p:nvCxnSpPr>
          <p:cNvPr id="172" name="Connection Line"/>
          <p:cNvCxnSpPr>
            <a:stCxn id="174" idx="0"/>
            <a:endCxn id="182" idx="0"/>
          </p:cNvCxnSpPr>
          <p:nvPr/>
        </p:nvCxnSpPr>
        <p:spPr>
          <a:xfrm flipH="1">
            <a:off x="1935833" y="8687145"/>
            <a:ext cx="886139" cy="1640437"/>
          </a:xfrm>
          <a:prstGeom prst="straightConnector1">
            <a:avLst/>
          </a:prstGeom>
          <a:ln w="76200" cap="sq">
            <a:solidFill>
              <a:srgbClr val="000000"/>
            </a:solidFill>
            <a:miter lim="400000"/>
          </a:ln>
        </p:spPr>
      </p:cxnSp>
      <p:cxnSp>
        <p:nvCxnSpPr>
          <p:cNvPr id="173" name="Connection Line"/>
          <p:cNvCxnSpPr>
            <a:stCxn id="174" idx="0"/>
            <a:endCxn id="179" idx="0"/>
          </p:cNvCxnSpPr>
          <p:nvPr/>
        </p:nvCxnSpPr>
        <p:spPr>
          <a:xfrm>
            <a:off x="2821971" y="8687145"/>
            <a:ext cx="854075" cy="1640437"/>
          </a:xfrm>
          <a:prstGeom prst="straightConnector1">
            <a:avLst/>
          </a:prstGeom>
          <a:ln w="76200" cap="sq">
            <a:solidFill>
              <a:srgbClr val="000000"/>
            </a:solidFill>
            <a:miter lim="400000"/>
          </a:ln>
        </p:spPr>
      </p:cxnSp>
      <p:sp>
        <p:nvSpPr>
          <p:cNvPr id="174" name="Circle"/>
          <p:cNvSpPr/>
          <p:nvPr/>
        </p:nvSpPr>
        <p:spPr>
          <a:xfrm>
            <a:off x="2333937" y="8199768"/>
            <a:ext cx="976068"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cxnSp>
        <p:nvCxnSpPr>
          <p:cNvPr id="175" name="Connection Line"/>
          <p:cNvCxnSpPr>
            <a:stCxn id="177" idx="0"/>
            <a:endCxn id="186" idx="0"/>
          </p:cNvCxnSpPr>
          <p:nvPr/>
        </p:nvCxnSpPr>
        <p:spPr>
          <a:xfrm>
            <a:off x="6272569" y="8687145"/>
            <a:ext cx="889627" cy="1545187"/>
          </a:xfrm>
          <a:prstGeom prst="straightConnector1">
            <a:avLst/>
          </a:prstGeom>
          <a:ln w="76200" cap="sq">
            <a:solidFill>
              <a:srgbClr val="000000"/>
            </a:solidFill>
            <a:miter lim="400000"/>
          </a:ln>
        </p:spPr>
      </p:cxnSp>
      <p:cxnSp>
        <p:nvCxnSpPr>
          <p:cNvPr id="176" name="Connection Line"/>
          <p:cNvCxnSpPr>
            <a:stCxn id="177" idx="0"/>
            <a:endCxn id="178" idx="0"/>
          </p:cNvCxnSpPr>
          <p:nvPr/>
        </p:nvCxnSpPr>
        <p:spPr>
          <a:xfrm flipH="1">
            <a:off x="5414827" y="8687145"/>
            <a:ext cx="857743" cy="1650052"/>
          </a:xfrm>
          <a:prstGeom prst="straightConnector1">
            <a:avLst/>
          </a:prstGeom>
          <a:ln w="76200" cap="sq">
            <a:solidFill>
              <a:srgbClr val="000000"/>
            </a:solidFill>
            <a:miter lim="400000"/>
          </a:ln>
        </p:spPr>
      </p:cxnSp>
      <p:sp>
        <p:nvSpPr>
          <p:cNvPr id="177" name="Circle"/>
          <p:cNvSpPr/>
          <p:nvPr/>
        </p:nvSpPr>
        <p:spPr>
          <a:xfrm>
            <a:off x="5784536" y="8199768"/>
            <a:ext cx="976068"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178" name="Circle"/>
          <p:cNvSpPr/>
          <p:nvPr/>
        </p:nvSpPr>
        <p:spPr>
          <a:xfrm>
            <a:off x="4926794" y="9849818"/>
            <a:ext cx="976068"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179" name="Circle"/>
          <p:cNvSpPr/>
          <p:nvPr/>
        </p:nvSpPr>
        <p:spPr>
          <a:xfrm>
            <a:off x="3188012" y="9840203"/>
            <a:ext cx="976068"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cxnSp>
        <p:nvCxnSpPr>
          <p:cNvPr id="180" name="Connection Line"/>
          <p:cNvCxnSpPr>
            <a:stCxn id="182" idx="0"/>
            <a:endCxn id="185" idx="0"/>
          </p:cNvCxnSpPr>
          <p:nvPr/>
        </p:nvCxnSpPr>
        <p:spPr>
          <a:xfrm flipH="1">
            <a:off x="1078583" y="10327581"/>
            <a:ext cx="857251" cy="1638301"/>
          </a:xfrm>
          <a:prstGeom prst="straightConnector1">
            <a:avLst/>
          </a:prstGeom>
          <a:ln w="76200" cap="sq">
            <a:solidFill>
              <a:srgbClr val="000000"/>
            </a:solidFill>
            <a:miter lim="400000"/>
          </a:ln>
        </p:spPr>
      </p:cxnSp>
      <p:cxnSp>
        <p:nvCxnSpPr>
          <p:cNvPr id="181" name="Connection Line"/>
          <p:cNvCxnSpPr>
            <a:stCxn id="182" idx="0"/>
            <a:endCxn id="184" idx="0"/>
          </p:cNvCxnSpPr>
          <p:nvPr/>
        </p:nvCxnSpPr>
        <p:spPr>
          <a:xfrm>
            <a:off x="1935833" y="10327581"/>
            <a:ext cx="768663" cy="1638301"/>
          </a:xfrm>
          <a:prstGeom prst="straightConnector1">
            <a:avLst/>
          </a:prstGeom>
          <a:ln w="76200" cap="sq">
            <a:solidFill>
              <a:srgbClr val="000000"/>
            </a:solidFill>
            <a:miter lim="400000"/>
          </a:ln>
        </p:spPr>
      </p:cxnSp>
      <p:sp>
        <p:nvSpPr>
          <p:cNvPr id="182" name="Circle"/>
          <p:cNvSpPr/>
          <p:nvPr/>
        </p:nvSpPr>
        <p:spPr>
          <a:xfrm>
            <a:off x="1447800" y="9840203"/>
            <a:ext cx="976067"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183" name="90"/>
          <p:cNvSpPr/>
          <p:nvPr/>
        </p:nvSpPr>
        <p:spPr>
          <a:xfrm>
            <a:off x="4078560" y="6710426"/>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90</a:t>
            </a:r>
          </a:p>
        </p:txBody>
      </p:sp>
      <p:sp>
        <p:nvSpPr>
          <p:cNvPr id="184" name="Circle"/>
          <p:cNvSpPr/>
          <p:nvPr/>
        </p:nvSpPr>
        <p:spPr>
          <a:xfrm>
            <a:off x="2216462" y="11478503"/>
            <a:ext cx="976068"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185" name="Circle"/>
          <p:cNvSpPr/>
          <p:nvPr/>
        </p:nvSpPr>
        <p:spPr>
          <a:xfrm>
            <a:off x="590550" y="11478503"/>
            <a:ext cx="976067"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186" name="Circle"/>
          <p:cNvSpPr/>
          <p:nvPr/>
        </p:nvSpPr>
        <p:spPr>
          <a:xfrm>
            <a:off x="6674162" y="9744953"/>
            <a:ext cx="976068"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187" name="70"/>
          <p:cNvSpPr/>
          <p:nvPr/>
        </p:nvSpPr>
        <p:spPr>
          <a:xfrm>
            <a:off x="1576609" y="9996551"/>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70</a:t>
            </a:r>
          </a:p>
        </p:txBody>
      </p:sp>
      <p:sp>
        <p:nvSpPr>
          <p:cNvPr id="188" name="60"/>
          <p:cNvSpPr/>
          <p:nvPr/>
        </p:nvSpPr>
        <p:spPr>
          <a:xfrm>
            <a:off x="5920009" y="8358251"/>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60</a:t>
            </a:r>
          </a:p>
        </p:txBody>
      </p:sp>
      <p:sp>
        <p:nvSpPr>
          <p:cNvPr id="189" name="30"/>
          <p:cNvSpPr/>
          <p:nvPr/>
        </p:nvSpPr>
        <p:spPr>
          <a:xfrm>
            <a:off x="3316560" y="9987026"/>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30</a:t>
            </a:r>
          </a:p>
        </p:txBody>
      </p:sp>
      <p:sp>
        <p:nvSpPr>
          <p:cNvPr id="190" name="20"/>
          <p:cNvSpPr/>
          <p:nvPr/>
        </p:nvSpPr>
        <p:spPr>
          <a:xfrm>
            <a:off x="5043709" y="9996551"/>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20</a:t>
            </a:r>
          </a:p>
        </p:txBody>
      </p:sp>
      <p:sp>
        <p:nvSpPr>
          <p:cNvPr id="191" name="50"/>
          <p:cNvSpPr/>
          <p:nvPr/>
        </p:nvSpPr>
        <p:spPr>
          <a:xfrm>
            <a:off x="6796309" y="9882251"/>
            <a:ext cx="720180" cy="673101"/>
          </a:xfrm>
          <a:prstGeom prst="rect">
            <a:avLst/>
          </a:prstGeom>
          <a:ln w="12700">
            <a:miter lim="400000"/>
          </a:ln>
          <a:effectLst>
            <a:outerShdw blurRad="190500" dist="1143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50</a:t>
            </a:r>
          </a:p>
        </p:txBody>
      </p:sp>
      <p:sp>
        <p:nvSpPr>
          <p:cNvPr id="192" name="40"/>
          <p:cNvSpPr/>
          <p:nvPr/>
        </p:nvSpPr>
        <p:spPr>
          <a:xfrm>
            <a:off x="2319559" y="11634851"/>
            <a:ext cx="720180" cy="673101"/>
          </a:xfrm>
          <a:prstGeom prst="rect">
            <a:avLst/>
          </a:prstGeom>
          <a:ln w="12700">
            <a:miter lim="400000"/>
          </a:ln>
          <a:effectLst>
            <a:outerShdw blurRad="190500" dist="1143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40</a:t>
            </a:r>
          </a:p>
        </p:txBody>
      </p:sp>
      <p:sp>
        <p:nvSpPr>
          <p:cNvPr id="193" name="10"/>
          <p:cNvSpPr/>
          <p:nvPr/>
        </p:nvSpPr>
        <p:spPr>
          <a:xfrm>
            <a:off x="719359" y="11634851"/>
            <a:ext cx="720180" cy="673101"/>
          </a:xfrm>
          <a:prstGeom prst="rect">
            <a:avLst/>
          </a:prstGeom>
          <a:ln w="12700">
            <a:miter lim="400000"/>
          </a:ln>
          <a:effectLst>
            <a:outerShdw blurRad="190500" dist="1143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10</a:t>
            </a:r>
          </a:p>
        </p:txBody>
      </p:sp>
      <p:sp>
        <p:nvSpPr>
          <p:cNvPr id="194" name="80"/>
          <p:cNvSpPr/>
          <p:nvPr/>
        </p:nvSpPr>
        <p:spPr>
          <a:xfrm>
            <a:off x="2471959" y="8320151"/>
            <a:ext cx="720180" cy="673101"/>
          </a:xfrm>
          <a:prstGeom prst="rect">
            <a:avLst/>
          </a:prstGeom>
          <a:ln w="12700">
            <a:miter lim="400000"/>
          </a:ln>
          <a:effectLst>
            <a:outerShdw blurRad="190500" dist="1143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80</a:t>
            </a:r>
          </a:p>
        </p:txBody>
      </p:sp>
      <p:graphicFrame>
        <p:nvGraphicFramePr>
          <p:cNvPr id="195" name="Table 1"/>
          <p:cNvGraphicFramePr/>
          <p:nvPr>
            <p:extLst>
              <p:ext uri="{D42A27DB-BD31-4B8C-83A1-F6EECF244321}">
                <p14:modId xmlns:p14="http://schemas.microsoft.com/office/powerpoint/2010/main" val="1160431644"/>
              </p:ext>
            </p:extLst>
          </p:nvPr>
        </p:nvGraphicFramePr>
        <p:xfrm>
          <a:off x="7391400" y="11955018"/>
          <a:ext cx="16740438" cy="755650"/>
        </p:xfrm>
        <a:graphic>
          <a:graphicData uri="http://schemas.openxmlformats.org/drawingml/2006/table">
            <a:tbl>
              <a:tblPr>
                <a:tableStyleId>{4C3C2611-4C71-4FC5-86AE-919BDF0F9419}</a:tableStyleId>
              </a:tblPr>
              <a:tblGrid>
                <a:gridCol w="1521858">
                  <a:extLst>
                    <a:ext uri="{9D8B030D-6E8A-4147-A177-3AD203B41FA5}">
                      <a16:colId xmlns:a16="http://schemas.microsoft.com/office/drawing/2014/main" val="20000"/>
                    </a:ext>
                  </a:extLst>
                </a:gridCol>
                <a:gridCol w="1521858">
                  <a:extLst>
                    <a:ext uri="{9D8B030D-6E8A-4147-A177-3AD203B41FA5}">
                      <a16:colId xmlns:a16="http://schemas.microsoft.com/office/drawing/2014/main" val="20001"/>
                    </a:ext>
                  </a:extLst>
                </a:gridCol>
                <a:gridCol w="1521858">
                  <a:extLst>
                    <a:ext uri="{9D8B030D-6E8A-4147-A177-3AD203B41FA5}">
                      <a16:colId xmlns:a16="http://schemas.microsoft.com/office/drawing/2014/main" val="20002"/>
                    </a:ext>
                  </a:extLst>
                </a:gridCol>
                <a:gridCol w="1521858">
                  <a:extLst>
                    <a:ext uri="{9D8B030D-6E8A-4147-A177-3AD203B41FA5}">
                      <a16:colId xmlns:a16="http://schemas.microsoft.com/office/drawing/2014/main" val="20003"/>
                    </a:ext>
                  </a:extLst>
                </a:gridCol>
                <a:gridCol w="1521858">
                  <a:extLst>
                    <a:ext uri="{9D8B030D-6E8A-4147-A177-3AD203B41FA5}">
                      <a16:colId xmlns:a16="http://schemas.microsoft.com/office/drawing/2014/main" val="20004"/>
                    </a:ext>
                  </a:extLst>
                </a:gridCol>
                <a:gridCol w="1521858">
                  <a:extLst>
                    <a:ext uri="{9D8B030D-6E8A-4147-A177-3AD203B41FA5}">
                      <a16:colId xmlns:a16="http://schemas.microsoft.com/office/drawing/2014/main" val="20005"/>
                    </a:ext>
                  </a:extLst>
                </a:gridCol>
                <a:gridCol w="1521858">
                  <a:extLst>
                    <a:ext uri="{9D8B030D-6E8A-4147-A177-3AD203B41FA5}">
                      <a16:colId xmlns:a16="http://schemas.microsoft.com/office/drawing/2014/main" val="20006"/>
                    </a:ext>
                  </a:extLst>
                </a:gridCol>
                <a:gridCol w="1521858">
                  <a:extLst>
                    <a:ext uri="{9D8B030D-6E8A-4147-A177-3AD203B41FA5}">
                      <a16:colId xmlns:a16="http://schemas.microsoft.com/office/drawing/2014/main" val="20007"/>
                    </a:ext>
                  </a:extLst>
                </a:gridCol>
                <a:gridCol w="1521858">
                  <a:extLst>
                    <a:ext uri="{9D8B030D-6E8A-4147-A177-3AD203B41FA5}">
                      <a16:colId xmlns:a16="http://schemas.microsoft.com/office/drawing/2014/main" val="20008"/>
                    </a:ext>
                  </a:extLst>
                </a:gridCol>
                <a:gridCol w="1521858">
                  <a:extLst>
                    <a:ext uri="{9D8B030D-6E8A-4147-A177-3AD203B41FA5}">
                      <a16:colId xmlns:a16="http://schemas.microsoft.com/office/drawing/2014/main" val="20009"/>
                    </a:ext>
                  </a:extLst>
                </a:gridCol>
                <a:gridCol w="1521858">
                  <a:extLst>
                    <a:ext uri="{9D8B030D-6E8A-4147-A177-3AD203B41FA5}">
                      <a16:colId xmlns:a16="http://schemas.microsoft.com/office/drawing/2014/main" val="20010"/>
                    </a:ext>
                  </a:extLst>
                </a:gridCol>
              </a:tblGrid>
              <a:tr h="755650">
                <a:tc>
                  <a:txBody>
                    <a:bodyPr/>
                    <a:lstStyle/>
                    <a:p>
                      <a:pPr defTabSz="914400">
                        <a:tabLst>
                          <a:tab pos="1371600" algn="l"/>
                        </a:tabLst>
                        <a:defRPr sz="1800"/>
                      </a:pPr>
                      <a:r>
                        <a:rPr sz="2600" b="1">
                          <a:latin typeface="Courier New"/>
                          <a:ea typeface="Courier New"/>
                          <a:cs typeface="Courier New"/>
                          <a:sym typeface="Courier New"/>
                        </a:rPr>
                        <a:t>0</a:t>
                      </a:r>
                    </a:p>
                  </a:txBody>
                  <a:tcPr marL="50800" marR="50800" marT="50800" marB="50800" anchor="b" horzOverflow="overflow">
                    <a:lnL w="762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1</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2</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3</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4</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5</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6</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7</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8</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9</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10</a:t>
                      </a:r>
                    </a:p>
                  </a:txBody>
                  <a:tcPr marL="50800" marR="50800" marT="50800" marB="50800" anchor="b" horzOverflow="overflow">
                    <a:lnL w="38100">
                      <a:solidFill>
                        <a:srgbClr val="000000"/>
                      </a:solidFill>
                      <a:miter lim="400000"/>
                    </a:lnL>
                    <a:lnR w="762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extLst>
                  <a:ext uri="{0D108BD9-81ED-4DB2-BD59-A6C34878D82A}">
                    <a16:rowId xmlns:a16="http://schemas.microsoft.com/office/drawing/2014/main" val="10000"/>
                  </a:ext>
                </a:extLst>
              </a:tr>
            </a:tbl>
          </a:graphicData>
        </a:graphic>
      </p:graphicFrame>
      <p:sp>
        <p:nvSpPr>
          <p:cNvPr id="196" name="heap"/>
          <p:cNvSpPr/>
          <p:nvPr/>
        </p:nvSpPr>
        <p:spPr>
          <a:xfrm rot="16200000">
            <a:off x="6354793" y="11533251"/>
            <a:ext cx="1360364" cy="723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defRPr sz="3800" b="1">
                <a:solidFill>
                  <a:srgbClr val="531B93"/>
                </a:solidFill>
                <a:latin typeface="Courier New"/>
                <a:ea typeface="Courier New"/>
                <a:cs typeface="Courier New"/>
                <a:sym typeface="Courier New"/>
              </a:defRPr>
            </a:lvl1pPr>
          </a:lstStyle>
          <a:p>
            <a:r>
              <a:t>heap</a:t>
            </a:r>
          </a:p>
        </p:txBody>
      </p:sp>
      <p:graphicFrame>
        <p:nvGraphicFramePr>
          <p:cNvPr id="197" name="Table 2"/>
          <p:cNvGraphicFramePr/>
          <p:nvPr>
            <p:extLst>
              <p:ext uri="{D42A27DB-BD31-4B8C-83A1-F6EECF244321}">
                <p14:modId xmlns:p14="http://schemas.microsoft.com/office/powerpoint/2010/main" val="1151256007"/>
              </p:ext>
            </p:extLst>
          </p:nvPr>
        </p:nvGraphicFramePr>
        <p:xfrm>
          <a:off x="7391400" y="11231118"/>
          <a:ext cx="16740438" cy="755650"/>
        </p:xfrm>
        <a:graphic>
          <a:graphicData uri="http://schemas.openxmlformats.org/drawingml/2006/table">
            <a:tbl>
              <a:tblPr>
                <a:tableStyleId>{4C3C2611-4C71-4FC5-86AE-919BDF0F9419}</a:tableStyleId>
              </a:tblPr>
              <a:tblGrid>
                <a:gridCol w="1521858">
                  <a:extLst>
                    <a:ext uri="{9D8B030D-6E8A-4147-A177-3AD203B41FA5}">
                      <a16:colId xmlns:a16="http://schemas.microsoft.com/office/drawing/2014/main" val="20000"/>
                    </a:ext>
                  </a:extLst>
                </a:gridCol>
                <a:gridCol w="1521858">
                  <a:extLst>
                    <a:ext uri="{9D8B030D-6E8A-4147-A177-3AD203B41FA5}">
                      <a16:colId xmlns:a16="http://schemas.microsoft.com/office/drawing/2014/main" val="20001"/>
                    </a:ext>
                  </a:extLst>
                </a:gridCol>
                <a:gridCol w="1521858">
                  <a:extLst>
                    <a:ext uri="{9D8B030D-6E8A-4147-A177-3AD203B41FA5}">
                      <a16:colId xmlns:a16="http://schemas.microsoft.com/office/drawing/2014/main" val="20002"/>
                    </a:ext>
                  </a:extLst>
                </a:gridCol>
                <a:gridCol w="1521858">
                  <a:extLst>
                    <a:ext uri="{9D8B030D-6E8A-4147-A177-3AD203B41FA5}">
                      <a16:colId xmlns:a16="http://schemas.microsoft.com/office/drawing/2014/main" val="20003"/>
                    </a:ext>
                  </a:extLst>
                </a:gridCol>
                <a:gridCol w="1521858">
                  <a:extLst>
                    <a:ext uri="{9D8B030D-6E8A-4147-A177-3AD203B41FA5}">
                      <a16:colId xmlns:a16="http://schemas.microsoft.com/office/drawing/2014/main" val="20004"/>
                    </a:ext>
                  </a:extLst>
                </a:gridCol>
                <a:gridCol w="1521858">
                  <a:extLst>
                    <a:ext uri="{9D8B030D-6E8A-4147-A177-3AD203B41FA5}">
                      <a16:colId xmlns:a16="http://schemas.microsoft.com/office/drawing/2014/main" val="20005"/>
                    </a:ext>
                  </a:extLst>
                </a:gridCol>
                <a:gridCol w="1521858">
                  <a:extLst>
                    <a:ext uri="{9D8B030D-6E8A-4147-A177-3AD203B41FA5}">
                      <a16:colId xmlns:a16="http://schemas.microsoft.com/office/drawing/2014/main" val="20006"/>
                    </a:ext>
                  </a:extLst>
                </a:gridCol>
                <a:gridCol w="1521858">
                  <a:extLst>
                    <a:ext uri="{9D8B030D-6E8A-4147-A177-3AD203B41FA5}">
                      <a16:colId xmlns:a16="http://schemas.microsoft.com/office/drawing/2014/main" val="20007"/>
                    </a:ext>
                  </a:extLst>
                </a:gridCol>
                <a:gridCol w="1521858">
                  <a:extLst>
                    <a:ext uri="{9D8B030D-6E8A-4147-A177-3AD203B41FA5}">
                      <a16:colId xmlns:a16="http://schemas.microsoft.com/office/drawing/2014/main" val="20008"/>
                    </a:ext>
                  </a:extLst>
                </a:gridCol>
                <a:gridCol w="1521858">
                  <a:extLst>
                    <a:ext uri="{9D8B030D-6E8A-4147-A177-3AD203B41FA5}">
                      <a16:colId xmlns:a16="http://schemas.microsoft.com/office/drawing/2014/main" val="20009"/>
                    </a:ext>
                  </a:extLst>
                </a:gridCol>
                <a:gridCol w="1521858">
                  <a:extLst>
                    <a:ext uri="{9D8B030D-6E8A-4147-A177-3AD203B41FA5}">
                      <a16:colId xmlns:a16="http://schemas.microsoft.com/office/drawing/2014/main" val="20010"/>
                    </a:ext>
                  </a:extLst>
                </a:gridCol>
              </a:tblGrid>
              <a:tr h="755650">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762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762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extLst>
                  <a:ext uri="{0D108BD9-81ED-4DB2-BD59-A6C34878D82A}">
                    <a16:rowId xmlns:a16="http://schemas.microsoft.com/office/drawing/2014/main" val="10000"/>
                  </a:ext>
                </a:extLst>
              </a:tr>
            </a:tbl>
          </a:graphicData>
        </a:graphic>
      </p:graphicFrame>
      <p:sp>
        <p:nvSpPr>
          <p:cNvPr id="198" name="90"/>
          <p:cNvSpPr/>
          <p:nvPr/>
        </p:nvSpPr>
        <p:spPr>
          <a:xfrm>
            <a:off x="4076700" y="6719951"/>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90</a:t>
            </a:r>
          </a:p>
        </p:txBody>
      </p:sp>
      <p:sp>
        <p:nvSpPr>
          <p:cNvPr id="199" name="70"/>
          <p:cNvSpPr/>
          <p:nvPr/>
        </p:nvSpPr>
        <p:spPr>
          <a:xfrm>
            <a:off x="1581150" y="9996551"/>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70</a:t>
            </a:r>
          </a:p>
        </p:txBody>
      </p:sp>
      <p:sp>
        <p:nvSpPr>
          <p:cNvPr id="200" name="60"/>
          <p:cNvSpPr/>
          <p:nvPr/>
        </p:nvSpPr>
        <p:spPr>
          <a:xfrm>
            <a:off x="5924550" y="8358251"/>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60</a:t>
            </a:r>
          </a:p>
        </p:txBody>
      </p:sp>
      <p:sp>
        <p:nvSpPr>
          <p:cNvPr id="201" name="30"/>
          <p:cNvSpPr/>
          <p:nvPr/>
        </p:nvSpPr>
        <p:spPr>
          <a:xfrm>
            <a:off x="3314700" y="9996551"/>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30</a:t>
            </a:r>
          </a:p>
        </p:txBody>
      </p:sp>
      <p:sp>
        <p:nvSpPr>
          <p:cNvPr id="202" name="50"/>
          <p:cNvSpPr/>
          <p:nvPr/>
        </p:nvSpPr>
        <p:spPr>
          <a:xfrm>
            <a:off x="6800850" y="9863201"/>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50</a:t>
            </a:r>
          </a:p>
        </p:txBody>
      </p:sp>
      <p:sp>
        <p:nvSpPr>
          <p:cNvPr id="203" name="40"/>
          <p:cNvSpPr/>
          <p:nvPr/>
        </p:nvSpPr>
        <p:spPr>
          <a:xfrm>
            <a:off x="2324100" y="11634851"/>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40</a:t>
            </a:r>
          </a:p>
        </p:txBody>
      </p:sp>
      <p:sp>
        <p:nvSpPr>
          <p:cNvPr id="204" name="10"/>
          <p:cNvSpPr/>
          <p:nvPr/>
        </p:nvSpPr>
        <p:spPr>
          <a:xfrm>
            <a:off x="723900" y="11634851"/>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10</a:t>
            </a:r>
          </a:p>
        </p:txBody>
      </p:sp>
      <p:sp>
        <p:nvSpPr>
          <p:cNvPr id="205" name="80"/>
          <p:cNvSpPr/>
          <p:nvPr/>
        </p:nvSpPr>
        <p:spPr>
          <a:xfrm>
            <a:off x="2476500" y="8320151"/>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80</a:t>
            </a:r>
          </a:p>
        </p:txBody>
      </p:sp>
      <p:sp>
        <p:nvSpPr>
          <p:cNvPr id="206" name="Using an array to represent a Heap…"/>
          <p:cNvSpPr/>
          <p:nvPr/>
        </p:nvSpPr>
        <p:spPr>
          <a:xfrm>
            <a:off x="12744450" y="2381250"/>
            <a:ext cx="11353800" cy="8229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lstStyle/>
          <a:p>
            <a:pPr marL="551793" lvl="1" indent="-551793" algn="l">
              <a:spcBef>
                <a:spcPts val="2700"/>
              </a:spcBef>
              <a:buSzPct val="53000"/>
              <a:buBlip>
                <a:blip r:embed="rId6"/>
              </a:buBlip>
              <a:defRPr sz="4200" b="1">
                <a:latin typeface="+mn-lt"/>
                <a:ea typeface="+mn-ea"/>
                <a:cs typeface="+mn-cs"/>
                <a:sym typeface="Optima"/>
              </a:defRPr>
            </a:pPr>
            <a:r>
              <a:t>Using an array to represent a Heap</a:t>
            </a:r>
          </a:p>
          <a:p>
            <a:pPr marL="937846" lvl="2" indent="-556846" algn="l">
              <a:spcBef>
                <a:spcPts val="2700"/>
              </a:spcBef>
              <a:buSzPct val="53000"/>
              <a:buBlip>
                <a:blip r:embed="rId6"/>
              </a:buBlip>
              <a:defRPr sz="3800">
                <a:latin typeface="+mn-lt"/>
                <a:ea typeface="+mn-ea"/>
                <a:cs typeface="+mn-cs"/>
                <a:sym typeface="Optima"/>
              </a:defRPr>
            </a:pPr>
            <a:r>
              <a:t>Root is stored in element </a:t>
            </a:r>
            <a:r>
              <a:rPr b="1">
                <a:latin typeface="Courier New"/>
                <a:ea typeface="Courier New"/>
                <a:cs typeface="Courier New"/>
                <a:sym typeface="Courier New"/>
              </a:rPr>
              <a:t>[0]</a:t>
            </a:r>
          </a:p>
          <a:p>
            <a:pPr marL="937846" lvl="2" indent="-556846" algn="l">
              <a:spcBef>
                <a:spcPts val="2700"/>
              </a:spcBef>
              <a:buSzPct val="53000"/>
              <a:buBlip>
                <a:blip r:embed="rId6"/>
              </a:buBlip>
              <a:defRPr sz="3800">
                <a:latin typeface="+mn-lt"/>
                <a:ea typeface="+mn-ea"/>
                <a:cs typeface="+mn-cs"/>
                <a:sym typeface="Optima"/>
              </a:defRPr>
            </a:pPr>
            <a:r>
              <a:t>Index of left child is </a:t>
            </a:r>
            <a:r>
              <a:rPr b="1">
                <a:latin typeface="Courier New"/>
                <a:ea typeface="Courier New"/>
                <a:cs typeface="Courier New"/>
                <a:sym typeface="Courier New"/>
              </a:rPr>
              <a:t>2 * i + 1</a:t>
            </a:r>
          </a:p>
          <a:p>
            <a:pPr marL="937846" lvl="2" indent="-556846" algn="l">
              <a:spcBef>
                <a:spcPts val="2700"/>
              </a:spcBef>
              <a:buSzPct val="53000"/>
              <a:buBlip>
                <a:blip r:embed="rId6"/>
              </a:buBlip>
              <a:defRPr sz="3800">
                <a:latin typeface="+mn-lt"/>
                <a:ea typeface="+mn-ea"/>
                <a:cs typeface="+mn-cs"/>
                <a:sym typeface="Optima"/>
              </a:defRPr>
            </a:pPr>
            <a:r>
              <a:t>Index of right child is </a:t>
            </a:r>
            <a:r>
              <a:rPr b="1">
                <a:latin typeface="Courier New"/>
                <a:ea typeface="Courier New"/>
                <a:cs typeface="Courier New"/>
                <a:sym typeface="Courier New"/>
              </a:rPr>
              <a:t>2 * (i + 1)</a:t>
            </a:r>
          </a:p>
          <a:p>
            <a:pPr marL="937846" lvl="2" indent="-556846" algn="l">
              <a:spcBef>
                <a:spcPts val="2700"/>
              </a:spcBef>
              <a:buSzPct val="53000"/>
              <a:buBlip>
                <a:blip r:embed="rId6"/>
              </a:buBlip>
              <a:defRPr sz="3800">
                <a:latin typeface="+mn-lt"/>
                <a:ea typeface="+mn-ea"/>
                <a:cs typeface="+mn-cs"/>
                <a:sym typeface="Optima"/>
              </a:defRPr>
            </a:pPr>
            <a:r>
              <a:t>Parent is at index </a:t>
            </a:r>
            <a:r>
              <a:rPr b="1">
                <a:latin typeface="Courier New"/>
                <a:ea typeface="Courier New"/>
                <a:cs typeface="Courier New"/>
                <a:sym typeface="Courier New"/>
              </a:rPr>
              <a:t>(i - 1) / 2</a:t>
            </a:r>
          </a:p>
          <a:p>
            <a:pPr marL="937846" lvl="2" indent="-556846" algn="l">
              <a:spcBef>
                <a:spcPts val="2700"/>
              </a:spcBef>
              <a:buSzPct val="53000"/>
              <a:buBlip>
                <a:blip r:embed="rId6"/>
              </a:buBlip>
              <a:defRPr sz="3800">
                <a:latin typeface="+mn-lt"/>
                <a:ea typeface="+mn-ea"/>
                <a:cs typeface="+mn-cs"/>
                <a:sym typeface="Optima"/>
              </a:defRPr>
            </a:pPr>
            <a:r>
              <a:t>Array represents the level order traversal of the heap (a complete tree)</a:t>
            </a:r>
          </a:p>
        </p:txBody>
      </p:sp>
      <p:sp>
        <p:nvSpPr>
          <p:cNvPr id="207" name="Line"/>
          <p:cNvSpPr/>
          <p:nvPr/>
        </p:nvSpPr>
        <p:spPr>
          <a:xfrm>
            <a:off x="8153400" y="10449944"/>
            <a:ext cx="3085435" cy="926037"/>
          </a:xfrm>
          <a:custGeom>
            <a:avLst/>
            <a:gdLst/>
            <a:ahLst/>
            <a:cxnLst>
              <a:cxn ang="0">
                <a:pos x="wd2" y="hd2"/>
              </a:cxn>
              <a:cxn ang="5400000">
                <a:pos x="wd2" y="hd2"/>
              </a:cxn>
              <a:cxn ang="10800000">
                <a:pos x="wd2" y="hd2"/>
              </a:cxn>
              <a:cxn ang="16200000">
                <a:pos x="wd2" y="hd2"/>
              </a:cxn>
            </a:cxnLst>
            <a:rect l="0" t="0" r="r" b="b"/>
            <a:pathLst>
              <a:path w="21600" h="21317" extrusionOk="0">
                <a:moveTo>
                  <a:pt x="0" y="21106"/>
                </a:moveTo>
                <a:cubicBezTo>
                  <a:pt x="0" y="21106"/>
                  <a:pt x="5184" y="-283"/>
                  <a:pt x="10669" y="3"/>
                </a:cubicBezTo>
                <a:cubicBezTo>
                  <a:pt x="16154" y="288"/>
                  <a:pt x="21600" y="21317"/>
                  <a:pt x="21600" y="21317"/>
                </a:cubicBezTo>
              </a:path>
            </a:pathLst>
          </a:custGeom>
          <a:ln w="114300">
            <a:solidFill>
              <a:srgbClr val="FFFB00"/>
            </a:solidFill>
            <a:miter lim="400000"/>
            <a:headEnd type="stealth"/>
          </a:ln>
          <a:effectLst>
            <a:outerShdw blurRad="2794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208" name="Line"/>
          <p:cNvSpPr/>
          <p:nvPr/>
        </p:nvSpPr>
        <p:spPr>
          <a:xfrm>
            <a:off x="8172450" y="10446361"/>
            <a:ext cx="1524000" cy="933451"/>
          </a:xfrm>
          <a:custGeom>
            <a:avLst/>
            <a:gdLst/>
            <a:ahLst/>
            <a:cxnLst>
              <a:cxn ang="0">
                <a:pos x="wd2" y="hd2"/>
              </a:cxn>
              <a:cxn ang="5400000">
                <a:pos x="wd2" y="hd2"/>
              </a:cxn>
              <a:cxn ang="10800000">
                <a:pos x="wd2" y="hd2"/>
              </a:cxn>
              <a:cxn ang="16200000">
                <a:pos x="wd2" y="hd2"/>
              </a:cxn>
            </a:cxnLst>
            <a:rect l="0" t="0" r="r" b="b"/>
            <a:pathLst>
              <a:path w="21600" h="21317" extrusionOk="0">
                <a:moveTo>
                  <a:pt x="0" y="21106"/>
                </a:moveTo>
                <a:cubicBezTo>
                  <a:pt x="0" y="21106"/>
                  <a:pt x="5184" y="-283"/>
                  <a:pt x="10669" y="3"/>
                </a:cubicBezTo>
                <a:cubicBezTo>
                  <a:pt x="16154" y="288"/>
                  <a:pt x="21600" y="21317"/>
                  <a:pt x="21600" y="21317"/>
                </a:cubicBezTo>
              </a:path>
            </a:pathLst>
          </a:custGeom>
          <a:ln w="114300">
            <a:solidFill>
              <a:srgbClr val="FFFB00"/>
            </a:solidFill>
            <a:miter lim="400000"/>
            <a:headEnd type="stealth"/>
          </a:ln>
          <a:effectLst>
            <a:outerShdw blurRad="2794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209" name="20"/>
          <p:cNvSpPr/>
          <p:nvPr/>
        </p:nvSpPr>
        <p:spPr>
          <a:xfrm>
            <a:off x="5048250" y="9996551"/>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20</a:t>
            </a:r>
          </a:p>
        </p:txBody>
      </p:sp>
      <p:sp>
        <p:nvSpPr>
          <p:cNvPr id="210" name="Line"/>
          <p:cNvSpPr/>
          <p:nvPr/>
        </p:nvSpPr>
        <p:spPr>
          <a:xfrm flipH="1">
            <a:off x="11201400" y="10426095"/>
            <a:ext cx="4533900" cy="934667"/>
          </a:xfrm>
          <a:custGeom>
            <a:avLst/>
            <a:gdLst/>
            <a:ahLst/>
            <a:cxnLst>
              <a:cxn ang="0">
                <a:pos x="wd2" y="hd2"/>
              </a:cxn>
              <a:cxn ang="5400000">
                <a:pos x="wd2" y="hd2"/>
              </a:cxn>
              <a:cxn ang="10800000">
                <a:pos x="wd2" y="hd2"/>
              </a:cxn>
              <a:cxn ang="16200000">
                <a:pos x="wd2" y="hd2"/>
              </a:cxn>
            </a:cxnLst>
            <a:rect l="0" t="0" r="r" b="b"/>
            <a:pathLst>
              <a:path w="21600" h="20696" extrusionOk="0">
                <a:moveTo>
                  <a:pt x="0" y="20491"/>
                </a:moveTo>
                <a:cubicBezTo>
                  <a:pt x="0" y="20491"/>
                  <a:pt x="1919" y="-904"/>
                  <a:pt x="10669" y="29"/>
                </a:cubicBezTo>
                <a:cubicBezTo>
                  <a:pt x="16153" y="615"/>
                  <a:pt x="21600" y="20696"/>
                  <a:pt x="21600" y="20696"/>
                </a:cubicBezTo>
              </a:path>
            </a:pathLst>
          </a:custGeom>
          <a:ln w="114300">
            <a:solidFill>
              <a:srgbClr val="FFFB00"/>
            </a:solidFill>
            <a:miter lim="400000"/>
            <a:headEnd type="stealth"/>
          </a:ln>
          <a:effectLst>
            <a:outerShdw blurRad="2794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211" name="Line"/>
          <p:cNvSpPr/>
          <p:nvPr/>
        </p:nvSpPr>
        <p:spPr>
          <a:xfrm>
            <a:off x="11239500" y="10088111"/>
            <a:ext cx="5829300" cy="1257304"/>
          </a:xfrm>
          <a:custGeom>
            <a:avLst/>
            <a:gdLst/>
            <a:ahLst/>
            <a:cxnLst>
              <a:cxn ang="0">
                <a:pos x="wd2" y="hd2"/>
              </a:cxn>
              <a:cxn ang="5400000">
                <a:pos x="wd2" y="hd2"/>
              </a:cxn>
              <a:cxn ang="10800000">
                <a:pos x="wd2" y="hd2"/>
              </a:cxn>
              <a:cxn ang="16200000">
                <a:pos x="wd2" y="hd2"/>
              </a:cxn>
            </a:cxnLst>
            <a:rect l="0" t="0" r="r" b="b"/>
            <a:pathLst>
              <a:path w="21600" h="21540" extrusionOk="0">
                <a:moveTo>
                  <a:pt x="21600" y="21214"/>
                </a:moveTo>
                <a:cubicBezTo>
                  <a:pt x="21600" y="21214"/>
                  <a:pt x="19637" y="57"/>
                  <a:pt x="11224" y="0"/>
                </a:cubicBezTo>
                <a:cubicBezTo>
                  <a:pt x="2536" y="-60"/>
                  <a:pt x="0" y="21540"/>
                  <a:pt x="0" y="21540"/>
                </a:cubicBezTo>
              </a:path>
            </a:pathLst>
          </a:custGeom>
          <a:ln w="114300">
            <a:solidFill>
              <a:srgbClr val="FFFB00"/>
            </a:solidFill>
            <a:miter lim="400000"/>
            <a:headEnd type="stealth"/>
          </a:ln>
          <a:effectLst>
            <a:outerShdw blurRad="279400" dir="3060000" rotWithShape="0">
              <a:srgbClr val="000000"/>
            </a:outerShdw>
          </a:effectLst>
        </p:spPr>
        <p:txBody>
          <a:bodyPr lIns="76200" tIns="76200" rIns="76200" bIns="76200" anchor="ctr"/>
          <a:lstStyle/>
          <a:p>
            <a:pPr>
              <a:defRPr sz="4800" cap="all" baseline="-5999">
                <a:solidFill>
                  <a:srgbClr val="5C554F"/>
                </a:solidFill>
                <a:latin typeface="Bradley Hand ITC TT-Bold"/>
                <a:ea typeface="Bradley Hand ITC TT-Bold"/>
                <a:cs typeface="Bradley Hand ITC TT-Bold"/>
                <a:sym typeface="Bradley Hand ITC TT-Bold"/>
              </a:defRPr>
            </a:pPr>
            <a:endParaRP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206">
                                            <p:bg/>
                                          </p:spTgt>
                                        </p:tgtEl>
                                        <p:attrNameLst>
                                          <p:attrName>style.visibility</p:attrName>
                                        </p:attrNameLst>
                                      </p:cBhvr>
                                      <p:to>
                                        <p:strVal val="visible"/>
                                      </p:to>
                                    </p:set>
                                    <p:animEffect transition="in" filter="wipe(left)">
                                      <p:cBhvr>
                                        <p:cTn id="7" dur="250"/>
                                        <p:tgtEl>
                                          <p:spTgt spid="206">
                                            <p:bg/>
                                          </p:spTgt>
                                        </p:tgtEl>
                                      </p:cBhvr>
                                    </p:animEffect>
                                  </p:childTnLst>
                                </p:cTn>
                              </p:par>
                              <p:par>
                                <p:cTn id="8" presetID="22" presetClass="entr" presetSubtype="8" fill="hold" grpId="1" nodeType="withEffect">
                                  <p:stCondLst>
                                    <p:cond delay="0"/>
                                  </p:stCondLst>
                                  <p:iterate>
                                    <p:tmAbs val="0"/>
                                  </p:iterate>
                                  <p:childTnLst>
                                    <p:set>
                                      <p:cBhvr>
                                        <p:cTn id="9" fill="hold"/>
                                        <p:tgtEl>
                                          <p:spTgt spid="206">
                                            <p:txEl>
                                              <p:pRg st="0" end="0"/>
                                            </p:txEl>
                                          </p:spTgt>
                                        </p:tgtEl>
                                        <p:attrNameLst>
                                          <p:attrName>style.visibility</p:attrName>
                                        </p:attrNameLst>
                                      </p:cBhvr>
                                      <p:to>
                                        <p:strVal val="visible"/>
                                      </p:to>
                                    </p:set>
                                    <p:animEffect transition="in" filter="wipe(left)">
                                      <p:cBhvr>
                                        <p:cTn id="10" dur="250"/>
                                        <p:tgtEl>
                                          <p:spTgt spid="20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1" nodeType="clickEffect">
                                  <p:stCondLst>
                                    <p:cond delay="0"/>
                                  </p:stCondLst>
                                  <p:iterate>
                                    <p:tmAbs val="0"/>
                                  </p:iterate>
                                  <p:childTnLst>
                                    <p:set>
                                      <p:cBhvr>
                                        <p:cTn id="14" fill="hold"/>
                                        <p:tgtEl>
                                          <p:spTgt spid="206">
                                            <p:txEl>
                                              <p:pRg st="1" end="1"/>
                                            </p:txEl>
                                          </p:spTgt>
                                        </p:tgtEl>
                                        <p:attrNameLst>
                                          <p:attrName>style.visibility</p:attrName>
                                        </p:attrNameLst>
                                      </p:cBhvr>
                                      <p:to>
                                        <p:strVal val="visible"/>
                                      </p:to>
                                    </p:set>
                                    <p:animEffect transition="in" filter="wipe(left)">
                                      <p:cBhvr>
                                        <p:cTn id="15" dur="250"/>
                                        <p:tgtEl>
                                          <p:spTgt spid="206">
                                            <p:txEl>
                                              <p:pRg st="1" end="1"/>
                                            </p:txEl>
                                          </p:spTgt>
                                        </p:tgtEl>
                                      </p:cBhvr>
                                    </p:animEffect>
                                  </p:childTnLst>
                                </p:cTn>
                              </p:par>
                            </p:childTnLst>
                          </p:cTn>
                        </p:par>
                        <p:par>
                          <p:cTn id="16" fill="hold">
                            <p:stCondLst>
                              <p:cond delay="250"/>
                            </p:stCondLst>
                            <p:childTnLst>
                              <p:par>
                                <p:cTn id="17" presetID="10" presetClass="entr" fill="hold" grpId="2" nodeType="afterEffect">
                                  <p:stCondLst>
                                    <p:cond delay="0"/>
                                  </p:stCondLst>
                                  <p:iterate>
                                    <p:tmAbs val="0"/>
                                  </p:iterate>
                                  <p:childTnLst>
                                    <p:set>
                                      <p:cBhvr>
                                        <p:cTn id="18" fill="hold"/>
                                        <p:tgtEl>
                                          <p:spTgt spid="198"/>
                                        </p:tgtEl>
                                        <p:attrNameLst>
                                          <p:attrName>style.visibility</p:attrName>
                                        </p:attrNameLst>
                                      </p:cBhvr>
                                      <p:to>
                                        <p:strVal val="visible"/>
                                      </p:to>
                                    </p:set>
                                    <p:animEffect transition="in" filter="fade">
                                      <p:cBhvr>
                                        <p:cTn id="19" dur="250"/>
                                        <p:tgtEl>
                                          <p:spTgt spid="198"/>
                                        </p:tgtEl>
                                      </p:cBhvr>
                                    </p:animEffect>
                                  </p:childTnLst>
                                </p:cTn>
                              </p:par>
                            </p:childTnLst>
                          </p:cTn>
                        </p:par>
                        <p:par>
                          <p:cTn id="20" fill="hold">
                            <p:stCondLst>
                              <p:cond delay="0"/>
                            </p:stCondLst>
                            <p:childTnLst>
                              <p:par>
                                <p:cTn id="21" presetID="-1" presetClass="path" presetSubtype="0" accel="50000" decel="50000" fill="hold" nodeType="afterEffect">
                                  <p:stCondLst>
                                    <p:cond delay="0"/>
                                  </p:stCondLst>
                                  <p:childTnLst>
                                    <p:animMotion origin="layout" path="M 0.000000 0.000000 C 0.000000 0.000000 0.151671 -0.018743 0.169168 0.064945 C 0.186665 0.148633 0.150630 0.323785 0.150630 0.323785" pathEditMode="relative">
                                      <p:cBhvr>
                                        <p:cTn id="22" dur="750" fill="hold"/>
                                        <p:tgtEl>
                                          <p:spTgt spid="198"/>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1" nodeType="clickEffect">
                                  <p:stCondLst>
                                    <p:cond delay="0"/>
                                  </p:stCondLst>
                                  <p:iterate>
                                    <p:tmAbs val="0"/>
                                  </p:iterate>
                                  <p:childTnLst>
                                    <p:set>
                                      <p:cBhvr>
                                        <p:cTn id="26" fill="hold"/>
                                        <p:tgtEl>
                                          <p:spTgt spid="206">
                                            <p:txEl>
                                              <p:pRg st="2" end="2"/>
                                            </p:txEl>
                                          </p:spTgt>
                                        </p:tgtEl>
                                        <p:attrNameLst>
                                          <p:attrName>style.visibility</p:attrName>
                                        </p:attrNameLst>
                                      </p:cBhvr>
                                      <p:to>
                                        <p:strVal val="visible"/>
                                      </p:to>
                                    </p:set>
                                    <p:animEffect transition="in" filter="wipe(left)">
                                      <p:cBhvr>
                                        <p:cTn id="27" dur="250"/>
                                        <p:tgtEl>
                                          <p:spTgt spid="206">
                                            <p:txEl>
                                              <p:pRg st="2" end="2"/>
                                            </p:txEl>
                                          </p:spTgt>
                                        </p:tgtEl>
                                      </p:cBhvr>
                                    </p:animEffect>
                                  </p:childTnLst>
                                </p:cTn>
                              </p:par>
                            </p:childTnLst>
                          </p:cTn>
                        </p:par>
                        <p:par>
                          <p:cTn id="28" fill="hold">
                            <p:stCondLst>
                              <p:cond delay="250"/>
                            </p:stCondLst>
                            <p:childTnLst>
                              <p:par>
                                <p:cTn id="29" presetID="10" presetClass="entr" fill="hold" grpId="4" nodeType="afterEffect">
                                  <p:stCondLst>
                                    <p:cond delay="0"/>
                                  </p:stCondLst>
                                  <p:iterate>
                                    <p:tmAbs val="0"/>
                                  </p:iterate>
                                  <p:childTnLst>
                                    <p:set>
                                      <p:cBhvr>
                                        <p:cTn id="30" fill="hold"/>
                                        <p:tgtEl>
                                          <p:spTgt spid="205"/>
                                        </p:tgtEl>
                                        <p:attrNameLst>
                                          <p:attrName>style.visibility</p:attrName>
                                        </p:attrNameLst>
                                      </p:cBhvr>
                                      <p:to>
                                        <p:strVal val="visible"/>
                                      </p:to>
                                    </p:set>
                                    <p:animEffect transition="in" filter="fade">
                                      <p:cBhvr>
                                        <p:cTn id="31" dur="250"/>
                                        <p:tgtEl>
                                          <p:spTgt spid="205"/>
                                        </p:tgtEl>
                                      </p:cBhvr>
                                    </p:animEffect>
                                  </p:childTnLst>
                                </p:cTn>
                              </p:par>
                            </p:childTnLst>
                          </p:cTn>
                        </p:par>
                        <p:par>
                          <p:cTn id="32" fill="hold">
                            <p:stCondLst>
                              <p:cond delay="0"/>
                            </p:stCondLst>
                            <p:childTnLst>
                              <p:par>
                                <p:cTn id="33" presetID="-1" presetClass="path" presetSubtype="0" accel="50000" decel="50000" fill="hold" nodeType="afterEffect">
                                  <p:stCondLst>
                                    <p:cond delay="0"/>
                                  </p:stCondLst>
                                  <p:childTnLst>
                                    <p:animMotion origin="layout" path="M 0.000000 0.000000 C 0.000000 0.000000 0.188577 -0.188889 0.242382 -0.079861 C 0.296186 0.029167 0.277701 0.210402 0.277701 0.206944" pathEditMode="relative">
                                      <p:cBhvr>
                                        <p:cTn id="34" dur="750" fill="hold"/>
                                        <p:tgtEl>
                                          <p:spTgt spid="205"/>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1" nodeType="clickEffect">
                                  <p:stCondLst>
                                    <p:cond delay="0"/>
                                  </p:stCondLst>
                                  <p:iterate>
                                    <p:tmAbs val="0"/>
                                  </p:iterate>
                                  <p:childTnLst>
                                    <p:set>
                                      <p:cBhvr>
                                        <p:cTn id="38" fill="hold"/>
                                        <p:tgtEl>
                                          <p:spTgt spid="206">
                                            <p:txEl>
                                              <p:pRg st="3" end="3"/>
                                            </p:txEl>
                                          </p:spTgt>
                                        </p:tgtEl>
                                        <p:attrNameLst>
                                          <p:attrName>style.visibility</p:attrName>
                                        </p:attrNameLst>
                                      </p:cBhvr>
                                      <p:to>
                                        <p:strVal val="visible"/>
                                      </p:to>
                                    </p:set>
                                    <p:animEffect transition="in" filter="wipe(left)">
                                      <p:cBhvr>
                                        <p:cTn id="39" dur="250"/>
                                        <p:tgtEl>
                                          <p:spTgt spid="206">
                                            <p:txEl>
                                              <p:pRg st="3" end="3"/>
                                            </p:txEl>
                                          </p:spTgt>
                                        </p:tgtEl>
                                      </p:cBhvr>
                                    </p:animEffect>
                                  </p:childTnLst>
                                </p:cTn>
                              </p:par>
                            </p:childTnLst>
                          </p:cTn>
                        </p:par>
                        <p:par>
                          <p:cTn id="40" fill="hold">
                            <p:stCondLst>
                              <p:cond delay="250"/>
                            </p:stCondLst>
                            <p:childTnLst>
                              <p:par>
                                <p:cTn id="41" presetID="10" presetClass="entr" fill="hold" grpId="6" nodeType="afterEffect">
                                  <p:stCondLst>
                                    <p:cond delay="0"/>
                                  </p:stCondLst>
                                  <p:iterate>
                                    <p:tmAbs val="0"/>
                                  </p:iterate>
                                  <p:childTnLst>
                                    <p:set>
                                      <p:cBhvr>
                                        <p:cTn id="42" fill="hold"/>
                                        <p:tgtEl>
                                          <p:spTgt spid="200"/>
                                        </p:tgtEl>
                                        <p:attrNameLst>
                                          <p:attrName>style.visibility</p:attrName>
                                        </p:attrNameLst>
                                      </p:cBhvr>
                                      <p:to>
                                        <p:strVal val="visible"/>
                                      </p:to>
                                    </p:set>
                                    <p:animEffect transition="in" filter="fade">
                                      <p:cBhvr>
                                        <p:cTn id="43" dur="250"/>
                                        <p:tgtEl>
                                          <p:spTgt spid="200"/>
                                        </p:tgtEl>
                                      </p:cBhvr>
                                    </p:animEffect>
                                  </p:childTnLst>
                                </p:cTn>
                              </p:par>
                            </p:childTnLst>
                          </p:cTn>
                        </p:par>
                        <p:par>
                          <p:cTn id="44" fill="hold">
                            <p:stCondLst>
                              <p:cond delay="0"/>
                            </p:stCondLst>
                            <p:childTnLst>
                              <p:par>
                                <p:cTn id="45" presetID="-1" presetClass="path" presetSubtype="0" accel="50000" decel="50000" fill="hold" nodeType="afterEffect">
                                  <p:stCondLst>
                                    <p:cond delay="0"/>
                                  </p:stCondLst>
                                  <p:childTnLst>
                                    <p:animMotion origin="layout" path="M 0.000000 0.000000 C 0.000000 0.000000 0.113838 -0.063086 0.160078 -0.002083 C 0.206318 0.058919 0.203494 0.201960 0.203494 0.204167" pathEditMode="relative">
                                      <p:cBhvr>
                                        <p:cTn id="46" dur="750" fill="hold"/>
                                        <p:tgtEl>
                                          <p:spTgt spid="200"/>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1" nodeType="clickEffect">
                                  <p:stCondLst>
                                    <p:cond delay="0"/>
                                  </p:stCondLst>
                                  <p:iterate>
                                    <p:tmAbs val="0"/>
                                  </p:iterate>
                                  <p:childTnLst>
                                    <p:set>
                                      <p:cBhvr>
                                        <p:cTn id="50" fill="hold"/>
                                        <p:tgtEl>
                                          <p:spTgt spid="206">
                                            <p:txEl>
                                              <p:pRg st="4" end="4"/>
                                            </p:txEl>
                                          </p:spTgt>
                                        </p:tgtEl>
                                        <p:attrNameLst>
                                          <p:attrName>style.visibility</p:attrName>
                                        </p:attrNameLst>
                                      </p:cBhvr>
                                      <p:to>
                                        <p:strVal val="visible"/>
                                      </p:to>
                                    </p:set>
                                    <p:animEffect transition="in" filter="wipe(left)">
                                      <p:cBhvr>
                                        <p:cTn id="51" dur="250"/>
                                        <p:tgtEl>
                                          <p:spTgt spid="206">
                                            <p:txEl>
                                              <p:pRg st="4" end="4"/>
                                            </p:txEl>
                                          </p:spTgt>
                                        </p:tgtEl>
                                      </p:cBhvr>
                                    </p:animEffect>
                                  </p:childTnLst>
                                </p:cTn>
                              </p:par>
                            </p:childTnLst>
                          </p:cTn>
                        </p:par>
                        <p:par>
                          <p:cTn id="52" fill="hold">
                            <p:stCondLst>
                              <p:cond delay="250"/>
                            </p:stCondLst>
                            <p:childTnLst>
                              <p:par>
                                <p:cTn id="53" presetID="22" presetClass="entr" presetSubtype="2" fill="hold" grpId="8" nodeType="afterEffect">
                                  <p:stCondLst>
                                    <p:cond delay="0"/>
                                  </p:stCondLst>
                                  <p:iterate>
                                    <p:tmAbs val="0"/>
                                  </p:iterate>
                                  <p:childTnLst>
                                    <p:set>
                                      <p:cBhvr>
                                        <p:cTn id="54" fill="hold"/>
                                        <p:tgtEl>
                                          <p:spTgt spid="207"/>
                                        </p:tgtEl>
                                        <p:attrNameLst>
                                          <p:attrName>style.visibility</p:attrName>
                                        </p:attrNameLst>
                                      </p:cBhvr>
                                      <p:to>
                                        <p:strVal val="visible"/>
                                      </p:to>
                                    </p:set>
                                    <p:animEffect transition="in" filter="wipe(right)">
                                      <p:cBhvr>
                                        <p:cTn id="55" dur="500"/>
                                        <p:tgtEl>
                                          <p:spTgt spid="20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fill="hold" grpId="9" nodeType="clickEffect">
                                  <p:stCondLst>
                                    <p:cond delay="0"/>
                                  </p:stCondLst>
                                  <p:iterate>
                                    <p:tmAbs val="0"/>
                                  </p:iterate>
                                  <p:childTnLst>
                                    <p:animEffect transition="out" filter="fade">
                                      <p:cBhvr>
                                        <p:cTn id="59" dur="500" fill="hold"/>
                                        <p:tgtEl>
                                          <p:spTgt spid="207"/>
                                        </p:tgtEl>
                                      </p:cBhvr>
                                    </p:animEffect>
                                    <p:set>
                                      <p:cBhvr>
                                        <p:cTn id="60" fill="hold">
                                          <p:stCondLst>
                                            <p:cond delay="499"/>
                                          </p:stCondLst>
                                        </p:cTn>
                                        <p:tgtEl>
                                          <p:spTgt spid="207"/>
                                        </p:tgtEl>
                                        <p:attrNameLst>
                                          <p:attrName>style.visibility</p:attrName>
                                        </p:attrNameLst>
                                      </p:cBhvr>
                                      <p:to>
                                        <p:strVal val="hidden"/>
                                      </p:to>
                                    </p:set>
                                  </p:childTnLst>
                                </p:cTn>
                              </p:par>
                            </p:childTnLst>
                          </p:cTn>
                        </p:par>
                        <p:par>
                          <p:cTn id="61" fill="hold">
                            <p:stCondLst>
                              <p:cond delay="500"/>
                            </p:stCondLst>
                            <p:childTnLst>
                              <p:par>
                                <p:cTn id="62" presetID="22" presetClass="entr" presetSubtype="2" fill="hold" grpId="10" nodeType="afterEffect">
                                  <p:stCondLst>
                                    <p:cond delay="200"/>
                                  </p:stCondLst>
                                  <p:iterate>
                                    <p:tmAbs val="0"/>
                                  </p:iterate>
                                  <p:childTnLst>
                                    <p:set>
                                      <p:cBhvr>
                                        <p:cTn id="63" fill="hold"/>
                                        <p:tgtEl>
                                          <p:spTgt spid="208"/>
                                        </p:tgtEl>
                                        <p:attrNameLst>
                                          <p:attrName>style.visibility</p:attrName>
                                        </p:attrNameLst>
                                      </p:cBhvr>
                                      <p:to>
                                        <p:strVal val="visible"/>
                                      </p:to>
                                    </p:set>
                                    <p:animEffect transition="in" filter="wipe(right)">
                                      <p:cBhvr>
                                        <p:cTn id="64" dur="500"/>
                                        <p:tgtEl>
                                          <p:spTgt spid="20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fill="hold" grpId="11" nodeType="clickEffect">
                                  <p:stCondLst>
                                    <p:cond delay="0"/>
                                  </p:stCondLst>
                                  <p:iterate>
                                    <p:tmAbs val="0"/>
                                  </p:iterate>
                                  <p:childTnLst>
                                    <p:animEffect transition="out" filter="fade">
                                      <p:cBhvr>
                                        <p:cTn id="68" dur="500" fill="hold"/>
                                        <p:tgtEl>
                                          <p:spTgt spid="208"/>
                                        </p:tgtEl>
                                      </p:cBhvr>
                                    </p:animEffect>
                                    <p:set>
                                      <p:cBhvr>
                                        <p:cTn id="69" fill="hold">
                                          <p:stCondLst>
                                            <p:cond delay="499"/>
                                          </p:stCondLst>
                                        </p:cTn>
                                        <p:tgtEl>
                                          <p:spTgt spid="208"/>
                                        </p:tgtEl>
                                        <p:attrNameLst>
                                          <p:attrName>style.visibility</p:attrName>
                                        </p:attrNameLst>
                                      </p:cBhvr>
                                      <p:to>
                                        <p:strVal val="hidden"/>
                                      </p:to>
                                    </p:set>
                                  </p:childTnLst>
                                </p:cTn>
                              </p:par>
                            </p:childTnLst>
                          </p:cTn>
                        </p:par>
                        <p:par>
                          <p:cTn id="70" fill="hold">
                            <p:stCondLst>
                              <p:cond delay="500"/>
                            </p:stCondLst>
                            <p:childTnLst>
                              <p:par>
                                <p:cTn id="71" presetID="10" presetClass="entr" fill="hold" grpId="12" nodeType="afterEffect">
                                  <p:stCondLst>
                                    <p:cond delay="0"/>
                                  </p:stCondLst>
                                  <p:iterate>
                                    <p:tmAbs val="0"/>
                                  </p:iterate>
                                  <p:childTnLst>
                                    <p:set>
                                      <p:cBhvr>
                                        <p:cTn id="72" fill="hold"/>
                                        <p:tgtEl>
                                          <p:spTgt spid="199"/>
                                        </p:tgtEl>
                                        <p:attrNameLst>
                                          <p:attrName>style.visibility</p:attrName>
                                        </p:attrNameLst>
                                      </p:cBhvr>
                                      <p:to>
                                        <p:strVal val="visible"/>
                                      </p:to>
                                    </p:set>
                                    <p:animEffect transition="in" filter="fade">
                                      <p:cBhvr>
                                        <p:cTn id="73" dur="250"/>
                                        <p:tgtEl>
                                          <p:spTgt spid="199"/>
                                        </p:tgtEl>
                                      </p:cBhvr>
                                    </p:animEffect>
                                  </p:childTnLst>
                                </p:cTn>
                              </p:par>
                            </p:childTnLst>
                          </p:cTn>
                        </p:par>
                        <p:par>
                          <p:cTn id="74" fill="hold">
                            <p:stCondLst>
                              <p:cond delay="750"/>
                            </p:stCondLst>
                            <p:childTnLst>
                              <p:par>
                                <p:cTn id="75" presetID="10" presetClass="entr" fill="hold" grpId="13" nodeType="afterEffect">
                                  <p:stCondLst>
                                    <p:cond delay="0"/>
                                  </p:stCondLst>
                                  <p:iterate>
                                    <p:tmAbs val="0"/>
                                  </p:iterate>
                                  <p:childTnLst>
                                    <p:set>
                                      <p:cBhvr>
                                        <p:cTn id="76" fill="hold"/>
                                        <p:tgtEl>
                                          <p:spTgt spid="201"/>
                                        </p:tgtEl>
                                        <p:attrNameLst>
                                          <p:attrName>style.visibility</p:attrName>
                                        </p:attrNameLst>
                                      </p:cBhvr>
                                      <p:to>
                                        <p:strVal val="visible"/>
                                      </p:to>
                                    </p:set>
                                    <p:animEffect transition="in" filter="fade">
                                      <p:cBhvr>
                                        <p:cTn id="77" dur="250"/>
                                        <p:tgtEl>
                                          <p:spTgt spid="201"/>
                                        </p:tgtEl>
                                      </p:cBhvr>
                                    </p:animEffect>
                                  </p:childTnLst>
                                </p:cTn>
                              </p:par>
                            </p:childTnLst>
                          </p:cTn>
                        </p:par>
                        <p:par>
                          <p:cTn id="78" fill="hold">
                            <p:stCondLst>
                              <p:cond delay="0"/>
                            </p:stCondLst>
                            <p:childTnLst>
                              <p:par>
                                <p:cTn id="79" presetID="-1" presetClass="path" presetSubtype="0" accel="50000" decel="50000" fill="hold" nodeType="afterEffect">
                                  <p:stCondLst>
                                    <p:cond delay="0"/>
                                  </p:stCondLst>
                                  <p:childTnLst>
                                    <p:animMotion origin="layout" path="M 0.000000 0.000000 C 0.000000 0.000000 0.041832 -0.078183 0.314139 -0.097917 C 0.382120 -0.102843 0.435477 0.084440 0.435477 0.084440" pathEditMode="relative">
                                      <p:cBhvr>
                                        <p:cTn id="80" dur="1000" fill="hold"/>
                                        <p:tgtEl>
                                          <p:spTgt spid="199"/>
                                        </p:tgtEl>
                                        <p:attrNameLst>
                                          <p:attrName>ppt_x</p:attrName>
                                          <p:attrName>ppt_y</p:attrName>
                                        </p:attrNameLst>
                                      </p:cBhvr>
                                    </p:animMotion>
                                  </p:childTnLst>
                                </p:cTn>
                              </p:par>
                            </p:childTnLst>
                          </p:cTn>
                        </p:par>
                        <p:par>
                          <p:cTn id="81" fill="hold">
                            <p:stCondLst>
                              <p:cond delay="0"/>
                            </p:stCondLst>
                            <p:childTnLst>
                              <p:par>
                                <p:cTn id="82" presetID="-1" presetClass="path" presetSubtype="0" accel="50000" decel="50000" fill="hold" nodeType="withEffect">
                                  <p:stCondLst>
                                    <p:cond delay="500"/>
                                  </p:stCondLst>
                                  <p:childTnLst>
                                    <p:animMotion origin="layout" path="M 0.000000 0.000000 C 0.000000 0.000000 0.054324 -0.089077 0.301480 -0.117361 C 0.337090 -0.121436 0.432494 0.084860 0.432494 0.084860" pathEditMode="relative">
                                      <p:cBhvr>
                                        <p:cTn id="83" dur="1000" fill="hold"/>
                                        <p:tgtEl>
                                          <p:spTgt spid="201"/>
                                        </p:tgtEl>
                                        <p:attrNameLst>
                                          <p:attrName>ppt_x</p:attrName>
                                          <p:attrName>ppt_y</p:attrName>
                                        </p:attrNameLst>
                                      </p:cBhvr>
                                    </p:animMotion>
                                  </p:childTnLst>
                                </p:cTn>
                              </p:par>
                            </p:childTnLst>
                          </p:cTn>
                        </p:par>
                      </p:childTnLst>
                    </p:cTn>
                  </p:par>
                  <p:par>
                    <p:cTn id="84" fill="hold">
                      <p:stCondLst>
                        <p:cond delay="indefinite"/>
                      </p:stCondLst>
                      <p:childTnLst>
                        <p:par>
                          <p:cTn id="85" fill="hold">
                            <p:stCondLst>
                              <p:cond delay="0"/>
                            </p:stCondLst>
                            <p:childTnLst>
                              <p:par>
                                <p:cTn id="86" presetID="10" presetClass="entr" fill="hold" grpId="16" nodeType="clickEffect">
                                  <p:stCondLst>
                                    <p:cond delay="0"/>
                                  </p:stCondLst>
                                  <p:iterate>
                                    <p:tmAbs val="0"/>
                                  </p:iterate>
                                  <p:childTnLst>
                                    <p:set>
                                      <p:cBhvr>
                                        <p:cTn id="87" fill="hold"/>
                                        <p:tgtEl>
                                          <p:spTgt spid="209"/>
                                        </p:tgtEl>
                                        <p:attrNameLst>
                                          <p:attrName>style.visibility</p:attrName>
                                        </p:attrNameLst>
                                      </p:cBhvr>
                                      <p:to>
                                        <p:strVal val="visible"/>
                                      </p:to>
                                    </p:set>
                                    <p:animEffect transition="in" filter="fade">
                                      <p:cBhvr>
                                        <p:cTn id="88" dur="250"/>
                                        <p:tgtEl>
                                          <p:spTgt spid="209"/>
                                        </p:tgtEl>
                                      </p:cBhvr>
                                    </p:animEffect>
                                  </p:childTnLst>
                                </p:cTn>
                              </p:par>
                            </p:childTnLst>
                          </p:cTn>
                        </p:par>
                        <p:par>
                          <p:cTn id="89" fill="hold">
                            <p:stCondLst>
                              <p:cond delay="250"/>
                            </p:stCondLst>
                            <p:childTnLst>
                              <p:par>
                                <p:cTn id="90" presetID="10" presetClass="entr" fill="hold" grpId="17" nodeType="afterEffect">
                                  <p:stCondLst>
                                    <p:cond delay="0"/>
                                  </p:stCondLst>
                                  <p:iterate>
                                    <p:tmAbs val="0"/>
                                  </p:iterate>
                                  <p:childTnLst>
                                    <p:set>
                                      <p:cBhvr>
                                        <p:cTn id="91" fill="hold"/>
                                        <p:tgtEl>
                                          <p:spTgt spid="202"/>
                                        </p:tgtEl>
                                        <p:attrNameLst>
                                          <p:attrName>style.visibility</p:attrName>
                                        </p:attrNameLst>
                                      </p:cBhvr>
                                      <p:to>
                                        <p:strVal val="visible"/>
                                      </p:to>
                                    </p:set>
                                    <p:animEffect transition="in" filter="fade">
                                      <p:cBhvr>
                                        <p:cTn id="92" dur="250"/>
                                        <p:tgtEl>
                                          <p:spTgt spid="202"/>
                                        </p:tgtEl>
                                      </p:cBhvr>
                                    </p:animEffect>
                                  </p:childTnLst>
                                </p:cTn>
                              </p:par>
                            </p:childTnLst>
                          </p:cTn>
                        </p:par>
                        <p:par>
                          <p:cTn id="93" fill="hold">
                            <p:stCondLst>
                              <p:cond delay="0"/>
                            </p:stCondLst>
                            <p:childTnLst>
                              <p:par>
                                <p:cTn id="94" presetID="-1" presetClass="path" presetSubtype="0" accel="50000" decel="50000" fill="hold" nodeType="afterEffect">
                                  <p:stCondLst>
                                    <p:cond delay="0"/>
                                  </p:stCondLst>
                                  <p:childTnLst>
                                    <p:animMotion origin="layout" path="M 0.000000 0.000000 C 0.000000 0.000000 0.111547 -0.175651 0.237576 -0.143750 C 0.363606 -0.111849 0.425858 0.086111 0.425858 0.086111" pathEditMode="relative">
                                      <p:cBhvr>
                                        <p:cTn id="95" dur="750" fill="hold"/>
                                        <p:tgtEl>
                                          <p:spTgt spid="209"/>
                                        </p:tgtEl>
                                        <p:attrNameLst>
                                          <p:attrName>ppt_x</p:attrName>
                                          <p:attrName>ppt_y</p:attrName>
                                        </p:attrNameLst>
                                      </p:cBhvr>
                                    </p:animMotion>
                                  </p:childTnLst>
                                </p:cTn>
                              </p:par>
                            </p:childTnLst>
                          </p:cTn>
                        </p:par>
                        <p:par>
                          <p:cTn id="96" fill="hold">
                            <p:stCondLst>
                              <p:cond delay="0"/>
                            </p:stCondLst>
                            <p:childTnLst>
                              <p:par>
                                <p:cTn id="97" presetID="-1" presetClass="path" presetSubtype="0" accel="50000" decel="50000" fill="hold" nodeType="withEffect">
                                  <p:stCondLst>
                                    <p:cond delay="500"/>
                                  </p:stCondLst>
                                  <p:childTnLst>
                                    <p:animMotion origin="layout" path="M 0.000000 0.000000 C 0.000000 0.000000 0.091637 -0.079825 0.218045 -0.063158 C 0.344453 -0.046492 0.416483 0.094444 0.416483 0.094444" pathEditMode="relative">
                                      <p:cBhvr>
                                        <p:cTn id="98" dur="750" fill="hold"/>
                                        <p:tgtEl>
                                          <p:spTgt spid="202"/>
                                        </p:tgtEl>
                                        <p:attrNameLst>
                                          <p:attrName>ppt_x</p:attrName>
                                          <p:attrName>ppt_y</p:attrName>
                                        </p:attrNameLst>
                                      </p:cBhvr>
                                    </p:animMotion>
                                  </p:childTnLst>
                                </p:cTn>
                              </p:par>
                            </p:childTnLst>
                          </p:cTn>
                        </p:par>
                      </p:childTnLst>
                    </p:cTn>
                  </p:par>
                  <p:par>
                    <p:cTn id="99" fill="hold">
                      <p:stCondLst>
                        <p:cond delay="indefinite"/>
                      </p:stCondLst>
                      <p:childTnLst>
                        <p:par>
                          <p:cTn id="100" fill="hold">
                            <p:stCondLst>
                              <p:cond delay="0"/>
                            </p:stCondLst>
                            <p:childTnLst>
                              <p:par>
                                <p:cTn id="101" presetID="10" presetClass="entr" fill="hold" grpId="20" nodeType="clickEffect">
                                  <p:stCondLst>
                                    <p:cond delay="0"/>
                                  </p:stCondLst>
                                  <p:iterate>
                                    <p:tmAbs val="0"/>
                                  </p:iterate>
                                  <p:childTnLst>
                                    <p:set>
                                      <p:cBhvr>
                                        <p:cTn id="102" fill="hold"/>
                                        <p:tgtEl>
                                          <p:spTgt spid="203"/>
                                        </p:tgtEl>
                                        <p:attrNameLst>
                                          <p:attrName>style.visibility</p:attrName>
                                        </p:attrNameLst>
                                      </p:cBhvr>
                                      <p:to>
                                        <p:strVal val="visible"/>
                                      </p:to>
                                    </p:set>
                                    <p:animEffect transition="in" filter="fade">
                                      <p:cBhvr>
                                        <p:cTn id="103" dur="250"/>
                                        <p:tgtEl>
                                          <p:spTgt spid="203"/>
                                        </p:tgtEl>
                                      </p:cBhvr>
                                    </p:animEffect>
                                  </p:childTnLst>
                                </p:cTn>
                              </p:par>
                            </p:childTnLst>
                          </p:cTn>
                        </p:par>
                        <p:par>
                          <p:cTn id="104" fill="hold">
                            <p:stCondLst>
                              <p:cond delay="250"/>
                            </p:stCondLst>
                            <p:childTnLst>
                              <p:par>
                                <p:cTn id="105" presetID="10" presetClass="entr" fill="hold" grpId="21" nodeType="afterEffect">
                                  <p:stCondLst>
                                    <p:cond delay="0"/>
                                  </p:stCondLst>
                                  <p:iterate>
                                    <p:tmAbs val="0"/>
                                  </p:iterate>
                                  <p:childTnLst>
                                    <p:set>
                                      <p:cBhvr>
                                        <p:cTn id="106" fill="hold"/>
                                        <p:tgtEl>
                                          <p:spTgt spid="204"/>
                                        </p:tgtEl>
                                        <p:attrNameLst>
                                          <p:attrName>style.visibility</p:attrName>
                                        </p:attrNameLst>
                                      </p:cBhvr>
                                      <p:to>
                                        <p:strVal val="visible"/>
                                      </p:to>
                                    </p:set>
                                    <p:animEffect transition="in" filter="fade">
                                      <p:cBhvr>
                                        <p:cTn id="107" dur="250"/>
                                        <p:tgtEl>
                                          <p:spTgt spid="204"/>
                                        </p:tgtEl>
                                      </p:cBhvr>
                                    </p:animEffect>
                                  </p:childTnLst>
                                </p:cTn>
                              </p:par>
                            </p:childTnLst>
                          </p:cTn>
                        </p:par>
                        <p:par>
                          <p:cTn id="108" fill="hold">
                            <p:stCondLst>
                              <p:cond delay="0"/>
                            </p:stCondLst>
                            <p:childTnLst>
                              <p:par>
                                <p:cTn id="109" presetID="-1" presetClass="path" presetSubtype="0" accel="50000" decel="50000" fill="hold" nodeType="afterEffect">
                                  <p:stCondLst>
                                    <p:cond delay="0"/>
                                  </p:stCondLst>
                                  <p:childTnLst>
                                    <p:animMotion origin="layout" path="M 0.000000 0.000000 C 0.000000 0.000000 0.099987 -0.185352 0.321951 -0.190799 C 0.543916 -0.196246 0.724812 -0.034903 0.724812 -0.034903" pathEditMode="relative">
                                      <p:cBhvr>
                                        <p:cTn id="110" dur="1000" fill="hold"/>
                                        <p:tgtEl>
                                          <p:spTgt spid="204"/>
                                        </p:tgtEl>
                                        <p:attrNameLst>
                                          <p:attrName>ppt_x</p:attrName>
                                          <p:attrName>ppt_y</p:attrName>
                                        </p:attrNameLst>
                                      </p:cBhvr>
                                    </p:animMotion>
                                  </p:childTnLst>
                                </p:cTn>
                              </p:par>
                            </p:childTnLst>
                          </p:cTn>
                        </p:par>
                        <p:par>
                          <p:cTn id="111" fill="hold">
                            <p:stCondLst>
                              <p:cond delay="0"/>
                            </p:stCondLst>
                            <p:childTnLst>
                              <p:par>
                                <p:cTn id="112" presetID="-1" presetClass="path" presetSubtype="0" accel="50000" decel="50000" fill="hold" nodeType="withEffect">
                                  <p:stCondLst>
                                    <p:cond delay="500"/>
                                  </p:stCondLst>
                                  <p:childTnLst>
                                    <p:animMotion origin="layout" path="M 0.000000 0.000000 C 0.000000 0.000000 0.093248 -0.194770 0.304548 -0.202083 C 0.515848 -0.209397 0.725076 -0.034028 0.725076 -0.034028" pathEditMode="relative">
                                      <p:cBhvr>
                                        <p:cTn id="113" dur="1000" fill="hold"/>
                                        <p:tgtEl>
                                          <p:spTgt spid="203"/>
                                        </p:tgtEl>
                                        <p:attrNameLst>
                                          <p:attrName>ppt_x</p:attrName>
                                          <p:attrName>ppt_y</p:attrName>
                                        </p:attrNameLst>
                                      </p:cBhvr>
                                    </p:animMotion>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24" nodeType="clickEffect">
                                  <p:stCondLst>
                                    <p:cond delay="0"/>
                                  </p:stCondLst>
                                  <p:iterate>
                                    <p:tmAbs val="0"/>
                                  </p:iterate>
                                  <p:childTnLst>
                                    <p:set>
                                      <p:cBhvr>
                                        <p:cTn id="117" fill="hold"/>
                                        <p:tgtEl>
                                          <p:spTgt spid="210"/>
                                        </p:tgtEl>
                                        <p:attrNameLst>
                                          <p:attrName>style.visibility</p:attrName>
                                        </p:attrNameLst>
                                      </p:cBhvr>
                                      <p:to>
                                        <p:strVal val="visible"/>
                                      </p:to>
                                    </p:set>
                                    <p:animEffect transition="in" filter="wipe(left)">
                                      <p:cBhvr>
                                        <p:cTn id="118" dur="500"/>
                                        <p:tgtEl>
                                          <p:spTgt spid="210"/>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xit" fill="hold" grpId="25" nodeType="clickEffect">
                                  <p:stCondLst>
                                    <p:cond delay="0"/>
                                  </p:stCondLst>
                                  <p:iterate>
                                    <p:tmAbs val="0"/>
                                  </p:iterate>
                                  <p:childTnLst>
                                    <p:animEffect transition="out" filter="fade">
                                      <p:cBhvr>
                                        <p:cTn id="122" dur="500" fill="hold"/>
                                        <p:tgtEl>
                                          <p:spTgt spid="210"/>
                                        </p:tgtEl>
                                      </p:cBhvr>
                                    </p:animEffect>
                                    <p:set>
                                      <p:cBhvr>
                                        <p:cTn id="123" fill="hold">
                                          <p:stCondLst>
                                            <p:cond delay="499"/>
                                          </p:stCondLst>
                                        </p:cTn>
                                        <p:tgtEl>
                                          <p:spTgt spid="210"/>
                                        </p:tgtEl>
                                        <p:attrNameLst>
                                          <p:attrName>style.visibility</p:attrName>
                                        </p:attrNameLst>
                                      </p:cBhvr>
                                      <p:to>
                                        <p:strVal val="hidden"/>
                                      </p:to>
                                    </p:set>
                                  </p:childTnLst>
                                </p:cTn>
                              </p:par>
                            </p:childTnLst>
                          </p:cTn>
                        </p:par>
                        <p:par>
                          <p:cTn id="124" fill="hold">
                            <p:stCondLst>
                              <p:cond delay="500"/>
                            </p:stCondLst>
                            <p:childTnLst>
                              <p:par>
                                <p:cTn id="125" presetID="22" presetClass="entr" presetSubtype="8" fill="hold" grpId="26" nodeType="afterEffect">
                                  <p:stCondLst>
                                    <p:cond delay="200"/>
                                  </p:stCondLst>
                                  <p:iterate>
                                    <p:tmAbs val="0"/>
                                  </p:iterate>
                                  <p:childTnLst>
                                    <p:set>
                                      <p:cBhvr>
                                        <p:cTn id="126" fill="hold"/>
                                        <p:tgtEl>
                                          <p:spTgt spid="211"/>
                                        </p:tgtEl>
                                        <p:attrNameLst>
                                          <p:attrName>style.visibility</p:attrName>
                                        </p:attrNameLst>
                                      </p:cBhvr>
                                      <p:to>
                                        <p:strVal val="visible"/>
                                      </p:to>
                                    </p:set>
                                    <p:animEffect transition="in" filter="wipe(left)">
                                      <p:cBhvr>
                                        <p:cTn id="127" dur="500"/>
                                        <p:tgtEl>
                                          <p:spTgt spid="211"/>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xit" fill="hold" grpId="27" nodeType="clickEffect">
                                  <p:stCondLst>
                                    <p:cond delay="0"/>
                                  </p:stCondLst>
                                  <p:iterate>
                                    <p:tmAbs val="0"/>
                                  </p:iterate>
                                  <p:childTnLst>
                                    <p:animEffect transition="out" filter="fade">
                                      <p:cBhvr>
                                        <p:cTn id="131" dur="500" fill="hold"/>
                                        <p:tgtEl>
                                          <p:spTgt spid="211"/>
                                        </p:tgtEl>
                                      </p:cBhvr>
                                    </p:animEffect>
                                    <p:set>
                                      <p:cBhvr>
                                        <p:cTn id="132" fill="hold">
                                          <p:stCondLst>
                                            <p:cond delay="499"/>
                                          </p:stCondLst>
                                        </p:cTn>
                                        <p:tgtEl>
                                          <p:spTgt spid="211"/>
                                        </p:tgtEl>
                                        <p:attrNameLst>
                                          <p:attrName>style.visibility</p:attrName>
                                        </p:attrNameLst>
                                      </p:cBhvr>
                                      <p:to>
                                        <p:strVal val="hidden"/>
                                      </p:to>
                                    </p:set>
                                  </p:childTnLst>
                                </p:cTn>
                              </p:par>
                            </p:childTnLst>
                          </p:cTn>
                        </p:par>
                        <p:par>
                          <p:cTn id="133" fill="hold">
                            <p:stCondLst>
                              <p:cond delay="500"/>
                            </p:stCondLst>
                            <p:childTnLst>
                              <p:par>
                                <p:cTn id="134" presetID="22" presetClass="entr" presetSubtype="8" fill="hold" grpId="1" nodeType="afterEffect">
                                  <p:stCondLst>
                                    <p:cond delay="0"/>
                                  </p:stCondLst>
                                  <p:iterate>
                                    <p:tmAbs val="0"/>
                                  </p:iterate>
                                  <p:childTnLst>
                                    <p:set>
                                      <p:cBhvr>
                                        <p:cTn id="135" fill="hold"/>
                                        <p:tgtEl>
                                          <p:spTgt spid="206">
                                            <p:txEl>
                                              <p:pRg st="5" end="5"/>
                                            </p:txEl>
                                          </p:spTgt>
                                        </p:tgtEl>
                                        <p:attrNameLst>
                                          <p:attrName>style.visibility</p:attrName>
                                        </p:attrNameLst>
                                      </p:cBhvr>
                                      <p:to>
                                        <p:strVal val="visible"/>
                                      </p:to>
                                    </p:set>
                                    <p:animEffect transition="in" filter="wipe(left)">
                                      <p:cBhvr>
                                        <p:cTn id="136" dur="250"/>
                                        <p:tgtEl>
                                          <p:spTgt spid="206">
                                            <p:txEl>
                                              <p:pRg st="5" end="5"/>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grpId="28" nodeType="clickEffect">
                                  <p:stCondLst>
                                    <p:cond delay="0"/>
                                  </p:stCondLst>
                                  <p:iterate type="lt">
                                    <p:tmAbs val="100"/>
                                  </p:iterate>
                                  <p:childTnLst>
                                    <p:set>
                                      <p:cBhvr>
                                        <p:cTn id="140" fill="hold">
                                          <p:stCondLst>
                                            <p:cond delay="0"/>
                                          </p:stCondLst>
                                        </p:cTn>
                                        <p:tgtEl>
                                          <p:spTgt spid="206">
                                            <p:txEl>
                                              <p:pRg st="0" end="0"/>
                                            </p:txEl>
                                          </p:spTgt>
                                        </p:tgtEl>
                                        <p:attrNameLst>
                                          <p:attrName>style.visibility</p:attrName>
                                        </p:attrNameLst>
                                      </p:cBhvr>
                                      <p:to>
                                        <p:strVal val="hidden"/>
                                      </p:to>
                                    </p:set>
                                  </p:childTnLst>
                                </p:cTn>
                              </p:par>
                              <p:par>
                                <p:cTn id="141" presetID="1" presetClass="exit" presetSubtype="0" fill="hold" grpId="28" nodeType="withEffect">
                                  <p:stCondLst>
                                    <p:cond delay="0"/>
                                  </p:stCondLst>
                                  <p:iterate type="lt">
                                    <p:tmAbs val="100"/>
                                  </p:iterate>
                                  <p:childTnLst>
                                    <p:set>
                                      <p:cBhvr>
                                        <p:cTn id="142" fill="hold">
                                          <p:stCondLst>
                                            <p:cond delay="0"/>
                                          </p:stCondLst>
                                        </p:cTn>
                                        <p:tgtEl>
                                          <p:spTgt spid="206">
                                            <p:txEl>
                                              <p:pRg st="1" end="1"/>
                                            </p:txEl>
                                          </p:spTgt>
                                        </p:tgtEl>
                                        <p:attrNameLst>
                                          <p:attrName>style.visibility</p:attrName>
                                        </p:attrNameLst>
                                      </p:cBhvr>
                                      <p:to>
                                        <p:strVal val="hidden"/>
                                      </p:to>
                                    </p:set>
                                  </p:childTnLst>
                                </p:cTn>
                              </p:par>
                              <p:par>
                                <p:cTn id="143" presetID="1" presetClass="exit" presetSubtype="0" fill="hold" grpId="28" nodeType="withEffect">
                                  <p:stCondLst>
                                    <p:cond delay="0"/>
                                  </p:stCondLst>
                                  <p:iterate type="lt">
                                    <p:tmAbs val="100"/>
                                  </p:iterate>
                                  <p:childTnLst>
                                    <p:set>
                                      <p:cBhvr>
                                        <p:cTn id="144" fill="hold">
                                          <p:stCondLst>
                                            <p:cond delay="0"/>
                                          </p:stCondLst>
                                        </p:cTn>
                                        <p:tgtEl>
                                          <p:spTgt spid="206">
                                            <p:txEl>
                                              <p:pRg st="2" end="2"/>
                                            </p:txEl>
                                          </p:spTgt>
                                        </p:tgtEl>
                                        <p:attrNameLst>
                                          <p:attrName>style.visibility</p:attrName>
                                        </p:attrNameLst>
                                      </p:cBhvr>
                                      <p:to>
                                        <p:strVal val="hidden"/>
                                      </p:to>
                                    </p:set>
                                  </p:childTnLst>
                                </p:cTn>
                              </p:par>
                              <p:par>
                                <p:cTn id="145" presetID="1" presetClass="exit" presetSubtype="0" fill="hold" grpId="28" nodeType="withEffect">
                                  <p:stCondLst>
                                    <p:cond delay="0"/>
                                  </p:stCondLst>
                                  <p:iterate type="lt">
                                    <p:tmAbs val="100"/>
                                  </p:iterate>
                                  <p:childTnLst>
                                    <p:set>
                                      <p:cBhvr>
                                        <p:cTn id="146" fill="hold">
                                          <p:stCondLst>
                                            <p:cond delay="0"/>
                                          </p:stCondLst>
                                        </p:cTn>
                                        <p:tgtEl>
                                          <p:spTgt spid="206">
                                            <p:txEl>
                                              <p:pRg st="3" end="3"/>
                                            </p:txEl>
                                          </p:spTgt>
                                        </p:tgtEl>
                                        <p:attrNameLst>
                                          <p:attrName>style.visibility</p:attrName>
                                        </p:attrNameLst>
                                      </p:cBhvr>
                                      <p:to>
                                        <p:strVal val="hidden"/>
                                      </p:to>
                                    </p:set>
                                  </p:childTnLst>
                                </p:cTn>
                              </p:par>
                              <p:par>
                                <p:cTn id="147" presetID="1" presetClass="exit" presetSubtype="0" fill="hold" grpId="28" nodeType="withEffect">
                                  <p:stCondLst>
                                    <p:cond delay="0"/>
                                  </p:stCondLst>
                                  <p:iterate type="lt">
                                    <p:tmAbs val="100"/>
                                  </p:iterate>
                                  <p:childTnLst>
                                    <p:set>
                                      <p:cBhvr>
                                        <p:cTn id="148" fill="hold">
                                          <p:stCondLst>
                                            <p:cond delay="0"/>
                                          </p:stCondLst>
                                        </p:cTn>
                                        <p:tgtEl>
                                          <p:spTgt spid="206">
                                            <p:txEl>
                                              <p:pRg st="4" end="4"/>
                                            </p:txEl>
                                          </p:spTgt>
                                        </p:tgtEl>
                                        <p:attrNameLst>
                                          <p:attrName>style.visibility</p:attrName>
                                        </p:attrNameLst>
                                      </p:cBhvr>
                                      <p:to>
                                        <p:strVal val="hidden"/>
                                      </p:to>
                                    </p:set>
                                  </p:childTnLst>
                                </p:cTn>
                              </p:par>
                              <p:par>
                                <p:cTn id="149" presetID="1" presetClass="exit" presetSubtype="0" fill="hold" grpId="28" nodeType="withEffect">
                                  <p:stCondLst>
                                    <p:cond delay="0"/>
                                  </p:stCondLst>
                                  <p:iterate type="lt">
                                    <p:tmAbs val="100"/>
                                  </p:iterate>
                                  <p:childTnLst>
                                    <p:set>
                                      <p:cBhvr>
                                        <p:cTn id="150" fill="hold">
                                          <p:stCondLst>
                                            <p:cond delay="0"/>
                                          </p:stCondLst>
                                        </p:cTn>
                                        <p:tgtEl>
                                          <p:spTgt spid="206">
                                            <p:txEl>
                                              <p:pRg st="5" end="5"/>
                                            </p:txEl>
                                          </p:spTgt>
                                        </p:tgtEl>
                                        <p:attrNameLst>
                                          <p:attrName>style.visibility</p:attrName>
                                        </p:attrNameLst>
                                      </p:cBhvr>
                                      <p:to>
                                        <p:strVal val="hidden"/>
                                      </p:to>
                                    </p:set>
                                  </p:childTnLst>
                                </p:cTn>
                              </p:par>
                              <p:par>
                                <p:cTn id="151" presetID="1" presetClass="exit" presetSubtype="0" fill="hold" grpId="28" nodeType="withEffect">
                                  <p:stCondLst>
                                    <p:cond delay="0"/>
                                  </p:stCondLst>
                                  <p:iterate type="lt">
                                    <p:tmAbs val="100"/>
                                  </p:iterate>
                                  <p:childTnLst>
                                    <p:set>
                                      <p:cBhvr>
                                        <p:cTn id="152" fill="hold">
                                          <p:stCondLst>
                                            <p:cond delay="0"/>
                                          </p:stCondLst>
                                        </p:cTn>
                                        <p:tgtEl>
                                          <p:spTgt spid="206">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2" animBg="1" advAuto="0"/>
      <p:bldP spid="199" grpId="12" animBg="1" advAuto="0"/>
      <p:bldP spid="200" grpId="6" animBg="1" advAuto="0"/>
      <p:bldP spid="201" grpId="13" animBg="1" advAuto="0"/>
      <p:bldP spid="202" grpId="17" animBg="1" advAuto="0"/>
      <p:bldP spid="203" grpId="20" animBg="1" advAuto="0"/>
      <p:bldP spid="204" grpId="21" animBg="1" advAuto="0"/>
      <p:bldP spid="205" grpId="4" animBg="1" advAuto="0"/>
      <p:bldP spid="206" grpId="1" build="p" bldLvl="5" animBg="1" advAuto="0"/>
      <p:bldP spid="206" grpId="28" build="p" bldLvl="5" animBg="1" advAuto="0"/>
      <p:bldP spid="207" grpId="8" animBg="1" advAuto="0"/>
      <p:bldP spid="207" grpId="9" animBg="1" advAuto="0"/>
      <p:bldP spid="208" grpId="10" animBg="1" advAuto="0"/>
      <p:bldP spid="208" grpId="11" animBg="1" advAuto="0"/>
      <p:bldP spid="209" grpId="16" animBg="1" advAuto="0"/>
      <p:bldP spid="210" grpId="24" animBg="1" advAuto="0"/>
      <p:bldP spid="210" grpId="25" animBg="1" advAuto="0"/>
      <p:bldP spid="211" grpId="26" animBg="1" advAuto="0"/>
      <p:bldP spid="211" grpId="27"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Heaps"/>
          <p:cNvSpPr txBox="1">
            <a:spLocks noGrp="1"/>
          </p:cNvSpPr>
          <p:nvPr>
            <p:ph type="title"/>
          </p:nvPr>
        </p:nvSpPr>
        <p:spPr>
          <a:prstGeom prst="rect">
            <a:avLst/>
          </a:prstGeom>
        </p:spPr>
        <p:txBody>
          <a:bodyPr/>
          <a:lstStyle/>
          <a:p>
            <a:r>
              <a:t>Heaps</a:t>
            </a:r>
          </a:p>
        </p:txBody>
      </p:sp>
      <p:sp>
        <p:nvSpPr>
          <p:cNvPr id="167" name="A complete binary tree whose nodes contain objects that can be compared…"/>
          <p:cNvSpPr txBox="1">
            <a:spLocks noGrp="1"/>
          </p:cNvSpPr>
          <p:nvPr>
            <p:ph type="body" sz="quarter" idx="1"/>
          </p:nvPr>
        </p:nvSpPr>
        <p:spPr>
          <a:xfrm>
            <a:off x="190500" y="2343150"/>
            <a:ext cx="12287250" cy="4838700"/>
          </a:xfrm>
          <a:prstGeom prst="rect">
            <a:avLst/>
          </a:prstGeom>
        </p:spPr>
        <p:txBody>
          <a:bodyPr/>
          <a:lstStyle/>
          <a:p>
            <a:pPr>
              <a:buBlip>
                <a:blip r:embed="rId3"/>
              </a:buBlip>
            </a:pPr>
            <a:r>
              <a:t>A </a:t>
            </a:r>
            <a:r>
              <a:rPr>
                <a:solidFill>
                  <a:srgbClr val="941100"/>
                </a:solidFill>
              </a:rPr>
              <a:t>complete</a:t>
            </a:r>
            <a:r>
              <a:t> binary tree whose nodes contain objects that can be compared </a:t>
            </a:r>
          </a:p>
          <a:p>
            <a:pPr lvl="1">
              <a:buBlip>
                <a:blip r:embed="rId3"/>
              </a:buBlip>
            </a:pPr>
            <a:r>
              <a:t>Each node contains an object that is larger than the objects in its descendants.</a:t>
            </a:r>
          </a:p>
          <a:p>
            <a:pPr lvl="2">
              <a:buBlip>
                <a:blip r:embed="rId3"/>
              </a:buBlip>
            </a:pPr>
            <a:r>
              <a:t>Root of max heap is always the largest entry</a:t>
            </a:r>
          </a:p>
        </p:txBody>
      </p:sp>
      <p:sp>
        <p:nvSpPr>
          <p:cNvPr id="168" name="Rectangle"/>
          <p:cNvSpPr/>
          <p:nvPr/>
        </p:nvSpPr>
        <p:spPr>
          <a:xfrm>
            <a:off x="12725400" y="2362200"/>
            <a:ext cx="11563350" cy="5341748"/>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69" name="Connection Line"/>
          <p:cNvCxnSpPr>
            <a:stCxn id="171" idx="0"/>
            <a:endCxn id="174" idx="0"/>
          </p:cNvCxnSpPr>
          <p:nvPr/>
        </p:nvCxnSpPr>
        <p:spPr>
          <a:xfrm flipH="1">
            <a:off x="2821971" y="7368999"/>
            <a:ext cx="1592778" cy="1629043"/>
          </a:xfrm>
          <a:prstGeom prst="straightConnector1">
            <a:avLst/>
          </a:prstGeom>
          <a:ln w="76200" cap="sq">
            <a:solidFill>
              <a:srgbClr val="000000"/>
            </a:solidFill>
            <a:miter lim="400000"/>
          </a:ln>
        </p:spPr>
      </p:cxnSp>
      <p:cxnSp>
        <p:nvCxnSpPr>
          <p:cNvPr id="170" name="Connection Line"/>
          <p:cNvCxnSpPr>
            <a:stCxn id="171" idx="0"/>
            <a:endCxn id="177" idx="0"/>
          </p:cNvCxnSpPr>
          <p:nvPr/>
        </p:nvCxnSpPr>
        <p:spPr>
          <a:xfrm>
            <a:off x="4414748" y="7368999"/>
            <a:ext cx="1857822" cy="1629043"/>
          </a:xfrm>
          <a:prstGeom prst="straightConnector1">
            <a:avLst/>
          </a:prstGeom>
          <a:ln w="76200" cap="sq">
            <a:solidFill>
              <a:srgbClr val="000000"/>
            </a:solidFill>
            <a:miter lim="400000"/>
          </a:ln>
        </p:spPr>
      </p:cxnSp>
      <p:sp>
        <p:nvSpPr>
          <p:cNvPr id="171" name="Circle"/>
          <p:cNvSpPr/>
          <p:nvPr/>
        </p:nvSpPr>
        <p:spPr>
          <a:xfrm>
            <a:off x="3926714" y="6881622"/>
            <a:ext cx="976068" cy="974755"/>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cxnSp>
        <p:nvCxnSpPr>
          <p:cNvPr id="172" name="Connection Line"/>
          <p:cNvCxnSpPr>
            <a:stCxn id="174" idx="0"/>
            <a:endCxn id="182" idx="0"/>
          </p:cNvCxnSpPr>
          <p:nvPr/>
        </p:nvCxnSpPr>
        <p:spPr>
          <a:xfrm flipH="1">
            <a:off x="1935833" y="8998041"/>
            <a:ext cx="886139" cy="1640437"/>
          </a:xfrm>
          <a:prstGeom prst="straightConnector1">
            <a:avLst/>
          </a:prstGeom>
          <a:ln w="76200" cap="sq">
            <a:solidFill>
              <a:srgbClr val="000000"/>
            </a:solidFill>
            <a:miter lim="400000"/>
          </a:ln>
        </p:spPr>
      </p:cxnSp>
      <p:cxnSp>
        <p:nvCxnSpPr>
          <p:cNvPr id="173" name="Connection Line"/>
          <p:cNvCxnSpPr>
            <a:stCxn id="174" idx="0"/>
            <a:endCxn id="179" idx="0"/>
          </p:cNvCxnSpPr>
          <p:nvPr/>
        </p:nvCxnSpPr>
        <p:spPr>
          <a:xfrm>
            <a:off x="2821971" y="8998041"/>
            <a:ext cx="854075" cy="1640437"/>
          </a:xfrm>
          <a:prstGeom prst="straightConnector1">
            <a:avLst/>
          </a:prstGeom>
          <a:ln w="76200" cap="sq">
            <a:solidFill>
              <a:srgbClr val="000000"/>
            </a:solidFill>
            <a:miter lim="400000"/>
          </a:ln>
        </p:spPr>
      </p:cxnSp>
      <p:sp>
        <p:nvSpPr>
          <p:cNvPr id="174" name="Circle"/>
          <p:cNvSpPr/>
          <p:nvPr/>
        </p:nvSpPr>
        <p:spPr>
          <a:xfrm>
            <a:off x="2333937" y="8510664"/>
            <a:ext cx="976068"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cxnSp>
        <p:nvCxnSpPr>
          <p:cNvPr id="175" name="Connection Line"/>
          <p:cNvCxnSpPr>
            <a:stCxn id="177" idx="0"/>
            <a:endCxn id="186" idx="0"/>
          </p:cNvCxnSpPr>
          <p:nvPr/>
        </p:nvCxnSpPr>
        <p:spPr>
          <a:xfrm>
            <a:off x="6272569" y="8998041"/>
            <a:ext cx="889627" cy="1545187"/>
          </a:xfrm>
          <a:prstGeom prst="straightConnector1">
            <a:avLst/>
          </a:prstGeom>
          <a:ln w="76200" cap="sq">
            <a:solidFill>
              <a:srgbClr val="000000"/>
            </a:solidFill>
            <a:miter lim="400000"/>
          </a:ln>
        </p:spPr>
      </p:cxnSp>
      <p:cxnSp>
        <p:nvCxnSpPr>
          <p:cNvPr id="176" name="Connection Line"/>
          <p:cNvCxnSpPr>
            <a:stCxn id="177" idx="0"/>
            <a:endCxn id="178" idx="0"/>
          </p:cNvCxnSpPr>
          <p:nvPr/>
        </p:nvCxnSpPr>
        <p:spPr>
          <a:xfrm flipH="1">
            <a:off x="5414827" y="8998041"/>
            <a:ext cx="857743" cy="1650052"/>
          </a:xfrm>
          <a:prstGeom prst="straightConnector1">
            <a:avLst/>
          </a:prstGeom>
          <a:ln w="76200" cap="sq">
            <a:solidFill>
              <a:srgbClr val="000000"/>
            </a:solidFill>
            <a:miter lim="400000"/>
          </a:ln>
        </p:spPr>
      </p:cxnSp>
      <p:sp>
        <p:nvSpPr>
          <p:cNvPr id="177" name="Circle"/>
          <p:cNvSpPr/>
          <p:nvPr/>
        </p:nvSpPr>
        <p:spPr>
          <a:xfrm>
            <a:off x="5784536" y="8510664"/>
            <a:ext cx="976068"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178" name="Circle"/>
          <p:cNvSpPr/>
          <p:nvPr/>
        </p:nvSpPr>
        <p:spPr>
          <a:xfrm>
            <a:off x="4926794" y="10160714"/>
            <a:ext cx="976068"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179" name="Circle"/>
          <p:cNvSpPr/>
          <p:nvPr/>
        </p:nvSpPr>
        <p:spPr>
          <a:xfrm>
            <a:off x="3188012" y="10151099"/>
            <a:ext cx="976068"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cxnSp>
        <p:nvCxnSpPr>
          <p:cNvPr id="180" name="Connection Line"/>
          <p:cNvCxnSpPr>
            <a:stCxn id="182" idx="0"/>
            <a:endCxn id="185" idx="0"/>
          </p:cNvCxnSpPr>
          <p:nvPr/>
        </p:nvCxnSpPr>
        <p:spPr>
          <a:xfrm flipH="1">
            <a:off x="1078583" y="10638477"/>
            <a:ext cx="857251" cy="1638301"/>
          </a:xfrm>
          <a:prstGeom prst="straightConnector1">
            <a:avLst/>
          </a:prstGeom>
          <a:ln w="76200" cap="sq">
            <a:solidFill>
              <a:srgbClr val="000000"/>
            </a:solidFill>
            <a:miter lim="400000"/>
          </a:ln>
        </p:spPr>
      </p:cxnSp>
      <p:cxnSp>
        <p:nvCxnSpPr>
          <p:cNvPr id="181" name="Connection Line"/>
          <p:cNvCxnSpPr>
            <a:stCxn id="182" idx="0"/>
            <a:endCxn id="184" idx="0"/>
          </p:cNvCxnSpPr>
          <p:nvPr/>
        </p:nvCxnSpPr>
        <p:spPr>
          <a:xfrm>
            <a:off x="1935833" y="10638477"/>
            <a:ext cx="768663" cy="1638301"/>
          </a:xfrm>
          <a:prstGeom prst="straightConnector1">
            <a:avLst/>
          </a:prstGeom>
          <a:ln w="76200" cap="sq">
            <a:solidFill>
              <a:srgbClr val="000000"/>
            </a:solidFill>
            <a:miter lim="400000"/>
          </a:ln>
        </p:spPr>
      </p:cxnSp>
      <p:sp>
        <p:nvSpPr>
          <p:cNvPr id="182" name="Circle"/>
          <p:cNvSpPr/>
          <p:nvPr/>
        </p:nvSpPr>
        <p:spPr>
          <a:xfrm>
            <a:off x="1447800" y="10151099"/>
            <a:ext cx="976067"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183" name="90"/>
          <p:cNvSpPr/>
          <p:nvPr/>
        </p:nvSpPr>
        <p:spPr>
          <a:xfrm>
            <a:off x="4078560" y="7021322"/>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90</a:t>
            </a:r>
          </a:p>
        </p:txBody>
      </p:sp>
      <p:sp>
        <p:nvSpPr>
          <p:cNvPr id="184" name="Circle"/>
          <p:cNvSpPr/>
          <p:nvPr/>
        </p:nvSpPr>
        <p:spPr>
          <a:xfrm>
            <a:off x="2216462" y="11789399"/>
            <a:ext cx="976068"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185" name="Circle"/>
          <p:cNvSpPr/>
          <p:nvPr/>
        </p:nvSpPr>
        <p:spPr>
          <a:xfrm>
            <a:off x="590550" y="11789399"/>
            <a:ext cx="976067"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186" name="Circle"/>
          <p:cNvSpPr/>
          <p:nvPr/>
        </p:nvSpPr>
        <p:spPr>
          <a:xfrm>
            <a:off x="6674162" y="10055849"/>
            <a:ext cx="976068" cy="974756"/>
          </a:xfrm>
          <a:prstGeom prst="ellipse">
            <a:avLst/>
          </a:prstGeom>
          <a:blipFill>
            <a:blip r:embed="rId4"/>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187" name="70"/>
          <p:cNvSpPr/>
          <p:nvPr/>
        </p:nvSpPr>
        <p:spPr>
          <a:xfrm>
            <a:off x="1576609" y="10307447"/>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70</a:t>
            </a:r>
          </a:p>
        </p:txBody>
      </p:sp>
      <p:sp>
        <p:nvSpPr>
          <p:cNvPr id="188" name="60"/>
          <p:cNvSpPr/>
          <p:nvPr/>
        </p:nvSpPr>
        <p:spPr>
          <a:xfrm>
            <a:off x="5920009" y="8669147"/>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60</a:t>
            </a:r>
          </a:p>
        </p:txBody>
      </p:sp>
      <p:sp>
        <p:nvSpPr>
          <p:cNvPr id="189" name="30"/>
          <p:cNvSpPr/>
          <p:nvPr/>
        </p:nvSpPr>
        <p:spPr>
          <a:xfrm>
            <a:off x="3316560" y="10297922"/>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30</a:t>
            </a:r>
          </a:p>
        </p:txBody>
      </p:sp>
      <p:sp>
        <p:nvSpPr>
          <p:cNvPr id="190" name="20"/>
          <p:cNvSpPr/>
          <p:nvPr/>
        </p:nvSpPr>
        <p:spPr>
          <a:xfrm>
            <a:off x="5043709" y="10307447"/>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20</a:t>
            </a:r>
          </a:p>
        </p:txBody>
      </p:sp>
      <p:sp>
        <p:nvSpPr>
          <p:cNvPr id="191" name="50"/>
          <p:cNvSpPr/>
          <p:nvPr/>
        </p:nvSpPr>
        <p:spPr>
          <a:xfrm>
            <a:off x="6796309" y="10193147"/>
            <a:ext cx="720180" cy="673101"/>
          </a:xfrm>
          <a:prstGeom prst="rect">
            <a:avLst/>
          </a:prstGeom>
          <a:ln w="12700">
            <a:miter lim="400000"/>
          </a:ln>
          <a:effectLst>
            <a:outerShdw blurRad="190500" dist="1143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50</a:t>
            </a:r>
          </a:p>
        </p:txBody>
      </p:sp>
      <p:sp>
        <p:nvSpPr>
          <p:cNvPr id="192" name="40"/>
          <p:cNvSpPr/>
          <p:nvPr/>
        </p:nvSpPr>
        <p:spPr>
          <a:xfrm>
            <a:off x="2319559" y="11945747"/>
            <a:ext cx="720180" cy="673101"/>
          </a:xfrm>
          <a:prstGeom prst="rect">
            <a:avLst/>
          </a:prstGeom>
          <a:ln w="12700">
            <a:miter lim="400000"/>
          </a:ln>
          <a:effectLst>
            <a:outerShdw blurRad="190500" dist="1143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40</a:t>
            </a:r>
          </a:p>
        </p:txBody>
      </p:sp>
      <p:sp>
        <p:nvSpPr>
          <p:cNvPr id="193" name="10"/>
          <p:cNvSpPr/>
          <p:nvPr/>
        </p:nvSpPr>
        <p:spPr>
          <a:xfrm>
            <a:off x="719359" y="11945747"/>
            <a:ext cx="720180" cy="673101"/>
          </a:xfrm>
          <a:prstGeom prst="rect">
            <a:avLst/>
          </a:prstGeom>
          <a:ln w="12700">
            <a:miter lim="400000"/>
          </a:ln>
          <a:effectLst>
            <a:outerShdw blurRad="190500" dist="1143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10</a:t>
            </a:r>
          </a:p>
        </p:txBody>
      </p:sp>
      <p:sp>
        <p:nvSpPr>
          <p:cNvPr id="194" name="80"/>
          <p:cNvSpPr/>
          <p:nvPr/>
        </p:nvSpPr>
        <p:spPr>
          <a:xfrm>
            <a:off x="2471959" y="8631047"/>
            <a:ext cx="720180" cy="673101"/>
          </a:xfrm>
          <a:prstGeom prst="rect">
            <a:avLst/>
          </a:prstGeom>
          <a:ln w="12700">
            <a:miter lim="400000"/>
          </a:ln>
          <a:effectLst>
            <a:outerShdw blurRad="190500" dist="1143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80</a:t>
            </a:r>
          </a:p>
        </p:txBody>
      </p:sp>
      <p:graphicFrame>
        <p:nvGraphicFramePr>
          <p:cNvPr id="195" name="Table 1"/>
          <p:cNvGraphicFramePr/>
          <p:nvPr>
            <p:extLst>
              <p:ext uri="{D42A27DB-BD31-4B8C-83A1-F6EECF244321}">
                <p14:modId xmlns:p14="http://schemas.microsoft.com/office/powerpoint/2010/main" val="126105913"/>
              </p:ext>
            </p:extLst>
          </p:nvPr>
        </p:nvGraphicFramePr>
        <p:xfrm>
          <a:off x="7391400" y="12265914"/>
          <a:ext cx="16740438" cy="755650"/>
        </p:xfrm>
        <a:graphic>
          <a:graphicData uri="http://schemas.openxmlformats.org/drawingml/2006/table">
            <a:tbl>
              <a:tblPr>
                <a:tableStyleId>{4C3C2611-4C71-4FC5-86AE-919BDF0F9419}</a:tableStyleId>
              </a:tblPr>
              <a:tblGrid>
                <a:gridCol w="1521858">
                  <a:extLst>
                    <a:ext uri="{9D8B030D-6E8A-4147-A177-3AD203B41FA5}">
                      <a16:colId xmlns:a16="http://schemas.microsoft.com/office/drawing/2014/main" val="20000"/>
                    </a:ext>
                  </a:extLst>
                </a:gridCol>
                <a:gridCol w="1521858">
                  <a:extLst>
                    <a:ext uri="{9D8B030D-6E8A-4147-A177-3AD203B41FA5}">
                      <a16:colId xmlns:a16="http://schemas.microsoft.com/office/drawing/2014/main" val="20001"/>
                    </a:ext>
                  </a:extLst>
                </a:gridCol>
                <a:gridCol w="1521858">
                  <a:extLst>
                    <a:ext uri="{9D8B030D-6E8A-4147-A177-3AD203B41FA5}">
                      <a16:colId xmlns:a16="http://schemas.microsoft.com/office/drawing/2014/main" val="20002"/>
                    </a:ext>
                  </a:extLst>
                </a:gridCol>
                <a:gridCol w="1521858">
                  <a:extLst>
                    <a:ext uri="{9D8B030D-6E8A-4147-A177-3AD203B41FA5}">
                      <a16:colId xmlns:a16="http://schemas.microsoft.com/office/drawing/2014/main" val="20003"/>
                    </a:ext>
                  </a:extLst>
                </a:gridCol>
                <a:gridCol w="1521858">
                  <a:extLst>
                    <a:ext uri="{9D8B030D-6E8A-4147-A177-3AD203B41FA5}">
                      <a16:colId xmlns:a16="http://schemas.microsoft.com/office/drawing/2014/main" val="20004"/>
                    </a:ext>
                  </a:extLst>
                </a:gridCol>
                <a:gridCol w="1521858">
                  <a:extLst>
                    <a:ext uri="{9D8B030D-6E8A-4147-A177-3AD203B41FA5}">
                      <a16:colId xmlns:a16="http://schemas.microsoft.com/office/drawing/2014/main" val="20005"/>
                    </a:ext>
                  </a:extLst>
                </a:gridCol>
                <a:gridCol w="1521858">
                  <a:extLst>
                    <a:ext uri="{9D8B030D-6E8A-4147-A177-3AD203B41FA5}">
                      <a16:colId xmlns:a16="http://schemas.microsoft.com/office/drawing/2014/main" val="20006"/>
                    </a:ext>
                  </a:extLst>
                </a:gridCol>
                <a:gridCol w="1521858">
                  <a:extLst>
                    <a:ext uri="{9D8B030D-6E8A-4147-A177-3AD203B41FA5}">
                      <a16:colId xmlns:a16="http://schemas.microsoft.com/office/drawing/2014/main" val="20007"/>
                    </a:ext>
                  </a:extLst>
                </a:gridCol>
                <a:gridCol w="1521858">
                  <a:extLst>
                    <a:ext uri="{9D8B030D-6E8A-4147-A177-3AD203B41FA5}">
                      <a16:colId xmlns:a16="http://schemas.microsoft.com/office/drawing/2014/main" val="20008"/>
                    </a:ext>
                  </a:extLst>
                </a:gridCol>
                <a:gridCol w="1521858">
                  <a:extLst>
                    <a:ext uri="{9D8B030D-6E8A-4147-A177-3AD203B41FA5}">
                      <a16:colId xmlns:a16="http://schemas.microsoft.com/office/drawing/2014/main" val="20009"/>
                    </a:ext>
                  </a:extLst>
                </a:gridCol>
                <a:gridCol w="1521858">
                  <a:extLst>
                    <a:ext uri="{9D8B030D-6E8A-4147-A177-3AD203B41FA5}">
                      <a16:colId xmlns:a16="http://schemas.microsoft.com/office/drawing/2014/main" val="20010"/>
                    </a:ext>
                  </a:extLst>
                </a:gridCol>
              </a:tblGrid>
              <a:tr h="755650">
                <a:tc>
                  <a:txBody>
                    <a:bodyPr/>
                    <a:lstStyle/>
                    <a:p>
                      <a:pPr defTabSz="914400">
                        <a:tabLst>
                          <a:tab pos="1371600" algn="l"/>
                        </a:tabLst>
                        <a:defRPr sz="1800"/>
                      </a:pPr>
                      <a:r>
                        <a:rPr sz="2600" b="1">
                          <a:latin typeface="Courier New"/>
                          <a:ea typeface="Courier New"/>
                          <a:cs typeface="Courier New"/>
                          <a:sym typeface="Courier New"/>
                        </a:rPr>
                        <a:t>0</a:t>
                      </a:r>
                    </a:p>
                  </a:txBody>
                  <a:tcPr marL="50800" marR="50800" marT="50800" marB="50800" anchor="b" horzOverflow="overflow">
                    <a:lnL w="762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1</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2</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3</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4</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5</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6</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7</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8</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9</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10</a:t>
                      </a:r>
                    </a:p>
                  </a:txBody>
                  <a:tcPr marL="50800" marR="50800" marT="50800" marB="50800" anchor="b" horzOverflow="overflow">
                    <a:lnL w="38100">
                      <a:solidFill>
                        <a:srgbClr val="000000"/>
                      </a:solidFill>
                      <a:miter lim="400000"/>
                    </a:lnL>
                    <a:lnR w="762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extLst>
                  <a:ext uri="{0D108BD9-81ED-4DB2-BD59-A6C34878D82A}">
                    <a16:rowId xmlns:a16="http://schemas.microsoft.com/office/drawing/2014/main" val="10000"/>
                  </a:ext>
                </a:extLst>
              </a:tr>
            </a:tbl>
          </a:graphicData>
        </a:graphic>
      </p:graphicFrame>
      <p:sp>
        <p:nvSpPr>
          <p:cNvPr id="196" name="heap"/>
          <p:cNvSpPr/>
          <p:nvPr/>
        </p:nvSpPr>
        <p:spPr>
          <a:xfrm rot="16200000">
            <a:off x="6354793" y="11441811"/>
            <a:ext cx="1360364" cy="723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3800" b="1">
                <a:solidFill>
                  <a:srgbClr val="531B93"/>
                </a:solidFill>
                <a:latin typeface="Courier New"/>
                <a:ea typeface="Courier New"/>
                <a:cs typeface="Courier New"/>
                <a:sym typeface="Courier New"/>
              </a:defRPr>
            </a:lvl1pPr>
          </a:lstStyle>
          <a:p>
            <a:r>
              <a:t>heap</a:t>
            </a:r>
          </a:p>
        </p:txBody>
      </p:sp>
      <p:graphicFrame>
        <p:nvGraphicFramePr>
          <p:cNvPr id="197" name="Table 2"/>
          <p:cNvGraphicFramePr/>
          <p:nvPr>
            <p:extLst>
              <p:ext uri="{D42A27DB-BD31-4B8C-83A1-F6EECF244321}">
                <p14:modId xmlns:p14="http://schemas.microsoft.com/office/powerpoint/2010/main" val="2683392357"/>
              </p:ext>
            </p:extLst>
          </p:nvPr>
        </p:nvGraphicFramePr>
        <p:xfrm>
          <a:off x="7391400" y="11542014"/>
          <a:ext cx="16740438" cy="755650"/>
        </p:xfrm>
        <a:graphic>
          <a:graphicData uri="http://schemas.openxmlformats.org/drawingml/2006/table">
            <a:tbl>
              <a:tblPr>
                <a:tableStyleId>{4C3C2611-4C71-4FC5-86AE-919BDF0F9419}</a:tableStyleId>
              </a:tblPr>
              <a:tblGrid>
                <a:gridCol w="1521858">
                  <a:extLst>
                    <a:ext uri="{9D8B030D-6E8A-4147-A177-3AD203B41FA5}">
                      <a16:colId xmlns:a16="http://schemas.microsoft.com/office/drawing/2014/main" val="20000"/>
                    </a:ext>
                  </a:extLst>
                </a:gridCol>
                <a:gridCol w="1521858">
                  <a:extLst>
                    <a:ext uri="{9D8B030D-6E8A-4147-A177-3AD203B41FA5}">
                      <a16:colId xmlns:a16="http://schemas.microsoft.com/office/drawing/2014/main" val="20001"/>
                    </a:ext>
                  </a:extLst>
                </a:gridCol>
                <a:gridCol w="1521858">
                  <a:extLst>
                    <a:ext uri="{9D8B030D-6E8A-4147-A177-3AD203B41FA5}">
                      <a16:colId xmlns:a16="http://schemas.microsoft.com/office/drawing/2014/main" val="20002"/>
                    </a:ext>
                  </a:extLst>
                </a:gridCol>
                <a:gridCol w="1521858">
                  <a:extLst>
                    <a:ext uri="{9D8B030D-6E8A-4147-A177-3AD203B41FA5}">
                      <a16:colId xmlns:a16="http://schemas.microsoft.com/office/drawing/2014/main" val="20003"/>
                    </a:ext>
                  </a:extLst>
                </a:gridCol>
                <a:gridCol w="1521858">
                  <a:extLst>
                    <a:ext uri="{9D8B030D-6E8A-4147-A177-3AD203B41FA5}">
                      <a16:colId xmlns:a16="http://schemas.microsoft.com/office/drawing/2014/main" val="20004"/>
                    </a:ext>
                  </a:extLst>
                </a:gridCol>
                <a:gridCol w="1521858">
                  <a:extLst>
                    <a:ext uri="{9D8B030D-6E8A-4147-A177-3AD203B41FA5}">
                      <a16:colId xmlns:a16="http://schemas.microsoft.com/office/drawing/2014/main" val="20005"/>
                    </a:ext>
                  </a:extLst>
                </a:gridCol>
                <a:gridCol w="1521858">
                  <a:extLst>
                    <a:ext uri="{9D8B030D-6E8A-4147-A177-3AD203B41FA5}">
                      <a16:colId xmlns:a16="http://schemas.microsoft.com/office/drawing/2014/main" val="20006"/>
                    </a:ext>
                  </a:extLst>
                </a:gridCol>
                <a:gridCol w="1521858">
                  <a:extLst>
                    <a:ext uri="{9D8B030D-6E8A-4147-A177-3AD203B41FA5}">
                      <a16:colId xmlns:a16="http://schemas.microsoft.com/office/drawing/2014/main" val="20007"/>
                    </a:ext>
                  </a:extLst>
                </a:gridCol>
                <a:gridCol w="1521858">
                  <a:extLst>
                    <a:ext uri="{9D8B030D-6E8A-4147-A177-3AD203B41FA5}">
                      <a16:colId xmlns:a16="http://schemas.microsoft.com/office/drawing/2014/main" val="20008"/>
                    </a:ext>
                  </a:extLst>
                </a:gridCol>
                <a:gridCol w="1521858">
                  <a:extLst>
                    <a:ext uri="{9D8B030D-6E8A-4147-A177-3AD203B41FA5}">
                      <a16:colId xmlns:a16="http://schemas.microsoft.com/office/drawing/2014/main" val="20009"/>
                    </a:ext>
                  </a:extLst>
                </a:gridCol>
                <a:gridCol w="1521858">
                  <a:extLst>
                    <a:ext uri="{9D8B030D-6E8A-4147-A177-3AD203B41FA5}">
                      <a16:colId xmlns:a16="http://schemas.microsoft.com/office/drawing/2014/main" val="20010"/>
                    </a:ext>
                  </a:extLst>
                </a:gridCol>
              </a:tblGrid>
              <a:tr h="755650">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762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762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extLst>
                  <a:ext uri="{0D108BD9-81ED-4DB2-BD59-A6C34878D82A}">
                    <a16:rowId xmlns:a16="http://schemas.microsoft.com/office/drawing/2014/main" val="10000"/>
                  </a:ext>
                </a:extLst>
              </a:tr>
            </a:tbl>
          </a:graphicData>
        </a:graphic>
      </p:graphicFrame>
      <p:sp>
        <p:nvSpPr>
          <p:cNvPr id="198" name="90"/>
          <p:cNvSpPr/>
          <p:nvPr/>
        </p:nvSpPr>
        <p:spPr>
          <a:xfrm>
            <a:off x="4076700" y="7030847"/>
            <a:ext cx="720180"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90</a:t>
            </a:r>
          </a:p>
        </p:txBody>
      </p:sp>
      <p:sp>
        <p:nvSpPr>
          <p:cNvPr id="199" name="70"/>
          <p:cNvSpPr/>
          <p:nvPr/>
        </p:nvSpPr>
        <p:spPr>
          <a:xfrm>
            <a:off x="1581150" y="10307447"/>
            <a:ext cx="720180"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70</a:t>
            </a:r>
          </a:p>
        </p:txBody>
      </p:sp>
      <p:sp>
        <p:nvSpPr>
          <p:cNvPr id="200" name="60"/>
          <p:cNvSpPr/>
          <p:nvPr/>
        </p:nvSpPr>
        <p:spPr>
          <a:xfrm>
            <a:off x="5924550" y="8669147"/>
            <a:ext cx="720180"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60</a:t>
            </a:r>
          </a:p>
        </p:txBody>
      </p:sp>
      <p:sp>
        <p:nvSpPr>
          <p:cNvPr id="201" name="30"/>
          <p:cNvSpPr/>
          <p:nvPr/>
        </p:nvSpPr>
        <p:spPr>
          <a:xfrm>
            <a:off x="3314700" y="10307447"/>
            <a:ext cx="720180"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30</a:t>
            </a:r>
          </a:p>
        </p:txBody>
      </p:sp>
      <p:sp>
        <p:nvSpPr>
          <p:cNvPr id="202" name="50"/>
          <p:cNvSpPr/>
          <p:nvPr/>
        </p:nvSpPr>
        <p:spPr>
          <a:xfrm>
            <a:off x="6800850" y="10174097"/>
            <a:ext cx="720180"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50</a:t>
            </a:r>
          </a:p>
        </p:txBody>
      </p:sp>
      <p:sp>
        <p:nvSpPr>
          <p:cNvPr id="203" name="40"/>
          <p:cNvSpPr/>
          <p:nvPr/>
        </p:nvSpPr>
        <p:spPr>
          <a:xfrm>
            <a:off x="2324100" y="11945747"/>
            <a:ext cx="720180"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40</a:t>
            </a:r>
          </a:p>
        </p:txBody>
      </p:sp>
      <p:sp>
        <p:nvSpPr>
          <p:cNvPr id="204" name="10"/>
          <p:cNvSpPr/>
          <p:nvPr/>
        </p:nvSpPr>
        <p:spPr>
          <a:xfrm>
            <a:off x="723900" y="11945747"/>
            <a:ext cx="720180"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10</a:t>
            </a:r>
          </a:p>
        </p:txBody>
      </p:sp>
      <p:sp>
        <p:nvSpPr>
          <p:cNvPr id="205" name="80"/>
          <p:cNvSpPr/>
          <p:nvPr/>
        </p:nvSpPr>
        <p:spPr>
          <a:xfrm>
            <a:off x="2476500" y="8631047"/>
            <a:ext cx="720180"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80</a:t>
            </a:r>
          </a:p>
        </p:txBody>
      </p:sp>
      <p:sp>
        <p:nvSpPr>
          <p:cNvPr id="207" name="Line"/>
          <p:cNvSpPr/>
          <p:nvPr/>
        </p:nvSpPr>
        <p:spPr>
          <a:xfrm>
            <a:off x="8153400" y="10760840"/>
            <a:ext cx="3085435" cy="926037"/>
          </a:xfrm>
          <a:custGeom>
            <a:avLst/>
            <a:gdLst/>
            <a:ahLst/>
            <a:cxnLst>
              <a:cxn ang="0">
                <a:pos x="wd2" y="hd2"/>
              </a:cxn>
              <a:cxn ang="5400000">
                <a:pos x="wd2" y="hd2"/>
              </a:cxn>
              <a:cxn ang="10800000">
                <a:pos x="wd2" y="hd2"/>
              </a:cxn>
              <a:cxn ang="16200000">
                <a:pos x="wd2" y="hd2"/>
              </a:cxn>
            </a:cxnLst>
            <a:rect l="0" t="0" r="r" b="b"/>
            <a:pathLst>
              <a:path w="21600" h="21317" extrusionOk="0">
                <a:moveTo>
                  <a:pt x="0" y="21106"/>
                </a:moveTo>
                <a:cubicBezTo>
                  <a:pt x="0" y="21106"/>
                  <a:pt x="5184" y="-283"/>
                  <a:pt x="10669" y="3"/>
                </a:cubicBezTo>
                <a:cubicBezTo>
                  <a:pt x="16154" y="288"/>
                  <a:pt x="21600" y="21317"/>
                  <a:pt x="21600" y="21317"/>
                </a:cubicBezTo>
              </a:path>
            </a:pathLst>
          </a:custGeom>
          <a:ln w="114300">
            <a:solidFill>
              <a:srgbClr val="FFFB00"/>
            </a:solidFill>
            <a:miter lim="400000"/>
            <a:headEnd type="stealth"/>
          </a:ln>
          <a:effectLst>
            <a:outerShdw blurRad="2794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208" name="Line"/>
          <p:cNvSpPr/>
          <p:nvPr/>
        </p:nvSpPr>
        <p:spPr>
          <a:xfrm>
            <a:off x="8172450" y="10757257"/>
            <a:ext cx="1524000" cy="933451"/>
          </a:xfrm>
          <a:custGeom>
            <a:avLst/>
            <a:gdLst/>
            <a:ahLst/>
            <a:cxnLst>
              <a:cxn ang="0">
                <a:pos x="wd2" y="hd2"/>
              </a:cxn>
              <a:cxn ang="5400000">
                <a:pos x="wd2" y="hd2"/>
              </a:cxn>
              <a:cxn ang="10800000">
                <a:pos x="wd2" y="hd2"/>
              </a:cxn>
              <a:cxn ang="16200000">
                <a:pos x="wd2" y="hd2"/>
              </a:cxn>
            </a:cxnLst>
            <a:rect l="0" t="0" r="r" b="b"/>
            <a:pathLst>
              <a:path w="21600" h="21317" extrusionOk="0">
                <a:moveTo>
                  <a:pt x="0" y="21106"/>
                </a:moveTo>
                <a:cubicBezTo>
                  <a:pt x="0" y="21106"/>
                  <a:pt x="5184" y="-283"/>
                  <a:pt x="10669" y="3"/>
                </a:cubicBezTo>
                <a:cubicBezTo>
                  <a:pt x="16154" y="288"/>
                  <a:pt x="21600" y="21317"/>
                  <a:pt x="21600" y="21317"/>
                </a:cubicBezTo>
              </a:path>
            </a:pathLst>
          </a:custGeom>
          <a:ln w="114300">
            <a:solidFill>
              <a:srgbClr val="FFFB00"/>
            </a:solidFill>
            <a:miter lim="400000"/>
            <a:headEnd type="stealth"/>
          </a:ln>
          <a:effectLst>
            <a:outerShdw blurRad="2794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209" name="20"/>
          <p:cNvSpPr/>
          <p:nvPr/>
        </p:nvSpPr>
        <p:spPr>
          <a:xfrm>
            <a:off x="5048250" y="10307447"/>
            <a:ext cx="720180"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20</a:t>
            </a:r>
          </a:p>
        </p:txBody>
      </p:sp>
      <p:sp>
        <p:nvSpPr>
          <p:cNvPr id="210" name="Line"/>
          <p:cNvSpPr/>
          <p:nvPr/>
        </p:nvSpPr>
        <p:spPr>
          <a:xfrm flipH="1">
            <a:off x="11201400" y="10736991"/>
            <a:ext cx="4533900" cy="934667"/>
          </a:xfrm>
          <a:custGeom>
            <a:avLst/>
            <a:gdLst/>
            <a:ahLst/>
            <a:cxnLst>
              <a:cxn ang="0">
                <a:pos x="wd2" y="hd2"/>
              </a:cxn>
              <a:cxn ang="5400000">
                <a:pos x="wd2" y="hd2"/>
              </a:cxn>
              <a:cxn ang="10800000">
                <a:pos x="wd2" y="hd2"/>
              </a:cxn>
              <a:cxn ang="16200000">
                <a:pos x="wd2" y="hd2"/>
              </a:cxn>
            </a:cxnLst>
            <a:rect l="0" t="0" r="r" b="b"/>
            <a:pathLst>
              <a:path w="21600" h="20696" extrusionOk="0">
                <a:moveTo>
                  <a:pt x="0" y="20491"/>
                </a:moveTo>
                <a:cubicBezTo>
                  <a:pt x="0" y="20491"/>
                  <a:pt x="1919" y="-904"/>
                  <a:pt x="10669" y="29"/>
                </a:cubicBezTo>
                <a:cubicBezTo>
                  <a:pt x="16153" y="615"/>
                  <a:pt x="21600" y="20696"/>
                  <a:pt x="21600" y="20696"/>
                </a:cubicBezTo>
              </a:path>
            </a:pathLst>
          </a:custGeom>
          <a:ln w="114300">
            <a:solidFill>
              <a:srgbClr val="FFFB00"/>
            </a:solidFill>
            <a:miter lim="400000"/>
            <a:headEnd type="stealth"/>
          </a:ln>
          <a:effectLst>
            <a:outerShdw blurRad="2794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211" name="Line"/>
          <p:cNvSpPr/>
          <p:nvPr/>
        </p:nvSpPr>
        <p:spPr>
          <a:xfrm>
            <a:off x="11239500" y="10399007"/>
            <a:ext cx="5829300" cy="1257304"/>
          </a:xfrm>
          <a:custGeom>
            <a:avLst/>
            <a:gdLst/>
            <a:ahLst/>
            <a:cxnLst>
              <a:cxn ang="0">
                <a:pos x="wd2" y="hd2"/>
              </a:cxn>
              <a:cxn ang="5400000">
                <a:pos x="wd2" y="hd2"/>
              </a:cxn>
              <a:cxn ang="10800000">
                <a:pos x="wd2" y="hd2"/>
              </a:cxn>
              <a:cxn ang="16200000">
                <a:pos x="wd2" y="hd2"/>
              </a:cxn>
            </a:cxnLst>
            <a:rect l="0" t="0" r="r" b="b"/>
            <a:pathLst>
              <a:path w="21600" h="21540" extrusionOk="0">
                <a:moveTo>
                  <a:pt x="21600" y="21214"/>
                </a:moveTo>
                <a:cubicBezTo>
                  <a:pt x="21600" y="21214"/>
                  <a:pt x="19637" y="57"/>
                  <a:pt x="11224" y="0"/>
                </a:cubicBezTo>
                <a:cubicBezTo>
                  <a:pt x="2536" y="-60"/>
                  <a:pt x="0" y="21540"/>
                  <a:pt x="0" y="21540"/>
                </a:cubicBezTo>
              </a:path>
            </a:pathLst>
          </a:custGeom>
          <a:ln w="114300">
            <a:solidFill>
              <a:srgbClr val="FFFB00"/>
            </a:solidFill>
            <a:miter lim="400000"/>
            <a:headEnd type="stealth"/>
          </a:ln>
          <a:effectLst>
            <a:outerShdw blurRad="279400" dir="3060000" rotWithShape="0">
              <a:srgbClr val="000000"/>
            </a:outerShdw>
          </a:effectLst>
        </p:spPr>
        <p:txBody>
          <a:bodyPr lIns="76200" tIns="76200" rIns="76200" bIns="76200" anchor="ctr"/>
          <a:lstStyle/>
          <a:p>
            <a:pPr>
              <a:defRPr sz="4800" cap="all" baseline="-5999">
                <a:solidFill>
                  <a:srgbClr val="5C554F"/>
                </a:solidFill>
                <a:latin typeface="Bradley Hand ITC TT-Bold"/>
                <a:ea typeface="Bradley Hand ITC TT-Bold"/>
                <a:cs typeface="Bradley Hand ITC TT-Bold"/>
                <a:sym typeface="Bradley Hand ITC TT-Bold"/>
              </a:defRPr>
            </a:pPr>
            <a:endParaRPr/>
          </a:p>
        </p:txBody>
      </p:sp>
      <p:sp>
        <p:nvSpPr>
          <p:cNvPr id="212" name="template&lt;class ItemType&gt;…"/>
          <p:cNvSpPr/>
          <p:nvPr/>
        </p:nvSpPr>
        <p:spPr>
          <a:xfrm>
            <a:off x="12866744" y="2505075"/>
            <a:ext cx="11430001" cy="5029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tabLst>
                <a:tab pos="368300" algn="l"/>
              </a:tabLst>
              <a:defRPr sz="26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tabLst>
                <a:tab pos="368300" algn="l"/>
              </a:tabLst>
              <a:defRPr sz="2600" b="1">
                <a:latin typeface="Menlo Regular"/>
                <a:ea typeface="Menlo Regular"/>
                <a:cs typeface="Menlo Regular"/>
                <a:sym typeface="Menlo Regular"/>
              </a:defRPr>
            </a:pPr>
            <a:r>
              <a:rPr>
                <a:solidFill>
                  <a:srgbClr val="BB2CA2"/>
                </a:solidFill>
              </a:rPr>
              <a:t>class</a:t>
            </a:r>
            <a:r>
              <a:t> ArrayMaxHeap : </a:t>
            </a:r>
            <a:r>
              <a:rPr>
                <a:solidFill>
                  <a:srgbClr val="BB2CA2"/>
                </a:solidFill>
              </a:rPr>
              <a:t>public</a:t>
            </a:r>
            <a:r>
              <a:t> HeapInterface&lt;ItemType&gt;</a:t>
            </a:r>
          </a:p>
          <a:p>
            <a:pPr algn="l" defTabSz="685800">
              <a:tabLst>
                <a:tab pos="368300" algn="l"/>
              </a:tabLst>
              <a:defRPr sz="2600" b="1">
                <a:latin typeface="Menlo Regular"/>
                <a:ea typeface="Menlo Regular"/>
                <a:cs typeface="Menlo Regular"/>
                <a:sym typeface="Menlo Regular"/>
              </a:defRPr>
            </a:pPr>
            <a:r>
              <a:t>{</a:t>
            </a:r>
          </a:p>
          <a:p>
            <a:pPr algn="l" defTabSz="685800">
              <a:tabLst>
                <a:tab pos="368300" algn="l"/>
              </a:tabLst>
              <a:defRPr sz="2600" b="1">
                <a:solidFill>
                  <a:srgbClr val="BB2CA2"/>
                </a:solidFill>
                <a:latin typeface="Menlo Regular"/>
                <a:ea typeface="Menlo Regular"/>
                <a:cs typeface="Menlo Regular"/>
                <a:sym typeface="Menlo Regular"/>
              </a:defRPr>
            </a:pPr>
            <a:r>
              <a:t>private</a:t>
            </a:r>
            <a:r>
              <a:rPr>
                <a:solidFill>
                  <a:srgbClr val="000000"/>
                </a:solidFill>
              </a:rPr>
              <a:t>:</a:t>
            </a:r>
          </a:p>
          <a:p>
            <a:pPr algn="l" defTabSz="685800">
              <a:tabLst>
                <a:tab pos="368300" algn="l"/>
              </a:tabLst>
              <a:defRPr sz="2600" b="1">
                <a:solidFill>
                  <a:srgbClr val="008400"/>
                </a:solidFill>
                <a:latin typeface="Menlo Regular"/>
                <a:ea typeface="Menlo Regular"/>
                <a:cs typeface="Menlo Regular"/>
                <a:sym typeface="Menlo Regular"/>
              </a:defRPr>
            </a:pPr>
            <a:r>
              <a:rPr>
                <a:solidFill>
                  <a:srgbClr val="000000"/>
                </a:solidFill>
              </a:rPr>
              <a:t>   </a:t>
            </a:r>
            <a:r>
              <a:t>// Helps with readability</a:t>
            </a:r>
            <a:endParaRPr>
              <a:solidFill>
                <a:srgbClr val="000000"/>
              </a:solidFill>
            </a:endParaRPr>
          </a:p>
          <a:p>
            <a:pPr algn="l" defTabSz="685800">
              <a:tabLst>
                <a:tab pos="368300" algn="l"/>
              </a:tabLst>
              <a:defRPr sz="2600" b="1">
                <a:solidFill>
                  <a:srgbClr val="008400"/>
                </a:solidFill>
                <a:latin typeface="Menlo Regular"/>
                <a:ea typeface="Menlo Regular"/>
                <a:cs typeface="Menlo Regular"/>
                <a:sym typeface="Menlo Regular"/>
              </a:defRPr>
            </a:pPr>
            <a:r>
              <a:rPr>
                <a:solidFill>
                  <a:srgbClr val="000000"/>
                </a:solidFill>
              </a:rPr>
              <a:t>   </a:t>
            </a:r>
            <a:r>
              <a:rPr>
                <a:solidFill>
                  <a:srgbClr val="BB2CA2"/>
                </a:solidFill>
              </a:rPr>
              <a:t>static</a:t>
            </a:r>
            <a:r>
              <a:rPr>
                <a:solidFill>
                  <a:srgbClr val="000000"/>
                </a:solidFill>
              </a:rPr>
              <a:t> </a:t>
            </a:r>
            <a:r>
              <a:rPr>
                <a:solidFill>
                  <a:srgbClr val="BB2CA2"/>
                </a:solidFill>
              </a:rPr>
              <a:t>const</a:t>
            </a:r>
            <a:r>
              <a:rPr>
                <a:solidFill>
                  <a:srgbClr val="000000"/>
                </a:solidFill>
              </a:rPr>
              <a:t> </a:t>
            </a:r>
            <a:r>
              <a:rPr>
                <a:solidFill>
                  <a:srgbClr val="BB2CA2"/>
                </a:solidFill>
              </a:rPr>
              <a:t>int</a:t>
            </a:r>
            <a:r>
              <a:rPr>
                <a:solidFill>
                  <a:srgbClr val="000000"/>
                </a:solidFill>
              </a:rPr>
              <a:t> ROOT_INDEX = </a:t>
            </a:r>
            <a:r>
              <a:rPr>
                <a:solidFill>
                  <a:srgbClr val="272AD8"/>
                </a:solidFill>
              </a:rPr>
              <a:t>0</a:t>
            </a:r>
            <a:r>
              <a:rPr>
                <a:solidFill>
                  <a:srgbClr val="000000"/>
                </a:solidFill>
              </a:rPr>
              <a:t>; </a:t>
            </a:r>
          </a:p>
          <a:p>
            <a:pPr algn="l" defTabSz="685800">
              <a:tabLst>
                <a:tab pos="368300" algn="l"/>
              </a:tabLst>
              <a:defRPr sz="2600" b="1">
                <a:solidFill>
                  <a:srgbClr val="008400"/>
                </a:solidFill>
                <a:latin typeface="Menlo Regular"/>
                <a:ea typeface="Menlo Regular"/>
                <a:cs typeface="Menlo Regular"/>
                <a:sym typeface="Menlo Regular"/>
              </a:defRPr>
            </a:pPr>
            <a:r>
              <a:rPr>
                <a:solidFill>
                  <a:srgbClr val="000000"/>
                </a:solidFill>
              </a:rPr>
              <a:t>    </a:t>
            </a:r>
            <a:r>
              <a:t>// Small capacity to test for a full heap</a:t>
            </a:r>
            <a:endParaRPr>
              <a:solidFill>
                <a:srgbClr val="000000"/>
              </a:solidFill>
            </a:endParaRPr>
          </a:p>
          <a:p>
            <a:pPr algn="l" defTabSz="685800">
              <a:tabLst>
                <a:tab pos="368300" algn="l"/>
              </a:tabLst>
              <a:defRPr sz="2600" b="1">
                <a:solidFill>
                  <a:srgbClr val="008400"/>
                </a:solidFill>
                <a:latin typeface="Menlo Regular"/>
                <a:ea typeface="Menlo Regular"/>
                <a:cs typeface="Menlo Regular"/>
                <a:sym typeface="Menlo Regular"/>
              </a:defRPr>
            </a:pPr>
            <a:r>
              <a:rPr>
                <a:solidFill>
                  <a:srgbClr val="000000"/>
                </a:solidFill>
              </a:rPr>
              <a:t>   </a:t>
            </a:r>
            <a:r>
              <a:rPr>
                <a:solidFill>
                  <a:srgbClr val="BB2CA2"/>
                </a:solidFill>
              </a:rPr>
              <a:t>static</a:t>
            </a:r>
            <a:r>
              <a:rPr>
                <a:solidFill>
                  <a:srgbClr val="000000"/>
                </a:solidFill>
              </a:rPr>
              <a:t> </a:t>
            </a:r>
            <a:r>
              <a:rPr>
                <a:solidFill>
                  <a:srgbClr val="BB2CA2"/>
                </a:solidFill>
              </a:rPr>
              <a:t>const</a:t>
            </a:r>
            <a:r>
              <a:rPr>
                <a:solidFill>
                  <a:srgbClr val="000000"/>
                </a:solidFill>
              </a:rPr>
              <a:t> </a:t>
            </a:r>
            <a:r>
              <a:rPr>
                <a:solidFill>
                  <a:srgbClr val="BB2CA2"/>
                </a:solidFill>
              </a:rPr>
              <a:t>int</a:t>
            </a:r>
            <a:r>
              <a:rPr>
                <a:solidFill>
                  <a:srgbClr val="000000"/>
                </a:solidFill>
              </a:rPr>
              <a:t> DEFAULT_CAPACITY = </a:t>
            </a:r>
            <a:r>
              <a:rPr>
                <a:solidFill>
                  <a:srgbClr val="272AD8"/>
                </a:solidFill>
              </a:rPr>
              <a:t>21</a:t>
            </a:r>
            <a:r>
              <a:rPr>
                <a:solidFill>
                  <a:srgbClr val="000000"/>
                </a:solidFill>
              </a:rPr>
              <a:t>; </a:t>
            </a:r>
            <a:r>
              <a:t> </a:t>
            </a:r>
            <a:endParaRPr>
              <a:solidFill>
                <a:srgbClr val="000000"/>
              </a:solidFill>
            </a:endParaRPr>
          </a:p>
          <a:p>
            <a:pPr algn="l" defTabSz="685800">
              <a:tabLst>
                <a:tab pos="368300" algn="l"/>
              </a:tabLst>
              <a:defRPr sz="2600" b="1">
                <a:latin typeface="Menlo Regular"/>
                <a:ea typeface="Menlo Regular"/>
                <a:cs typeface="Menlo Regular"/>
                <a:sym typeface="Menlo Regular"/>
              </a:defRPr>
            </a:pPr>
            <a:r>
              <a:t>   </a:t>
            </a:r>
            <a:r>
              <a:rPr>
                <a:solidFill>
                  <a:srgbClr val="008400"/>
                </a:solidFill>
              </a:rPr>
              <a:t>// Array of heap items</a:t>
            </a:r>
          </a:p>
          <a:p>
            <a:pPr algn="l" defTabSz="685800">
              <a:tabLst>
                <a:tab pos="368300" algn="l"/>
              </a:tabLst>
              <a:defRPr sz="2600" b="1">
                <a:latin typeface="Menlo Regular"/>
                <a:ea typeface="Menlo Regular"/>
                <a:cs typeface="Menlo Regular"/>
                <a:sym typeface="Menlo Regular"/>
              </a:defRPr>
            </a:pPr>
            <a:r>
              <a:t>	 ItemType* items;</a:t>
            </a:r>
          </a:p>
          <a:p>
            <a:pPr algn="l" defTabSz="685800">
              <a:tabLst>
                <a:tab pos="368300" algn="l"/>
              </a:tabLst>
              <a:defRPr sz="2600" b="1">
                <a:latin typeface="Menlo Regular"/>
                <a:ea typeface="Menlo Regular"/>
                <a:cs typeface="Menlo Regular"/>
                <a:sym typeface="Menlo Regular"/>
              </a:defRPr>
            </a:pPr>
            <a:r>
              <a:t>   </a:t>
            </a:r>
            <a:r>
              <a:rPr>
                <a:solidFill>
                  <a:srgbClr val="008400"/>
                </a:solidFill>
              </a:rPr>
              <a:t>// Current count of heap items</a:t>
            </a:r>
          </a:p>
          <a:p>
            <a:pPr algn="l" defTabSz="685800">
              <a:tabLst>
                <a:tab pos="368300" algn="l"/>
              </a:tabLst>
              <a:defRPr sz="2600" b="1">
                <a:latin typeface="Menlo Regular"/>
                <a:ea typeface="Menlo Regular"/>
                <a:cs typeface="Menlo Regular"/>
                <a:sym typeface="Menlo Regular"/>
              </a:defRPr>
            </a:pPr>
            <a:r>
              <a:t>   </a:t>
            </a:r>
            <a:r>
              <a:rPr>
                <a:solidFill>
                  <a:srgbClr val="BB2CA2"/>
                </a:solidFill>
              </a:rPr>
              <a:t>int</a:t>
            </a:r>
            <a:r>
              <a:t> itemCount; </a:t>
            </a:r>
          </a:p>
        </p:txBody>
      </p:sp>
    </p:spTree>
    <p:extLst>
      <p:ext uri="{BB962C8B-B14F-4D97-AF65-F5344CB8AC3E}">
        <p14:creationId xmlns:p14="http://schemas.microsoft.com/office/powerpoint/2010/main" val="3192017758"/>
      </p:ext>
    </p:extLst>
  </p:cSld>
  <p:clrMapOvr>
    <a:masterClrMapping/>
  </p:clrMapOvr>
  <p:transition>
    <p:fade/>
  </p:transition>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198"/>
                                        </p:tgtEl>
                                        <p:attrNameLst>
                                          <p:attrName>style.visibility</p:attrName>
                                        </p:attrNameLst>
                                      </p:cBhvr>
                                      <p:to>
                                        <p:strVal val="visible"/>
                                      </p:to>
                                    </p:set>
                                    <p:animEffect transition="in" filter="fade">
                                      <p:cBhvr>
                                        <p:cTn id="7" dur="250"/>
                                        <p:tgtEl>
                                          <p:spTgt spid="198"/>
                                        </p:tgtEl>
                                      </p:cBhvr>
                                    </p:animEffect>
                                  </p:childTnLst>
                                </p:cTn>
                              </p:par>
                            </p:childTnLst>
                          </p:cTn>
                        </p:par>
                        <p:par>
                          <p:cTn id="8" fill="hold">
                            <p:stCondLst>
                              <p:cond delay="250"/>
                            </p:stCondLst>
                            <p:childTnLst>
                              <p:par>
                                <p:cTn id="9" presetID="-1" presetClass="path" presetSubtype="0" accel="50000" decel="50000" fill="hold" nodeType="afterEffect">
                                  <p:stCondLst>
                                    <p:cond delay="0"/>
                                  </p:stCondLst>
                                  <p:childTnLst>
                                    <p:animMotion origin="layout" path="M 0.000000 0.000000 C 0.000000 0.000000 0.151671 -0.018743 0.169168 0.064945 C 0.186665 0.148633 0.150630 0.323785 0.150630 0.323785" pathEditMode="relative">
                                      <p:cBhvr>
                                        <p:cTn id="10" dur="750" fill="hold"/>
                                        <p:tgtEl>
                                          <p:spTgt spid="198"/>
                                        </p:tgtEl>
                                        <p:attrNameLst>
                                          <p:attrName>ppt_x</p:attrName>
                                          <p:attrName>ppt_y</p:attrName>
                                        </p:attrNameLst>
                                      </p:cBhvr>
                                    </p:animMotion>
                                  </p:childTnLst>
                                </p:cTn>
                              </p:par>
                            </p:childTnLst>
                          </p:cTn>
                        </p:par>
                        <p:par>
                          <p:cTn id="11" fill="hold">
                            <p:stCondLst>
                              <p:cond delay="1000"/>
                            </p:stCondLst>
                            <p:childTnLst>
                              <p:par>
                                <p:cTn id="12" presetID="10" presetClass="entr" fill="hold" grpId="0" nodeType="afterEffect">
                                  <p:stCondLst>
                                    <p:cond delay="0"/>
                                  </p:stCondLst>
                                  <p:iterate>
                                    <p:tmAbs val="0"/>
                                  </p:iterate>
                                  <p:childTnLst>
                                    <p:set>
                                      <p:cBhvr>
                                        <p:cTn id="13" fill="hold"/>
                                        <p:tgtEl>
                                          <p:spTgt spid="205"/>
                                        </p:tgtEl>
                                        <p:attrNameLst>
                                          <p:attrName>style.visibility</p:attrName>
                                        </p:attrNameLst>
                                      </p:cBhvr>
                                      <p:to>
                                        <p:strVal val="visible"/>
                                      </p:to>
                                    </p:set>
                                    <p:animEffect transition="in" filter="fade">
                                      <p:cBhvr>
                                        <p:cTn id="14" dur="250"/>
                                        <p:tgtEl>
                                          <p:spTgt spid="205"/>
                                        </p:tgtEl>
                                      </p:cBhvr>
                                    </p:animEffect>
                                  </p:childTnLst>
                                </p:cTn>
                              </p:par>
                            </p:childTnLst>
                          </p:cTn>
                        </p:par>
                        <p:par>
                          <p:cTn id="15" fill="hold">
                            <p:stCondLst>
                              <p:cond delay="1250"/>
                            </p:stCondLst>
                            <p:childTnLst>
                              <p:par>
                                <p:cTn id="16" presetID="-1" presetClass="path" presetSubtype="0" accel="50000" decel="50000" fill="hold" nodeType="afterEffect">
                                  <p:stCondLst>
                                    <p:cond delay="0"/>
                                  </p:stCondLst>
                                  <p:childTnLst>
                                    <p:animMotion origin="layout" path="M 0.000000 0.000000 C 0.000000 0.000000 0.188577 -0.188889 0.242382 -0.079861 C 0.296186 0.029167 0.277701 0.210402 0.277701 0.206944" pathEditMode="relative">
                                      <p:cBhvr>
                                        <p:cTn id="17" dur="750" fill="hold"/>
                                        <p:tgtEl>
                                          <p:spTgt spid="205"/>
                                        </p:tgtEl>
                                        <p:attrNameLst>
                                          <p:attrName>ppt_x</p:attrName>
                                          <p:attrName>ppt_y</p:attrName>
                                        </p:attrNameLst>
                                      </p:cBhvr>
                                    </p:animMotion>
                                  </p:childTnLst>
                                </p:cTn>
                              </p:par>
                            </p:childTnLst>
                          </p:cTn>
                        </p:par>
                        <p:par>
                          <p:cTn id="18" fill="hold">
                            <p:stCondLst>
                              <p:cond delay="2000"/>
                            </p:stCondLst>
                            <p:childTnLst>
                              <p:par>
                                <p:cTn id="19" presetID="10" presetClass="entr" fill="hold" grpId="0" nodeType="afterEffect">
                                  <p:stCondLst>
                                    <p:cond delay="0"/>
                                  </p:stCondLst>
                                  <p:iterate>
                                    <p:tmAbs val="0"/>
                                  </p:iterate>
                                  <p:childTnLst>
                                    <p:set>
                                      <p:cBhvr>
                                        <p:cTn id="20" fill="hold"/>
                                        <p:tgtEl>
                                          <p:spTgt spid="200"/>
                                        </p:tgtEl>
                                        <p:attrNameLst>
                                          <p:attrName>style.visibility</p:attrName>
                                        </p:attrNameLst>
                                      </p:cBhvr>
                                      <p:to>
                                        <p:strVal val="visible"/>
                                      </p:to>
                                    </p:set>
                                    <p:animEffect transition="in" filter="fade">
                                      <p:cBhvr>
                                        <p:cTn id="21" dur="250"/>
                                        <p:tgtEl>
                                          <p:spTgt spid="200"/>
                                        </p:tgtEl>
                                      </p:cBhvr>
                                    </p:animEffect>
                                  </p:childTnLst>
                                </p:cTn>
                              </p:par>
                            </p:childTnLst>
                          </p:cTn>
                        </p:par>
                        <p:par>
                          <p:cTn id="22" fill="hold">
                            <p:stCondLst>
                              <p:cond delay="2250"/>
                            </p:stCondLst>
                            <p:childTnLst>
                              <p:par>
                                <p:cTn id="23" presetID="-1" presetClass="path" presetSubtype="0" accel="50000" decel="50000" fill="hold" nodeType="afterEffect">
                                  <p:stCondLst>
                                    <p:cond delay="0"/>
                                  </p:stCondLst>
                                  <p:childTnLst>
                                    <p:animMotion origin="layout" path="M 0.000000 0.000000 C 0.000000 0.000000 0.113838 -0.063086 0.160078 -0.002083 C 0.206318 0.058919 0.203494 0.201960 0.203494 0.204167" pathEditMode="relative">
                                      <p:cBhvr>
                                        <p:cTn id="24" dur="750" fill="hold"/>
                                        <p:tgtEl>
                                          <p:spTgt spid="200"/>
                                        </p:tgtEl>
                                        <p:attrNameLst>
                                          <p:attrName>ppt_x</p:attrName>
                                          <p:attrName>ppt_y</p:attrName>
                                        </p:attrNameLst>
                                      </p:cBhvr>
                                    </p:animMotion>
                                  </p:childTnLst>
                                </p:cTn>
                              </p:par>
                            </p:childTnLst>
                          </p:cTn>
                        </p:par>
                        <p:par>
                          <p:cTn id="25" fill="hold">
                            <p:stCondLst>
                              <p:cond delay="3000"/>
                            </p:stCondLst>
                            <p:childTnLst>
                              <p:par>
                                <p:cTn id="26" presetID="22" presetClass="entr" presetSubtype="2" fill="hold" grpId="0" nodeType="afterEffect">
                                  <p:stCondLst>
                                    <p:cond delay="0"/>
                                  </p:stCondLst>
                                  <p:iterate>
                                    <p:tmAbs val="0"/>
                                  </p:iterate>
                                  <p:childTnLst>
                                    <p:set>
                                      <p:cBhvr>
                                        <p:cTn id="27" fill="hold"/>
                                        <p:tgtEl>
                                          <p:spTgt spid="207"/>
                                        </p:tgtEl>
                                        <p:attrNameLst>
                                          <p:attrName>style.visibility</p:attrName>
                                        </p:attrNameLst>
                                      </p:cBhvr>
                                      <p:to>
                                        <p:strVal val="visible"/>
                                      </p:to>
                                    </p:set>
                                    <p:animEffect transition="in" filter="wipe(right)">
                                      <p:cBhvr>
                                        <p:cTn id="28" dur="500"/>
                                        <p:tgtEl>
                                          <p:spTgt spid="20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fill="hold" grpId="1" nodeType="clickEffect">
                                  <p:stCondLst>
                                    <p:cond delay="0"/>
                                  </p:stCondLst>
                                  <p:iterate>
                                    <p:tmAbs val="0"/>
                                  </p:iterate>
                                  <p:childTnLst>
                                    <p:animEffect transition="out" filter="fade">
                                      <p:cBhvr>
                                        <p:cTn id="32" dur="500" fill="hold"/>
                                        <p:tgtEl>
                                          <p:spTgt spid="207"/>
                                        </p:tgtEl>
                                      </p:cBhvr>
                                    </p:animEffect>
                                    <p:set>
                                      <p:cBhvr>
                                        <p:cTn id="33" fill="hold">
                                          <p:stCondLst>
                                            <p:cond delay="499"/>
                                          </p:stCondLst>
                                        </p:cTn>
                                        <p:tgtEl>
                                          <p:spTgt spid="207"/>
                                        </p:tgtEl>
                                        <p:attrNameLst>
                                          <p:attrName>style.visibility</p:attrName>
                                        </p:attrNameLst>
                                      </p:cBhvr>
                                      <p:to>
                                        <p:strVal val="hidden"/>
                                      </p:to>
                                    </p:set>
                                  </p:childTnLst>
                                </p:cTn>
                              </p:par>
                            </p:childTnLst>
                          </p:cTn>
                        </p:par>
                        <p:par>
                          <p:cTn id="34" fill="hold">
                            <p:stCondLst>
                              <p:cond delay="500"/>
                            </p:stCondLst>
                            <p:childTnLst>
                              <p:par>
                                <p:cTn id="35" presetID="22" presetClass="entr" presetSubtype="2" fill="hold" grpId="0" nodeType="afterEffect">
                                  <p:stCondLst>
                                    <p:cond delay="200"/>
                                  </p:stCondLst>
                                  <p:iterate>
                                    <p:tmAbs val="0"/>
                                  </p:iterate>
                                  <p:childTnLst>
                                    <p:set>
                                      <p:cBhvr>
                                        <p:cTn id="36" fill="hold"/>
                                        <p:tgtEl>
                                          <p:spTgt spid="208"/>
                                        </p:tgtEl>
                                        <p:attrNameLst>
                                          <p:attrName>style.visibility</p:attrName>
                                        </p:attrNameLst>
                                      </p:cBhvr>
                                      <p:to>
                                        <p:strVal val="visible"/>
                                      </p:to>
                                    </p:set>
                                    <p:animEffect transition="in" filter="wipe(right)">
                                      <p:cBhvr>
                                        <p:cTn id="37" dur="500"/>
                                        <p:tgtEl>
                                          <p:spTgt spid="20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fill="hold" grpId="1" nodeType="clickEffect">
                                  <p:stCondLst>
                                    <p:cond delay="0"/>
                                  </p:stCondLst>
                                  <p:iterate>
                                    <p:tmAbs val="0"/>
                                  </p:iterate>
                                  <p:childTnLst>
                                    <p:animEffect transition="out" filter="fade">
                                      <p:cBhvr>
                                        <p:cTn id="41" dur="500" fill="hold"/>
                                        <p:tgtEl>
                                          <p:spTgt spid="208"/>
                                        </p:tgtEl>
                                      </p:cBhvr>
                                    </p:animEffect>
                                    <p:set>
                                      <p:cBhvr>
                                        <p:cTn id="42" fill="hold">
                                          <p:stCondLst>
                                            <p:cond delay="499"/>
                                          </p:stCondLst>
                                        </p:cTn>
                                        <p:tgtEl>
                                          <p:spTgt spid="208"/>
                                        </p:tgtEl>
                                        <p:attrNameLst>
                                          <p:attrName>style.visibility</p:attrName>
                                        </p:attrNameLst>
                                      </p:cBhvr>
                                      <p:to>
                                        <p:strVal val="hidden"/>
                                      </p:to>
                                    </p:set>
                                  </p:childTnLst>
                                </p:cTn>
                              </p:par>
                            </p:childTnLst>
                          </p:cTn>
                        </p:par>
                        <p:par>
                          <p:cTn id="43" fill="hold">
                            <p:stCondLst>
                              <p:cond delay="500"/>
                            </p:stCondLst>
                            <p:childTnLst>
                              <p:par>
                                <p:cTn id="44" presetID="10" presetClass="entr" fill="hold" grpId="0" nodeType="afterEffect">
                                  <p:stCondLst>
                                    <p:cond delay="0"/>
                                  </p:stCondLst>
                                  <p:iterate>
                                    <p:tmAbs val="0"/>
                                  </p:iterate>
                                  <p:childTnLst>
                                    <p:set>
                                      <p:cBhvr>
                                        <p:cTn id="45" fill="hold"/>
                                        <p:tgtEl>
                                          <p:spTgt spid="199"/>
                                        </p:tgtEl>
                                        <p:attrNameLst>
                                          <p:attrName>style.visibility</p:attrName>
                                        </p:attrNameLst>
                                      </p:cBhvr>
                                      <p:to>
                                        <p:strVal val="visible"/>
                                      </p:to>
                                    </p:set>
                                    <p:animEffect transition="in" filter="fade">
                                      <p:cBhvr>
                                        <p:cTn id="46" dur="250"/>
                                        <p:tgtEl>
                                          <p:spTgt spid="199"/>
                                        </p:tgtEl>
                                      </p:cBhvr>
                                    </p:animEffect>
                                  </p:childTnLst>
                                </p:cTn>
                              </p:par>
                            </p:childTnLst>
                          </p:cTn>
                        </p:par>
                        <p:par>
                          <p:cTn id="47" fill="hold">
                            <p:stCondLst>
                              <p:cond delay="750"/>
                            </p:stCondLst>
                            <p:childTnLst>
                              <p:par>
                                <p:cTn id="48" presetID="10" presetClass="entr" fill="hold" grpId="0" nodeType="afterEffect">
                                  <p:stCondLst>
                                    <p:cond delay="0"/>
                                  </p:stCondLst>
                                  <p:iterate>
                                    <p:tmAbs val="0"/>
                                  </p:iterate>
                                  <p:childTnLst>
                                    <p:set>
                                      <p:cBhvr>
                                        <p:cTn id="49" fill="hold"/>
                                        <p:tgtEl>
                                          <p:spTgt spid="201"/>
                                        </p:tgtEl>
                                        <p:attrNameLst>
                                          <p:attrName>style.visibility</p:attrName>
                                        </p:attrNameLst>
                                      </p:cBhvr>
                                      <p:to>
                                        <p:strVal val="visible"/>
                                      </p:to>
                                    </p:set>
                                    <p:animEffect transition="in" filter="fade">
                                      <p:cBhvr>
                                        <p:cTn id="50" dur="250"/>
                                        <p:tgtEl>
                                          <p:spTgt spid="201"/>
                                        </p:tgtEl>
                                      </p:cBhvr>
                                    </p:animEffect>
                                  </p:childTnLst>
                                </p:cTn>
                              </p:par>
                            </p:childTnLst>
                          </p:cTn>
                        </p:par>
                        <p:par>
                          <p:cTn id="51" fill="hold">
                            <p:stCondLst>
                              <p:cond delay="0"/>
                            </p:stCondLst>
                            <p:childTnLst>
                              <p:par>
                                <p:cTn id="52" presetID="-1" presetClass="path" presetSubtype="0" accel="50000" decel="50000" fill="hold" nodeType="afterEffect">
                                  <p:stCondLst>
                                    <p:cond delay="0"/>
                                  </p:stCondLst>
                                  <p:childTnLst>
                                    <p:animMotion origin="layout" path="M 0.000000 0.000000 C 0.000000 0.000000 0.041832 -0.078183 0.314139 -0.097917 C 0.382120 -0.102843 0.435477 0.084440 0.435477 0.084440" pathEditMode="relative">
                                      <p:cBhvr>
                                        <p:cTn id="53" dur="1000" fill="hold"/>
                                        <p:tgtEl>
                                          <p:spTgt spid="199"/>
                                        </p:tgtEl>
                                        <p:attrNameLst>
                                          <p:attrName>ppt_x</p:attrName>
                                          <p:attrName>ppt_y</p:attrName>
                                        </p:attrNameLst>
                                      </p:cBhvr>
                                    </p:animMotion>
                                  </p:childTnLst>
                                </p:cTn>
                              </p:par>
                            </p:childTnLst>
                          </p:cTn>
                        </p:par>
                        <p:par>
                          <p:cTn id="54" fill="hold">
                            <p:stCondLst>
                              <p:cond delay="0"/>
                            </p:stCondLst>
                            <p:childTnLst>
                              <p:par>
                                <p:cTn id="55" presetID="-1" presetClass="path" presetSubtype="0" accel="50000" decel="50000" fill="hold" nodeType="withEffect">
                                  <p:stCondLst>
                                    <p:cond delay="500"/>
                                  </p:stCondLst>
                                  <p:childTnLst>
                                    <p:animMotion origin="layout" path="M 0.000000 0.000000 C 0.000000 0.000000 0.054324 -0.089077 0.301480 -0.117361 C 0.337090 -0.121436 0.432494 0.084860 0.432494 0.084860" pathEditMode="relative">
                                      <p:cBhvr>
                                        <p:cTn id="56" dur="1000" fill="hold"/>
                                        <p:tgtEl>
                                          <p:spTgt spid="201"/>
                                        </p:tgtEl>
                                        <p:attrNameLst>
                                          <p:attrName>ppt_x</p:attrName>
                                          <p:attrName>ppt_y</p:attrName>
                                        </p:attrNameLst>
                                      </p:cBhvr>
                                    </p:animMotion>
                                  </p:childTnLst>
                                </p:cTn>
                              </p:par>
                            </p:childTnLst>
                          </p:cTn>
                        </p:par>
                      </p:childTnLst>
                    </p:cTn>
                  </p:par>
                  <p:par>
                    <p:cTn id="57" fill="hold">
                      <p:stCondLst>
                        <p:cond delay="indefinite"/>
                      </p:stCondLst>
                      <p:childTnLst>
                        <p:par>
                          <p:cTn id="58" fill="hold">
                            <p:stCondLst>
                              <p:cond delay="0"/>
                            </p:stCondLst>
                            <p:childTnLst>
                              <p:par>
                                <p:cTn id="59" presetID="10" presetClass="entr" fill="hold" grpId="0" nodeType="clickEffect">
                                  <p:stCondLst>
                                    <p:cond delay="0"/>
                                  </p:stCondLst>
                                  <p:iterate>
                                    <p:tmAbs val="0"/>
                                  </p:iterate>
                                  <p:childTnLst>
                                    <p:set>
                                      <p:cBhvr>
                                        <p:cTn id="60" fill="hold"/>
                                        <p:tgtEl>
                                          <p:spTgt spid="209"/>
                                        </p:tgtEl>
                                        <p:attrNameLst>
                                          <p:attrName>style.visibility</p:attrName>
                                        </p:attrNameLst>
                                      </p:cBhvr>
                                      <p:to>
                                        <p:strVal val="visible"/>
                                      </p:to>
                                    </p:set>
                                    <p:animEffect transition="in" filter="fade">
                                      <p:cBhvr>
                                        <p:cTn id="61" dur="250"/>
                                        <p:tgtEl>
                                          <p:spTgt spid="209"/>
                                        </p:tgtEl>
                                      </p:cBhvr>
                                    </p:animEffect>
                                  </p:childTnLst>
                                </p:cTn>
                              </p:par>
                            </p:childTnLst>
                          </p:cTn>
                        </p:par>
                        <p:par>
                          <p:cTn id="62" fill="hold">
                            <p:stCondLst>
                              <p:cond delay="250"/>
                            </p:stCondLst>
                            <p:childTnLst>
                              <p:par>
                                <p:cTn id="63" presetID="10" presetClass="entr" fill="hold" grpId="0" nodeType="afterEffect">
                                  <p:stCondLst>
                                    <p:cond delay="0"/>
                                  </p:stCondLst>
                                  <p:iterate>
                                    <p:tmAbs val="0"/>
                                  </p:iterate>
                                  <p:childTnLst>
                                    <p:set>
                                      <p:cBhvr>
                                        <p:cTn id="64" fill="hold"/>
                                        <p:tgtEl>
                                          <p:spTgt spid="202"/>
                                        </p:tgtEl>
                                        <p:attrNameLst>
                                          <p:attrName>style.visibility</p:attrName>
                                        </p:attrNameLst>
                                      </p:cBhvr>
                                      <p:to>
                                        <p:strVal val="visible"/>
                                      </p:to>
                                    </p:set>
                                    <p:animEffect transition="in" filter="fade">
                                      <p:cBhvr>
                                        <p:cTn id="65" dur="250"/>
                                        <p:tgtEl>
                                          <p:spTgt spid="202"/>
                                        </p:tgtEl>
                                      </p:cBhvr>
                                    </p:animEffect>
                                  </p:childTnLst>
                                </p:cTn>
                              </p:par>
                            </p:childTnLst>
                          </p:cTn>
                        </p:par>
                        <p:par>
                          <p:cTn id="66" fill="hold">
                            <p:stCondLst>
                              <p:cond delay="0"/>
                            </p:stCondLst>
                            <p:childTnLst>
                              <p:par>
                                <p:cTn id="67" presetID="-1" presetClass="path" presetSubtype="0" accel="50000" decel="50000" fill="hold" nodeType="afterEffect">
                                  <p:stCondLst>
                                    <p:cond delay="0"/>
                                  </p:stCondLst>
                                  <p:childTnLst>
                                    <p:animMotion origin="layout" path="M 0.000000 0.000000 C 0.000000 0.000000 0.111547 -0.175651 0.237576 -0.143750 C 0.363606 -0.111849 0.425858 0.086111 0.425858 0.086111" pathEditMode="relative">
                                      <p:cBhvr>
                                        <p:cTn id="68" dur="750" fill="hold"/>
                                        <p:tgtEl>
                                          <p:spTgt spid="209"/>
                                        </p:tgtEl>
                                        <p:attrNameLst>
                                          <p:attrName>ppt_x</p:attrName>
                                          <p:attrName>ppt_y</p:attrName>
                                        </p:attrNameLst>
                                      </p:cBhvr>
                                    </p:animMotion>
                                  </p:childTnLst>
                                </p:cTn>
                              </p:par>
                            </p:childTnLst>
                          </p:cTn>
                        </p:par>
                        <p:par>
                          <p:cTn id="69" fill="hold">
                            <p:stCondLst>
                              <p:cond delay="0"/>
                            </p:stCondLst>
                            <p:childTnLst>
                              <p:par>
                                <p:cTn id="70" presetID="-1" presetClass="path" presetSubtype="0" accel="50000" decel="50000" fill="hold" nodeType="withEffect">
                                  <p:stCondLst>
                                    <p:cond delay="500"/>
                                  </p:stCondLst>
                                  <p:childTnLst>
                                    <p:animMotion origin="layout" path="M 0.000000 0.000000 C 0.000000 0.000000 0.091637 -0.079825 0.218045 -0.063158 C 0.344453 -0.046492 0.416483 0.094444 0.416483 0.094444" pathEditMode="relative">
                                      <p:cBhvr>
                                        <p:cTn id="71" dur="750" fill="hold"/>
                                        <p:tgtEl>
                                          <p:spTgt spid="202"/>
                                        </p:tgtEl>
                                        <p:attrNameLst>
                                          <p:attrName>ppt_x</p:attrName>
                                          <p:attrName>ppt_y</p:attrName>
                                        </p:attrNameLst>
                                      </p:cBhvr>
                                    </p:animMotion>
                                  </p:childTnLst>
                                </p:cTn>
                              </p:par>
                            </p:childTnLst>
                          </p:cTn>
                        </p:par>
                      </p:childTnLst>
                    </p:cTn>
                  </p:par>
                  <p:par>
                    <p:cTn id="72" fill="hold">
                      <p:stCondLst>
                        <p:cond delay="indefinite"/>
                      </p:stCondLst>
                      <p:childTnLst>
                        <p:par>
                          <p:cTn id="73" fill="hold">
                            <p:stCondLst>
                              <p:cond delay="0"/>
                            </p:stCondLst>
                            <p:childTnLst>
                              <p:par>
                                <p:cTn id="74" presetID="10" presetClass="entr" fill="hold" grpId="0" nodeType="clickEffect">
                                  <p:stCondLst>
                                    <p:cond delay="0"/>
                                  </p:stCondLst>
                                  <p:iterate>
                                    <p:tmAbs val="0"/>
                                  </p:iterate>
                                  <p:childTnLst>
                                    <p:set>
                                      <p:cBhvr>
                                        <p:cTn id="75" fill="hold"/>
                                        <p:tgtEl>
                                          <p:spTgt spid="203"/>
                                        </p:tgtEl>
                                        <p:attrNameLst>
                                          <p:attrName>style.visibility</p:attrName>
                                        </p:attrNameLst>
                                      </p:cBhvr>
                                      <p:to>
                                        <p:strVal val="visible"/>
                                      </p:to>
                                    </p:set>
                                    <p:animEffect transition="in" filter="fade">
                                      <p:cBhvr>
                                        <p:cTn id="76" dur="250"/>
                                        <p:tgtEl>
                                          <p:spTgt spid="203"/>
                                        </p:tgtEl>
                                      </p:cBhvr>
                                    </p:animEffect>
                                  </p:childTnLst>
                                </p:cTn>
                              </p:par>
                            </p:childTnLst>
                          </p:cTn>
                        </p:par>
                        <p:par>
                          <p:cTn id="77" fill="hold">
                            <p:stCondLst>
                              <p:cond delay="250"/>
                            </p:stCondLst>
                            <p:childTnLst>
                              <p:par>
                                <p:cTn id="78" presetID="10" presetClass="entr" fill="hold" grpId="0" nodeType="afterEffect">
                                  <p:stCondLst>
                                    <p:cond delay="0"/>
                                  </p:stCondLst>
                                  <p:iterate>
                                    <p:tmAbs val="0"/>
                                  </p:iterate>
                                  <p:childTnLst>
                                    <p:set>
                                      <p:cBhvr>
                                        <p:cTn id="79" fill="hold"/>
                                        <p:tgtEl>
                                          <p:spTgt spid="204"/>
                                        </p:tgtEl>
                                        <p:attrNameLst>
                                          <p:attrName>style.visibility</p:attrName>
                                        </p:attrNameLst>
                                      </p:cBhvr>
                                      <p:to>
                                        <p:strVal val="visible"/>
                                      </p:to>
                                    </p:set>
                                    <p:animEffect transition="in" filter="fade">
                                      <p:cBhvr>
                                        <p:cTn id="80" dur="250"/>
                                        <p:tgtEl>
                                          <p:spTgt spid="204"/>
                                        </p:tgtEl>
                                      </p:cBhvr>
                                    </p:animEffect>
                                  </p:childTnLst>
                                </p:cTn>
                              </p:par>
                            </p:childTnLst>
                          </p:cTn>
                        </p:par>
                        <p:par>
                          <p:cTn id="81" fill="hold">
                            <p:stCondLst>
                              <p:cond delay="0"/>
                            </p:stCondLst>
                            <p:childTnLst>
                              <p:par>
                                <p:cTn id="82" presetID="-1" presetClass="path" presetSubtype="0" accel="50000" decel="50000" fill="hold" nodeType="afterEffect">
                                  <p:stCondLst>
                                    <p:cond delay="0"/>
                                  </p:stCondLst>
                                  <p:childTnLst>
                                    <p:animMotion origin="layout" path="M 0.000000 0.000000 C 0.000000 0.000000 0.099987 -0.185352 0.321951 -0.190799 C 0.543916 -0.196246 0.724812 -0.034903 0.724812 -0.034903" pathEditMode="relative">
                                      <p:cBhvr>
                                        <p:cTn id="83" dur="1000" fill="hold"/>
                                        <p:tgtEl>
                                          <p:spTgt spid="204"/>
                                        </p:tgtEl>
                                        <p:attrNameLst>
                                          <p:attrName>ppt_x</p:attrName>
                                          <p:attrName>ppt_y</p:attrName>
                                        </p:attrNameLst>
                                      </p:cBhvr>
                                    </p:animMotion>
                                  </p:childTnLst>
                                </p:cTn>
                              </p:par>
                            </p:childTnLst>
                          </p:cTn>
                        </p:par>
                        <p:par>
                          <p:cTn id="84" fill="hold">
                            <p:stCondLst>
                              <p:cond delay="0"/>
                            </p:stCondLst>
                            <p:childTnLst>
                              <p:par>
                                <p:cTn id="85" presetID="-1" presetClass="path" presetSubtype="0" accel="50000" decel="50000" fill="hold" nodeType="withEffect">
                                  <p:stCondLst>
                                    <p:cond delay="500"/>
                                  </p:stCondLst>
                                  <p:childTnLst>
                                    <p:animMotion origin="layout" path="M 0.000000 0.000000 C 0.000000 0.000000 0.093248 -0.194770 0.304548 -0.202083 C 0.515848 -0.209397 0.725076 -0.034028 0.725076 -0.034028" pathEditMode="relative">
                                      <p:cBhvr>
                                        <p:cTn id="86" dur="1000" fill="hold"/>
                                        <p:tgtEl>
                                          <p:spTgt spid="203"/>
                                        </p:tgtEl>
                                        <p:attrNameLst>
                                          <p:attrName>ppt_x</p:attrName>
                                          <p:attrName>ppt_y</p:attrName>
                                        </p:attrNameLst>
                                      </p:cBhvr>
                                    </p:animMotion>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iterate>
                                    <p:tmAbs val="0"/>
                                  </p:iterate>
                                  <p:childTnLst>
                                    <p:set>
                                      <p:cBhvr>
                                        <p:cTn id="90" fill="hold"/>
                                        <p:tgtEl>
                                          <p:spTgt spid="210"/>
                                        </p:tgtEl>
                                        <p:attrNameLst>
                                          <p:attrName>style.visibility</p:attrName>
                                        </p:attrNameLst>
                                      </p:cBhvr>
                                      <p:to>
                                        <p:strVal val="visible"/>
                                      </p:to>
                                    </p:set>
                                    <p:animEffect transition="in" filter="wipe(left)">
                                      <p:cBhvr>
                                        <p:cTn id="91" dur="500"/>
                                        <p:tgtEl>
                                          <p:spTgt spid="210"/>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xit" fill="hold" grpId="1" nodeType="clickEffect">
                                  <p:stCondLst>
                                    <p:cond delay="0"/>
                                  </p:stCondLst>
                                  <p:iterate>
                                    <p:tmAbs val="0"/>
                                  </p:iterate>
                                  <p:childTnLst>
                                    <p:animEffect transition="out" filter="fade">
                                      <p:cBhvr>
                                        <p:cTn id="95" dur="500" fill="hold"/>
                                        <p:tgtEl>
                                          <p:spTgt spid="210"/>
                                        </p:tgtEl>
                                      </p:cBhvr>
                                    </p:animEffect>
                                    <p:set>
                                      <p:cBhvr>
                                        <p:cTn id="96" fill="hold">
                                          <p:stCondLst>
                                            <p:cond delay="499"/>
                                          </p:stCondLst>
                                        </p:cTn>
                                        <p:tgtEl>
                                          <p:spTgt spid="210"/>
                                        </p:tgtEl>
                                        <p:attrNameLst>
                                          <p:attrName>style.visibility</p:attrName>
                                        </p:attrNameLst>
                                      </p:cBhvr>
                                      <p:to>
                                        <p:strVal val="hidden"/>
                                      </p:to>
                                    </p:set>
                                  </p:childTnLst>
                                </p:cTn>
                              </p:par>
                            </p:childTnLst>
                          </p:cTn>
                        </p:par>
                        <p:par>
                          <p:cTn id="97" fill="hold">
                            <p:stCondLst>
                              <p:cond delay="500"/>
                            </p:stCondLst>
                            <p:childTnLst>
                              <p:par>
                                <p:cTn id="98" presetID="22" presetClass="entr" presetSubtype="8" fill="hold" grpId="0" nodeType="afterEffect">
                                  <p:stCondLst>
                                    <p:cond delay="200"/>
                                  </p:stCondLst>
                                  <p:iterate>
                                    <p:tmAbs val="0"/>
                                  </p:iterate>
                                  <p:childTnLst>
                                    <p:set>
                                      <p:cBhvr>
                                        <p:cTn id="99" fill="hold"/>
                                        <p:tgtEl>
                                          <p:spTgt spid="211"/>
                                        </p:tgtEl>
                                        <p:attrNameLst>
                                          <p:attrName>style.visibility</p:attrName>
                                        </p:attrNameLst>
                                      </p:cBhvr>
                                      <p:to>
                                        <p:strVal val="visible"/>
                                      </p:to>
                                    </p:set>
                                    <p:animEffect transition="in" filter="wipe(left)">
                                      <p:cBhvr>
                                        <p:cTn id="100" dur="500"/>
                                        <p:tgtEl>
                                          <p:spTgt spid="211"/>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fill="hold" grpId="1" nodeType="clickEffect">
                                  <p:stCondLst>
                                    <p:cond delay="0"/>
                                  </p:stCondLst>
                                  <p:iterate>
                                    <p:tmAbs val="0"/>
                                  </p:iterate>
                                  <p:childTnLst>
                                    <p:animEffect transition="out" filter="fade">
                                      <p:cBhvr>
                                        <p:cTn id="104" dur="500" fill="hold"/>
                                        <p:tgtEl>
                                          <p:spTgt spid="211"/>
                                        </p:tgtEl>
                                      </p:cBhvr>
                                    </p:animEffect>
                                    <p:set>
                                      <p:cBhvr>
                                        <p:cTn id="105" fill="hold">
                                          <p:stCondLst>
                                            <p:cond delay="499"/>
                                          </p:stCondLst>
                                        </p:cTn>
                                        <p:tgtEl>
                                          <p:spTgt spid="211"/>
                                        </p:tgtEl>
                                        <p:attrNameLst>
                                          <p:attrName>style.visibility</p:attrName>
                                        </p:attrNameLst>
                                      </p:cBhvr>
                                      <p:to>
                                        <p:strVal val="hidden"/>
                                      </p:to>
                                    </p:set>
                                  </p:childTnLst>
                                </p:cTn>
                              </p:par>
                            </p:childTnLst>
                          </p:cTn>
                        </p:par>
                        <p:par>
                          <p:cTn id="106" fill="hold">
                            <p:stCondLst>
                              <p:cond delay="500"/>
                            </p:stCondLst>
                            <p:childTnLst>
                              <p:par>
                                <p:cTn id="107" presetID="1" presetClass="entr" presetSubtype="0" fill="hold" grpId="0" nodeType="afterEffect">
                                  <p:stCondLst>
                                    <p:cond delay="0"/>
                                  </p:stCondLst>
                                  <p:iterate type="lt">
                                    <p:tmAbs val="100"/>
                                  </p:iterate>
                                  <p:childTnLst>
                                    <p:set>
                                      <p:cBhvr>
                                        <p:cTn id="108" fill="hold"/>
                                        <p:tgtEl>
                                          <p:spTgt spid="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advAuto="0"/>
      <p:bldP spid="199" grpId="0" animBg="1" advAuto="0"/>
      <p:bldP spid="200" grpId="0" animBg="1" advAuto="0"/>
      <p:bldP spid="201" grpId="0" animBg="1" advAuto="0"/>
      <p:bldP spid="202" grpId="0" animBg="1" advAuto="0"/>
      <p:bldP spid="203" grpId="0" animBg="1" advAuto="0"/>
      <p:bldP spid="204" grpId="0" animBg="1" advAuto="0"/>
      <p:bldP spid="205" grpId="0" animBg="1" advAuto="0"/>
      <p:bldP spid="207" grpId="0" animBg="1" advAuto="0"/>
      <p:bldP spid="207" grpId="1" animBg="1" advAuto="0"/>
      <p:bldP spid="208" grpId="0" animBg="1" advAuto="0"/>
      <p:bldP spid="208" grpId="1" animBg="1" advAuto="0"/>
      <p:bldP spid="209" grpId="0" animBg="1" advAuto="0"/>
      <p:bldP spid="210" grpId="0" animBg="1" advAuto="0"/>
      <p:bldP spid="210" grpId="1" animBg="1" advAuto="0"/>
      <p:bldP spid="211" grpId="0" animBg="1" advAuto="0"/>
      <p:bldP spid="211" grpId="1" animBg="1" advAuto="0"/>
      <p:bldP spid="212"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add(   )"/>
          <p:cNvSpPr/>
          <p:nvPr/>
        </p:nvSpPr>
        <p:spPr>
          <a:xfrm>
            <a:off x="7038975" y="7543800"/>
            <a:ext cx="3262214" cy="876300"/>
          </a:xfrm>
          <a:prstGeom prst="roundRect">
            <a:avLst>
              <a:gd name="adj" fmla="val 32609"/>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lgn="l">
              <a:defRPr sz="3800" b="1">
                <a:solidFill>
                  <a:srgbClr val="941100"/>
                </a:solidFill>
                <a:latin typeface="Courier New"/>
                <a:ea typeface="Courier New"/>
                <a:cs typeface="Courier New"/>
                <a:sym typeface="Courier New"/>
              </a:defRPr>
            </a:lvl1pPr>
          </a:lstStyle>
          <a:p>
            <a:r>
              <a:t>add(   )</a:t>
            </a:r>
          </a:p>
        </p:txBody>
      </p:sp>
      <p:sp>
        <p:nvSpPr>
          <p:cNvPr id="217" name="Adding To a Heap"/>
          <p:cNvSpPr txBox="1">
            <a:spLocks noGrp="1"/>
          </p:cNvSpPr>
          <p:nvPr>
            <p:ph type="title"/>
          </p:nvPr>
        </p:nvSpPr>
        <p:spPr>
          <a:xfrm>
            <a:off x="24854" y="0"/>
            <a:ext cx="21964651" cy="2095500"/>
          </a:xfrm>
          <a:prstGeom prst="rect">
            <a:avLst/>
          </a:prstGeom>
        </p:spPr>
        <p:txBody>
          <a:bodyPr/>
          <a:lstStyle/>
          <a:p>
            <a:r>
              <a:t>Adding To a Heap</a:t>
            </a:r>
          </a:p>
        </p:txBody>
      </p:sp>
      <p:sp>
        <p:nvSpPr>
          <p:cNvPr id="218" name="Add a node at next location to keep a complete tree…"/>
          <p:cNvSpPr txBox="1">
            <a:spLocks noGrp="1"/>
          </p:cNvSpPr>
          <p:nvPr>
            <p:ph type="body" sz="quarter" idx="1"/>
          </p:nvPr>
        </p:nvSpPr>
        <p:spPr>
          <a:xfrm>
            <a:off x="88900" y="2343150"/>
            <a:ext cx="11888292" cy="4838700"/>
          </a:xfrm>
          <a:prstGeom prst="rect">
            <a:avLst/>
          </a:prstGeom>
        </p:spPr>
        <p:txBody>
          <a:bodyPr/>
          <a:lstStyle/>
          <a:p>
            <a:pPr>
              <a:spcBef>
                <a:spcPts val="300"/>
              </a:spcBef>
              <a:buBlip>
                <a:blip r:embed="rId3"/>
              </a:buBlip>
            </a:pPr>
            <a:r>
              <a:rPr dirty="0"/>
              <a:t>Add a node at next location to keep a complete tree</a:t>
            </a:r>
          </a:p>
          <a:p>
            <a:pPr>
              <a:spcBef>
                <a:spcPts val="300"/>
              </a:spcBef>
              <a:buBlip>
                <a:blip r:embed="rId3"/>
              </a:buBlip>
            </a:pPr>
            <a:r>
              <a:rPr dirty="0"/>
              <a:t>Compare entry to parent </a:t>
            </a:r>
          </a:p>
          <a:p>
            <a:pPr lvl="1">
              <a:spcBef>
                <a:spcPts val="300"/>
              </a:spcBef>
              <a:buBlip>
                <a:blip r:embed="rId3"/>
              </a:buBlip>
            </a:pPr>
            <a:r>
              <a:rPr dirty="0"/>
              <a:t>Swap with parent if entry is larger</a:t>
            </a:r>
          </a:p>
          <a:p>
            <a:pPr>
              <a:spcBef>
                <a:spcPts val="300"/>
              </a:spcBef>
              <a:buBlip>
                <a:blip r:embed="rId3"/>
              </a:buBlip>
            </a:pPr>
            <a:r>
              <a:rPr dirty="0"/>
              <a:t>Stop when parent is larger than entry</a:t>
            </a:r>
          </a:p>
        </p:txBody>
      </p:sp>
      <p:sp>
        <p:nvSpPr>
          <p:cNvPr id="219" name="Rectangle"/>
          <p:cNvSpPr/>
          <p:nvPr/>
        </p:nvSpPr>
        <p:spPr>
          <a:xfrm>
            <a:off x="12217400" y="133350"/>
            <a:ext cx="12071350" cy="10396984"/>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20" name="Connection Line"/>
          <p:cNvCxnSpPr>
            <a:stCxn id="222" idx="0"/>
            <a:endCxn id="225" idx="0"/>
          </p:cNvCxnSpPr>
          <p:nvPr/>
        </p:nvCxnSpPr>
        <p:spPr>
          <a:xfrm flipH="1">
            <a:off x="2821971" y="7240983"/>
            <a:ext cx="1592778" cy="1629043"/>
          </a:xfrm>
          <a:prstGeom prst="straightConnector1">
            <a:avLst/>
          </a:prstGeom>
          <a:ln w="76200" cap="sq">
            <a:solidFill>
              <a:srgbClr val="000000"/>
            </a:solidFill>
            <a:miter lim="400000"/>
          </a:ln>
        </p:spPr>
      </p:cxnSp>
      <p:cxnSp>
        <p:nvCxnSpPr>
          <p:cNvPr id="221" name="Connection Line"/>
          <p:cNvCxnSpPr>
            <a:stCxn id="222" idx="0"/>
            <a:endCxn id="228" idx="0"/>
          </p:cNvCxnSpPr>
          <p:nvPr/>
        </p:nvCxnSpPr>
        <p:spPr>
          <a:xfrm>
            <a:off x="4414748" y="7240983"/>
            <a:ext cx="1857822" cy="1629043"/>
          </a:xfrm>
          <a:prstGeom prst="straightConnector1">
            <a:avLst/>
          </a:prstGeom>
          <a:ln w="76200" cap="sq">
            <a:solidFill>
              <a:srgbClr val="000000"/>
            </a:solidFill>
            <a:miter lim="400000"/>
          </a:ln>
        </p:spPr>
      </p:cxnSp>
      <p:sp>
        <p:nvSpPr>
          <p:cNvPr id="222" name="Circle"/>
          <p:cNvSpPr/>
          <p:nvPr/>
        </p:nvSpPr>
        <p:spPr>
          <a:xfrm>
            <a:off x="3926714" y="6753606"/>
            <a:ext cx="976068" cy="974755"/>
          </a:xfrm>
          <a:prstGeom prst="ellipse">
            <a:avLst/>
          </a:prstGeom>
          <a:blipFill>
            <a:blip r:embed="rId4"/>
          </a:blipFill>
          <a:ln w="38100">
            <a:solidFill>
              <a:srgbClr val="0F3F79">
                <a:alpha val="75000"/>
              </a:srgbClr>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cxnSp>
        <p:nvCxnSpPr>
          <p:cNvPr id="223" name="Connection Line"/>
          <p:cNvCxnSpPr>
            <a:stCxn id="225" idx="0"/>
            <a:endCxn id="234" idx="0"/>
          </p:cNvCxnSpPr>
          <p:nvPr/>
        </p:nvCxnSpPr>
        <p:spPr>
          <a:xfrm flipH="1">
            <a:off x="1211933" y="8870025"/>
            <a:ext cx="1610039" cy="1640437"/>
          </a:xfrm>
          <a:prstGeom prst="straightConnector1">
            <a:avLst/>
          </a:prstGeom>
          <a:ln w="76200" cap="sq">
            <a:solidFill>
              <a:srgbClr val="000000"/>
            </a:solidFill>
            <a:miter lim="400000"/>
          </a:ln>
        </p:spPr>
      </p:cxnSp>
      <p:cxnSp>
        <p:nvCxnSpPr>
          <p:cNvPr id="224" name="Connection Line"/>
          <p:cNvCxnSpPr>
            <a:stCxn id="225" idx="0"/>
            <a:endCxn id="231" idx="0"/>
          </p:cNvCxnSpPr>
          <p:nvPr/>
        </p:nvCxnSpPr>
        <p:spPr>
          <a:xfrm>
            <a:off x="2821971" y="8870025"/>
            <a:ext cx="1044575" cy="1640437"/>
          </a:xfrm>
          <a:prstGeom prst="straightConnector1">
            <a:avLst/>
          </a:prstGeom>
          <a:ln w="76200" cap="sq">
            <a:solidFill>
              <a:srgbClr val="000000"/>
            </a:solidFill>
            <a:miter lim="400000"/>
          </a:ln>
        </p:spPr>
      </p:cxnSp>
      <p:sp>
        <p:nvSpPr>
          <p:cNvPr id="225" name="Circle"/>
          <p:cNvSpPr/>
          <p:nvPr/>
        </p:nvSpPr>
        <p:spPr>
          <a:xfrm>
            <a:off x="2333937" y="8382648"/>
            <a:ext cx="976068" cy="974756"/>
          </a:xfrm>
          <a:prstGeom prst="ellipse">
            <a:avLst/>
          </a:prstGeom>
          <a:blipFill>
            <a:blip r:embed="rId4"/>
          </a:blipFill>
          <a:ln w="38100">
            <a:solidFill>
              <a:srgbClr val="0F3F79">
                <a:alpha val="75000"/>
              </a:srgbClr>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cxnSp>
        <p:nvCxnSpPr>
          <p:cNvPr id="226" name="Connection Line"/>
          <p:cNvCxnSpPr>
            <a:stCxn id="228" idx="0"/>
            <a:endCxn id="238" idx="0"/>
          </p:cNvCxnSpPr>
          <p:nvPr/>
        </p:nvCxnSpPr>
        <p:spPr>
          <a:xfrm>
            <a:off x="6272569" y="8870025"/>
            <a:ext cx="889627" cy="1545187"/>
          </a:xfrm>
          <a:prstGeom prst="straightConnector1">
            <a:avLst/>
          </a:prstGeom>
          <a:ln w="76200" cap="sq">
            <a:solidFill>
              <a:srgbClr val="000000"/>
            </a:solidFill>
            <a:miter lim="400000"/>
          </a:ln>
        </p:spPr>
      </p:cxnSp>
      <p:cxnSp>
        <p:nvCxnSpPr>
          <p:cNvPr id="227" name="Connection Line"/>
          <p:cNvCxnSpPr>
            <a:stCxn id="228" idx="0"/>
            <a:endCxn id="229" idx="0"/>
          </p:cNvCxnSpPr>
          <p:nvPr/>
        </p:nvCxnSpPr>
        <p:spPr>
          <a:xfrm flipH="1">
            <a:off x="5414827" y="8870025"/>
            <a:ext cx="857743" cy="1650052"/>
          </a:xfrm>
          <a:prstGeom prst="straightConnector1">
            <a:avLst/>
          </a:prstGeom>
          <a:ln w="76200" cap="sq">
            <a:solidFill>
              <a:srgbClr val="000000"/>
            </a:solidFill>
            <a:miter lim="400000"/>
          </a:ln>
        </p:spPr>
      </p:cxnSp>
      <p:sp>
        <p:nvSpPr>
          <p:cNvPr id="228" name="Circle"/>
          <p:cNvSpPr/>
          <p:nvPr/>
        </p:nvSpPr>
        <p:spPr>
          <a:xfrm>
            <a:off x="5784536" y="8382648"/>
            <a:ext cx="976068" cy="974756"/>
          </a:xfrm>
          <a:prstGeom prst="ellipse">
            <a:avLst/>
          </a:prstGeom>
          <a:blipFill>
            <a:blip r:embed="rId4"/>
          </a:blipFill>
          <a:ln w="38100">
            <a:solidFill>
              <a:srgbClr val="0F3F79">
                <a:alpha val="75000"/>
              </a:srgbClr>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229" name="Circle"/>
          <p:cNvSpPr/>
          <p:nvPr/>
        </p:nvSpPr>
        <p:spPr>
          <a:xfrm>
            <a:off x="4926794" y="10032698"/>
            <a:ext cx="976068" cy="974756"/>
          </a:xfrm>
          <a:prstGeom prst="ellipse">
            <a:avLst/>
          </a:prstGeom>
          <a:blipFill>
            <a:blip r:embed="rId4"/>
          </a:blipFill>
          <a:ln w="38100">
            <a:solidFill>
              <a:srgbClr val="0F3F79">
                <a:alpha val="75000"/>
              </a:srgbClr>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cxnSp>
        <p:nvCxnSpPr>
          <p:cNvPr id="230" name="Connection Line"/>
          <p:cNvCxnSpPr>
            <a:stCxn id="231" idx="0"/>
            <a:endCxn id="261" idx="0"/>
          </p:cNvCxnSpPr>
          <p:nvPr/>
        </p:nvCxnSpPr>
        <p:spPr>
          <a:xfrm flipH="1">
            <a:off x="3199795" y="10510461"/>
            <a:ext cx="666751" cy="1638301"/>
          </a:xfrm>
          <a:prstGeom prst="straightConnector1">
            <a:avLst/>
          </a:prstGeom>
          <a:ln w="76200" cap="sq">
            <a:solidFill>
              <a:srgbClr val="000000"/>
            </a:solidFill>
            <a:miter lim="400000"/>
          </a:ln>
        </p:spPr>
      </p:cxnSp>
      <p:sp>
        <p:nvSpPr>
          <p:cNvPr id="231" name="Circle"/>
          <p:cNvSpPr/>
          <p:nvPr/>
        </p:nvSpPr>
        <p:spPr>
          <a:xfrm>
            <a:off x="3378512" y="10023083"/>
            <a:ext cx="976068" cy="974756"/>
          </a:xfrm>
          <a:prstGeom prst="ellipse">
            <a:avLst/>
          </a:prstGeom>
          <a:blipFill>
            <a:blip r:embed="rId4"/>
          </a:blipFill>
          <a:ln w="38100">
            <a:solidFill>
              <a:srgbClr val="0F3F79">
                <a:alpha val="75000"/>
              </a:srgbClr>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cxnSp>
        <p:nvCxnSpPr>
          <p:cNvPr id="232" name="Connection Line"/>
          <p:cNvCxnSpPr>
            <a:stCxn id="234" idx="0"/>
            <a:endCxn id="237" idx="0"/>
          </p:cNvCxnSpPr>
          <p:nvPr/>
        </p:nvCxnSpPr>
        <p:spPr>
          <a:xfrm flipH="1">
            <a:off x="640433" y="10510461"/>
            <a:ext cx="571501" cy="1638301"/>
          </a:xfrm>
          <a:prstGeom prst="straightConnector1">
            <a:avLst/>
          </a:prstGeom>
          <a:ln w="76200" cap="sq">
            <a:solidFill>
              <a:srgbClr val="000000"/>
            </a:solidFill>
            <a:miter lim="400000"/>
          </a:ln>
        </p:spPr>
      </p:cxnSp>
      <p:cxnSp>
        <p:nvCxnSpPr>
          <p:cNvPr id="233" name="Connection Line"/>
          <p:cNvCxnSpPr>
            <a:stCxn id="234" idx="0"/>
            <a:endCxn id="236" idx="0"/>
          </p:cNvCxnSpPr>
          <p:nvPr/>
        </p:nvCxnSpPr>
        <p:spPr>
          <a:xfrm>
            <a:off x="1211933" y="10510461"/>
            <a:ext cx="730563" cy="1638301"/>
          </a:xfrm>
          <a:prstGeom prst="straightConnector1">
            <a:avLst/>
          </a:prstGeom>
          <a:ln w="76200" cap="sq">
            <a:solidFill>
              <a:srgbClr val="000000"/>
            </a:solidFill>
            <a:miter lim="400000"/>
          </a:ln>
        </p:spPr>
      </p:cxnSp>
      <p:sp>
        <p:nvSpPr>
          <p:cNvPr id="234" name="Circle"/>
          <p:cNvSpPr/>
          <p:nvPr/>
        </p:nvSpPr>
        <p:spPr>
          <a:xfrm>
            <a:off x="723900" y="10023083"/>
            <a:ext cx="976067" cy="974756"/>
          </a:xfrm>
          <a:prstGeom prst="ellipse">
            <a:avLst/>
          </a:prstGeom>
          <a:blipFill>
            <a:blip r:embed="rId4"/>
          </a:blipFill>
          <a:ln w="38100">
            <a:solidFill>
              <a:srgbClr val="0F3F79">
                <a:alpha val="75000"/>
              </a:srgbClr>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235" name="90"/>
          <p:cNvSpPr/>
          <p:nvPr/>
        </p:nvSpPr>
        <p:spPr>
          <a:xfrm>
            <a:off x="4078560" y="6893306"/>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90</a:t>
            </a:r>
          </a:p>
        </p:txBody>
      </p:sp>
      <p:sp>
        <p:nvSpPr>
          <p:cNvPr id="236" name="Circle"/>
          <p:cNvSpPr/>
          <p:nvPr/>
        </p:nvSpPr>
        <p:spPr>
          <a:xfrm>
            <a:off x="1454462" y="11661383"/>
            <a:ext cx="976068" cy="974756"/>
          </a:xfrm>
          <a:prstGeom prst="ellipse">
            <a:avLst/>
          </a:prstGeom>
          <a:blipFill>
            <a:blip r:embed="rId4"/>
          </a:blipFill>
          <a:ln w="38100">
            <a:solidFill>
              <a:srgbClr val="0F3F79">
                <a:alpha val="75000"/>
              </a:srgbClr>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237" name="Circle"/>
          <p:cNvSpPr/>
          <p:nvPr/>
        </p:nvSpPr>
        <p:spPr>
          <a:xfrm>
            <a:off x="152400" y="11661383"/>
            <a:ext cx="976067" cy="974756"/>
          </a:xfrm>
          <a:prstGeom prst="ellipse">
            <a:avLst/>
          </a:prstGeom>
          <a:blipFill>
            <a:blip r:embed="rId4"/>
          </a:blipFill>
          <a:ln w="38100">
            <a:solidFill>
              <a:srgbClr val="0F3F79">
                <a:alpha val="75000"/>
              </a:srgbClr>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238" name="Circle"/>
          <p:cNvSpPr/>
          <p:nvPr/>
        </p:nvSpPr>
        <p:spPr>
          <a:xfrm>
            <a:off x="6674162" y="9927833"/>
            <a:ext cx="976068" cy="974756"/>
          </a:xfrm>
          <a:prstGeom prst="ellipse">
            <a:avLst/>
          </a:prstGeom>
          <a:blipFill>
            <a:blip r:embed="rId4"/>
          </a:blipFill>
          <a:ln w="38100">
            <a:solidFill>
              <a:srgbClr val="0F3F79">
                <a:alpha val="75000"/>
              </a:srgbClr>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239" name="70"/>
          <p:cNvSpPr/>
          <p:nvPr/>
        </p:nvSpPr>
        <p:spPr>
          <a:xfrm>
            <a:off x="852709" y="10179431"/>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70</a:t>
            </a:r>
          </a:p>
        </p:txBody>
      </p:sp>
      <p:sp>
        <p:nvSpPr>
          <p:cNvPr id="240" name="60"/>
          <p:cNvSpPr/>
          <p:nvPr/>
        </p:nvSpPr>
        <p:spPr>
          <a:xfrm>
            <a:off x="5920009" y="8541131"/>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60</a:t>
            </a:r>
          </a:p>
        </p:txBody>
      </p:sp>
      <p:sp>
        <p:nvSpPr>
          <p:cNvPr id="241" name="20"/>
          <p:cNvSpPr/>
          <p:nvPr/>
        </p:nvSpPr>
        <p:spPr>
          <a:xfrm>
            <a:off x="5043709" y="10179431"/>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20</a:t>
            </a:r>
          </a:p>
        </p:txBody>
      </p:sp>
      <p:sp>
        <p:nvSpPr>
          <p:cNvPr id="242" name="50"/>
          <p:cNvSpPr/>
          <p:nvPr/>
        </p:nvSpPr>
        <p:spPr>
          <a:xfrm>
            <a:off x="6796309" y="10065131"/>
            <a:ext cx="720180" cy="673101"/>
          </a:xfrm>
          <a:prstGeom prst="rect">
            <a:avLst/>
          </a:prstGeom>
          <a:ln w="12700">
            <a:miter lim="400000"/>
          </a:ln>
          <a:effectLst>
            <a:outerShdw blurRad="190500" dist="1143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50</a:t>
            </a:r>
          </a:p>
        </p:txBody>
      </p:sp>
      <p:sp>
        <p:nvSpPr>
          <p:cNvPr id="243" name="40"/>
          <p:cNvSpPr/>
          <p:nvPr/>
        </p:nvSpPr>
        <p:spPr>
          <a:xfrm>
            <a:off x="1557559" y="11817731"/>
            <a:ext cx="720180" cy="673101"/>
          </a:xfrm>
          <a:prstGeom prst="rect">
            <a:avLst/>
          </a:prstGeom>
          <a:ln w="12700">
            <a:miter lim="400000"/>
          </a:ln>
          <a:effectLst>
            <a:outerShdw blurRad="190500" dist="1143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40</a:t>
            </a:r>
          </a:p>
        </p:txBody>
      </p:sp>
      <p:sp>
        <p:nvSpPr>
          <p:cNvPr id="244" name="10"/>
          <p:cNvSpPr/>
          <p:nvPr/>
        </p:nvSpPr>
        <p:spPr>
          <a:xfrm>
            <a:off x="281209" y="11817731"/>
            <a:ext cx="720180" cy="673101"/>
          </a:xfrm>
          <a:prstGeom prst="rect">
            <a:avLst/>
          </a:prstGeom>
          <a:ln w="12700">
            <a:miter lim="400000"/>
          </a:ln>
          <a:effectLst>
            <a:outerShdw blurRad="190500" dist="1143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10</a:t>
            </a:r>
          </a:p>
        </p:txBody>
      </p:sp>
      <p:sp>
        <p:nvSpPr>
          <p:cNvPr id="245" name="80"/>
          <p:cNvSpPr/>
          <p:nvPr/>
        </p:nvSpPr>
        <p:spPr>
          <a:xfrm>
            <a:off x="2471959" y="8503031"/>
            <a:ext cx="720180" cy="673101"/>
          </a:xfrm>
          <a:prstGeom prst="rect">
            <a:avLst/>
          </a:prstGeom>
          <a:ln w="12700">
            <a:miter lim="400000"/>
          </a:ln>
          <a:effectLst>
            <a:outerShdw blurRad="190500" dist="1143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80</a:t>
            </a:r>
          </a:p>
        </p:txBody>
      </p:sp>
      <p:graphicFrame>
        <p:nvGraphicFramePr>
          <p:cNvPr id="246" name="Table 1"/>
          <p:cNvGraphicFramePr/>
          <p:nvPr>
            <p:extLst>
              <p:ext uri="{D42A27DB-BD31-4B8C-83A1-F6EECF244321}">
                <p14:modId xmlns:p14="http://schemas.microsoft.com/office/powerpoint/2010/main" val="3871143073"/>
              </p:ext>
            </p:extLst>
          </p:nvPr>
        </p:nvGraphicFramePr>
        <p:xfrm>
          <a:off x="7391400" y="12320778"/>
          <a:ext cx="16740438" cy="755650"/>
        </p:xfrm>
        <a:graphic>
          <a:graphicData uri="http://schemas.openxmlformats.org/drawingml/2006/table">
            <a:tbl>
              <a:tblPr>
                <a:tableStyleId>{4C3C2611-4C71-4FC5-86AE-919BDF0F9419}</a:tableStyleId>
              </a:tblPr>
              <a:tblGrid>
                <a:gridCol w="1521858">
                  <a:extLst>
                    <a:ext uri="{9D8B030D-6E8A-4147-A177-3AD203B41FA5}">
                      <a16:colId xmlns:a16="http://schemas.microsoft.com/office/drawing/2014/main" val="20000"/>
                    </a:ext>
                  </a:extLst>
                </a:gridCol>
                <a:gridCol w="1521858">
                  <a:extLst>
                    <a:ext uri="{9D8B030D-6E8A-4147-A177-3AD203B41FA5}">
                      <a16:colId xmlns:a16="http://schemas.microsoft.com/office/drawing/2014/main" val="20001"/>
                    </a:ext>
                  </a:extLst>
                </a:gridCol>
                <a:gridCol w="1521858">
                  <a:extLst>
                    <a:ext uri="{9D8B030D-6E8A-4147-A177-3AD203B41FA5}">
                      <a16:colId xmlns:a16="http://schemas.microsoft.com/office/drawing/2014/main" val="20002"/>
                    </a:ext>
                  </a:extLst>
                </a:gridCol>
                <a:gridCol w="1521858">
                  <a:extLst>
                    <a:ext uri="{9D8B030D-6E8A-4147-A177-3AD203B41FA5}">
                      <a16:colId xmlns:a16="http://schemas.microsoft.com/office/drawing/2014/main" val="20003"/>
                    </a:ext>
                  </a:extLst>
                </a:gridCol>
                <a:gridCol w="1521858">
                  <a:extLst>
                    <a:ext uri="{9D8B030D-6E8A-4147-A177-3AD203B41FA5}">
                      <a16:colId xmlns:a16="http://schemas.microsoft.com/office/drawing/2014/main" val="20004"/>
                    </a:ext>
                  </a:extLst>
                </a:gridCol>
                <a:gridCol w="1521858">
                  <a:extLst>
                    <a:ext uri="{9D8B030D-6E8A-4147-A177-3AD203B41FA5}">
                      <a16:colId xmlns:a16="http://schemas.microsoft.com/office/drawing/2014/main" val="20005"/>
                    </a:ext>
                  </a:extLst>
                </a:gridCol>
                <a:gridCol w="1521858">
                  <a:extLst>
                    <a:ext uri="{9D8B030D-6E8A-4147-A177-3AD203B41FA5}">
                      <a16:colId xmlns:a16="http://schemas.microsoft.com/office/drawing/2014/main" val="20006"/>
                    </a:ext>
                  </a:extLst>
                </a:gridCol>
                <a:gridCol w="1521858">
                  <a:extLst>
                    <a:ext uri="{9D8B030D-6E8A-4147-A177-3AD203B41FA5}">
                      <a16:colId xmlns:a16="http://schemas.microsoft.com/office/drawing/2014/main" val="20007"/>
                    </a:ext>
                  </a:extLst>
                </a:gridCol>
                <a:gridCol w="1521858">
                  <a:extLst>
                    <a:ext uri="{9D8B030D-6E8A-4147-A177-3AD203B41FA5}">
                      <a16:colId xmlns:a16="http://schemas.microsoft.com/office/drawing/2014/main" val="20008"/>
                    </a:ext>
                  </a:extLst>
                </a:gridCol>
                <a:gridCol w="1521858">
                  <a:extLst>
                    <a:ext uri="{9D8B030D-6E8A-4147-A177-3AD203B41FA5}">
                      <a16:colId xmlns:a16="http://schemas.microsoft.com/office/drawing/2014/main" val="20009"/>
                    </a:ext>
                  </a:extLst>
                </a:gridCol>
                <a:gridCol w="1521858">
                  <a:extLst>
                    <a:ext uri="{9D8B030D-6E8A-4147-A177-3AD203B41FA5}">
                      <a16:colId xmlns:a16="http://schemas.microsoft.com/office/drawing/2014/main" val="20010"/>
                    </a:ext>
                  </a:extLst>
                </a:gridCol>
              </a:tblGrid>
              <a:tr h="755650">
                <a:tc>
                  <a:txBody>
                    <a:bodyPr/>
                    <a:lstStyle/>
                    <a:p>
                      <a:pPr defTabSz="914400">
                        <a:tabLst>
                          <a:tab pos="1371600" algn="l"/>
                        </a:tabLst>
                        <a:defRPr sz="1800"/>
                      </a:pPr>
                      <a:r>
                        <a:rPr sz="2600" b="1">
                          <a:latin typeface="Courier New"/>
                          <a:ea typeface="Courier New"/>
                          <a:cs typeface="Courier New"/>
                          <a:sym typeface="Courier New"/>
                        </a:rPr>
                        <a:t>0</a:t>
                      </a:r>
                    </a:p>
                  </a:txBody>
                  <a:tcPr marL="50800" marR="50800" marT="50800" marB="50800" anchor="b" horzOverflow="overflow">
                    <a:lnL w="762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1</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2</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3</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4</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5</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6</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7</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8</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9</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10</a:t>
                      </a:r>
                    </a:p>
                  </a:txBody>
                  <a:tcPr marL="50800" marR="50800" marT="50800" marB="50800" anchor="b" horzOverflow="overflow">
                    <a:lnL w="38100">
                      <a:solidFill>
                        <a:srgbClr val="000000"/>
                      </a:solidFill>
                      <a:miter lim="400000"/>
                    </a:lnL>
                    <a:lnR w="762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extLst>
                  <a:ext uri="{0D108BD9-81ED-4DB2-BD59-A6C34878D82A}">
                    <a16:rowId xmlns:a16="http://schemas.microsoft.com/office/drawing/2014/main" val="10000"/>
                  </a:ext>
                </a:extLst>
              </a:tr>
            </a:tbl>
          </a:graphicData>
        </a:graphic>
      </p:graphicFrame>
      <p:sp>
        <p:nvSpPr>
          <p:cNvPr id="247" name="heap"/>
          <p:cNvSpPr/>
          <p:nvPr/>
        </p:nvSpPr>
        <p:spPr>
          <a:xfrm rot="16200000">
            <a:off x="6354793" y="11368659"/>
            <a:ext cx="1360364" cy="723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defRPr sz="3800" b="1">
                <a:solidFill>
                  <a:srgbClr val="531B93"/>
                </a:solidFill>
                <a:latin typeface="Courier New"/>
                <a:ea typeface="Courier New"/>
                <a:cs typeface="Courier New"/>
                <a:sym typeface="Courier New"/>
              </a:defRPr>
            </a:lvl1pPr>
          </a:lstStyle>
          <a:p>
            <a:r>
              <a:t>heap</a:t>
            </a:r>
          </a:p>
        </p:txBody>
      </p:sp>
      <p:graphicFrame>
        <p:nvGraphicFramePr>
          <p:cNvPr id="248" name="Table 2"/>
          <p:cNvGraphicFramePr/>
          <p:nvPr>
            <p:extLst>
              <p:ext uri="{D42A27DB-BD31-4B8C-83A1-F6EECF244321}">
                <p14:modId xmlns:p14="http://schemas.microsoft.com/office/powerpoint/2010/main" val="3276436384"/>
              </p:ext>
            </p:extLst>
          </p:nvPr>
        </p:nvGraphicFramePr>
        <p:xfrm>
          <a:off x="7391400" y="11596878"/>
          <a:ext cx="16740438" cy="755650"/>
        </p:xfrm>
        <a:graphic>
          <a:graphicData uri="http://schemas.openxmlformats.org/drawingml/2006/table">
            <a:tbl>
              <a:tblPr>
                <a:tableStyleId>{4C3C2611-4C71-4FC5-86AE-919BDF0F9419}</a:tableStyleId>
              </a:tblPr>
              <a:tblGrid>
                <a:gridCol w="1521858">
                  <a:extLst>
                    <a:ext uri="{9D8B030D-6E8A-4147-A177-3AD203B41FA5}">
                      <a16:colId xmlns:a16="http://schemas.microsoft.com/office/drawing/2014/main" val="20000"/>
                    </a:ext>
                  </a:extLst>
                </a:gridCol>
                <a:gridCol w="1521858">
                  <a:extLst>
                    <a:ext uri="{9D8B030D-6E8A-4147-A177-3AD203B41FA5}">
                      <a16:colId xmlns:a16="http://schemas.microsoft.com/office/drawing/2014/main" val="20001"/>
                    </a:ext>
                  </a:extLst>
                </a:gridCol>
                <a:gridCol w="1521858">
                  <a:extLst>
                    <a:ext uri="{9D8B030D-6E8A-4147-A177-3AD203B41FA5}">
                      <a16:colId xmlns:a16="http://schemas.microsoft.com/office/drawing/2014/main" val="20002"/>
                    </a:ext>
                  </a:extLst>
                </a:gridCol>
                <a:gridCol w="1521858">
                  <a:extLst>
                    <a:ext uri="{9D8B030D-6E8A-4147-A177-3AD203B41FA5}">
                      <a16:colId xmlns:a16="http://schemas.microsoft.com/office/drawing/2014/main" val="20003"/>
                    </a:ext>
                  </a:extLst>
                </a:gridCol>
                <a:gridCol w="1521858">
                  <a:extLst>
                    <a:ext uri="{9D8B030D-6E8A-4147-A177-3AD203B41FA5}">
                      <a16:colId xmlns:a16="http://schemas.microsoft.com/office/drawing/2014/main" val="20004"/>
                    </a:ext>
                  </a:extLst>
                </a:gridCol>
                <a:gridCol w="1521858">
                  <a:extLst>
                    <a:ext uri="{9D8B030D-6E8A-4147-A177-3AD203B41FA5}">
                      <a16:colId xmlns:a16="http://schemas.microsoft.com/office/drawing/2014/main" val="20005"/>
                    </a:ext>
                  </a:extLst>
                </a:gridCol>
                <a:gridCol w="1521858">
                  <a:extLst>
                    <a:ext uri="{9D8B030D-6E8A-4147-A177-3AD203B41FA5}">
                      <a16:colId xmlns:a16="http://schemas.microsoft.com/office/drawing/2014/main" val="20006"/>
                    </a:ext>
                  </a:extLst>
                </a:gridCol>
                <a:gridCol w="1521858">
                  <a:extLst>
                    <a:ext uri="{9D8B030D-6E8A-4147-A177-3AD203B41FA5}">
                      <a16:colId xmlns:a16="http://schemas.microsoft.com/office/drawing/2014/main" val="20007"/>
                    </a:ext>
                  </a:extLst>
                </a:gridCol>
                <a:gridCol w="1521858">
                  <a:extLst>
                    <a:ext uri="{9D8B030D-6E8A-4147-A177-3AD203B41FA5}">
                      <a16:colId xmlns:a16="http://schemas.microsoft.com/office/drawing/2014/main" val="20008"/>
                    </a:ext>
                  </a:extLst>
                </a:gridCol>
                <a:gridCol w="1521858">
                  <a:extLst>
                    <a:ext uri="{9D8B030D-6E8A-4147-A177-3AD203B41FA5}">
                      <a16:colId xmlns:a16="http://schemas.microsoft.com/office/drawing/2014/main" val="20009"/>
                    </a:ext>
                  </a:extLst>
                </a:gridCol>
                <a:gridCol w="1521858">
                  <a:extLst>
                    <a:ext uri="{9D8B030D-6E8A-4147-A177-3AD203B41FA5}">
                      <a16:colId xmlns:a16="http://schemas.microsoft.com/office/drawing/2014/main" val="20010"/>
                    </a:ext>
                  </a:extLst>
                </a:gridCol>
              </a:tblGrid>
              <a:tr h="755650">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762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76200">
                      <a:solidFill>
                        <a:srgbClr val="000000"/>
                      </a:solidFill>
                      <a:miter lim="400000"/>
                    </a:lnR>
                    <a:lnT w="76200">
                      <a:solidFill>
                        <a:srgbClr val="000000"/>
                      </a:solidFill>
                      <a:miter lim="400000"/>
                    </a:lnT>
                    <a:lnB w="76200">
                      <a:solidFill>
                        <a:srgbClr val="000000"/>
                      </a:solidFill>
                      <a:miter lim="400000"/>
                    </a:lnB>
                    <a:blipFill rotWithShape="1">
                      <a:blip r:embed="rId5"/>
                      <a:srcRect/>
                      <a:tile tx="0" ty="0" sx="100000" sy="100000" flip="none" algn="tl"/>
                    </a:blipFill>
                  </a:tcPr>
                </a:tc>
                <a:extLst>
                  <a:ext uri="{0D108BD9-81ED-4DB2-BD59-A6C34878D82A}">
                    <a16:rowId xmlns:a16="http://schemas.microsoft.com/office/drawing/2014/main" val="10000"/>
                  </a:ext>
                </a:extLst>
              </a:tr>
            </a:tbl>
          </a:graphicData>
        </a:graphic>
      </p:graphicFrame>
      <p:sp>
        <p:nvSpPr>
          <p:cNvPr id="249" name="90"/>
          <p:cNvSpPr/>
          <p:nvPr/>
        </p:nvSpPr>
        <p:spPr>
          <a:xfrm>
            <a:off x="7734300" y="11688953"/>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90</a:t>
            </a:r>
          </a:p>
        </p:txBody>
      </p:sp>
      <p:sp>
        <p:nvSpPr>
          <p:cNvPr id="250" name="70"/>
          <p:cNvSpPr/>
          <p:nvPr/>
        </p:nvSpPr>
        <p:spPr>
          <a:xfrm>
            <a:off x="12268200" y="11688953"/>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70</a:t>
            </a:r>
          </a:p>
        </p:txBody>
      </p:sp>
      <p:sp>
        <p:nvSpPr>
          <p:cNvPr id="251" name="60"/>
          <p:cNvSpPr/>
          <p:nvPr/>
        </p:nvSpPr>
        <p:spPr>
          <a:xfrm>
            <a:off x="10668000" y="11688953"/>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60</a:t>
            </a:r>
          </a:p>
        </p:txBody>
      </p:sp>
      <p:sp>
        <p:nvSpPr>
          <p:cNvPr id="252" name="30"/>
          <p:cNvSpPr/>
          <p:nvPr/>
        </p:nvSpPr>
        <p:spPr>
          <a:xfrm>
            <a:off x="13906500" y="11688953"/>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30</a:t>
            </a:r>
          </a:p>
        </p:txBody>
      </p:sp>
      <p:sp>
        <p:nvSpPr>
          <p:cNvPr id="253" name="50"/>
          <p:cNvSpPr/>
          <p:nvPr/>
        </p:nvSpPr>
        <p:spPr>
          <a:xfrm>
            <a:off x="16840200" y="11688953"/>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50</a:t>
            </a:r>
          </a:p>
        </p:txBody>
      </p:sp>
      <p:sp>
        <p:nvSpPr>
          <p:cNvPr id="254" name="40"/>
          <p:cNvSpPr/>
          <p:nvPr/>
        </p:nvSpPr>
        <p:spPr>
          <a:xfrm>
            <a:off x="19907250" y="11688953"/>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40</a:t>
            </a:r>
          </a:p>
        </p:txBody>
      </p:sp>
      <p:sp>
        <p:nvSpPr>
          <p:cNvPr id="255" name="10"/>
          <p:cNvSpPr/>
          <p:nvPr/>
        </p:nvSpPr>
        <p:spPr>
          <a:xfrm>
            <a:off x="18440400" y="11688953"/>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10</a:t>
            </a:r>
          </a:p>
        </p:txBody>
      </p:sp>
      <p:sp>
        <p:nvSpPr>
          <p:cNvPr id="256" name="80"/>
          <p:cNvSpPr/>
          <p:nvPr/>
        </p:nvSpPr>
        <p:spPr>
          <a:xfrm>
            <a:off x="9201150" y="11688953"/>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80</a:t>
            </a:r>
          </a:p>
        </p:txBody>
      </p:sp>
      <p:sp>
        <p:nvSpPr>
          <p:cNvPr id="257" name="Line"/>
          <p:cNvSpPr/>
          <p:nvPr/>
        </p:nvSpPr>
        <p:spPr>
          <a:xfrm>
            <a:off x="14267784" y="10672741"/>
            <a:ext cx="7562851" cy="1015562"/>
          </a:xfrm>
          <a:custGeom>
            <a:avLst/>
            <a:gdLst/>
            <a:ahLst/>
            <a:cxnLst>
              <a:cxn ang="0">
                <a:pos x="wd2" y="hd2"/>
              </a:cxn>
              <a:cxn ang="5400000">
                <a:pos x="wd2" y="hd2"/>
              </a:cxn>
              <a:cxn ang="10800000">
                <a:pos x="wd2" y="hd2"/>
              </a:cxn>
              <a:cxn ang="16200000">
                <a:pos x="wd2" y="hd2"/>
              </a:cxn>
            </a:cxnLst>
            <a:rect l="0" t="0" r="r" b="b"/>
            <a:pathLst>
              <a:path w="21600" h="16080" extrusionOk="0">
                <a:moveTo>
                  <a:pt x="0" y="15934"/>
                </a:moveTo>
                <a:cubicBezTo>
                  <a:pt x="0" y="15934"/>
                  <a:pt x="609" y="-5520"/>
                  <a:pt x="10884" y="1361"/>
                </a:cubicBezTo>
                <a:cubicBezTo>
                  <a:pt x="13226" y="2930"/>
                  <a:pt x="21600" y="16080"/>
                  <a:pt x="21600" y="16080"/>
                </a:cubicBezTo>
              </a:path>
            </a:pathLst>
          </a:custGeom>
          <a:ln w="114300">
            <a:solidFill>
              <a:srgbClr val="FFFB00"/>
            </a:solidFill>
            <a:miter lim="400000"/>
            <a:headEnd type="stealth"/>
          </a:ln>
          <a:effectLst>
            <a:outerShdw blurRad="2794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258" name="Line"/>
          <p:cNvSpPr/>
          <p:nvPr/>
        </p:nvSpPr>
        <p:spPr>
          <a:xfrm>
            <a:off x="9563100" y="10773779"/>
            <a:ext cx="4533901" cy="933695"/>
          </a:xfrm>
          <a:custGeom>
            <a:avLst/>
            <a:gdLst/>
            <a:ahLst/>
            <a:cxnLst>
              <a:cxn ang="0">
                <a:pos x="wd2" y="hd2"/>
              </a:cxn>
              <a:cxn ang="5400000">
                <a:pos x="wd2" y="hd2"/>
              </a:cxn>
              <a:cxn ang="10800000">
                <a:pos x="wd2" y="hd2"/>
              </a:cxn>
              <a:cxn ang="16200000">
                <a:pos x="wd2" y="hd2"/>
              </a:cxn>
            </a:cxnLst>
            <a:rect l="0" t="0" r="r" b="b"/>
            <a:pathLst>
              <a:path w="21600" h="21117" extrusionOk="0">
                <a:moveTo>
                  <a:pt x="0" y="20908"/>
                </a:moveTo>
                <a:cubicBezTo>
                  <a:pt x="0" y="20908"/>
                  <a:pt x="1745" y="-483"/>
                  <a:pt x="10669" y="8"/>
                </a:cubicBezTo>
                <a:cubicBezTo>
                  <a:pt x="13071" y="140"/>
                  <a:pt x="21600" y="21117"/>
                  <a:pt x="21600" y="21117"/>
                </a:cubicBezTo>
              </a:path>
            </a:pathLst>
          </a:custGeom>
          <a:ln w="114300">
            <a:solidFill>
              <a:srgbClr val="FFFB00"/>
            </a:solidFill>
            <a:miter lim="400000"/>
            <a:headEnd type="stealth"/>
          </a:ln>
          <a:effectLst>
            <a:outerShdw blurRad="2794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259" name="20"/>
          <p:cNvSpPr/>
          <p:nvPr/>
        </p:nvSpPr>
        <p:spPr>
          <a:xfrm>
            <a:off x="15373350" y="11688953"/>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20</a:t>
            </a:r>
          </a:p>
        </p:txBody>
      </p:sp>
      <p:sp>
        <p:nvSpPr>
          <p:cNvPr id="260" name="template&lt;class ItemType&gt;…"/>
          <p:cNvSpPr/>
          <p:nvPr/>
        </p:nvSpPr>
        <p:spPr>
          <a:xfrm>
            <a:off x="12263494" y="142875"/>
            <a:ext cx="12156481" cy="103874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14300" tIns="114300" rIns="114300" bIns="1143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600" b="1">
                <a:latin typeface="Courier New"/>
                <a:ea typeface="Courier New"/>
                <a:cs typeface="Courier New"/>
                <a:sym typeface="Courier New"/>
              </a:defRPr>
            </a:pPr>
            <a:r>
              <a:rPr sz="2200" dirty="0">
                <a:solidFill>
                  <a:srgbClr val="BB2CA2"/>
                </a:solidFill>
                <a:latin typeface="Menlo Regular"/>
                <a:ea typeface="Menlo Regular"/>
                <a:cs typeface="Menlo Regular"/>
                <a:sym typeface="Menlo Regular"/>
              </a:rPr>
              <a:t>template</a:t>
            </a:r>
            <a:r>
              <a:rPr sz="2200" dirty="0">
                <a:latin typeface="Menlo Regular"/>
                <a:ea typeface="Menlo Regular"/>
                <a:cs typeface="Menlo Regular"/>
                <a:sym typeface="Menlo Regular"/>
              </a:rPr>
              <a:t>&lt;</a:t>
            </a:r>
            <a:r>
              <a:rPr sz="2200" dirty="0">
                <a:solidFill>
                  <a:srgbClr val="BB2CA2"/>
                </a:solidFill>
                <a:latin typeface="Menlo Regular"/>
                <a:ea typeface="Menlo Regular"/>
                <a:cs typeface="Menlo Regular"/>
                <a:sym typeface="Menlo Regular"/>
              </a:rPr>
              <a:t>class</a:t>
            </a:r>
            <a:r>
              <a:rPr sz="2200" dirty="0">
                <a:latin typeface="Menlo Regular"/>
                <a:ea typeface="Menlo Regular"/>
                <a:cs typeface="Menlo Regular"/>
                <a:sym typeface="Menlo Regular"/>
              </a:rPr>
              <a:t> ItemType&gt;</a:t>
            </a:r>
          </a:p>
          <a:p>
            <a:pPr algn="l" defTabSz="685800">
              <a:tabLst>
                <a:tab pos="368300" algn="l"/>
              </a:tabLst>
              <a:defRPr sz="2400" b="1">
                <a:latin typeface="Menlo Regular"/>
                <a:ea typeface="Menlo Regular"/>
                <a:cs typeface="Menlo Regular"/>
                <a:sym typeface="Menlo Regular"/>
              </a:defRPr>
            </a:pPr>
            <a:r>
              <a:rPr sz="2200" dirty="0">
                <a:solidFill>
                  <a:srgbClr val="BB2CA2"/>
                </a:solidFill>
              </a:rPr>
              <a:t>bool</a:t>
            </a:r>
            <a:r>
              <a:rPr sz="2200" dirty="0"/>
              <a:t> </a:t>
            </a:r>
            <a:r>
              <a:rPr sz="2200" dirty="0" err="1"/>
              <a:t>ArrayMaxHeap</a:t>
            </a:r>
            <a:r>
              <a:rPr sz="2200" dirty="0"/>
              <a:t>&lt;ItemType&gt;::add(</a:t>
            </a:r>
            <a:r>
              <a:rPr sz="2200" dirty="0">
                <a:solidFill>
                  <a:srgbClr val="BB2CA2"/>
                </a:solidFill>
              </a:rPr>
              <a:t>const</a:t>
            </a:r>
            <a:r>
              <a:rPr sz="2200" dirty="0"/>
              <a:t> ItemType&amp; </a:t>
            </a:r>
            <a:r>
              <a:rPr sz="2200" dirty="0" err="1"/>
              <a:t>someItem</a:t>
            </a:r>
            <a:r>
              <a:rPr sz="2200" dirty="0"/>
              <a:t>)</a:t>
            </a:r>
          </a:p>
          <a:p>
            <a:pPr algn="l" defTabSz="685800">
              <a:tabLst>
                <a:tab pos="368300" algn="l"/>
              </a:tabLst>
              <a:defRPr sz="2400" b="1">
                <a:latin typeface="Menlo Regular"/>
                <a:ea typeface="Menlo Regular"/>
                <a:cs typeface="Menlo Regular"/>
                <a:sym typeface="Menlo Regular"/>
              </a:defRPr>
            </a:pPr>
            <a:r>
              <a:rPr sz="2200" dirty="0"/>
              <a:t>{</a:t>
            </a:r>
          </a:p>
          <a:p>
            <a:pPr algn="l" defTabSz="685800">
              <a:tabLst>
                <a:tab pos="368300" algn="l"/>
              </a:tabLst>
              <a:defRPr sz="2400" b="1">
                <a:latin typeface="Menlo Regular"/>
                <a:ea typeface="Menlo Regular"/>
                <a:cs typeface="Menlo Regular"/>
                <a:sym typeface="Menlo Regular"/>
              </a:defRPr>
            </a:pPr>
            <a:r>
              <a:rPr sz="2200" dirty="0"/>
              <a:t>   </a:t>
            </a:r>
            <a:r>
              <a:rPr sz="2200" dirty="0">
                <a:solidFill>
                  <a:srgbClr val="BB2CA2"/>
                </a:solidFill>
              </a:rPr>
              <a:t>bool</a:t>
            </a:r>
            <a:r>
              <a:rPr sz="2200" dirty="0"/>
              <a:t> </a:t>
            </a:r>
            <a:r>
              <a:rPr sz="2200" dirty="0" err="1"/>
              <a:t>isSuccessful</a:t>
            </a:r>
            <a:r>
              <a:rPr sz="2200" dirty="0"/>
              <a:t> = </a:t>
            </a:r>
            <a:r>
              <a:rPr sz="2200" dirty="0">
                <a:solidFill>
                  <a:srgbClr val="BB2CA2"/>
                </a:solidFill>
              </a:rPr>
              <a:t>false</a:t>
            </a:r>
            <a:r>
              <a:rPr sz="2200" dirty="0"/>
              <a:t>;</a:t>
            </a:r>
          </a:p>
          <a:p>
            <a:pPr algn="l" defTabSz="685800">
              <a:tabLst>
                <a:tab pos="368300" algn="l"/>
              </a:tabLst>
              <a:defRPr sz="2400" b="1">
                <a:latin typeface="Menlo Regular"/>
                <a:ea typeface="Menlo Regular"/>
                <a:cs typeface="Menlo Regular"/>
                <a:sym typeface="Menlo Regular"/>
              </a:defRPr>
            </a:pPr>
            <a:r>
              <a:rPr sz="2200" dirty="0"/>
              <a:t>   </a:t>
            </a:r>
            <a:r>
              <a:rPr sz="2200" dirty="0">
                <a:solidFill>
                  <a:srgbClr val="BB2CA2"/>
                </a:solidFill>
              </a:rPr>
              <a:t>if</a:t>
            </a:r>
            <a:r>
              <a:rPr sz="2200" dirty="0"/>
              <a:t> (</a:t>
            </a:r>
            <a:r>
              <a:rPr sz="2200" dirty="0" err="1"/>
              <a:t>itemCount</a:t>
            </a:r>
            <a:r>
              <a:rPr sz="2200" dirty="0"/>
              <a:t> &lt; DEFAULT_CAPACITY)</a:t>
            </a:r>
          </a:p>
          <a:p>
            <a:pPr algn="l" defTabSz="685800">
              <a:tabLst>
                <a:tab pos="368300" algn="l"/>
              </a:tabLst>
              <a:defRPr sz="2400" b="1">
                <a:latin typeface="Menlo Regular"/>
                <a:ea typeface="Menlo Regular"/>
                <a:cs typeface="Menlo Regular"/>
                <a:sym typeface="Menlo Regular"/>
              </a:defRPr>
            </a:pPr>
            <a:r>
              <a:rPr sz="2200" dirty="0"/>
              <a:t>   {</a:t>
            </a:r>
          </a:p>
          <a:p>
            <a:pPr algn="l" defTabSz="685800">
              <a:tabLst>
                <a:tab pos="368300" algn="l"/>
              </a:tabLst>
              <a:defRPr sz="2400" b="1">
                <a:latin typeface="Menlo Regular"/>
                <a:ea typeface="Menlo Regular"/>
                <a:cs typeface="Menlo Regular"/>
                <a:sym typeface="Menlo Regular"/>
              </a:defRPr>
            </a:pPr>
            <a:r>
              <a:rPr sz="2200" dirty="0"/>
              <a:t>      items[</a:t>
            </a:r>
            <a:r>
              <a:rPr sz="2200" dirty="0" err="1"/>
              <a:t>itemCount</a:t>
            </a:r>
            <a:r>
              <a:rPr sz="2200" dirty="0"/>
              <a:t>] = </a:t>
            </a:r>
            <a:r>
              <a:rPr sz="2200" dirty="0" err="1"/>
              <a:t>someItem</a:t>
            </a:r>
            <a:r>
              <a:rPr sz="2200" dirty="0"/>
              <a:t>;</a:t>
            </a:r>
          </a:p>
          <a:p>
            <a:pPr algn="l" defTabSz="685800">
              <a:tabLst>
                <a:tab pos="368300" algn="l"/>
              </a:tabLst>
              <a:defRPr sz="2400" b="1">
                <a:latin typeface="Menlo Regular"/>
                <a:ea typeface="Menlo Regular"/>
                <a:cs typeface="Menlo Regular"/>
                <a:sym typeface="Menlo Regular"/>
              </a:defRPr>
            </a:pPr>
            <a:endParaRPr sz="2200" dirty="0"/>
          </a:p>
          <a:p>
            <a:pPr algn="l" defTabSz="685800">
              <a:tabLst>
                <a:tab pos="368300" algn="l"/>
              </a:tabLst>
              <a:defRPr sz="2400" b="1">
                <a:latin typeface="Menlo Regular"/>
                <a:ea typeface="Menlo Regular"/>
                <a:cs typeface="Menlo Regular"/>
                <a:sym typeface="Menlo Regular"/>
              </a:defRPr>
            </a:pPr>
            <a:r>
              <a:rPr sz="2200" dirty="0"/>
              <a:t>      </a:t>
            </a:r>
            <a:r>
              <a:rPr sz="2200" dirty="0">
                <a:solidFill>
                  <a:srgbClr val="BB2CA2"/>
                </a:solidFill>
              </a:rPr>
              <a:t>bool</a:t>
            </a:r>
            <a:r>
              <a:rPr sz="2200" dirty="0"/>
              <a:t> </a:t>
            </a:r>
            <a:r>
              <a:rPr sz="2200" dirty="0" err="1"/>
              <a:t>inPlace</a:t>
            </a:r>
            <a:r>
              <a:rPr sz="2200" dirty="0"/>
              <a:t> = </a:t>
            </a:r>
            <a:r>
              <a:rPr sz="2200" dirty="0">
                <a:solidFill>
                  <a:srgbClr val="BB2CA2"/>
                </a:solidFill>
              </a:rPr>
              <a:t>false</a:t>
            </a:r>
            <a:r>
              <a:rPr sz="2200" dirty="0"/>
              <a:t>;</a:t>
            </a:r>
          </a:p>
          <a:p>
            <a:pPr algn="l" defTabSz="685800">
              <a:tabLst>
                <a:tab pos="368300" algn="l"/>
              </a:tabLst>
              <a:defRPr sz="2400" b="1">
                <a:latin typeface="Menlo Regular"/>
                <a:ea typeface="Menlo Regular"/>
                <a:cs typeface="Menlo Regular"/>
                <a:sym typeface="Menlo Regular"/>
              </a:defRPr>
            </a:pPr>
            <a:r>
              <a:rPr sz="2200" dirty="0"/>
              <a:t>      </a:t>
            </a:r>
            <a:r>
              <a:rPr sz="2200" dirty="0">
                <a:solidFill>
                  <a:srgbClr val="BB2CA2"/>
                </a:solidFill>
              </a:rPr>
              <a:t>int</a:t>
            </a:r>
            <a:r>
              <a:rPr sz="2200" dirty="0"/>
              <a:t> </a:t>
            </a:r>
            <a:r>
              <a:rPr sz="2200" dirty="0" err="1"/>
              <a:t>someItemIndex</a:t>
            </a:r>
            <a:r>
              <a:rPr sz="2200" dirty="0"/>
              <a:t> = </a:t>
            </a:r>
            <a:r>
              <a:rPr sz="2200" dirty="0" err="1"/>
              <a:t>itemCount</a:t>
            </a:r>
            <a:r>
              <a:rPr sz="2200" dirty="0"/>
              <a:t>;</a:t>
            </a:r>
          </a:p>
          <a:p>
            <a:pPr algn="l" defTabSz="685800">
              <a:tabLst>
                <a:tab pos="368300" algn="l"/>
              </a:tabLst>
              <a:defRPr sz="2400" b="1">
                <a:latin typeface="Menlo Regular"/>
                <a:ea typeface="Menlo Regular"/>
                <a:cs typeface="Menlo Regular"/>
                <a:sym typeface="Menlo Regular"/>
              </a:defRPr>
            </a:pPr>
            <a:r>
              <a:rPr sz="2200" dirty="0"/>
              <a:t>      </a:t>
            </a:r>
            <a:r>
              <a:rPr sz="2200" dirty="0">
                <a:solidFill>
                  <a:srgbClr val="BB2CA2"/>
                </a:solidFill>
              </a:rPr>
              <a:t>while</a:t>
            </a:r>
            <a:r>
              <a:rPr sz="2200" dirty="0"/>
              <a:t> ((</a:t>
            </a:r>
            <a:r>
              <a:rPr sz="2200" dirty="0" err="1"/>
              <a:t>someItemIndex</a:t>
            </a:r>
            <a:r>
              <a:rPr sz="2200" dirty="0"/>
              <a:t> &gt; </a:t>
            </a:r>
            <a:r>
              <a:rPr sz="2200" dirty="0">
                <a:solidFill>
                  <a:srgbClr val="272AD8"/>
                </a:solidFill>
              </a:rPr>
              <a:t>0</a:t>
            </a:r>
            <a:r>
              <a:rPr sz="2200" dirty="0"/>
              <a:t>) &amp;&amp; !</a:t>
            </a:r>
            <a:r>
              <a:rPr sz="2200" dirty="0" err="1"/>
              <a:t>inPlace</a:t>
            </a:r>
            <a:r>
              <a:rPr sz="2200" dirty="0"/>
              <a:t>)</a:t>
            </a:r>
          </a:p>
          <a:p>
            <a:pPr algn="l" defTabSz="685800">
              <a:tabLst>
                <a:tab pos="368300" algn="l"/>
              </a:tabLst>
              <a:defRPr sz="2400" b="1">
                <a:latin typeface="Menlo Regular"/>
                <a:ea typeface="Menlo Regular"/>
                <a:cs typeface="Menlo Regular"/>
                <a:sym typeface="Menlo Regular"/>
              </a:defRPr>
            </a:pPr>
            <a:r>
              <a:rPr sz="2200" dirty="0"/>
              <a:t>      {</a:t>
            </a:r>
          </a:p>
          <a:p>
            <a:pPr algn="l" defTabSz="685800">
              <a:tabLst>
                <a:tab pos="368300" algn="l"/>
              </a:tabLst>
              <a:defRPr sz="2400" b="1">
                <a:latin typeface="Menlo Regular"/>
                <a:ea typeface="Menlo Regular"/>
                <a:cs typeface="Menlo Regular"/>
                <a:sym typeface="Menlo Regular"/>
              </a:defRPr>
            </a:pPr>
            <a:r>
              <a:rPr sz="2200" dirty="0"/>
              <a:t>         </a:t>
            </a:r>
            <a:r>
              <a:rPr sz="2200" dirty="0">
                <a:solidFill>
                  <a:srgbClr val="BB2CA2"/>
                </a:solidFill>
              </a:rPr>
              <a:t>int</a:t>
            </a:r>
            <a:r>
              <a:rPr sz="2200" dirty="0"/>
              <a:t> </a:t>
            </a:r>
            <a:r>
              <a:rPr sz="2200" dirty="0" err="1"/>
              <a:t>parentIndex</a:t>
            </a:r>
            <a:r>
              <a:rPr sz="2200" dirty="0"/>
              <a:t> = (</a:t>
            </a:r>
            <a:r>
              <a:rPr sz="2200" dirty="0" err="1"/>
              <a:t>someItemIndex</a:t>
            </a:r>
            <a:r>
              <a:rPr sz="2200" dirty="0"/>
              <a:t> - 1) / 2);</a:t>
            </a:r>
          </a:p>
          <a:p>
            <a:pPr algn="l" defTabSz="685800">
              <a:tabLst>
                <a:tab pos="368300" algn="l"/>
              </a:tabLst>
              <a:defRPr sz="2400" b="1">
                <a:latin typeface="Menlo Regular"/>
                <a:ea typeface="Menlo Regular"/>
                <a:cs typeface="Menlo Regular"/>
                <a:sym typeface="Menlo Regular"/>
              </a:defRPr>
            </a:pPr>
            <a:r>
              <a:rPr sz="2200" dirty="0"/>
              <a:t>         </a:t>
            </a:r>
            <a:r>
              <a:rPr sz="2200" dirty="0">
                <a:solidFill>
                  <a:srgbClr val="BB2CA2"/>
                </a:solidFill>
              </a:rPr>
              <a:t>if</a:t>
            </a:r>
            <a:r>
              <a:rPr sz="2200" dirty="0"/>
              <a:t> (items[</a:t>
            </a:r>
            <a:r>
              <a:rPr sz="2200" dirty="0" err="1"/>
              <a:t>someItemIndex</a:t>
            </a:r>
            <a:r>
              <a:rPr sz="2200" dirty="0"/>
              <a:t>] &lt; items[</a:t>
            </a:r>
            <a:r>
              <a:rPr sz="2200" dirty="0" err="1"/>
              <a:t>parentIndex</a:t>
            </a:r>
            <a:r>
              <a:rPr sz="2200" dirty="0"/>
              <a:t>]) </a:t>
            </a:r>
          </a:p>
          <a:p>
            <a:pPr algn="l" defTabSz="685800">
              <a:tabLst>
                <a:tab pos="368300" algn="l"/>
              </a:tabLst>
              <a:defRPr sz="2400" b="1">
                <a:latin typeface="Menlo Regular"/>
                <a:ea typeface="Menlo Regular"/>
                <a:cs typeface="Menlo Regular"/>
                <a:sym typeface="Menlo Regular"/>
              </a:defRPr>
            </a:pPr>
            <a:r>
              <a:rPr sz="2200" dirty="0"/>
              <a:t>         {</a:t>
            </a:r>
          </a:p>
          <a:p>
            <a:pPr algn="l" defTabSz="685800">
              <a:tabLst>
                <a:tab pos="368300" algn="l"/>
              </a:tabLst>
              <a:defRPr sz="2400" b="1">
                <a:latin typeface="Menlo Regular"/>
                <a:ea typeface="Menlo Regular"/>
                <a:cs typeface="Menlo Regular"/>
                <a:sym typeface="Menlo Regular"/>
              </a:defRPr>
            </a:pPr>
            <a:r>
              <a:rPr sz="2200" dirty="0"/>
              <a:t>            </a:t>
            </a:r>
            <a:r>
              <a:rPr sz="2200" dirty="0" err="1"/>
              <a:t>inPlace</a:t>
            </a:r>
            <a:r>
              <a:rPr sz="2200" dirty="0"/>
              <a:t> = </a:t>
            </a:r>
            <a:r>
              <a:rPr sz="2200" dirty="0">
                <a:solidFill>
                  <a:srgbClr val="BB2CA2"/>
                </a:solidFill>
              </a:rPr>
              <a:t>true</a:t>
            </a:r>
            <a:r>
              <a:rPr sz="2200" dirty="0"/>
              <a:t>;</a:t>
            </a:r>
          </a:p>
          <a:p>
            <a:pPr algn="l" defTabSz="685800">
              <a:tabLst>
                <a:tab pos="368300" algn="l"/>
              </a:tabLst>
              <a:defRPr sz="2400" b="1">
                <a:latin typeface="Menlo Regular"/>
                <a:ea typeface="Menlo Regular"/>
                <a:cs typeface="Menlo Regular"/>
                <a:sym typeface="Menlo Regular"/>
              </a:defRPr>
            </a:pPr>
            <a:r>
              <a:rPr sz="2200" dirty="0"/>
              <a:t>         }</a:t>
            </a:r>
          </a:p>
          <a:p>
            <a:pPr algn="l" defTabSz="685800">
              <a:tabLst>
                <a:tab pos="368300" algn="l"/>
              </a:tabLst>
              <a:defRPr sz="2400" b="1">
                <a:latin typeface="Menlo Regular"/>
                <a:ea typeface="Menlo Regular"/>
                <a:cs typeface="Menlo Regular"/>
                <a:sym typeface="Menlo Regular"/>
              </a:defRPr>
            </a:pPr>
            <a:r>
              <a:rPr sz="2200" dirty="0"/>
              <a:t>         </a:t>
            </a:r>
            <a:r>
              <a:rPr sz="2200" dirty="0">
                <a:solidFill>
                  <a:srgbClr val="BB2CA2"/>
                </a:solidFill>
              </a:rPr>
              <a:t>else</a:t>
            </a:r>
          </a:p>
          <a:p>
            <a:pPr algn="l" defTabSz="685800">
              <a:tabLst>
                <a:tab pos="368300" algn="l"/>
              </a:tabLst>
              <a:defRPr sz="2400" b="1">
                <a:latin typeface="Menlo Regular"/>
                <a:ea typeface="Menlo Regular"/>
                <a:cs typeface="Menlo Regular"/>
                <a:sym typeface="Menlo Regular"/>
              </a:defRPr>
            </a:pPr>
            <a:r>
              <a:rPr sz="2200" dirty="0"/>
              <a:t>         {</a:t>
            </a:r>
          </a:p>
          <a:p>
            <a:pPr algn="l" defTabSz="685800">
              <a:tabLst>
                <a:tab pos="368300" algn="l"/>
              </a:tabLst>
              <a:defRPr sz="2400" b="1">
                <a:latin typeface="Menlo Regular"/>
                <a:ea typeface="Menlo Regular"/>
                <a:cs typeface="Menlo Regular"/>
                <a:sym typeface="Menlo Regular"/>
              </a:defRPr>
            </a:pPr>
            <a:r>
              <a:rPr sz="2200" dirty="0"/>
              <a:t>            std::swap(items[</a:t>
            </a:r>
            <a:r>
              <a:rPr sz="2200" dirty="0" err="1"/>
              <a:t>someItemIndex</a:t>
            </a:r>
            <a:r>
              <a:rPr sz="2200" dirty="0"/>
              <a:t>], items[</a:t>
            </a:r>
            <a:r>
              <a:rPr sz="2200" dirty="0" err="1"/>
              <a:t>parentIndex</a:t>
            </a:r>
            <a:r>
              <a:rPr sz="2200" dirty="0"/>
              <a:t>]);</a:t>
            </a:r>
          </a:p>
          <a:p>
            <a:pPr algn="l" defTabSz="685800">
              <a:tabLst>
                <a:tab pos="368300" algn="l"/>
              </a:tabLst>
              <a:defRPr sz="2400" b="1">
                <a:latin typeface="Menlo Regular"/>
                <a:ea typeface="Menlo Regular"/>
                <a:cs typeface="Menlo Regular"/>
                <a:sym typeface="Menlo Regular"/>
              </a:defRPr>
            </a:pPr>
            <a:r>
              <a:rPr sz="2200" dirty="0"/>
              <a:t>            </a:t>
            </a:r>
            <a:r>
              <a:rPr sz="2200" dirty="0" err="1"/>
              <a:t>someItemIndex</a:t>
            </a:r>
            <a:r>
              <a:rPr sz="2200" dirty="0"/>
              <a:t> = </a:t>
            </a:r>
            <a:r>
              <a:rPr sz="2200" dirty="0" err="1"/>
              <a:t>parentIndex</a:t>
            </a:r>
            <a:r>
              <a:rPr sz="2200" dirty="0"/>
              <a:t>;</a:t>
            </a:r>
          </a:p>
          <a:p>
            <a:pPr algn="l" defTabSz="685800">
              <a:tabLst>
                <a:tab pos="368300" algn="l"/>
              </a:tabLst>
              <a:defRPr sz="2400" b="1">
                <a:latin typeface="Menlo Regular"/>
                <a:ea typeface="Menlo Regular"/>
                <a:cs typeface="Menlo Regular"/>
                <a:sym typeface="Menlo Regular"/>
              </a:defRPr>
            </a:pPr>
            <a:r>
              <a:rPr sz="2200" dirty="0"/>
              <a:t>         }  </a:t>
            </a:r>
            <a:r>
              <a:rPr sz="2200" dirty="0">
                <a:solidFill>
                  <a:srgbClr val="008400"/>
                </a:solidFill>
              </a:rPr>
              <a:t>// end if</a:t>
            </a:r>
          </a:p>
          <a:p>
            <a:pPr algn="l" defTabSz="685800">
              <a:tabLst>
                <a:tab pos="368300" algn="l"/>
              </a:tabLst>
              <a:defRPr sz="2400" b="1">
                <a:solidFill>
                  <a:srgbClr val="008400"/>
                </a:solidFill>
                <a:latin typeface="Menlo Regular"/>
                <a:ea typeface="Menlo Regular"/>
                <a:cs typeface="Menlo Regular"/>
                <a:sym typeface="Menlo Regular"/>
              </a:defRPr>
            </a:pPr>
            <a:r>
              <a:rPr sz="2200" dirty="0">
                <a:solidFill>
                  <a:srgbClr val="000000"/>
                </a:solidFill>
              </a:rPr>
              <a:t>      }  </a:t>
            </a:r>
            <a:r>
              <a:rPr sz="2200" dirty="0"/>
              <a:t>// end while</a:t>
            </a:r>
            <a:endParaRPr sz="2200" dirty="0">
              <a:solidFill>
                <a:srgbClr val="000000"/>
              </a:solidFill>
            </a:endParaRPr>
          </a:p>
          <a:p>
            <a:pPr algn="l" defTabSz="685800">
              <a:tabLst>
                <a:tab pos="368300" algn="l"/>
              </a:tabLst>
              <a:defRPr sz="2400" b="1">
                <a:latin typeface="Menlo Regular"/>
                <a:ea typeface="Menlo Regular"/>
                <a:cs typeface="Menlo Regular"/>
                <a:sym typeface="Menlo Regular"/>
              </a:defRPr>
            </a:pPr>
            <a:endParaRPr sz="2200" dirty="0">
              <a:solidFill>
                <a:srgbClr val="000000"/>
              </a:solidFill>
            </a:endParaRPr>
          </a:p>
          <a:p>
            <a:pPr algn="l" defTabSz="685800">
              <a:tabLst>
                <a:tab pos="368300" algn="l"/>
              </a:tabLst>
              <a:defRPr sz="2400" b="1">
                <a:latin typeface="Menlo Regular"/>
                <a:ea typeface="Menlo Regular"/>
                <a:cs typeface="Menlo Regular"/>
                <a:sym typeface="Menlo Regular"/>
              </a:defRPr>
            </a:pPr>
            <a:r>
              <a:rPr sz="2200" dirty="0"/>
              <a:t>      </a:t>
            </a:r>
            <a:r>
              <a:rPr sz="2200" dirty="0" err="1"/>
              <a:t>itemCount</a:t>
            </a:r>
            <a:r>
              <a:rPr sz="2200" dirty="0"/>
              <a:t>++;</a:t>
            </a:r>
          </a:p>
          <a:p>
            <a:pPr algn="l" defTabSz="685800">
              <a:tabLst>
                <a:tab pos="368300" algn="l"/>
              </a:tabLst>
              <a:defRPr sz="2400" b="1">
                <a:latin typeface="Menlo Regular"/>
                <a:ea typeface="Menlo Regular"/>
                <a:cs typeface="Menlo Regular"/>
                <a:sym typeface="Menlo Regular"/>
              </a:defRPr>
            </a:pPr>
            <a:r>
              <a:rPr sz="2200" dirty="0"/>
              <a:t>      </a:t>
            </a:r>
            <a:r>
              <a:rPr sz="2200" dirty="0" err="1"/>
              <a:t>isSuccessful</a:t>
            </a:r>
            <a:r>
              <a:rPr sz="2200" dirty="0"/>
              <a:t> = </a:t>
            </a:r>
            <a:r>
              <a:rPr sz="2200" dirty="0">
                <a:solidFill>
                  <a:srgbClr val="BB2CA2"/>
                </a:solidFill>
              </a:rPr>
              <a:t>true</a:t>
            </a:r>
            <a:r>
              <a:rPr sz="2200" dirty="0"/>
              <a:t>;</a:t>
            </a:r>
          </a:p>
          <a:p>
            <a:pPr algn="l" defTabSz="685800">
              <a:tabLst>
                <a:tab pos="368300" algn="l"/>
              </a:tabLst>
              <a:defRPr sz="2400" b="1">
                <a:solidFill>
                  <a:srgbClr val="008400"/>
                </a:solidFill>
                <a:latin typeface="Menlo Regular"/>
                <a:ea typeface="Menlo Regular"/>
                <a:cs typeface="Menlo Regular"/>
                <a:sym typeface="Menlo Regular"/>
              </a:defRPr>
            </a:pPr>
            <a:r>
              <a:rPr sz="2200" dirty="0">
                <a:solidFill>
                  <a:srgbClr val="000000"/>
                </a:solidFill>
              </a:rPr>
              <a:t>   }  </a:t>
            </a:r>
            <a:r>
              <a:rPr sz="2200" dirty="0"/>
              <a:t>// end if</a:t>
            </a:r>
            <a:endParaRPr sz="2200" dirty="0">
              <a:solidFill>
                <a:srgbClr val="000000"/>
              </a:solidFill>
            </a:endParaRPr>
          </a:p>
          <a:p>
            <a:pPr algn="l" defTabSz="685800">
              <a:tabLst>
                <a:tab pos="368300" algn="l"/>
              </a:tabLst>
              <a:defRPr sz="2400" b="1">
                <a:latin typeface="Menlo Regular"/>
                <a:ea typeface="Menlo Regular"/>
                <a:cs typeface="Menlo Regular"/>
                <a:sym typeface="Menlo Regular"/>
              </a:defRPr>
            </a:pPr>
            <a:r>
              <a:rPr sz="2200" dirty="0"/>
              <a:t>  </a:t>
            </a:r>
          </a:p>
          <a:p>
            <a:pPr algn="l" defTabSz="685800">
              <a:tabLst>
                <a:tab pos="368300" algn="l"/>
              </a:tabLst>
              <a:defRPr sz="2400" b="1">
                <a:latin typeface="Menlo Regular"/>
                <a:ea typeface="Menlo Regular"/>
                <a:cs typeface="Menlo Regular"/>
                <a:sym typeface="Menlo Regular"/>
              </a:defRPr>
            </a:pPr>
            <a:r>
              <a:rPr sz="2200" dirty="0"/>
              <a:t>   </a:t>
            </a:r>
            <a:r>
              <a:rPr sz="2200" dirty="0">
                <a:solidFill>
                  <a:srgbClr val="BB2CA2"/>
                </a:solidFill>
              </a:rPr>
              <a:t>return</a:t>
            </a:r>
            <a:r>
              <a:rPr sz="2200" dirty="0"/>
              <a:t> </a:t>
            </a:r>
            <a:r>
              <a:rPr sz="2200" dirty="0" err="1"/>
              <a:t>isSuccessful</a:t>
            </a:r>
            <a:r>
              <a:rPr sz="2200" dirty="0"/>
              <a:t>;</a:t>
            </a:r>
          </a:p>
          <a:p>
            <a:pPr algn="l" defTabSz="685800">
              <a:tabLst>
                <a:tab pos="368300" algn="l"/>
              </a:tabLst>
              <a:defRPr sz="2400" b="1">
                <a:solidFill>
                  <a:srgbClr val="008400"/>
                </a:solidFill>
                <a:latin typeface="Menlo Regular"/>
                <a:ea typeface="Menlo Regular"/>
                <a:cs typeface="Menlo Regular"/>
                <a:sym typeface="Menlo Regular"/>
              </a:defRPr>
            </a:pPr>
            <a:r>
              <a:rPr sz="2200" dirty="0">
                <a:solidFill>
                  <a:srgbClr val="000000"/>
                </a:solidFill>
              </a:rPr>
              <a:t>}  </a:t>
            </a:r>
            <a:r>
              <a:rPr sz="2200" dirty="0"/>
              <a:t>// end add</a:t>
            </a:r>
            <a:endParaRPr sz="2200" dirty="0">
              <a:solidFill>
                <a:srgbClr val="000000"/>
              </a:solidFill>
            </a:endParaRPr>
          </a:p>
        </p:txBody>
      </p:sp>
      <p:sp>
        <p:nvSpPr>
          <p:cNvPr id="261" name="Circle"/>
          <p:cNvSpPr/>
          <p:nvPr/>
        </p:nvSpPr>
        <p:spPr>
          <a:xfrm>
            <a:off x="2711762" y="11661383"/>
            <a:ext cx="976068" cy="974756"/>
          </a:xfrm>
          <a:prstGeom prst="ellipse">
            <a:avLst/>
          </a:prstGeom>
          <a:blipFill>
            <a:blip r:embed="rId4"/>
          </a:blipFill>
          <a:ln w="38100">
            <a:solidFill>
              <a:srgbClr val="0F3F79">
                <a:alpha val="75000"/>
              </a:srgbClr>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262" name="85"/>
          <p:cNvSpPr/>
          <p:nvPr/>
        </p:nvSpPr>
        <p:spPr>
          <a:xfrm>
            <a:off x="8411112" y="7629524"/>
            <a:ext cx="729073" cy="685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700" b="1">
                <a:ln w="12700" cap="flat">
                  <a:solidFill>
                    <a:srgbClr val="FFFFFF"/>
                  </a:solidFill>
                  <a:prstDash val="solid"/>
                  <a:miter lim="400000"/>
                </a:ln>
                <a:solidFill>
                  <a:srgbClr val="600B00"/>
                </a:solidFill>
                <a:effectLst>
                  <a:outerShdw blurRad="50800" dir="18900000" rotWithShape="0">
                    <a:srgbClr val="FFFFFF"/>
                  </a:outerShdw>
                </a:effectLst>
                <a:latin typeface="Courier New"/>
                <a:ea typeface="Courier New"/>
                <a:cs typeface="Courier New"/>
                <a:sym typeface="Courier New"/>
              </a:defRPr>
            </a:lvl1pPr>
          </a:lstStyle>
          <a:p>
            <a:r>
              <a:t>85</a:t>
            </a:r>
          </a:p>
        </p:txBody>
      </p:sp>
      <p:sp>
        <p:nvSpPr>
          <p:cNvPr id="263" name="85"/>
          <p:cNvSpPr/>
          <p:nvPr/>
        </p:nvSpPr>
        <p:spPr>
          <a:xfrm>
            <a:off x="21464810" y="11688953"/>
            <a:ext cx="720181"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B00"/>
                </a:solidFill>
                <a:latin typeface="Courier New"/>
                <a:ea typeface="Courier New"/>
                <a:cs typeface="Courier New"/>
                <a:sym typeface="Courier New"/>
              </a:defRPr>
            </a:lvl1pPr>
          </a:lstStyle>
          <a:p>
            <a:r>
              <a:t>85</a:t>
            </a:r>
          </a:p>
        </p:txBody>
      </p:sp>
      <p:sp>
        <p:nvSpPr>
          <p:cNvPr id="264" name="30"/>
          <p:cNvSpPr/>
          <p:nvPr/>
        </p:nvSpPr>
        <p:spPr>
          <a:xfrm>
            <a:off x="3507060" y="10169906"/>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30</a:t>
            </a:r>
          </a:p>
        </p:txBody>
      </p:sp>
      <p:sp>
        <p:nvSpPr>
          <p:cNvPr id="265" name="Line"/>
          <p:cNvSpPr/>
          <p:nvPr/>
        </p:nvSpPr>
        <p:spPr>
          <a:xfrm>
            <a:off x="8229600" y="11193001"/>
            <a:ext cx="1390650" cy="419101"/>
          </a:xfrm>
          <a:custGeom>
            <a:avLst/>
            <a:gdLst/>
            <a:ahLst/>
            <a:cxnLst>
              <a:cxn ang="0">
                <a:pos x="wd2" y="hd2"/>
              </a:cxn>
              <a:cxn ang="5400000">
                <a:pos x="wd2" y="hd2"/>
              </a:cxn>
              <a:cxn ang="10800000">
                <a:pos x="wd2" y="hd2"/>
              </a:cxn>
              <a:cxn ang="16200000">
                <a:pos x="wd2" y="hd2"/>
              </a:cxn>
            </a:cxnLst>
            <a:rect l="0" t="0" r="r" b="b"/>
            <a:pathLst>
              <a:path w="21600" h="21117" extrusionOk="0">
                <a:moveTo>
                  <a:pt x="0" y="20908"/>
                </a:moveTo>
                <a:cubicBezTo>
                  <a:pt x="0" y="20908"/>
                  <a:pt x="1745" y="-483"/>
                  <a:pt x="10669" y="8"/>
                </a:cubicBezTo>
                <a:cubicBezTo>
                  <a:pt x="13071" y="140"/>
                  <a:pt x="21600" y="21117"/>
                  <a:pt x="21600" y="21117"/>
                </a:cubicBezTo>
              </a:path>
            </a:pathLst>
          </a:custGeom>
          <a:ln w="114300">
            <a:solidFill>
              <a:srgbClr val="FFFB00"/>
            </a:solidFill>
            <a:miter lim="400000"/>
            <a:headEnd type="stealth"/>
          </a:ln>
          <a:effectLst>
            <a:outerShdw blurRad="2794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Tree>
  </p:cSld>
  <p:clrMapOvr>
    <a:masterClrMapping/>
  </p:clrMapOvr>
  <mc:AlternateContent xmlns:mc="http://schemas.openxmlformats.org/markup-compatibility/2006" xmlns:p159="http://schemas.microsoft.com/office/powerpoint/2015/09/main">
    <mc:Choice Requires="p159">
      <p:transition>
        <p159:morph option="byChar"/>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217"/>
                                        </p:tgtEl>
                                        <p:attrNameLst>
                                          <p:attrName>style.visibility</p:attrName>
                                        </p:attrNameLst>
                                      </p:cBhvr>
                                      <p:to>
                                        <p:strVal val="visible"/>
                                      </p:to>
                                    </p:set>
                                    <p:anim calcmode="lin" valueType="num">
                                      <p:cBhvr>
                                        <p:cTn id="7" dur="1000" fill="hold"/>
                                        <p:tgtEl>
                                          <p:spTgt spid="217"/>
                                        </p:tgtEl>
                                        <p:attrNameLst>
                                          <p:attrName>ppt_w</p:attrName>
                                        </p:attrNameLst>
                                      </p:cBhvr>
                                      <p:tavLst>
                                        <p:tav tm="0">
                                          <p:val>
                                            <p:strVal val="4*#ppt_w"/>
                                          </p:val>
                                        </p:tav>
                                        <p:tav tm="100000">
                                          <p:val>
                                            <p:strVal val="#ppt_w"/>
                                          </p:val>
                                        </p:tav>
                                      </p:tavLst>
                                    </p:anim>
                                    <p:anim calcmode="lin" valueType="num">
                                      <p:cBhvr>
                                        <p:cTn id="8" dur="1000" fill="hold"/>
                                        <p:tgtEl>
                                          <p:spTgt spid="217"/>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fill="hold" grpId="2" nodeType="clickEffect">
                                  <p:stCondLst>
                                    <p:cond delay="0"/>
                                  </p:stCondLst>
                                  <p:iterate>
                                    <p:tmAbs val="0"/>
                                  </p:iterate>
                                  <p:childTnLst>
                                    <p:set>
                                      <p:cBhvr>
                                        <p:cTn id="12" fill="hold"/>
                                        <p:tgtEl>
                                          <p:spTgt spid="218">
                                            <p:bg/>
                                          </p:spTgt>
                                        </p:tgtEl>
                                        <p:attrNameLst>
                                          <p:attrName>style.visibility</p:attrName>
                                        </p:attrNameLst>
                                      </p:cBhvr>
                                      <p:to>
                                        <p:strVal val="visible"/>
                                      </p:to>
                                    </p:set>
                                    <p:animEffect transition="in" filter="fade">
                                      <p:cBhvr>
                                        <p:cTn id="13" dur="500"/>
                                        <p:tgtEl>
                                          <p:spTgt spid="218">
                                            <p:bg/>
                                          </p:spTgt>
                                        </p:tgtEl>
                                      </p:cBhvr>
                                    </p:animEffect>
                                  </p:childTnLst>
                                </p:cTn>
                              </p:par>
                              <p:par>
                                <p:cTn id="14" presetID="10" presetClass="entr" presetSubtype="0" fill="hold" grpId="2" nodeType="withEffect">
                                  <p:stCondLst>
                                    <p:cond delay="0"/>
                                  </p:stCondLst>
                                  <p:iterate>
                                    <p:tmAbs val="0"/>
                                  </p:iterate>
                                  <p:childTnLst>
                                    <p:set>
                                      <p:cBhvr>
                                        <p:cTn id="15" fill="hold"/>
                                        <p:tgtEl>
                                          <p:spTgt spid="218">
                                            <p:txEl>
                                              <p:pRg st="0" end="0"/>
                                            </p:txEl>
                                          </p:spTgt>
                                        </p:tgtEl>
                                        <p:attrNameLst>
                                          <p:attrName>style.visibility</p:attrName>
                                        </p:attrNameLst>
                                      </p:cBhvr>
                                      <p:to>
                                        <p:strVal val="visible"/>
                                      </p:to>
                                    </p:set>
                                    <p:animEffect transition="in" filter="fade">
                                      <p:cBhvr>
                                        <p:cTn id="16" dur="500"/>
                                        <p:tgtEl>
                                          <p:spTgt spid="218">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2" nodeType="clickEffect">
                                  <p:stCondLst>
                                    <p:cond delay="0"/>
                                  </p:stCondLst>
                                  <p:iterate>
                                    <p:tmAbs val="0"/>
                                  </p:iterate>
                                  <p:childTnLst>
                                    <p:set>
                                      <p:cBhvr>
                                        <p:cTn id="20" fill="hold"/>
                                        <p:tgtEl>
                                          <p:spTgt spid="218">
                                            <p:txEl>
                                              <p:pRg st="1" end="1"/>
                                            </p:txEl>
                                          </p:spTgt>
                                        </p:tgtEl>
                                        <p:attrNameLst>
                                          <p:attrName>style.visibility</p:attrName>
                                        </p:attrNameLst>
                                      </p:cBhvr>
                                      <p:to>
                                        <p:strVal val="visible"/>
                                      </p:to>
                                    </p:set>
                                    <p:animEffect transition="in" filter="fade">
                                      <p:cBhvr>
                                        <p:cTn id="21" dur="500"/>
                                        <p:tgtEl>
                                          <p:spTgt spid="218">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2" nodeType="clickEffect">
                                  <p:stCondLst>
                                    <p:cond delay="0"/>
                                  </p:stCondLst>
                                  <p:iterate>
                                    <p:tmAbs val="0"/>
                                  </p:iterate>
                                  <p:childTnLst>
                                    <p:set>
                                      <p:cBhvr>
                                        <p:cTn id="25" fill="hold"/>
                                        <p:tgtEl>
                                          <p:spTgt spid="218">
                                            <p:txEl>
                                              <p:pRg st="2" end="2"/>
                                            </p:txEl>
                                          </p:spTgt>
                                        </p:tgtEl>
                                        <p:attrNameLst>
                                          <p:attrName>style.visibility</p:attrName>
                                        </p:attrNameLst>
                                      </p:cBhvr>
                                      <p:to>
                                        <p:strVal val="visible"/>
                                      </p:to>
                                    </p:set>
                                    <p:animEffect transition="in" filter="fade">
                                      <p:cBhvr>
                                        <p:cTn id="26" dur="500"/>
                                        <p:tgtEl>
                                          <p:spTgt spid="21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2" nodeType="clickEffect">
                                  <p:stCondLst>
                                    <p:cond delay="0"/>
                                  </p:stCondLst>
                                  <p:iterate>
                                    <p:tmAbs val="0"/>
                                  </p:iterate>
                                  <p:childTnLst>
                                    <p:set>
                                      <p:cBhvr>
                                        <p:cTn id="30" fill="hold"/>
                                        <p:tgtEl>
                                          <p:spTgt spid="218">
                                            <p:txEl>
                                              <p:pRg st="3" end="3"/>
                                            </p:txEl>
                                          </p:spTgt>
                                        </p:tgtEl>
                                        <p:attrNameLst>
                                          <p:attrName>style.visibility</p:attrName>
                                        </p:attrNameLst>
                                      </p:cBhvr>
                                      <p:to>
                                        <p:strVal val="visible"/>
                                      </p:to>
                                    </p:set>
                                    <p:animEffect transition="in" filter="fade">
                                      <p:cBhvr>
                                        <p:cTn id="31" dur="500"/>
                                        <p:tgtEl>
                                          <p:spTgt spid="218">
                                            <p:txEl>
                                              <p:pRg st="3" end="3"/>
                                            </p:txEl>
                                          </p:spTgt>
                                        </p:tgtEl>
                                      </p:cBhvr>
                                    </p:animEffect>
                                  </p:childTnLst>
                                </p:cTn>
                              </p:par>
                            </p:childTnLst>
                          </p:cTn>
                        </p:par>
                        <p:par>
                          <p:cTn id="32" fill="hold">
                            <p:stCondLst>
                              <p:cond delay="500"/>
                            </p:stCondLst>
                            <p:childTnLst>
                              <p:par>
                                <p:cTn id="33" presetID="1" presetClass="entr" presetSubtype="0" fill="hold" grpId="3" nodeType="afterEffect">
                                  <p:stCondLst>
                                    <p:cond delay="0"/>
                                  </p:stCondLst>
                                  <p:iterate type="lt">
                                    <p:tmAbs val="100"/>
                                  </p:iterate>
                                  <p:childTnLst>
                                    <p:set>
                                      <p:cBhvr>
                                        <p:cTn id="34" fill="hold"/>
                                        <p:tgtEl>
                                          <p:spTgt spid="260"/>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4" nodeType="afterEffect">
                                  <p:stCondLst>
                                    <p:cond delay="0"/>
                                  </p:stCondLst>
                                  <p:iterate type="lt">
                                    <p:tmAbs val="100"/>
                                  </p:iterate>
                                  <p:childTnLst>
                                    <p:set>
                                      <p:cBhvr>
                                        <p:cTn id="37" fill="hold"/>
                                        <p:tgtEl>
                                          <p:spTgt spid="216"/>
                                        </p:tgtEl>
                                        <p:attrNameLst>
                                          <p:attrName>style.visibility</p:attrName>
                                        </p:attrNameLst>
                                      </p:cBhvr>
                                      <p:to>
                                        <p:strVal val="visible"/>
                                      </p:to>
                                    </p:set>
                                  </p:childTnLst>
                                </p:cTn>
                              </p:par>
                            </p:childTnLst>
                          </p:cTn>
                        </p:par>
                        <p:par>
                          <p:cTn id="38" fill="hold">
                            <p:stCondLst>
                              <p:cond delay="500"/>
                            </p:stCondLst>
                            <p:childTnLst>
                              <p:par>
                                <p:cTn id="39" presetID="10" presetClass="entr" fill="hold" grpId="5" nodeType="afterEffect">
                                  <p:stCondLst>
                                    <p:cond delay="0"/>
                                  </p:stCondLst>
                                  <p:iterate>
                                    <p:tmAbs val="0"/>
                                  </p:iterate>
                                  <p:childTnLst>
                                    <p:set>
                                      <p:cBhvr>
                                        <p:cTn id="40" fill="hold"/>
                                        <p:tgtEl>
                                          <p:spTgt spid="262"/>
                                        </p:tgtEl>
                                        <p:attrNameLst>
                                          <p:attrName>style.visibility</p:attrName>
                                        </p:attrNameLst>
                                      </p:cBhvr>
                                      <p:to>
                                        <p:strVal val="visible"/>
                                      </p:to>
                                    </p:set>
                                    <p:animEffect transition="in" filter="fade">
                                      <p:cBhvr>
                                        <p:cTn id="41" dur="500"/>
                                        <p:tgtEl>
                                          <p:spTgt spid="26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fill="hold" grpId="6" nodeType="clickEffect">
                                  <p:stCondLst>
                                    <p:cond delay="0"/>
                                  </p:stCondLst>
                                  <p:iterate>
                                    <p:tmAbs val="0"/>
                                  </p:iterate>
                                  <p:childTnLst>
                                    <p:set>
                                      <p:cBhvr>
                                        <p:cTn id="45" fill="hold"/>
                                        <p:tgtEl>
                                          <p:spTgt spid="230"/>
                                        </p:tgtEl>
                                        <p:attrNameLst>
                                          <p:attrName>style.visibility</p:attrName>
                                        </p:attrNameLst>
                                      </p:cBhvr>
                                      <p:to>
                                        <p:strVal val="visible"/>
                                      </p:to>
                                    </p:set>
                                    <p:animEffect transition="in" filter="fade">
                                      <p:cBhvr>
                                        <p:cTn id="46" dur="500"/>
                                        <p:tgtEl>
                                          <p:spTgt spid="230"/>
                                        </p:tgtEl>
                                      </p:cBhvr>
                                    </p:animEffect>
                                  </p:childTnLst>
                                </p:cTn>
                              </p:par>
                            </p:childTnLst>
                          </p:cTn>
                        </p:par>
                        <p:par>
                          <p:cTn id="47" fill="hold">
                            <p:stCondLst>
                              <p:cond delay="500"/>
                            </p:stCondLst>
                            <p:childTnLst>
                              <p:par>
                                <p:cTn id="48" presetID="1" presetClass="exit" presetSubtype="0" fill="hold" grpId="7" nodeType="afterEffect">
                                  <p:stCondLst>
                                    <p:cond delay="0"/>
                                  </p:stCondLst>
                                  <p:iterate type="lt">
                                    <p:tmAbs val="100"/>
                                  </p:iterate>
                                  <p:childTnLst>
                                    <p:set>
                                      <p:cBhvr>
                                        <p:cTn id="49" fill="hold">
                                          <p:stCondLst>
                                            <p:cond delay="0"/>
                                          </p:stCondLst>
                                        </p:cTn>
                                        <p:tgtEl>
                                          <p:spTgt spid="216"/>
                                        </p:tgtEl>
                                        <p:attrNameLst>
                                          <p:attrName>style.visibility</p:attrName>
                                        </p:attrNameLst>
                                      </p:cBhvr>
                                      <p:to>
                                        <p:strVal val="hidden"/>
                                      </p:to>
                                    </p:set>
                                  </p:childTnLst>
                                </p:cTn>
                              </p:par>
                            </p:childTnLst>
                          </p:cTn>
                        </p:par>
                        <p:par>
                          <p:cTn id="50" fill="hold">
                            <p:stCondLst>
                              <p:cond delay="500"/>
                            </p:stCondLst>
                            <p:childTnLst>
                              <p:par>
                                <p:cTn id="51" presetID="10" presetClass="entr" fill="hold" grpId="8" nodeType="afterEffect">
                                  <p:stCondLst>
                                    <p:cond delay="0"/>
                                  </p:stCondLst>
                                  <p:iterate>
                                    <p:tmAbs val="0"/>
                                  </p:iterate>
                                  <p:childTnLst>
                                    <p:set>
                                      <p:cBhvr>
                                        <p:cTn id="52" fill="hold"/>
                                        <p:tgtEl>
                                          <p:spTgt spid="261"/>
                                        </p:tgtEl>
                                        <p:attrNameLst>
                                          <p:attrName>style.visibility</p:attrName>
                                        </p:attrNameLst>
                                      </p:cBhvr>
                                      <p:to>
                                        <p:strVal val="visible"/>
                                      </p:to>
                                    </p:set>
                                    <p:animEffect transition="in" filter="fade">
                                      <p:cBhvr>
                                        <p:cTn id="53" dur="500"/>
                                        <p:tgtEl>
                                          <p:spTgt spid="261"/>
                                        </p:tgtEl>
                                      </p:cBhvr>
                                    </p:animEffect>
                                  </p:childTnLst>
                                </p:cTn>
                              </p:par>
                            </p:childTnLst>
                          </p:cTn>
                        </p:par>
                        <p:par>
                          <p:cTn id="54" fill="hold">
                            <p:stCondLst>
                              <p:cond delay="0"/>
                            </p:stCondLst>
                            <p:childTnLst>
                              <p:par>
                                <p:cTn id="55" presetID="-1" presetClass="path" presetSubtype="0" accel="50000" decel="50000" fill="hold" nodeType="withEffect">
                                  <p:stCondLst>
                                    <p:cond delay="0"/>
                                  </p:stCondLst>
                                  <p:childTnLst>
                                    <p:animMotion origin="layout" path="M 0.000000 0.000000 C 0.000000 0.000000 -0.081040 -0.113086 -0.131118 0.065451 C -0.181195 0.243989 -0.195042 0.361017 -0.189589 0.359975" pathEditMode="relative">
                                      <p:cBhvr>
                                        <p:cTn id="56" dur="1000" fill="hold"/>
                                        <p:tgtEl>
                                          <p:spTgt spid="262"/>
                                        </p:tgtEl>
                                        <p:attrNameLst>
                                          <p:attrName>ppt_x</p:attrName>
                                          <p:attrName>ppt_y</p:attrName>
                                        </p:attrNameLst>
                                      </p:cBhvr>
                                    </p:animMotion>
                                  </p:childTnLst>
                                </p:cTn>
                              </p:par>
                            </p:childTnLst>
                          </p:cTn>
                        </p:par>
                        <p:par>
                          <p:cTn id="57" fill="hold">
                            <p:stCondLst>
                              <p:cond delay="1000"/>
                            </p:stCondLst>
                            <p:childTnLst>
                              <p:par>
                                <p:cTn id="58" presetID="10" presetClass="entr" fill="hold" grpId="10" nodeType="afterEffect">
                                  <p:stCondLst>
                                    <p:cond delay="0"/>
                                  </p:stCondLst>
                                  <p:iterate>
                                    <p:tmAbs val="0"/>
                                  </p:iterate>
                                  <p:childTnLst>
                                    <p:set>
                                      <p:cBhvr>
                                        <p:cTn id="59" fill="hold"/>
                                        <p:tgtEl>
                                          <p:spTgt spid="263"/>
                                        </p:tgtEl>
                                        <p:attrNameLst>
                                          <p:attrName>style.visibility</p:attrName>
                                        </p:attrNameLst>
                                      </p:cBhvr>
                                      <p:to>
                                        <p:strVal val="visible"/>
                                      </p:to>
                                    </p:set>
                                    <p:animEffect transition="in" filter="fade">
                                      <p:cBhvr>
                                        <p:cTn id="60" dur="500"/>
                                        <p:tgtEl>
                                          <p:spTgt spid="26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grpId="11" nodeType="clickEffect">
                                  <p:stCondLst>
                                    <p:cond delay="0"/>
                                  </p:stCondLst>
                                  <p:iterate>
                                    <p:tmAbs val="0"/>
                                  </p:iterate>
                                  <p:childTnLst>
                                    <p:set>
                                      <p:cBhvr>
                                        <p:cTn id="64" fill="hold"/>
                                        <p:tgtEl>
                                          <p:spTgt spid="257"/>
                                        </p:tgtEl>
                                        <p:attrNameLst>
                                          <p:attrName>style.visibility</p:attrName>
                                        </p:attrNameLst>
                                      </p:cBhvr>
                                      <p:to>
                                        <p:strVal val="visible"/>
                                      </p:to>
                                    </p:set>
                                    <p:animEffect transition="in" filter="wipe(right)">
                                      <p:cBhvr>
                                        <p:cTn id="65" dur="500"/>
                                        <p:tgtEl>
                                          <p:spTgt spid="25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xit" fill="hold" grpId="12" nodeType="clickEffect">
                                  <p:stCondLst>
                                    <p:cond delay="0"/>
                                  </p:stCondLst>
                                  <p:iterate>
                                    <p:tmAbs val="0"/>
                                  </p:iterate>
                                  <p:childTnLst>
                                    <p:animEffect transition="out" filter="fade">
                                      <p:cBhvr>
                                        <p:cTn id="69" dur="500" fill="hold"/>
                                        <p:tgtEl>
                                          <p:spTgt spid="257"/>
                                        </p:tgtEl>
                                      </p:cBhvr>
                                    </p:animEffect>
                                    <p:set>
                                      <p:cBhvr>
                                        <p:cTn id="70" fill="hold">
                                          <p:stCondLst>
                                            <p:cond delay="499"/>
                                          </p:stCondLst>
                                        </p:cTn>
                                        <p:tgtEl>
                                          <p:spTgt spid="257"/>
                                        </p:tgtEl>
                                        <p:attrNameLst>
                                          <p:attrName>style.visibility</p:attrName>
                                        </p:attrNameLst>
                                      </p:cBhvr>
                                      <p:to>
                                        <p:strVal val="hidden"/>
                                      </p:to>
                                    </p:set>
                                  </p:childTnLst>
                                </p:cTn>
                              </p:par>
                            </p:childTnLst>
                          </p:cTn>
                        </p:par>
                        <p:par>
                          <p:cTn id="71" fill="hold">
                            <p:stCondLst>
                              <p:cond delay="0"/>
                            </p:stCondLst>
                            <p:childTnLst>
                              <p:par>
                                <p:cTn id="72" presetID="-1" presetClass="path" presetSubtype="0" accel="50000" decel="50000" fill="hold" nodeType="withEffect">
                                  <p:stCondLst>
                                    <p:cond delay="0"/>
                                  </p:stCondLst>
                                  <p:childTnLst>
                                    <p:animMotion origin="layout" path="M 0.000000 0.000000 C 0.000000 0.000000 0.094652 -0.095443 0.146972 -0.090972 C 0.199291 -0.086502 0.305545 0.000731 0.305545 0.000731" pathEditMode="relative">
                                      <p:cBhvr>
                                        <p:cTn id="73" dur="500" fill="hold"/>
                                        <p:tgtEl>
                                          <p:spTgt spid="252"/>
                                        </p:tgtEl>
                                        <p:attrNameLst>
                                          <p:attrName>ppt_x</p:attrName>
                                          <p:attrName>ppt_y</p:attrName>
                                        </p:attrNameLst>
                                      </p:cBhvr>
                                    </p:animMotion>
                                  </p:childTnLst>
                                </p:cTn>
                              </p:par>
                            </p:childTnLst>
                          </p:cTn>
                        </p:par>
                        <p:par>
                          <p:cTn id="74" fill="hold">
                            <p:stCondLst>
                              <p:cond delay="0"/>
                            </p:stCondLst>
                            <p:childTnLst>
                              <p:par>
                                <p:cTn id="75" presetID="-1" presetClass="path" presetSubtype="0" accel="50000" decel="50000" fill="hold" nodeType="withEffect">
                                  <p:stCondLst>
                                    <p:cond delay="0"/>
                                  </p:stCondLst>
                                  <p:childTnLst>
                                    <p:animMotion origin="layout" path="M 0.000000 0.000000 C 0.000000 0.000000 -0.067145 -0.176230 -0.153644 -0.167361 C -0.240143 -0.158492 -0.310850 0.000933 -0.310850 0.000933" pathEditMode="relative">
                                      <p:cBhvr>
                                        <p:cTn id="76" dur="500" fill="hold"/>
                                        <p:tgtEl>
                                          <p:spTgt spid="263"/>
                                        </p:tgtEl>
                                        <p:attrNameLst>
                                          <p:attrName>ppt_x</p:attrName>
                                          <p:attrName>ppt_y</p:attrName>
                                        </p:attrNameLst>
                                      </p:cBhvr>
                                    </p:animMotion>
                                  </p:childTnLst>
                                </p:cTn>
                              </p:par>
                            </p:childTnLst>
                          </p:cTn>
                        </p:par>
                        <p:par>
                          <p:cTn id="77" fill="hold">
                            <p:stCondLst>
                              <p:cond delay="0"/>
                            </p:stCondLst>
                            <p:childTnLst>
                              <p:par>
                                <p:cTn id="78" presetID="-1" presetClass="path" presetSubtype="0" accel="50000" decel="50000" fill="hold" nodeType="afterEffect">
                                  <p:stCondLst>
                                    <p:cond delay="0"/>
                                  </p:stCondLst>
                                  <p:childTnLst>
                                    <p:animMotion origin="layout" path="M 0.000000 0.000000 L -0.027389 0.121231" pathEditMode="relative">
                                      <p:cBhvr>
                                        <p:cTn id="79" dur="750" fill="hold"/>
                                        <p:tgtEl>
                                          <p:spTgt spid="264"/>
                                        </p:tgtEl>
                                        <p:attrNameLst>
                                          <p:attrName>ppt_x</p:attrName>
                                          <p:attrName>ppt_y</p:attrName>
                                        </p:attrNameLst>
                                      </p:cBhvr>
                                    </p:animMotion>
                                  </p:childTnLst>
                                </p:cTn>
                              </p:par>
                            </p:childTnLst>
                          </p:cTn>
                        </p:par>
                      </p:childTnLst>
                    </p:cTn>
                  </p:par>
                  <p:par>
                    <p:cTn id="80" fill="hold">
                      <p:stCondLst>
                        <p:cond delay="indefinite"/>
                      </p:stCondLst>
                      <p:childTnLst>
                        <p:par>
                          <p:cTn id="81" fill="hold">
                            <p:stCondLst>
                              <p:cond delay="0"/>
                            </p:stCondLst>
                            <p:childTnLst>
                              <p:par>
                                <p:cTn id="82" presetID="22" presetClass="entr" presetSubtype="2" fill="hold" grpId="16" nodeType="clickEffect">
                                  <p:stCondLst>
                                    <p:cond delay="0"/>
                                  </p:stCondLst>
                                  <p:iterate>
                                    <p:tmAbs val="0"/>
                                  </p:iterate>
                                  <p:childTnLst>
                                    <p:set>
                                      <p:cBhvr>
                                        <p:cTn id="83" fill="hold"/>
                                        <p:tgtEl>
                                          <p:spTgt spid="258"/>
                                        </p:tgtEl>
                                        <p:attrNameLst>
                                          <p:attrName>style.visibility</p:attrName>
                                        </p:attrNameLst>
                                      </p:cBhvr>
                                      <p:to>
                                        <p:strVal val="visible"/>
                                      </p:to>
                                    </p:set>
                                    <p:animEffect transition="in" filter="wipe(right)">
                                      <p:cBhvr>
                                        <p:cTn id="84" dur="750"/>
                                        <p:tgtEl>
                                          <p:spTgt spid="258"/>
                                        </p:tgtEl>
                                      </p:cBhvr>
                                    </p:animEffect>
                                  </p:childTnLst>
                                </p:cTn>
                              </p:par>
                            </p:childTnLst>
                          </p:cTn>
                        </p:par>
                        <p:par>
                          <p:cTn id="85" fill="hold">
                            <p:stCondLst>
                              <p:cond delay="0"/>
                            </p:stCondLst>
                            <p:childTnLst>
                              <p:par>
                                <p:cTn id="86" presetID="-1" presetClass="path" presetSubtype="0" accel="50000" decel="50000" fill="hold" nodeType="withEffect">
                                  <p:stCondLst>
                                    <p:cond delay="0"/>
                                  </p:stCondLst>
                                  <p:childTnLst>
                                    <p:animMotion origin="layout" path="M -0.189589 0.359975 L -0.236676 0.234585" pathEditMode="relative">
                                      <p:cBhvr>
                                        <p:cTn id="87" dur="1000" fill="hold"/>
                                        <p:tgtEl>
                                          <p:spTgt spid="262"/>
                                        </p:tgtEl>
                                        <p:attrNameLst>
                                          <p:attrName>ppt_x</p:attrName>
                                          <p:attrName>ppt_y</p:attrName>
                                        </p:attrNameLst>
                                      </p:cBhvr>
                                    </p:animMotion>
                                  </p:childTnLst>
                                </p:cTn>
                              </p:par>
                            </p:childTnLst>
                          </p:cTn>
                        </p:par>
                      </p:childTnLst>
                    </p:cTn>
                  </p:par>
                  <p:par>
                    <p:cTn id="88" fill="hold">
                      <p:stCondLst>
                        <p:cond delay="indefinite"/>
                      </p:stCondLst>
                      <p:childTnLst>
                        <p:par>
                          <p:cTn id="89" fill="hold">
                            <p:stCondLst>
                              <p:cond delay="0"/>
                            </p:stCondLst>
                            <p:childTnLst>
                              <p:par>
                                <p:cTn id="90" presetID="10" presetClass="exit" fill="hold" grpId="18" nodeType="clickEffect">
                                  <p:stCondLst>
                                    <p:cond delay="0"/>
                                  </p:stCondLst>
                                  <p:iterate>
                                    <p:tmAbs val="0"/>
                                  </p:iterate>
                                  <p:childTnLst>
                                    <p:animEffect transition="out" filter="fade">
                                      <p:cBhvr>
                                        <p:cTn id="91" dur="500" fill="hold"/>
                                        <p:tgtEl>
                                          <p:spTgt spid="258"/>
                                        </p:tgtEl>
                                      </p:cBhvr>
                                    </p:animEffect>
                                    <p:set>
                                      <p:cBhvr>
                                        <p:cTn id="92" fill="hold">
                                          <p:stCondLst>
                                            <p:cond delay="499"/>
                                          </p:stCondLst>
                                        </p:cTn>
                                        <p:tgtEl>
                                          <p:spTgt spid="258"/>
                                        </p:tgtEl>
                                        <p:attrNameLst>
                                          <p:attrName>style.visibility</p:attrName>
                                        </p:attrNameLst>
                                      </p:cBhvr>
                                      <p:to>
                                        <p:strVal val="hidden"/>
                                      </p:to>
                                    </p:set>
                                  </p:childTnLst>
                                </p:cTn>
                              </p:par>
                            </p:childTnLst>
                          </p:cTn>
                        </p:par>
                        <p:par>
                          <p:cTn id="93" fill="hold">
                            <p:stCondLst>
                              <p:cond delay="0"/>
                            </p:stCondLst>
                            <p:childTnLst>
                              <p:par>
                                <p:cTn id="94" presetID="-1" presetClass="path" presetSubtype="0" accel="50000" decel="50000" fill="hold" nodeType="withEffect">
                                  <p:stCondLst>
                                    <p:cond delay="0"/>
                                  </p:stCondLst>
                                  <p:childTnLst>
                                    <p:animMotion origin="layout" path="M -0.310850 0.000933 C -0.310850 0.000933 -0.325564 -0.271079 -0.405988 -0.274306 C -0.486412 -0.277532 -0.502118 -0.001005 -0.502118 -0.001005" pathEditMode="relative">
                                      <p:cBhvr>
                                        <p:cTn id="95" dur="500" fill="hold"/>
                                        <p:tgtEl>
                                          <p:spTgt spid="263"/>
                                        </p:tgtEl>
                                        <p:attrNameLst>
                                          <p:attrName>ppt_x</p:attrName>
                                          <p:attrName>ppt_y</p:attrName>
                                        </p:attrNameLst>
                                      </p:cBhvr>
                                    </p:animMotion>
                                  </p:childTnLst>
                                </p:cTn>
                              </p:par>
                            </p:childTnLst>
                          </p:cTn>
                        </p:par>
                        <p:par>
                          <p:cTn id="96" fill="hold">
                            <p:stCondLst>
                              <p:cond delay="0"/>
                            </p:stCondLst>
                            <p:childTnLst>
                              <p:par>
                                <p:cTn id="97" presetID="-1" presetClass="path" presetSubtype="0" accel="50000" decel="50000" fill="hold" nodeType="withEffect">
                                  <p:stCondLst>
                                    <p:cond delay="0"/>
                                  </p:stCondLst>
                                  <p:childTnLst>
                                    <p:animMotion origin="layout" path="M 0.000000 0.000000 C 0.000000 0.000000 0.014196 -0.152662 0.093045 -0.154941 C 0.171894 -0.157219 0.193012 0.000637 0.193012 0.000637" pathEditMode="relative">
                                      <p:cBhvr>
                                        <p:cTn id="98" dur="500" fill="hold"/>
                                        <p:tgtEl>
                                          <p:spTgt spid="256"/>
                                        </p:tgtEl>
                                        <p:attrNameLst>
                                          <p:attrName>ppt_x</p:attrName>
                                          <p:attrName>ppt_y</p:attrName>
                                        </p:attrNameLst>
                                      </p:cBhvr>
                                    </p:animMotion>
                                  </p:childTnLst>
                                </p:cTn>
                              </p:par>
                            </p:childTnLst>
                          </p:cTn>
                        </p:par>
                        <p:par>
                          <p:cTn id="99" fill="hold">
                            <p:stCondLst>
                              <p:cond delay="0"/>
                            </p:stCondLst>
                            <p:childTnLst>
                              <p:par>
                                <p:cTn id="100" presetID="-1" presetClass="path" presetSubtype="0" accel="50000" decel="50000" fill="hold" nodeType="afterEffect">
                                  <p:stCondLst>
                                    <p:cond delay="0"/>
                                  </p:stCondLst>
                                  <p:childTnLst>
                                    <p:animMotion origin="layout" path="M 0.000000 0.000000 L 0.041876 0.120327" pathEditMode="relative">
                                      <p:cBhvr>
                                        <p:cTn id="101" dur="750" fill="hold"/>
                                        <p:tgtEl>
                                          <p:spTgt spid="245"/>
                                        </p:tgtEl>
                                        <p:attrNameLst>
                                          <p:attrName>ppt_x</p:attrName>
                                          <p:attrName>ppt_y</p:attrName>
                                        </p:attrNameLst>
                                      </p:cBhvr>
                                    </p:animMotion>
                                  </p:childTnLst>
                                </p:cTn>
                              </p:par>
                            </p:childTnLst>
                          </p:cTn>
                        </p:par>
                        <p:par>
                          <p:cTn id="102" fill="hold">
                            <p:stCondLst>
                              <p:cond delay="0"/>
                            </p:stCondLst>
                            <p:childTnLst>
                              <p:par>
                                <p:cTn id="103" presetID="-1" presetClass="path" presetSubtype="0" accel="50000" decel="50000" fill="hold" nodeType="withEffect">
                                  <p:stCondLst>
                                    <p:cond delay="0"/>
                                  </p:stCondLst>
                                  <p:childTnLst>
                                    <p:animMotion origin="layout" path="M -0.236676 0.234585 L -0.284019 0.109947" pathEditMode="relative">
                                      <p:cBhvr>
                                        <p:cTn id="104" dur="1000" fill="hold"/>
                                        <p:tgtEl>
                                          <p:spTgt spid="262"/>
                                        </p:tgtEl>
                                        <p:attrNameLst>
                                          <p:attrName>ppt_x</p:attrName>
                                          <p:attrName>ppt_y</p:attrName>
                                        </p:attrNameLst>
                                      </p:cBhvr>
                                    </p:animMotion>
                                  </p:childTnLst>
                                </p:cTn>
                              </p:par>
                            </p:childTnLst>
                          </p:cTn>
                        </p:par>
                      </p:childTnLst>
                    </p:cTn>
                  </p:par>
                  <p:par>
                    <p:cTn id="105" fill="hold">
                      <p:stCondLst>
                        <p:cond delay="indefinite"/>
                      </p:stCondLst>
                      <p:childTnLst>
                        <p:par>
                          <p:cTn id="106" fill="hold">
                            <p:stCondLst>
                              <p:cond delay="0"/>
                            </p:stCondLst>
                            <p:childTnLst>
                              <p:par>
                                <p:cTn id="107" presetID="22" presetClass="entr" presetSubtype="2" fill="hold" grpId="23" nodeType="clickEffect">
                                  <p:stCondLst>
                                    <p:cond delay="0"/>
                                  </p:stCondLst>
                                  <p:iterate>
                                    <p:tmAbs val="0"/>
                                  </p:iterate>
                                  <p:childTnLst>
                                    <p:set>
                                      <p:cBhvr>
                                        <p:cTn id="108" fill="hold"/>
                                        <p:tgtEl>
                                          <p:spTgt spid="265"/>
                                        </p:tgtEl>
                                        <p:attrNameLst>
                                          <p:attrName>style.visibility</p:attrName>
                                        </p:attrNameLst>
                                      </p:cBhvr>
                                      <p:to>
                                        <p:strVal val="visible"/>
                                      </p:to>
                                    </p:set>
                                    <p:animEffect transition="in" filter="wipe(right)">
                                      <p:cBhvr>
                                        <p:cTn id="109" dur="750"/>
                                        <p:tgtEl>
                                          <p:spTgt spid="265"/>
                                        </p:tgtEl>
                                      </p:cBhvr>
                                    </p:animEffect>
                                  </p:childTnLst>
                                </p:cTn>
                              </p:par>
                            </p:childTnLst>
                          </p:cTn>
                        </p:par>
                        <p:par>
                          <p:cTn id="110" fill="hold">
                            <p:stCondLst>
                              <p:cond delay="0"/>
                            </p:stCondLst>
                            <p:childTnLst>
                              <p:par>
                                <p:cTn id="111" presetID="-1" presetClass="path" presetSubtype="0" accel="50000" decel="50000" fill="hold" nodeType="afterEffect">
                                  <p:stCondLst>
                                    <p:cond delay="0"/>
                                  </p:stCondLst>
                                  <p:childTnLst>
                                    <p:animMotion origin="layout" path="M -0.284019 0.109947 L -0.216274 -0.007378" pathEditMode="relative">
                                      <p:cBhvr>
                                        <p:cTn id="112" dur="1000" fill="hold"/>
                                        <p:tgtEl>
                                          <p:spTgt spid="262"/>
                                        </p:tgtEl>
                                        <p:attrNameLst>
                                          <p:attrName>ppt_x</p:attrName>
                                          <p:attrName>ppt_y</p:attrName>
                                        </p:attrNameLst>
                                      </p:cBhvr>
                                    </p:animMotion>
                                  </p:childTnLst>
                                </p:cTn>
                              </p:par>
                            </p:childTnLst>
                          </p:cTn>
                        </p:par>
                      </p:childTnLst>
                    </p:cTn>
                  </p:par>
                  <p:par>
                    <p:cTn id="113" fill="hold">
                      <p:stCondLst>
                        <p:cond delay="indefinite"/>
                      </p:stCondLst>
                      <p:childTnLst>
                        <p:par>
                          <p:cTn id="114" fill="hold">
                            <p:stCondLst>
                              <p:cond delay="0"/>
                            </p:stCondLst>
                            <p:childTnLst>
                              <p:par>
                                <p:cTn id="115" presetID="10" presetClass="exit" fill="hold" grpId="25" nodeType="clickEffect">
                                  <p:stCondLst>
                                    <p:cond delay="0"/>
                                  </p:stCondLst>
                                  <p:iterate>
                                    <p:tmAbs val="0"/>
                                  </p:iterate>
                                  <p:childTnLst>
                                    <p:animEffect transition="out" filter="fade">
                                      <p:cBhvr>
                                        <p:cTn id="116" dur="500" fill="hold"/>
                                        <p:tgtEl>
                                          <p:spTgt spid="265"/>
                                        </p:tgtEl>
                                      </p:cBhvr>
                                    </p:animEffect>
                                    <p:set>
                                      <p:cBhvr>
                                        <p:cTn id="117" fill="hold">
                                          <p:stCondLst>
                                            <p:cond delay="499"/>
                                          </p:stCondLst>
                                        </p:cTn>
                                        <p:tgtEl>
                                          <p:spTgt spid="265"/>
                                        </p:tgtEl>
                                        <p:attrNameLst>
                                          <p:attrName>style.visibility</p:attrName>
                                        </p:attrNameLst>
                                      </p:cBhvr>
                                      <p:to>
                                        <p:strVal val="hidden"/>
                                      </p:to>
                                    </p:set>
                                  </p:childTnLst>
                                </p:cTn>
                              </p:par>
                            </p:childTnLst>
                          </p:cTn>
                        </p:par>
                        <p:par>
                          <p:cTn id="118" fill="hold">
                            <p:stCondLst>
                              <p:cond delay="0"/>
                            </p:stCondLst>
                            <p:childTnLst>
                              <p:par>
                                <p:cTn id="119" presetID="-1" presetClass="path" presetSubtype="0" accel="50000" decel="50000" fill="hold" nodeType="afterEffect">
                                  <p:stCondLst>
                                    <p:cond delay="0"/>
                                  </p:stCondLst>
                                  <p:childTnLst>
                                    <p:animMotion origin="layout" path="M -0.216274 -0.007378 L -0.245791 0.115328" pathEditMode="relative">
                                      <p:cBhvr>
                                        <p:cTn id="120" dur="1000" fill="hold"/>
                                        <p:tgtEl>
                                          <p:spTgt spid="26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 grpId="4" animBg="1" advAuto="0"/>
      <p:bldP spid="216" grpId="7" animBg="1" advAuto="0"/>
      <p:bldP spid="217" grpId="1" animBg="1" advAuto="0"/>
      <p:bldP spid="218" grpId="2" build="p" bldLvl="5" animBg="1" advAuto="0"/>
      <p:bldP spid="230" grpId="6" animBg="1" advAuto="0"/>
      <p:bldP spid="257" grpId="11" animBg="1" advAuto="0"/>
      <p:bldP spid="257" grpId="12" animBg="1" advAuto="0"/>
      <p:bldP spid="258" grpId="16" animBg="1" advAuto="0"/>
      <p:bldP spid="258" grpId="18" animBg="1" advAuto="0"/>
      <p:bldP spid="260" grpId="3" animBg="1" advAuto="0"/>
      <p:bldP spid="261" grpId="8" animBg="1" advAuto="0"/>
      <p:bldP spid="262" grpId="5" animBg="1" advAuto="0"/>
      <p:bldP spid="263" grpId="10" animBg="1" advAuto="0"/>
      <p:bldP spid="265" grpId="23" animBg="1" advAuto="0"/>
      <p:bldP spid="265" grpId="25"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Rounded Rectangle"/>
          <p:cNvSpPr/>
          <p:nvPr/>
        </p:nvSpPr>
        <p:spPr>
          <a:xfrm>
            <a:off x="76200" y="7924800"/>
            <a:ext cx="4514850" cy="4762500"/>
          </a:xfrm>
          <a:prstGeom prst="roundRect">
            <a:avLst>
              <a:gd name="adj" fmla="val 6329"/>
            </a:avLst>
          </a:prstGeom>
          <a:solidFill>
            <a:srgbClr val="FFFB00"/>
          </a:solidFill>
          <a:ln w="38100">
            <a:solidFill>
              <a:srgbClr val="0000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70" name="Rounded Rectangle"/>
          <p:cNvSpPr/>
          <p:nvPr/>
        </p:nvSpPr>
        <p:spPr>
          <a:xfrm>
            <a:off x="4819650" y="7867650"/>
            <a:ext cx="3124200" cy="2990850"/>
          </a:xfrm>
          <a:prstGeom prst="roundRect">
            <a:avLst>
              <a:gd name="adj" fmla="val 9554"/>
            </a:avLst>
          </a:prstGeom>
          <a:solidFill>
            <a:srgbClr val="FFFB00"/>
          </a:solidFill>
          <a:ln w="38100">
            <a:solidFill>
              <a:srgbClr val="0000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71" name="removeMax()"/>
          <p:cNvSpPr/>
          <p:nvPr/>
        </p:nvSpPr>
        <p:spPr>
          <a:xfrm>
            <a:off x="7038975" y="6629400"/>
            <a:ext cx="4145863" cy="876300"/>
          </a:xfrm>
          <a:prstGeom prst="roundRect">
            <a:avLst>
              <a:gd name="adj" fmla="val 32609"/>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nchor="ctr"/>
          <a:lstStyle>
            <a:lvl1pPr algn="l">
              <a:defRPr sz="3800" b="1">
                <a:solidFill>
                  <a:srgbClr val="941751"/>
                </a:solidFill>
                <a:latin typeface="Courier New"/>
                <a:ea typeface="Courier New"/>
                <a:cs typeface="Courier New"/>
                <a:sym typeface="Courier New"/>
              </a:defRPr>
            </a:lvl1pPr>
          </a:lstStyle>
          <a:p>
            <a:r>
              <a:t>removeMax()</a:t>
            </a:r>
          </a:p>
        </p:txBody>
      </p:sp>
      <p:sp>
        <p:nvSpPr>
          <p:cNvPr id="272" name="Removing From a Heap"/>
          <p:cNvSpPr txBox="1">
            <a:spLocks noGrp="1"/>
          </p:cNvSpPr>
          <p:nvPr>
            <p:ph type="title"/>
          </p:nvPr>
        </p:nvSpPr>
        <p:spPr>
          <a:prstGeom prst="rect">
            <a:avLst/>
          </a:prstGeom>
        </p:spPr>
        <p:txBody>
          <a:bodyPr/>
          <a:lstStyle/>
          <a:p>
            <a:r>
              <a:t>Removing From a Heap</a:t>
            </a:r>
          </a:p>
        </p:txBody>
      </p:sp>
      <p:sp>
        <p:nvSpPr>
          <p:cNvPr id="273" name="Rectangle"/>
          <p:cNvSpPr/>
          <p:nvPr/>
        </p:nvSpPr>
        <p:spPr>
          <a:xfrm>
            <a:off x="12725400" y="2362200"/>
            <a:ext cx="11563350" cy="6873875"/>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74" name="Connection Line"/>
          <p:cNvCxnSpPr>
            <a:stCxn id="276" idx="0"/>
            <a:endCxn id="279" idx="0"/>
          </p:cNvCxnSpPr>
          <p:nvPr/>
        </p:nvCxnSpPr>
        <p:spPr>
          <a:xfrm flipH="1">
            <a:off x="2821971" y="7021527"/>
            <a:ext cx="1592778" cy="1629043"/>
          </a:xfrm>
          <a:prstGeom prst="straightConnector1">
            <a:avLst/>
          </a:prstGeom>
          <a:ln w="76200" cap="sq">
            <a:solidFill>
              <a:srgbClr val="000000"/>
            </a:solidFill>
            <a:miter lim="400000"/>
          </a:ln>
        </p:spPr>
      </p:cxnSp>
      <p:cxnSp>
        <p:nvCxnSpPr>
          <p:cNvPr id="275" name="Connection Line"/>
          <p:cNvCxnSpPr>
            <a:stCxn id="276" idx="0"/>
            <a:endCxn id="282" idx="0"/>
          </p:cNvCxnSpPr>
          <p:nvPr/>
        </p:nvCxnSpPr>
        <p:spPr>
          <a:xfrm>
            <a:off x="4414748" y="7021527"/>
            <a:ext cx="1857822" cy="1629043"/>
          </a:xfrm>
          <a:prstGeom prst="straightConnector1">
            <a:avLst/>
          </a:prstGeom>
          <a:ln w="76200" cap="sq">
            <a:solidFill>
              <a:srgbClr val="000000"/>
            </a:solidFill>
            <a:miter lim="400000"/>
          </a:ln>
        </p:spPr>
      </p:cxnSp>
      <p:sp>
        <p:nvSpPr>
          <p:cNvPr id="276" name="Circle"/>
          <p:cNvSpPr/>
          <p:nvPr/>
        </p:nvSpPr>
        <p:spPr>
          <a:xfrm>
            <a:off x="3926714" y="6534150"/>
            <a:ext cx="976068" cy="974755"/>
          </a:xfrm>
          <a:prstGeom prst="ellipse">
            <a:avLst/>
          </a:prstGeom>
          <a:blipFill>
            <a:blip r:embed="rId2"/>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cxnSp>
        <p:nvCxnSpPr>
          <p:cNvPr id="277" name="Connection Line"/>
          <p:cNvCxnSpPr>
            <a:stCxn id="279" idx="0"/>
            <a:endCxn id="288" idx="0"/>
          </p:cNvCxnSpPr>
          <p:nvPr/>
        </p:nvCxnSpPr>
        <p:spPr>
          <a:xfrm flipH="1">
            <a:off x="1211933" y="8650569"/>
            <a:ext cx="1610039" cy="1640437"/>
          </a:xfrm>
          <a:prstGeom prst="straightConnector1">
            <a:avLst/>
          </a:prstGeom>
          <a:ln w="76200" cap="sq">
            <a:solidFill>
              <a:srgbClr val="000000"/>
            </a:solidFill>
            <a:miter lim="400000"/>
          </a:ln>
        </p:spPr>
      </p:cxnSp>
      <p:cxnSp>
        <p:nvCxnSpPr>
          <p:cNvPr id="278" name="Connection Line"/>
          <p:cNvCxnSpPr>
            <a:stCxn id="279" idx="0"/>
            <a:endCxn id="285" idx="0"/>
          </p:cNvCxnSpPr>
          <p:nvPr/>
        </p:nvCxnSpPr>
        <p:spPr>
          <a:xfrm>
            <a:off x="2821971" y="8650569"/>
            <a:ext cx="1044575" cy="1640437"/>
          </a:xfrm>
          <a:prstGeom prst="straightConnector1">
            <a:avLst/>
          </a:prstGeom>
          <a:ln w="76200" cap="sq">
            <a:solidFill>
              <a:srgbClr val="000000"/>
            </a:solidFill>
            <a:miter lim="400000"/>
          </a:ln>
        </p:spPr>
      </p:cxnSp>
      <p:sp>
        <p:nvSpPr>
          <p:cNvPr id="279" name="Circle"/>
          <p:cNvSpPr/>
          <p:nvPr/>
        </p:nvSpPr>
        <p:spPr>
          <a:xfrm>
            <a:off x="2333937" y="8163192"/>
            <a:ext cx="976068" cy="974756"/>
          </a:xfrm>
          <a:prstGeom prst="ellipse">
            <a:avLst/>
          </a:prstGeom>
          <a:blipFill>
            <a:blip r:embed="rId2"/>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cxnSp>
        <p:nvCxnSpPr>
          <p:cNvPr id="280" name="Connection Line"/>
          <p:cNvCxnSpPr>
            <a:stCxn id="282" idx="0"/>
            <a:endCxn id="292" idx="0"/>
          </p:cNvCxnSpPr>
          <p:nvPr/>
        </p:nvCxnSpPr>
        <p:spPr>
          <a:xfrm>
            <a:off x="6272569" y="8650569"/>
            <a:ext cx="889627" cy="1545187"/>
          </a:xfrm>
          <a:prstGeom prst="straightConnector1">
            <a:avLst/>
          </a:prstGeom>
          <a:ln w="76200" cap="sq">
            <a:solidFill>
              <a:srgbClr val="000000"/>
            </a:solidFill>
            <a:miter lim="400000"/>
          </a:ln>
        </p:spPr>
      </p:cxnSp>
      <p:cxnSp>
        <p:nvCxnSpPr>
          <p:cNvPr id="281" name="Connection Line"/>
          <p:cNvCxnSpPr>
            <a:stCxn id="282" idx="0"/>
            <a:endCxn id="283" idx="0"/>
          </p:cNvCxnSpPr>
          <p:nvPr/>
        </p:nvCxnSpPr>
        <p:spPr>
          <a:xfrm flipH="1">
            <a:off x="5414827" y="8650569"/>
            <a:ext cx="857743" cy="1650052"/>
          </a:xfrm>
          <a:prstGeom prst="straightConnector1">
            <a:avLst/>
          </a:prstGeom>
          <a:ln w="76200" cap="sq">
            <a:solidFill>
              <a:srgbClr val="000000"/>
            </a:solidFill>
            <a:miter lim="400000"/>
          </a:ln>
        </p:spPr>
      </p:cxnSp>
      <p:sp>
        <p:nvSpPr>
          <p:cNvPr id="282" name="Circle"/>
          <p:cNvSpPr/>
          <p:nvPr/>
        </p:nvSpPr>
        <p:spPr>
          <a:xfrm>
            <a:off x="5784536" y="8163192"/>
            <a:ext cx="976068" cy="974756"/>
          </a:xfrm>
          <a:prstGeom prst="ellipse">
            <a:avLst/>
          </a:prstGeom>
          <a:blipFill>
            <a:blip r:embed="rId2"/>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283" name="Circle"/>
          <p:cNvSpPr/>
          <p:nvPr/>
        </p:nvSpPr>
        <p:spPr>
          <a:xfrm>
            <a:off x="4926794" y="9813242"/>
            <a:ext cx="976068" cy="974756"/>
          </a:xfrm>
          <a:prstGeom prst="ellipse">
            <a:avLst/>
          </a:prstGeom>
          <a:blipFill>
            <a:blip r:embed="rId2"/>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cxnSp>
        <p:nvCxnSpPr>
          <p:cNvPr id="284" name="Connection Line"/>
          <p:cNvCxnSpPr>
            <a:stCxn id="285" idx="0"/>
            <a:endCxn id="310" idx="0"/>
          </p:cNvCxnSpPr>
          <p:nvPr/>
        </p:nvCxnSpPr>
        <p:spPr>
          <a:xfrm flipH="1">
            <a:off x="3199795" y="10291005"/>
            <a:ext cx="666751" cy="1638301"/>
          </a:xfrm>
          <a:prstGeom prst="straightConnector1">
            <a:avLst/>
          </a:prstGeom>
          <a:ln w="76200" cap="sq">
            <a:solidFill>
              <a:srgbClr val="000000"/>
            </a:solidFill>
            <a:miter lim="400000"/>
          </a:ln>
        </p:spPr>
      </p:cxnSp>
      <p:sp>
        <p:nvSpPr>
          <p:cNvPr id="285" name="Circle"/>
          <p:cNvSpPr/>
          <p:nvPr/>
        </p:nvSpPr>
        <p:spPr>
          <a:xfrm>
            <a:off x="3378512" y="9803627"/>
            <a:ext cx="976068" cy="974756"/>
          </a:xfrm>
          <a:prstGeom prst="ellipse">
            <a:avLst/>
          </a:prstGeom>
          <a:blipFill>
            <a:blip r:embed="rId2"/>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cxnSp>
        <p:nvCxnSpPr>
          <p:cNvPr id="286" name="Connection Line"/>
          <p:cNvCxnSpPr>
            <a:stCxn id="288" idx="0"/>
            <a:endCxn id="291" idx="0"/>
          </p:cNvCxnSpPr>
          <p:nvPr/>
        </p:nvCxnSpPr>
        <p:spPr>
          <a:xfrm flipH="1">
            <a:off x="640433" y="10291005"/>
            <a:ext cx="571501" cy="1638301"/>
          </a:xfrm>
          <a:prstGeom prst="straightConnector1">
            <a:avLst/>
          </a:prstGeom>
          <a:ln w="76200" cap="sq">
            <a:solidFill>
              <a:srgbClr val="000000"/>
            </a:solidFill>
            <a:miter lim="400000"/>
          </a:ln>
        </p:spPr>
      </p:cxnSp>
      <p:cxnSp>
        <p:nvCxnSpPr>
          <p:cNvPr id="287" name="Connection Line"/>
          <p:cNvCxnSpPr>
            <a:stCxn id="288" idx="0"/>
            <a:endCxn id="290" idx="0"/>
          </p:cNvCxnSpPr>
          <p:nvPr/>
        </p:nvCxnSpPr>
        <p:spPr>
          <a:xfrm>
            <a:off x="1211933" y="10291005"/>
            <a:ext cx="730563" cy="1638301"/>
          </a:xfrm>
          <a:prstGeom prst="straightConnector1">
            <a:avLst/>
          </a:prstGeom>
          <a:ln w="76200" cap="sq">
            <a:solidFill>
              <a:srgbClr val="000000"/>
            </a:solidFill>
            <a:miter lim="400000"/>
          </a:ln>
        </p:spPr>
      </p:cxnSp>
      <p:sp>
        <p:nvSpPr>
          <p:cNvPr id="288" name="Circle"/>
          <p:cNvSpPr/>
          <p:nvPr/>
        </p:nvSpPr>
        <p:spPr>
          <a:xfrm>
            <a:off x="723900" y="9803627"/>
            <a:ext cx="976067" cy="974756"/>
          </a:xfrm>
          <a:prstGeom prst="ellipse">
            <a:avLst/>
          </a:prstGeom>
          <a:blipFill>
            <a:blip r:embed="rId2"/>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289" name="90"/>
          <p:cNvSpPr/>
          <p:nvPr/>
        </p:nvSpPr>
        <p:spPr>
          <a:xfrm>
            <a:off x="4078560" y="6673850"/>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90</a:t>
            </a:r>
          </a:p>
        </p:txBody>
      </p:sp>
      <p:sp>
        <p:nvSpPr>
          <p:cNvPr id="290" name="Circle"/>
          <p:cNvSpPr/>
          <p:nvPr/>
        </p:nvSpPr>
        <p:spPr>
          <a:xfrm>
            <a:off x="1454462" y="11441927"/>
            <a:ext cx="976068" cy="974756"/>
          </a:xfrm>
          <a:prstGeom prst="ellipse">
            <a:avLst/>
          </a:prstGeom>
          <a:blipFill>
            <a:blip r:embed="rId2"/>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291" name="Circle"/>
          <p:cNvSpPr/>
          <p:nvPr/>
        </p:nvSpPr>
        <p:spPr>
          <a:xfrm>
            <a:off x="152400" y="11441927"/>
            <a:ext cx="976067" cy="974756"/>
          </a:xfrm>
          <a:prstGeom prst="ellipse">
            <a:avLst/>
          </a:prstGeom>
          <a:blipFill>
            <a:blip r:embed="rId2"/>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292" name="Circle"/>
          <p:cNvSpPr/>
          <p:nvPr/>
        </p:nvSpPr>
        <p:spPr>
          <a:xfrm>
            <a:off x="6674162" y="9708377"/>
            <a:ext cx="976068" cy="974756"/>
          </a:xfrm>
          <a:prstGeom prst="ellipse">
            <a:avLst/>
          </a:prstGeom>
          <a:blipFill>
            <a:blip r:embed="rId2"/>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293" name="70"/>
          <p:cNvSpPr/>
          <p:nvPr/>
        </p:nvSpPr>
        <p:spPr>
          <a:xfrm>
            <a:off x="852709" y="9959975"/>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70</a:t>
            </a:r>
          </a:p>
        </p:txBody>
      </p:sp>
      <p:sp>
        <p:nvSpPr>
          <p:cNvPr id="294" name="60"/>
          <p:cNvSpPr/>
          <p:nvPr/>
        </p:nvSpPr>
        <p:spPr>
          <a:xfrm>
            <a:off x="5920009" y="8321675"/>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60</a:t>
            </a:r>
          </a:p>
        </p:txBody>
      </p:sp>
      <p:sp>
        <p:nvSpPr>
          <p:cNvPr id="295" name="20"/>
          <p:cNvSpPr/>
          <p:nvPr/>
        </p:nvSpPr>
        <p:spPr>
          <a:xfrm>
            <a:off x="5043709" y="9959975"/>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20</a:t>
            </a:r>
          </a:p>
        </p:txBody>
      </p:sp>
      <p:sp>
        <p:nvSpPr>
          <p:cNvPr id="296" name="50"/>
          <p:cNvSpPr/>
          <p:nvPr/>
        </p:nvSpPr>
        <p:spPr>
          <a:xfrm>
            <a:off x="6796309" y="9845675"/>
            <a:ext cx="720180" cy="673101"/>
          </a:xfrm>
          <a:prstGeom prst="rect">
            <a:avLst/>
          </a:prstGeom>
          <a:ln w="12700">
            <a:miter lim="400000"/>
          </a:ln>
          <a:effectLst>
            <a:outerShdw blurRad="190500" dist="1143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50</a:t>
            </a:r>
          </a:p>
        </p:txBody>
      </p:sp>
      <p:sp>
        <p:nvSpPr>
          <p:cNvPr id="297" name="40"/>
          <p:cNvSpPr/>
          <p:nvPr/>
        </p:nvSpPr>
        <p:spPr>
          <a:xfrm>
            <a:off x="1557559" y="11598275"/>
            <a:ext cx="720180" cy="673101"/>
          </a:xfrm>
          <a:prstGeom prst="rect">
            <a:avLst/>
          </a:prstGeom>
          <a:ln w="12700">
            <a:miter lim="400000"/>
          </a:ln>
          <a:effectLst>
            <a:outerShdw blurRad="190500" dist="1143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40</a:t>
            </a:r>
          </a:p>
        </p:txBody>
      </p:sp>
      <p:sp>
        <p:nvSpPr>
          <p:cNvPr id="298" name="10"/>
          <p:cNvSpPr/>
          <p:nvPr/>
        </p:nvSpPr>
        <p:spPr>
          <a:xfrm>
            <a:off x="281209" y="11598275"/>
            <a:ext cx="720180" cy="673101"/>
          </a:xfrm>
          <a:prstGeom prst="rect">
            <a:avLst/>
          </a:prstGeom>
          <a:ln w="12700">
            <a:miter lim="400000"/>
          </a:ln>
          <a:effectLst>
            <a:outerShdw blurRad="190500" dist="1143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10</a:t>
            </a:r>
          </a:p>
        </p:txBody>
      </p:sp>
      <p:sp>
        <p:nvSpPr>
          <p:cNvPr id="299" name="80"/>
          <p:cNvSpPr/>
          <p:nvPr/>
        </p:nvSpPr>
        <p:spPr>
          <a:xfrm>
            <a:off x="3519709" y="9959975"/>
            <a:ext cx="720180" cy="673101"/>
          </a:xfrm>
          <a:prstGeom prst="rect">
            <a:avLst/>
          </a:prstGeom>
          <a:ln w="12700">
            <a:miter lim="400000"/>
          </a:ln>
          <a:effectLst>
            <a:outerShdw blurRad="190500" dist="1143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80</a:t>
            </a:r>
          </a:p>
        </p:txBody>
      </p:sp>
      <p:graphicFrame>
        <p:nvGraphicFramePr>
          <p:cNvPr id="300" name="Table 2"/>
          <p:cNvGraphicFramePr/>
          <p:nvPr>
            <p:extLst>
              <p:ext uri="{D42A27DB-BD31-4B8C-83A1-F6EECF244321}">
                <p14:modId xmlns:p14="http://schemas.microsoft.com/office/powerpoint/2010/main" val="3531540794"/>
              </p:ext>
            </p:extLst>
          </p:nvPr>
        </p:nvGraphicFramePr>
        <p:xfrm>
          <a:off x="7391400" y="11753850"/>
          <a:ext cx="16740438" cy="755650"/>
        </p:xfrm>
        <a:graphic>
          <a:graphicData uri="http://schemas.openxmlformats.org/drawingml/2006/table">
            <a:tbl>
              <a:tblPr>
                <a:tableStyleId>{4C3C2611-4C71-4FC5-86AE-919BDF0F9419}</a:tableStyleId>
              </a:tblPr>
              <a:tblGrid>
                <a:gridCol w="1521858">
                  <a:extLst>
                    <a:ext uri="{9D8B030D-6E8A-4147-A177-3AD203B41FA5}">
                      <a16:colId xmlns:a16="http://schemas.microsoft.com/office/drawing/2014/main" val="20000"/>
                    </a:ext>
                  </a:extLst>
                </a:gridCol>
                <a:gridCol w="1521858">
                  <a:extLst>
                    <a:ext uri="{9D8B030D-6E8A-4147-A177-3AD203B41FA5}">
                      <a16:colId xmlns:a16="http://schemas.microsoft.com/office/drawing/2014/main" val="20001"/>
                    </a:ext>
                  </a:extLst>
                </a:gridCol>
                <a:gridCol w="1521858">
                  <a:extLst>
                    <a:ext uri="{9D8B030D-6E8A-4147-A177-3AD203B41FA5}">
                      <a16:colId xmlns:a16="http://schemas.microsoft.com/office/drawing/2014/main" val="20002"/>
                    </a:ext>
                  </a:extLst>
                </a:gridCol>
                <a:gridCol w="1521858">
                  <a:extLst>
                    <a:ext uri="{9D8B030D-6E8A-4147-A177-3AD203B41FA5}">
                      <a16:colId xmlns:a16="http://schemas.microsoft.com/office/drawing/2014/main" val="20003"/>
                    </a:ext>
                  </a:extLst>
                </a:gridCol>
                <a:gridCol w="1521858">
                  <a:extLst>
                    <a:ext uri="{9D8B030D-6E8A-4147-A177-3AD203B41FA5}">
                      <a16:colId xmlns:a16="http://schemas.microsoft.com/office/drawing/2014/main" val="20004"/>
                    </a:ext>
                  </a:extLst>
                </a:gridCol>
                <a:gridCol w="1521858">
                  <a:extLst>
                    <a:ext uri="{9D8B030D-6E8A-4147-A177-3AD203B41FA5}">
                      <a16:colId xmlns:a16="http://schemas.microsoft.com/office/drawing/2014/main" val="20005"/>
                    </a:ext>
                  </a:extLst>
                </a:gridCol>
                <a:gridCol w="1521858">
                  <a:extLst>
                    <a:ext uri="{9D8B030D-6E8A-4147-A177-3AD203B41FA5}">
                      <a16:colId xmlns:a16="http://schemas.microsoft.com/office/drawing/2014/main" val="20006"/>
                    </a:ext>
                  </a:extLst>
                </a:gridCol>
                <a:gridCol w="1521858">
                  <a:extLst>
                    <a:ext uri="{9D8B030D-6E8A-4147-A177-3AD203B41FA5}">
                      <a16:colId xmlns:a16="http://schemas.microsoft.com/office/drawing/2014/main" val="20007"/>
                    </a:ext>
                  </a:extLst>
                </a:gridCol>
                <a:gridCol w="1521858">
                  <a:extLst>
                    <a:ext uri="{9D8B030D-6E8A-4147-A177-3AD203B41FA5}">
                      <a16:colId xmlns:a16="http://schemas.microsoft.com/office/drawing/2014/main" val="20008"/>
                    </a:ext>
                  </a:extLst>
                </a:gridCol>
                <a:gridCol w="1521858">
                  <a:extLst>
                    <a:ext uri="{9D8B030D-6E8A-4147-A177-3AD203B41FA5}">
                      <a16:colId xmlns:a16="http://schemas.microsoft.com/office/drawing/2014/main" val="20009"/>
                    </a:ext>
                  </a:extLst>
                </a:gridCol>
                <a:gridCol w="1521858">
                  <a:extLst>
                    <a:ext uri="{9D8B030D-6E8A-4147-A177-3AD203B41FA5}">
                      <a16:colId xmlns:a16="http://schemas.microsoft.com/office/drawing/2014/main" val="20010"/>
                    </a:ext>
                  </a:extLst>
                </a:gridCol>
              </a:tblGrid>
              <a:tr h="755650">
                <a:tc>
                  <a:txBody>
                    <a:bodyPr/>
                    <a:lstStyle/>
                    <a:p>
                      <a:pPr defTabSz="914400">
                        <a:tabLst>
                          <a:tab pos="1371600" algn="l"/>
                        </a:tabLst>
                        <a:defRPr sz="1800"/>
                      </a:pPr>
                      <a:r>
                        <a:rPr sz="2600" b="1">
                          <a:latin typeface="Courier New"/>
                          <a:ea typeface="Courier New"/>
                          <a:cs typeface="Courier New"/>
                          <a:sym typeface="Courier New"/>
                        </a:rPr>
                        <a:t>0</a:t>
                      </a:r>
                    </a:p>
                  </a:txBody>
                  <a:tcPr marL="50800" marR="50800" marT="50800" marB="50800" anchor="b" horzOverflow="overflow">
                    <a:lnL w="762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1</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2</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3</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4</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5</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6</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7</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8</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9</a:t>
                      </a:r>
                    </a:p>
                  </a:txBody>
                  <a:tcPr marL="50800" marR="50800" marT="50800" marB="50800" anchor="b"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tc>
                  <a:txBody>
                    <a:bodyPr/>
                    <a:lstStyle/>
                    <a:p>
                      <a:pPr defTabSz="914400">
                        <a:tabLst>
                          <a:tab pos="1371600" algn="l"/>
                        </a:tabLst>
                        <a:defRPr sz="1800"/>
                      </a:pPr>
                      <a:r>
                        <a:rPr sz="2600" b="1">
                          <a:latin typeface="Courier New"/>
                          <a:ea typeface="Courier New"/>
                          <a:cs typeface="Courier New"/>
                          <a:sym typeface="Courier New"/>
                        </a:rPr>
                        <a:t>10</a:t>
                      </a:r>
                    </a:p>
                  </a:txBody>
                  <a:tcPr marL="50800" marR="50800" marT="50800" marB="50800" anchor="b" horzOverflow="overflow">
                    <a:lnL w="38100">
                      <a:solidFill>
                        <a:srgbClr val="000000"/>
                      </a:solidFill>
                      <a:miter lim="400000"/>
                    </a:lnL>
                    <a:lnR w="76200">
                      <a:solidFill>
                        <a:srgbClr val="000000"/>
                      </a:solidFill>
                      <a:miter lim="400000"/>
                    </a:lnR>
                    <a:lnT w="76200">
                      <a:solidFill>
                        <a:srgbClr val="000000"/>
                      </a:solidFill>
                      <a:miter lim="400000"/>
                    </a:lnT>
                    <a:lnB w="76200">
                      <a:solidFill>
                        <a:srgbClr val="000000"/>
                      </a:solidFill>
                      <a:miter lim="400000"/>
                    </a:lnB>
                    <a:gradFill flip="none" rotWithShape="1">
                      <a:gsLst>
                        <a:gs pos="0">
                          <a:srgbClr val="FFFFFF">
                            <a:alpha val="50000"/>
                          </a:srgbClr>
                        </a:gs>
                        <a:gs pos="100000">
                          <a:srgbClr val="FFFFFF"/>
                        </a:gs>
                      </a:gsLst>
                      <a:lin ang="5400000" scaled="0"/>
                    </a:gradFill>
                  </a:tcPr>
                </a:tc>
                <a:extLst>
                  <a:ext uri="{0D108BD9-81ED-4DB2-BD59-A6C34878D82A}">
                    <a16:rowId xmlns:a16="http://schemas.microsoft.com/office/drawing/2014/main" val="10000"/>
                  </a:ext>
                </a:extLst>
              </a:tr>
            </a:tbl>
          </a:graphicData>
        </a:graphic>
      </p:graphicFrame>
      <p:sp>
        <p:nvSpPr>
          <p:cNvPr id="301" name="heap"/>
          <p:cNvSpPr/>
          <p:nvPr/>
        </p:nvSpPr>
        <p:spPr>
          <a:xfrm rot="16200000">
            <a:off x="6354793" y="11496675"/>
            <a:ext cx="1360364" cy="7239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a:defRPr sz="3800" b="1">
                <a:solidFill>
                  <a:srgbClr val="531B93"/>
                </a:solidFill>
                <a:latin typeface="Courier New"/>
                <a:ea typeface="Courier New"/>
                <a:cs typeface="Courier New"/>
                <a:sym typeface="Courier New"/>
              </a:defRPr>
            </a:lvl1pPr>
          </a:lstStyle>
          <a:p>
            <a:r>
              <a:t>heap</a:t>
            </a:r>
          </a:p>
        </p:txBody>
      </p:sp>
      <p:graphicFrame>
        <p:nvGraphicFramePr>
          <p:cNvPr id="302" name="Table 1"/>
          <p:cNvGraphicFramePr/>
          <p:nvPr>
            <p:extLst>
              <p:ext uri="{D42A27DB-BD31-4B8C-83A1-F6EECF244321}">
                <p14:modId xmlns:p14="http://schemas.microsoft.com/office/powerpoint/2010/main" val="1450017291"/>
              </p:ext>
            </p:extLst>
          </p:nvPr>
        </p:nvGraphicFramePr>
        <p:xfrm>
          <a:off x="7391400" y="11029950"/>
          <a:ext cx="16740438" cy="755650"/>
        </p:xfrm>
        <a:graphic>
          <a:graphicData uri="http://schemas.openxmlformats.org/drawingml/2006/table">
            <a:tbl>
              <a:tblPr>
                <a:tableStyleId>{4C3C2611-4C71-4FC5-86AE-919BDF0F9419}</a:tableStyleId>
              </a:tblPr>
              <a:tblGrid>
                <a:gridCol w="1521858">
                  <a:extLst>
                    <a:ext uri="{9D8B030D-6E8A-4147-A177-3AD203B41FA5}">
                      <a16:colId xmlns:a16="http://schemas.microsoft.com/office/drawing/2014/main" val="20000"/>
                    </a:ext>
                  </a:extLst>
                </a:gridCol>
                <a:gridCol w="1521858">
                  <a:extLst>
                    <a:ext uri="{9D8B030D-6E8A-4147-A177-3AD203B41FA5}">
                      <a16:colId xmlns:a16="http://schemas.microsoft.com/office/drawing/2014/main" val="20001"/>
                    </a:ext>
                  </a:extLst>
                </a:gridCol>
                <a:gridCol w="1521858">
                  <a:extLst>
                    <a:ext uri="{9D8B030D-6E8A-4147-A177-3AD203B41FA5}">
                      <a16:colId xmlns:a16="http://schemas.microsoft.com/office/drawing/2014/main" val="20002"/>
                    </a:ext>
                  </a:extLst>
                </a:gridCol>
                <a:gridCol w="1521858">
                  <a:extLst>
                    <a:ext uri="{9D8B030D-6E8A-4147-A177-3AD203B41FA5}">
                      <a16:colId xmlns:a16="http://schemas.microsoft.com/office/drawing/2014/main" val="20003"/>
                    </a:ext>
                  </a:extLst>
                </a:gridCol>
                <a:gridCol w="1521858">
                  <a:extLst>
                    <a:ext uri="{9D8B030D-6E8A-4147-A177-3AD203B41FA5}">
                      <a16:colId xmlns:a16="http://schemas.microsoft.com/office/drawing/2014/main" val="20004"/>
                    </a:ext>
                  </a:extLst>
                </a:gridCol>
                <a:gridCol w="1521858">
                  <a:extLst>
                    <a:ext uri="{9D8B030D-6E8A-4147-A177-3AD203B41FA5}">
                      <a16:colId xmlns:a16="http://schemas.microsoft.com/office/drawing/2014/main" val="20005"/>
                    </a:ext>
                  </a:extLst>
                </a:gridCol>
                <a:gridCol w="1521858">
                  <a:extLst>
                    <a:ext uri="{9D8B030D-6E8A-4147-A177-3AD203B41FA5}">
                      <a16:colId xmlns:a16="http://schemas.microsoft.com/office/drawing/2014/main" val="20006"/>
                    </a:ext>
                  </a:extLst>
                </a:gridCol>
                <a:gridCol w="1521858">
                  <a:extLst>
                    <a:ext uri="{9D8B030D-6E8A-4147-A177-3AD203B41FA5}">
                      <a16:colId xmlns:a16="http://schemas.microsoft.com/office/drawing/2014/main" val="20007"/>
                    </a:ext>
                  </a:extLst>
                </a:gridCol>
                <a:gridCol w="1521858">
                  <a:extLst>
                    <a:ext uri="{9D8B030D-6E8A-4147-A177-3AD203B41FA5}">
                      <a16:colId xmlns:a16="http://schemas.microsoft.com/office/drawing/2014/main" val="20008"/>
                    </a:ext>
                  </a:extLst>
                </a:gridCol>
                <a:gridCol w="1521858">
                  <a:extLst>
                    <a:ext uri="{9D8B030D-6E8A-4147-A177-3AD203B41FA5}">
                      <a16:colId xmlns:a16="http://schemas.microsoft.com/office/drawing/2014/main" val="20009"/>
                    </a:ext>
                  </a:extLst>
                </a:gridCol>
                <a:gridCol w="1521858">
                  <a:extLst>
                    <a:ext uri="{9D8B030D-6E8A-4147-A177-3AD203B41FA5}">
                      <a16:colId xmlns:a16="http://schemas.microsoft.com/office/drawing/2014/main" val="20010"/>
                    </a:ext>
                  </a:extLst>
                </a:gridCol>
              </a:tblGrid>
              <a:tr h="755650">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762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3"/>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3"/>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3"/>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3"/>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3"/>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3"/>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3"/>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3"/>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3"/>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blipFill rotWithShape="1">
                      <a:blip r:embed="rId3"/>
                      <a:srcRect/>
                      <a:tile tx="0" ty="0" sx="100000" sy="100000" flip="none" algn="tl"/>
                    </a:blipFill>
                  </a:tcPr>
                </a:tc>
                <a:tc>
                  <a:txBody>
                    <a:bodyPr/>
                    <a:lstStyle/>
                    <a:p>
                      <a:pPr defTabSz="914400">
                        <a:tabLst>
                          <a:tab pos="1371600" algn="l"/>
                        </a:tabLst>
                        <a:defRPr sz="2600" b="1">
                          <a:latin typeface="Arial Narrow"/>
                          <a:ea typeface="Arial Narrow"/>
                          <a:cs typeface="Arial Narrow"/>
                          <a:sym typeface="Arial Narrow"/>
                        </a:defRPr>
                      </a:pPr>
                      <a:endParaRPr/>
                    </a:p>
                  </a:txBody>
                  <a:tcPr marL="50800" marR="50800" marT="50800" marB="50800" anchor="ctr" horzOverflow="overflow">
                    <a:lnL w="38100">
                      <a:solidFill>
                        <a:srgbClr val="000000"/>
                      </a:solidFill>
                      <a:miter lim="400000"/>
                    </a:lnL>
                    <a:lnR w="76200">
                      <a:solidFill>
                        <a:srgbClr val="000000"/>
                      </a:solidFill>
                      <a:miter lim="400000"/>
                    </a:lnR>
                    <a:lnT w="76200">
                      <a:solidFill>
                        <a:srgbClr val="000000"/>
                      </a:solidFill>
                      <a:miter lim="400000"/>
                    </a:lnT>
                    <a:lnB w="76200">
                      <a:solidFill>
                        <a:srgbClr val="000000"/>
                      </a:solidFill>
                      <a:miter lim="400000"/>
                    </a:lnB>
                    <a:blipFill rotWithShape="1">
                      <a:blip r:embed="rId3"/>
                      <a:srcRect/>
                      <a:tile tx="0" ty="0" sx="100000" sy="100000" flip="none" algn="tl"/>
                    </a:blipFill>
                  </a:tcPr>
                </a:tc>
                <a:extLst>
                  <a:ext uri="{0D108BD9-81ED-4DB2-BD59-A6C34878D82A}">
                    <a16:rowId xmlns:a16="http://schemas.microsoft.com/office/drawing/2014/main" val="10000"/>
                  </a:ext>
                </a:extLst>
              </a:tr>
            </a:tbl>
          </a:graphicData>
        </a:graphic>
      </p:graphicFrame>
      <p:sp>
        <p:nvSpPr>
          <p:cNvPr id="303" name="70"/>
          <p:cNvSpPr/>
          <p:nvPr/>
        </p:nvSpPr>
        <p:spPr>
          <a:xfrm>
            <a:off x="12268200" y="11122025"/>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70</a:t>
            </a:r>
          </a:p>
        </p:txBody>
      </p:sp>
      <p:sp>
        <p:nvSpPr>
          <p:cNvPr id="304" name="60"/>
          <p:cNvSpPr/>
          <p:nvPr/>
        </p:nvSpPr>
        <p:spPr>
          <a:xfrm>
            <a:off x="10668000" y="11122025"/>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60</a:t>
            </a:r>
          </a:p>
        </p:txBody>
      </p:sp>
      <p:sp>
        <p:nvSpPr>
          <p:cNvPr id="305" name="50"/>
          <p:cNvSpPr/>
          <p:nvPr/>
        </p:nvSpPr>
        <p:spPr>
          <a:xfrm>
            <a:off x="16840200" y="11122025"/>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50</a:t>
            </a:r>
          </a:p>
        </p:txBody>
      </p:sp>
      <p:sp>
        <p:nvSpPr>
          <p:cNvPr id="306" name="40"/>
          <p:cNvSpPr/>
          <p:nvPr/>
        </p:nvSpPr>
        <p:spPr>
          <a:xfrm>
            <a:off x="19907250" y="11122025"/>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40</a:t>
            </a:r>
          </a:p>
        </p:txBody>
      </p:sp>
      <p:sp>
        <p:nvSpPr>
          <p:cNvPr id="307" name="10"/>
          <p:cNvSpPr/>
          <p:nvPr/>
        </p:nvSpPr>
        <p:spPr>
          <a:xfrm>
            <a:off x="18440400" y="11122025"/>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10</a:t>
            </a:r>
          </a:p>
        </p:txBody>
      </p:sp>
      <p:sp>
        <p:nvSpPr>
          <p:cNvPr id="308" name="80"/>
          <p:cNvSpPr/>
          <p:nvPr/>
        </p:nvSpPr>
        <p:spPr>
          <a:xfrm>
            <a:off x="13773150" y="11122025"/>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80</a:t>
            </a:r>
          </a:p>
        </p:txBody>
      </p:sp>
      <p:sp>
        <p:nvSpPr>
          <p:cNvPr id="309" name="20"/>
          <p:cNvSpPr/>
          <p:nvPr/>
        </p:nvSpPr>
        <p:spPr>
          <a:xfrm>
            <a:off x="15373350" y="11122025"/>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20</a:t>
            </a:r>
          </a:p>
        </p:txBody>
      </p:sp>
      <p:sp>
        <p:nvSpPr>
          <p:cNvPr id="310" name="Circle"/>
          <p:cNvSpPr/>
          <p:nvPr/>
        </p:nvSpPr>
        <p:spPr>
          <a:xfrm>
            <a:off x="2711762" y="11441927"/>
            <a:ext cx="976068" cy="974756"/>
          </a:xfrm>
          <a:prstGeom prst="ellipse">
            <a:avLst/>
          </a:prstGeom>
          <a:blipFill>
            <a:blip r:embed="rId2"/>
          </a:blipFill>
          <a:ln w="38100">
            <a:solidFill>
              <a:srgbClr val="000000"/>
            </a:solidFill>
            <a:miter lim="400000"/>
          </a:ln>
          <a:effectLst>
            <a:outerShdw blurRad="190500" dir="2700000" rotWithShape="0">
              <a:srgbClr val="000000">
                <a:alpha val="74999"/>
              </a:srgbClr>
            </a:outerShdw>
          </a:effectLst>
        </p:spPr>
        <p:txBody>
          <a:bodyPr lIns="76200" tIns="76200" rIns="76200" bIns="76200" anchor="ctr"/>
          <a:lstStyle/>
          <a:p>
            <a:pPr defTabSz="685800">
              <a:defRPr sz="6200">
                <a:solidFill>
                  <a:srgbClr val="FFFFFF"/>
                </a:solidFill>
                <a:effectLst>
                  <a:outerShdw blurRad="63500" dist="25400" dir="2700000" rotWithShape="0">
                    <a:srgbClr val="000000">
                      <a:alpha val="70000"/>
                    </a:srgbClr>
                  </a:outerShdw>
                </a:effectLst>
                <a:latin typeface="Chalkboard"/>
                <a:ea typeface="Chalkboard"/>
                <a:cs typeface="Chalkboard"/>
                <a:sym typeface="Chalkboard"/>
              </a:defRPr>
            </a:pPr>
            <a:endParaRPr/>
          </a:p>
        </p:txBody>
      </p:sp>
      <p:sp>
        <p:nvSpPr>
          <p:cNvPr id="311" name="85"/>
          <p:cNvSpPr/>
          <p:nvPr/>
        </p:nvSpPr>
        <p:spPr>
          <a:xfrm>
            <a:off x="9368060" y="11122025"/>
            <a:ext cx="720181"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85</a:t>
            </a:r>
          </a:p>
        </p:txBody>
      </p:sp>
      <p:sp>
        <p:nvSpPr>
          <p:cNvPr id="312" name="Line"/>
          <p:cNvSpPr/>
          <p:nvPr/>
        </p:nvSpPr>
        <p:spPr>
          <a:xfrm flipV="1">
            <a:off x="2744291" y="4564260"/>
            <a:ext cx="1836439" cy="3418286"/>
          </a:xfrm>
          <a:prstGeom prst="line">
            <a:avLst/>
          </a:prstGeom>
          <a:ln w="114300">
            <a:solidFill>
              <a:srgbClr val="941100"/>
            </a:solidFill>
            <a:miter lim="400000"/>
            <a:headEnd type="stealth"/>
          </a:ln>
          <a:effectLst>
            <a:outerShdw blurRad="152400" dist="114300" dir="3060000" rotWithShape="0">
              <a:srgbClr val="000000">
                <a:alpha val="4500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13" name="30"/>
          <p:cNvSpPr/>
          <p:nvPr/>
        </p:nvSpPr>
        <p:spPr>
          <a:xfrm>
            <a:off x="2840310" y="11607800"/>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30</a:t>
            </a:r>
          </a:p>
        </p:txBody>
      </p:sp>
      <p:sp>
        <p:nvSpPr>
          <p:cNvPr id="314" name="85"/>
          <p:cNvSpPr/>
          <p:nvPr/>
        </p:nvSpPr>
        <p:spPr>
          <a:xfrm>
            <a:off x="2452909" y="8302625"/>
            <a:ext cx="720180" cy="673101"/>
          </a:xfrm>
          <a:prstGeom prst="rect">
            <a:avLst/>
          </a:prstGeom>
          <a:ln w="12700">
            <a:miter lim="400000"/>
          </a:ln>
          <a:effectLst>
            <a:outerShdw blurRad="190500" dist="114300" dir="270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85</a:t>
            </a:r>
          </a:p>
        </p:txBody>
      </p:sp>
      <p:sp>
        <p:nvSpPr>
          <p:cNvPr id="315" name="90"/>
          <p:cNvSpPr/>
          <p:nvPr/>
        </p:nvSpPr>
        <p:spPr>
          <a:xfrm>
            <a:off x="4076700" y="6683375"/>
            <a:ext cx="720180" cy="673101"/>
          </a:xfrm>
          <a:prstGeom prst="rect">
            <a:avLst/>
          </a:prstGeom>
          <a:ln w="12700">
            <a:miter lim="400000"/>
          </a:ln>
          <a:effectLst>
            <a:outerShdw blurRad="190500" dist="114300" dir="2700000" rotWithShape="0">
              <a:srgbClr val="000000">
                <a:alpha val="74999"/>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90</a:t>
            </a:r>
          </a:p>
        </p:txBody>
      </p:sp>
      <p:sp>
        <p:nvSpPr>
          <p:cNvPr id="316" name="90"/>
          <p:cNvSpPr/>
          <p:nvPr/>
        </p:nvSpPr>
        <p:spPr>
          <a:xfrm>
            <a:off x="7734300" y="11122025"/>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90</a:t>
            </a:r>
          </a:p>
        </p:txBody>
      </p:sp>
      <p:sp>
        <p:nvSpPr>
          <p:cNvPr id="317" name="Remove entry at root…"/>
          <p:cNvSpPr txBox="1">
            <a:spLocks noGrp="1"/>
          </p:cNvSpPr>
          <p:nvPr>
            <p:ph type="body" sz="half" idx="1"/>
          </p:nvPr>
        </p:nvSpPr>
        <p:spPr>
          <a:xfrm>
            <a:off x="12839700" y="2571750"/>
            <a:ext cx="11239500" cy="8343900"/>
          </a:xfrm>
          <a:prstGeom prst="rect">
            <a:avLst/>
          </a:prstGeom>
        </p:spPr>
        <p:txBody>
          <a:bodyPr/>
          <a:lstStyle/>
          <a:p>
            <a:pPr>
              <a:spcBef>
                <a:spcPts val="1500"/>
              </a:spcBef>
              <a:buBlip>
                <a:blip r:embed="rId4"/>
              </a:buBlip>
            </a:pPr>
            <a:r>
              <a:rPr sz="3600" dirty="0"/>
              <a:t>Remove entry at root</a:t>
            </a:r>
          </a:p>
          <a:p>
            <a:pPr>
              <a:spcBef>
                <a:spcPts val="1500"/>
              </a:spcBef>
              <a:buBlip>
                <a:blip r:embed="rId4"/>
              </a:buBlip>
            </a:pPr>
            <a:r>
              <a:rPr sz="3600" dirty="0"/>
              <a:t>Replace with entry in last node</a:t>
            </a:r>
          </a:p>
          <a:p>
            <a:pPr>
              <a:spcBef>
                <a:spcPts val="1500"/>
              </a:spcBef>
              <a:buBlip>
                <a:blip r:embed="rId4"/>
              </a:buBlip>
            </a:pPr>
            <a:r>
              <a:rPr sz="3600" dirty="0"/>
              <a:t>Trickle down value to correct position (</a:t>
            </a:r>
            <a:r>
              <a:rPr sz="3600" dirty="0" err="1">
                <a:solidFill>
                  <a:srgbClr val="011993"/>
                </a:solidFill>
                <a:latin typeface="Courier New"/>
                <a:ea typeface="Courier New"/>
                <a:cs typeface="Courier New"/>
                <a:sym typeface="Courier New"/>
              </a:rPr>
              <a:t>reheap</a:t>
            </a:r>
            <a:r>
              <a:rPr sz="3600" dirty="0"/>
              <a:t> or </a:t>
            </a:r>
            <a:r>
              <a:rPr sz="3600" dirty="0" err="1">
                <a:solidFill>
                  <a:srgbClr val="011993"/>
                </a:solidFill>
                <a:latin typeface="Courier New"/>
                <a:ea typeface="Courier New"/>
                <a:cs typeface="Courier New"/>
                <a:sym typeface="Courier New"/>
              </a:rPr>
              <a:t>rebuildHeap</a:t>
            </a:r>
            <a:r>
              <a:rPr sz="3600" dirty="0"/>
              <a:t>)</a:t>
            </a:r>
          </a:p>
          <a:p>
            <a:pPr lvl="1">
              <a:spcBef>
                <a:spcPts val="1500"/>
              </a:spcBef>
              <a:buBlip>
                <a:blip r:embed="rId4"/>
              </a:buBlip>
            </a:pPr>
            <a:r>
              <a:rPr sz="3600" dirty="0"/>
              <a:t>If at least one child has a larger entry</a:t>
            </a:r>
          </a:p>
          <a:p>
            <a:pPr lvl="2">
              <a:spcBef>
                <a:spcPts val="1500"/>
              </a:spcBef>
              <a:buBlip>
                <a:blip r:embed="rId4"/>
              </a:buBlip>
            </a:pPr>
            <a:r>
              <a:rPr sz="3600" dirty="0"/>
              <a:t>Swap with larger child</a:t>
            </a:r>
          </a:p>
          <a:p>
            <a:pPr lvl="1">
              <a:spcBef>
                <a:spcPts val="1500"/>
              </a:spcBef>
              <a:buBlip>
                <a:blip r:embed="rId4"/>
              </a:buBlip>
            </a:pPr>
            <a:r>
              <a:rPr sz="3600" dirty="0"/>
              <a:t>Stop when </a:t>
            </a:r>
          </a:p>
          <a:p>
            <a:pPr lvl="2">
              <a:spcBef>
                <a:spcPts val="1500"/>
              </a:spcBef>
              <a:buBlip>
                <a:blip r:embed="rId4"/>
              </a:buBlip>
            </a:pPr>
            <a:r>
              <a:rPr sz="3600" dirty="0"/>
              <a:t>entry is larger than both children </a:t>
            </a:r>
            <a:r>
              <a:rPr sz="3600" b="1" dirty="0"/>
              <a:t>or</a:t>
            </a:r>
          </a:p>
          <a:p>
            <a:pPr lvl="2">
              <a:spcBef>
                <a:spcPts val="1500"/>
              </a:spcBef>
              <a:buBlip>
                <a:blip r:embed="rId4"/>
              </a:buBlip>
            </a:pPr>
            <a:r>
              <a:rPr sz="3600" dirty="0"/>
              <a:t>entry is in a leaf</a:t>
            </a:r>
          </a:p>
        </p:txBody>
      </p:sp>
      <p:sp>
        <p:nvSpPr>
          <p:cNvPr id="318" name="Line"/>
          <p:cNvSpPr/>
          <p:nvPr/>
        </p:nvSpPr>
        <p:spPr>
          <a:xfrm flipH="1" flipV="1">
            <a:off x="4698206" y="4583906"/>
            <a:ext cx="1646536" cy="3398640"/>
          </a:xfrm>
          <a:prstGeom prst="line">
            <a:avLst/>
          </a:prstGeom>
          <a:ln w="114300">
            <a:solidFill>
              <a:srgbClr val="941100"/>
            </a:solidFill>
            <a:miter lim="400000"/>
            <a:headEnd type="stealth"/>
          </a:ln>
          <a:effectLst>
            <a:outerShdw blurRad="152400" dist="114300" dir="3060000" rotWithShape="0">
              <a:srgbClr val="000000">
                <a:alpha val="4500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pic>
        <p:nvPicPr>
          <p:cNvPr id="319" name="Two Disjoint Heaps Two Disjoint Heaps" descr="Two Disjoint Heaps Two Disjoint Heaps"/>
          <p:cNvPicPr>
            <a:picLocks/>
          </p:cNvPicPr>
          <p:nvPr/>
        </p:nvPicPr>
        <p:blipFill>
          <a:blip r:embed="rId5"/>
          <a:stretch>
            <a:fillRect/>
          </a:stretch>
        </p:blipFill>
        <p:spPr>
          <a:xfrm>
            <a:off x="2581275" y="2282952"/>
            <a:ext cx="4572000" cy="3048000"/>
          </a:xfrm>
          <a:prstGeom prst="rect">
            <a:avLst/>
          </a:prstGeom>
          <a:effectLst>
            <a:outerShdw blurRad="393700" dir="2700000" rotWithShape="0">
              <a:srgbClr val="000000"/>
            </a:outerShdw>
          </a:effectLst>
        </p:spPr>
      </p:pic>
      <p:pic>
        <p:nvPicPr>
          <p:cNvPr id="320" name="semiheap… semiheaponly root is out of place" descr="semiheap… semiheaponly root is out of place"/>
          <p:cNvPicPr>
            <a:picLocks/>
          </p:cNvPicPr>
          <p:nvPr/>
        </p:nvPicPr>
        <p:blipFill>
          <a:blip r:embed="rId6"/>
          <a:stretch>
            <a:fillRect/>
          </a:stretch>
        </p:blipFill>
        <p:spPr>
          <a:xfrm>
            <a:off x="2581275" y="3496056"/>
            <a:ext cx="4572000" cy="3048000"/>
          </a:xfrm>
          <a:prstGeom prst="rect">
            <a:avLst/>
          </a:prstGeom>
          <a:effectLst>
            <a:outerShdw blurRad="393700" dir="2700000" rotWithShape="0">
              <a:srgbClr val="000000"/>
            </a:outerShdw>
          </a:effectLst>
        </p:spPr>
      </p:pic>
      <p:sp>
        <p:nvSpPr>
          <p:cNvPr id="321" name="30"/>
          <p:cNvSpPr/>
          <p:nvPr/>
        </p:nvSpPr>
        <p:spPr>
          <a:xfrm>
            <a:off x="21545550" y="11122025"/>
            <a:ext cx="720180" cy="673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6200" tIns="76200" rIns="76200" bIns="76200" anchor="ctr">
            <a:spAutoFit/>
          </a:bodyPr>
          <a:lstStyle>
            <a:lvl1pPr defTabSz="876300">
              <a:defRPr sz="3600" b="1">
                <a:solidFill>
                  <a:srgbClr val="FFFFFF"/>
                </a:solidFill>
                <a:latin typeface="Courier New"/>
                <a:ea typeface="Courier New"/>
                <a:cs typeface="Courier New"/>
                <a:sym typeface="Courier New"/>
              </a:defRPr>
            </a:lvl1pPr>
          </a:lstStyle>
          <a:p>
            <a:r>
              <a:t>30</a:t>
            </a:r>
          </a:p>
        </p:txBody>
      </p:sp>
      <p:sp>
        <p:nvSpPr>
          <p:cNvPr id="322" name="Line"/>
          <p:cNvSpPr/>
          <p:nvPr/>
        </p:nvSpPr>
        <p:spPr>
          <a:xfrm flipH="1" flipV="1">
            <a:off x="4672211" y="7302598"/>
            <a:ext cx="1330821" cy="1127623"/>
          </a:xfrm>
          <a:prstGeom prst="line">
            <a:avLst/>
          </a:prstGeom>
          <a:ln w="114300">
            <a:solidFill>
              <a:srgbClr val="FFFB00"/>
            </a:solidFill>
            <a:miter lim="400000"/>
            <a:headEnd type="stealth"/>
          </a:ln>
          <a:effectLst>
            <a:outerShdw blurRad="152400" dist="114300" dir="3060000" rotWithShape="0">
              <a:srgbClr val="000000">
                <a:alpha val="4500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23" name="Line"/>
          <p:cNvSpPr/>
          <p:nvPr/>
        </p:nvSpPr>
        <p:spPr>
          <a:xfrm flipV="1">
            <a:off x="3037482" y="7248226"/>
            <a:ext cx="1176934" cy="1197274"/>
          </a:xfrm>
          <a:prstGeom prst="line">
            <a:avLst/>
          </a:prstGeom>
          <a:ln w="114300">
            <a:solidFill>
              <a:srgbClr val="FFFB00"/>
            </a:solidFill>
            <a:miter lim="400000"/>
            <a:headEnd type="stealth"/>
          </a:ln>
          <a:effectLst>
            <a:outerShdw blurRad="152400" dist="114300" dir="3060000" rotWithShape="0">
              <a:srgbClr val="000000">
                <a:alpha val="4500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24" name="Line"/>
          <p:cNvSpPr/>
          <p:nvPr/>
        </p:nvSpPr>
        <p:spPr>
          <a:xfrm flipH="1">
            <a:off x="8058150" y="10187435"/>
            <a:ext cx="1733550" cy="933451"/>
          </a:xfrm>
          <a:custGeom>
            <a:avLst/>
            <a:gdLst/>
            <a:ahLst/>
            <a:cxnLst>
              <a:cxn ang="0">
                <a:pos x="wd2" y="hd2"/>
              </a:cxn>
              <a:cxn ang="5400000">
                <a:pos x="wd2" y="hd2"/>
              </a:cxn>
              <a:cxn ang="10800000">
                <a:pos x="wd2" y="hd2"/>
              </a:cxn>
              <a:cxn ang="16200000">
                <a:pos x="wd2" y="hd2"/>
              </a:cxn>
            </a:cxnLst>
            <a:rect l="0" t="0" r="r" b="b"/>
            <a:pathLst>
              <a:path w="21600" h="20696" extrusionOk="0">
                <a:moveTo>
                  <a:pt x="0" y="20491"/>
                </a:moveTo>
                <a:cubicBezTo>
                  <a:pt x="0" y="20491"/>
                  <a:pt x="1919" y="-904"/>
                  <a:pt x="10669" y="29"/>
                </a:cubicBezTo>
                <a:cubicBezTo>
                  <a:pt x="16153" y="615"/>
                  <a:pt x="21600" y="20696"/>
                  <a:pt x="21600" y="20696"/>
                </a:cubicBezTo>
              </a:path>
            </a:pathLst>
          </a:custGeom>
          <a:ln w="114300">
            <a:solidFill>
              <a:srgbClr val="FFFB00"/>
            </a:solidFill>
            <a:miter lim="400000"/>
            <a:headEnd type="stealth"/>
          </a:ln>
          <a:effectLst>
            <a:outerShdw blurRad="2794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325" name="Line"/>
          <p:cNvSpPr/>
          <p:nvPr/>
        </p:nvSpPr>
        <p:spPr>
          <a:xfrm>
            <a:off x="8096250" y="9848845"/>
            <a:ext cx="3028950" cy="1257301"/>
          </a:xfrm>
          <a:custGeom>
            <a:avLst/>
            <a:gdLst/>
            <a:ahLst/>
            <a:cxnLst>
              <a:cxn ang="0">
                <a:pos x="wd2" y="hd2"/>
              </a:cxn>
              <a:cxn ang="5400000">
                <a:pos x="wd2" y="hd2"/>
              </a:cxn>
              <a:cxn ang="10800000">
                <a:pos x="wd2" y="hd2"/>
              </a:cxn>
              <a:cxn ang="16200000">
                <a:pos x="wd2" y="hd2"/>
              </a:cxn>
            </a:cxnLst>
            <a:rect l="0" t="0" r="r" b="b"/>
            <a:pathLst>
              <a:path w="21600" h="21540" extrusionOk="0">
                <a:moveTo>
                  <a:pt x="21600" y="21214"/>
                </a:moveTo>
                <a:cubicBezTo>
                  <a:pt x="21600" y="21214"/>
                  <a:pt x="19637" y="57"/>
                  <a:pt x="11224" y="0"/>
                </a:cubicBezTo>
                <a:cubicBezTo>
                  <a:pt x="2536" y="-60"/>
                  <a:pt x="0" y="21540"/>
                  <a:pt x="0" y="21540"/>
                </a:cubicBezTo>
              </a:path>
            </a:pathLst>
          </a:custGeom>
          <a:ln w="114300">
            <a:solidFill>
              <a:srgbClr val="FFFB00"/>
            </a:solidFill>
            <a:miter lim="400000"/>
            <a:headEnd type="stealth"/>
          </a:ln>
          <a:effectLst>
            <a:outerShdw blurRad="279400" dir="3060000" rotWithShape="0">
              <a:srgbClr val="000000"/>
            </a:outerShdw>
          </a:effectLst>
        </p:spPr>
        <p:txBody>
          <a:bodyPr lIns="76200" tIns="76200" rIns="76200" bIns="76200" anchor="ctr"/>
          <a:lstStyle/>
          <a:p>
            <a:pPr>
              <a:defRPr sz="4800" cap="all" baseline="-5999">
                <a:solidFill>
                  <a:srgbClr val="5C554F"/>
                </a:solidFill>
                <a:latin typeface="Bradley Hand ITC TT-Bold"/>
                <a:ea typeface="Bradley Hand ITC TT-Bold"/>
                <a:cs typeface="Bradley Hand ITC TT-Bold"/>
                <a:sym typeface="Bradley Hand ITC TT-Bold"/>
              </a:defRPr>
            </a:pPr>
            <a:endParaRPr/>
          </a:p>
        </p:txBody>
      </p:sp>
      <p:sp>
        <p:nvSpPr>
          <p:cNvPr id="326" name="Line"/>
          <p:cNvSpPr/>
          <p:nvPr/>
        </p:nvSpPr>
        <p:spPr>
          <a:xfrm flipH="1" flipV="1">
            <a:off x="3033911" y="8921848"/>
            <a:ext cx="740073" cy="1206303"/>
          </a:xfrm>
          <a:prstGeom prst="line">
            <a:avLst/>
          </a:prstGeom>
          <a:ln w="114300">
            <a:solidFill>
              <a:srgbClr val="FFFB00"/>
            </a:solidFill>
            <a:miter lim="400000"/>
            <a:headEnd type="stealth"/>
          </a:ln>
          <a:effectLst>
            <a:outerShdw blurRad="152400" dist="114300" dir="3060000" rotWithShape="0">
              <a:srgbClr val="000000">
                <a:alpha val="4500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27" name="Line"/>
          <p:cNvSpPr/>
          <p:nvPr/>
        </p:nvSpPr>
        <p:spPr>
          <a:xfrm flipV="1">
            <a:off x="1399182" y="8867477"/>
            <a:ext cx="1176934" cy="1197274"/>
          </a:xfrm>
          <a:prstGeom prst="line">
            <a:avLst/>
          </a:prstGeom>
          <a:ln w="114300">
            <a:solidFill>
              <a:srgbClr val="FFFB00"/>
            </a:solidFill>
            <a:miter lim="400000"/>
            <a:headEnd type="stealth"/>
          </a:ln>
          <a:effectLst>
            <a:outerShdw blurRad="152400" dist="114300" dir="3060000" rotWithShape="0">
              <a:srgbClr val="000000">
                <a:alpha val="4500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28" name="Line"/>
          <p:cNvSpPr/>
          <p:nvPr/>
        </p:nvSpPr>
        <p:spPr>
          <a:xfrm flipH="1">
            <a:off x="9677400" y="10206485"/>
            <a:ext cx="3028950" cy="933451"/>
          </a:xfrm>
          <a:custGeom>
            <a:avLst/>
            <a:gdLst/>
            <a:ahLst/>
            <a:cxnLst>
              <a:cxn ang="0">
                <a:pos x="wd2" y="hd2"/>
              </a:cxn>
              <a:cxn ang="5400000">
                <a:pos x="wd2" y="hd2"/>
              </a:cxn>
              <a:cxn ang="10800000">
                <a:pos x="wd2" y="hd2"/>
              </a:cxn>
              <a:cxn ang="16200000">
                <a:pos x="wd2" y="hd2"/>
              </a:cxn>
            </a:cxnLst>
            <a:rect l="0" t="0" r="r" b="b"/>
            <a:pathLst>
              <a:path w="21600" h="20696" extrusionOk="0">
                <a:moveTo>
                  <a:pt x="0" y="20491"/>
                </a:moveTo>
                <a:cubicBezTo>
                  <a:pt x="0" y="20491"/>
                  <a:pt x="1919" y="-904"/>
                  <a:pt x="10669" y="29"/>
                </a:cubicBezTo>
                <a:cubicBezTo>
                  <a:pt x="16153" y="615"/>
                  <a:pt x="21600" y="20696"/>
                  <a:pt x="21600" y="20696"/>
                </a:cubicBezTo>
              </a:path>
            </a:pathLst>
          </a:custGeom>
          <a:ln w="114300">
            <a:solidFill>
              <a:srgbClr val="FFFB00"/>
            </a:solidFill>
            <a:miter lim="400000"/>
            <a:headEnd type="stealth"/>
          </a:ln>
          <a:effectLst>
            <a:outerShdw blurRad="2794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329" name="Line"/>
          <p:cNvSpPr/>
          <p:nvPr/>
        </p:nvSpPr>
        <p:spPr>
          <a:xfrm>
            <a:off x="9715500" y="9867895"/>
            <a:ext cx="4438650" cy="1257301"/>
          </a:xfrm>
          <a:custGeom>
            <a:avLst/>
            <a:gdLst/>
            <a:ahLst/>
            <a:cxnLst>
              <a:cxn ang="0">
                <a:pos x="wd2" y="hd2"/>
              </a:cxn>
              <a:cxn ang="5400000">
                <a:pos x="wd2" y="hd2"/>
              </a:cxn>
              <a:cxn ang="10800000">
                <a:pos x="wd2" y="hd2"/>
              </a:cxn>
              <a:cxn ang="16200000">
                <a:pos x="wd2" y="hd2"/>
              </a:cxn>
            </a:cxnLst>
            <a:rect l="0" t="0" r="r" b="b"/>
            <a:pathLst>
              <a:path w="21600" h="21540" extrusionOk="0">
                <a:moveTo>
                  <a:pt x="21600" y="21214"/>
                </a:moveTo>
                <a:cubicBezTo>
                  <a:pt x="21600" y="21214"/>
                  <a:pt x="19637" y="57"/>
                  <a:pt x="11224" y="0"/>
                </a:cubicBezTo>
                <a:cubicBezTo>
                  <a:pt x="2536" y="-60"/>
                  <a:pt x="0" y="21540"/>
                  <a:pt x="0" y="21540"/>
                </a:cubicBezTo>
              </a:path>
            </a:pathLst>
          </a:custGeom>
          <a:ln w="114300">
            <a:solidFill>
              <a:srgbClr val="FFFB00"/>
            </a:solidFill>
            <a:miter lim="400000"/>
            <a:headEnd type="stealth"/>
          </a:ln>
          <a:effectLst>
            <a:outerShdw blurRad="279400" dir="3060000" rotWithShape="0">
              <a:srgbClr val="000000"/>
            </a:outerShdw>
          </a:effectLst>
        </p:spPr>
        <p:txBody>
          <a:bodyPr lIns="76200" tIns="76200" rIns="76200" bIns="76200" anchor="ctr"/>
          <a:lstStyle/>
          <a:p>
            <a:pPr>
              <a:defRPr sz="4800" cap="all" baseline="-5999">
                <a:solidFill>
                  <a:srgbClr val="5C554F"/>
                </a:solidFill>
                <a:latin typeface="Bradley Hand ITC TT-Bold"/>
                <a:ea typeface="Bradley Hand ITC TT-Bold"/>
                <a:cs typeface="Bradley Hand ITC TT-Bold"/>
                <a:sym typeface="Bradley Hand ITC TT-Bold"/>
              </a:defRPr>
            </a:pPr>
            <a:endParaRPr/>
          </a:p>
        </p:txBody>
      </p:sp>
      <p:sp>
        <p:nvSpPr>
          <p:cNvPr id="330" name="Line"/>
          <p:cNvSpPr/>
          <p:nvPr/>
        </p:nvSpPr>
        <p:spPr>
          <a:xfrm flipH="1">
            <a:off x="14116050" y="10111235"/>
            <a:ext cx="7658100" cy="933451"/>
          </a:xfrm>
          <a:custGeom>
            <a:avLst/>
            <a:gdLst/>
            <a:ahLst/>
            <a:cxnLst>
              <a:cxn ang="0">
                <a:pos x="wd2" y="hd2"/>
              </a:cxn>
              <a:cxn ang="5400000">
                <a:pos x="wd2" y="hd2"/>
              </a:cxn>
              <a:cxn ang="10800000">
                <a:pos x="wd2" y="hd2"/>
              </a:cxn>
              <a:cxn ang="16200000">
                <a:pos x="wd2" y="hd2"/>
              </a:cxn>
            </a:cxnLst>
            <a:rect l="0" t="0" r="r" b="b"/>
            <a:pathLst>
              <a:path w="21600" h="20696" extrusionOk="0">
                <a:moveTo>
                  <a:pt x="0" y="20491"/>
                </a:moveTo>
                <a:cubicBezTo>
                  <a:pt x="0" y="20491"/>
                  <a:pt x="1919" y="-904"/>
                  <a:pt x="10669" y="29"/>
                </a:cubicBezTo>
                <a:cubicBezTo>
                  <a:pt x="16153" y="615"/>
                  <a:pt x="21600" y="20696"/>
                  <a:pt x="21600" y="20696"/>
                </a:cubicBezTo>
              </a:path>
            </a:pathLst>
          </a:custGeom>
          <a:ln w="114300">
            <a:solidFill>
              <a:srgbClr val="FFFB00"/>
            </a:solidFill>
            <a:miter lim="400000"/>
            <a:headEnd type="stealth"/>
          </a:ln>
          <a:effectLst>
            <a:outerShdw blurRad="2794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331" name="Line"/>
          <p:cNvSpPr/>
          <p:nvPr/>
        </p:nvSpPr>
        <p:spPr>
          <a:xfrm>
            <a:off x="14154150" y="9772645"/>
            <a:ext cx="9201150" cy="1257301"/>
          </a:xfrm>
          <a:custGeom>
            <a:avLst/>
            <a:gdLst/>
            <a:ahLst/>
            <a:cxnLst>
              <a:cxn ang="0">
                <a:pos x="wd2" y="hd2"/>
              </a:cxn>
              <a:cxn ang="5400000">
                <a:pos x="wd2" y="hd2"/>
              </a:cxn>
              <a:cxn ang="10800000">
                <a:pos x="wd2" y="hd2"/>
              </a:cxn>
              <a:cxn ang="16200000">
                <a:pos x="wd2" y="hd2"/>
              </a:cxn>
            </a:cxnLst>
            <a:rect l="0" t="0" r="r" b="b"/>
            <a:pathLst>
              <a:path w="21600" h="21540" extrusionOk="0">
                <a:moveTo>
                  <a:pt x="21600" y="21214"/>
                </a:moveTo>
                <a:cubicBezTo>
                  <a:pt x="21600" y="21214"/>
                  <a:pt x="19637" y="57"/>
                  <a:pt x="11224" y="0"/>
                </a:cubicBezTo>
                <a:cubicBezTo>
                  <a:pt x="2536" y="-60"/>
                  <a:pt x="0" y="21540"/>
                  <a:pt x="0" y="21540"/>
                </a:cubicBezTo>
              </a:path>
            </a:pathLst>
          </a:custGeom>
          <a:ln w="114300">
            <a:solidFill>
              <a:srgbClr val="FFFB00"/>
            </a:solidFill>
            <a:miter lim="400000"/>
            <a:headEnd type="stealth"/>
          </a:ln>
          <a:effectLst>
            <a:outerShdw blurRad="279400" dir="3060000" rotWithShape="0">
              <a:srgbClr val="000000"/>
            </a:outerShdw>
          </a:effectLst>
        </p:spPr>
        <p:txBody>
          <a:bodyPr lIns="76200" tIns="76200" rIns="76200" bIns="76200" anchor="ctr"/>
          <a:lstStyle/>
          <a:p>
            <a:pPr>
              <a:defRPr sz="4800" cap="all" baseline="-5999">
                <a:solidFill>
                  <a:srgbClr val="5C554F"/>
                </a:solidFill>
                <a:latin typeface="Bradley Hand ITC TT-Bold"/>
                <a:ea typeface="Bradley Hand ITC TT-Bold"/>
                <a:cs typeface="Bradley Hand ITC TT-Bold"/>
                <a:sym typeface="Bradley Hand ITC TT-Bold"/>
              </a:defRPr>
            </a:pPr>
            <a:endParaRP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272"/>
                                        </p:tgtEl>
                                        <p:attrNameLst>
                                          <p:attrName>style.visibility</p:attrName>
                                        </p:attrNameLst>
                                      </p:cBhvr>
                                      <p:to>
                                        <p:strVal val="visible"/>
                                      </p:to>
                                    </p:set>
                                    <p:anim calcmode="lin" valueType="num">
                                      <p:cBhvr>
                                        <p:cTn id="7" dur="1000" fill="hold"/>
                                        <p:tgtEl>
                                          <p:spTgt spid="272"/>
                                        </p:tgtEl>
                                        <p:attrNameLst>
                                          <p:attrName>ppt_w</p:attrName>
                                        </p:attrNameLst>
                                      </p:cBhvr>
                                      <p:tavLst>
                                        <p:tav tm="0">
                                          <p:val>
                                            <p:strVal val="4*#ppt_w"/>
                                          </p:val>
                                        </p:tav>
                                        <p:tav tm="100000">
                                          <p:val>
                                            <p:strVal val="#ppt_w"/>
                                          </p:val>
                                        </p:tav>
                                      </p:tavLst>
                                    </p:anim>
                                    <p:anim calcmode="lin" valueType="num">
                                      <p:cBhvr>
                                        <p:cTn id="8" dur="1000" fill="hold"/>
                                        <p:tgtEl>
                                          <p:spTgt spid="272"/>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2" nodeType="afterEffect">
                                  <p:stCondLst>
                                    <p:cond delay="0"/>
                                  </p:stCondLst>
                                  <p:iterate>
                                    <p:tmAbs val="0"/>
                                  </p:iterate>
                                  <p:childTnLst>
                                    <p:set>
                                      <p:cBhvr>
                                        <p:cTn id="11" fill="hold"/>
                                        <p:tgtEl>
                                          <p:spTgt spid="317">
                                            <p:bg/>
                                          </p:spTgt>
                                        </p:tgtEl>
                                        <p:attrNameLst>
                                          <p:attrName>style.visibility</p:attrName>
                                        </p:attrNameLst>
                                      </p:cBhvr>
                                      <p:to>
                                        <p:strVal val="visible"/>
                                      </p:to>
                                    </p:set>
                                    <p:animEffect transition="in" filter="fade">
                                      <p:cBhvr>
                                        <p:cTn id="12" dur="500"/>
                                        <p:tgtEl>
                                          <p:spTgt spid="317">
                                            <p:bg/>
                                          </p:spTgt>
                                        </p:tgtEl>
                                      </p:cBhvr>
                                    </p:animEffect>
                                  </p:childTnLst>
                                </p:cTn>
                              </p:par>
                              <p:par>
                                <p:cTn id="13" presetID="10" presetClass="entr" presetSubtype="0" fill="hold" grpId="2" nodeType="withEffect">
                                  <p:stCondLst>
                                    <p:cond delay="0"/>
                                  </p:stCondLst>
                                  <p:iterate>
                                    <p:tmAbs val="0"/>
                                  </p:iterate>
                                  <p:childTnLst>
                                    <p:set>
                                      <p:cBhvr>
                                        <p:cTn id="14" fill="hold"/>
                                        <p:tgtEl>
                                          <p:spTgt spid="317">
                                            <p:txEl>
                                              <p:pRg st="0" end="0"/>
                                            </p:txEl>
                                          </p:spTgt>
                                        </p:tgtEl>
                                        <p:attrNameLst>
                                          <p:attrName>style.visibility</p:attrName>
                                        </p:attrNameLst>
                                      </p:cBhvr>
                                      <p:to>
                                        <p:strVal val="visible"/>
                                      </p:to>
                                    </p:set>
                                    <p:animEffect transition="in" filter="fade">
                                      <p:cBhvr>
                                        <p:cTn id="15" dur="500"/>
                                        <p:tgtEl>
                                          <p:spTgt spid="31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fill="hold" grpId="2" nodeType="clickEffect">
                                  <p:stCondLst>
                                    <p:cond delay="0"/>
                                  </p:stCondLst>
                                  <p:iterate>
                                    <p:tmAbs val="0"/>
                                  </p:iterate>
                                  <p:childTnLst>
                                    <p:set>
                                      <p:cBhvr>
                                        <p:cTn id="19" fill="hold"/>
                                        <p:tgtEl>
                                          <p:spTgt spid="317">
                                            <p:txEl>
                                              <p:pRg st="1" end="1"/>
                                            </p:txEl>
                                          </p:spTgt>
                                        </p:tgtEl>
                                        <p:attrNameLst>
                                          <p:attrName>style.visibility</p:attrName>
                                        </p:attrNameLst>
                                      </p:cBhvr>
                                      <p:to>
                                        <p:strVal val="visible"/>
                                      </p:to>
                                    </p:set>
                                    <p:animEffect transition="in" filter="fade">
                                      <p:cBhvr>
                                        <p:cTn id="20" dur="500"/>
                                        <p:tgtEl>
                                          <p:spTgt spid="31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fill="hold" grpId="2" nodeType="clickEffect">
                                  <p:stCondLst>
                                    <p:cond delay="0"/>
                                  </p:stCondLst>
                                  <p:iterate>
                                    <p:tmAbs val="0"/>
                                  </p:iterate>
                                  <p:childTnLst>
                                    <p:set>
                                      <p:cBhvr>
                                        <p:cTn id="24" fill="hold"/>
                                        <p:tgtEl>
                                          <p:spTgt spid="317">
                                            <p:txEl>
                                              <p:pRg st="2" end="2"/>
                                            </p:txEl>
                                          </p:spTgt>
                                        </p:tgtEl>
                                        <p:attrNameLst>
                                          <p:attrName>style.visibility</p:attrName>
                                        </p:attrNameLst>
                                      </p:cBhvr>
                                      <p:to>
                                        <p:strVal val="visible"/>
                                      </p:to>
                                    </p:set>
                                    <p:animEffect transition="in" filter="fade">
                                      <p:cBhvr>
                                        <p:cTn id="25" dur="500"/>
                                        <p:tgtEl>
                                          <p:spTgt spid="31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fill="hold" grpId="2" nodeType="clickEffect">
                                  <p:stCondLst>
                                    <p:cond delay="0"/>
                                  </p:stCondLst>
                                  <p:iterate>
                                    <p:tmAbs val="0"/>
                                  </p:iterate>
                                  <p:childTnLst>
                                    <p:set>
                                      <p:cBhvr>
                                        <p:cTn id="29" fill="hold"/>
                                        <p:tgtEl>
                                          <p:spTgt spid="317">
                                            <p:txEl>
                                              <p:pRg st="3" end="3"/>
                                            </p:txEl>
                                          </p:spTgt>
                                        </p:tgtEl>
                                        <p:attrNameLst>
                                          <p:attrName>style.visibility</p:attrName>
                                        </p:attrNameLst>
                                      </p:cBhvr>
                                      <p:to>
                                        <p:strVal val="visible"/>
                                      </p:to>
                                    </p:set>
                                    <p:animEffect transition="in" filter="fade">
                                      <p:cBhvr>
                                        <p:cTn id="30" dur="500"/>
                                        <p:tgtEl>
                                          <p:spTgt spid="317">
                                            <p:txEl>
                                              <p:pRg st="3" end="3"/>
                                            </p:txEl>
                                          </p:spTgt>
                                        </p:tgtEl>
                                      </p:cBhvr>
                                    </p:animEffect>
                                  </p:childTnLst>
                                </p:cTn>
                              </p:par>
                            </p:childTnLst>
                          </p:cTn>
                        </p:par>
                        <p:par>
                          <p:cTn id="31" fill="hold">
                            <p:stCondLst>
                              <p:cond delay="500"/>
                            </p:stCondLst>
                            <p:childTnLst>
                              <p:par>
                                <p:cTn id="32" presetID="10" presetClass="entr" fill="hold" grpId="2" nodeType="afterEffect">
                                  <p:stCondLst>
                                    <p:cond delay="0"/>
                                  </p:stCondLst>
                                  <p:iterate>
                                    <p:tmAbs val="0"/>
                                  </p:iterate>
                                  <p:childTnLst>
                                    <p:set>
                                      <p:cBhvr>
                                        <p:cTn id="33" fill="hold"/>
                                        <p:tgtEl>
                                          <p:spTgt spid="317">
                                            <p:txEl>
                                              <p:pRg st="4" end="4"/>
                                            </p:txEl>
                                          </p:spTgt>
                                        </p:tgtEl>
                                        <p:attrNameLst>
                                          <p:attrName>style.visibility</p:attrName>
                                        </p:attrNameLst>
                                      </p:cBhvr>
                                      <p:to>
                                        <p:strVal val="visible"/>
                                      </p:to>
                                    </p:set>
                                    <p:animEffect transition="in" filter="fade">
                                      <p:cBhvr>
                                        <p:cTn id="34" dur="500"/>
                                        <p:tgtEl>
                                          <p:spTgt spid="317">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fill="hold" grpId="2" nodeType="clickEffect">
                                  <p:stCondLst>
                                    <p:cond delay="0"/>
                                  </p:stCondLst>
                                  <p:iterate>
                                    <p:tmAbs val="0"/>
                                  </p:iterate>
                                  <p:childTnLst>
                                    <p:set>
                                      <p:cBhvr>
                                        <p:cTn id="38" fill="hold"/>
                                        <p:tgtEl>
                                          <p:spTgt spid="317">
                                            <p:txEl>
                                              <p:pRg st="5" end="5"/>
                                            </p:txEl>
                                          </p:spTgt>
                                        </p:tgtEl>
                                        <p:attrNameLst>
                                          <p:attrName>style.visibility</p:attrName>
                                        </p:attrNameLst>
                                      </p:cBhvr>
                                      <p:to>
                                        <p:strVal val="visible"/>
                                      </p:to>
                                    </p:set>
                                    <p:animEffect transition="in" filter="fade">
                                      <p:cBhvr>
                                        <p:cTn id="39" dur="500"/>
                                        <p:tgtEl>
                                          <p:spTgt spid="317">
                                            <p:txEl>
                                              <p:pRg st="5" end="5"/>
                                            </p:txEl>
                                          </p:spTgt>
                                        </p:tgtEl>
                                      </p:cBhvr>
                                    </p:animEffect>
                                  </p:childTnLst>
                                </p:cTn>
                              </p:par>
                            </p:childTnLst>
                          </p:cTn>
                        </p:par>
                        <p:par>
                          <p:cTn id="40" fill="hold">
                            <p:stCondLst>
                              <p:cond delay="500"/>
                            </p:stCondLst>
                            <p:childTnLst>
                              <p:par>
                                <p:cTn id="41" presetID="10" presetClass="entr" fill="hold" grpId="2" nodeType="afterEffect">
                                  <p:stCondLst>
                                    <p:cond delay="0"/>
                                  </p:stCondLst>
                                  <p:iterate>
                                    <p:tmAbs val="0"/>
                                  </p:iterate>
                                  <p:childTnLst>
                                    <p:set>
                                      <p:cBhvr>
                                        <p:cTn id="42" fill="hold"/>
                                        <p:tgtEl>
                                          <p:spTgt spid="317">
                                            <p:txEl>
                                              <p:pRg st="6" end="6"/>
                                            </p:txEl>
                                          </p:spTgt>
                                        </p:tgtEl>
                                        <p:attrNameLst>
                                          <p:attrName>style.visibility</p:attrName>
                                        </p:attrNameLst>
                                      </p:cBhvr>
                                      <p:to>
                                        <p:strVal val="visible"/>
                                      </p:to>
                                    </p:set>
                                    <p:animEffect transition="in" filter="fade">
                                      <p:cBhvr>
                                        <p:cTn id="43" dur="500"/>
                                        <p:tgtEl>
                                          <p:spTgt spid="317">
                                            <p:txEl>
                                              <p:pRg st="6" end="6"/>
                                            </p:txEl>
                                          </p:spTgt>
                                        </p:tgtEl>
                                      </p:cBhvr>
                                    </p:animEffect>
                                  </p:childTnLst>
                                </p:cTn>
                              </p:par>
                            </p:childTnLst>
                          </p:cTn>
                        </p:par>
                        <p:par>
                          <p:cTn id="44" fill="hold">
                            <p:stCondLst>
                              <p:cond delay="1000"/>
                            </p:stCondLst>
                            <p:childTnLst>
                              <p:par>
                                <p:cTn id="45" presetID="10" presetClass="entr" fill="hold" grpId="2" nodeType="afterEffect">
                                  <p:stCondLst>
                                    <p:cond delay="0"/>
                                  </p:stCondLst>
                                  <p:iterate>
                                    <p:tmAbs val="0"/>
                                  </p:iterate>
                                  <p:childTnLst>
                                    <p:set>
                                      <p:cBhvr>
                                        <p:cTn id="46" fill="hold"/>
                                        <p:tgtEl>
                                          <p:spTgt spid="317">
                                            <p:txEl>
                                              <p:pRg st="7" end="7"/>
                                            </p:txEl>
                                          </p:spTgt>
                                        </p:tgtEl>
                                        <p:attrNameLst>
                                          <p:attrName>style.visibility</p:attrName>
                                        </p:attrNameLst>
                                      </p:cBhvr>
                                      <p:to>
                                        <p:strVal val="visible"/>
                                      </p:to>
                                    </p:set>
                                    <p:animEffect transition="in" filter="fade">
                                      <p:cBhvr>
                                        <p:cTn id="47" dur="500"/>
                                        <p:tgtEl>
                                          <p:spTgt spid="31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3" nodeType="clickEffect">
                                  <p:stCondLst>
                                    <p:cond delay="0"/>
                                  </p:stCondLst>
                                  <p:iterate type="lt">
                                    <p:tmAbs val="100"/>
                                  </p:iterate>
                                  <p:childTnLst>
                                    <p:set>
                                      <p:cBhvr>
                                        <p:cTn id="51" fill="hold"/>
                                        <p:tgtEl>
                                          <p:spTgt spid="27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fill="hold" grpId="4" nodeType="clickEffect">
                                  <p:stCondLst>
                                    <p:cond delay="0"/>
                                  </p:stCondLst>
                                  <p:iterate>
                                    <p:tmAbs val="0"/>
                                  </p:iterate>
                                  <p:childTnLst>
                                    <p:set>
                                      <p:cBhvr>
                                        <p:cTn id="55" fill="hold"/>
                                        <p:tgtEl>
                                          <p:spTgt spid="315"/>
                                        </p:tgtEl>
                                        <p:attrNameLst>
                                          <p:attrName>style.visibility</p:attrName>
                                        </p:attrNameLst>
                                      </p:cBhvr>
                                      <p:to>
                                        <p:strVal val="visible"/>
                                      </p:to>
                                    </p:set>
                                    <p:animEffect transition="in" filter="fade">
                                      <p:cBhvr>
                                        <p:cTn id="56" dur="750"/>
                                        <p:tgtEl>
                                          <p:spTgt spid="315"/>
                                        </p:tgtEl>
                                      </p:cBhvr>
                                    </p:animEffect>
                                  </p:childTnLst>
                                </p:cTn>
                              </p:par>
                            </p:childTnLst>
                          </p:cTn>
                        </p:par>
                        <p:par>
                          <p:cTn id="57" fill="hold">
                            <p:stCondLst>
                              <p:cond delay="750"/>
                            </p:stCondLst>
                            <p:childTnLst>
                              <p:par>
                                <p:cTn id="58" presetID="10" presetClass="exit" fill="hold" grpId="5" nodeType="afterEffect">
                                  <p:stCondLst>
                                    <p:cond delay="0"/>
                                  </p:stCondLst>
                                  <p:iterate>
                                    <p:tmAbs val="0"/>
                                  </p:iterate>
                                  <p:childTnLst>
                                    <p:animEffect transition="out" filter="fade">
                                      <p:cBhvr>
                                        <p:cTn id="59" dur="250" fill="hold"/>
                                        <p:tgtEl>
                                          <p:spTgt spid="289"/>
                                        </p:tgtEl>
                                      </p:cBhvr>
                                    </p:animEffect>
                                    <p:set>
                                      <p:cBhvr>
                                        <p:cTn id="60" fill="hold">
                                          <p:stCondLst>
                                            <p:cond delay="249"/>
                                          </p:stCondLst>
                                        </p:cTn>
                                        <p:tgtEl>
                                          <p:spTgt spid="289"/>
                                        </p:tgtEl>
                                        <p:attrNameLst>
                                          <p:attrName>style.visibility</p:attrName>
                                        </p:attrNameLst>
                                      </p:cBhvr>
                                      <p:to>
                                        <p:strVal val="hidden"/>
                                      </p:to>
                                    </p:set>
                                  </p:childTnLst>
                                </p:cTn>
                              </p:par>
                            </p:childTnLst>
                          </p:cTn>
                        </p:par>
                        <p:par>
                          <p:cTn id="61" fill="hold">
                            <p:stCondLst>
                              <p:cond delay="0"/>
                            </p:stCondLst>
                            <p:childTnLst>
                              <p:par>
                                <p:cTn id="62" presetID="-1" presetClass="path" presetSubtype="0" accel="50000" decel="50000" fill="hold" nodeType="afterEffect">
                                  <p:stCondLst>
                                    <p:cond delay="0"/>
                                  </p:stCondLst>
                                  <p:childTnLst>
                                    <p:animMotion origin="layout" path="M 0.000000 0.000000 C 0.000000 0.000000 0.047077 0.019112 0.084541 0.027836 C 0.122004 0.036560 0.172798 0.032747 0.172798 0.032747" pathEditMode="relative">
                                      <p:cBhvr>
                                        <p:cTn id="63" dur="500" fill="hold"/>
                                        <p:tgtEl>
                                          <p:spTgt spid="315"/>
                                        </p:tgtEl>
                                        <p:attrNameLst>
                                          <p:attrName>ppt_x</p:attrName>
                                          <p:attrName>ppt_y</p:attrName>
                                        </p:attrNameLst>
                                      </p:cBhvr>
                                    </p:animMotion>
                                  </p:childTnLst>
                                </p:cTn>
                              </p:par>
                            </p:childTnLst>
                          </p:cTn>
                        </p:par>
                        <p:par>
                          <p:cTn id="64" fill="hold">
                            <p:stCondLst>
                              <p:cond delay="0"/>
                            </p:stCondLst>
                            <p:childTnLst>
                              <p:par>
                                <p:cTn id="65" presetID="-1" presetClass="path" presetSubtype="0" accel="50000" decel="50000" fill="hold" nodeType="withEffect">
                                  <p:stCondLst>
                                    <p:cond delay="0"/>
                                  </p:stCondLst>
                                  <p:childTnLst>
                                    <p:animMotion origin="layout" path="M 0.000000 0.000000 L 0.022656 -0.290278" pathEditMode="relative">
                                      <p:cBhvr>
                                        <p:cTn id="66" dur="500" fill="hold"/>
                                        <p:tgtEl>
                                          <p:spTgt spid="316"/>
                                        </p:tgtEl>
                                        <p:attrNameLst>
                                          <p:attrName>ppt_x</p:attrName>
                                          <p:attrName>ppt_y</p:attrName>
                                        </p:attrNameLst>
                                      </p:cBhvr>
                                    </p:animMotion>
                                  </p:childTnLst>
                                </p:cTn>
                              </p:par>
                            </p:childTnLst>
                          </p:cTn>
                        </p:par>
                      </p:childTnLst>
                    </p:cTn>
                  </p:par>
                  <p:par>
                    <p:cTn id="67" fill="hold">
                      <p:stCondLst>
                        <p:cond delay="indefinite"/>
                      </p:stCondLst>
                      <p:childTnLst>
                        <p:par>
                          <p:cTn id="68" fill="hold">
                            <p:stCondLst>
                              <p:cond delay="0"/>
                            </p:stCondLst>
                            <p:childTnLst>
                              <p:par>
                                <p:cTn id="69" presetID="10" presetClass="entr" fill="hold" grpId="8" nodeType="clickEffect">
                                  <p:stCondLst>
                                    <p:cond delay="0"/>
                                  </p:stCondLst>
                                  <p:iterate>
                                    <p:tmAbs val="0"/>
                                  </p:iterate>
                                  <p:childTnLst>
                                    <p:set>
                                      <p:cBhvr>
                                        <p:cTn id="70" fill="hold"/>
                                        <p:tgtEl>
                                          <p:spTgt spid="319"/>
                                        </p:tgtEl>
                                        <p:attrNameLst>
                                          <p:attrName>style.visibility</p:attrName>
                                        </p:attrNameLst>
                                      </p:cBhvr>
                                      <p:to>
                                        <p:strVal val="visible"/>
                                      </p:to>
                                    </p:set>
                                    <p:animEffect transition="in" filter="fade">
                                      <p:cBhvr>
                                        <p:cTn id="71" dur="500"/>
                                        <p:tgtEl>
                                          <p:spTgt spid="319"/>
                                        </p:tgtEl>
                                      </p:cBhvr>
                                    </p:animEffect>
                                  </p:childTnLst>
                                </p:cTn>
                              </p:par>
                            </p:childTnLst>
                          </p:cTn>
                        </p:par>
                        <p:par>
                          <p:cTn id="72" fill="hold">
                            <p:stCondLst>
                              <p:cond delay="500"/>
                            </p:stCondLst>
                            <p:childTnLst>
                              <p:par>
                                <p:cTn id="73" presetID="22" presetClass="entr" presetSubtype="1" fill="hold" grpId="9" nodeType="afterEffect">
                                  <p:stCondLst>
                                    <p:cond delay="0"/>
                                  </p:stCondLst>
                                  <p:iterate>
                                    <p:tmAbs val="0"/>
                                  </p:iterate>
                                  <p:childTnLst>
                                    <p:set>
                                      <p:cBhvr>
                                        <p:cTn id="74" fill="hold"/>
                                        <p:tgtEl>
                                          <p:spTgt spid="312"/>
                                        </p:tgtEl>
                                        <p:attrNameLst>
                                          <p:attrName>style.visibility</p:attrName>
                                        </p:attrNameLst>
                                      </p:cBhvr>
                                      <p:to>
                                        <p:strVal val="visible"/>
                                      </p:to>
                                    </p:set>
                                    <p:animEffect transition="in" filter="wipe(up)">
                                      <p:cBhvr>
                                        <p:cTn id="75" dur="500"/>
                                        <p:tgtEl>
                                          <p:spTgt spid="312"/>
                                        </p:tgtEl>
                                      </p:cBhvr>
                                    </p:animEffect>
                                  </p:childTnLst>
                                </p:cTn>
                              </p:par>
                            </p:childTnLst>
                          </p:cTn>
                        </p:par>
                        <p:par>
                          <p:cTn id="76" fill="hold">
                            <p:stCondLst>
                              <p:cond delay="1000"/>
                            </p:stCondLst>
                            <p:childTnLst>
                              <p:par>
                                <p:cTn id="77" presetID="22" presetClass="entr" presetSubtype="1" fill="hold" grpId="10" nodeType="afterEffect">
                                  <p:stCondLst>
                                    <p:cond delay="0"/>
                                  </p:stCondLst>
                                  <p:iterate>
                                    <p:tmAbs val="0"/>
                                  </p:iterate>
                                  <p:childTnLst>
                                    <p:set>
                                      <p:cBhvr>
                                        <p:cTn id="78" fill="hold"/>
                                        <p:tgtEl>
                                          <p:spTgt spid="318"/>
                                        </p:tgtEl>
                                        <p:attrNameLst>
                                          <p:attrName>style.visibility</p:attrName>
                                        </p:attrNameLst>
                                      </p:cBhvr>
                                      <p:to>
                                        <p:strVal val="visible"/>
                                      </p:to>
                                    </p:set>
                                    <p:animEffect transition="in" filter="wipe(up)">
                                      <p:cBhvr>
                                        <p:cTn id="79" dur="500"/>
                                        <p:tgtEl>
                                          <p:spTgt spid="318"/>
                                        </p:tgtEl>
                                      </p:cBhvr>
                                    </p:animEffect>
                                  </p:childTnLst>
                                </p:cTn>
                              </p:par>
                            </p:childTnLst>
                          </p:cTn>
                        </p:par>
                        <p:par>
                          <p:cTn id="80" fill="hold">
                            <p:stCondLst>
                              <p:cond delay="1500"/>
                            </p:stCondLst>
                            <p:childTnLst>
                              <p:par>
                                <p:cTn id="81" presetID="10" presetClass="entr" fill="hold" grpId="11" nodeType="afterEffect">
                                  <p:stCondLst>
                                    <p:cond delay="0"/>
                                  </p:stCondLst>
                                  <p:iterate>
                                    <p:tmAbs val="0"/>
                                  </p:iterate>
                                  <p:childTnLst>
                                    <p:set>
                                      <p:cBhvr>
                                        <p:cTn id="82" fill="hold"/>
                                        <p:tgtEl>
                                          <p:spTgt spid="269"/>
                                        </p:tgtEl>
                                        <p:attrNameLst>
                                          <p:attrName>style.visibility</p:attrName>
                                        </p:attrNameLst>
                                      </p:cBhvr>
                                      <p:to>
                                        <p:strVal val="visible"/>
                                      </p:to>
                                    </p:set>
                                    <p:animEffect transition="in" filter="fade">
                                      <p:cBhvr>
                                        <p:cTn id="83" dur="500"/>
                                        <p:tgtEl>
                                          <p:spTgt spid="269"/>
                                        </p:tgtEl>
                                      </p:cBhvr>
                                    </p:animEffect>
                                  </p:childTnLst>
                                </p:cTn>
                              </p:par>
                            </p:childTnLst>
                          </p:cTn>
                        </p:par>
                        <p:par>
                          <p:cTn id="84" fill="hold">
                            <p:stCondLst>
                              <p:cond delay="2000"/>
                            </p:stCondLst>
                            <p:childTnLst>
                              <p:par>
                                <p:cTn id="85" presetID="10" presetClass="entr" fill="hold" grpId="12" nodeType="afterEffect">
                                  <p:stCondLst>
                                    <p:cond delay="0"/>
                                  </p:stCondLst>
                                  <p:iterate>
                                    <p:tmAbs val="0"/>
                                  </p:iterate>
                                  <p:childTnLst>
                                    <p:set>
                                      <p:cBhvr>
                                        <p:cTn id="86" fill="hold"/>
                                        <p:tgtEl>
                                          <p:spTgt spid="270"/>
                                        </p:tgtEl>
                                        <p:attrNameLst>
                                          <p:attrName>style.visibility</p:attrName>
                                        </p:attrNameLst>
                                      </p:cBhvr>
                                      <p:to>
                                        <p:strVal val="visible"/>
                                      </p:to>
                                    </p:set>
                                    <p:animEffect transition="in" filter="fade">
                                      <p:cBhvr>
                                        <p:cTn id="87" dur="500"/>
                                        <p:tgtEl>
                                          <p:spTgt spid="270"/>
                                        </p:tgtEl>
                                      </p:cBhvr>
                                    </p:animEffect>
                                  </p:childTnLst>
                                </p:cTn>
                              </p:par>
                            </p:childTnLst>
                          </p:cTn>
                        </p:par>
                      </p:childTnLst>
                    </p:cTn>
                  </p:par>
                  <p:par>
                    <p:cTn id="88" fill="hold">
                      <p:stCondLst>
                        <p:cond delay="indefinite"/>
                      </p:stCondLst>
                      <p:childTnLst>
                        <p:par>
                          <p:cTn id="89" fill="hold">
                            <p:stCondLst>
                              <p:cond delay="0"/>
                            </p:stCondLst>
                            <p:childTnLst>
                              <p:par>
                                <p:cTn id="90" presetID="23" presetClass="exit" presetSubtype="32" fill="hold" grpId="13" nodeType="clickEffect">
                                  <p:stCondLst>
                                    <p:cond delay="0"/>
                                  </p:stCondLst>
                                  <p:iterate>
                                    <p:tmAbs val="0"/>
                                  </p:iterate>
                                  <p:childTnLst>
                                    <p:anim calcmode="lin" valueType="num">
                                      <p:cBhvr>
                                        <p:cTn id="91" dur="500" fill="hold"/>
                                        <p:tgtEl>
                                          <p:spTgt spid="269"/>
                                        </p:tgtEl>
                                        <p:attrNameLst>
                                          <p:attrName>ppt_w</p:attrName>
                                        </p:attrNameLst>
                                      </p:cBhvr>
                                      <p:tavLst>
                                        <p:tav tm="0">
                                          <p:val>
                                            <p:strVal val="ppt_w"/>
                                          </p:val>
                                        </p:tav>
                                        <p:tav tm="100000">
                                          <p:val>
                                            <p:fltVal val="0"/>
                                          </p:val>
                                        </p:tav>
                                      </p:tavLst>
                                    </p:anim>
                                    <p:anim calcmode="lin" valueType="num">
                                      <p:cBhvr>
                                        <p:cTn id="92" dur="500" fill="hold"/>
                                        <p:tgtEl>
                                          <p:spTgt spid="269"/>
                                        </p:tgtEl>
                                        <p:attrNameLst>
                                          <p:attrName>ppt_h</p:attrName>
                                        </p:attrNameLst>
                                      </p:cBhvr>
                                      <p:tavLst>
                                        <p:tav tm="0">
                                          <p:val>
                                            <p:strVal val="ppt_h"/>
                                          </p:val>
                                        </p:tav>
                                        <p:tav tm="100000">
                                          <p:val>
                                            <p:fltVal val="0"/>
                                          </p:val>
                                        </p:tav>
                                      </p:tavLst>
                                    </p:anim>
                                    <p:set>
                                      <p:cBhvr>
                                        <p:cTn id="93" fill="hold">
                                          <p:stCondLst>
                                            <p:cond delay="499"/>
                                          </p:stCondLst>
                                        </p:cTn>
                                        <p:tgtEl>
                                          <p:spTgt spid="269"/>
                                        </p:tgtEl>
                                        <p:attrNameLst>
                                          <p:attrName>style.visibility</p:attrName>
                                        </p:attrNameLst>
                                      </p:cBhvr>
                                      <p:to>
                                        <p:strVal val="hidden"/>
                                      </p:to>
                                    </p:set>
                                  </p:childTnLst>
                                </p:cTn>
                              </p:par>
                            </p:childTnLst>
                          </p:cTn>
                        </p:par>
                        <p:par>
                          <p:cTn id="94" fill="hold">
                            <p:stCondLst>
                              <p:cond delay="500"/>
                            </p:stCondLst>
                            <p:childTnLst>
                              <p:par>
                                <p:cTn id="95" presetID="23" presetClass="exit" presetSubtype="32" fill="hold" grpId="14" nodeType="afterEffect">
                                  <p:stCondLst>
                                    <p:cond delay="0"/>
                                  </p:stCondLst>
                                  <p:iterate>
                                    <p:tmAbs val="0"/>
                                  </p:iterate>
                                  <p:childTnLst>
                                    <p:anim calcmode="lin" valueType="num">
                                      <p:cBhvr>
                                        <p:cTn id="96" dur="500" fill="hold"/>
                                        <p:tgtEl>
                                          <p:spTgt spid="270"/>
                                        </p:tgtEl>
                                        <p:attrNameLst>
                                          <p:attrName>ppt_w</p:attrName>
                                        </p:attrNameLst>
                                      </p:cBhvr>
                                      <p:tavLst>
                                        <p:tav tm="0">
                                          <p:val>
                                            <p:strVal val="ppt_w"/>
                                          </p:val>
                                        </p:tav>
                                        <p:tav tm="100000">
                                          <p:val>
                                            <p:fltVal val="0"/>
                                          </p:val>
                                        </p:tav>
                                      </p:tavLst>
                                    </p:anim>
                                    <p:anim calcmode="lin" valueType="num">
                                      <p:cBhvr>
                                        <p:cTn id="97" dur="500" fill="hold"/>
                                        <p:tgtEl>
                                          <p:spTgt spid="270"/>
                                        </p:tgtEl>
                                        <p:attrNameLst>
                                          <p:attrName>ppt_h</p:attrName>
                                        </p:attrNameLst>
                                      </p:cBhvr>
                                      <p:tavLst>
                                        <p:tav tm="0">
                                          <p:val>
                                            <p:strVal val="ppt_h"/>
                                          </p:val>
                                        </p:tav>
                                        <p:tav tm="100000">
                                          <p:val>
                                            <p:fltVal val="0"/>
                                          </p:val>
                                        </p:tav>
                                      </p:tavLst>
                                    </p:anim>
                                    <p:set>
                                      <p:cBhvr>
                                        <p:cTn id="98" fill="hold">
                                          <p:stCondLst>
                                            <p:cond delay="499"/>
                                          </p:stCondLst>
                                        </p:cTn>
                                        <p:tgtEl>
                                          <p:spTgt spid="270"/>
                                        </p:tgtEl>
                                        <p:attrNameLst>
                                          <p:attrName>style.visibility</p:attrName>
                                        </p:attrNameLst>
                                      </p:cBhvr>
                                      <p:to>
                                        <p:strVal val="hidden"/>
                                      </p:to>
                                    </p:set>
                                  </p:childTnLst>
                                </p:cTn>
                              </p:par>
                            </p:childTnLst>
                          </p:cTn>
                        </p:par>
                        <p:par>
                          <p:cTn id="99" fill="hold">
                            <p:stCondLst>
                              <p:cond delay="1000"/>
                            </p:stCondLst>
                            <p:childTnLst>
                              <p:par>
                                <p:cTn id="100" presetID="22" presetClass="exit" presetSubtype="8" fill="hold" grpId="15" nodeType="afterEffect">
                                  <p:stCondLst>
                                    <p:cond delay="0"/>
                                  </p:stCondLst>
                                  <p:iterate>
                                    <p:tmAbs val="0"/>
                                  </p:iterate>
                                  <p:childTnLst>
                                    <p:animEffect transition="out" filter="wipe(left)">
                                      <p:cBhvr>
                                        <p:cTn id="101" dur="500" fill="hold"/>
                                        <p:tgtEl>
                                          <p:spTgt spid="312"/>
                                        </p:tgtEl>
                                      </p:cBhvr>
                                    </p:animEffect>
                                    <p:set>
                                      <p:cBhvr>
                                        <p:cTn id="102" fill="hold">
                                          <p:stCondLst>
                                            <p:cond delay="499"/>
                                          </p:stCondLst>
                                        </p:cTn>
                                        <p:tgtEl>
                                          <p:spTgt spid="312"/>
                                        </p:tgtEl>
                                        <p:attrNameLst>
                                          <p:attrName>style.visibility</p:attrName>
                                        </p:attrNameLst>
                                      </p:cBhvr>
                                      <p:to>
                                        <p:strVal val="hidden"/>
                                      </p:to>
                                    </p:set>
                                  </p:childTnLst>
                                </p:cTn>
                              </p:par>
                            </p:childTnLst>
                          </p:cTn>
                        </p:par>
                        <p:par>
                          <p:cTn id="103" fill="hold">
                            <p:stCondLst>
                              <p:cond delay="1500"/>
                            </p:stCondLst>
                            <p:childTnLst>
                              <p:par>
                                <p:cTn id="104" presetID="22" presetClass="exit" presetSubtype="8" fill="hold" grpId="16" nodeType="afterEffect">
                                  <p:stCondLst>
                                    <p:cond delay="0"/>
                                  </p:stCondLst>
                                  <p:iterate>
                                    <p:tmAbs val="0"/>
                                  </p:iterate>
                                  <p:childTnLst>
                                    <p:animEffect transition="out" filter="wipe(left)">
                                      <p:cBhvr>
                                        <p:cTn id="105" dur="500" fill="hold"/>
                                        <p:tgtEl>
                                          <p:spTgt spid="318"/>
                                        </p:tgtEl>
                                      </p:cBhvr>
                                    </p:animEffect>
                                    <p:set>
                                      <p:cBhvr>
                                        <p:cTn id="106" fill="hold">
                                          <p:stCondLst>
                                            <p:cond delay="499"/>
                                          </p:stCondLst>
                                        </p:cTn>
                                        <p:tgtEl>
                                          <p:spTgt spid="318"/>
                                        </p:tgtEl>
                                        <p:attrNameLst>
                                          <p:attrName>style.visibility</p:attrName>
                                        </p:attrNameLst>
                                      </p:cBhvr>
                                      <p:to>
                                        <p:strVal val="hidden"/>
                                      </p:to>
                                    </p:set>
                                  </p:childTnLst>
                                </p:cTn>
                              </p:par>
                            </p:childTnLst>
                          </p:cTn>
                        </p:par>
                        <p:par>
                          <p:cTn id="107" fill="hold">
                            <p:stCondLst>
                              <p:cond delay="2000"/>
                            </p:stCondLst>
                            <p:childTnLst>
                              <p:par>
                                <p:cTn id="108" presetID="1" presetClass="exit" presetSubtype="0" fill="hold" grpId="17" nodeType="afterEffect">
                                  <p:stCondLst>
                                    <p:cond delay="0"/>
                                  </p:stCondLst>
                                  <p:iterate type="lt">
                                    <p:tmAbs val="100"/>
                                  </p:iterate>
                                  <p:childTnLst>
                                    <p:set>
                                      <p:cBhvr>
                                        <p:cTn id="109" fill="hold">
                                          <p:stCondLst>
                                            <p:cond delay="0"/>
                                          </p:stCondLst>
                                        </p:cTn>
                                        <p:tgtEl>
                                          <p:spTgt spid="271"/>
                                        </p:tgtEl>
                                        <p:attrNameLst>
                                          <p:attrName>style.visibility</p:attrName>
                                        </p:attrNameLst>
                                      </p:cBhvr>
                                      <p:to>
                                        <p:strVal val="hidden"/>
                                      </p:to>
                                    </p:set>
                                  </p:childTnLst>
                                </p:cTn>
                              </p:par>
                            </p:childTnLst>
                          </p:cTn>
                        </p:par>
                        <p:par>
                          <p:cTn id="110" fill="hold">
                            <p:stCondLst>
                              <p:cond delay="2000"/>
                            </p:stCondLst>
                            <p:childTnLst>
                              <p:par>
                                <p:cTn id="111" presetID="10" presetClass="exit" fill="hold" grpId="18" nodeType="afterEffect">
                                  <p:stCondLst>
                                    <p:cond delay="0"/>
                                  </p:stCondLst>
                                  <p:iterate>
                                    <p:tmAbs val="0"/>
                                  </p:iterate>
                                  <p:childTnLst>
                                    <p:animEffect transition="out" filter="fade">
                                      <p:cBhvr>
                                        <p:cTn id="112" dur="500" fill="hold"/>
                                        <p:tgtEl>
                                          <p:spTgt spid="315"/>
                                        </p:tgtEl>
                                      </p:cBhvr>
                                    </p:animEffect>
                                    <p:set>
                                      <p:cBhvr>
                                        <p:cTn id="113" fill="hold">
                                          <p:stCondLst>
                                            <p:cond delay="499"/>
                                          </p:stCondLst>
                                        </p:cTn>
                                        <p:tgtEl>
                                          <p:spTgt spid="315"/>
                                        </p:tgtEl>
                                        <p:attrNameLst>
                                          <p:attrName>style.visibility</p:attrName>
                                        </p:attrNameLst>
                                      </p:cBhvr>
                                      <p:to>
                                        <p:strVal val="hidden"/>
                                      </p:to>
                                    </p:set>
                                  </p:childTnLst>
                                </p:cTn>
                              </p:par>
                            </p:childTnLst>
                          </p:cTn>
                        </p:par>
                        <p:par>
                          <p:cTn id="114" fill="hold">
                            <p:stCondLst>
                              <p:cond delay="2500"/>
                            </p:stCondLst>
                            <p:childTnLst>
                              <p:par>
                                <p:cTn id="115" presetID="10" presetClass="exit" fill="hold" grpId="19" nodeType="afterEffect">
                                  <p:stCondLst>
                                    <p:cond delay="0"/>
                                  </p:stCondLst>
                                  <p:iterate>
                                    <p:tmAbs val="0"/>
                                  </p:iterate>
                                  <p:childTnLst>
                                    <p:animEffect transition="out" filter="fade">
                                      <p:cBhvr>
                                        <p:cTn id="116" dur="500" fill="hold"/>
                                        <p:tgtEl>
                                          <p:spTgt spid="316"/>
                                        </p:tgtEl>
                                      </p:cBhvr>
                                    </p:animEffect>
                                    <p:set>
                                      <p:cBhvr>
                                        <p:cTn id="117" fill="hold">
                                          <p:stCondLst>
                                            <p:cond delay="499"/>
                                          </p:stCondLst>
                                        </p:cTn>
                                        <p:tgtEl>
                                          <p:spTgt spid="316"/>
                                        </p:tgtEl>
                                        <p:attrNameLst>
                                          <p:attrName>style.visibility</p:attrName>
                                        </p:attrNameLst>
                                      </p:cBhvr>
                                      <p:to>
                                        <p:strVal val="hidden"/>
                                      </p:to>
                                    </p:set>
                                  </p:childTnLst>
                                </p:cTn>
                              </p:par>
                            </p:childTnLst>
                          </p:cTn>
                        </p:par>
                        <p:par>
                          <p:cTn id="118" fill="hold">
                            <p:stCondLst>
                              <p:cond delay="3000"/>
                            </p:stCondLst>
                            <p:childTnLst>
                              <p:par>
                                <p:cTn id="119" presetID="23" presetClass="exit" presetSubtype="32" fill="hold" grpId="20" nodeType="afterEffect">
                                  <p:stCondLst>
                                    <p:cond delay="0"/>
                                  </p:stCondLst>
                                  <p:iterate>
                                    <p:tmAbs val="0"/>
                                  </p:iterate>
                                  <p:childTnLst>
                                    <p:anim calcmode="lin" valueType="num">
                                      <p:cBhvr>
                                        <p:cTn id="120" dur="500" fill="hold"/>
                                        <p:tgtEl>
                                          <p:spTgt spid="319"/>
                                        </p:tgtEl>
                                        <p:attrNameLst>
                                          <p:attrName>ppt_w</p:attrName>
                                        </p:attrNameLst>
                                      </p:cBhvr>
                                      <p:tavLst>
                                        <p:tav tm="0">
                                          <p:val>
                                            <p:strVal val="ppt_w"/>
                                          </p:val>
                                        </p:tav>
                                        <p:tav tm="100000">
                                          <p:val>
                                            <p:fltVal val="0"/>
                                          </p:val>
                                        </p:tav>
                                      </p:tavLst>
                                    </p:anim>
                                    <p:anim calcmode="lin" valueType="num">
                                      <p:cBhvr>
                                        <p:cTn id="121" dur="500" fill="hold"/>
                                        <p:tgtEl>
                                          <p:spTgt spid="319"/>
                                        </p:tgtEl>
                                        <p:attrNameLst>
                                          <p:attrName>ppt_h</p:attrName>
                                        </p:attrNameLst>
                                      </p:cBhvr>
                                      <p:tavLst>
                                        <p:tav tm="0">
                                          <p:val>
                                            <p:strVal val="ppt_h"/>
                                          </p:val>
                                        </p:tav>
                                        <p:tav tm="100000">
                                          <p:val>
                                            <p:fltVal val="0"/>
                                          </p:val>
                                        </p:tav>
                                      </p:tavLst>
                                    </p:anim>
                                    <p:set>
                                      <p:cBhvr>
                                        <p:cTn id="122" fill="hold">
                                          <p:stCondLst>
                                            <p:cond delay="499"/>
                                          </p:stCondLst>
                                        </p:cTn>
                                        <p:tgtEl>
                                          <p:spTgt spid="319"/>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path" presetSubtype="0" accel="50000" decel="50000" fill="hold" nodeType="clickEffect">
                                  <p:stCondLst>
                                    <p:cond delay="0"/>
                                  </p:stCondLst>
                                  <p:childTnLst>
                                    <p:animMotion origin="layout" path="M 0.000000 0.000000 C 0.000000 0.000000 -0.125733 -0.129073 -0.306475 -0.125318 C -0.487216 -0.121564 -0.566782 0.003552 -0.566782 0.003552" pathEditMode="relative">
                                      <p:cBhvr>
                                        <p:cTn id="126" dur="1000" fill="hold"/>
                                        <p:tgtEl>
                                          <p:spTgt spid="321"/>
                                        </p:tgtEl>
                                        <p:attrNameLst>
                                          <p:attrName>ppt_x</p:attrName>
                                          <p:attrName>ppt_y</p:attrName>
                                        </p:attrNameLst>
                                      </p:cBhvr>
                                    </p:animMotion>
                                  </p:childTnLst>
                                </p:cTn>
                              </p:par>
                            </p:childTnLst>
                          </p:cTn>
                        </p:par>
                        <p:par>
                          <p:cTn id="127" fill="hold">
                            <p:stCondLst>
                              <p:cond delay="0"/>
                            </p:stCondLst>
                            <p:childTnLst>
                              <p:par>
                                <p:cTn id="128" presetID="-1" presetClass="path" presetSubtype="0" accel="50000" decel="50000" fill="hold" nodeType="afterEffect">
                                  <p:stCondLst>
                                    <p:cond delay="0"/>
                                  </p:stCondLst>
                                  <p:childTnLst>
                                    <p:animMotion origin="layout" path="M 0.000000 0.000000 C 0.000000 0.000000 0.048572 -0.019915 0.058663 -0.139048 C 0.068754 -0.258181 0.050781 -0.358333 0.050781 -0.358333" pathEditMode="relative">
                                      <p:cBhvr>
                                        <p:cTn id="129" dur="750" fill="hold"/>
                                        <p:tgtEl>
                                          <p:spTgt spid="313"/>
                                        </p:tgtEl>
                                        <p:attrNameLst>
                                          <p:attrName>ppt_x</p:attrName>
                                          <p:attrName>ppt_y</p:attrName>
                                        </p:attrNameLst>
                                      </p:cBhvr>
                                    </p:animMotion>
                                  </p:childTnLst>
                                </p:cTn>
                              </p:par>
                            </p:childTnLst>
                          </p:cTn>
                        </p:par>
                      </p:childTnLst>
                    </p:cTn>
                  </p:par>
                  <p:par>
                    <p:cTn id="130" fill="hold">
                      <p:stCondLst>
                        <p:cond delay="indefinite"/>
                      </p:stCondLst>
                      <p:childTnLst>
                        <p:par>
                          <p:cTn id="131" fill="hold">
                            <p:stCondLst>
                              <p:cond delay="0"/>
                            </p:stCondLst>
                            <p:childTnLst>
                              <p:par>
                                <p:cTn id="132" presetID="10" presetClass="exit" fill="hold" grpId="23" nodeType="clickEffect">
                                  <p:stCondLst>
                                    <p:cond delay="0"/>
                                  </p:stCondLst>
                                  <p:iterate>
                                    <p:tmAbs val="0"/>
                                  </p:iterate>
                                  <p:childTnLst>
                                    <p:animEffect transition="out" filter="fade">
                                      <p:cBhvr>
                                        <p:cTn id="133" dur="500" fill="hold"/>
                                        <p:tgtEl>
                                          <p:spTgt spid="284"/>
                                        </p:tgtEl>
                                      </p:cBhvr>
                                    </p:animEffect>
                                    <p:set>
                                      <p:cBhvr>
                                        <p:cTn id="134" fill="hold">
                                          <p:stCondLst>
                                            <p:cond delay="499"/>
                                          </p:stCondLst>
                                        </p:cTn>
                                        <p:tgtEl>
                                          <p:spTgt spid="284"/>
                                        </p:tgtEl>
                                        <p:attrNameLst>
                                          <p:attrName>style.visibility</p:attrName>
                                        </p:attrNameLst>
                                      </p:cBhvr>
                                      <p:to>
                                        <p:strVal val="hidden"/>
                                      </p:to>
                                    </p:set>
                                  </p:childTnLst>
                                </p:cTn>
                              </p:par>
                            </p:childTnLst>
                          </p:cTn>
                        </p:par>
                        <p:par>
                          <p:cTn id="135" fill="hold">
                            <p:stCondLst>
                              <p:cond delay="500"/>
                            </p:stCondLst>
                            <p:childTnLst>
                              <p:par>
                                <p:cTn id="136" presetID="10" presetClass="exit" fill="hold" grpId="24" nodeType="afterEffect">
                                  <p:stCondLst>
                                    <p:cond delay="0"/>
                                  </p:stCondLst>
                                  <p:iterate>
                                    <p:tmAbs val="0"/>
                                  </p:iterate>
                                  <p:childTnLst>
                                    <p:animEffect transition="out" filter="fade">
                                      <p:cBhvr>
                                        <p:cTn id="137" dur="500" fill="hold"/>
                                        <p:tgtEl>
                                          <p:spTgt spid="310"/>
                                        </p:tgtEl>
                                      </p:cBhvr>
                                    </p:animEffect>
                                    <p:set>
                                      <p:cBhvr>
                                        <p:cTn id="138" fill="hold">
                                          <p:stCondLst>
                                            <p:cond delay="499"/>
                                          </p:stCondLst>
                                        </p:cTn>
                                        <p:tgtEl>
                                          <p:spTgt spid="310"/>
                                        </p:tgtEl>
                                        <p:attrNameLst>
                                          <p:attrName>style.visibility</p:attrName>
                                        </p:attrNameLst>
                                      </p:cBhvr>
                                      <p:to>
                                        <p:strVal val="hidden"/>
                                      </p:to>
                                    </p:set>
                                  </p:childTnLst>
                                </p:cTn>
                              </p:par>
                            </p:childTnLst>
                          </p:cTn>
                        </p:par>
                        <p:par>
                          <p:cTn id="139" fill="hold">
                            <p:stCondLst>
                              <p:cond delay="1000"/>
                            </p:stCondLst>
                            <p:childTnLst>
                              <p:par>
                                <p:cTn id="140" presetID="10" presetClass="entr" fill="hold" grpId="25" nodeType="afterEffect">
                                  <p:stCondLst>
                                    <p:cond delay="0"/>
                                  </p:stCondLst>
                                  <p:iterate>
                                    <p:tmAbs val="0"/>
                                  </p:iterate>
                                  <p:childTnLst>
                                    <p:set>
                                      <p:cBhvr>
                                        <p:cTn id="141" fill="hold"/>
                                        <p:tgtEl>
                                          <p:spTgt spid="320"/>
                                        </p:tgtEl>
                                        <p:attrNameLst>
                                          <p:attrName>style.visibility</p:attrName>
                                        </p:attrNameLst>
                                      </p:cBhvr>
                                      <p:to>
                                        <p:strVal val="visible"/>
                                      </p:to>
                                    </p:set>
                                    <p:animEffect transition="in" filter="fade">
                                      <p:cBhvr>
                                        <p:cTn id="142" dur="500"/>
                                        <p:tgtEl>
                                          <p:spTgt spid="320"/>
                                        </p:tgtEl>
                                      </p:cBhvr>
                                    </p:animEffect>
                                  </p:childTnLst>
                                </p:cTn>
                              </p:par>
                            </p:childTnLst>
                          </p:cTn>
                        </p:par>
                      </p:childTnLst>
                    </p:cTn>
                  </p:par>
                  <p:par>
                    <p:cTn id="143" fill="hold">
                      <p:stCondLst>
                        <p:cond delay="indefinite"/>
                      </p:stCondLst>
                      <p:childTnLst>
                        <p:par>
                          <p:cTn id="144" fill="hold">
                            <p:stCondLst>
                              <p:cond delay="0"/>
                            </p:stCondLst>
                            <p:childTnLst>
                              <p:par>
                                <p:cTn id="145" presetID="23" presetClass="exit" presetSubtype="32" fill="hold" grpId="26" nodeType="clickEffect">
                                  <p:stCondLst>
                                    <p:cond delay="0"/>
                                  </p:stCondLst>
                                  <p:iterate>
                                    <p:tmAbs val="0"/>
                                  </p:iterate>
                                  <p:childTnLst>
                                    <p:anim calcmode="lin" valueType="num">
                                      <p:cBhvr>
                                        <p:cTn id="146" dur="500" fill="hold"/>
                                        <p:tgtEl>
                                          <p:spTgt spid="320"/>
                                        </p:tgtEl>
                                        <p:attrNameLst>
                                          <p:attrName>ppt_w</p:attrName>
                                        </p:attrNameLst>
                                      </p:cBhvr>
                                      <p:tavLst>
                                        <p:tav tm="0">
                                          <p:val>
                                            <p:strVal val="ppt_w"/>
                                          </p:val>
                                        </p:tav>
                                        <p:tav tm="100000">
                                          <p:val>
                                            <p:fltVal val="0"/>
                                          </p:val>
                                        </p:tav>
                                      </p:tavLst>
                                    </p:anim>
                                    <p:anim calcmode="lin" valueType="num">
                                      <p:cBhvr>
                                        <p:cTn id="147" dur="500" fill="hold"/>
                                        <p:tgtEl>
                                          <p:spTgt spid="320"/>
                                        </p:tgtEl>
                                        <p:attrNameLst>
                                          <p:attrName>ppt_h</p:attrName>
                                        </p:attrNameLst>
                                      </p:cBhvr>
                                      <p:tavLst>
                                        <p:tav tm="0">
                                          <p:val>
                                            <p:strVal val="ppt_h"/>
                                          </p:val>
                                        </p:tav>
                                        <p:tav tm="100000">
                                          <p:val>
                                            <p:fltVal val="0"/>
                                          </p:val>
                                        </p:tav>
                                      </p:tavLst>
                                    </p:anim>
                                    <p:set>
                                      <p:cBhvr>
                                        <p:cTn id="148" fill="hold">
                                          <p:stCondLst>
                                            <p:cond delay="499"/>
                                          </p:stCondLst>
                                        </p:cTn>
                                        <p:tgtEl>
                                          <p:spTgt spid="320"/>
                                        </p:tgtEl>
                                        <p:attrNameLst>
                                          <p:attrName>style.visibility</p:attrName>
                                        </p:attrNameLst>
                                      </p:cBhvr>
                                      <p:to>
                                        <p:strVal val="hidden"/>
                                      </p:to>
                                    </p:set>
                                  </p:childTnLst>
                                </p:cTn>
                              </p:par>
                            </p:childTnLst>
                          </p:cTn>
                        </p:par>
                        <p:par>
                          <p:cTn id="149" fill="hold">
                            <p:stCondLst>
                              <p:cond delay="500"/>
                            </p:stCondLst>
                            <p:childTnLst>
                              <p:par>
                                <p:cTn id="150" presetID="22" presetClass="entr" presetSubtype="1" fill="hold" grpId="27" nodeType="afterEffect">
                                  <p:stCondLst>
                                    <p:cond delay="0"/>
                                  </p:stCondLst>
                                  <p:iterate>
                                    <p:tmAbs val="0"/>
                                  </p:iterate>
                                  <p:childTnLst>
                                    <p:set>
                                      <p:cBhvr>
                                        <p:cTn id="151" fill="hold"/>
                                        <p:tgtEl>
                                          <p:spTgt spid="322"/>
                                        </p:tgtEl>
                                        <p:attrNameLst>
                                          <p:attrName>style.visibility</p:attrName>
                                        </p:attrNameLst>
                                      </p:cBhvr>
                                      <p:to>
                                        <p:strVal val="visible"/>
                                      </p:to>
                                    </p:set>
                                    <p:animEffect transition="in" filter="wipe(up)">
                                      <p:cBhvr>
                                        <p:cTn id="152" dur="500"/>
                                        <p:tgtEl>
                                          <p:spTgt spid="322"/>
                                        </p:tgtEl>
                                      </p:cBhvr>
                                    </p:animEffect>
                                  </p:childTnLst>
                                </p:cTn>
                              </p:par>
                            </p:childTnLst>
                          </p:cTn>
                        </p:par>
                        <p:par>
                          <p:cTn id="153" fill="hold">
                            <p:stCondLst>
                              <p:cond delay="1000"/>
                            </p:stCondLst>
                            <p:childTnLst>
                              <p:par>
                                <p:cTn id="154" presetID="22" presetClass="entr" presetSubtype="1" fill="hold" grpId="28" nodeType="afterEffect">
                                  <p:stCondLst>
                                    <p:cond delay="0"/>
                                  </p:stCondLst>
                                  <p:iterate>
                                    <p:tmAbs val="0"/>
                                  </p:iterate>
                                  <p:childTnLst>
                                    <p:set>
                                      <p:cBhvr>
                                        <p:cTn id="155" fill="hold"/>
                                        <p:tgtEl>
                                          <p:spTgt spid="323"/>
                                        </p:tgtEl>
                                        <p:attrNameLst>
                                          <p:attrName>style.visibility</p:attrName>
                                        </p:attrNameLst>
                                      </p:cBhvr>
                                      <p:to>
                                        <p:strVal val="visible"/>
                                      </p:to>
                                    </p:set>
                                    <p:animEffect transition="in" filter="wipe(up)">
                                      <p:cBhvr>
                                        <p:cTn id="156" dur="500"/>
                                        <p:tgtEl>
                                          <p:spTgt spid="323"/>
                                        </p:tgtEl>
                                      </p:cBhvr>
                                    </p:animEffect>
                                  </p:childTnLst>
                                </p:cTn>
                              </p:par>
                            </p:childTnLst>
                          </p:cTn>
                        </p:par>
                        <p:par>
                          <p:cTn id="157" fill="hold">
                            <p:stCondLst>
                              <p:cond delay="1500"/>
                            </p:stCondLst>
                            <p:childTnLst>
                              <p:par>
                                <p:cTn id="158" presetID="22" presetClass="entr" presetSubtype="8" fill="hold" grpId="29" nodeType="afterEffect">
                                  <p:stCondLst>
                                    <p:cond delay="0"/>
                                  </p:stCondLst>
                                  <p:iterate>
                                    <p:tmAbs val="0"/>
                                  </p:iterate>
                                  <p:childTnLst>
                                    <p:set>
                                      <p:cBhvr>
                                        <p:cTn id="159" fill="hold"/>
                                        <p:tgtEl>
                                          <p:spTgt spid="324"/>
                                        </p:tgtEl>
                                        <p:attrNameLst>
                                          <p:attrName>style.visibility</p:attrName>
                                        </p:attrNameLst>
                                      </p:cBhvr>
                                      <p:to>
                                        <p:strVal val="visible"/>
                                      </p:to>
                                    </p:set>
                                    <p:animEffect transition="in" filter="wipe(left)">
                                      <p:cBhvr>
                                        <p:cTn id="160" dur="500"/>
                                        <p:tgtEl>
                                          <p:spTgt spid="324"/>
                                        </p:tgtEl>
                                      </p:cBhvr>
                                    </p:animEffect>
                                  </p:childTnLst>
                                </p:cTn>
                              </p:par>
                            </p:childTnLst>
                          </p:cTn>
                        </p:par>
                        <p:par>
                          <p:cTn id="161" fill="hold">
                            <p:stCondLst>
                              <p:cond delay="2000"/>
                            </p:stCondLst>
                            <p:childTnLst>
                              <p:par>
                                <p:cTn id="162" presetID="22" presetClass="entr" presetSubtype="8" fill="hold" grpId="30" nodeType="afterEffect">
                                  <p:stCondLst>
                                    <p:cond delay="200"/>
                                  </p:stCondLst>
                                  <p:iterate>
                                    <p:tmAbs val="0"/>
                                  </p:iterate>
                                  <p:childTnLst>
                                    <p:set>
                                      <p:cBhvr>
                                        <p:cTn id="163" fill="hold"/>
                                        <p:tgtEl>
                                          <p:spTgt spid="325"/>
                                        </p:tgtEl>
                                        <p:attrNameLst>
                                          <p:attrName>style.visibility</p:attrName>
                                        </p:attrNameLst>
                                      </p:cBhvr>
                                      <p:to>
                                        <p:strVal val="visible"/>
                                      </p:to>
                                    </p:set>
                                    <p:animEffect transition="in" filter="wipe(left)">
                                      <p:cBhvr>
                                        <p:cTn id="164" dur="500"/>
                                        <p:tgtEl>
                                          <p:spTgt spid="325"/>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xit" fill="hold" grpId="31" nodeType="clickEffect">
                                  <p:stCondLst>
                                    <p:cond delay="0"/>
                                  </p:stCondLst>
                                  <p:iterate>
                                    <p:tmAbs val="0"/>
                                  </p:iterate>
                                  <p:childTnLst>
                                    <p:animEffect transition="out" filter="fade">
                                      <p:cBhvr>
                                        <p:cTn id="168" dur="500" fill="hold"/>
                                        <p:tgtEl>
                                          <p:spTgt spid="324"/>
                                        </p:tgtEl>
                                      </p:cBhvr>
                                    </p:animEffect>
                                    <p:set>
                                      <p:cBhvr>
                                        <p:cTn id="169" fill="hold">
                                          <p:stCondLst>
                                            <p:cond delay="499"/>
                                          </p:stCondLst>
                                        </p:cTn>
                                        <p:tgtEl>
                                          <p:spTgt spid="324"/>
                                        </p:tgtEl>
                                        <p:attrNameLst>
                                          <p:attrName>style.visibility</p:attrName>
                                        </p:attrNameLst>
                                      </p:cBhvr>
                                      <p:to>
                                        <p:strVal val="hidden"/>
                                      </p:to>
                                    </p:set>
                                  </p:childTnLst>
                                </p:cTn>
                              </p:par>
                            </p:childTnLst>
                          </p:cTn>
                        </p:par>
                        <p:par>
                          <p:cTn id="170" fill="hold">
                            <p:stCondLst>
                              <p:cond delay="500"/>
                            </p:stCondLst>
                            <p:childTnLst>
                              <p:par>
                                <p:cTn id="171" presetID="22" presetClass="exit" presetSubtype="8" fill="hold" grpId="32" nodeType="afterEffect">
                                  <p:stCondLst>
                                    <p:cond delay="0"/>
                                  </p:stCondLst>
                                  <p:iterate>
                                    <p:tmAbs val="0"/>
                                  </p:iterate>
                                  <p:childTnLst>
                                    <p:animEffect transition="out" filter="wipe(left)">
                                      <p:cBhvr>
                                        <p:cTn id="172" dur="500" fill="hold"/>
                                        <p:tgtEl>
                                          <p:spTgt spid="322"/>
                                        </p:tgtEl>
                                      </p:cBhvr>
                                    </p:animEffect>
                                    <p:set>
                                      <p:cBhvr>
                                        <p:cTn id="173" fill="hold">
                                          <p:stCondLst>
                                            <p:cond delay="499"/>
                                          </p:stCondLst>
                                        </p:cTn>
                                        <p:tgtEl>
                                          <p:spTgt spid="322"/>
                                        </p:tgtEl>
                                        <p:attrNameLst>
                                          <p:attrName>style.visibility</p:attrName>
                                        </p:attrNameLst>
                                      </p:cBhvr>
                                      <p:to>
                                        <p:strVal val="hidden"/>
                                      </p:to>
                                    </p:set>
                                  </p:childTnLst>
                                </p:cTn>
                              </p:par>
                            </p:childTnLst>
                          </p:cTn>
                        </p:par>
                        <p:par>
                          <p:cTn id="174" fill="hold">
                            <p:stCondLst>
                              <p:cond delay="1000"/>
                            </p:stCondLst>
                            <p:childTnLst>
                              <p:par>
                                <p:cTn id="175" presetID="22" presetClass="exit" presetSubtype="8" fill="hold" grpId="33" nodeType="afterEffect">
                                  <p:stCondLst>
                                    <p:cond delay="0"/>
                                  </p:stCondLst>
                                  <p:iterate>
                                    <p:tmAbs val="0"/>
                                  </p:iterate>
                                  <p:childTnLst>
                                    <p:animEffect transition="out" filter="wipe(left)">
                                      <p:cBhvr>
                                        <p:cTn id="176" dur="500" fill="hold"/>
                                        <p:tgtEl>
                                          <p:spTgt spid="323"/>
                                        </p:tgtEl>
                                      </p:cBhvr>
                                    </p:animEffect>
                                    <p:set>
                                      <p:cBhvr>
                                        <p:cTn id="177" fill="hold">
                                          <p:stCondLst>
                                            <p:cond delay="499"/>
                                          </p:stCondLst>
                                        </p:cTn>
                                        <p:tgtEl>
                                          <p:spTgt spid="323"/>
                                        </p:tgtEl>
                                        <p:attrNameLst>
                                          <p:attrName>style.visibility</p:attrName>
                                        </p:attrNameLst>
                                      </p:cBhvr>
                                      <p:to>
                                        <p:strVal val="hidden"/>
                                      </p:to>
                                    </p:set>
                                  </p:childTnLst>
                                </p:cTn>
                              </p:par>
                            </p:childTnLst>
                          </p:cTn>
                        </p:par>
                        <p:par>
                          <p:cTn id="178" fill="hold">
                            <p:stCondLst>
                              <p:cond delay="1500"/>
                            </p:stCondLst>
                            <p:childTnLst>
                              <p:par>
                                <p:cTn id="179" presetID="10" presetClass="exit" fill="hold" grpId="34" nodeType="afterEffect">
                                  <p:stCondLst>
                                    <p:cond delay="0"/>
                                  </p:stCondLst>
                                  <p:iterate>
                                    <p:tmAbs val="0"/>
                                  </p:iterate>
                                  <p:childTnLst>
                                    <p:animEffect transition="out" filter="fade">
                                      <p:cBhvr>
                                        <p:cTn id="180" dur="500" fill="hold"/>
                                        <p:tgtEl>
                                          <p:spTgt spid="325"/>
                                        </p:tgtEl>
                                      </p:cBhvr>
                                    </p:animEffect>
                                    <p:set>
                                      <p:cBhvr>
                                        <p:cTn id="181" fill="hold">
                                          <p:stCondLst>
                                            <p:cond delay="499"/>
                                          </p:stCondLst>
                                        </p:cTn>
                                        <p:tgtEl>
                                          <p:spTgt spid="325"/>
                                        </p:tgtEl>
                                        <p:attrNameLst>
                                          <p:attrName>style.visibility</p:attrName>
                                        </p:attrNameLst>
                                      </p:cBhvr>
                                      <p:to>
                                        <p:strVal val="hidden"/>
                                      </p:to>
                                    </p:set>
                                  </p:childTnLst>
                                </p:cTn>
                              </p:par>
                            </p:childTnLst>
                          </p:cTn>
                        </p:par>
                        <p:par>
                          <p:cTn id="182" fill="hold">
                            <p:stCondLst>
                              <p:cond delay="0"/>
                            </p:stCondLst>
                            <p:childTnLst>
                              <p:par>
                                <p:cTn id="183" presetID="-1" presetClass="path" presetSubtype="0" accel="50000" decel="50000" fill="hold" nodeType="afterEffect">
                                  <p:stCondLst>
                                    <p:cond delay="0"/>
                                  </p:stCondLst>
                                  <p:childTnLst>
                                    <p:animMotion origin="layout" path="M 0.000000 0.000000 C 0.000000 0.000000 0.008920 -0.079604 0.015887 -0.092361 C 0.022931 -0.105257 0.063751 -0.116493 0.063751 -0.116493" pathEditMode="relative">
                                      <p:cBhvr>
                                        <p:cTn id="184" dur="750" fill="hold"/>
                                        <p:tgtEl>
                                          <p:spTgt spid="314"/>
                                        </p:tgtEl>
                                        <p:attrNameLst>
                                          <p:attrName>ppt_x</p:attrName>
                                          <p:attrName>ppt_y</p:attrName>
                                        </p:attrNameLst>
                                      </p:cBhvr>
                                    </p:animMotion>
                                  </p:childTnLst>
                                </p:cTn>
                              </p:par>
                            </p:childTnLst>
                          </p:cTn>
                        </p:par>
                        <p:par>
                          <p:cTn id="185" fill="hold">
                            <p:stCondLst>
                              <p:cond delay="0"/>
                            </p:stCondLst>
                            <p:childTnLst>
                              <p:par>
                                <p:cTn id="186" presetID="-1" presetClass="path" presetSubtype="0" accel="50000" decel="50000" fill="hold" nodeType="withEffect">
                                  <p:stCondLst>
                                    <p:cond delay="0"/>
                                  </p:stCondLst>
                                  <p:childTnLst>
                                    <p:animMotion origin="layout" path="M 0.050781 -0.358333 L -0.014836 -0.241623" pathEditMode="relative">
                                      <p:cBhvr>
                                        <p:cTn id="187" dur="750" fill="hold"/>
                                        <p:tgtEl>
                                          <p:spTgt spid="313"/>
                                        </p:tgtEl>
                                        <p:attrNameLst>
                                          <p:attrName>ppt_x</p:attrName>
                                          <p:attrName>ppt_y</p:attrName>
                                        </p:attrNameLst>
                                      </p:cBhvr>
                                    </p:animMotion>
                                  </p:childTnLst>
                                </p:cTn>
                              </p:par>
                            </p:childTnLst>
                          </p:cTn>
                        </p:par>
                        <p:par>
                          <p:cTn id="188" fill="hold">
                            <p:stCondLst>
                              <p:cond delay="0"/>
                            </p:stCondLst>
                            <p:childTnLst>
                              <p:par>
                                <p:cTn id="189" presetID="-1" presetClass="path" presetSubtype="0" accel="50000" decel="50000" fill="hold" nodeType="withEffect">
                                  <p:stCondLst>
                                    <p:cond delay="0"/>
                                  </p:stCondLst>
                                  <p:childTnLst>
                                    <p:animMotion origin="layout" path="M -0.566782 0.003552 C -0.566782 0.003552 -0.556251 -0.053255 -0.521644 -0.057328 C -0.487037 -0.061400 -0.501230 -0.002148 -0.501230 -0.002148" pathEditMode="relative">
                                      <p:cBhvr>
                                        <p:cTn id="190" dur="750" fill="hold"/>
                                        <p:tgtEl>
                                          <p:spTgt spid="321"/>
                                        </p:tgtEl>
                                        <p:attrNameLst>
                                          <p:attrName>ppt_x</p:attrName>
                                          <p:attrName>ppt_y</p:attrName>
                                        </p:attrNameLst>
                                      </p:cBhvr>
                                    </p:animMotion>
                                  </p:childTnLst>
                                </p:cTn>
                              </p:par>
                            </p:childTnLst>
                          </p:cTn>
                        </p:par>
                        <p:par>
                          <p:cTn id="191" fill="hold">
                            <p:stCondLst>
                              <p:cond delay="0"/>
                            </p:stCondLst>
                            <p:childTnLst>
                              <p:par>
                                <p:cTn id="192" presetID="-1" presetClass="path" presetSubtype="0" accel="50000" decel="50000" fill="hold" nodeType="withEffect">
                                  <p:stCondLst>
                                    <p:cond delay="0"/>
                                  </p:stCondLst>
                                  <p:childTnLst>
                                    <p:animMotion origin="layout" path="M 0.000000 0.000000 L -0.064581 0.000694" pathEditMode="relative">
                                      <p:cBhvr>
                                        <p:cTn id="193" dur="750" fill="hold"/>
                                        <p:tgtEl>
                                          <p:spTgt spid="311"/>
                                        </p:tgtEl>
                                        <p:attrNameLst>
                                          <p:attrName>ppt_x</p:attrName>
                                          <p:attrName>ppt_y</p:attrName>
                                        </p:attrNameLst>
                                      </p:cBhvr>
                                    </p:animMotion>
                                  </p:childTnLst>
                                </p:cTn>
                              </p:par>
                            </p:childTnLst>
                          </p:cTn>
                        </p:par>
                      </p:childTnLst>
                    </p:cTn>
                  </p:par>
                  <p:par>
                    <p:cTn id="194" fill="hold">
                      <p:stCondLst>
                        <p:cond delay="indefinite"/>
                      </p:stCondLst>
                      <p:childTnLst>
                        <p:par>
                          <p:cTn id="195" fill="hold">
                            <p:stCondLst>
                              <p:cond delay="0"/>
                            </p:stCondLst>
                            <p:childTnLst>
                              <p:par>
                                <p:cTn id="196" presetID="22" presetClass="entr" presetSubtype="1" fill="hold" grpId="39" nodeType="clickEffect">
                                  <p:stCondLst>
                                    <p:cond delay="0"/>
                                  </p:stCondLst>
                                  <p:iterate>
                                    <p:tmAbs val="0"/>
                                  </p:iterate>
                                  <p:childTnLst>
                                    <p:set>
                                      <p:cBhvr>
                                        <p:cTn id="197" fill="hold"/>
                                        <p:tgtEl>
                                          <p:spTgt spid="326"/>
                                        </p:tgtEl>
                                        <p:attrNameLst>
                                          <p:attrName>style.visibility</p:attrName>
                                        </p:attrNameLst>
                                      </p:cBhvr>
                                      <p:to>
                                        <p:strVal val="visible"/>
                                      </p:to>
                                    </p:set>
                                    <p:animEffect transition="in" filter="wipe(up)">
                                      <p:cBhvr>
                                        <p:cTn id="198" dur="500"/>
                                        <p:tgtEl>
                                          <p:spTgt spid="326"/>
                                        </p:tgtEl>
                                      </p:cBhvr>
                                    </p:animEffect>
                                  </p:childTnLst>
                                </p:cTn>
                              </p:par>
                            </p:childTnLst>
                          </p:cTn>
                        </p:par>
                        <p:par>
                          <p:cTn id="199" fill="hold">
                            <p:stCondLst>
                              <p:cond delay="500"/>
                            </p:stCondLst>
                            <p:childTnLst>
                              <p:par>
                                <p:cTn id="200" presetID="22" presetClass="entr" presetSubtype="1" fill="hold" grpId="40" nodeType="afterEffect">
                                  <p:stCondLst>
                                    <p:cond delay="0"/>
                                  </p:stCondLst>
                                  <p:iterate>
                                    <p:tmAbs val="0"/>
                                  </p:iterate>
                                  <p:childTnLst>
                                    <p:set>
                                      <p:cBhvr>
                                        <p:cTn id="201" fill="hold"/>
                                        <p:tgtEl>
                                          <p:spTgt spid="327"/>
                                        </p:tgtEl>
                                        <p:attrNameLst>
                                          <p:attrName>style.visibility</p:attrName>
                                        </p:attrNameLst>
                                      </p:cBhvr>
                                      <p:to>
                                        <p:strVal val="visible"/>
                                      </p:to>
                                    </p:set>
                                    <p:animEffect transition="in" filter="wipe(up)">
                                      <p:cBhvr>
                                        <p:cTn id="202" dur="500"/>
                                        <p:tgtEl>
                                          <p:spTgt spid="327"/>
                                        </p:tgtEl>
                                      </p:cBhvr>
                                    </p:animEffect>
                                  </p:childTnLst>
                                </p:cTn>
                              </p:par>
                            </p:childTnLst>
                          </p:cTn>
                        </p:par>
                        <p:par>
                          <p:cTn id="203" fill="hold">
                            <p:stCondLst>
                              <p:cond delay="1000"/>
                            </p:stCondLst>
                            <p:childTnLst>
                              <p:par>
                                <p:cTn id="204" presetID="22" presetClass="entr" presetSubtype="8" fill="hold" grpId="41" nodeType="afterEffect">
                                  <p:stCondLst>
                                    <p:cond delay="0"/>
                                  </p:stCondLst>
                                  <p:iterate>
                                    <p:tmAbs val="0"/>
                                  </p:iterate>
                                  <p:childTnLst>
                                    <p:set>
                                      <p:cBhvr>
                                        <p:cTn id="205" fill="hold"/>
                                        <p:tgtEl>
                                          <p:spTgt spid="328"/>
                                        </p:tgtEl>
                                        <p:attrNameLst>
                                          <p:attrName>style.visibility</p:attrName>
                                        </p:attrNameLst>
                                      </p:cBhvr>
                                      <p:to>
                                        <p:strVal val="visible"/>
                                      </p:to>
                                    </p:set>
                                    <p:animEffect transition="in" filter="wipe(left)">
                                      <p:cBhvr>
                                        <p:cTn id="206" dur="500"/>
                                        <p:tgtEl>
                                          <p:spTgt spid="328"/>
                                        </p:tgtEl>
                                      </p:cBhvr>
                                    </p:animEffect>
                                  </p:childTnLst>
                                </p:cTn>
                              </p:par>
                            </p:childTnLst>
                          </p:cTn>
                        </p:par>
                        <p:par>
                          <p:cTn id="207" fill="hold">
                            <p:stCondLst>
                              <p:cond delay="1500"/>
                            </p:stCondLst>
                            <p:childTnLst>
                              <p:par>
                                <p:cTn id="208" presetID="22" presetClass="entr" presetSubtype="8" fill="hold" grpId="42" nodeType="afterEffect">
                                  <p:stCondLst>
                                    <p:cond delay="200"/>
                                  </p:stCondLst>
                                  <p:iterate>
                                    <p:tmAbs val="0"/>
                                  </p:iterate>
                                  <p:childTnLst>
                                    <p:set>
                                      <p:cBhvr>
                                        <p:cTn id="209" fill="hold"/>
                                        <p:tgtEl>
                                          <p:spTgt spid="329"/>
                                        </p:tgtEl>
                                        <p:attrNameLst>
                                          <p:attrName>style.visibility</p:attrName>
                                        </p:attrNameLst>
                                      </p:cBhvr>
                                      <p:to>
                                        <p:strVal val="visible"/>
                                      </p:to>
                                    </p:set>
                                    <p:animEffect transition="in" filter="wipe(left)">
                                      <p:cBhvr>
                                        <p:cTn id="210" dur="500"/>
                                        <p:tgtEl>
                                          <p:spTgt spid="329"/>
                                        </p:tgtEl>
                                      </p:cBhvr>
                                    </p:animEffect>
                                  </p:childTnLst>
                                </p:cTn>
                              </p:par>
                            </p:childTnLst>
                          </p:cTn>
                        </p:par>
                      </p:childTnLst>
                    </p:cTn>
                  </p:par>
                  <p:par>
                    <p:cTn id="211" fill="hold">
                      <p:stCondLst>
                        <p:cond delay="indefinite"/>
                      </p:stCondLst>
                      <p:childTnLst>
                        <p:par>
                          <p:cTn id="212" fill="hold">
                            <p:stCondLst>
                              <p:cond delay="0"/>
                            </p:stCondLst>
                            <p:childTnLst>
                              <p:par>
                                <p:cTn id="213" presetID="10" presetClass="exit" fill="hold" grpId="43" nodeType="clickEffect">
                                  <p:stCondLst>
                                    <p:cond delay="0"/>
                                  </p:stCondLst>
                                  <p:iterate>
                                    <p:tmAbs val="0"/>
                                  </p:iterate>
                                  <p:childTnLst>
                                    <p:animEffect transition="out" filter="fade">
                                      <p:cBhvr>
                                        <p:cTn id="214" dur="500" fill="hold"/>
                                        <p:tgtEl>
                                          <p:spTgt spid="328"/>
                                        </p:tgtEl>
                                      </p:cBhvr>
                                    </p:animEffect>
                                    <p:set>
                                      <p:cBhvr>
                                        <p:cTn id="215" fill="hold">
                                          <p:stCondLst>
                                            <p:cond delay="499"/>
                                          </p:stCondLst>
                                        </p:cTn>
                                        <p:tgtEl>
                                          <p:spTgt spid="328"/>
                                        </p:tgtEl>
                                        <p:attrNameLst>
                                          <p:attrName>style.visibility</p:attrName>
                                        </p:attrNameLst>
                                      </p:cBhvr>
                                      <p:to>
                                        <p:strVal val="hidden"/>
                                      </p:to>
                                    </p:set>
                                  </p:childTnLst>
                                </p:cTn>
                              </p:par>
                            </p:childTnLst>
                          </p:cTn>
                        </p:par>
                        <p:par>
                          <p:cTn id="216" fill="hold">
                            <p:stCondLst>
                              <p:cond delay="500"/>
                            </p:stCondLst>
                            <p:childTnLst>
                              <p:par>
                                <p:cTn id="217" presetID="22" presetClass="exit" presetSubtype="8" fill="hold" grpId="44" nodeType="afterEffect">
                                  <p:stCondLst>
                                    <p:cond delay="0"/>
                                  </p:stCondLst>
                                  <p:iterate>
                                    <p:tmAbs val="0"/>
                                  </p:iterate>
                                  <p:childTnLst>
                                    <p:animEffect transition="out" filter="wipe(left)">
                                      <p:cBhvr>
                                        <p:cTn id="218" dur="500" fill="hold"/>
                                        <p:tgtEl>
                                          <p:spTgt spid="326"/>
                                        </p:tgtEl>
                                      </p:cBhvr>
                                    </p:animEffect>
                                    <p:set>
                                      <p:cBhvr>
                                        <p:cTn id="219" fill="hold">
                                          <p:stCondLst>
                                            <p:cond delay="499"/>
                                          </p:stCondLst>
                                        </p:cTn>
                                        <p:tgtEl>
                                          <p:spTgt spid="326"/>
                                        </p:tgtEl>
                                        <p:attrNameLst>
                                          <p:attrName>style.visibility</p:attrName>
                                        </p:attrNameLst>
                                      </p:cBhvr>
                                      <p:to>
                                        <p:strVal val="hidden"/>
                                      </p:to>
                                    </p:set>
                                  </p:childTnLst>
                                </p:cTn>
                              </p:par>
                            </p:childTnLst>
                          </p:cTn>
                        </p:par>
                        <p:par>
                          <p:cTn id="220" fill="hold">
                            <p:stCondLst>
                              <p:cond delay="1000"/>
                            </p:stCondLst>
                            <p:childTnLst>
                              <p:par>
                                <p:cTn id="221" presetID="22" presetClass="exit" presetSubtype="8" fill="hold" grpId="45" nodeType="afterEffect">
                                  <p:stCondLst>
                                    <p:cond delay="0"/>
                                  </p:stCondLst>
                                  <p:iterate>
                                    <p:tmAbs val="0"/>
                                  </p:iterate>
                                  <p:childTnLst>
                                    <p:animEffect transition="out" filter="wipe(left)">
                                      <p:cBhvr>
                                        <p:cTn id="222" dur="500" fill="hold"/>
                                        <p:tgtEl>
                                          <p:spTgt spid="327"/>
                                        </p:tgtEl>
                                      </p:cBhvr>
                                    </p:animEffect>
                                    <p:set>
                                      <p:cBhvr>
                                        <p:cTn id="223" fill="hold">
                                          <p:stCondLst>
                                            <p:cond delay="499"/>
                                          </p:stCondLst>
                                        </p:cTn>
                                        <p:tgtEl>
                                          <p:spTgt spid="327"/>
                                        </p:tgtEl>
                                        <p:attrNameLst>
                                          <p:attrName>style.visibility</p:attrName>
                                        </p:attrNameLst>
                                      </p:cBhvr>
                                      <p:to>
                                        <p:strVal val="hidden"/>
                                      </p:to>
                                    </p:set>
                                  </p:childTnLst>
                                </p:cTn>
                              </p:par>
                            </p:childTnLst>
                          </p:cTn>
                        </p:par>
                        <p:par>
                          <p:cTn id="224" fill="hold">
                            <p:stCondLst>
                              <p:cond delay="1500"/>
                            </p:stCondLst>
                            <p:childTnLst>
                              <p:par>
                                <p:cTn id="225" presetID="10" presetClass="exit" fill="hold" grpId="46" nodeType="afterEffect">
                                  <p:stCondLst>
                                    <p:cond delay="0"/>
                                  </p:stCondLst>
                                  <p:iterate>
                                    <p:tmAbs val="0"/>
                                  </p:iterate>
                                  <p:childTnLst>
                                    <p:animEffect transition="out" filter="fade">
                                      <p:cBhvr>
                                        <p:cTn id="226" dur="500" fill="hold"/>
                                        <p:tgtEl>
                                          <p:spTgt spid="329"/>
                                        </p:tgtEl>
                                      </p:cBhvr>
                                    </p:animEffect>
                                    <p:set>
                                      <p:cBhvr>
                                        <p:cTn id="227" fill="hold">
                                          <p:stCondLst>
                                            <p:cond delay="499"/>
                                          </p:stCondLst>
                                        </p:cTn>
                                        <p:tgtEl>
                                          <p:spTgt spid="329"/>
                                        </p:tgtEl>
                                        <p:attrNameLst>
                                          <p:attrName>style.visibility</p:attrName>
                                        </p:attrNameLst>
                                      </p:cBhvr>
                                      <p:to>
                                        <p:strVal val="hidden"/>
                                      </p:to>
                                    </p:set>
                                  </p:childTnLst>
                                </p:cTn>
                              </p:par>
                            </p:childTnLst>
                          </p:cTn>
                        </p:par>
                        <p:par>
                          <p:cTn id="228" fill="hold">
                            <p:stCondLst>
                              <p:cond delay="0"/>
                            </p:stCondLst>
                            <p:childTnLst>
                              <p:par>
                                <p:cTn id="229" presetID="-1" presetClass="path" presetSubtype="0" accel="50000" decel="50000" fill="hold" nodeType="withEffect">
                                  <p:stCondLst>
                                    <p:cond delay="0"/>
                                  </p:stCondLst>
                                  <p:childTnLst>
                                    <p:animMotion origin="layout" path="M -0.014836 -0.241623 L 0.028975 -0.120175" pathEditMode="relative">
                                      <p:cBhvr>
                                        <p:cTn id="230" dur="750" fill="hold"/>
                                        <p:tgtEl>
                                          <p:spTgt spid="313"/>
                                        </p:tgtEl>
                                        <p:attrNameLst>
                                          <p:attrName>ppt_x</p:attrName>
                                          <p:attrName>ppt_y</p:attrName>
                                        </p:attrNameLst>
                                      </p:cBhvr>
                                    </p:animMotion>
                                  </p:childTnLst>
                                </p:cTn>
                              </p:par>
                            </p:childTnLst>
                          </p:cTn>
                        </p:par>
                        <p:par>
                          <p:cTn id="231" fill="hold">
                            <p:stCondLst>
                              <p:cond delay="0"/>
                            </p:stCondLst>
                            <p:childTnLst>
                              <p:par>
                                <p:cTn id="232" presetID="-1" presetClass="path" presetSubtype="0" accel="50000" decel="50000" fill="hold" nodeType="withEffect">
                                  <p:stCondLst>
                                    <p:cond delay="0"/>
                                  </p:stCondLst>
                                  <p:childTnLst>
                                    <p:animMotion origin="layout" path="M 0.000000 0.000000 C 0.000000 0.000000 0.008344 -0.062037 0.002631 -0.086849 C -0.003082 -0.111661 -0.043109 -0.123510 -0.043109 -0.123510" pathEditMode="relative">
                                      <p:cBhvr>
                                        <p:cTn id="233" dur="750" fill="hold"/>
                                        <p:tgtEl>
                                          <p:spTgt spid="299"/>
                                        </p:tgtEl>
                                        <p:attrNameLst>
                                          <p:attrName>ppt_x</p:attrName>
                                          <p:attrName>ppt_y</p:attrName>
                                        </p:attrNameLst>
                                      </p:cBhvr>
                                    </p:animMotion>
                                  </p:childTnLst>
                                </p:cTn>
                              </p:par>
                            </p:childTnLst>
                          </p:cTn>
                        </p:par>
                        <p:par>
                          <p:cTn id="234" fill="hold">
                            <p:stCondLst>
                              <p:cond delay="0"/>
                            </p:stCondLst>
                            <p:childTnLst>
                              <p:par>
                                <p:cTn id="235" presetID="-1" presetClass="path" presetSubtype="0" accel="50000" decel="50000" fill="hold" nodeType="withEffect">
                                  <p:stCondLst>
                                    <p:cond delay="0"/>
                                  </p:stCondLst>
                                  <p:childTnLst>
                                    <p:animMotion origin="layout" path="M -0.501230 -0.002148 C -0.501230 -0.002148 -0.462494 -0.110931 -0.393296 -0.106258 C -0.324098 -0.101584 -0.314430 0.000195 -0.314430 0.000195" pathEditMode="relative">
                                      <p:cBhvr>
                                        <p:cTn id="236" dur="750" fill="hold"/>
                                        <p:tgtEl>
                                          <p:spTgt spid="321"/>
                                        </p:tgtEl>
                                        <p:attrNameLst>
                                          <p:attrName>ppt_x</p:attrName>
                                          <p:attrName>ppt_y</p:attrName>
                                        </p:attrNameLst>
                                      </p:cBhvr>
                                    </p:animMotion>
                                  </p:childTnLst>
                                </p:cTn>
                              </p:par>
                            </p:childTnLst>
                          </p:cTn>
                        </p:par>
                        <p:par>
                          <p:cTn id="237" fill="hold">
                            <p:stCondLst>
                              <p:cond delay="0"/>
                            </p:stCondLst>
                            <p:childTnLst>
                              <p:par>
                                <p:cTn id="238" presetID="-1" presetClass="path" presetSubtype="0" accel="50000" decel="50000" fill="hold" nodeType="withEffect">
                                  <p:stCondLst>
                                    <p:cond delay="0"/>
                                  </p:stCondLst>
                                  <p:childTnLst>
                                    <p:animMotion origin="layout" path="M 0.000000 0.000000 C 0.000000 0.000000 -0.045407 -0.048582 -0.089767 -0.047917 C -0.134128 -0.047251 -0.181214 -0.000492 -0.181214 -0.000492" pathEditMode="relative">
                                      <p:cBhvr>
                                        <p:cTn id="239" dur="750" fill="hold"/>
                                        <p:tgtEl>
                                          <p:spTgt spid="308"/>
                                        </p:tgtEl>
                                        <p:attrNameLst>
                                          <p:attrName>ppt_x</p:attrName>
                                          <p:attrName>ppt_y</p:attrName>
                                        </p:attrNameLst>
                                      </p:cBhvr>
                                    </p:animMotion>
                                  </p:childTnLst>
                                </p:cTn>
                              </p:par>
                            </p:childTnLst>
                          </p:cTn>
                        </p:par>
                      </p:childTnLst>
                    </p:cTn>
                  </p:par>
                  <p:par>
                    <p:cTn id="240" fill="hold">
                      <p:stCondLst>
                        <p:cond delay="indefinite"/>
                      </p:stCondLst>
                      <p:childTnLst>
                        <p:par>
                          <p:cTn id="241" fill="hold">
                            <p:stCondLst>
                              <p:cond delay="0"/>
                            </p:stCondLst>
                            <p:childTnLst>
                              <p:par>
                                <p:cTn id="242" presetID="22" presetClass="entr" presetSubtype="8" fill="hold" grpId="51" nodeType="clickEffect">
                                  <p:stCondLst>
                                    <p:cond delay="0"/>
                                  </p:stCondLst>
                                  <p:iterate>
                                    <p:tmAbs val="0"/>
                                  </p:iterate>
                                  <p:childTnLst>
                                    <p:set>
                                      <p:cBhvr>
                                        <p:cTn id="243" fill="hold"/>
                                        <p:tgtEl>
                                          <p:spTgt spid="330"/>
                                        </p:tgtEl>
                                        <p:attrNameLst>
                                          <p:attrName>style.visibility</p:attrName>
                                        </p:attrNameLst>
                                      </p:cBhvr>
                                      <p:to>
                                        <p:strVal val="visible"/>
                                      </p:to>
                                    </p:set>
                                    <p:animEffect transition="in" filter="wipe(left)">
                                      <p:cBhvr>
                                        <p:cTn id="244" dur="500"/>
                                        <p:tgtEl>
                                          <p:spTgt spid="330"/>
                                        </p:tgtEl>
                                      </p:cBhvr>
                                    </p:animEffect>
                                  </p:childTnLst>
                                </p:cTn>
                              </p:par>
                            </p:childTnLst>
                          </p:cTn>
                        </p:par>
                        <p:par>
                          <p:cTn id="245" fill="hold">
                            <p:stCondLst>
                              <p:cond delay="500"/>
                            </p:stCondLst>
                            <p:childTnLst>
                              <p:par>
                                <p:cTn id="246" presetID="22" presetClass="entr" presetSubtype="8" fill="hold" grpId="52" nodeType="afterEffect">
                                  <p:stCondLst>
                                    <p:cond delay="200"/>
                                  </p:stCondLst>
                                  <p:iterate>
                                    <p:tmAbs val="0"/>
                                  </p:iterate>
                                  <p:childTnLst>
                                    <p:set>
                                      <p:cBhvr>
                                        <p:cTn id="247" fill="hold"/>
                                        <p:tgtEl>
                                          <p:spTgt spid="331"/>
                                        </p:tgtEl>
                                        <p:attrNameLst>
                                          <p:attrName>style.visibility</p:attrName>
                                        </p:attrNameLst>
                                      </p:cBhvr>
                                      <p:to>
                                        <p:strVal val="visible"/>
                                      </p:to>
                                    </p:set>
                                    <p:animEffect transition="in" filter="wipe(left)">
                                      <p:cBhvr>
                                        <p:cTn id="248" dur="500"/>
                                        <p:tgtEl>
                                          <p:spTgt spid="331"/>
                                        </p:tgtEl>
                                      </p:cBhvr>
                                    </p:animEffect>
                                  </p:childTnLst>
                                </p:cTn>
                              </p:par>
                            </p:childTnLst>
                          </p:cTn>
                        </p:par>
                      </p:childTnLst>
                    </p:cTn>
                  </p:par>
                  <p:par>
                    <p:cTn id="249" fill="hold">
                      <p:stCondLst>
                        <p:cond delay="indefinite"/>
                      </p:stCondLst>
                      <p:childTnLst>
                        <p:par>
                          <p:cTn id="250" fill="hold">
                            <p:stCondLst>
                              <p:cond delay="0"/>
                            </p:stCondLst>
                            <p:childTnLst>
                              <p:par>
                                <p:cTn id="251" presetID="10" presetClass="exit" fill="hold" grpId="53" nodeType="clickEffect">
                                  <p:stCondLst>
                                    <p:cond delay="0"/>
                                  </p:stCondLst>
                                  <p:iterate>
                                    <p:tmAbs val="0"/>
                                  </p:iterate>
                                  <p:childTnLst>
                                    <p:animEffect transition="out" filter="fade">
                                      <p:cBhvr>
                                        <p:cTn id="252" dur="500" fill="hold"/>
                                        <p:tgtEl>
                                          <p:spTgt spid="330"/>
                                        </p:tgtEl>
                                      </p:cBhvr>
                                    </p:animEffect>
                                    <p:set>
                                      <p:cBhvr>
                                        <p:cTn id="253" fill="hold">
                                          <p:stCondLst>
                                            <p:cond delay="499"/>
                                          </p:stCondLst>
                                        </p:cTn>
                                        <p:tgtEl>
                                          <p:spTgt spid="330"/>
                                        </p:tgtEl>
                                        <p:attrNameLst>
                                          <p:attrName>style.visibility</p:attrName>
                                        </p:attrNameLst>
                                      </p:cBhvr>
                                      <p:to>
                                        <p:strVal val="hidden"/>
                                      </p:to>
                                    </p:set>
                                  </p:childTnLst>
                                </p:cTn>
                              </p:par>
                            </p:childTnLst>
                          </p:cTn>
                        </p:par>
                        <p:par>
                          <p:cTn id="254" fill="hold">
                            <p:stCondLst>
                              <p:cond delay="500"/>
                            </p:stCondLst>
                            <p:childTnLst>
                              <p:par>
                                <p:cTn id="255" presetID="10" presetClass="exit" fill="hold" grpId="54" nodeType="afterEffect">
                                  <p:stCondLst>
                                    <p:cond delay="0"/>
                                  </p:stCondLst>
                                  <p:iterate>
                                    <p:tmAbs val="0"/>
                                  </p:iterate>
                                  <p:childTnLst>
                                    <p:animEffect transition="out" filter="fade">
                                      <p:cBhvr>
                                        <p:cTn id="256" dur="500" fill="hold"/>
                                        <p:tgtEl>
                                          <p:spTgt spid="331"/>
                                        </p:tgtEl>
                                      </p:cBhvr>
                                    </p:animEffect>
                                    <p:set>
                                      <p:cBhvr>
                                        <p:cTn id="257" fill="hold">
                                          <p:stCondLst>
                                            <p:cond delay="499"/>
                                          </p:stCondLst>
                                        </p:cTn>
                                        <p:tgtEl>
                                          <p:spTgt spid="3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 grpId="11" animBg="1" advAuto="0"/>
      <p:bldP spid="269" grpId="13" animBg="1" advAuto="0"/>
      <p:bldP spid="270" grpId="12" animBg="1" advAuto="0"/>
      <p:bldP spid="270" grpId="14" animBg="1" advAuto="0"/>
      <p:bldP spid="271" grpId="3" animBg="1" advAuto="0"/>
      <p:bldP spid="271" grpId="17" animBg="1" advAuto="0"/>
      <p:bldP spid="272" grpId="1" animBg="1" advAuto="0"/>
      <p:bldP spid="284" grpId="23" animBg="1" advAuto="0"/>
      <p:bldP spid="289" grpId="5" animBg="1" advAuto="0"/>
      <p:bldP spid="310" grpId="24" animBg="1" advAuto="0"/>
      <p:bldP spid="312" grpId="9" animBg="1" advAuto="0"/>
      <p:bldP spid="312" grpId="15" animBg="1" advAuto="0"/>
      <p:bldP spid="315" grpId="4" animBg="1" advAuto="0"/>
      <p:bldP spid="315" grpId="18" animBg="1" advAuto="0"/>
      <p:bldP spid="316" grpId="19" animBg="1" advAuto="0"/>
      <p:bldP spid="317" grpId="2" build="p" bldLvl="5" animBg="1" advAuto="0"/>
      <p:bldP spid="318" grpId="10" animBg="1" advAuto="0"/>
      <p:bldP spid="318" grpId="16" animBg="1" advAuto="0"/>
      <p:bldP spid="319" grpId="8" animBg="1" advAuto="0"/>
      <p:bldP spid="319" grpId="20" animBg="1" advAuto="0"/>
      <p:bldP spid="320" grpId="25" animBg="1" advAuto="0"/>
      <p:bldP spid="320" grpId="26" animBg="1" advAuto="0"/>
      <p:bldP spid="322" grpId="27" animBg="1" advAuto="0"/>
      <p:bldP spid="322" grpId="32" animBg="1" advAuto="0"/>
      <p:bldP spid="323" grpId="28" animBg="1" advAuto="0"/>
      <p:bldP spid="323" grpId="33" animBg="1" advAuto="0"/>
      <p:bldP spid="324" grpId="29" animBg="1" advAuto="0"/>
      <p:bldP spid="324" grpId="31" animBg="1" advAuto="0"/>
      <p:bldP spid="325" grpId="30" animBg="1" advAuto="0"/>
      <p:bldP spid="325" grpId="34" animBg="1" advAuto="0"/>
      <p:bldP spid="326" grpId="39" animBg="1" advAuto="0"/>
      <p:bldP spid="326" grpId="44" animBg="1" advAuto="0"/>
      <p:bldP spid="327" grpId="40" animBg="1" advAuto="0"/>
      <p:bldP spid="327" grpId="45" animBg="1" advAuto="0"/>
      <p:bldP spid="328" grpId="41" animBg="1" advAuto="0"/>
      <p:bldP spid="328" grpId="43" animBg="1" advAuto="0"/>
      <p:bldP spid="329" grpId="42" animBg="1" advAuto="0"/>
      <p:bldP spid="329" grpId="46" animBg="1" advAuto="0"/>
      <p:bldP spid="330" grpId="51" animBg="1" advAuto="0"/>
      <p:bldP spid="330" grpId="53" animBg="1" advAuto="0"/>
      <p:bldP spid="331" grpId="52" animBg="1" advAuto="0"/>
      <p:bldP spid="331" grpId="54" animBg="1" advAuto="0"/>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TotalTime>
  <Words>1841</Words>
  <Application>Microsoft Office PowerPoint</Application>
  <PresentationFormat>Custom</PresentationFormat>
  <Paragraphs>330</Paragraphs>
  <Slides>10</Slides>
  <Notes>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vt:i4>
      </vt:variant>
    </vt:vector>
  </HeadingPairs>
  <TitlesOfParts>
    <vt:vector size="25" baseType="lpstr">
      <vt:lpstr>Arial</vt:lpstr>
      <vt:lpstr>Arial Narrow</vt:lpstr>
      <vt:lpstr>Bradley Hand ITC TT-Bold</vt:lpstr>
      <vt:lpstr>Chalkboard</vt:lpstr>
      <vt:lpstr>Courier New</vt:lpstr>
      <vt:lpstr>Gill Sans</vt:lpstr>
      <vt:lpstr>Helvetica</vt:lpstr>
      <vt:lpstr>Lucida Grande</vt:lpstr>
      <vt:lpstr>Menlo Regular</vt:lpstr>
      <vt:lpstr>Monaco</vt:lpstr>
      <vt:lpstr>Optima</vt:lpstr>
      <vt:lpstr>Times New Roman</vt:lpstr>
      <vt:lpstr>Times Roman</vt:lpstr>
      <vt:lpstr>Verdana</vt:lpstr>
      <vt:lpstr>White</vt:lpstr>
      <vt:lpstr>The ADT Priority Queue</vt:lpstr>
      <vt:lpstr>The ADT PriorityQueue</vt:lpstr>
      <vt:lpstr>The ADT PriorityQueue</vt:lpstr>
      <vt:lpstr> the ADT Heap</vt:lpstr>
      <vt:lpstr>Heaps</vt:lpstr>
      <vt:lpstr>Heaps</vt:lpstr>
      <vt:lpstr>Heaps</vt:lpstr>
      <vt:lpstr>Adding To a Heap</vt:lpstr>
      <vt:lpstr>Removing From a Heap</vt:lpstr>
      <vt:lpstr>Creating a Heap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ADT Priority Queue</dc:title>
  <cp:lastModifiedBy>Anandaraj Jeeva Rathinam (Integra)</cp:lastModifiedBy>
  <cp:revision>6</cp:revision>
  <dcterms:modified xsi:type="dcterms:W3CDTF">2024-05-22T05:51:28Z</dcterms:modified>
</cp:coreProperties>
</file>