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14" y="13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" name="Shape 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4572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9144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13716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18288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2286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27432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32004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36576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1803400" y="1549400"/>
            <a:ext cx="12636500" cy="3086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C876E9D-D947-4629-8E23-F73E38C1E8FD}"/>
              </a:ext>
            </a:extLst>
          </p:cNvPr>
          <p:cNvSpPr txBox="1">
            <a:spLocks/>
          </p:cNvSpPr>
          <p:nvPr userDrawn="1"/>
        </p:nvSpPr>
        <p:spPr>
          <a:xfrm>
            <a:off x="5031117" y="8721015"/>
            <a:ext cx="6193766" cy="137235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3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3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3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3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3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3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3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3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3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4E1D4-4871-44B3-9D90-CAAC65EA6D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0" y="8576376"/>
            <a:ext cx="1193740" cy="37614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pic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W&amp;M Keynote Background.tiff" descr="W&amp;M Keynote Background.tiff"/>
          <p:cNvPicPr>
            <a:picLocks noChangeAspect="1"/>
          </p:cNvPicPr>
          <p:nvPr/>
        </p:nvPicPr>
        <p:blipFill>
          <a:blip r:embed="rId2">
            <a:extLst/>
          </a:blip>
          <a:srcRect t="36834" b="47597"/>
          <a:stretch>
            <a:fillRect/>
          </a:stretch>
        </p:blipFill>
        <p:spPr>
          <a:xfrm>
            <a:off x="0" y="0"/>
            <a:ext cx="16256000" cy="1422400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D750D3B3-1A5A-4C30-B26B-153A0AA241B7}"/>
              </a:ext>
            </a:extLst>
          </p:cNvPr>
          <p:cNvSpPr txBox="1">
            <a:spLocks/>
          </p:cNvSpPr>
          <p:nvPr userDrawn="1"/>
        </p:nvSpPr>
        <p:spPr>
          <a:xfrm>
            <a:off x="5031117" y="8721015"/>
            <a:ext cx="6193766" cy="137235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9591B-140D-4546-A187-9FFE9C53BB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0" y="8576376"/>
            <a:ext cx="1193740" cy="37614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tif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0" y="-1"/>
            <a:ext cx="16256000" cy="1422401"/>
            <a:chOff x="0" y="0"/>
            <a:chExt cx="16256000" cy="1422400"/>
          </a:xfrm>
        </p:grpSpPr>
        <p:grpSp>
          <p:nvGrpSpPr>
            <p:cNvPr id="4" name="Group"/>
            <p:cNvGrpSpPr/>
            <p:nvPr/>
          </p:nvGrpSpPr>
          <p:grpSpPr>
            <a:xfrm>
              <a:off x="0" y="0"/>
              <a:ext cx="16256000" cy="1419175"/>
              <a:chOff x="0" y="0"/>
              <a:chExt cx="16256000" cy="1419174"/>
            </a:xfrm>
          </p:grpSpPr>
          <p:pic>
            <p:nvPicPr>
              <p:cNvPr id="2" name="DSaAwJ Titles Frame no Book.png" descr="DSaAwJ Titles Frame no Book.png"/>
              <p:cNvPicPr>
                <a:picLocks/>
              </p:cNvPicPr>
              <p:nvPr/>
            </p:nvPicPr>
            <p:blipFill>
              <a:blip r:embed="rId6">
                <a:extLst/>
              </a:blip>
              <a:srcRect l="781" r="781" b="84722"/>
              <a:stretch>
                <a:fillRect/>
              </a:stretch>
            </p:blipFill>
            <p:spPr>
              <a:xfrm>
                <a:off x="0" y="0"/>
                <a:ext cx="16256000" cy="14191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27000" dist="76200" dir="5400000" rotWithShape="0">
                  <a:srgbClr val="000000"/>
                </a:outerShdw>
              </a:effectLst>
            </p:spPr>
          </p:pic>
          <p:sp>
            <p:nvSpPr>
              <p:cNvPr id="3" name="Line"/>
              <p:cNvSpPr/>
              <p:nvPr/>
            </p:nvSpPr>
            <p:spPr>
              <a:xfrm flipV="1">
                <a:off x="15124403" y="1155690"/>
                <a:ext cx="760060" cy="10"/>
              </a:xfrm>
              <a:prstGeom prst="line">
                <a:avLst/>
              </a:prstGeom>
              <a:noFill/>
              <a:ln w="12700" cap="flat">
                <a:solidFill>
                  <a:srgbClr val="66804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" name="Line"/>
            <p:cNvSpPr/>
            <p:nvPr/>
          </p:nvSpPr>
          <p:spPr>
            <a:xfrm flipV="1">
              <a:off x="14757400" y="0"/>
              <a:ext cx="0" cy="1422400"/>
            </a:xfrm>
            <a:prstGeom prst="line">
              <a:avLst/>
            </a:prstGeom>
            <a:noFill/>
            <a:ln w="12700" cap="flat">
              <a:solidFill>
                <a:srgbClr val="66804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7" name="W&amp;M Keynote Background.tiff" descr="W&amp;M Keynote Background.tiff"/>
          <p:cNvPicPr>
            <a:picLocks noChangeAspect="1"/>
          </p:cNvPicPr>
          <p:nvPr/>
        </p:nvPicPr>
        <p:blipFill>
          <a:blip r:embed="rId5">
            <a:extLst/>
          </a:blip>
          <a:srcRect t="36834" b="47597"/>
          <a:stretch>
            <a:fillRect/>
          </a:stretch>
        </p:blipFill>
        <p:spPr>
          <a:xfrm>
            <a:off x="0" y="0"/>
            <a:ext cx="16256000" cy="1422400"/>
          </a:xfrm>
          <a:prstGeom prst="rect">
            <a:avLst/>
          </a:prstGeom>
          <a:ln w="12700">
            <a:miter lim="400000"/>
          </a:ln>
          <a:effectLst>
            <a:outerShdw blurRad="127000" dist="76200" dir="5400000" rotWithShape="0">
              <a:srgbClr val="000000"/>
            </a:outerShdw>
          </a:effectLst>
        </p:spPr>
      </p:pic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241300" y="0"/>
            <a:ext cx="14643100" cy="1397000"/>
          </a:xfrm>
          <a:prstGeom prst="rect">
            <a:avLst/>
          </a:prstGeom>
          <a:ln w="12700">
            <a:miter lim="400000"/>
          </a:ln>
          <a:effectLst>
            <a:outerShdw blurRad="25400" dist="12700" dir="306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" y="1562100"/>
            <a:ext cx="16002000" cy="7543800"/>
          </a:xfrm>
          <a:prstGeom prst="rect">
            <a:avLst/>
          </a:prstGeom>
          <a:ln w="12700">
            <a:miter lim="400000"/>
          </a:ln>
          <a:effectLst>
            <a:outerShdw blurRad="25400" dist="12700" dir="306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buBlip>
                <a:blip r:embed="rId7"/>
              </a:buBlip>
            </a:lvl1pPr>
            <a:lvl2pPr marL="762000" indent="-381000">
              <a:buBlip>
                <a:blip r:embed="rId7"/>
              </a:buBlip>
              <a:defRPr sz="3200" b="0"/>
            </a:lvl2pPr>
            <a:lvl3pPr marL="1143000" indent="-381000">
              <a:buBlip>
                <a:blip r:embed="rId7"/>
              </a:buBlip>
              <a:defRPr sz="2600" b="0"/>
            </a:lvl3pPr>
            <a:lvl4pPr marL="1524000" indent="-381000">
              <a:buBlip>
                <a:blip r:embed="rId7"/>
              </a:buBlip>
              <a:defRPr sz="2600" b="0"/>
            </a:lvl4pPr>
            <a:lvl5pPr marL="1905000" indent="-381000">
              <a:buBlip>
                <a:blip r:embed="rId7"/>
              </a:buBlip>
              <a:defRPr sz="26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FCDAD65C-2278-46AE-A756-A34946D6DAF5}"/>
              </a:ext>
            </a:extLst>
          </p:cNvPr>
          <p:cNvSpPr txBox="1">
            <a:spLocks/>
          </p:cNvSpPr>
          <p:nvPr userDrawn="1"/>
        </p:nvSpPr>
        <p:spPr>
          <a:xfrm>
            <a:off x="5031117" y="8721015"/>
            <a:ext cx="6193766" cy="137235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DE9E57-A516-45D7-A3DF-9315A542230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40" y="8576376"/>
            <a:ext cx="1193740" cy="3761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381000" marR="0" indent="-381000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809625" marR="0" indent="-428625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289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1670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2051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2432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2813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3194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3575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he Heap Sor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Heap Sort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Table 1"/>
          <p:cNvGraphicFramePr/>
          <p:nvPr>
            <p:extLst>
              <p:ext uri="{D42A27DB-BD31-4B8C-83A1-F6EECF244321}">
                <p14:modId xmlns:p14="http://schemas.microsoft.com/office/powerpoint/2010/main" val="2156441799"/>
              </p:ext>
            </p:extLst>
          </p:nvPr>
        </p:nvGraphicFramePr>
        <p:xfrm>
          <a:off x="3911600" y="7982204"/>
          <a:ext cx="12211800" cy="5376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76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b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2"/>
          <p:cNvGraphicFramePr/>
          <p:nvPr>
            <p:extLst>
              <p:ext uri="{D42A27DB-BD31-4B8C-83A1-F6EECF244321}">
                <p14:modId xmlns:p14="http://schemas.microsoft.com/office/powerpoint/2010/main" val="1493814649"/>
              </p:ext>
            </p:extLst>
          </p:nvPr>
        </p:nvGraphicFramePr>
        <p:xfrm>
          <a:off x="3911600" y="7499604"/>
          <a:ext cx="12211800" cy="5376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76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Rounded Rectangle"/>
          <p:cNvSpPr/>
          <p:nvPr/>
        </p:nvSpPr>
        <p:spPr>
          <a:xfrm>
            <a:off x="7950200" y="7398004"/>
            <a:ext cx="1066800" cy="723900"/>
          </a:xfrm>
          <a:prstGeom prst="roundRect">
            <a:avLst>
              <a:gd name="adj" fmla="val 26316"/>
            </a:avLst>
          </a:prstGeom>
          <a:solidFill>
            <a:srgbClr val="FFFB00"/>
          </a:solidFill>
          <a:ln w="50800">
            <a:solidFill>
              <a:srgbClr val="9411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1" name="Circle"/>
          <p:cNvSpPr/>
          <p:nvPr/>
        </p:nvSpPr>
        <p:spPr>
          <a:xfrm>
            <a:off x="12395200" y="5245100"/>
            <a:ext cx="1117600" cy="1117600"/>
          </a:xfrm>
          <a:prstGeom prst="ellipse">
            <a:avLst/>
          </a:prstGeom>
          <a:solidFill>
            <a:srgbClr val="FFFB00"/>
          </a:solidFill>
          <a:ln w="50800">
            <a:solidFill>
              <a:srgbClr val="941100"/>
            </a:solidFill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2" name="The Heap S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Heap Sort</a:t>
            </a:r>
          </a:p>
        </p:txBody>
      </p:sp>
      <p:sp>
        <p:nvSpPr>
          <p:cNvPr id="53" name="Given an an array of randomly ordered entries:…"/>
          <p:cNvSpPr txBox="1">
            <a:spLocks noGrp="1"/>
          </p:cNvSpPr>
          <p:nvPr>
            <p:ph type="body" sz="half" idx="1"/>
          </p:nvPr>
        </p:nvSpPr>
        <p:spPr>
          <a:xfrm>
            <a:off x="127000" y="1562100"/>
            <a:ext cx="61976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Given an an array of randomly ordered entries:</a:t>
            </a:r>
          </a:p>
          <a:p>
            <a:pPr lvl="1">
              <a:buBlip>
                <a:blip r:embed="rId3"/>
              </a:buBlip>
            </a:pPr>
            <a:r>
              <a:t>Create a heap</a:t>
            </a:r>
          </a:p>
          <a:p>
            <a:pPr lvl="1">
              <a:spcBef>
                <a:spcPts val="6200"/>
              </a:spcBef>
              <a:buBlip>
                <a:blip r:embed="rId3"/>
              </a:buBlip>
            </a:pPr>
            <a:r>
              <a:t>Repeat the following until the heap is of size two</a:t>
            </a:r>
          </a:p>
          <a:p>
            <a:pPr lvl="2">
              <a:buBlip>
                <a:blip r:embed="rId3"/>
              </a:buBlip>
            </a:pPr>
            <a:r>
              <a:t>Swap root and last entry</a:t>
            </a:r>
          </a:p>
          <a:p>
            <a:pPr lvl="2">
              <a:buBlip>
                <a:blip r:embed="rId3"/>
              </a:buBlip>
            </a:pPr>
            <a:r>
              <a:t>Decrease size of heap</a:t>
            </a:r>
          </a:p>
          <a:p>
            <a:pPr lvl="2">
              <a:buBlip>
                <a:blip r:embed="rId3"/>
              </a:buBlip>
            </a:pPr>
            <a:r>
              <a:t>Rebuild heap</a:t>
            </a:r>
          </a:p>
        </p:txBody>
      </p:sp>
      <p:cxnSp>
        <p:nvCxnSpPr>
          <p:cNvPr id="54" name="Connection Line"/>
          <p:cNvCxnSpPr>
            <a:stCxn id="56" idx="0"/>
            <a:endCxn id="62" idx="0"/>
          </p:cNvCxnSpPr>
          <p:nvPr/>
        </p:nvCxnSpPr>
        <p:spPr>
          <a:xfrm>
            <a:off x="13344464" y="3601518"/>
            <a:ext cx="1238549" cy="1086029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cxnSp>
        <p:nvCxnSpPr>
          <p:cNvPr id="55" name="Connection Line"/>
          <p:cNvCxnSpPr>
            <a:stCxn id="56" idx="0"/>
            <a:endCxn id="59" idx="0"/>
          </p:cNvCxnSpPr>
          <p:nvPr/>
        </p:nvCxnSpPr>
        <p:spPr>
          <a:xfrm flipH="1">
            <a:off x="12282614" y="3601518"/>
            <a:ext cx="1061851" cy="1086029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sp>
        <p:nvSpPr>
          <p:cNvPr id="56" name="Circle"/>
          <p:cNvSpPr/>
          <p:nvPr/>
        </p:nvSpPr>
        <p:spPr>
          <a:xfrm>
            <a:off x="13019109" y="3276600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cxnSp>
        <p:nvCxnSpPr>
          <p:cNvPr id="57" name="Connection Line"/>
          <p:cNvCxnSpPr>
            <a:stCxn id="59" idx="0"/>
            <a:endCxn id="65" idx="0"/>
          </p:cNvCxnSpPr>
          <p:nvPr/>
        </p:nvCxnSpPr>
        <p:spPr>
          <a:xfrm>
            <a:off x="12282614" y="4687546"/>
            <a:ext cx="696384" cy="1093625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cxnSp>
        <p:nvCxnSpPr>
          <p:cNvPr id="58" name="Connection Line"/>
          <p:cNvCxnSpPr>
            <a:stCxn id="59" idx="0"/>
            <a:endCxn id="68" idx="0"/>
          </p:cNvCxnSpPr>
          <p:nvPr/>
        </p:nvCxnSpPr>
        <p:spPr>
          <a:xfrm flipH="1">
            <a:off x="11209255" y="4687546"/>
            <a:ext cx="1073360" cy="1093625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sp>
        <p:nvSpPr>
          <p:cNvPr id="59" name="Circle"/>
          <p:cNvSpPr/>
          <p:nvPr/>
        </p:nvSpPr>
        <p:spPr>
          <a:xfrm>
            <a:off x="11957258" y="4362628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cxnSp>
        <p:nvCxnSpPr>
          <p:cNvPr id="60" name="Connection Line"/>
          <p:cNvCxnSpPr>
            <a:stCxn id="62" idx="0"/>
            <a:endCxn id="63" idx="0"/>
          </p:cNvCxnSpPr>
          <p:nvPr/>
        </p:nvCxnSpPr>
        <p:spPr>
          <a:xfrm flipH="1">
            <a:off x="14011185" y="4687546"/>
            <a:ext cx="571828" cy="1100035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cxnSp>
        <p:nvCxnSpPr>
          <p:cNvPr id="61" name="Connection Line"/>
          <p:cNvCxnSpPr>
            <a:stCxn id="62" idx="0"/>
            <a:endCxn id="71" idx="0"/>
          </p:cNvCxnSpPr>
          <p:nvPr/>
        </p:nvCxnSpPr>
        <p:spPr>
          <a:xfrm>
            <a:off x="14583012" y="4687546"/>
            <a:ext cx="593086" cy="1030125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sp>
        <p:nvSpPr>
          <p:cNvPr id="62" name="Circle"/>
          <p:cNvSpPr/>
          <p:nvPr/>
        </p:nvSpPr>
        <p:spPr>
          <a:xfrm>
            <a:off x="14257656" y="4362628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63" name="Circle"/>
          <p:cNvSpPr/>
          <p:nvPr/>
        </p:nvSpPr>
        <p:spPr>
          <a:xfrm>
            <a:off x="13685829" y="5462661"/>
            <a:ext cx="650712" cy="649838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cxnSp>
        <p:nvCxnSpPr>
          <p:cNvPr id="64" name="Connection Line"/>
          <p:cNvCxnSpPr>
            <a:stCxn id="65" idx="0"/>
            <a:endCxn id="72" idx="0"/>
          </p:cNvCxnSpPr>
          <p:nvPr/>
        </p:nvCxnSpPr>
        <p:spPr>
          <a:xfrm flipH="1">
            <a:off x="12534497" y="5781170"/>
            <a:ext cx="444501" cy="1092201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sp>
        <p:nvSpPr>
          <p:cNvPr id="65" name="Circle"/>
          <p:cNvSpPr/>
          <p:nvPr/>
        </p:nvSpPr>
        <p:spPr>
          <a:xfrm>
            <a:off x="12653641" y="54562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cxnSp>
        <p:nvCxnSpPr>
          <p:cNvPr id="66" name="Connection Line"/>
          <p:cNvCxnSpPr>
            <a:stCxn id="68" idx="0"/>
            <a:endCxn id="70" idx="0"/>
          </p:cNvCxnSpPr>
          <p:nvPr/>
        </p:nvCxnSpPr>
        <p:spPr>
          <a:xfrm flipH="1">
            <a:off x="10828255" y="5781170"/>
            <a:ext cx="381001" cy="1092201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cxnSp>
        <p:nvCxnSpPr>
          <p:cNvPr id="67" name="Connection Line"/>
          <p:cNvCxnSpPr>
            <a:stCxn id="68" idx="0"/>
            <a:endCxn id="69" idx="0"/>
          </p:cNvCxnSpPr>
          <p:nvPr/>
        </p:nvCxnSpPr>
        <p:spPr>
          <a:xfrm>
            <a:off x="11209255" y="5781170"/>
            <a:ext cx="487043" cy="1092201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sp>
        <p:nvSpPr>
          <p:cNvPr id="68" name="Circle"/>
          <p:cNvSpPr/>
          <p:nvPr/>
        </p:nvSpPr>
        <p:spPr>
          <a:xfrm>
            <a:off x="10883900" y="54562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69" name="Circle"/>
          <p:cNvSpPr/>
          <p:nvPr/>
        </p:nvSpPr>
        <p:spPr>
          <a:xfrm>
            <a:off x="11370941" y="65484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70" name="Circle"/>
          <p:cNvSpPr/>
          <p:nvPr/>
        </p:nvSpPr>
        <p:spPr>
          <a:xfrm>
            <a:off x="10502900" y="65484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71" name="Circle"/>
          <p:cNvSpPr/>
          <p:nvPr/>
        </p:nvSpPr>
        <p:spPr>
          <a:xfrm>
            <a:off x="14850741" y="53927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72" name="Circle"/>
          <p:cNvSpPr/>
          <p:nvPr/>
        </p:nvSpPr>
        <p:spPr>
          <a:xfrm>
            <a:off x="12209141" y="65484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73" name="70"/>
          <p:cNvSpPr/>
          <p:nvPr/>
        </p:nvSpPr>
        <p:spPr>
          <a:xfrm>
            <a:off x="14347973" y="44704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74" name="60"/>
          <p:cNvSpPr/>
          <p:nvPr/>
        </p:nvSpPr>
        <p:spPr>
          <a:xfrm>
            <a:off x="10969773" y="55499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sp>
        <p:nvSpPr>
          <p:cNvPr id="75" name="20"/>
          <p:cNvSpPr/>
          <p:nvPr/>
        </p:nvSpPr>
        <p:spPr>
          <a:xfrm>
            <a:off x="12036573" y="4470400"/>
            <a:ext cx="480120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sp>
        <p:nvSpPr>
          <p:cNvPr id="76" name="50"/>
          <p:cNvSpPr/>
          <p:nvPr/>
        </p:nvSpPr>
        <p:spPr>
          <a:xfrm>
            <a:off x="10588773" y="66675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77" name="10"/>
          <p:cNvSpPr/>
          <p:nvPr/>
        </p:nvSpPr>
        <p:spPr>
          <a:xfrm>
            <a:off x="12747773" y="55753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</a:t>
            </a:r>
          </a:p>
        </p:txBody>
      </p:sp>
      <p:sp>
        <p:nvSpPr>
          <p:cNvPr id="78" name="80"/>
          <p:cNvSpPr/>
          <p:nvPr/>
        </p:nvSpPr>
        <p:spPr>
          <a:xfrm>
            <a:off x="13776473" y="55626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79" name="30"/>
          <p:cNvSpPr/>
          <p:nvPr/>
        </p:nvSpPr>
        <p:spPr>
          <a:xfrm>
            <a:off x="13120340" y="3359150"/>
            <a:ext cx="480120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80" name="85"/>
          <p:cNvSpPr/>
          <p:nvPr/>
        </p:nvSpPr>
        <p:spPr>
          <a:xfrm>
            <a:off x="11452373" y="6654800"/>
            <a:ext cx="480120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sp>
        <p:nvSpPr>
          <p:cNvPr id="81" name="90"/>
          <p:cNvSpPr/>
          <p:nvPr/>
        </p:nvSpPr>
        <p:spPr>
          <a:xfrm>
            <a:off x="14961840" y="5492750"/>
            <a:ext cx="480120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82" name="40"/>
          <p:cNvSpPr/>
          <p:nvPr/>
        </p:nvSpPr>
        <p:spPr>
          <a:xfrm>
            <a:off x="12290573" y="6642100"/>
            <a:ext cx="480120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pic>
        <p:nvPicPr>
          <p:cNvPr id="83" name="Note:…  Note:Since this heap begins at element[0]left child is at 2*i+1right child is at leftChild+1or 2*(i+1)" descr="Note:…  Note:Since this heap begins at element[0]left child is at 2*i+1right child is at leftChild+1or 2*(i+1)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65900" y="1708150"/>
            <a:ext cx="4902200" cy="2971800"/>
          </a:xfrm>
          <a:prstGeom prst="rect">
            <a:avLst/>
          </a:prstGeom>
          <a:effectLst>
            <a:outerShdw blurRad="266700" dir="2700000" rotWithShape="0">
              <a:srgbClr val="000000"/>
            </a:outerShdw>
          </a:effectLst>
        </p:spPr>
      </p:pic>
      <p:sp>
        <p:nvSpPr>
          <p:cNvPr id="84" name="Tree View"/>
          <p:cNvSpPr/>
          <p:nvPr/>
        </p:nvSpPr>
        <p:spPr>
          <a:xfrm>
            <a:off x="12218888" y="2355850"/>
            <a:ext cx="236659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75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Tree View</a:t>
            </a:r>
          </a:p>
        </p:txBody>
      </p:sp>
      <p:sp>
        <p:nvSpPr>
          <p:cNvPr id="85" name="Starting at element [n/2-1]…"/>
          <p:cNvSpPr/>
          <p:nvPr/>
        </p:nvSpPr>
        <p:spPr>
          <a:xfrm>
            <a:off x="3690125" y="3009900"/>
            <a:ext cx="4692117" cy="1104900"/>
          </a:xfrm>
          <a:prstGeom prst="rect">
            <a:avLst/>
          </a:prstGeom>
          <a:solidFill>
            <a:srgbClr val="FFFB00"/>
          </a:solidFill>
          <a:ln w="38100">
            <a:solidFill>
              <a:srgbClr val="000000"/>
            </a:solidFill>
            <a:miter lim="400000"/>
          </a:ln>
          <a:effectLst>
            <a:outerShdw blurRad="127000" dist="508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 b="1">
                <a:solidFill>
                  <a:srgbClr val="9417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Starting at element [n/2-1]</a:t>
            </a:r>
          </a:p>
          <a:p>
            <a:pPr>
              <a:defRPr sz="2200" b="1">
                <a:solidFill>
                  <a:srgbClr val="9417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call reheap </a:t>
            </a:r>
          </a:p>
          <a:p>
            <a:pPr>
              <a:defRPr sz="2200" b="1">
                <a:solidFill>
                  <a:srgbClr val="94175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and repeat until at root</a:t>
            </a:r>
          </a:p>
        </p:txBody>
      </p:sp>
      <p:sp>
        <p:nvSpPr>
          <p:cNvPr id="86" name="Heap"/>
          <p:cNvSpPr/>
          <p:nvPr/>
        </p:nvSpPr>
        <p:spPr>
          <a:xfrm>
            <a:off x="8253313" y="4933950"/>
            <a:ext cx="1739901" cy="787400"/>
          </a:xfrm>
          <a:prstGeom prst="rect">
            <a:avLst/>
          </a:prstGeom>
          <a:solidFill>
            <a:srgbClr val="FFFB00"/>
          </a:solidFill>
          <a:ln w="50800">
            <a:solidFill>
              <a:srgbClr val="941751"/>
            </a:solidFill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>
                <a:solidFill>
                  <a:srgbClr val="94175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Heap</a:t>
            </a:r>
          </a:p>
        </p:txBody>
      </p:sp>
      <p:sp>
        <p:nvSpPr>
          <p:cNvPr id="87" name="Rectangle"/>
          <p:cNvSpPr/>
          <p:nvPr/>
        </p:nvSpPr>
        <p:spPr>
          <a:xfrm>
            <a:off x="13081000" y="7512304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8" name="Rectangle"/>
          <p:cNvSpPr/>
          <p:nvPr/>
        </p:nvSpPr>
        <p:spPr>
          <a:xfrm>
            <a:off x="12065000" y="7512304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9" name="70"/>
          <p:cNvSpPr/>
          <p:nvPr/>
        </p:nvSpPr>
        <p:spPr>
          <a:xfrm>
            <a:off x="6210300" y="7563104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90" name="60"/>
          <p:cNvSpPr/>
          <p:nvPr/>
        </p:nvSpPr>
        <p:spPr>
          <a:xfrm>
            <a:off x="7226300" y="7563104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sp>
        <p:nvSpPr>
          <p:cNvPr id="91" name="50"/>
          <p:cNvSpPr/>
          <p:nvPr/>
        </p:nvSpPr>
        <p:spPr>
          <a:xfrm>
            <a:off x="11290300" y="7563104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92" name="40"/>
          <p:cNvSpPr/>
          <p:nvPr/>
        </p:nvSpPr>
        <p:spPr>
          <a:xfrm>
            <a:off x="13322300" y="7563104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sp>
        <p:nvSpPr>
          <p:cNvPr id="93" name="10"/>
          <p:cNvSpPr/>
          <p:nvPr/>
        </p:nvSpPr>
        <p:spPr>
          <a:xfrm>
            <a:off x="8242300" y="7563104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</a:t>
            </a:r>
          </a:p>
        </p:txBody>
      </p:sp>
      <p:sp>
        <p:nvSpPr>
          <p:cNvPr id="94" name="80"/>
          <p:cNvSpPr/>
          <p:nvPr/>
        </p:nvSpPr>
        <p:spPr>
          <a:xfrm>
            <a:off x="9258300" y="7563104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95" name="20"/>
          <p:cNvSpPr/>
          <p:nvPr/>
        </p:nvSpPr>
        <p:spPr>
          <a:xfrm>
            <a:off x="5194300" y="7563104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sp>
        <p:nvSpPr>
          <p:cNvPr id="96" name="85"/>
          <p:cNvSpPr/>
          <p:nvPr/>
        </p:nvSpPr>
        <p:spPr>
          <a:xfrm>
            <a:off x="12303273" y="7563104"/>
            <a:ext cx="48012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sp>
        <p:nvSpPr>
          <p:cNvPr id="97" name="90"/>
          <p:cNvSpPr/>
          <p:nvPr/>
        </p:nvSpPr>
        <p:spPr>
          <a:xfrm>
            <a:off x="10274300" y="7563104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98" name="30"/>
          <p:cNvSpPr/>
          <p:nvPr/>
        </p:nvSpPr>
        <p:spPr>
          <a:xfrm>
            <a:off x="4178300" y="7563104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pic>
        <p:nvPicPr>
          <p:cNvPr id="99" name="Some time later ...  Some time later ..." descr="Some time later ...  Some time later ...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65900" y="2533650"/>
            <a:ext cx="4902200" cy="1422400"/>
          </a:xfrm>
          <a:prstGeom prst="rect">
            <a:avLst/>
          </a:prstGeom>
          <a:effectLst>
            <a:outerShdw blurRad="266700" dir="2700000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 advClick="0" advTm="0">
        <p15:prstTrans prst="pageCurlDouble"/>
      </p:transition>
    </mc:Choice>
    <mc:Choice xmlns:p14="http://schemas.microsoft.com/office/powerpoint/2010/main" xmlns:a14="http://schemas.microsoft.com/office/drawing/2010/main" xmlns:m="http://schemas.openxmlformats.org/officeDocument/2006/math" xmlns="" Requires="p14">
      <p:transition spd="fast" advClick="0" advTm="0" p14:dur="750">
        <p:pageCurlDoub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00"/>
                            </p:stCondLst>
                            <p:childTnLst>
                              <p:par>
                                <p:cTn id="29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10" presetClass="entr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00"/>
                            </p:stCondLst>
                            <p:childTnLst>
                              <p:par>
                                <p:cTn id="37" presetID="10" presetClass="entr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00"/>
                            </p:stCondLst>
                            <p:childTnLst>
                              <p:par>
                                <p:cTn id="49" presetID="10" presetClass="entr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0" presetClass="entr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10" presetClass="entr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0" presetClass="entr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3" presetClass="exit" presetSubtype="32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50"/>
                            </p:stCondLst>
                            <p:childTnLst>
                              <p:par>
                                <p:cTn id="104" presetID="22" presetClass="entr" presetSubtype="1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"/>
                            </p:stCondLst>
                            <p:childTnLst>
                              <p:par>
                                <p:cTn id="108" presetID="22" presetClass="entr" presetSubtype="1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12" presetID="22" presetClass="entr" presetSubtype="1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16" presetID="22" presetClass="entr" presetSubtype="1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750"/>
                            </p:stCondLst>
                            <p:childTnLst>
                              <p:par>
                                <p:cTn id="120" presetID="22" presetClass="entr" presetSubtype="1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250"/>
                            </p:stCondLst>
                            <p:childTnLst>
                              <p:par>
                                <p:cTn id="124" presetID="22" presetClass="entr" presetSubtype="1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750"/>
                            </p:stCondLst>
                            <p:childTnLst>
                              <p:par>
                                <p:cTn id="128" presetID="22" presetClass="entr" presetSubtype="1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250"/>
                            </p:stCondLst>
                            <p:childTnLst>
                              <p:par>
                                <p:cTn id="132" presetID="22" presetClass="entr" presetSubtype="1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750"/>
                            </p:stCondLst>
                            <p:childTnLst>
                              <p:par>
                                <p:cTn id="136" presetID="22" presetClass="entr" presetSubtype="1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40" presetID="22" presetClass="entr" presetSubtype="1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750"/>
                            </p:stCondLst>
                            <p:childTnLst>
                              <p:par>
                                <p:cTn id="144" presetID="22" presetClass="entr" presetSubtype="1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250"/>
                            </p:stCondLst>
                            <p:childTnLst>
                              <p:par>
                                <p:cTn id="148" presetID="22" presetClass="entr" presetSubtype="1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6750"/>
                            </p:stCondLst>
                            <p:childTnLst>
                              <p:par>
                                <p:cTn id="152" presetID="22" presetClass="entr" presetSubtype="1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250"/>
                            </p:stCondLst>
                            <p:childTnLst>
                              <p:par>
                                <p:cTn id="156" presetID="22" presetClass="entr" presetSubtype="1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750"/>
                            </p:stCondLst>
                            <p:childTnLst>
                              <p:par>
                                <p:cTn id="160" presetID="22" presetClass="entr" presetSubtype="1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8250"/>
                            </p:stCondLst>
                            <p:childTnLst>
                              <p:par>
                                <p:cTn id="164" presetID="22" presetClass="entr" presetSubtype="1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8750"/>
                            </p:stCondLst>
                            <p:childTnLst>
                              <p:par>
                                <p:cTn id="168" presetID="22" presetClass="entr" presetSubtype="1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250"/>
                            </p:stCondLst>
                            <p:childTnLst>
                              <p:par>
                                <p:cTn id="172" presetID="22" presetClass="entr" presetSubtype="1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9750"/>
                            </p:stCondLst>
                            <p:childTnLst>
                              <p:par>
                                <p:cTn id="176" presetID="22" presetClass="entr" presetSubtype="1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250"/>
                            </p:stCondLst>
                            <p:childTnLst>
                              <p:par>
                                <p:cTn id="180" presetID="22" presetClass="entr" presetSubtype="1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750"/>
                            </p:stCondLst>
                            <p:childTnLst>
                              <p:par>
                                <p:cTn id="184" presetID="22" presetClass="entr" presetSubtype="1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1250"/>
                            </p:stCondLst>
                            <p:childTnLst>
                              <p:par>
                                <p:cTn id="188" presetID="22" presetClass="entr" presetSubtype="1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1750"/>
                            </p:stCondLst>
                            <p:childTnLst>
                              <p:par>
                                <p:cTn id="192" presetID="22" presetClass="entr" presetSubtype="1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2250"/>
                            </p:stCondLst>
                            <p:childTnLst>
                              <p:par>
                                <p:cTn id="196" presetID="22" presetClass="entr" presetSubtype="1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2750"/>
                            </p:stCondLst>
                            <p:childTnLst>
                              <p:par>
                                <p:cTn id="200" presetID="22" presetClass="entr" presetSubtype="1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3250"/>
                            </p:stCondLst>
                            <p:childTnLst>
                              <p:par>
                                <p:cTn id="204" presetID="22" presetClass="entr" presetSubtype="1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3750"/>
                            </p:stCondLst>
                            <p:childTnLst>
                              <p:par>
                                <p:cTn id="208" presetID="22" presetClass="entr" presetSubtype="1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4250"/>
                            </p:stCondLst>
                            <p:childTnLst>
                              <p:par>
                                <p:cTn id="212" presetID="22" presetClass="entr" presetSubtype="1" fill="hold" grpId="4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4750"/>
                            </p:stCondLst>
                            <p:childTnLst>
                              <p:par>
                                <p:cTn id="216" presetID="22" presetClass="entr" presetSubtype="1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fill="hold" grpId="4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fill="hold" grpId="4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7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7045 0.112297" pathEditMode="relative">
                                      <p:cBhvr>
                                        <p:cTn id="236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5600 -0.113983" pathEditMode="relative">
                                      <p:cBhvr>
                                        <p:cTn id="239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082317 -0.057755 -0.142908 -0.065014 C -0.203498 -0.072273 -0.312424 0.004861 -0.312424 0.004861" pathEditMode="relative">
                                      <p:cBhvr>
                                        <p:cTn id="242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15071 0.004767" pathEditMode="relative">
                                      <p:cBhvr>
                                        <p:cTn id="245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5330 -0.000579" pathEditMode="relative">
                                      <p:cBhvr>
                                        <p:cTn id="2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2227 0.000514" pathEditMode="relative">
                                      <p:cBhvr>
                                        <p:cTn id="2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0.139728 -0.070420 0.179621 -0.080635 C 0.208323 -0.087985 0.311795 -0.002083 0.311795 -0.002083" pathEditMode="relative">
                                      <p:cBhvr>
                                        <p:cTn id="256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9894 0.002083" pathEditMode="relative">
                                      <p:cBhvr>
                                        <p:cTn id="25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8497 0.123749" pathEditMode="relative">
                                      <p:cBhvr>
                                        <p:cTn id="26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9189 -0.121398" pathEditMode="relative">
                                      <p:cBhvr>
                                        <p:cTn id="265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330 -0.000579 C -0.105330 -0.000579 -0.020755 -0.076044 0.004785 -0.090893 C 0.023451 -0.101745 0.095605 -0.117397 0.095605 -0.117397" pathEditMode="relative">
                                      <p:cBhvr>
                                        <p:cTn id="2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227 0.000514 L -0.125000 0.003472" pathEditMode="relative">
                                      <p:cBhvr>
                                        <p:cTn id="2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7229 0.107863" pathEditMode="relative">
                                      <p:cBhvr>
                                        <p:cTn id="276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5156 -0.113889" pathEditMode="relative">
                                      <p:cBhvr>
                                        <p:cTn id="27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48514 -0.002083" pathEditMode="relative">
                                      <p:cBhvr>
                                        <p:cTn id="282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-0.096453 -0.057017 -0.128980 -0.058417 C -0.156429 -0.059599 -0.249924 -0.000694 -0.249924 -0.000694" pathEditMode="relative">
                                      <p:cBhvr>
                                        <p:cTn id="285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605 -0.117397 L -0.041406 -0.120833" pathEditMode="relative">
                                      <p:cBhvr>
                                        <p:cTn id="2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000 0.003472 L -0.187500 0.000694" pathEditMode="relative">
                                      <p:cBhvr>
                                        <p:cTn id="2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0.055506 -0.030865 0.071161 -0.039571 C 0.083538 -0.046453 0.125076 0.003472 0.125076 0.003472" pathEditMode="relative">
                                      <p:cBhvr>
                                        <p:cTn id="29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9894 0.002083 L -0.437238 -0.002083" pathEditMode="relative">
                                      <p:cBhvr>
                                        <p:cTn id="29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5363 0.113194" pathEditMode="relative">
                                      <p:cBhvr>
                                        <p:cTn id="30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89 -0.121398 L 0.036200 -0.238194" pathEditMode="relative">
                                      <p:cBhvr>
                                        <p:cTn id="305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076 0.003472 C 0.125076 0.003472 0.285221 -0.034440 0.330391 -0.045134 C 0.353628 -0.050635 0.436795 -0.000694 0.436795 -0.000694" pathEditMode="relative">
                                      <p:cBhvr>
                                        <p:cTn id="30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1795 -0.002083 C 0.311795 -0.002083 0.162104 -0.091862 0.083039 -0.076678 C 0.042699 -0.068931 0.000076 0.003472 0.000076 0.003472" pathEditMode="relative">
                                      <p:cBhvr>
                                        <p:cTn id="312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363 0.113194 L -0.035675 0.238194" pathEditMode="relative">
                                      <p:cBhvr>
                                        <p:cTn id="315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497 0.123749 L 0.004950 0.000694" pathEditMode="relative">
                                      <p:cBhvr>
                                        <p:cTn id="31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406 -0.120833 L 0.024353 -0.237695" pathEditMode="relative">
                                      <p:cBhvr>
                                        <p:cTn id="3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00 0.000694 L -0.251046 0.002546" pathEditMode="relative">
                                      <p:cBhvr>
                                        <p:cTn id="3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5781 0.125000" pathEditMode="relative">
                                      <p:cBhvr>
                                        <p:cTn id="329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156 -0.113889 L -0.115625 -0.231944" pathEditMode="relative">
                                      <p:cBhvr>
                                        <p:cTn id="332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00000 0.000000 0.024240 -0.109926 0.069392 -0.113194 C 0.114544 -0.116463 0.128201 0.018750 0.128201 0.018750" pathEditMode="relative">
                                      <p:cBhvr>
                                        <p:cTn id="335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924 -0.000694 C -0.249924 -0.000694 -0.278573 -0.047329 -0.312424 -0.045139 C -0.344618 -0.043056 -0.374924 0.000694 -0.374924 0.000694" pathEditMode="relative">
                                      <p:cBhvr>
                                        <p:cTn id="338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8201 0.018750 C 0.128201 0.018750 0.167885 -0.104206 0.228201 -0.102083 C 0.288518 -0.099961 0.312576 -0.004861 0.312576 -0.004861" pathEditMode="relative">
                                      <p:cBhvr>
                                        <p:cTn id="342" dur="7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781 0.125000 L 0.041406 0.236111" pathEditMode="relative">
                                      <p:cBhvr>
                                        <p:cTn id="345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5419 -0.118750" pathEditMode="relative">
                                      <p:cBhvr>
                                        <p:cTn id="348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87424 -0.002083" pathEditMode="relative">
                                      <p:cBhvr>
                                        <p:cTn id="351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750"/>
                            </p:stCondLst>
                            <p:childTnLst>
                              <p:par>
                                <p:cTn id="353" presetID="10" presetClass="entr" fill="hold" grpId="8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4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250"/>
                            </p:stCondLst>
                            <p:childTnLst>
                              <p:par>
                                <p:cTn id="357" presetID="23" presetClass="exit" presetSubtype="32" fill="hold" grpId="8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750"/>
                            </p:stCondLst>
                            <p:childTnLst>
                              <p:par>
                                <p:cTn id="362" presetID="23" presetClass="exit" presetSubtype="32" fill="hold" grpId="8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2250"/>
                            </p:stCondLst>
                            <p:childTnLst>
                              <p:par>
                                <p:cTn id="367" presetID="23" presetClass="exit" presetSubtype="32" fill="hold" grpId="8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045 0.112297 L 0.026044 -0.246528" pathEditMode="relative">
                                      <p:cBhvr>
                                        <p:cTn id="37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25 -0.231944 L -0.164844 0.129167" pathEditMode="relative">
                                      <p:cBhvr>
                                        <p:cTn id="377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5071 0.004767 L -0.249924 -0.002083" pathEditMode="relative">
                                      <p:cBhvr>
                                        <p:cTn id="380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4924 0.000694 L 0.187576 -0.002083" pathEditMode="relative">
                                      <p:cBhvr>
                                        <p:cTn id="383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9" presetClass="emph" fill="hold" grpId="9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87" dur="indefinite" fill="hold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10" presetClass="entr" fill="hold" grpId="9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xit" presetSubtype="1" fill="hold" grpId="9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395" dur="1000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44 -0.246528 L -0.041669 -0.116428" pathEditMode="relative">
                                      <p:cBhvr>
                                        <p:cTn id="40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00 -0.238194 L 0.100262 -0.363194" pathEditMode="relative">
                                      <p:cBhvr>
                                        <p:cTn id="403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924 -0.002083 C -0.249924 -0.002083 -0.243891 -0.048068 -0.218674 -0.059006 C -0.200922 -0.066707 -0.187424 0.000694 -0.187424 0.000694" pathEditMode="relative">
                                      <p:cBhvr>
                                        <p:cTn id="406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7238 -0.002083 L -0.493402 0.003472" pathEditMode="relative">
                                      <p:cBhvr>
                                        <p:cTn id="409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669 -0.116428 L -0.108022 0.001707" pathEditMode="relative">
                                      <p:cBhvr>
                                        <p:cTn id="41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0 0.000694 L 0.066449 -0.113281" pathEditMode="relative">
                                      <p:cBhvr>
                                        <p:cTn id="416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424 0.000694 C -0.187424 0.000694 -0.167072 -0.088258 -0.124924 -0.079000 C -0.084400 -0.070100 -0.062424 -0.004861 -0.062424 -0.004861" pathEditMode="relative">
                                      <p:cBhvr>
                                        <p:cTn id="419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76 0.003472 L -0.124924 0.004861" pathEditMode="relative">
                                      <p:cBhvr>
                                        <p:cTn id="422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5205 -0.119806" pathEditMode="relative">
                                      <p:cBhvr>
                                        <p:cTn id="426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022 0.001707 L -0.132550 0.121528" pathEditMode="relative">
                                      <p:cBhvr>
                                        <p:cTn id="429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49924 -0.004861" pathEditMode="relative">
                                      <p:cBhvr>
                                        <p:cTn id="432" dur="7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424 -0.004861 C -0.062424 -0.004861 0.026968 -0.079528 0.072145 -0.080636 C 0.111073 -0.081591 0.189920 -0.003472 0.189920 -0.003472" pathEditMode="relative">
                                      <p:cBhvr>
                                        <p:cTn id="435" dur="7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9" presetClass="emph" fill="hold" grpId="10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.00"/>
                                      </p:to>
                                    </p:set>
                                    <p:animEffect filter="image" prLst="opacity: 1.00; ">
                                      <p:cBhvr>
                                        <p:cTn id="439" dur="indefinite" fill="hold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675 0.238194 L 0.064325 -0.125694" pathEditMode="relative">
                                      <p:cBhvr>
                                        <p:cTn id="44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262 -0.363194 L 0.000262 0.002083" pathEditMode="relative">
                                      <p:cBhvr>
                                        <p:cTn id="446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6795 -0.000694 L -0.063697 -0.001686" pathEditMode="relative">
                                      <p:cBhvr>
                                        <p:cTn id="449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3402 0.003472 L 0.000022 0.000072" pathEditMode="relative">
                                      <p:cBhvr>
                                        <p:cTn id="452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750"/>
                            </p:stCondLst>
                            <p:childTnLst>
                              <p:par>
                                <p:cTn id="454" presetID="10" presetClass="entr" fill="hold" grpId="1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5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250"/>
                            </p:stCondLst>
                            <p:childTnLst>
                              <p:par>
                                <p:cTn id="458" presetID="22" presetClass="exit" presetSubtype="1" fill="hold" grpId="1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459" dur="10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9" presetClass="emph" fill="hold" grpId="1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indefinite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464" dur="indefinite" fill="hold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325 -0.125694 L 0.142450 0.002083" pathEditMode="relative">
                                      <p:cBhvr>
                                        <p:cTn id="46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419 -0.118750 L -0.040363 -0.232639" pathEditMode="relative">
                                      <p:cBhvr>
                                        <p:cTn id="471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424 -0.002083 L -0.312424 0.004861" pathEditMode="relative">
                                      <p:cBhvr>
                                        <p:cTn id="474" dur="7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697 -0.001686 L 0.062576 -0.004861" pathEditMode="relative">
                                      <p:cBhvr>
                                        <p:cTn id="477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229 0.107863 L 0.002606 0.000694" pathEditMode="relative">
                                      <p:cBhvr>
                                        <p:cTn id="481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514 -0.002083 L 0.003201 0.000694" pathEditMode="relative">
                                      <p:cBhvr>
                                        <p:cTn id="484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576 -0.004861 L 0.317264 -0.004861" pathEditMode="relative">
                                      <p:cBhvr>
                                        <p:cTn id="487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450 0.002083 L 0.179950 0.118750" pathEditMode="relative">
                                      <p:cBhvr>
                                        <p:cTn id="490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0" presetClass="entr" fill="hold" grpId="1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4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3" animBg="1" advAuto="0"/>
      <p:bldP spid="49" grpId="4" animBg="1" advAuto="0"/>
      <p:bldP spid="50" grpId="49" animBg="1" advAuto="0"/>
      <p:bldP spid="50" grpId="87" animBg="1" advAuto="0"/>
      <p:bldP spid="51" grpId="48" animBg="1" advAuto="0"/>
      <p:bldP spid="51" grpId="88" animBg="1" advAuto="0"/>
      <p:bldP spid="52" grpId="1" animBg="1" advAuto="0"/>
      <p:bldP spid="53" grpId="2" build="p" bldLvl="5" animBg="1" advAuto="0"/>
      <p:bldP spid="54" grpId="18" animBg="1" advAuto="0"/>
      <p:bldP spid="55" grpId="19" animBg="1" advAuto="0"/>
      <p:bldP spid="56" grpId="20" animBg="1" advAuto="0"/>
      <p:bldP spid="57" grpId="21" animBg="1" advAuto="0"/>
      <p:bldP spid="58" grpId="22" animBg="1" advAuto="0"/>
      <p:bldP spid="59" grpId="23" animBg="1" advAuto="0"/>
      <p:bldP spid="60" grpId="24" animBg="1" advAuto="0"/>
      <p:bldP spid="61" grpId="25" animBg="1" advAuto="0"/>
      <p:bldP spid="62" grpId="26" animBg="1" advAuto="0"/>
      <p:bldP spid="63" grpId="27" animBg="1" advAuto="0"/>
      <p:bldP spid="64" grpId="28" animBg="1" advAuto="0"/>
      <p:bldP spid="64" grpId="96" animBg="1" advAuto="0"/>
      <p:bldP spid="65" grpId="29" animBg="1" advAuto="0"/>
      <p:bldP spid="66" grpId="30" animBg="1" advAuto="0"/>
      <p:bldP spid="67" grpId="31" animBg="1" advAuto="0"/>
      <p:bldP spid="67" grpId="115" animBg="1" advAuto="0"/>
      <p:bldP spid="68" grpId="32" animBg="1" advAuto="0"/>
      <p:bldP spid="69" grpId="33" animBg="1" advAuto="0"/>
      <p:bldP spid="70" grpId="34" animBg="1" advAuto="0"/>
      <p:bldP spid="71" grpId="35" animBg="1" advAuto="0"/>
      <p:bldP spid="72" grpId="36" animBg="1" advAuto="0"/>
      <p:bldP spid="73" grpId="37" animBg="1" advAuto="0"/>
      <p:bldP spid="74" grpId="38" animBg="1" advAuto="0"/>
      <p:bldP spid="75" grpId="39" animBg="1" advAuto="0"/>
      <p:bldP spid="76" grpId="40" animBg="1" advAuto="0"/>
      <p:bldP spid="77" grpId="41" animBg="1" advAuto="0"/>
      <p:bldP spid="78" grpId="42" animBg="1" advAuto="0"/>
      <p:bldP spid="79" grpId="43" animBg="1" advAuto="0"/>
      <p:bldP spid="80" grpId="44" animBg="1" advAuto="0"/>
      <p:bldP spid="81" grpId="45" animBg="1" advAuto="0"/>
      <p:bldP spid="82" grpId="46" animBg="1" advAuto="0"/>
      <p:bldP spid="83" grpId="15" animBg="1" advAuto="0"/>
      <p:bldP spid="83" grpId="17" animBg="1" advAuto="0"/>
      <p:bldP spid="84" grpId="16" animBg="1" advAuto="0"/>
      <p:bldP spid="85" grpId="47" animBg="1" advAuto="0"/>
      <p:bldP spid="85" grpId="89" animBg="1" advAuto="0"/>
      <p:bldP spid="86" grpId="86" animBg="1" advAuto="0"/>
      <p:bldP spid="86" grpId="94" animBg="1" advAuto="0"/>
      <p:bldP spid="86" grpId="109" animBg="1" advAuto="0"/>
      <p:bldP spid="86" grpId="116" animBg="1" advAuto="0"/>
      <p:bldP spid="87" grpId="95" animBg="1" advAuto="0"/>
      <p:bldP spid="88" grpId="114" animBg="1" advAuto="0"/>
      <p:bldP spid="89" grpId="7" animBg="1" advAuto="0"/>
      <p:bldP spid="90" grpId="8" animBg="1" advAuto="0"/>
      <p:bldP spid="91" grpId="12" animBg="1" advAuto="0"/>
      <p:bldP spid="92" grpId="14" animBg="1" advAuto="0"/>
      <p:bldP spid="93" grpId="9" animBg="1" advAuto="0"/>
      <p:bldP spid="94" grpId="10" animBg="1" advAuto="0"/>
      <p:bldP spid="95" grpId="6" animBg="1" advAuto="0"/>
      <p:bldP spid="96" grpId="13" animBg="1" advAuto="0"/>
      <p:bldP spid="97" grpId="11" animBg="1" advAuto="0"/>
      <p:bldP spid="98" grpId="5" animBg="1" advAuto="0"/>
      <p:bldP spid="99" grpId="12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"/>
          <p:cNvGraphicFramePr/>
          <p:nvPr>
            <p:extLst>
              <p:ext uri="{D42A27DB-BD31-4B8C-83A1-F6EECF244321}">
                <p14:modId xmlns:p14="http://schemas.microsoft.com/office/powerpoint/2010/main" val="2589819184"/>
              </p:ext>
            </p:extLst>
          </p:nvPr>
        </p:nvGraphicFramePr>
        <p:xfrm>
          <a:off x="3911600" y="8006588"/>
          <a:ext cx="12211800" cy="5376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76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</a:p>
                  </a:txBody>
                  <a:tcPr marL="50800" marR="50800" marT="50800" marB="50800" anchor="b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/>
                      </a:pPr>
                      <a:r>
                        <a:rPr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 marL="50800" marR="50800" marT="50800" marB="50800" anchor="b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gradFill flip="none" rotWithShape="1">
                      <a:gsLst>
                        <a:gs pos="0">
                          <a:srgbClr val="FFFFFF">
                            <a:alpha val="50000"/>
                          </a:srgbClr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Table 2"/>
          <p:cNvGraphicFramePr/>
          <p:nvPr>
            <p:extLst>
              <p:ext uri="{D42A27DB-BD31-4B8C-83A1-F6EECF244321}">
                <p14:modId xmlns:p14="http://schemas.microsoft.com/office/powerpoint/2010/main" val="1345155505"/>
              </p:ext>
            </p:extLst>
          </p:nvPr>
        </p:nvGraphicFramePr>
        <p:xfrm>
          <a:off x="3911600" y="7523988"/>
          <a:ext cx="12211800" cy="5376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1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7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37633"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508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254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914400" algn="l"/>
                        </a:tabLst>
                        <a:defRPr sz="1800" b="1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5400">
                      <a:solidFill>
                        <a:srgbClr val="000000"/>
                      </a:solidFill>
                      <a:miter lim="400000"/>
                    </a:lnL>
                    <a:lnR w="50800">
                      <a:solidFill>
                        <a:srgbClr val="000000"/>
                      </a:solidFill>
                      <a:miter lim="400000"/>
                    </a:lnR>
                    <a:lnT w="50800">
                      <a:solidFill>
                        <a:srgbClr val="000000"/>
                      </a:solidFill>
                      <a:miter lim="400000"/>
                    </a:lnT>
                    <a:lnB w="50800">
                      <a:solidFill>
                        <a:srgbClr val="000000"/>
                      </a:solidFill>
                      <a:miter lim="400000"/>
                    </a:lnB>
                    <a:blipFill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he Heap S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Heap Sort</a:t>
            </a:r>
          </a:p>
        </p:txBody>
      </p:sp>
      <p:sp>
        <p:nvSpPr>
          <p:cNvPr id="104" name="Given an an array of randomly ordered entries:…"/>
          <p:cNvSpPr txBox="1">
            <a:spLocks noGrp="1"/>
          </p:cNvSpPr>
          <p:nvPr>
            <p:ph type="body" sz="half" idx="1"/>
          </p:nvPr>
        </p:nvSpPr>
        <p:spPr>
          <a:xfrm>
            <a:off x="127000" y="1562100"/>
            <a:ext cx="61976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Given an an array of randomly ordered entries:</a:t>
            </a:r>
          </a:p>
          <a:p>
            <a:pPr lvl="1">
              <a:buBlip>
                <a:blip r:embed="rId3"/>
              </a:buBlip>
            </a:pPr>
            <a:r>
              <a:t>Create a heap</a:t>
            </a:r>
          </a:p>
          <a:p>
            <a:pPr lvl="1">
              <a:spcBef>
                <a:spcPts val="6200"/>
              </a:spcBef>
              <a:buBlip>
                <a:blip r:embed="rId3"/>
              </a:buBlip>
            </a:pPr>
            <a:r>
              <a:t>Repeat the following until the heap is of size two</a:t>
            </a:r>
          </a:p>
          <a:p>
            <a:pPr lvl="2">
              <a:buBlip>
                <a:blip r:embed="rId3"/>
              </a:buBlip>
            </a:pPr>
            <a:r>
              <a:t>Swap root and last entry</a:t>
            </a:r>
          </a:p>
          <a:p>
            <a:pPr lvl="2">
              <a:buBlip>
                <a:blip r:embed="rId3"/>
              </a:buBlip>
            </a:pPr>
            <a:r>
              <a:t>Decrease size of heap</a:t>
            </a:r>
          </a:p>
          <a:p>
            <a:pPr lvl="2">
              <a:buBlip>
                <a:blip r:embed="rId3"/>
              </a:buBlip>
            </a:pPr>
            <a:r>
              <a:t>Rebuild heap</a:t>
            </a:r>
          </a:p>
        </p:txBody>
      </p:sp>
      <p:cxnSp>
        <p:nvCxnSpPr>
          <p:cNvPr id="105" name="Connection Line"/>
          <p:cNvCxnSpPr>
            <a:stCxn id="107" idx="0"/>
            <a:endCxn id="109" idx="0"/>
          </p:cNvCxnSpPr>
          <p:nvPr/>
        </p:nvCxnSpPr>
        <p:spPr>
          <a:xfrm>
            <a:off x="13344464" y="3601518"/>
            <a:ext cx="1238549" cy="1086029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cxnSp>
        <p:nvCxnSpPr>
          <p:cNvPr id="106" name="Connection Line"/>
          <p:cNvCxnSpPr>
            <a:stCxn id="107" idx="0"/>
            <a:endCxn id="108" idx="0"/>
          </p:cNvCxnSpPr>
          <p:nvPr/>
        </p:nvCxnSpPr>
        <p:spPr>
          <a:xfrm flipH="1">
            <a:off x="12282614" y="3601518"/>
            <a:ext cx="1061851" cy="1086029"/>
          </a:xfrm>
          <a:prstGeom prst="straightConnector1">
            <a:avLst/>
          </a:prstGeom>
          <a:ln w="50800" cap="sq">
            <a:solidFill>
              <a:srgbClr val="000000"/>
            </a:solidFill>
            <a:miter lim="400000"/>
          </a:ln>
        </p:spPr>
      </p:cxnSp>
      <p:sp>
        <p:nvSpPr>
          <p:cNvPr id="107" name="Circle"/>
          <p:cNvSpPr/>
          <p:nvPr/>
        </p:nvSpPr>
        <p:spPr>
          <a:xfrm>
            <a:off x="13019109" y="3276600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08" name="Circle"/>
          <p:cNvSpPr/>
          <p:nvPr/>
        </p:nvSpPr>
        <p:spPr>
          <a:xfrm>
            <a:off x="11957258" y="4362628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09" name="Circle"/>
          <p:cNvSpPr/>
          <p:nvPr/>
        </p:nvSpPr>
        <p:spPr>
          <a:xfrm>
            <a:off x="14257656" y="4362628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10" name="Circle"/>
          <p:cNvSpPr/>
          <p:nvPr/>
        </p:nvSpPr>
        <p:spPr>
          <a:xfrm>
            <a:off x="13685829" y="5462661"/>
            <a:ext cx="650712" cy="649838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11" name="Circle"/>
          <p:cNvSpPr/>
          <p:nvPr/>
        </p:nvSpPr>
        <p:spPr>
          <a:xfrm>
            <a:off x="12653641" y="54562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12" name="Circle"/>
          <p:cNvSpPr/>
          <p:nvPr/>
        </p:nvSpPr>
        <p:spPr>
          <a:xfrm>
            <a:off x="10883900" y="54562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13" name="Circle"/>
          <p:cNvSpPr/>
          <p:nvPr/>
        </p:nvSpPr>
        <p:spPr>
          <a:xfrm>
            <a:off x="11370941" y="65484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14" name="Circle"/>
          <p:cNvSpPr/>
          <p:nvPr/>
        </p:nvSpPr>
        <p:spPr>
          <a:xfrm>
            <a:off x="10502900" y="65484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15" name="Circle"/>
          <p:cNvSpPr/>
          <p:nvPr/>
        </p:nvSpPr>
        <p:spPr>
          <a:xfrm>
            <a:off x="14850741" y="53927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16" name="Circle"/>
          <p:cNvSpPr/>
          <p:nvPr/>
        </p:nvSpPr>
        <p:spPr>
          <a:xfrm>
            <a:off x="12209141" y="6548452"/>
            <a:ext cx="650712" cy="649837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  <a:effectLst>
            <a:outerShdw blurRad="127000" dir="2700000" rotWithShape="0">
              <a:srgbClr val="000000">
                <a:alpha val="74999"/>
              </a:srgbClr>
            </a:outerShdw>
          </a:effectLst>
        </p:spPr>
        <p:txBody>
          <a:bodyPr lIns="50800" tIns="50800" rIns="50800" bIns="50800" anchor="ctr"/>
          <a:lstStyle/>
          <a:p>
            <a:pPr defTabSz="457200">
              <a:defRPr sz="4200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halkboard"/>
                <a:ea typeface="Chalkboard"/>
                <a:cs typeface="Chalkboard"/>
                <a:sym typeface="Chalkboard"/>
              </a:defRPr>
            </a:pPr>
            <a:endParaRPr/>
          </a:p>
        </p:txBody>
      </p:sp>
      <p:sp>
        <p:nvSpPr>
          <p:cNvPr id="117" name="70"/>
          <p:cNvSpPr/>
          <p:nvPr/>
        </p:nvSpPr>
        <p:spPr>
          <a:xfrm>
            <a:off x="14932173" y="54991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118" name="60"/>
          <p:cNvSpPr/>
          <p:nvPr/>
        </p:nvSpPr>
        <p:spPr>
          <a:xfrm>
            <a:off x="13751073" y="55499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sp>
        <p:nvSpPr>
          <p:cNvPr id="119" name="20"/>
          <p:cNvSpPr/>
          <p:nvPr/>
        </p:nvSpPr>
        <p:spPr>
          <a:xfrm>
            <a:off x="12074673" y="4419600"/>
            <a:ext cx="480120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sp>
        <p:nvSpPr>
          <p:cNvPr id="120" name="50"/>
          <p:cNvSpPr/>
          <p:nvPr/>
        </p:nvSpPr>
        <p:spPr>
          <a:xfrm>
            <a:off x="12773173" y="55626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121" name="10"/>
          <p:cNvSpPr/>
          <p:nvPr/>
        </p:nvSpPr>
        <p:spPr>
          <a:xfrm>
            <a:off x="14347973" y="44704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</a:t>
            </a:r>
          </a:p>
        </p:txBody>
      </p:sp>
      <p:sp>
        <p:nvSpPr>
          <p:cNvPr id="122" name="80"/>
          <p:cNvSpPr/>
          <p:nvPr/>
        </p:nvSpPr>
        <p:spPr>
          <a:xfrm>
            <a:off x="10563373" y="66548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123" name="30"/>
          <p:cNvSpPr/>
          <p:nvPr/>
        </p:nvSpPr>
        <p:spPr>
          <a:xfrm>
            <a:off x="13120340" y="3359150"/>
            <a:ext cx="480120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124" name="85"/>
          <p:cNvSpPr/>
          <p:nvPr/>
        </p:nvSpPr>
        <p:spPr>
          <a:xfrm>
            <a:off x="11465073" y="6642100"/>
            <a:ext cx="480120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sp>
        <p:nvSpPr>
          <p:cNvPr id="125" name="90"/>
          <p:cNvSpPr/>
          <p:nvPr/>
        </p:nvSpPr>
        <p:spPr>
          <a:xfrm>
            <a:off x="12320240" y="6635750"/>
            <a:ext cx="480120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126" name="40"/>
          <p:cNvSpPr/>
          <p:nvPr/>
        </p:nvSpPr>
        <p:spPr>
          <a:xfrm>
            <a:off x="10918973" y="5562600"/>
            <a:ext cx="480121" cy="444500"/>
          </a:xfrm>
          <a:prstGeom prst="rect">
            <a:avLst/>
          </a:prstGeom>
          <a:ln w="12700">
            <a:miter lim="400000"/>
          </a:ln>
          <a:effectLst>
            <a:outerShdw blurRad="127000" dist="76200" dir="2700000" rotWithShape="0">
              <a:srgbClr val="000000"/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sp>
        <p:nvSpPr>
          <p:cNvPr id="127" name="Tree View"/>
          <p:cNvSpPr/>
          <p:nvPr/>
        </p:nvSpPr>
        <p:spPr>
          <a:xfrm>
            <a:off x="12218888" y="2355850"/>
            <a:ext cx="2366591" cy="73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4175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Tree View</a:t>
            </a:r>
          </a:p>
        </p:txBody>
      </p:sp>
      <p:sp>
        <p:nvSpPr>
          <p:cNvPr id="128" name="Rectangle"/>
          <p:cNvSpPr/>
          <p:nvPr/>
        </p:nvSpPr>
        <p:spPr>
          <a:xfrm>
            <a:off x="13081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12065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11049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1" name="Rectangle"/>
          <p:cNvSpPr/>
          <p:nvPr/>
        </p:nvSpPr>
        <p:spPr>
          <a:xfrm>
            <a:off x="10033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2" name="Rectangle"/>
          <p:cNvSpPr/>
          <p:nvPr/>
        </p:nvSpPr>
        <p:spPr>
          <a:xfrm>
            <a:off x="9017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3" name="Rectangle"/>
          <p:cNvSpPr/>
          <p:nvPr/>
        </p:nvSpPr>
        <p:spPr>
          <a:xfrm>
            <a:off x="8001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4" name="Rectangle"/>
          <p:cNvSpPr/>
          <p:nvPr/>
        </p:nvSpPr>
        <p:spPr>
          <a:xfrm>
            <a:off x="6985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5" name="Rectangle"/>
          <p:cNvSpPr/>
          <p:nvPr/>
        </p:nvSpPr>
        <p:spPr>
          <a:xfrm>
            <a:off x="5969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6" name="Rectangle"/>
          <p:cNvSpPr/>
          <p:nvPr/>
        </p:nvSpPr>
        <p:spPr>
          <a:xfrm>
            <a:off x="4953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7" name="Rectangle"/>
          <p:cNvSpPr/>
          <p:nvPr/>
        </p:nvSpPr>
        <p:spPr>
          <a:xfrm>
            <a:off x="3937000" y="7536688"/>
            <a:ext cx="952500" cy="4445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8" name="70"/>
          <p:cNvSpPr/>
          <p:nvPr/>
        </p:nvSpPr>
        <p:spPr>
          <a:xfrm>
            <a:off x="10287000" y="7562088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139" name="60"/>
          <p:cNvSpPr/>
          <p:nvPr/>
        </p:nvSpPr>
        <p:spPr>
          <a:xfrm>
            <a:off x="9309100" y="7498588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sp>
        <p:nvSpPr>
          <p:cNvPr id="140" name="50"/>
          <p:cNvSpPr/>
          <p:nvPr/>
        </p:nvSpPr>
        <p:spPr>
          <a:xfrm>
            <a:off x="8267700" y="7498588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141" name="40"/>
          <p:cNvSpPr/>
          <p:nvPr/>
        </p:nvSpPr>
        <p:spPr>
          <a:xfrm>
            <a:off x="7226300" y="7536688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sp>
        <p:nvSpPr>
          <p:cNvPr id="142" name="10"/>
          <p:cNvSpPr/>
          <p:nvPr/>
        </p:nvSpPr>
        <p:spPr>
          <a:xfrm>
            <a:off x="6197600" y="7549388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</a:t>
            </a:r>
          </a:p>
        </p:txBody>
      </p:sp>
      <p:sp>
        <p:nvSpPr>
          <p:cNvPr id="143" name="80"/>
          <p:cNvSpPr/>
          <p:nvPr/>
        </p:nvSpPr>
        <p:spPr>
          <a:xfrm>
            <a:off x="11341100" y="7562088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144" name="20"/>
          <p:cNvSpPr/>
          <p:nvPr/>
        </p:nvSpPr>
        <p:spPr>
          <a:xfrm>
            <a:off x="5156200" y="7536688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sp>
        <p:nvSpPr>
          <p:cNvPr id="145" name="85"/>
          <p:cNvSpPr/>
          <p:nvPr/>
        </p:nvSpPr>
        <p:spPr>
          <a:xfrm>
            <a:off x="12315973" y="7498588"/>
            <a:ext cx="480121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85</a:t>
            </a:r>
          </a:p>
        </p:txBody>
      </p:sp>
      <p:sp>
        <p:nvSpPr>
          <p:cNvPr id="146" name="90"/>
          <p:cNvSpPr/>
          <p:nvPr/>
        </p:nvSpPr>
        <p:spPr>
          <a:xfrm>
            <a:off x="13296900" y="7536688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147" name="30"/>
          <p:cNvSpPr/>
          <p:nvPr/>
        </p:nvSpPr>
        <p:spPr>
          <a:xfrm>
            <a:off x="4203700" y="7536688"/>
            <a:ext cx="48012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584200"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pic>
        <p:nvPicPr>
          <p:cNvPr id="148" name="Some time later ...  Some time later ..." descr="Some time later ...  Some time later ..."/>
          <p:cNvPicPr>
            <a:picLocks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51600" y="2673350"/>
            <a:ext cx="4902200" cy="1422400"/>
          </a:xfrm>
          <a:prstGeom prst="rect">
            <a:avLst/>
          </a:prstGeom>
          <a:effectLst>
            <a:outerShdw blurRad="266700" dir="2700000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grpId="1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77863 -0.118750" pathEditMode="relative">
                                      <p:cBhvr>
                                        <p:cTn id="12" dur="75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75496 0.123756" pathEditMode="relative">
                                      <p:cBhvr>
                                        <p:cTn id="15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22580 -0.004861" pathEditMode="relative">
                                      <p:cBhvr>
                                        <p:cTn id="18" dur="7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26277 0.002676" pathEditMode="relative">
                                      <p:cBhvr>
                                        <p:cTn id="21" dur="7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2" presetClass="exit" presetSubtype="1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28" dur="1000" fill="hold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xit" presetSubtype="1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41" dur="1000" fill="hold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7" animBg="1" advAuto="0"/>
      <p:bldP spid="106" grpId="10" animBg="1" advAuto="0"/>
      <p:bldP spid="135" grpId="6" animBg="1" advAuto="0"/>
      <p:bldP spid="136" grpId="8" animBg="1" advAuto="0"/>
      <p:bldP spid="137" grpId="9" animBg="1" advAuto="0"/>
      <p:bldP spid="148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he Heap S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Heap Sort</a:t>
            </a:r>
          </a:p>
        </p:txBody>
      </p:sp>
      <p:sp>
        <p:nvSpPr>
          <p:cNvPr id="151" name="Given an a heap:…"/>
          <p:cNvSpPr txBox="1">
            <a:spLocks noGrp="1"/>
          </p:cNvSpPr>
          <p:nvPr>
            <p:ph type="body" sz="half" idx="1"/>
          </p:nvPr>
        </p:nvSpPr>
        <p:spPr>
          <a:xfrm>
            <a:off x="114300" y="1562100"/>
            <a:ext cx="6642100" cy="7543800"/>
          </a:xfrm>
          <a:prstGeom prst="rect">
            <a:avLst/>
          </a:prstGeom>
        </p:spPr>
        <p:txBody>
          <a:bodyPr/>
          <a:lstStyle/>
          <a:p>
            <a:pPr marL="370416" indent="-370416">
              <a:buBlip>
                <a:blip r:embed="rId2"/>
              </a:buBlip>
              <a:defRPr sz="3500"/>
            </a:pPr>
            <a:r>
              <a:t>Given an a heap:</a:t>
            </a:r>
          </a:p>
          <a:p>
            <a:pPr marL="750093" lvl="1" indent="-369093">
              <a:spcBef>
                <a:spcPts val="3200"/>
              </a:spcBef>
              <a:buBlip>
                <a:blip r:embed="rId2"/>
              </a:buBlip>
              <a:defRPr sz="3100"/>
            </a:pPr>
            <a:r>
              <a:t>Repeat the following until the heap is of size two</a:t>
            </a:r>
          </a:p>
          <a:p>
            <a:pPr marL="1128346" lvl="2" indent="-366346">
              <a:buBlip>
                <a:blip r:embed="rId2"/>
              </a:buBlip>
              <a:defRPr sz="2500"/>
            </a:pPr>
            <a:r>
              <a:t>Save the root item (maximum value)</a:t>
            </a:r>
          </a:p>
          <a:p>
            <a:pPr marL="1128346" lvl="2" indent="-366346">
              <a:buBlip>
                <a:blip r:embed="rId2"/>
              </a:buBlip>
              <a:defRPr sz="2500"/>
            </a:pPr>
            <a:r>
              <a:t>Swap root and last entry</a:t>
            </a:r>
          </a:p>
          <a:p>
            <a:pPr marL="1128346" lvl="2" indent="-366346">
              <a:buBlip>
                <a:blip r:embed="rId2"/>
              </a:buBlip>
              <a:defRPr sz="2500"/>
            </a:pPr>
            <a:r>
              <a:t>Decrease size of heap</a:t>
            </a:r>
          </a:p>
          <a:p>
            <a:pPr marL="1128346" lvl="2" indent="-366346">
              <a:buBlip>
                <a:blip r:embed="rId2"/>
              </a:buBlip>
              <a:defRPr sz="2500"/>
            </a:pPr>
            <a:r>
              <a:t>Rebuild heap</a:t>
            </a:r>
          </a:p>
          <a:p>
            <a:pPr marL="750093" lvl="1" indent="-369093">
              <a:spcBef>
                <a:spcPts val="3500"/>
              </a:spcBef>
              <a:buBlip>
                <a:blip r:embed="rId2"/>
              </a:buBlip>
              <a:defRPr sz="3100"/>
            </a:pPr>
            <a:r>
              <a:t>Return sorted values</a:t>
            </a:r>
          </a:p>
          <a:p>
            <a:pPr marL="750093" lvl="1" indent="-369093">
              <a:spcBef>
                <a:spcPts val="5500"/>
              </a:spcBef>
              <a:buBlip>
                <a:blip r:embed="rId2"/>
              </a:buBlip>
              <a:defRPr sz="3100"/>
            </a:pPr>
            <a:r>
              <a:t>Recreate a heap</a:t>
            </a:r>
          </a:p>
        </p:txBody>
      </p:sp>
      <p:sp>
        <p:nvSpPr>
          <p:cNvPr id="152" name="Rectangle"/>
          <p:cNvSpPr/>
          <p:nvPr/>
        </p:nvSpPr>
        <p:spPr>
          <a:xfrm>
            <a:off x="6350000" y="1574800"/>
            <a:ext cx="9804400" cy="394970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540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53" name="template&lt;class ItemType&gt;…"/>
          <p:cNvSpPr/>
          <p:nvPr/>
        </p:nvSpPr>
        <p:spPr>
          <a:xfrm>
            <a:off x="6431529" y="1568450"/>
            <a:ext cx="9842501" cy="3886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void</a:t>
            </a:r>
            <a:r>
              <a:t> ArrayHeap&lt;ItemType&gt;::heapSort(std::vector&lt;ItemType&gt;&amp; sortedItems)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sortedItems.clear();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BB2CA2"/>
                </a:solidFill>
              </a:rPr>
              <a:t>while</a:t>
            </a:r>
            <a:r>
              <a:t>(itemCount &gt;</a:t>
            </a:r>
            <a:r>
              <a:rPr>
                <a:solidFill>
                  <a:srgbClr val="272AD8"/>
                </a:solidFill>
              </a:rPr>
              <a:t>0</a:t>
            </a:r>
            <a:r>
              <a:t>)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{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sortedItems.push_back(items[ROOTINDEX]);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swap(items[ROOTINDEX], items[itemCount-</a:t>
            </a:r>
            <a:r>
              <a:rPr>
                <a:solidFill>
                  <a:srgbClr val="272AD8"/>
                </a:solidFill>
              </a:rPr>
              <a:t>1</a:t>
            </a:r>
            <a:r>
              <a:t>]);</a:t>
            </a:r>
          </a:p>
          <a:p>
            <a:pPr algn="l" defTabSz="457200">
              <a:tabLst>
                <a:tab pos="241300" algn="l"/>
              </a:tabLst>
              <a:defRPr sz="18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itemCount--; 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heapRebuild(ROOTINDEX);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}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itemCount = sortedItems.size(); </a:t>
            </a:r>
            <a:r>
              <a:rPr>
                <a:solidFill>
                  <a:srgbClr val="008400"/>
                </a:solidFill>
              </a:rPr>
              <a:t>//restore itemCount</a:t>
            </a:r>
          </a:p>
          <a:p>
            <a:pPr algn="l" defTabSz="457200">
              <a:tabLst>
                <a:tab pos="2413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heapCreate(); </a:t>
            </a:r>
            <a:r>
              <a:rPr>
                <a:solidFill>
                  <a:srgbClr val="008400"/>
                </a:solidFill>
              </a:rPr>
              <a:t>// restore heap</a:t>
            </a:r>
          </a:p>
          <a:p>
            <a:pPr algn="l" defTabSz="457200">
              <a:tabLst>
                <a:tab pos="241300" algn="l"/>
              </a:tabLst>
              <a:defRPr sz="18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  </a:t>
            </a:r>
            <a:r>
              <a:t>// end toVector</a:t>
            </a:r>
          </a:p>
        </p:txBody>
      </p:sp>
      <p:sp>
        <p:nvSpPr>
          <p:cNvPr id="154" name="Line"/>
          <p:cNvSpPr/>
          <p:nvPr/>
        </p:nvSpPr>
        <p:spPr>
          <a:xfrm flipH="1" flipV="1">
            <a:off x="5760898" y="3406501"/>
            <a:ext cx="1523881" cy="5443"/>
          </a:xfrm>
          <a:prstGeom prst="line">
            <a:avLst/>
          </a:prstGeom>
          <a:ln w="76200">
            <a:solidFill>
              <a:srgbClr val="941100"/>
            </a:solidFill>
            <a:miter lim="400000"/>
            <a:headEnd type="stealth"/>
          </a:ln>
          <a:effectLst>
            <a:outerShdw blurRad="101600" dist="76200" dir="3060000" rotWithShape="0">
              <a:srgbClr val="000000">
                <a:alpha val="45000"/>
              </a:srgbClr>
            </a:outerShdw>
          </a:effectLst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305 0.029319" pathEditMode="relative">
                                      <p:cBhvr>
                                        <p:cTn id="8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05 0.029319 L 0.000126 0.052185" pathEditMode="relative">
                                      <p:cBhvr>
                                        <p:cTn id="8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26 0.052185 L -0.001607 0.087551" pathEditMode="relative">
                                      <p:cBhvr>
                                        <p:cTn id="9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07 0.087551 L 0.535452 -0.072837" pathEditMode="relative">
                                      <p:cBhvr>
                                        <p:cTn id="10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8" presetClass="emp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798865">
                                      <p:cBhvr>
                                        <p:cTn id="10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5452 -0.072837 L -0.023777 0.144387" pathEditMode="relative">
                                      <p:cBhvr>
                                        <p:cTn id="11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7691771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777 0.144387 L -0.026792 0.172128" pathEditMode="relative">
                                      <p:cBhvr>
                                        <p:cTn id="12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1" build="p" bldLvl="5" animBg="1" advAuto="0"/>
      <p:bldP spid="152" grpId="2" animBg="1" advAuto="0"/>
      <p:bldP spid="153" grpId="3" build="p" bldLvl="5" animBg="1" advAuto="0"/>
      <p:bldP spid="154" grpId="4" animBg="1" advAuto="0"/>
      <p:bldP spid="154" grpId="9" animBg="1" advAuto="0"/>
      <p:bldP spid="154" grpId="11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Custom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Arial Narrow</vt:lpstr>
      <vt:lpstr>Chalkboard</vt:lpstr>
      <vt:lpstr>Comic Sans MS</vt:lpstr>
      <vt:lpstr>Courier New</vt:lpstr>
      <vt:lpstr>Gill Sans</vt:lpstr>
      <vt:lpstr>Helvetica</vt:lpstr>
      <vt:lpstr>Lucida Grande</vt:lpstr>
      <vt:lpstr>Menlo Regular</vt:lpstr>
      <vt:lpstr>Optima</vt:lpstr>
      <vt:lpstr>Verdana</vt:lpstr>
      <vt:lpstr>White</vt:lpstr>
      <vt:lpstr>The Heap Sort</vt:lpstr>
      <vt:lpstr>The Heap Sort</vt:lpstr>
      <vt:lpstr>The Heap Sort</vt:lpstr>
      <vt:lpstr>The Heap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Heap Sort</dc:title>
  <cp:lastModifiedBy>Anandaraj Jeeva Rathinam (Integra)</cp:lastModifiedBy>
  <cp:revision>1</cp:revision>
  <dcterms:modified xsi:type="dcterms:W3CDTF">2024-05-22T05:53:58Z</dcterms:modified>
</cp:coreProperties>
</file>