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191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1pPr>
    <a:lvl2pPr marL="0" marR="0" indent="228600" algn="ctr" defTabSz="8191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2pPr>
    <a:lvl3pPr marL="0" marR="0" indent="457200" algn="ctr" defTabSz="8191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3pPr>
    <a:lvl4pPr marL="0" marR="0" indent="685800" algn="ctr" defTabSz="8191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4pPr>
    <a:lvl5pPr marL="0" marR="0" indent="914400" algn="ctr" defTabSz="8191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5pPr>
    <a:lvl6pPr marL="0" marR="0" indent="1143000" algn="ctr" defTabSz="8191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6pPr>
    <a:lvl7pPr marL="0" marR="0" indent="1371600" algn="ctr" defTabSz="8191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7pPr>
    <a:lvl8pPr marL="0" marR="0" indent="1600200" algn="ctr" defTabSz="8191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8pPr>
    <a:lvl9pPr marL="0" marR="0" indent="1828800" algn="ctr" defTabSz="81915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ill Sans"/>
        <a:ea typeface="Gill Sans"/>
        <a:cs typeface="Gill Sans"/>
        <a:sym typeface="Gill San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381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8F44A2F1-9E1F-4B54-A3A2-5F16C0AD49E2}" styleName="">
    <a:tblBg/>
    <a:wholeTbl>
      <a:tcTxStyle b="off" i="off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381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381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5C7C9">
              <a:alpha val="30000"/>
            </a:srgbClr>
          </a:solidFill>
        </a:fill>
      </a:tcStyle>
    </a:band2H>
    <a:firstCol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381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381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381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381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381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38100" cap="flat">
              <a:solidFill>
                <a:srgbClr val="000000"/>
              </a:solidFill>
              <a:prstDash val="solid"/>
              <a:miter lim="400000"/>
            </a:ln>
          </a:insideH>
          <a:insideV>
            <a:ln w="381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 Madhusudhan" userId="0b39b63d-97d2-416c-a0dd-10dec61b2c53" providerId="ADAL" clId="{433A8A2B-36EF-4413-9E3C-1257486EBD78}"/>
    <pc:docChg chg="delSld">
      <pc:chgData name="K Madhusudhan" userId="0b39b63d-97d2-416c-a0dd-10dec61b2c53" providerId="ADAL" clId="{433A8A2B-36EF-4413-9E3C-1257486EBD78}" dt="2024-05-17T12:08:56.341" v="0" actId="47"/>
      <pc:docMkLst>
        <pc:docMk/>
      </pc:docMkLst>
      <pc:sldChg chg="del">
        <pc:chgData name="K Madhusudhan" userId="0b39b63d-97d2-416c-a0dd-10dec61b2c53" providerId="ADAL" clId="{433A8A2B-36EF-4413-9E3C-1257486EBD78}" dt="2024-05-17T12:08:56.341" v="0" actId="47"/>
        <pc:sldMkLst>
          <pc:docMk/>
          <pc:sldMk cId="0" sldId="26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546100" latinLnBrk="0">
      <a:defRPr sz="2000">
        <a:latin typeface="Lucida Grande"/>
        <a:ea typeface="Lucida Grande"/>
        <a:cs typeface="Lucida Grande"/>
        <a:sym typeface="Lucida Grande"/>
      </a:defRPr>
    </a:lvl1pPr>
    <a:lvl2pPr indent="457200" defTabSz="546100" latinLnBrk="0">
      <a:defRPr sz="2000">
        <a:latin typeface="Lucida Grande"/>
        <a:ea typeface="Lucida Grande"/>
        <a:cs typeface="Lucida Grande"/>
        <a:sym typeface="Lucida Grande"/>
      </a:defRPr>
    </a:lvl2pPr>
    <a:lvl3pPr indent="914400" defTabSz="546100" latinLnBrk="0">
      <a:defRPr sz="2000">
        <a:latin typeface="Lucida Grande"/>
        <a:ea typeface="Lucida Grande"/>
        <a:cs typeface="Lucida Grande"/>
        <a:sym typeface="Lucida Grande"/>
      </a:defRPr>
    </a:lvl3pPr>
    <a:lvl4pPr indent="1371600" defTabSz="546100" latinLnBrk="0">
      <a:defRPr sz="2000">
        <a:latin typeface="Lucida Grande"/>
        <a:ea typeface="Lucida Grande"/>
        <a:cs typeface="Lucida Grande"/>
        <a:sym typeface="Lucida Grande"/>
      </a:defRPr>
    </a:lvl4pPr>
    <a:lvl5pPr indent="1828800" defTabSz="546100" latinLnBrk="0">
      <a:defRPr sz="2000">
        <a:latin typeface="Lucida Grande"/>
        <a:ea typeface="Lucida Grande"/>
        <a:cs typeface="Lucida Grande"/>
        <a:sym typeface="Lucida Grande"/>
      </a:defRPr>
    </a:lvl5pPr>
    <a:lvl6pPr indent="2286000" defTabSz="546100" latinLnBrk="0">
      <a:defRPr sz="2000">
        <a:latin typeface="Lucida Grande"/>
        <a:ea typeface="Lucida Grande"/>
        <a:cs typeface="Lucida Grande"/>
        <a:sym typeface="Lucida Grande"/>
      </a:defRPr>
    </a:lvl6pPr>
    <a:lvl7pPr indent="2743200" defTabSz="546100" latinLnBrk="0">
      <a:defRPr sz="2000">
        <a:latin typeface="Lucida Grande"/>
        <a:ea typeface="Lucida Grande"/>
        <a:cs typeface="Lucida Grande"/>
        <a:sym typeface="Lucida Grande"/>
      </a:defRPr>
    </a:lvl7pPr>
    <a:lvl8pPr indent="3200400" defTabSz="546100" latinLnBrk="0">
      <a:defRPr sz="2000">
        <a:latin typeface="Lucida Grande"/>
        <a:ea typeface="Lucida Grande"/>
        <a:cs typeface="Lucida Grande"/>
        <a:sym typeface="Lucida Grande"/>
      </a:defRPr>
    </a:lvl8pPr>
    <a:lvl9pPr indent="3657600" defTabSz="546100" latinLnBrk="0">
      <a:defRPr sz="2000">
        <a:latin typeface="Lucida Grande"/>
        <a:ea typeface="Lucida Grande"/>
        <a:cs typeface="Lucida Grande"/>
        <a:sym typeface="Lucida Grand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3" name="Shape 5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This lecture presents the concept of a 2-3 Tree.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3" name="Shape 83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endParaRPr/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@@ A 2-3 tree is a general search tree whose </a:t>
            </a:r>
            <a:r>
              <a:rPr b="1"/>
              <a:t>interior</a:t>
            </a:r>
            <a:r>
              <a:t> nodes must have either two or three children. A 2-node contains one data item </a:t>
            </a:r>
            <a:r>
              <a:rPr b="1" i="1"/>
              <a:t>s</a:t>
            </a:r>
            <a:r>
              <a:t> and has two children, like the nodes in a binary search tree. This data </a:t>
            </a:r>
            <a:r>
              <a:rPr b="1" i="1"/>
              <a:t>s</a:t>
            </a:r>
            <a:r>
              <a:t> is greater than any data in the node’s left subtree and less than any data in the right subtree. That is, the data in the node’s left subtree is less than </a:t>
            </a:r>
            <a:r>
              <a:rPr b="1" i="1"/>
              <a:t>s</a:t>
            </a:r>
            <a:r>
              <a:t>, and any data in the right subtree is greater than</a:t>
            </a:r>
            <a:r>
              <a:rPr b="1"/>
              <a:t> s</a:t>
            </a:r>
            <a:r>
              <a:t>,.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@@ A 3-node contains two data items, </a:t>
            </a:r>
            <a:r>
              <a:rPr b="1"/>
              <a:t>s</a:t>
            </a:r>
            <a:r>
              <a:t> and </a:t>
            </a:r>
            <a:r>
              <a:rPr b="1"/>
              <a:t>L</a:t>
            </a:r>
            <a:r>
              <a:t>, and has </a:t>
            </a:r>
            <a:r>
              <a:rPr b="1"/>
              <a:t>three </a:t>
            </a:r>
            <a:r>
              <a:t>children. Data that is less than the smaller data item </a:t>
            </a:r>
            <a:r>
              <a:rPr b="1"/>
              <a:t>s</a:t>
            </a:r>
            <a:r>
              <a:t> occurs in the node’s left subtree. Data that is greater than the larger data item </a:t>
            </a:r>
            <a:r>
              <a:rPr b="1"/>
              <a:t>L</a:t>
            </a:r>
            <a:r>
              <a:t> occurs in the node’s right subtree. Data that is between </a:t>
            </a:r>
            <a:r>
              <a:rPr b="1"/>
              <a:t>S</a:t>
            </a:r>
            <a:r>
              <a:t> and </a:t>
            </a:r>
            <a:r>
              <a:rPr b="1"/>
              <a:t>L</a:t>
            </a:r>
            <a:r>
              <a:t> occurs in the node’s middle subtree. 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@@ Because it can contain 3-nodes, a 2-3 tree tends to be shorter than a binary search tree. 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@@ To make the 2-3 tree balanced, we require that all leaves occur on the same level. Thus, a 2-3 tree is completely balanced.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6" name="Shape 15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This lecture presents the concept of a 2-3 Tree.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Text"/>
          <p:cNvSpPr txBox="1">
            <a:spLocks noGrp="1"/>
          </p:cNvSpPr>
          <p:nvPr>
            <p:ph type="title"/>
          </p:nvPr>
        </p:nvSpPr>
        <p:spPr>
          <a:xfrm>
            <a:off x="4400550" y="2133600"/>
            <a:ext cx="15582900" cy="4991100"/>
          </a:xfrm>
          <a:prstGeom prst="rect">
            <a:avLst/>
          </a:prstGeom>
          <a:effectLst>
            <a:outerShdw blurRad="38100" dist="12700" dir="5400000" rotWithShape="0">
              <a:srgbClr val="000000">
                <a:alpha val="75000"/>
              </a:srgbClr>
            </a:outerShdw>
          </a:effectLst>
        </p:spPr>
        <p:txBody>
          <a:bodyPr/>
          <a:lstStyle>
            <a:lvl1pPr algn="ctr"/>
          </a:lstStyle>
          <a:p>
            <a:r>
              <a:t>Title Text</a:t>
            </a:r>
          </a:p>
        </p:txBody>
      </p:sp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0B102409-8D59-48C1-AB67-5DE935220713}"/>
              </a:ext>
            </a:extLst>
          </p:cNvPr>
          <p:cNvSpPr txBox="1">
            <a:spLocks/>
          </p:cNvSpPr>
          <p:nvPr userDrawn="1"/>
        </p:nvSpPr>
        <p:spPr>
          <a:xfrm>
            <a:off x="9264770" y="13265492"/>
            <a:ext cx="6193766" cy="221018"/>
          </a:xfrm>
          <a:prstGeom prst="rect">
            <a:avLst/>
          </a:prstGeom>
        </p:spPr>
        <p:txBody>
          <a:bodyPr wrap="square" lIns="0" tIns="18000" rIns="0" bIns="18000" anchor="ctr" anchorCtr="0">
            <a:spAutoFit/>
          </a:bodyPr>
          <a:lstStyle>
            <a:lvl1pPr marL="571500" marR="0" indent="-571500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1pPr>
            <a:lvl2pPr marL="1023937" marR="0" indent="-64293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2pPr>
            <a:lvl3pPr marL="1553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3pPr>
            <a:lvl4pPr marL="1934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4pPr>
            <a:lvl5pPr marL="2315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5pPr>
            <a:lvl6pPr marL="2696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6pPr>
            <a:lvl7pPr marL="3077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7pPr>
            <a:lvl8pPr marL="3458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8pPr>
            <a:lvl9pPr marL="3839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2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9pPr>
          </a:lstStyle>
          <a:p>
            <a:pPr marL="0" indent="0" hangingPunct="1">
              <a:buFont typeface="Arial" panose="020B0604020202020204" pitchFamily="34" charset="0"/>
              <a:buNone/>
            </a:pPr>
            <a:r>
              <a:rPr lang="en-US" altLang="en-US" sz="1200" b="0" dirty="0"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2025 Pearson Education, Hoboken, NJ. All rights reserved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A5284E-E165-4EE7-9301-0309072BA83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45" y="12793525"/>
            <a:ext cx="1922530" cy="605791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opic S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6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opic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"/>
          <p:cNvGrpSpPr/>
          <p:nvPr/>
        </p:nvGrpSpPr>
        <p:grpSpPr>
          <a:xfrm>
            <a:off x="0" y="0"/>
            <a:ext cx="24384000" cy="2133600"/>
            <a:chOff x="0" y="0"/>
            <a:chExt cx="24384000" cy="2133600"/>
          </a:xfrm>
        </p:grpSpPr>
        <p:grpSp>
          <p:nvGrpSpPr>
            <p:cNvPr id="36" name="Group"/>
            <p:cNvGrpSpPr/>
            <p:nvPr/>
          </p:nvGrpSpPr>
          <p:grpSpPr>
            <a:xfrm>
              <a:off x="0" y="0"/>
              <a:ext cx="24384000" cy="2128762"/>
              <a:chOff x="0" y="0"/>
              <a:chExt cx="24384000" cy="2128761"/>
            </a:xfrm>
          </p:grpSpPr>
          <p:pic>
            <p:nvPicPr>
              <p:cNvPr id="34" name="DSaAwJ Titles Frame no Book.png" descr="DSaAwJ Titles Frame no Book.png"/>
              <p:cNvPicPr>
                <a:picLocks/>
              </p:cNvPicPr>
              <p:nvPr/>
            </p:nvPicPr>
            <p:blipFill>
              <a:blip r:embed="rId2"/>
              <a:srcRect l="781" r="781" b="84722"/>
              <a:stretch>
                <a:fillRect/>
              </a:stretch>
            </p:blipFill>
            <p:spPr>
              <a:xfrm>
                <a:off x="0" y="0"/>
                <a:ext cx="24384000" cy="212876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190500" dist="114300" dir="5400000" rotWithShape="0">
                  <a:srgbClr val="000000"/>
                </a:outerShdw>
              </a:effectLst>
            </p:spPr>
          </p:pic>
          <p:sp>
            <p:nvSpPr>
              <p:cNvPr id="35" name="Line"/>
              <p:cNvSpPr/>
              <p:nvPr/>
            </p:nvSpPr>
            <p:spPr>
              <a:xfrm flipV="1">
                <a:off x="22686605" y="1733535"/>
                <a:ext cx="1140090" cy="11"/>
              </a:xfrm>
              <a:prstGeom prst="line">
                <a:avLst/>
              </a:prstGeom>
              <a:noFill/>
              <a:ln w="12700" cap="flat">
                <a:solidFill>
                  <a:srgbClr val="668040"/>
                </a:solidFill>
                <a:prstDash val="solid"/>
                <a:miter lim="400000"/>
              </a:ln>
              <a:effectLst/>
            </p:spPr>
            <p:txBody>
              <a:bodyPr wrap="square" lIns="76200" tIns="76200" rIns="76200" bIns="76200" numCol="1" anchor="ctr">
                <a:noAutofit/>
              </a:bodyPr>
              <a:lstStyle/>
              <a:p>
                <a:pPr algn="l" defTabSz="685800">
                  <a:defRPr sz="18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sp>
          <p:nvSpPr>
            <p:cNvPr id="37" name="Line"/>
            <p:cNvSpPr/>
            <p:nvPr/>
          </p:nvSpPr>
          <p:spPr>
            <a:xfrm flipV="1">
              <a:off x="22136100" y="0"/>
              <a:ext cx="0" cy="2133600"/>
            </a:xfrm>
            <a:prstGeom prst="line">
              <a:avLst/>
            </a:prstGeom>
            <a:noFill/>
            <a:ln w="12700" cap="flat">
              <a:solidFill>
                <a:srgbClr val="668040"/>
              </a:solidFill>
              <a:prstDash val="solid"/>
              <a:miter lim="400000"/>
            </a:ln>
            <a:effectLst/>
          </p:spPr>
          <p:txBody>
            <a:bodyPr wrap="square" lIns="76200" tIns="76200" rIns="76200" bIns="76200" numCol="1" anchor="ctr">
              <a:noAutofit/>
            </a:bodyPr>
            <a:lstStyle/>
            <a:p>
              <a:pPr algn="l" defTabSz="6858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pic>
        <p:nvPicPr>
          <p:cNvPr id="39" name="W&amp;M Keynote Background.tiff" descr="W&amp;M Keynote Background.tiff"/>
          <p:cNvPicPr>
            <a:picLocks noChangeAspect="1"/>
          </p:cNvPicPr>
          <p:nvPr/>
        </p:nvPicPr>
        <p:blipFill>
          <a:blip r:embed="rId3"/>
          <a:srcRect t="36834" b="47597"/>
          <a:stretch>
            <a:fillRect/>
          </a:stretch>
        </p:blipFill>
        <p:spPr>
          <a:xfrm>
            <a:off x="0" y="0"/>
            <a:ext cx="24384000" cy="2133600"/>
          </a:xfrm>
          <a:prstGeom prst="rect">
            <a:avLst/>
          </a:prstGeom>
          <a:ln w="12700">
            <a:miter lim="400000"/>
          </a:ln>
          <a:effectLst>
            <a:outerShdw blurRad="190500" dist="114300" dir="5400000" rotWithShape="0">
              <a:srgbClr val="000000"/>
            </a:outerShdw>
          </a:effectLst>
        </p:spPr>
      </p:pic>
      <p:sp>
        <p:nvSpPr>
          <p:cNvPr id="4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1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4"/>
              </a:buBlip>
            </a:lvl1pPr>
            <a:lvl2pPr>
              <a:buBlip>
                <a:blip r:embed="rId4"/>
              </a:buBlip>
            </a:lvl2pPr>
            <a:lvl3pPr>
              <a:buBlip>
                <a:blip r:embed="rId4"/>
              </a:buBlip>
              <a:defRPr sz="3800"/>
            </a:lvl3pPr>
            <a:lvl4pPr>
              <a:buBlip>
                <a:blip r:embed="rId4"/>
              </a:buBlip>
              <a:defRPr sz="3800"/>
            </a:lvl4pPr>
            <a:lvl5pPr>
              <a:buBlip>
                <a:blip r:embed="rId4"/>
              </a:buBlip>
              <a:defRPr sz="3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E58C834B-E47D-4982-A3EE-7F91587AF524}"/>
              </a:ext>
            </a:extLst>
          </p:cNvPr>
          <p:cNvSpPr txBox="1">
            <a:spLocks/>
          </p:cNvSpPr>
          <p:nvPr userDrawn="1"/>
        </p:nvSpPr>
        <p:spPr>
          <a:xfrm>
            <a:off x="9264770" y="13265492"/>
            <a:ext cx="6193766" cy="221018"/>
          </a:xfrm>
          <a:prstGeom prst="rect">
            <a:avLst/>
          </a:prstGeom>
        </p:spPr>
        <p:txBody>
          <a:bodyPr wrap="square" lIns="0" tIns="18000" rIns="0" bIns="18000" anchor="ctr" anchorCtr="0">
            <a:spAutoFit/>
          </a:bodyPr>
          <a:lstStyle>
            <a:lvl1pPr marL="571500" marR="0" indent="-571500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5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1pPr>
            <a:lvl2pPr marL="1023937" marR="0" indent="-64293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5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2pPr>
            <a:lvl3pPr marL="1553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5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3pPr>
            <a:lvl4pPr marL="1934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5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4pPr>
            <a:lvl5pPr marL="2315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5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5pPr>
            <a:lvl6pPr marL="2696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5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6pPr>
            <a:lvl7pPr marL="3077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5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7pPr>
            <a:lvl8pPr marL="3458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5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8pPr>
            <a:lvl9pPr marL="3839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5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9pPr>
          </a:lstStyle>
          <a:p>
            <a:pPr marL="0" indent="0" hangingPunct="1">
              <a:buFont typeface="Arial" panose="020B0604020202020204" pitchFamily="34" charset="0"/>
              <a:buNone/>
            </a:pPr>
            <a:r>
              <a:rPr lang="en-US" altLang="en-US" sz="1200" b="0" dirty="0"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2025 Pearson Education, Hoboken, NJ. All rights reserved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BA1C0C-D51C-44C0-9853-40DE6A2E287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45" y="12793525"/>
            <a:ext cx="1922530" cy="605791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tif"/><Relationship Id="rId4" Type="http://schemas.openxmlformats.org/officeDocument/2006/relationships/theme" Target="../theme/theme1.xml"/><Relationship Id="rId9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"/>
          <p:cNvGrpSpPr/>
          <p:nvPr/>
        </p:nvGrpSpPr>
        <p:grpSpPr>
          <a:xfrm>
            <a:off x="0" y="-1"/>
            <a:ext cx="24384000" cy="2133601"/>
            <a:chOff x="0" y="0"/>
            <a:chExt cx="24384000" cy="2133600"/>
          </a:xfrm>
        </p:grpSpPr>
        <p:grpSp>
          <p:nvGrpSpPr>
            <p:cNvPr id="4" name="Group"/>
            <p:cNvGrpSpPr/>
            <p:nvPr/>
          </p:nvGrpSpPr>
          <p:grpSpPr>
            <a:xfrm>
              <a:off x="0" y="0"/>
              <a:ext cx="24384000" cy="2128762"/>
              <a:chOff x="0" y="0"/>
              <a:chExt cx="24384000" cy="2128761"/>
            </a:xfrm>
          </p:grpSpPr>
          <p:pic>
            <p:nvPicPr>
              <p:cNvPr id="2" name="DSaAwJ Titles Frame no Book.png" descr="DSaAwJ Titles Frame no Book.png"/>
              <p:cNvPicPr>
                <a:picLocks/>
              </p:cNvPicPr>
              <p:nvPr/>
            </p:nvPicPr>
            <p:blipFill>
              <a:blip r:embed="rId6"/>
              <a:srcRect l="781" r="781" b="84722"/>
              <a:stretch>
                <a:fillRect/>
              </a:stretch>
            </p:blipFill>
            <p:spPr>
              <a:xfrm>
                <a:off x="0" y="0"/>
                <a:ext cx="24384000" cy="2128762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>
                <a:outerShdw blurRad="190500" dist="114300" dir="5400000" rotWithShape="0">
                  <a:srgbClr val="000000"/>
                </a:outerShdw>
              </a:effectLst>
            </p:spPr>
          </p:pic>
          <p:sp>
            <p:nvSpPr>
              <p:cNvPr id="3" name="Line"/>
              <p:cNvSpPr/>
              <p:nvPr/>
            </p:nvSpPr>
            <p:spPr>
              <a:xfrm flipV="1">
                <a:off x="22686605" y="1733535"/>
                <a:ext cx="1140090" cy="11"/>
              </a:xfrm>
              <a:prstGeom prst="line">
                <a:avLst/>
              </a:prstGeom>
              <a:noFill/>
              <a:ln w="12700" cap="flat">
                <a:solidFill>
                  <a:srgbClr val="668040"/>
                </a:solidFill>
                <a:prstDash val="solid"/>
                <a:miter lim="400000"/>
              </a:ln>
              <a:effectLst/>
            </p:spPr>
            <p:txBody>
              <a:bodyPr wrap="square" lIns="76200" tIns="76200" rIns="76200" bIns="76200" numCol="1" anchor="ctr">
                <a:noAutofit/>
              </a:bodyPr>
              <a:lstStyle/>
              <a:p>
                <a:pPr algn="l" defTabSz="685800">
                  <a:defRPr sz="18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</p:grpSp>
        <p:sp>
          <p:nvSpPr>
            <p:cNvPr id="5" name="Line"/>
            <p:cNvSpPr/>
            <p:nvPr/>
          </p:nvSpPr>
          <p:spPr>
            <a:xfrm flipV="1">
              <a:off x="22136100" y="0"/>
              <a:ext cx="0" cy="2133600"/>
            </a:xfrm>
            <a:prstGeom prst="line">
              <a:avLst/>
            </a:prstGeom>
            <a:noFill/>
            <a:ln w="12700" cap="flat">
              <a:solidFill>
                <a:srgbClr val="668040"/>
              </a:solidFill>
              <a:prstDash val="solid"/>
              <a:miter lim="400000"/>
            </a:ln>
            <a:effectLst/>
          </p:spPr>
          <p:txBody>
            <a:bodyPr wrap="square" lIns="76200" tIns="76200" rIns="76200" bIns="76200" numCol="1" anchor="ctr">
              <a:noAutofit/>
            </a:bodyPr>
            <a:lstStyle/>
            <a:p>
              <a:pPr algn="l" defTabSz="6858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</p:grpSp>
      <p:pic>
        <p:nvPicPr>
          <p:cNvPr id="7" name="W&amp;M Keynote Background.tiff" descr="W&amp;M Keynote Background.tiff"/>
          <p:cNvPicPr>
            <a:picLocks noChangeAspect="1"/>
          </p:cNvPicPr>
          <p:nvPr/>
        </p:nvPicPr>
        <p:blipFill>
          <a:blip r:embed="rId5"/>
          <a:srcRect t="36834" b="47597"/>
          <a:stretch>
            <a:fillRect/>
          </a:stretch>
        </p:blipFill>
        <p:spPr>
          <a:xfrm>
            <a:off x="0" y="0"/>
            <a:ext cx="24384000" cy="2133600"/>
          </a:xfrm>
          <a:prstGeom prst="rect">
            <a:avLst/>
          </a:prstGeom>
          <a:ln w="12700">
            <a:miter lim="400000"/>
          </a:ln>
          <a:effectLst>
            <a:outerShdw blurRad="190500" dist="114300" dir="5400000" rotWithShape="0">
              <a:srgbClr val="000000"/>
            </a:outerShdw>
          </a:effectLst>
        </p:spPr>
      </p:pic>
      <p:sp>
        <p:nvSpPr>
          <p:cNvPr id="8" name="Title Text"/>
          <p:cNvSpPr txBox="1">
            <a:spLocks noGrp="1"/>
          </p:cNvSpPr>
          <p:nvPr>
            <p:ph type="title"/>
          </p:nvPr>
        </p:nvSpPr>
        <p:spPr>
          <a:xfrm>
            <a:off x="361950" y="0"/>
            <a:ext cx="21964650" cy="2095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/>
          <a:p>
            <a:r>
              <a:t>Title Text</a:t>
            </a:r>
          </a:p>
        </p:txBody>
      </p:sp>
      <p:sp>
        <p:nvSpPr>
          <p:cNvPr id="9" name="Body Level One…"/>
          <p:cNvSpPr txBox="1">
            <a:spLocks noGrp="1"/>
          </p:cNvSpPr>
          <p:nvPr>
            <p:ph type="body" idx="1"/>
          </p:nvPr>
        </p:nvSpPr>
        <p:spPr>
          <a:xfrm>
            <a:off x="190500" y="2343150"/>
            <a:ext cx="24003000" cy="11315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/>
          <a:lstStyle>
            <a:lvl1pPr>
              <a:buBlip>
                <a:blip r:embed="rId7"/>
              </a:buBlip>
            </a:lvl1pPr>
            <a:lvl2pPr marL="952500" indent="-571500">
              <a:buBlip>
                <a:blip r:embed="rId7"/>
              </a:buBlip>
              <a:defRPr sz="4800" b="0"/>
            </a:lvl2pPr>
            <a:lvl3pPr marL="1318846" indent="-556846">
              <a:buBlip>
                <a:blip r:embed="rId7"/>
              </a:buBlip>
              <a:defRPr sz="4800" b="0"/>
            </a:lvl3pPr>
            <a:lvl4pPr marL="1699846" indent="-556846">
              <a:buBlip>
                <a:blip r:embed="rId7"/>
              </a:buBlip>
              <a:defRPr sz="4800" b="0"/>
            </a:lvl4pPr>
            <a:lvl5pPr marL="2080846" indent="-556846">
              <a:buBlip>
                <a:blip r:embed="rId7"/>
              </a:buBlip>
              <a:defRPr sz="4800" b="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44349" y="13036550"/>
            <a:ext cx="469901" cy="508001"/>
          </a:xfrm>
          <a:prstGeom prst="rect">
            <a:avLst/>
          </a:prstGeom>
          <a:ln w="12700">
            <a:miter lim="400000"/>
          </a:ln>
        </p:spPr>
        <p:txBody>
          <a:bodyPr wrap="none" lIns="76200" tIns="76200" rIns="76200" bIns="76200" anchor="b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2D804770-C751-46E9-9105-CA9C03A139DD}"/>
              </a:ext>
            </a:extLst>
          </p:cNvPr>
          <p:cNvSpPr txBox="1">
            <a:spLocks/>
          </p:cNvSpPr>
          <p:nvPr userDrawn="1"/>
        </p:nvSpPr>
        <p:spPr>
          <a:xfrm>
            <a:off x="9264770" y="13265492"/>
            <a:ext cx="6193766" cy="221018"/>
          </a:xfrm>
          <a:prstGeom prst="rect">
            <a:avLst/>
          </a:prstGeom>
        </p:spPr>
        <p:txBody>
          <a:bodyPr wrap="square" lIns="0" tIns="18000" rIns="0" bIns="18000" anchor="ctr" anchorCtr="0">
            <a:spAutoFit/>
          </a:bodyPr>
          <a:lstStyle>
            <a:lvl1pPr marL="571500" marR="0" indent="-571500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8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1pPr>
            <a:lvl2pPr marL="1023937" marR="0" indent="-64293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8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2pPr>
            <a:lvl3pPr marL="1553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8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3pPr>
            <a:lvl4pPr marL="1934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8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4pPr>
            <a:lvl5pPr marL="2315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8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5pPr>
            <a:lvl6pPr marL="2696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8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6pPr>
            <a:lvl7pPr marL="3077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8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7pPr>
            <a:lvl8pPr marL="3458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8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8pPr>
            <a:lvl9pPr marL="3839307" marR="0" indent="-791307" algn="l" defTabSz="819150" rtl="0" latinLnBrk="0">
              <a:lnSpc>
                <a:spcPct val="100000"/>
              </a:lnSpc>
              <a:spcBef>
                <a:spcPts val="2700"/>
              </a:spcBef>
              <a:spcAft>
                <a:spcPts val="0"/>
              </a:spcAft>
              <a:buClrTx/>
              <a:buSzPct val="53000"/>
              <a:buFontTx/>
              <a:buBlip>
                <a:blip r:embed="rId8"/>
              </a:buBlip>
              <a:tabLst/>
              <a:defRPr sz="5400" b="1" i="0" u="none" strike="noStrike" cap="none" spc="0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Optima"/>
              </a:defRPr>
            </a:lvl9pPr>
          </a:lstStyle>
          <a:p>
            <a:pPr marL="0" indent="0" hangingPunct="1">
              <a:buFont typeface="Arial" panose="020B0604020202020204" pitchFamily="34" charset="0"/>
              <a:buNone/>
            </a:pPr>
            <a:r>
              <a:rPr lang="en-US" altLang="en-US" sz="1200" b="0" dirty="0">
                <a:latin typeface="Verdana"/>
                <a:ea typeface="Verdana" panose="020B0604030504040204" pitchFamily="34" charset="0"/>
                <a:cs typeface="Verdana" panose="020B0604030504040204" pitchFamily="34" charset="0"/>
              </a:rPr>
              <a:t>Copyright © 2025 Pearson Education, Hoboken, NJ. All rights reserved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A54604-023B-41FC-ABB4-E75B421190F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45" y="12793525"/>
            <a:ext cx="1922530" cy="6057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1pPr>
      <a:lvl2pPr marL="0" marR="0" indent="457200" algn="l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2pPr>
      <a:lvl3pPr marL="0" marR="0" indent="914400" algn="l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3pPr>
      <a:lvl4pPr marL="0" marR="0" indent="1371600" algn="l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4pPr>
      <a:lvl5pPr marL="0" marR="0" indent="1828800" algn="l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5pPr>
      <a:lvl6pPr marL="0" marR="0" indent="2286000" algn="l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6pPr>
      <a:lvl7pPr marL="0" marR="0" indent="2743200" algn="l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7pPr>
      <a:lvl8pPr marL="0" marR="0" indent="3200400" algn="l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8pPr>
      <a:lvl9pPr marL="0" marR="0" indent="3657600" algn="l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400" b="1" i="0" u="none" strike="noStrike" cap="small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9pPr>
    </p:titleStyle>
    <p:bodyStyle>
      <a:lvl1pPr marL="571500" marR="0" indent="-571500" algn="l" defTabSz="819150" rtl="0" latinLnBrk="0">
        <a:lnSpc>
          <a:spcPct val="100000"/>
        </a:lnSpc>
        <a:spcBef>
          <a:spcPts val="2700"/>
        </a:spcBef>
        <a:spcAft>
          <a:spcPts val="0"/>
        </a:spcAft>
        <a:buClrTx/>
        <a:buSzPct val="53000"/>
        <a:buFontTx/>
        <a:buBlip>
          <a:blip r:embed="rId7"/>
        </a:buBlip>
        <a:tabLst/>
        <a:defRPr sz="54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1pPr>
      <a:lvl2pPr marL="1023937" marR="0" indent="-642937" algn="l" defTabSz="819150" rtl="0" latinLnBrk="0">
        <a:lnSpc>
          <a:spcPct val="100000"/>
        </a:lnSpc>
        <a:spcBef>
          <a:spcPts val="2700"/>
        </a:spcBef>
        <a:spcAft>
          <a:spcPts val="0"/>
        </a:spcAft>
        <a:buClrTx/>
        <a:buSzPct val="53000"/>
        <a:buFontTx/>
        <a:buBlip>
          <a:blip r:embed="rId7"/>
        </a:buBlip>
        <a:tabLst/>
        <a:defRPr sz="54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2pPr>
      <a:lvl3pPr marL="1553307" marR="0" indent="-791307" algn="l" defTabSz="819150" rtl="0" latinLnBrk="0">
        <a:lnSpc>
          <a:spcPct val="100000"/>
        </a:lnSpc>
        <a:spcBef>
          <a:spcPts val="2700"/>
        </a:spcBef>
        <a:spcAft>
          <a:spcPts val="0"/>
        </a:spcAft>
        <a:buClrTx/>
        <a:buSzPct val="53000"/>
        <a:buFontTx/>
        <a:buBlip>
          <a:blip r:embed="rId7"/>
        </a:buBlip>
        <a:tabLst/>
        <a:defRPr sz="54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3pPr>
      <a:lvl4pPr marL="1934307" marR="0" indent="-791307" algn="l" defTabSz="819150" rtl="0" latinLnBrk="0">
        <a:lnSpc>
          <a:spcPct val="100000"/>
        </a:lnSpc>
        <a:spcBef>
          <a:spcPts val="2700"/>
        </a:spcBef>
        <a:spcAft>
          <a:spcPts val="0"/>
        </a:spcAft>
        <a:buClrTx/>
        <a:buSzPct val="53000"/>
        <a:buFontTx/>
        <a:buBlip>
          <a:blip r:embed="rId7"/>
        </a:buBlip>
        <a:tabLst/>
        <a:defRPr sz="54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4pPr>
      <a:lvl5pPr marL="2315307" marR="0" indent="-791307" algn="l" defTabSz="819150" rtl="0" latinLnBrk="0">
        <a:lnSpc>
          <a:spcPct val="100000"/>
        </a:lnSpc>
        <a:spcBef>
          <a:spcPts val="2700"/>
        </a:spcBef>
        <a:spcAft>
          <a:spcPts val="0"/>
        </a:spcAft>
        <a:buClrTx/>
        <a:buSzPct val="53000"/>
        <a:buFontTx/>
        <a:buBlip>
          <a:blip r:embed="rId7"/>
        </a:buBlip>
        <a:tabLst/>
        <a:defRPr sz="54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5pPr>
      <a:lvl6pPr marL="2696307" marR="0" indent="-791307" algn="l" defTabSz="819150" rtl="0" latinLnBrk="0">
        <a:lnSpc>
          <a:spcPct val="100000"/>
        </a:lnSpc>
        <a:spcBef>
          <a:spcPts val="2700"/>
        </a:spcBef>
        <a:spcAft>
          <a:spcPts val="0"/>
        </a:spcAft>
        <a:buClrTx/>
        <a:buSzPct val="53000"/>
        <a:buFontTx/>
        <a:buBlip>
          <a:blip r:embed="rId7"/>
        </a:buBlip>
        <a:tabLst/>
        <a:defRPr sz="54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6pPr>
      <a:lvl7pPr marL="3077307" marR="0" indent="-791307" algn="l" defTabSz="819150" rtl="0" latinLnBrk="0">
        <a:lnSpc>
          <a:spcPct val="100000"/>
        </a:lnSpc>
        <a:spcBef>
          <a:spcPts val="2700"/>
        </a:spcBef>
        <a:spcAft>
          <a:spcPts val="0"/>
        </a:spcAft>
        <a:buClrTx/>
        <a:buSzPct val="53000"/>
        <a:buFontTx/>
        <a:buBlip>
          <a:blip r:embed="rId7"/>
        </a:buBlip>
        <a:tabLst/>
        <a:defRPr sz="54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7pPr>
      <a:lvl8pPr marL="3458307" marR="0" indent="-791307" algn="l" defTabSz="819150" rtl="0" latinLnBrk="0">
        <a:lnSpc>
          <a:spcPct val="100000"/>
        </a:lnSpc>
        <a:spcBef>
          <a:spcPts val="2700"/>
        </a:spcBef>
        <a:spcAft>
          <a:spcPts val="0"/>
        </a:spcAft>
        <a:buClrTx/>
        <a:buSzPct val="53000"/>
        <a:buFontTx/>
        <a:buBlip>
          <a:blip r:embed="rId7"/>
        </a:buBlip>
        <a:tabLst/>
        <a:defRPr sz="54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8pPr>
      <a:lvl9pPr marL="3839307" marR="0" indent="-791307" algn="l" defTabSz="819150" rtl="0" latinLnBrk="0">
        <a:lnSpc>
          <a:spcPct val="100000"/>
        </a:lnSpc>
        <a:spcBef>
          <a:spcPts val="2700"/>
        </a:spcBef>
        <a:spcAft>
          <a:spcPts val="0"/>
        </a:spcAft>
        <a:buClrTx/>
        <a:buSzPct val="53000"/>
        <a:buFontTx/>
        <a:buBlip>
          <a:blip r:embed="rId7"/>
        </a:buBlip>
        <a:tabLst/>
        <a:defRPr sz="5400" b="1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Optima"/>
        </a:defRPr>
      </a:lvl9pPr>
    </p:bodyStyle>
    <p:otherStyle>
      <a:lvl1pPr marL="0" marR="0" indent="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1pPr>
      <a:lvl2pPr marL="0" marR="0" indent="4572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2pPr>
      <a:lvl3pPr marL="0" marR="0" indent="9144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3pPr>
      <a:lvl4pPr marL="0" marR="0" indent="13716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4pPr>
      <a:lvl5pPr marL="0" marR="0" indent="18288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5pPr>
      <a:lvl6pPr marL="0" marR="0" indent="22860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6pPr>
      <a:lvl7pPr marL="0" marR="0" indent="27432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7pPr>
      <a:lvl8pPr marL="0" marR="0" indent="32004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8pPr>
      <a:lvl9pPr marL="0" marR="0" indent="3657600" algn="ctr" defTabSz="81915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2-3 Trees"/>
          <p:cNvSpPr txBox="1">
            <a:spLocks noGrp="1"/>
          </p:cNvSpPr>
          <p:nvPr>
            <p:ph type="ctrTitle"/>
          </p:nvPr>
        </p:nvSpPr>
        <p:spPr>
          <a:xfrm>
            <a:off x="4400550" y="4362450"/>
            <a:ext cx="15582900" cy="4991100"/>
          </a:xfrm>
          <a:prstGeom prst="rect">
            <a:avLst/>
          </a:prstGeom>
        </p:spPr>
        <p:txBody>
          <a:bodyPr/>
          <a:lstStyle/>
          <a:p>
            <a:r>
              <a:t>2-3 Trees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2-3 Tre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2-3 Trees</a:t>
            </a:r>
          </a:p>
        </p:txBody>
      </p:sp>
      <p:sp>
        <p:nvSpPr>
          <p:cNvPr id="56" name="General Search Tree…"/>
          <p:cNvSpPr txBox="1">
            <a:spLocks noGrp="1"/>
          </p:cNvSpPr>
          <p:nvPr>
            <p:ph type="body" idx="1"/>
          </p:nvPr>
        </p:nvSpPr>
        <p:spPr>
          <a:xfrm>
            <a:off x="190500" y="2343150"/>
            <a:ext cx="15982950" cy="111633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2400"/>
              </a:spcBef>
              <a:buBlip>
                <a:blip r:embed="rId3"/>
              </a:buBlip>
            </a:pPr>
            <a:r>
              <a:rPr dirty="0"/>
              <a:t>General Search Tree</a:t>
            </a:r>
          </a:p>
          <a:p>
            <a:pPr>
              <a:spcBef>
                <a:spcPts val="2400"/>
              </a:spcBef>
              <a:buBlip>
                <a:blip r:embed="rId3"/>
              </a:buBlip>
            </a:pPr>
            <a:r>
              <a:rPr dirty="0"/>
              <a:t>Interior nodes are either </a:t>
            </a:r>
            <a:r>
              <a:rPr i="1" dirty="0">
                <a:solidFill>
                  <a:srgbClr val="531B93"/>
                </a:solidFill>
              </a:rPr>
              <a:t>2-nodes</a:t>
            </a:r>
            <a:r>
              <a:rPr dirty="0"/>
              <a:t> or </a:t>
            </a:r>
            <a:r>
              <a:rPr i="1" dirty="0">
                <a:solidFill>
                  <a:srgbClr val="531B93"/>
                </a:solidFill>
              </a:rPr>
              <a:t>3-nodes</a:t>
            </a:r>
          </a:p>
          <a:p>
            <a:pPr lvl="1">
              <a:spcBef>
                <a:spcPts val="2400"/>
              </a:spcBef>
              <a:buBlip>
                <a:blip r:embed="rId3"/>
              </a:buBlip>
            </a:pPr>
            <a:r>
              <a:rPr b="1" i="1" dirty="0">
                <a:solidFill>
                  <a:srgbClr val="531B93"/>
                </a:solidFill>
              </a:rPr>
              <a:t>2-node</a:t>
            </a:r>
            <a:r>
              <a:rPr dirty="0"/>
              <a:t> has one data item </a:t>
            </a:r>
            <a:r>
              <a:rPr b="1" dirty="0"/>
              <a:t>and</a:t>
            </a:r>
            <a:r>
              <a:rPr dirty="0"/>
              <a:t> two children</a:t>
            </a:r>
          </a:p>
          <a:p>
            <a:pPr lvl="1">
              <a:spcBef>
                <a:spcPts val="2400"/>
              </a:spcBef>
              <a:buBlip>
                <a:blip r:embed="rId3"/>
              </a:buBlip>
            </a:pPr>
            <a:r>
              <a:rPr b="1" i="1" dirty="0">
                <a:solidFill>
                  <a:srgbClr val="531B93"/>
                </a:solidFill>
              </a:rPr>
              <a:t>3-node</a:t>
            </a:r>
            <a:r>
              <a:rPr dirty="0"/>
              <a:t> has two data items </a:t>
            </a:r>
            <a:r>
              <a:rPr b="1" dirty="0"/>
              <a:t>and</a:t>
            </a:r>
            <a:r>
              <a:rPr dirty="0"/>
              <a:t> three children</a:t>
            </a:r>
          </a:p>
          <a:p>
            <a:pPr lvl="2">
              <a:spcBef>
                <a:spcPts val="2400"/>
              </a:spcBef>
              <a:buBlip>
                <a:blip r:embed="rId3"/>
              </a:buBlip>
            </a:pPr>
            <a:r>
              <a:rPr dirty="0"/>
              <a:t>Simple implementations use 3-node to represent both</a:t>
            </a:r>
          </a:p>
          <a:p>
            <a:pPr>
              <a:spcBef>
                <a:spcPts val="2400"/>
              </a:spcBef>
              <a:buBlip>
                <a:blip r:embed="rId3"/>
              </a:buBlip>
            </a:pPr>
            <a:r>
              <a:rPr dirty="0"/>
              <a:t>Are never taller than minimum-height binary tree</a:t>
            </a:r>
          </a:p>
          <a:p>
            <a:pPr lvl="1">
              <a:spcBef>
                <a:spcPts val="2400"/>
              </a:spcBef>
              <a:buBlip>
                <a:blip r:embed="rId3"/>
              </a:buBlip>
            </a:pPr>
            <a:r>
              <a:rPr dirty="0"/>
              <a:t>A 2-3 tree with </a:t>
            </a:r>
            <a:r>
              <a:rPr b="1" i="1" dirty="0">
                <a:solidFill>
                  <a:srgbClr val="941100"/>
                </a:solidFill>
              </a:rPr>
              <a:t>n</a:t>
            </a:r>
            <a:r>
              <a:rPr dirty="0"/>
              <a:t> nodes never has </a:t>
            </a:r>
            <a:br>
              <a:rPr dirty="0"/>
            </a:br>
            <a:r>
              <a:rPr dirty="0"/>
              <a:t>height greater than </a:t>
            </a:r>
            <a:r>
              <a:rPr b="1" i="1" dirty="0">
                <a:solidFill>
                  <a:srgbClr val="941100"/>
                </a:solidFill>
              </a:rPr>
              <a:t>log</a:t>
            </a:r>
            <a:r>
              <a:rPr b="1" i="1" baseline="-5999" dirty="0">
                <a:solidFill>
                  <a:srgbClr val="941100"/>
                </a:solidFill>
              </a:rPr>
              <a:t>2</a:t>
            </a:r>
            <a:r>
              <a:rPr b="1" i="1" dirty="0">
                <a:solidFill>
                  <a:srgbClr val="941100"/>
                </a:solidFill>
              </a:rPr>
              <a:t>(n+1)</a:t>
            </a:r>
          </a:p>
          <a:p>
            <a:pPr>
              <a:spcBef>
                <a:spcPts val="2400"/>
              </a:spcBef>
              <a:buBlip>
                <a:blip r:embed="rId3"/>
              </a:buBlip>
            </a:pPr>
            <a:r>
              <a:rPr dirty="0"/>
              <a:t>All leaves are at the same level</a:t>
            </a:r>
          </a:p>
          <a:p>
            <a:pPr>
              <a:spcBef>
                <a:spcPts val="2400"/>
              </a:spcBef>
              <a:buBlip>
                <a:blip r:embed="rId3"/>
              </a:buBlip>
            </a:pPr>
            <a:r>
              <a:rPr dirty="0"/>
              <a:t>2-3 trees are not binary trees</a:t>
            </a:r>
          </a:p>
        </p:txBody>
      </p:sp>
      <p:grpSp>
        <p:nvGrpSpPr>
          <p:cNvPr id="68" name="Group"/>
          <p:cNvGrpSpPr/>
          <p:nvPr/>
        </p:nvGrpSpPr>
        <p:grpSpPr>
          <a:xfrm>
            <a:off x="14973300" y="8115300"/>
            <a:ext cx="7810500" cy="4171950"/>
            <a:chOff x="0" y="0"/>
            <a:chExt cx="7810500" cy="4171950"/>
          </a:xfrm>
        </p:grpSpPr>
        <p:sp>
          <p:nvSpPr>
            <p:cNvPr id="57" name="Line"/>
            <p:cNvSpPr/>
            <p:nvPr/>
          </p:nvSpPr>
          <p:spPr>
            <a:xfrm flipH="1" flipV="1">
              <a:off x="3695700" y="2343150"/>
              <a:ext cx="32543" cy="1123950"/>
            </a:xfrm>
            <a:prstGeom prst="line">
              <a:avLst/>
            </a:prstGeom>
            <a:noFill/>
            <a:ln w="114300" cap="flat">
              <a:solidFill>
                <a:srgbClr val="FFFFFF"/>
              </a:solidFill>
              <a:prstDash val="solid"/>
              <a:miter lim="400000"/>
              <a:headEnd type="stealth" w="med" len="med"/>
            </a:ln>
            <a:effectLst>
              <a:outerShdw blurRad="266700" dir="3060000" rotWithShape="0">
                <a:srgbClr val="000000"/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pPr algn="l" defTabSz="6858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8" name="Line"/>
            <p:cNvSpPr/>
            <p:nvPr/>
          </p:nvSpPr>
          <p:spPr>
            <a:xfrm flipV="1">
              <a:off x="1866900" y="2343150"/>
              <a:ext cx="666750" cy="1123951"/>
            </a:xfrm>
            <a:prstGeom prst="line">
              <a:avLst/>
            </a:prstGeom>
            <a:noFill/>
            <a:ln w="114300" cap="flat">
              <a:solidFill>
                <a:srgbClr val="FFFFFF"/>
              </a:solidFill>
              <a:prstDash val="solid"/>
              <a:miter lim="400000"/>
              <a:headEnd type="stealth" w="med" len="med"/>
            </a:ln>
            <a:effectLst>
              <a:outerShdw blurRad="266700" dir="3060000" rotWithShape="0">
                <a:srgbClr val="000000"/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pPr algn="l" defTabSz="6858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59" name="Line"/>
            <p:cNvSpPr/>
            <p:nvPr/>
          </p:nvSpPr>
          <p:spPr>
            <a:xfrm flipH="1" flipV="1">
              <a:off x="4857750" y="2343150"/>
              <a:ext cx="933451" cy="1123950"/>
            </a:xfrm>
            <a:prstGeom prst="line">
              <a:avLst/>
            </a:prstGeom>
            <a:noFill/>
            <a:ln w="114300" cap="flat">
              <a:solidFill>
                <a:srgbClr val="FFFFFF"/>
              </a:solidFill>
              <a:prstDash val="solid"/>
              <a:miter lim="400000"/>
              <a:headEnd type="stealth" w="med" len="med"/>
            </a:ln>
            <a:effectLst>
              <a:outerShdw blurRad="266700" dir="3060000" rotWithShape="0">
                <a:srgbClr val="000000"/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pPr algn="l" defTabSz="6858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grpSp>
          <p:nvGrpSpPr>
            <p:cNvPr id="63" name="Group"/>
            <p:cNvGrpSpPr/>
            <p:nvPr/>
          </p:nvGrpSpPr>
          <p:grpSpPr>
            <a:xfrm>
              <a:off x="2368127" y="0"/>
              <a:ext cx="2590801" cy="2400300"/>
              <a:chOff x="0" y="0"/>
              <a:chExt cx="2590800" cy="2400300"/>
            </a:xfrm>
          </p:grpSpPr>
          <p:sp>
            <p:nvSpPr>
              <p:cNvPr id="60" name="90"/>
              <p:cNvSpPr/>
              <p:nvPr/>
            </p:nvSpPr>
            <p:spPr>
              <a:xfrm>
                <a:off x="1371600" y="1295400"/>
                <a:ext cx="1219200" cy="1104900"/>
              </a:xfrm>
              <a:prstGeom prst="rect">
                <a:avLst/>
              </a:prstGeom>
              <a:solidFill>
                <a:srgbClr val="0097EB">
                  <a:alpha val="50000"/>
                </a:srgbClr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blurRad="152400" dir="2700000" rotWithShape="0">
                  <a:srgbClr val="000000">
                    <a:alpha val="75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6200" tIns="76200" rIns="76200" bIns="76200" numCol="1" anchor="ctr">
                <a:noAutofit/>
              </a:bodyPr>
              <a:lstStyle>
                <a:lvl1pPr defTabSz="876300">
                  <a:defRPr sz="6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Marker Felt"/>
                    <a:ea typeface="Marker Felt"/>
                    <a:cs typeface="Marker Felt"/>
                    <a:sym typeface="Marker Felt"/>
                  </a:defRPr>
                </a:lvl1pPr>
              </a:lstStyle>
              <a:p>
                <a:r>
                  <a:t>90</a:t>
                </a:r>
              </a:p>
            </p:txBody>
          </p:sp>
          <p:sp>
            <p:nvSpPr>
              <p:cNvPr id="61" name="small data"/>
              <p:cNvSpPr/>
              <p:nvPr/>
            </p:nvSpPr>
            <p:spPr>
              <a:xfrm>
                <a:off x="0" y="0"/>
                <a:ext cx="1352550" cy="14097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6200" tIns="76200" rIns="76200" bIns="76200" numCol="1" anchor="ctr">
                <a:noAutofit/>
              </a:bodyPr>
              <a:lstStyle>
                <a:lvl1pPr>
                  <a:defRPr sz="3800">
                    <a:solidFill>
                      <a:srgbClr val="011993"/>
                    </a:solidFill>
                    <a:latin typeface="Marker Felt"/>
                    <a:ea typeface="Marker Felt"/>
                    <a:cs typeface="Marker Felt"/>
                    <a:sym typeface="Marker Felt"/>
                  </a:defRPr>
                </a:lvl1pPr>
              </a:lstStyle>
              <a:p>
                <a:r>
                  <a:t>small data</a:t>
                </a:r>
              </a:p>
            </p:txBody>
          </p:sp>
          <p:sp>
            <p:nvSpPr>
              <p:cNvPr id="62" name="60"/>
              <p:cNvSpPr/>
              <p:nvPr/>
            </p:nvSpPr>
            <p:spPr>
              <a:xfrm>
                <a:off x="152400" y="1295400"/>
                <a:ext cx="1162050" cy="1104900"/>
              </a:xfrm>
              <a:prstGeom prst="rect">
                <a:avLst/>
              </a:prstGeom>
              <a:solidFill>
                <a:srgbClr val="0097EB">
                  <a:alpha val="50000"/>
                </a:srgbClr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blurRad="152400" dir="2700000" rotWithShape="0">
                  <a:srgbClr val="000000">
                    <a:alpha val="75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6200" tIns="76200" rIns="76200" bIns="76200" numCol="1" anchor="ctr">
                <a:noAutofit/>
              </a:bodyPr>
              <a:lstStyle>
                <a:lvl1pPr defTabSz="876300">
                  <a:defRPr sz="6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Marker Felt"/>
                    <a:ea typeface="Marker Felt"/>
                    <a:cs typeface="Marker Felt"/>
                    <a:sym typeface="Marker Felt"/>
                  </a:defRPr>
                </a:lvl1pPr>
              </a:lstStyle>
              <a:p>
                <a:r>
                  <a:t>60</a:t>
                </a:r>
              </a:p>
            </p:txBody>
          </p:sp>
        </p:grpSp>
        <p:sp>
          <p:nvSpPr>
            <p:cNvPr id="64" name="rightChild"/>
            <p:cNvSpPr/>
            <p:nvPr/>
          </p:nvSpPr>
          <p:spPr>
            <a:xfrm>
              <a:off x="5676900" y="3295650"/>
              <a:ext cx="2133600" cy="781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>
                <a:defRPr sz="3800">
                  <a:solidFill>
                    <a:srgbClr val="942193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rightChild</a:t>
              </a:r>
            </a:p>
          </p:txBody>
        </p:sp>
        <p:sp>
          <p:nvSpPr>
            <p:cNvPr id="65" name="leftChild"/>
            <p:cNvSpPr/>
            <p:nvPr/>
          </p:nvSpPr>
          <p:spPr>
            <a:xfrm>
              <a:off x="0" y="3390900"/>
              <a:ext cx="2133600" cy="781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>
                <a:defRPr sz="3800">
                  <a:solidFill>
                    <a:srgbClr val="942193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leftChild</a:t>
              </a:r>
            </a:p>
          </p:txBody>
        </p:sp>
        <p:sp>
          <p:nvSpPr>
            <p:cNvPr id="66" name="middleChild"/>
            <p:cNvSpPr/>
            <p:nvPr/>
          </p:nvSpPr>
          <p:spPr>
            <a:xfrm>
              <a:off x="2686050" y="3371850"/>
              <a:ext cx="2362200" cy="781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>
                <a:defRPr sz="3800">
                  <a:solidFill>
                    <a:srgbClr val="942193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middleChild</a:t>
              </a:r>
            </a:p>
          </p:txBody>
        </p:sp>
        <p:sp>
          <p:nvSpPr>
            <p:cNvPr id="67" name="large data"/>
            <p:cNvSpPr/>
            <p:nvPr/>
          </p:nvSpPr>
          <p:spPr>
            <a:xfrm>
              <a:off x="3720677" y="0"/>
              <a:ext cx="1352551" cy="14097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>
                <a:defRPr sz="3800">
                  <a:solidFill>
                    <a:srgbClr val="011993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large data</a:t>
              </a:r>
            </a:p>
          </p:txBody>
        </p:sp>
      </p:grpSp>
      <p:grpSp>
        <p:nvGrpSpPr>
          <p:cNvPr id="76" name="Group"/>
          <p:cNvGrpSpPr/>
          <p:nvPr/>
        </p:nvGrpSpPr>
        <p:grpSpPr>
          <a:xfrm>
            <a:off x="16668750" y="2743200"/>
            <a:ext cx="6610350" cy="3943350"/>
            <a:chOff x="0" y="0"/>
            <a:chExt cx="6610350" cy="3943350"/>
          </a:xfrm>
        </p:grpSpPr>
        <p:sp>
          <p:nvSpPr>
            <p:cNvPr id="69" name="Line"/>
            <p:cNvSpPr/>
            <p:nvPr/>
          </p:nvSpPr>
          <p:spPr>
            <a:xfrm flipV="1">
              <a:off x="1866900" y="2114550"/>
              <a:ext cx="666750" cy="1123951"/>
            </a:xfrm>
            <a:prstGeom prst="line">
              <a:avLst/>
            </a:prstGeom>
            <a:noFill/>
            <a:ln w="114300" cap="flat">
              <a:solidFill>
                <a:srgbClr val="FFFFFF"/>
              </a:solidFill>
              <a:prstDash val="solid"/>
              <a:miter lim="400000"/>
              <a:headEnd type="stealth" w="med" len="med"/>
            </a:ln>
            <a:effectLst>
              <a:outerShdw blurRad="266700" dir="3060000" rotWithShape="0">
                <a:srgbClr val="000000"/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pPr algn="l" defTabSz="6858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sp>
          <p:nvSpPr>
            <p:cNvPr id="70" name="Line"/>
            <p:cNvSpPr/>
            <p:nvPr/>
          </p:nvSpPr>
          <p:spPr>
            <a:xfrm flipH="1" flipV="1">
              <a:off x="3657600" y="2133600"/>
              <a:ext cx="933451" cy="1123950"/>
            </a:xfrm>
            <a:prstGeom prst="line">
              <a:avLst/>
            </a:prstGeom>
            <a:noFill/>
            <a:ln w="114300" cap="flat">
              <a:solidFill>
                <a:srgbClr val="FFFFFF"/>
              </a:solidFill>
              <a:prstDash val="solid"/>
              <a:miter lim="400000"/>
              <a:headEnd type="stealth" w="med" len="med"/>
            </a:ln>
            <a:effectLst>
              <a:outerShdw blurRad="266700" dir="3060000" rotWithShape="0">
                <a:srgbClr val="000000"/>
              </a:outerShdw>
            </a:effectLst>
          </p:spPr>
          <p:txBody>
            <a:bodyPr wrap="square" lIns="76200" tIns="76200" rIns="76200" bIns="76200" numCol="1" anchor="ctr">
              <a:noAutofit/>
            </a:bodyPr>
            <a:lstStyle/>
            <a:p>
              <a:pPr algn="l" defTabSz="685800">
                <a:defRPr sz="1800">
                  <a:latin typeface="Helvetica"/>
                  <a:ea typeface="Helvetica"/>
                  <a:cs typeface="Helvetica"/>
                  <a:sym typeface="Helvetica"/>
                </a:defRPr>
              </a:pPr>
              <a:endParaRPr/>
            </a:p>
          </p:txBody>
        </p:sp>
        <p:grpSp>
          <p:nvGrpSpPr>
            <p:cNvPr id="73" name="Group"/>
            <p:cNvGrpSpPr/>
            <p:nvPr/>
          </p:nvGrpSpPr>
          <p:grpSpPr>
            <a:xfrm>
              <a:off x="2368127" y="0"/>
              <a:ext cx="1352551" cy="2171700"/>
              <a:chOff x="0" y="0"/>
              <a:chExt cx="1352550" cy="2171700"/>
            </a:xfrm>
          </p:grpSpPr>
          <p:sp>
            <p:nvSpPr>
              <p:cNvPr id="71" name="data"/>
              <p:cNvSpPr/>
              <p:nvPr/>
            </p:nvSpPr>
            <p:spPr>
              <a:xfrm>
                <a:off x="0" y="0"/>
                <a:ext cx="1352550" cy="14097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6200" tIns="76200" rIns="76200" bIns="76200" numCol="1" anchor="ctr">
                <a:noAutofit/>
              </a:bodyPr>
              <a:lstStyle>
                <a:lvl1pPr>
                  <a:defRPr sz="3800">
                    <a:solidFill>
                      <a:srgbClr val="011993"/>
                    </a:solidFill>
                    <a:latin typeface="Marker Felt"/>
                    <a:ea typeface="Marker Felt"/>
                    <a:cs typeface="Marker Felt"/>
                    <a:sym typeface="Marker Felt"/>
                  </a:defRPr>
                </a:lvl1pPr>
              </a:lstStyle>
              <a:p>
                <a:r>
                  <a:t>data</a:t>
                </a:r>
              </a:p>
            </p:txBody>
          </p:sp>
          <p:sp>
            <p:nvSpPr>
              <p:cNvPr id="72" name="50"/>
              <p:cNvSpPr/>
              <p:nvPr/>
            </p:nvSpPr>
            <p:spPr>
              <a:xfrm>
                <a:off x="152400" y="1066800"/>
                <a:ext cx="1162050" cy="1104900"/>
              </a:xfrm>
              <a:prstGeom prst="rect">
                <a:avLst/>
              </a:prstGeom>
              <a:solidFill>
                <a:srgbClr val="0097EB">
                  <a:alpha val="50000"/>
                </a:srgbClr>
              </a:solidFill>
              <a:ln w="38100" cap="flat">
                <a:solidFill>
                  <a:srgbClr val="000000"/>
                </a:solidFill>
                <a:prstDash val="solid"/>
                <a:miter lim="400000"/>
              </a:ln>
              <a:effectLst>
                <a:outerShdw blurRad="152400" dir="2700000" rotWithShape="0">
                  <a:srgbClr val="000000">
                    <a:alpha val="75000"/>
                  </a:srgbClr>
                </a:outerShdw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6200" tIns="76200" rIns="76200" bIns="76200" numCol="1" anchor="ctr">
                <a:noAutofit/>
              </a:bodyPr>
              <a:lstStyle>
                <a:lvl1pPr defTabSz="876300">
                  <a:defRPr sz="66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Marker Felt"/>
                    <a:ea typeface="Marker Felt"/>
                    <a:cs typeface="Marker Felt"/>
                    <a:sym typeface="Marker Felt"/>
                  </a:defRPr>
                </a:lvl1pPr>
              </a:lstStyle>
              <a:p>
                <a:r>
                  <a:t>50</a:t>
                </a:r>
              </a:p>
            </p:txBody>
          </p:sp>
        </p:grpSp>
        <p:sp>
          <p:nvSpPr>
            <p:cNvPr id="74" name="rightChild"/>
            <p:cNvSpPr/>
            <p:nvPr/>
          </p:nvSpPr>
          <p:spPr>
            <a:xfrm>
              <a:off x="4476750" y="3086100"/>
              <a:ext cx="2133600" cy="781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>
                <a:defRPr sz="3800">
                  <a:solidFill>
                    <a:srgbClr val="942193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rightChild</a:t>
              </a:r>
            </a:p>
          </p:txBody>
        </p:sp>
        <p:sp>
          <p:nvSpPr>
            <p:cNvPr id="75" name="leftChild"/>
            <p:cNvSpPr/>
            <p:nvPr/>
          </p:nvSpPr>
          <p:spPr>
            <a:xfrm>
              <a:off x="0" y="3162300"/>
              <a:ext cx="2133600" cy="78105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>
                <a:defRPr sz="3800">
                  <a:solidFill>
                    <a:srgbClr val="942193"/>
                  </a:solidFill>
                  <a:latin typeface="Marker Felt"/>
                  <a:ea typeface="Marker Felt"/>
                  <a:cs typeface="Marker Felt"/>
                  <a:sym typeface="Marker Felt"/>
                </a:defRPr>
              </a:lvl1pPr>
            </a:lstStyle>
            <a:p>
              <a:r>
                <a:t>leftChild</a:t>
              </a:r>
            </a:p>
          </p:txBody>
        </p:sp>
      </p:grpSp>
      <p:sp>
        <p:nvSpPr>
          <p:cNvPr id="77" name="entries &lt; 50"/>
          <p:cNvSpPr/>
          <p:nvPr/>
        </p:nvSpPr>
        <p:spPr>
          <a:xfrm>
            <a:off x="16544925" y="6438900"/>
            <a:ext cx="2647950" cy="781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>
              <a:defRPr sz="3800">
                <a:solidFill>
                  <a:srgbClr val="0433FF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r>
              <a:t>entries &lt; 50</a:t>
            </a:r>
          </a:p>
        </p:txBody>
      </p:sp>
      <p:sp>
        <p:nvSpPr>
          <p:cNvPr id="78" name="50 &lt; entries"/>
          <p:cNvSpPr/>
          <p:nvPr/>
        </p:nvSpPr>
        <p:spPr>
          <a:xfrm>
            <a:off x="20850225" y="6400800"/>
            <a:ext cx="2647950" cy="781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>
              <a:defRPr sz="3800">
                <a:solidFill>
                  <a:srgbClr val="0433FF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r>
              <a:t>50 &lt; entries</a:t>
            </a:r>
          </a:p>
        </p:txBody>
      </p:sp>
      <p:sp>
        <p:nvSpPr>
          <p:cNvPr id="79" name="entries &lt; 60"/>
          <p:cNvSpPr/>
          <p:nvPr/>
        </p:nvSpPr>
        <p:spPr>
          <a:xfrm>
            <a:off x="13287375" y="12096750"/>
            <a:ext cx="2647950" cy="781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>
              <a:defRPr sz="3800">
                <a:solidFill>
                  <a:srgbClr val="0433FF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r>
              <a:t>entries &lt; 60</a:t>
            </a:r>
          </a:p>
        </p:txBody>
      </p:sp>
      <p:sp>
        <p:nvSpPr>
          <p:cNvPr id="80" name="90 &lt; entries"/>
          <p:cNvSpPr/>
          <p:nvPr/>
        </p:nvSpPr>
        <p:spPr>
          <a:xfrm>
            <a:off x="21516975" y="12001500"/>
            <a:ext cx="2647950" cy="781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>
              <a:defRPr sz="3800">
                <a:solidFill>
                  <a:srgbClr val="0433FF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r>
              <a:t>90 &lt; entries</a:t>
            </a:r>
          </a:p>
        </p:txBody>
      </p:sp>
      <p:sp>
        <p:nvSpPr>
          <p:cNvPr id="81" name="60 &lt; entries &lt; 90"/>
          <p:cNvSpPr/>
          <p:nvPr/>
        </p:nvSpPr>
        <p:spPr>
          <a:xfrm>
            <a:off x="17002125" y="12096750"/>
            <a:ext cx="3752850" cy="781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>
              <a:defRPr sz="3800">
                <a:solidFill>
                  <a:srgbClr val="0433FF"/>
                </a:solidFill>
                <a:latin typeface="Marker Felt"/>
                <a:ea typeface="Marker Felt"/>
                <a:cs typeface="Marker Felt"/>
                <a:sym typeface="Marker Felt"/>
              </a:defRPr>
            </a:lvl1pPr>
          </a:lstStyle>
          <a:p>
            <a:r>
              <a:t>60 &lt; entries &lt; 90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50"/>
                            </p:stCondLst>
                            <p:childTnLst>
                              <p:par>
                                <p:cTn id="26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750"/>
                            </p:stCondLst>
                            <p:childTnLst>
                              <p:par>
                                <p:cTn id="30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250"/>
                            </p:stCondLst>
                            <p:childTnLst>
                              <p:par>
                                <p:cTn id="47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750"/>
                            </p:stCondLst>
                            <p:childTnLst>
                              <p:par>
                                <p:cTn id="51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250"/>
                            </p:stCondLst>
                            <p:childTnLst>
                              <p:par>
                                <p:cTn id="5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750"/>
                            </p:stCondLst>
                            <p:childTnLst>
                              <p:par>
                                <p:cTn id="59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 advAuto="0"/>
      <p:bldP spid="56" grpId="0" build="p" bldLvl="5" animBg="1" advAuto="0"/>
      <p:bldP spid="68" grpId="0" animBg="1" advAuto="0"/>
      <p:bldP spid="76" grpId="0" animBg="1" advAuto="0"/>
      <p:bldP spid="77" grpId="0" animBg="1" advAuto="0"/>
      <p:bldP spid="78" grpId="0" animBg="1" advAuto="0"/>
      <p:bldP spid="79" grpId="0" animBg="1" advAuto="0"/>
      <p:bldP spid="80" grpId="0" animBg="1" advAuto="0"/>
      <p:bldP spid="81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2-3 Tree Heigh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2-3 Tree Height</a:t>
            </a:r>
          </a:p>
        </p:txBody>
      </p:sp>
      <p:sp>
        <p:nvSpPr>
          <p:cNvPr id="86" name="A balanced binary search tree"/>
          <p:cNvSpPr txBox="1">
            <a:spLocks noGrp="1"/>
          </p:cNvSpPr>
          <p:nvPr>
            <p:ph type="body" sz="quarter" idx="1"/>
          </p:nvPr>
        </p:nvSpPr>
        <p:spPr>
          <a:xfrm>
            <a:off x="609600" y="3181350"/>
            <a:ext cx="10629900" cy="108585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spcBef>
                <a:spcPts val="2500"/>
              </a:spcBef>
              <a:buSzTx/>
              <a:buNone/>
              <a:defRPr sz="4800"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A balanced binary search tree</a:t>
            </a:r>
          </a:p>
        </p:txBody>
      </p:sp>
      <p:sp>
        <p:nvSpPr>
          <p:cNvPr id="87" name="2-3 tree with the same elements"/>
          <p:cNvSpPr/>
          <p:nvPr/>
        </p:nvSpPr>
        <p:spPr>
          <a:xfrm>
            <a:off x="11372850" y="3105150"/>
            <a:ext cx="12020550" cy="1085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/>
          <a:p>
            <a:pPr lvl="1" indent="0">
              <a:spcBef>
                <a:spcPts val="2500"/>
              </a:spcBef>
              <a:defRPr sz="4800" b="1">
                <a:latin typeface="Comic Sans MS"/>
                <a:ea typeface="Comic Sans MS"/>
                <a:cs typeface="Comic Sans MS"/>
                <a:sym typeface="Comic Sans MS"/>
              </a:defRPr>
            </a:pPr>
            <a:r>
              <a:t>2-3 tree with the same elements</a:t>
            </a:r>
          </a:p>
        </p:txBody>
      </p:sp>
      <p:sp>
        <p:nvSpPr>
          <p:cNvPr id="88" name="Height 4"/>
          <p:cNvSpPr/>
          <p:nvPr/>
        </p:nvSpPr>
        <p:spPr>
          <a:xfrm>
            <a:off x="3733800" y="11525250"/>
            <a:ext cx="4038600" cy="1085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>
            <a:normAutofit/>
          </a:bodyPr>
          <a:lstStyle>
            <a:lvl1pPr algn="l">
              <a:spcBef>
                <a:spcPts val="2500"/>
              </a:spcBef>
              <a:defRPr sz="4800" b="1">
                <a:solidFill>
                  <a:srgbClr val="9411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Height 4</a:t>
            </a:r>
          </a:p>
        </p:txBody>
      </p:sp>
      <p:sp>
        <p:nvSpPr>
          <p:cNvPr id="89" name="Height 3"/>
          <p:cNvSpPr/>
          <p:nvPr/>
        </p:nvSpPr>
        <p:spPr>
          <a:xfrm>
            <a:off x="17145000" y="11334750"/>
            <a:ext cx="4038600" cy="1085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>
            <a:normAutofit/>
          </a:bodyPr>
          <a:lstStyle>
            <a:lvl1pPr algn="l">
              <a:spcBef>
                <a:spcPts val="2500"/>
              </a:spcBef>
              <a:defRPr sz="4800" b="1">
                <a:solidFill>
                  <a:srgbClr val="941100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1pPr>
          </a:lstStyle>
          <a:p>
            <a:r>
              <a:t>Height 3</a:t>
            </a:r>
          </a:p>
        </p:txBody>
      </p:sp>
      <p:cxnSp>
        <p:nvCxnSpPr>
          <p:cNvPr id="90" name="Connection Line"/>
          <p:cNvCxnSpPr>
            <a:stCxn id="92" idx="0"/>
            <a:endCxn id="95" idx="0"/>
          </p:cNvCxnSpPr>
          <p:nvPr/>
        </p:nvCxnSpPr>
        <p:spPr>
          <a:xfrm flipH="1">
            <a:off x="3440783" y="5204655"/>
            <a:ext cx="2990851" cy="1866901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cxnSp>
        <p:nvCxnSpPr>
          <p:cNvPr id="91" name="Connection Line"/>
          <p:cNvCxnSpPr>
            <a:stCxn id="92" idx="0"/>
            <a:endCxn id="104" idx="0"/>
          </p:cNvCxnSpPr>
          <p:nvPr/>
        </p:nvCxnSpPr>
        <p:spPr>
          <a:xfrm>
            <a:off x="6431633" y="5204655"/>
            <a:ext cx="2667001" cy="1866901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sp>
        <p:nvSpPr>
          <p:cNvPr id="92" name="60"/>
          <p:cNvSpPr/>
          <p:nvPr/>
        </p:nvSpPr>
        <p:spPr>
          <a:xfrm>
            <a:off x="5943600" y="4717278"/>
            <a:ext cx="976067" cy="974755"/>
          </a:xfrm>
          <a:prstGeom prst="ellipse">
            <a:avLst/>
          </a:prstGeom>
          <a:blipFill>
            <a:blip r:embed="rId2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60</a:t>
            </a:r>
          </a:p>
        </p:txBody>
      </p:sp>
      <p:cxnSp>
        <p:nvCxnSpPr>
          <p:cNvPr id="93" name="Connection Line"/>
          <p:cNvCxnSpPr>
            <a:stCxn id="95" idx="0"/>
            <a:endCxn id="97" idx="0"/>
          </p:cNvCxnSpPr>
          <p:nvPr/>
        </p:nvCxnSpPr>
        <p:spPr>
          <a:xfrm flipH="1">
            <a:off x="1669133" y="7071555"/>
            <a:ext cx="1771651" cy="1771651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cxnSp>
        <p:nvCxnSpPr>
          <p:cNvPr id="94" name="Connection Line"/>
          <p:cNvCxnSpPr>
            <a:stCxn id="95" idx="0"/>
            <a:endCxn id="101" idx="0"/>
          </p:cNvCxnSpPr>
          <p:nvPr/>
        </p:nvCxnSpPr>
        <p:spPr>
          <a:xfrm>
            <a:off x="3440783" y="7071555"/>
            <a:ext cx="1695451" cy="1771651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sp>
        <p:nvSpPr>
          <p:cNvPr id="95" name="30"/>
          <p:cNvSpPr/>
          <p:nvPr/>
        </p:nvSpPr>
        <p:spPr>
          <a:xfrm>
            <a:off x="2952750" y="6584177"/>
            <a:ext cx="976067" cy="974756"/>
          </a:xfrm>
          <a:prstGeom prst="ellipse">
            <a:avLst/>
          </a:prstGeom>
          <a:blipFill>
            <a:blip r:embed="rId2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30</a:t>
            </a:r>
          </a:p>
        </p:txBody>
      </p:sp>
      <p:cxnSp>
        <p:nvCxnSpPr>
          <p:cNvPr id="96" name="Connection Line"/>
          <p:cNvCxnSpPr>
            <a:stCxn id="97" idx="0"/>
            <a:endCxn id="98" idx="0"/>
          </p:cNvCxnSpPr>
          <p:nvPr/>
        </p:nvCxnSpPr>
        <p:spPr>
          <a:xfrm>
            <a:off x="1669133" y="8843205"/>
            <a:ext cx="762001" cy="1543051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sp>
        <p:nvSpPr>
          <p:cNvPr id="97" name="10"/>
          <p:cNvSpPr/>
          <p:nvPr/>
        </p:nvSpPr>
        <p:spPr>
          <a:xfrm>
            <a:off x="1181100" y="8355827"/>
            <a:ext cx="976067" cy="974756"/>
          </a:xfrm>
          <a:prstGeom prst="ellipse">
            <a:avLst/>
          </a:prstGeom>
          <a:blipFill>
            <a:blip r:embed="rId2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10</a:t>
            </a:r>
          </a:p>
        </p:txBody>
      </p:sp>
      <p:sp>
        <p:nvSpPr>
          <p:cNvPr id="98" name="20"/>
          <p:cNvSpPr/>
          <p:nvPr/>
        </p:nvSpPr>
        <p:spPr>
          <a:xfrm>
            <a:off x="1943100" y="9898877"/>
            <a:ext cx="976067" cy="974756"/>
          </a:xfrm>
          <a:prstGeom prst="ellipse">
            <a:avLst/>
          </a:prstGeom>
          <a:blipFill>
            <a:blip r:embed="rId2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20</a:t>
            </a:r>
          </a:p>
        </p:txBody>
      </p:sp>
      <p:cxnSp>
        <p:nvCxnSpPr>
          <p:cNvPr id="99" name="Connection Line"/>
          <p:cNvCxnSpPr>
            <a:stCxn id="101" idx="0"/>
            <a:endCxn id="100" idx="0"/>
          </p:cNvCxnSpPr>
          <p:nvPr/>
        </p:nvCxnSpPr>
        <p:spPr>
          <a:xfrm flipH="1">
            <a:off x="4107533" y="8843205"/>
            <a:ext cx="1028701" cy="1543051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sp>
        <p:nvSpPr>
          <p:cNvPr id="100" name="40"/>
          <p:cNvSpPr/>
          <p:nvPr/>
        </p:nvSpPr>
        <p:spPr>
          <a:xfrm>
            <a:off x="3619500" y="9898877"/>
            <a:ext cx="976067" cy="974756"/>
          </a:xfrm>
          <a:prstGeom prst="ellipse">
            <a:avLst/>
          </a:prstGeom>
          <a:blipFill>
            <a:blip r:embed="rId2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40</a:t>
            </a:r>
          </a:p>
        </p:txBody>
      </p:sp>
      <p:sp>
        <p:nvSpPr>
          <p:cNvPr id="101" name="50"/>
          <p:cNvSpPr/>
          <p:nvPr/>
        </p:nvSpPr>
        <p:spPr>
          <a:xfrm>
            <a:off x="4648200" y="8355827"/>
            <a:ext cx="976067" cy="974756"/>
          </a:xfrm>
          <a:prstGeom prst="ellipse">
            <a:avLst/>
          </a:prstGeom>
          <a:blipFill>
            <a:blip r:embed="rId2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50</a:t>
            </a:r>
          </a:p>
        </p:txBody>
      </p:sp>
      <p:cxnSp>
        <p:nvCxnSpPr>
          <p:cNvPr id="102" name="Connection Line"/>
          <p:cNvCxnSpPr>
            <a:stCxn id="104" idx="0"/>
            <a:endCxn id="106" idx="0"/>
          </p:cNvCxnSpPr>
          <p:nvPr/>
        </p:nvCxnSpPr>
        <p:spPr>
          <a:xfrm flipH="1">
            <a:off x="7860383" y="7071555"/>
            <a:ext cx="1238251" cy="1771651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cxnSp>
        <p:nvCxnSpPr>
          <p:cNvPr id="103" name="Connection Line"/>
          <p:cNvCxnSpPr>
            <a:stCxn id="104" idx="0"/>
            <a:endCxn id="107" idx="0"/>
          </p:cNvCxnSpPr>
          <p:nvPr/>
        </p:nvCxnSpPr>
        <p:spPr>
          <a:xfrm>
            <a:off x="9098633" y="7071555"/>
            <a:ext cx="1371601" cy="1771651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sp>
        <p:nvSpPr>
          <p:cNvPr id="104" name="90"/>
          <p:cNvSpPr/>
          <p:nvPr/>
        </p:nvSpPr>
        <p:spPr>
          <a:xfrm>
            <a:off x="8610600" y="6584177"/>
            <a:ext cx="976067" cy="974756"/>
          </a:xfrm>
          <a:prstGeom prst="ellipse">
            <a:avLst/>
          </a:prstGeom>
          <a:blipFill>
            <a:blip r:embed="rId2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90</a:t>
            </a:r>
          </a:p>
        </p:txBody>
      </p:sp>
      <p:cxnSp>
        <p:nvCxnSpPr>
          <p:cNvPr id="105" name="Connection Line"/>
          <p:cNvCxnSpPr>
            <a:stCxn id="106" idx="0"/>
            <a:endCxn id="108" idx="0"/>
          </p:cNvCxnSpPr>
          <p:nvPr/>
        </p:nvCxnSpPr>
        <p:spPr>
          <a:xfrm flipH="1">
            <a:off x="6545933" y="8843205"/>
            <a:ext cx="1314451" cy="1543051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sp>
        <p:nvSpPr>
          <p:cNvPr id="106" name="80"/>
          <p:cNvSpPr/>
          <p:nvPr/>
        </p:nvSpPr>
        <p:spPr>
          <a:xfrm>
            <a:off x="7372350" y="8355827"/>
            <a:ext cx="976067" cy="974756"/>
          </a:xfrm>
          <a:prstGeom prst="ellipse">
            <a:avLst/>
          </a:prstGeom>
          <a:blipFill>
            <a:blip r:embed="rId2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80</a:t>
            </a:r>
          </a:p>
        </p:txBody>
      </p:sp>
      <p:sp>
        <p:nvSpPr>
          <p:cNvPr id="107" name="95"/>
          <p:cNvSpPr/>
          <p:nvPr/>
        </p:nvSpPr>
        <p:spPr>
          <a:xfrm>
            <a:off x="9982200" y="8355827"/>
            <a:ext cx="976067" cy="974756"/>
          </a:xfrm>
          <a:prstGeom prst="ellipse">
            <a:avLst/>
          </a:prstGeom>
          <a:blipFill>
            <a:blip r:embed="rId2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95</a:t>
            </a:r>
          </a:p>
        </p:txBody>
      </p:sp>
      <p:sp>
        <p:nvSpPr>
          <p:cNvPr id="108" name="70"/>
          <p:cNvSpPr/>
          <p:nvPr/>
        </p:nvSpPr>
        <p:spPr>
          <a:xfrm>
            <a:off x="6057900" y="9898877"/>
            <a:ext cx="976067" cy="974756"/>
          </a:xfrm>
          <a:prstGeom prst="ellipse">
            <a:avLst/>
          </a:prstGeom>
          <a:blipFill>
            <a:blip r:embed="rId2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70</a:t>
            </a:r>
          </a:p>
        </p:txBody>
      </p:sp>
      <p:cxnSp>
        <p:nvCxnSpPr>
          <p:cNvPr id="109" name="Connection Line"/>
          <p:cNvCxnSpPr>
            <a:stCxn id="123" idx="0"/>
            <a:endCxn id="110" idx="0"/>
          </p:cNvCxnSpPr>
          <p:nvPr/>
        </p:nvCxnSpPr>
        <p:spPr>
          <a:xfrm flipH="1">
            <a:off x="19576133" y="8686800"/>
            <a:ext cx="1445542" cy="1699456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sp>
        <p:nvSpPr>
          <p:cNvPr id="110" name="60"/>
          <p:cNvSpPr/>
          <p:nvPr/>
        </p:nvSpPr>
        <p:spPr>
          <a:xfrm>
            <a:off x="19088100" y="9898877"/>
            <a:ext cx="976067" cy="974756"/>
          </a:xfrm>
          <a:prstGeom prst="ellipse">
            <a:avLst/>
          </a:prstGeom>
          <a:blipFill>
            <a:blip r:embed="rId2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60</a:t>
            </a:r>
          </a:p>
        </p:txBody>
      </p:sp>
      <p:cxnSp>
        <p:nvCxnSpPr>
          <p:cNvPr id="111" name="Connection Line"/>
          <p:cNvCxnSpPr>
            <a:stCxn id="114" idx="0"/>
            <a:endCxn id="117" idx="0"/>
          </p:cNvCxnSpPr>
          <p:nvPr/>
        </p:nvCxnSpPr>
        <p:spPr>
          <a:xfrm flipV="1">
            <a:off x="17061533" y="7071555"/>
            <a:ext cx="1847851" cy="1771651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cxnSp>
        <p:nvCxnSpPr>
          <p:cNvPr id="112" name="Connection Line"/>
          <p:cNvCxnSpPr>
            <a:stCxn id="114" idx="0"/>
            <a:endCxn id="122" idx="0"/>
          </p:cNvCxnSpPr>
          <p:nvPr/>
        </p:nvCxnSpPr>
        <p:spPr>
          <a:xfrm flipH="1">
            <a:off x="15573375" y="8843205"/>
            <a:ext cx="1488159" cy="1558095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cxnSp>
        <p:nvCxnSpPr>
          <p:cNvPr id="113" name="Connection Line"/>
          <p:cNvCxnSpPr>
            <a:stCxn id="114" idx="0"/>
            <a:endCxn id="115" idx="0"/>
          </p:cNvCxnSpPr>
          <p:nvPr/>
        </p:nvCxnSpPr>
        <p:spPr>
          <a:xfrm>
            <a:off x="17061533" y="8843205"/>
            <a:ext cx="838201" cy="1619251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sp>
        <p:nvSpPr>
          <p:cNvPr id="114" name="30"/>
          <p:cNvSpPr/>
          <p:nvPr/>
        </p:nvSpPr>
        <p:spPr>
          <a:xfrm>
            <a:off x="16573500" y="8355827"/>
            <a:ext cx="976067" cy="974756"/>
          </a:xfrm>
          <a:prstGeom prst="ellipse">
            <a:avLst/>
          </a:prstGeom>
          <a:blipFill>
            <a:blip r:embed="rId2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30</a:t>
            </a:r>
          </a:p>
        </p:txBody>
      </p:sp>
      <p:sp>
        <p:nvSpPr>
          <p:cNvPr id="115" name="40"/>
          <p:cNvSpPr/>
          <p:nvPr/>
        </p:nvSpPr>
        <p:spPr>
          <a:xfrm>
            <a:off x="17411700" y="9975077"/>
            <a:ext cx="976067" cy="974756"/>
          </a:xfrm>
          <a:prstGeom prst="ellipse">
            <a:avLst/>
          </a:prstGeom>
          <a:blipFill>
            <a:blip r:embed="rId2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40</a:t>
            </a:r>
          </a:p>
        </p:txBody>
      </p:sp>
      <p:cxnSp>
        <p:nvCxnSpPr>
          <p:cNvPr id="116" name="Connection Line"/>
          <p:cNvCxnSpPr>
            <a:stCxn id="117" idx="0"/>
            <a:endCxn id="123" idx="0"/>
          </p:cNvCxnSpPr>
          <p:nvPr/>
        </p:nvCxnSpPr>
        <p:spPr>
          <a:xfrm>
            <a:off x="18909383" y="7071555"/>
            <a:ext cx="2112292" cy="1615245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sp>
        <p:nvSpPr>
          <p:cNvPr id="117" name="50"/>
          <p:cNvSpPr/>
          <p:nvPr/>
        </p:nvSpPr>
        <p:spPr>
          <a:xfrm>
            <a:off x="18421350" y="6584177"/>
            <a:ext cx="976067" cy="974756"/>
          </a:xfrm>
          <a:prstGeom prst="ellipse">
            <a:avLst/>
          </a:prstGeom>
          <a:blipFill>
            <a:blip r:embed="rId2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50</a:t>
            </a:r>
          </a:p>
        </p:txBody>
      </p:sp>
      <p:cxnSp>
        <p:nvCxnSpPr>
          <p:cNvPr id="118" name="Connection Line"/>
          <p:cNvCxnSpPr>
            <a:stCxn id="123" idx="0"/>
            <a:endCxn id="119" idx="0"/>
          </p:cNvCxnSpPr>
          <p:nvPr/>
        </p:nvCxnSpPr>
        <p:spPr>
          <a:xfrm>
            <a:off x="21021675" y="8686800"/>
            <a:ext cx="307059" cy="1699456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sp>
        <p:nvSpPr>
          <p:cNvPr id="119" name="80"/>
          <p:cNvSpPr/>
          <p:nvPr/>
        </p:nvSpPr>
        <p:spPr>
          <a:xfrm>
            <a:off x="20840700" y="9898877"/>
            <a:ext cx="976067" cy="974756"/>
          </a:xfrm>
          <a:prstGeom prst="ellipse">
            <a:avLst/>
          </a:prstGeom>
          <a:blipFill>
            <a:blip r:embed="rId2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80</a:t>
            </a:r>
          </a:p>
        </p:txBody>
      </p:sp>
      <p:cxnSp>
        <p:nvCxnSpPr>
          <p:cNvPr id="120" name="Connection Line"/>
          <p:cNvCxnSpPr>
            <a:stCxn id="123" idx="0"/>
            <a:endCxn id="121" idx="0"/>
          </p:cNvCxnSpPr>
          <p:nvPr/>
        </p:nvCxnSpPr>
        <p:spPr>
          <a:xfrm>
            <a:off x="21021675" y="8686800"/>
            <a:ext cx="1659609" cy="1699456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sp>
        <p:nvSpPr>
          <p:cNvPr id="121" name="95"/>
          <p:cNvSpPr/>
          <p:nvPr/>
        </p:nvSpPr>
        <p:spPr>
          <a:xfrm>
            <a:off x="22193250" y="9898877"/>
            <a:ext cx="976067" cy="974756"/>
          </a:xfrm>
          <a:prstGeom prst="ellipse">
            <a:avLst/>
          </a:prstGeom>
          <a:blipFill>
            <a:blip r:embed="rId2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95</a:t>
            </a:r>
          </a:p>
        </p:txBody>
      </p:sp>
      <p:sp>
        <p:nvSpPr>
          <p:cNvPr id="122" name="10  20"/>
          <p:cNvSpPr/>
          <p:nvPr/>
        </p:nvSpPr>
        <p:spPr>
          <a:xfrm>
            <a:off x="14439900" y="9925050"/>
            <a:ext cx="2266950" cy="952500"/>
          </a:xfrm>
          <a:prstGeom prst="roundRect">
            <a:avLst>
              <a:gd name="adj" fmla="val 30000"/>
            </a:avLst>
          </a:prstGeom>
          <a:blipFill>
            <a:blip r:embed="rId2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10  20</a:t>
            </a:r>
          </a:p>
        </p:txBody>
      </p:sp>
      <p:sp>
        <p:nvSpPr>
          <p:cNvPr id="123" name="70  90"/>
          <p:cNvSpPr/>
          <p:nvPr/>
        </p:nvSpPr>
        <p:spPr>
          <a:xfrm>
            <a:off x="19888200" y="8210550"/>
            <a:ext cx="2266950" cy="952500"/>
          </a:xfrm>
          <a:prstGeom prst="roundRect">
            <a:avLst>
              <a:gd name="adj" fmla="val 30000"/>
            </a:avLst>
          </a:prstGeom>
          <a:blipFill>
            <a:blip r:embed="rId2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70  90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60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650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1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9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8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3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1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5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0"/>
                            </p:stCondLst>
                            <p:childTnLst>
                              <p:par>
                                <p:cTn id="88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9" fill="hold"/>
                                        <p:tgtEl>
                                          <p:spTgt spid="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8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2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7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5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3000"/>
                            </p:stCondLst>
                            <p:childTnLst>
                              <p:par>
                                <p:cTn id="1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500"/>
                            </p:stCondLst>
                            <p:childTnLst>
                              <p:par>
                                <p:cTn id="1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6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40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4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0"/>
                            </p:stCondLst>
                            <p:childTnLst>
                              <p:par>
                                <p:cTn id="1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500"/>
                            </p:stCondLst>
                            <p:childTnLst>
                              <p:par>
                                <p:cTn id="1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6000"/>
                            </p:stCondLst>
                            <p:childTnLst>
                              <p:par>
                                <p:cTn id="1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6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6500"/>
                            </p:stCondLst>
                            <p:childTnLst>
                              <p:par>
                                <p:cTn id="1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7000"/>
                            </p:stCondLst>
                            <p:childTnLst>
                              <p:par>
                                <p:cTn id="1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4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7500"/>
                            </p:stCondLst>
                            <p:childTnLst>
                              <p:par>
                                <p:cTn id="1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8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8000"/>
                            </p:stCondLst>
                            <p:childTnLst>
                              <p:par>
                                <p:cTn id="161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2" fill="hold"/>
                                        <p:tgtEl>
                                          <p:spTgt spid="8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8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5" fill="hold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build="p" bldLvl="5" animBg="1" advAuto="0"/>
      <p:bldP spid="87" grpId="0" animBg="1" advAuto="0"/>
      <p:bldP spid="88" grpId="0" build="p" bldLvl="5" animBg="1" advAuto="0"/>
      <p:bldP spid="89" grpId="0" build="p" bldLvl="5" animBg="1" advAuto="0"/>
      <p:bldP spid="90" grpId="0" animBg="1" advAuto="0"/>
      <p:bldP spid="91" grpId="0" animBg="1" advAuto="0"/>
      <p:bldP spid="92" grpId="0" animBg="1" advAuto="0"/>
      <p:bldP spid="93" grpId="0" animBg="1" advAuto="0"/>
      <p:bldP spid="94" grpId="0" animBg="1" advAuto="0"/>
      <p:bldP spid="95" grpId="0" animBg="1" advAuto="0"/>
      <p:bldP spid="96" grpId="0" animBg="1" advAuto="0"/>
      <p:bldP spid="97" grpId="0" animBg="1" advAuto="0"/>
      <p:bldP spid="98" grpId="0" animBg="1" advAuto="0"/>
      <p:bldP spid="99" grpId="0" animBg="1" advAuto="0"/>
      <p:bldP spid="100" grpId="0" animBg="1" advAuto="0"/>
      <p:bldP spid="101" grpId="0" animBg="1" advAuto="0"/>
      <p:bldP spid="102" grpId="0" animBg="1" advAuto="0"/>
      <p:bldP spid="103" grpId="0" animBg="1" advAuto="0"/>
      <p:bldP spid="104" grpId="0" animBg="1" advAuto="0"/>
      <p:bldP spid="105" grpId="0" animBg="1" advAuto="0"/>
      <p:bldP spid="106" grpId="0" animBg="1" advAuto="0"/>
      <p:bldP spid="107" grpId="0" animBg="1" advAuto="0"/>
      <p:bldP spid="108" grpId="0" animBg="1" advAuto="0"/>
      <p:bldP spid="109" grpId="0" animBg="1" advAuto="0"/>
      <p:bldP spid="110" grpId="0" animBg="1" advAuto="0"/>
      <p:bldP spid="111" grpId="0" animBg="1" advAuto="0"/>
      <p:bldP spid="112" grpId="0" animBg="1" advAuto="0"/>
      <p:bldP spid="113" grpId="0" animBg="1" advAuto="0"/>
      <p:bldP spid="114" grpId="0" animBg="1" advAuto="0"/>
      <p:bldP spid="115" grpId="0" animBg="1" advAuto="0"/>
      <p:bldP spid="116" grpId="0" animBg="1" advAuto="0"/>
      <p:bldP spid="117" grpId="0" animBg="1" advAuto="0"/>
      <p:bldP spid="118" grpId="0" animBg="1" advAuto="0"/>
      <p:bldP spid="119" grpId="0" animBg="1" advAuto="0"/>
      <p:bldP spid="120" grpId="0" animBg="1" advAuto="0"/>
      <p:bldP spid="121" grpId="0" animBg="1" advAuto="0"/>
      <p:bldP spid="122" grpId="0" animBg="1" advAuto="0"/>
      <p:bldP spid="123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raversing 2-3 Tre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Traversing 2-3 Trees</a:t>
            </a:r>
          </a:p>
        </p:txBody>
      </p:sp>
      <p:sp>
        <p:nvSpPr>
          <p:cNvPr id="126" name="To traverse a 2-3 tree…"/>
          <p:cNvSpPr txBox="1">
            <a:spLocks noGrp="1"/>
          </p:cNvSpPr>
          <p:nvPr>
            <p:ph type="body" idx="1"/>
          </p:nvPr>
        </p:nvSpPr>
        <p:spPr>
          <a:xfrm>
            <a:off x="190500" y="2470150"/>
            <a:ext cx="13220700" cy="10831215"/>
          </a:xfrm>
          <a:prstGeom prst="rect">
            <a:avLst/>
          </a:prstGeom>
        </p:spPr>
        <p:txBody>
          <a:bodyPr/>
          <a:lstStyle/>
          <a:p>
            <a:pPr>
              <a:buBlip>
                <a:blip r:embed="rId2"/>
              </a:buBlip>
            </a:pPr>
            <a:r>
              <a:t>To traverse a 2-3 tree</a:t>
            </a:r>
          </a:p>
          <a:p>
            <a:pPr lvl="1">
              <a:buBlip>
                <a:blip r:embed="rId2"/>
              </a:buBlip>
            </a:pPr>
            <a:r>
              <a:t>Perform the analogue of an </a:t>
            </a:r>
            <a:r>
              <a:rPr b="1" i="1"/>
              <a:t>in-order</a:t>
            </a:r>
            <a:r>
              <a:t> traversal</a:t>
            </a:r>
          </a:p>
          <a:p>
            <a:pPr lvl="4">
              <a:spcBef>
                <a:spcPts val="1200"/>
              </a:spcBef>
              <a:buBlip>
                <a:blip r:embed="rId2"/>
              </a:buBlip>
            </a:pPr>
            <a:r>
              <a:t>leftmost subtree, </a:t>
            </a:r>
          </a:p>
          <a:p>
            <a:pPr marL="2842846" lvl="6" indent="-556846">
              <a:spcBef>
                <a:spcPts val="1200"/>
              </a:spcBef>
              <a:buBlip>
                <a:blip r:embed="rId2"/>
              </a:buBlip>
              <a:defRPr sz="4800" b="0"/>
            </a:pPr>
            <a:r>
              <a:t>left value,</a:t>
            </a:r>
          </a:p>
          <a:p>
            <a:pPr lvl="4">
              <a:spcBef>
                <a:spcPts val="1200"/>
              </a:spcBef>
              <a:buBlip>
                <a:blip r:embed="rId2"/>
              </a:buBlip>
            </a:pPr>
            <a:r>
              <a:t>center subtree, </a:t>
            </a:r>
          </a:p>
          <a:p>
            <a:pPr marL="2842846" lvl="6" indent="-556846">
              <a:spcBef>
                <a:spcPts val="1200"/>
              </a:spcBef>
              <a:buBlip>
                <a:blip r:embed="rId2"/>
              </a:buBlip>
              <a:defRPr sz="4800" b="0"/>
            </a:pPr>
            <a:r>
              <a:t>right value, </a:t>
            </a:r>
          </a:p>
          <a:p>
            <a:pPr lvl="4">
              <a:spcBef>
                <a:spcPts val="1200"/>
              </a:spcBef>
              <a:buBlip>
                <a:blip r:embed="rId2"/>
              </a:buBlip>
            </a:pPr>
            <a:r>
              <a:t>rightmost subtree</a:t>
            </a:r>
          </a:p>
          <a:p>
            <a:pPr>
              <a:buBlip>
                <a:blip r:embed="rId2"/>
              </a:buBlip>
            </a:pPr>
            <a:r>
              <a:t>Searching a 2-3 tree is as efficient as searching the shortest binary search tree</a:t>
            </a:r>
          </a:p>
          <a:p>
            <a:pPr lvl="1">
              <a:buBlip>
                <a:blip r:embed="rId2"/>
              </a:buBlip>
              <a:defRPr b="1" i="1">
                <a:solidFill>
                  <a:srgbClr val="941100"/>
                </a:solidFill>
              </a:defRPr>
            </a:pPr>
            <a:r>
              <a:t>O(log</a:t>
            </a:r>
            <a:r>
              <a:rPr baseline="-5999"/>
              <a:t>2</a:t>
            </a:r>
            <a:r>
              <a:t> n)</a:t>
            </a:r>
          </a:p>
        </p:txBody>
      </p:sp>
      <p:cxnSp>
        <p:nvCxnSpPr>
          <p:cNvPr id="127" name="Connection Line"/>
          <p:cNvCxnSpPr>
            <a:stCxn id="141" idx="0"/>
            <a:endCxn id="128" idx="0"/>
          </p:cNvCxnSpPr>
          <p:nvPr/>
        </p:nvCxnSpPr>
        <p:spPr>
          <a:xfrm flipH="1">
            <a:off x="19576133" y="8686800"/>
            <a:ext cx="1445542" cy="1699456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sp>
        <p:nvSpPr>
          <p:cNvPr id="128" name="60"/>
          <p:cNvSpPr/>
          <p:nvPr/>
        </p:nvSpPr>
        <p:spPr>
          <a:xfrm>
            <a:off x="19088100" y="9898877"/>
            <a:ext cx="976067" cy="974756"/>
          </a:xfrm>
          <a:prstGeom prst="ellipse">
            <a:avLst/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60</a:t>
            </a:r>
          </a:p>
        </p:txBody>
      </p:sp>
      <p:cxnSp>
        <p:nvCxnSpPr>
          <p:cNvPr id="129" name="Connection Line"/>
          <p:cNvCxnSpPr>
            <a:stCxn id="132" idx="0"/>
            <a:endCxn id="140" idx="0"/>
          </p:cNvCxnSpPr>
          <p:nvPr/>
        </p:nvCxnSpPr>
        <p:spPr>
          <a:xfrm flipH="1">
            <a:off x="15573375" y="8843205"/>
            <a:ext cx="1488159" cy="1558095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cxnSp>
        <p:nvCxnSpPr>
          <p:cNvPr id="130" name="Connection Line"/>
          <p:cNvCxnSpPr>
            <a:stCxn id="132" idx="0"/>
            <a:endCxn id="133" idx="0"/>
          </p:cNvCxnSpPr>
          <p:nvPr/>
        </p:nvCxnSpPr>
        <p:spPr>
          <a:xfrm>
            <a:off x="17061533" y="8843205"/>
            <a:ext cx="838201" cy="1619251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cxnSp>
        <p:nvCxnSpPr>
          <p:cNvPr id="131" name="Connection Line"/>
          <p:cNvCxnSpPr>
            <a:stCxn id="132" idx="0"/>
            <a:endCxn id="135" idx="0"/>
          </p:cNvCxnSpPr>
          <p:nvPr/>
        </p:nvCxnSpPr>
        <p:spPr>
          <a:xfrm flipV="1">
            <a:off x="17061533" y="7071555"/>
            <a:ext cx="1847851" cy="1771651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sp>
        <p:nvSpPr>
          <p:cNvPr id="132" name="30"/>
          <p:cNvSpPr/>
          <p:nvPr/>
        </p:nvSpPr>
        <p:spPr>
          <a:xfrm>
            <a:off x="16573500" y="8355827"/>
            <a:ext cx="976067" cy="974756"/>
          </a:xfrm>
          <a:prstGeom prst="ellipse">
            <a:avLst/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30</a:t>
            </a:r>
          </a:p>
        </p:txBody>
      </p:sp>
      <p:sp>
        <p:nvSpPr>
          <p:cNvPr id="133" name="40"/>
          <p:cNvSpPr/>
          <p:nvPr/>
        </p:nvSpPr>
        <p:spPr>
          <a:xfrm>
            <a:off x="17411700" y="9975077"/>
            <a:ext cx="976067" cy="974756"/>
          </a:xfrm>
          <a:prstGeom prst="ellipse">
            <a:avLst/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40</a:t>
            </a:r>
          </a:p>
        </p:txBody>
      </p:sp>
      <p:cxnSp>
        <p:nvCxnSpPr>
          <p:cNvPr id="134" name="Connection Line"/>
          <p:cNvCxnSpPr>
            <a:stCxn id="135" idx="0"/>
            <a:endCxn id="141" idx="0"/>
          </p:cNvCxnSpPr>
          <p:nvPr/>
        </p:nvCxnSpPr>
        <p:spPr>
          <a:xfrm>
            <a:off x="18909383" y="7071555"/>
            <a:ext cx="2112292" cy="1615245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sp>
        <p:nvSpPr>
          <p:cNvPr id="135" name="50"/>
          <p:cNvSpPr/>
          <p:nvPr/>
        </p:nvSpPr>
        <p:spPr>
          <a:xfrm>
            <a:off x="18421350" y="6584177"/>
            <a:ext cx="976067" cy="974756"/>
          </a:xfrm>
          <a:prstGeom prst="ellipse">
            <a:avLst/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50</a:t>
            </a:r>
          </a:p>
        </p:txBody>
      </p:sp>
      <p:cxnSp>
        <p:nvCxnSpPr>
          <p:cNvPr id="136" name="Connection Line"/>
          <p:cNvCxnSpPr>
            <a:stCxn id="141" idx="0"/>
            <a:endCxn id="137" idx="0"/>
          </p:cNvCxnSpPr>
          <p:nvPr/>
        </p:nvCxnSpPr>
        <p:spPr>
          <a:xfrm>
            <a:off x="21021675" y="8686800"/>
            <a:ext cx="307059" cy="1699456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sp>
        <p:nvSpPr>
          <p:cNvPr id="137" name="80"/>
          <p:cNvSpPr/>
          <p:nvPr/>
        </p:nvSpPr>
        <p:spPr>
          <a:xfrm>
            <a:off x="20840700" y="9898877"/>
            <a:ext cx="976067" cy="974756"/>
          </a:xfrm>
          <a:prstGeom prst="ellipse">
            <a:avLst/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80</a:t>
            </a:r>
          </a:p>
        </p:txBody>
      </p:sp>
      <p:cxnSp>
        <p:nvCxnSpPr>
          <p:cNvPr id="138" name="Connection Line"/>
          <p:cNvCxnSpPr>
            <a:stCxn id="141" idx="0"/>
            <a:endCxn id="139" idx="0"/>
          </p:cNvCxnSpPr>
          <p:nvPr/>
        </p:nvCxnSpPr>
        <p:spPr>
          <a:xfrm>
            <a:off x="21021675" y="8686800"/>
            <a:ext cx="1659609" cy="1699456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sp>
        <p:nvSpPr>
          <p:cNvPr id="139" name="95"/>
          <p:cNvSpPr/>
          <p:nvPr/>
        </p:nvSpPr>
        <p:spPr>
          <a:xfrm>
            <a:off x="22193250" y="9898877"/>
            <a:ext cx="976067" cy="974756"/>
          </a:xfrm>
          <a:prstGeom prst="ellipse">
            <a:avLst/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95</a:t>
            </a:r>
          </a:p>
        </p:txBody>
      </p:sp>
      <p:sp>
        <p:nvSpPr>
          <p:cNvPr id="140" name="10  20"/>
          <p:cNvSpPr/>
          <p:nvPr/>
        </p:nvSpPr>
        <p:spPr>
          <a:xfrm>
            <a:off x="14439900" y="9925050"/>
            <a:ext cx="2266950" cy="952500"/>
          </a:xfrm>
          <a:prstGeom prst="roundRect">
            <a:avLst>
              <a:gd name="adj" fmla="val 30000"/>
            </a:avLst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10  20</a:t>
            </a:r>
          </a:p>
        </p:txBody>
      </p:sp>
      <p:sp>
        <p:nvSpPr>
          <p:cNvPr id="141" name="70  90"/>
          <p:cNvSpPr/>
          <p:nvPr/>
        </p:nvSpPr>
        <p:spPr>
          <a:xfrm>
            <a:off x="19888200" y="8210550"/>
            <a:ext cx="2266950" cy="952500"/>
          </a:xfrm>
          <a:prstGeom prst="roundRect">
            <a:avLst>
              <a:gd name="adj" fmla="val 30000"/>
            </a:avLst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70  90</a:t>
            </a:r>
          </a:p>
        </p:txBody>
      </p:sp>
      <p:sp>
        <p:nvSpPr>
          <p:cNvPr id="142" name="10"/>
          <p:cNvSpPr/>
          <p:nvPr/>
        </p:nvSpPr>
        <p:spPr>
          <a:xfrm>
            <a:off x="10678728" y="12369800"/>
            <a:ext cx="994544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 defTabSz="685800">
              <a:defRPr b="1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10</a:t>
            </a:r>
          </a:p>
        </p:txBody>
      </p:sp>
      <p:sp>
        <p:nvSpPr>
          <p:cNvPr id="143" name="20"/>
          <p:cNvSpPr/>
          <p:nvPr/>
        </p:nvSpPr>
        <p:spPr>
          <a:xfrm>
            <a:off x="12050328" y="12369800"/>
            <a:ext cx="994544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 defTabSz="685800">
              <a:defRPr b="1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20</a:t>
            </a:r>
          </a:p>
        </p:txBody>
      </p:sp>
      <p:sp>
        <p:nvSpPr>
          <p:cNvPr id="144" name="30"/>
          <p:cNvSpPr/>
          <p:nvPr/>
        </p:nvSpPr>
        <p:spPr>
          <a:xfrm>
            <a:off x="13421928" y="12369800"/>
            <a:ext cx="994544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 defTabSz="685800">
              <a:defRPr b="1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30</a:t>
            </a:r>
          </a:p>
        </p:txBody>
      </p:sp>
      <p:sp>
        <p:nvSpPr>
          <p:cNvPr id="145" name="40"/>
          <p:cNvSpPr/>
          <p:nvPr/>
        </p:nvSpPr>
        <p:spPr>
          <a:xfrm>
            <a:off x="14793528" y="12369800"/>
            <a:ext cx="994544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 defTabSz="685800">
              <a:defRPr b="1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40</a:t>
            </a:r>
          </a:p>
        </p:txBody>
      </p:sp>
      <p:sp>
        <p:nvSpPr>
          <p:cNvPr id="146" name="50"/>
          <p:cNvSpPr/>
          <p:nvPr/>
        </p:nvSpPr>
        <p:spPr>
          <a:xfrm>
            <a:off x="16165128" y="12369800"/>
            <a:ext cx="994544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 defTabSz="685800">
              <a:defRPr b="1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50</a:t>
            </a:r>
          </a:p>
        </p:txBody>
      </p:sp>
      <p:sp>
        <p:nvSpPr>
          <p:cNvPr id="147" name="60"/>
          <p:cNvSpPr/>
          <p:nvPr/>
        </p:nvSpPr>
        <p:spPr>
          <a:xfrm>
            <a:off x="17536728" y="12369800"/>
            <a:ext cx="994544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 defTabSz="685800">
              <a:defRPr b="1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60</a:t>
            </a:r>
          </a:p>
        </p:txBody>
      </p:sp>
      <p:sp>
        <p:nvSpPr>
          <p:cNvPr id="148" name="70"/>
          <p:cNvSpPr/>
          <p:nvPr/>
        </p:nvSpPr>
        <p:spPr>
          <a:xfrm>
            <a:off x="18908328" y="12369800"/>
            <a:ext cx="994544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 defTabSz="685800">
              <a:defRPr b="1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70</a:t>
            </a:r>
          </a:p>
        </p:txBody>
      </p:sp>
      <p:sp>
        <p:nvSpPr>
          <p:cNvPr id="149" name="80"/>
          <p:cNvSpPr/>
          <p:nvPr/>
        </p:nvSpPr>
        <p:spPr>
          <a:xfrm>
            <a:off x="20279928" y="12369800"/>
            <a:ext cx="994544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 defTabSz="685800">
              <a:defRPr b="1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80</a:t>
            </a:r>
          </a:p>
        </p:txBody>
      </p:sp>
      <p:sp>
        <p:nvSpPr>
          <p:cNvPr id="150" name="90"/>
          <p:cNvSpPr/>
          <p:nvPr/>
        </p:nvSpPr>
        <p:spPr>
          <a:xfrm>
            <a:off x="21651528" y="12369800"/>
            <a:ext cx="994544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 defTabSz="685800">
              <a:defRPr b="1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90</a:t>
            </a:r>
          </a:p>
        </p:txBody>
      </p:sp>
      <p:sp>
        <p:nvSpPr>
          <p:cNvPr id="151" name="95"/>
          <p:cNvSpPr/>
          <p:nvPr/>
        </p:nvSpPr>
        <p:spPr>
          <a:xfrm>
            <a:off x="23023128" y="12369800"/>
            <a:ext cx="994544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 defTabSz="685800">
              <a:defRPr b="1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95</a:t>
            </a:r>
          </a:p>
        </p:txBody>
      </p:sp>
      <p:sp>
        <p:nvSpPr>
          <p:cNvPr id="152" name="Circle"/>
          <p:cNvSpPr/>
          <p:nvPr/>
        </p:nvSpPr>
        <p:spPr>
          <a:xfrm>
            <a:off x="18440400" y="6603227"/>
            <a:ext cx="937967" cy="936656"/>
          </a:xfrm>
          <a:prstGeom prst="ellipse">
            <a:avLst/>
          </a:prstGeom>
          <a:solidFill>
            <a:srgbClr val="FFFB00">
              <a:alpha val="51616"/>
            </a:srgbClr>
          </a:solidFill>
          <a:ln w="76200">
            <a:solidFill>
              <a:srgbClr val="941100"/>
            </a:solidFill>
            <a:miter lim="400000"/>
          </a:ln>
        </p:spPr>
        <p:txBody>
          <a:bodyPr lIns="76200" tIns="76200" rIns="76200" bIns="76200" anchor="ctr"/>
          <a:lstStyle/>
          <a:p>
            <a:pPr defTabSz="876300">
              <a:defRPr sz="6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defRPr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d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73474 0.127821" pathEditMode="relative">
                                      <p:cBhvr>
                                        <p:cTn id="48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3474 0.127821 C -0.080620 0.146545 -0.153838 0.212830 -0.160984 0.231554 C -0.168130 0.250277 -0.109203 0.221439 -0.116349 0.240162" pathEditMode="relative">
                                      <p:cBhvr>
                                        <p:cTn id="51" dur="1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fill="hold" grpId="0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450"/>
                            </p:stCondLst>
                            <p:childTnLst>
                              <p:par>
                                <p:cTn id="57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6349 0.240162 L -0.074223 0.129760" pathEditMode="relative">
                                      <p:cBhvr>
                                        <p:cTn id="6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4223 0.129760 L -0.042664 0.247200" pathEditMode="relative">
                                      <p:cBhvr>
                                        <p:cTn id="71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2664 0.247200 C -0.042664 0.247200 -0.081499 0.156629 -0.076241 0.128668 C -0.070815 0.099812 0.001249 0.000781 0.001249 0.000781" pathEditMode="relative">
                                      <p:cBhvr>
                                        <p:cTn id="79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49 0.000781 C 0.001249 0.000781 0.089303 0.080976 0.093132 0.112500 C 0.096130 0.137189 0.027653 0.241869 0.027653 0.241869" pathEditMode="relative">
                                      <p:cBhvr>
                                        <p:cTn id="87" dur="1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500"/>
                            </p:stCondLst>
                            <p:childTnLst>
                              <p:par>
                                <p:cTn id="89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7653 0.241869 L 0.063440 0.116949" pathEditMode="relative">
                                      <p:cBhvr>
                                        <p:cTn id="95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440 0.116949 L 0.098983 0.239504" pathEditMode="relative">
                                      <p:cBhvr>
                                        <p:cTn id="103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8983 0.239504 L 0.108521 0.118359" pathEditMode="relative">
                                      <p:cBhvr>
                                        <p:cTn id="111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500"/>
                            </p:stCondLst>
                            <p:childTnLst>
                              <p:par>
                                <p:cTn id="113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8521 0.118359 L 0.154606 0.239981" pathEditMode="relative">
                                      <p:cBhvr>
                                        <p:cTn id="119" dur="5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2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 advAuto="0"/>
      <p:bldP spid="126" grpId="0" build="p" animBg="1" advAuto="0"/>
      <p:bldP spid="142" grpId="0" animBg="1" advAuto="0"/>
      <p:bldP spid="143" grpId="0" animBg="1" advAuto="0"/>
      <p:bldP spid="144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  <p:bldP spid="151" grpId="0" animBg="1" advAuto="0"/>
      <p:bldP spid="152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2-3 Tree Operations"/>
          <p:cNvSpPr txBox="1">
            <a:spLocks noGrp="1"/>
          </p:cNvSpPr>
          <p:nvPr>
            <p:ph type="ctrTitle"/>
          </p:nvPr>
        </p:nvSpPr>
        <p:spPr>
          <a:xfrm>
            <a:off x="4400550" y="4362450"/>
            <a:ext cx="15582900" cy="4991100"/>
          </a:xfrm>
          <a:prstGeom prst="rect">
            <a:avLst/>
          </a:prstGeom>
        </p:spPr>
        <p:txBody>
          <a:bodyPr/>
          <a:lstStyle/>
          <a:p>
            <a:r>
              <a:t>2-3 Tree Operations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Inserting to 2-3 Tre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Inserting to 2-3 Trees</a:t>
            </a:r>
          </a:p>
        </p:txBody>
      </p:sp>
      <p:sp>
        <p:nvSpPr>
          <p:cNvPr id="159" name="Always insert values into an EXISTING leaf…"/>
          <p:cNvSpPr txBox="1">
            <a:spLocks noGrp="1"/>
          </p:cNvSpPr>
          <p:nvPr>
            <p:ph type="body" idx="1"/>
          </p:nvPr>
        </p:nvSpPr>
        <p:spPr>
          <a:xfrm>
            <a:off x="190500" y="2724150"/>
            <a:ext cx="22631400" cy="11582400"/>
          </a:xfrm>
          <a:prstGeom prst="rect">
            <a:avLst/>
          </a:prstGeom>
        </p:spPr>
        <p:txBody>
          <a:bodyPr/>
          <a:lstStyle/>
          <a:p>
            <a:pPr marL="508000" indent="-508000">
              <a:spcBef>
                <a:spcPts val="4800"/>
              </a:spcBef>
              <a:buBlip>
                <a:blip r:embed="rId2"/>
              </a:buBlip>
              <a:defRPr sz="4800" b="0" i="1">
                <a:solidFill>
                  <a:srgbClr val="941100"/>
                </a:solidFill>
              </a:defRPr>
            </a:pPr>
            <a:r>
              <a:t>Always insert values into an EXISTING leaf</a:t>
            </a:r>
          </a:p>
          <a:p>
            <a:pPr lvl="4">
              <a:spcBef>
                <a:spcPts val="4800"/>
              </a:spcBef>
              <a:buBlip>
                <a:blip r:embed="rId2"/>
              </a:buBlip>
            </a:pPr>
            <a:r>
              <a:t>Only exception — first value inserted into empty tree</a:t>
            </a:r>
          </a:p>
          <a:p>
            <a:pPr lvl="4">
              <a:spcBef>
                <a:spcPts val="4800"/>
              </a:spcBef>
              <a:buBlip>
                <a:blip r:embed="rId2"/>
              </a:buBlip>
            </a:pPr>
            <a:r>
              <a:t>Create a 2-node and insert value</a:t>
            </a:r>
          </a:p>
          <a:p>
            <a:pPr marL="508000" indent="-508000">
              <a:spcBef>
                <a:spcPts val="4800"/>
              </a:spcBef>
              <a:buBlip>
                <a:blip r:embed="rId2"/>
              </a:buBlip>
              <a:defRPr sz="4800" b="0"/>
            </a:pPr>
            <a:r>
              <a:t>Inserting a value into a 2-node turns it into a 3-node</a:t>
            </a:r>
          </a:p>
          <a:p>
            <a:pPr marL="508000" indent="-508000">
              <a:spcBef>
                <a:spcPts val="4800"/>
              </a:spcBef>
              <a:buBlip>
                <a:blip r:embed="rId2"/>
              </a:buBlip>
              <a:defRPr sz="4800" b="0"/>
            </a:pPr>
            <a:r>
              <a:t>Inserting a value into a 3-node causes it to divide</a:t>
            </a:r>
          </a:p>
          <a:p>
            <a:pPr marL="2461846" lvl="5" indent="-556846">
              <a:spcBef>
                <a:spcPts val="4800"/>
              </a:spcBef>
              <a:buBlip>
                <a:blip r:embed="rId2"/>
              </a:buBlip>
              <a:defRPr sz="4800" b="0"/>
            </a:pPr>
            <a:r>
              <a:t>Result is subtree of three 2-nodes</a:t>
            </a:r>
          </a:p>
        </p:txBody>
      </p:sp>
      <p:sp>
        <p:nvSpPr>
          <p:cNvPr id="160" name="Oval"/>
          <p:cNvSpPr/>
          <p:nvPr/>
        </p:nvSpPr>
        <p:spPr>
          <a:xfrm>
            <a:off x="17837508" y="6648450"/>
            <a:ext cx="985861" cy="753811"/>
          </a:xfrm>
          <a:prstGeom prst="ellipse">
            <a:avLst/>
          </a:prstGeom>
          <a:blipFill>
            <a:blip r:embed="rId3"/>
          </a:blipFill>
          <a:ln w="25400">
            <a:solidFill>
              <a:srgbClr val="000000"/>
            </a:solidFill>
            <a:miter lim="400000"/>
          </a:ln>
        </p:spPr>
        <p:txBody>
          <a:bodyPr lIns="76200" tIns="76200" rIns="76200" bIns="76200" anchor="ctr"/>
          <a:lstStyle/>
          <a:p>
            <a:pPr defTabSz="876300">
              <a:defRPr>
                <a:solidFill>
                  <a:srgbClr val="FFFFFF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endParaRPr/>
          </a:p>
        </p:txBody>
      </p:sp>
      <p:sp>
        <p:nvSpPr>
          <p:cNvPr id="161" name="Oval"/>
          <p:cNvSpPr/>
          <p:nvPr/>
        </p:nvSpPr>
        <p:spPr>
          <a:xfrm>
            <a:off x="17837508" y="6644354"/>
            <a:ext cx="1790701" cy="762001"/>
          </a:xfrm>
          <a:prstGeom prst="ellipse">
            <a:avLst/>
          </a:prstGeom>
          <a:blipFill>
            <a:blip r:embed="rId3"/>
          </a:blipFill>
          <a:ln w="25400">
            <a:solidFill>
              <a:srgbClr val="000000"/>
            </a:solidFill>
            <a:miter lim="400000"/>
          </a:ln>
        </p:spPr>
        <p:txBody>
          <a:bodyPr lIns="76200" tIns="76200" rIns="76200" bIns="76200" anchor="ctr"/>
          <a:lstStyle/>
          <a:p>
            <a:pPr defTabSz="876300">
              <a:defRPr>
                <a:solidFill>
                  <a:srgbClr val="FFFFFF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endParaRPr/>
          </a:p>
        </p:txBody>
      </p:sp>
      <p:sp>
        <p:nvSpPr>
          <p:cNvPr id="162" name="50"/>
          <p:cNvSpPr/>
          <p:nvPr/>
        </p:nvSpPr>
        <p:spPr>
          <a:xfrm>
            <a:off x="17946501" y="6723888"/>
            <a:ext cx="727406" cy="515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876300">
              <a:defRPr sz="32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50</a:t>
            </a:r>
          </a:p>
        </p:txBody>
      </p:sp>
      <p:sp>
        <p:nvSpPr>
          <p:cNvPr id="163" name="70"/>
          <p:cNvSpPr/>
          <p:nvPr/>
        </p:nvSpPr>
        <p:spPr>
          <a:xfrm>
            <a:off x="18727551" y="5390388"/>
            <a:ext cx="727406" cy="515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876300">
              <a:defRPr sz="32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70</a:t>
            </a:r>
          </a:p>
        </p:txBody>
      </p:sp>
      <p:sp>
        <p:nvSpPr>
          <p:cNvPr id="164" name="Line"/>
          <p:cNvSpPr/>
          <p:nvPr/>
        </p:nvSpPr>
        <p:spPr>
          <a:xfrm flipH="1">
            <a:off x="18288000" y="5543550"/>
            <a:ext cx="723900" cy="1504950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76200" tIns="76200" rIns="76200" bIns="76200" anchor="ctr"/>
          <a:lstStyle/>
          <a:p>
            <a:pPr algn="l" defTabSz="685800"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5" name="Line"/>
          <p:cNvSpPr/>
          <p:nvPr/>
        </p:nvSpPr>
        <p:spPr>
          <a:xfrm>
            <a:off x="19030950" y="5543550"/>
            <a:ext cx="838200" cy="1466850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76200" tIns="76200" rIns="76200" bIns="76200" anchor="ctr"/>
          <a:lstStyle/>
          <a:p>
            <a:pPr algn="l" defTabSz="685800"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66" name="Oval"/>
          <p:cNvSpPr/>
          <p:nvPr/>
        </p:nvSpPr>
        <p:spPr>
          <a:xfrm>
            <a:off x="17837508" y="6644354"/>
            <a:ext cx="1790701" cy="762001"/>
          </a:xfrm>
          <a:prstGeom prst="ellipse">
            <a:avLst/>
          </a:prstGeom>
          <a:blipFill>
            <a:blip r:embed="rId3"/>
          </a:blipFill>
          <a:ln w="25400">
            <a:solidFill>
              <a:srgbClr val="000000"/>
            </a:solidFill>
            <a:miter lim="400000"/>
          </a:ln>
        </p:spPr>
        <p:txBody>
          <a:bodyPr lIns="76200" tIns="76200" rIns="76200" bIns="76200" anchor="ctr"/>
          <a:lstStyle/>
          <a:p>
            <a:pPr defTabSz="876300">
              <a:defRPr>
                <a:solidFill>
                  <a:srgbClr val="FFFFFF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endParaRPr/>
          </a:p>
        </p:txBody>
      </p:sp>
      <p:sp>
        <p:nvSpPr>
          <p:cNvPr id="167" name="Oval"/>
          <p:cNvSpPr/>
          <p:nvPr/>
        </p:nvSpPr>
        <p:spPr>
          <a:xfrm>
            <a:off x="17837508" y="6606254"/>
            <a:ext cx="2400301" cy="762001"/>
          </a:xfrm>
          <a:prstGeom prst="ellipse">
            <a:avLst/>
          </a:prstGeom>
          <a:blipFill>
            <a:blip r:embed="rId3"/>
          </a:blipFill>
          <a:ln w="25400">
            <a:solidFill>
              <a:srgbClr val="000000"/>
            </a:solidFill>
            <a:miter lim="400000"/>
          </a:ln>
        </p:spPr>
        <p:txBody>
          <a:bodyPr lIns="76200" tIns="76200" rIns="76200" bIns="76200" anchor="ctr"/>
          <a:lstStyle/>
          <a:p>
            <a:pPr defTabSz="876300">
              <a:defRPr>
                <a:solidFill>
                  <a:srgbClr val="FFFFFF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endParaRPr/>
          </a:p>
        </p:txBody>
      </p:sp>
      <p:sp>
        <p:nvSpPr>
          <p:cNvPr id="168" name="Oval"/>
          <p:cNvSpPr/>
          <p:nvPr/>
        </p:nvSpPr>
        <p:spPr>
          <a:xfrm>
            <a:off x="19266256" y="6648450"/>
            <a:ext cx="985861" cy="753811"/>
          </a:xfrm>
          <a:prstGeom prst="ellipse">
            <a:avLst/>
          </a:prstGeom>
          <a:blipFill>
            <a:blip r:embed="rId3"/>
          </a:blipFill>
          <a:ln w="25400">
            <a:solidFill>
              <a:srgbClr val="000000"/>
            </a:solidFill>
            <a:miter lim="400000"/>
          </a:ln>
        </p:spPr>
        <p:txBody>
          <a:bodyPr lIns="76200" tIns="76200" rIns="76200" bIns="76200" anchor="ctr"/>
          <a:lstStyle/>
          <a:p>
            <a:pPr defTabSz="876300">
              <a:defRPr>
                <a:solidFill>
                  <a:srgbClr val="FFFFFF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endParaRPr/>
          </a:p>
        </p:txBody>
      </p:sp>
      <p:sp>
        <p:nvSpPr>
          <p:cNvPr id="169" name="Oval"/>
          <p:cNvSpPr/>
          <p:nvPr/>
        </p:nvSpPr>
        <p:spPr>
          <a:xfrm>
            <a:off x="17837508" y="6648450"/>
            <a:ext cx="985861" cy="753811"/>
          </a:xfrm>
          <a:prstGeom prst="ellipse">
            <a:avLst/>
          </a:prstGeom>
          <a:blipFill>
            <a:blip r:embed="rId3"/>
          </a:blipFill>
          <a:ln w="25400">
            <a:solidFill>
              <a:srgbClr val="000000"/>
            </a:solidFill>
            <a:miter lim="400000"/>
          </a:ln>
        </p:spPr>
        <p:txBody>
          <a:bodyPr lIns="76200" tIns="76200" rIns="76200" bIns="76200" anchor="ctr"/>
          <a:lstStyle/>
          <a:p>
            <a:pPr defTabSz="876300">
              <a:defRPr>
                <a:solidFill>
                  <a:srgbClr val="FFFFFF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endParaRPr/>
          </a:p>
        </p:txBody>
      </p:sp>
      <p:sp>
        <p:nvSpPr>
          <p:cNvPr id="170" name="Oval"/>
          <p:cNvSpPr/>
          <p:nvPr/>
        </p:nvSpPr>
        <p:spPr>
          <a:xfrm>
            <a:off x="18561408" y="6648450"/>
            <a:ext cx="985861" cy="753811"/>
          </a:xfrm>
          <a:prstGeom prst="ellipse">
            <a:avLst/>
          </a:prstGeom>
          <a:blipFill>
            <a:blip r:embed="rId3"/>
          </a:blipFill>
          <a:ln w="25400">
            <a:solidFill>
              <a:srgbClr val="000000"/>
            </a:solidFill>
            <a:miter lim="400000"/>
          </a:ln>
        </p:spPr>
        <p:txBody>
          <a:bodyPr lIns="76200" tIns="76200" rIns="76200" bIns="76200" anchor="ctr"/>
          <a:lstStyle/>
          <a:p>
            <a:pPr defTabSz="876300">
              <a:defRPr>
                <a:solidFill>
                  <a:srgbClr val="FFFFFF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endParaRPr/>
          </a:p>
        </p:txBody>
      </p:sp>
      <p:sp>
        <p:nvSpPr>
          <p:cNvPr id="171" name="90"/>
          <p:cNvSpPr/>
          <p:nvPr/>
        </p:nvSpPr>
        <p:spPr>
          <a:xfrm>
            <a:off x="19394301" y="4818888"/>
            <a:ext cx="727406" cy="515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876300">
              <a:defRPr sz="32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90</a:t>
            </a:r>
          </a:p>
        </p:txBody>
      </p:sp>
      <p:sp>
        <p:nvSpPr>
          <p:cNvPr id="172" name="50"/>
          <p:cNvSpPr/>
          <p:nvPr/>
        </p:nvSpPr>
        <p:spPr>
          <a:xfrm>
            <a:off x="17946501" y="6723888"/>
            <a:ext cx="727406" cy="515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876300">
              <a:defRPr sz="32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50</a:t>
            </a:r>
          </a:p>
        </p:txBody>
      </p:sp>
      <p:sp>
        <p:nvSpPr>
          <p:cNvPr id="173" name="70"/>
          <p:cNvSpPr/>
          <p:nvPr/>
        </p:nvSpPr>
        <p:spPr>
          <a:xfrm>
            <a:off x="18670401" y="6723888"/>
            <a:ext cx="727406" cy="515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876300">
              <a:defRPr sz="32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70</a:t>
            </a:r>
          </a:p>
        </p:txBody>
      </p:sp>
      <p:sp>
        <p:nvSpPr>
          <p:cNvPr id="174" name="50"/>
          <p:cNvSpPr/>
          <p:nvPr/>
        </p:nvSpPr>
        <p:spPr>
          <a:xfrm>
            <a:off x="16838228" y="2730500"/>
            <a:ext cx="994544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 defTabSz="685800">
              <a:defRPr b="1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50</a:t>
            </a:r>
          </a:p>
        </p:txBody>
      </p:sp>
      <p:sp>
        <p:nvSpPr>
          <p:cNvPr id="175" name="70"/>
          <p:cNvSpPr/>
          <p:nvPr/>
        </p:nvSpPr>
        <p:spPr>
          <a:xfrm>
            <a:off x="18514628" y="2730500"/>
            <a:ext cx="994544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 defTabSz="685800">
              <a:defRPr b="1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70</a:t>
            </a:r>
          </a:p>
        </p:txBody>
      </p:sp>
      <p:sp>
        <p:nvSpPr>
          <p:cNvPr id="176" name="90"/>
          <p:cNvSpPr/>
          <p:nvPr/>
        </p:nvSpPr>
        <p:spPr>
          <a:xfrm>
            <a:off x="20248178" y="2730500"/>
            <a:ext cx="994544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 defTabSz="685800">
              <a:defRPr b="1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90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600"/>
                                        <p:tgtEl>
                                          <p:spTgt spid="1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6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600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60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10" presetClass="entr" fill="hold" grpId="0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300"/>
                            </p:stCondLst>
                            <p:childTnLst>
                              <p:par>
                                <p:cTn id="27" presetID="10" presetClass="entr" fill="hold" grpId="0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0" presetClass="entr" fill="hold" grpId="0" nodeType="afterEffect">
                                  <p:stCondLst>
                                    <p:cond delay="2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600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"/>
                            </p:stCondLst>
                            <p:childTnLst>
                              <p:par>
                                <p:cTn id="49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59" dur="500" fill="hold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2401 0.097926" pathEditMode="relative">
                                      <p:cBhvr>
                                        <p:cTn id="63" dur="75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7" fill="hold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600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600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"/>
                            </p:stCondLst>
                            <p:childTnLst>
                              <p:par>
                                <p:cTn id="73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100"/>
                            </p:stCondLst>
                            <p:childTnLst>
                              <p:par>
                                <p:cTn id="77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8" dur="500" fill="hold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600"/>
                            </p:stCondLst>
                            <p:childTnLst>
                              <p:par>
                                <p:cTn id="81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2" dur="500" fill="hold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100"/>
                            </p:stCondLst>
                            <p:childTnLst>
                              <p:par>
                                <p:cTn id="85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6" dur="500" fill="hold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600"/>
                            </p:stCondLst>
                            <p:childTnLst>
                              <p:par>
                                <p:cTn id="89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3100"/>
                            </p:stCondLst>
                            <p:childTnLst>
                              <p:par>
                                <p:cTn id="93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600"/>
                            </p:stCondLst>
                            <p:childTnLst>
                              <p:par>
                                <p:cTn id="97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0650 0.138204" pathEditMode="relative">
                                      <p:cBhvr>
                                        <p:cTn id="103" dur="75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"/>
                            </p:stCondLst>
                            <p:childTnLst>
                              <p:par>
                                <p:cTn id="10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250"/>
                            </p:stCondLst>
                            <p:childTnLst>
                              <p:par>
                                <p:cTn id="109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0" dur="400" fill="hold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5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9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27" dur="500" fill="hold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0178 -0.114979" pathEditMode="relative">
                                      <p:cBhvr>
                                        <p:cTn id="132" dur="75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0129 -0.114574" pathEditMode="relative">
                                      <p:cBhvr>
                                        <p:cTn id="135" dur="75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750"/>
                            </p:stCondLst>
                            <p:childTnLst>
                              <p:par>
                                <p:cTn id="137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8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250"/>
                            </p:stCondLst>
                            <p:childTnLst>
                              <p:par>
                                <p:cTn id="141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2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" grpId="0" animBg="1" advAuto="0"/>
      <p:bldP spid="159" grpId="0" build="p" animBg="1" advAuto="0"/>
      <p:bldP spid="160" grpId="0" animBg="1" advAuto="0"/>
      <p:bldP spid="160" grpId="1" animBg="1" advAuto="0"/>
      <p:bldP spid="161" grpId="0" animBg="1" advAuto="0"/>
      <p:bldP spid="161" grpId="1" animBg="1" advAuto="0"/>
      <p:bldP spid="162" grpId="0" animBg="1" advAuto="0"/>
      <p:bldP spid="162" grpId="1" animBg="1" advAuto="0"/>
      <p:bldP spid="163" grpId="0" animBg="1" advAuto="0"/>
      <p:bldP spid="163" grpId="1" animBg="1" advAuto="0"/>
      <p:bldP spid="164" grpId="0" animBg="1" advAuto="0"/>
      <p:bldP spid="165" grpId="0" animBg="1" advAuto="0"/>
      <p:bldP spid="166" grpId="0" animBg="1" advAuto="0"/>
      <p:bldP spid="166" grpId="1" animBg="1" advAuto="0"/>
      <p:bldP spid="167" grpId="0" animBg="1" advAuto="0"/>
      <p:bldP spid="167" grpId="1" animBg="1" advAuto="0"/>
      <p:bldP spid="168" grpId="0" animBg="1" advAuto="0"/>
      <p:bldP spid="169" grpId="0" animBg="1" advAuto="0"/>
      <p:bldP spid="170" grpId="0" animBg="1" advAuto="0"/>
      <p:bldP spid="171" grpId="0" animBg="1" advAuto="0"/>
      <p:bldP spid="172" grpId="0" animBg="1" advAuto="0"/>
      <p:bldP spid="173" grpId="0" animBg="1" advAuto="0"/>
      <p:bldP spid="174" grpId="0" animBg="1" advAuto="0"/>
      <p:bldP spid="175" grpId="0" animBg="1" advAuto="0"/>
      <p:bldP spid="176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Inserting to 2-3 Tre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Inserting to 2-3 Trees</a:t>
            </a:r>
          </a:p>
        </p:txBody>
      </p:sp>
      <p:sp>
        <p:nvSpPr>
          <p:cNvPr id="179" name="To insert an item with search key k into a 2-3 tree…"/>
          <p:cNvSpPr txBox="1">
            <a:spLocks noGrp="1"/>
          </p:cNvSpPr>
          <p:nvPr>
            <p:ph type="body" idx="1"/>
          </p:nvPr>
        </p:nvSpPr>
        <p:spPr>
          <a:xfrm>
            <a:off x="190500" y="2343150"/>
            <a:ext cx="15653121" cy="11281661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3800"/>
              </a:spcBef>
              <a:buBlip>
                <a:blip r:embed="rId2"/>
              </a:buBlip>
            </a:pPr>
            <a:r>
              <a:t>To insert an item with search key </a:t>
            </a:r>
            <a:r>
              <a:rPr i="1">
                <a:solidFill>
                  <a:srgbClr val="0433FF"/>
                </a:solidFill>
              </a:rPr>
              <a:t>k</a:t>
            </a:r>
            <a:r>
              <a:t> into a 2-3 tree</a:t>
            </a:r>
          </a:p>
          <a:p>
            <a:pPr lvl="1">
              <a:spcBef>
                <a:spcPts val="3800"/>
              </a:spcBef>
              <a:buBlip>
                <a:blip r:embed="rId2"/>
              </a:buBlip>
            </a:pPr>
            <a:r>
              <a:t>Locate the leaf at which the search for </a:t>
            </a:r>
            <a:r>
              <a:rPr b="1" i="1">
                <a:solidFill>
                  <a:srgbClr val="0433FF"/>
                </a:solidFill>
              </a:rPr>
              <a:t>k</a:t>
            </a:r>
            <a:r>
              <a:t> would terminate</a:t>
            </a:r>
          </a:p>
          <a:p>
            <a:pPr lvl="1">
              <a:spcBef>
                <a:spcPts val="3800"/>
              </a:spcBef>
              <a:buBlip>
                <a:blip r:embed="rId2"/>
              </a:buBlip>
            </a:pPr>
            <a:r>
              <a:t>Insert the new item </a:t>
            </a:r>
            <a:r>
              <a:rPr b="1" i="1">
                <a:solidFill>
                  <a:srgbClr val="0433FF"/>
                </a:solidFill>
              </a:rPr>
              <a:t>k</a:t>
            </a:r>
            <a:r>
              <a:t> into the leaf</a:t>
            </a:r>
          </a:p>
          <a:p>
            <a:pPr lvl="1">
              <a:spcBef>
                <a:spcPts val="3800"/>
              </a:spcBef>
              <a:buBlip>
                <a:blip r:embed="rId2"/>
              </a:buBlip>
            </a:pPr>
            <a:r>
              <a:t>If the leaf now contains only two items, you’re done </a:t>
            </a:r>
          </a:p>
          <a:p>
            <a:pPr lvl="1">
              <a:spcBef>
                <a:spcPts val="3800"/>
              </a:spcBef>
              <a:buBlip>
                <a:blip r:embed="rId2"/>
              </a:buBlip>
            </a:pPr>
            <a:r>
              <a:t>If the leaf now contains three items, </a:t>
            </a:r>
          </a:p>
          <a:p>
            <a:pPr lvl="3">
              <a:spcBef>
                <a:spcPts val="3800"/>
              </a:spcBef>
              <a:buBlip>
                <a:blip r:embed="rId2"/>
              </a:buBlip>
            </a:pPr>
            <a:r>
              <a:t>split the leaf into 2-nodes and move middle value into parent node</a:t>
            </a:r>
          </a:p>
          <a:p>
            <a:pPr lvl="3">
              <a:spcBef>
                <a:spcPts val="3800"/>
              </a:spcBef>
              <a:buBlip>
                <a:blip r:embed="rId2"/>
              </a:buBlip>
            </a:pPr>
            <a:r>
              <a:t>If no parent node exists, </a:t>
            </a:r>
          </a:p>
          <a:p>
            <a:pPr lvl="4">
              <a:spcBef>
                <a:spcPts val="3800"/>
              </a:spcBef>
              <a:buBlip>
                <a:blip r:embed="rId2"/>
              </a:buBlip>
            </a:pPr>
            <a:r>
              <a:t>create a 2-node to hold the value.</a:t>
            </a:r>
          </a:p>
        </p:txBody>
      </p:sp>
      <p:sp>
        <p:nvSpPr>
          <p:cNvPr id="180" name="Oval"/>
          <p:cNvSpPr/>
          <p:nvPr/>
        </p:nvSpPr>
        <p:spPr>
          <a:xfrm>
            <a:off x="17837508" y="6648450"/>
            <a:ext cx="985861" cy="753811"/>
          </a:xfrm>
          <a:prstGeom prst="ellipse">
            <a:avLst/>
          </a:prstGeom>
          <a:blipFill>
            <a:blip r:embed="rId3"/>
          </a:blipFill>
          <a:ln w="25400">
            <a:solidFill>
              <a:srgbClr val="000000"/>
            </a:solidFill>
            <a:miter lim="400000"/>
          </a:ln>
        </p:spPr>
        <p:txBody>
          <a:bodyPr lIns="76200" tIns="76200" rIns="76200" bIns="76200" anchor="ctr"/>
          <a:lstStyle/>
          <a:p>
            <a:pPr defTabSz="876300">
              <a:defRPr>
                <a:solidFill>
                  <a:srgbClr val="FFFFFF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endParaRPr/>
          </a:p>
        </p:txBody>
      </p:sp>
      <p:sp>
        <p:nvSpPr>
          <p:cNvPr id="181" name="50"/>
          <p:cNvSpPr/>
          <p:nvPr/>
        </p:nvSpPr>
        <p:spPr>
          <a:xfrm>
            <a:off x="17946501" y="6723888"/>
            <a:ext cx="727406" cy="515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876300">
              <a:defRPr sz="32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50</a:t>
            </a:r>
          </a:p>
        </p:txBody>
      </p:sp>
      <p:sp>
        <p:nvSpPr>
          <p:cNvPr id="182" name="Line"/>
          <p:cNvSpPr/>
          <p:nvPr/>
        </p:nvSpPr>
        <p:spPr>
          <a:xfrm flipH="1">
            <a:off x="18288000" y="5543550"/>
            <a:ext cx="723900" cy="1504950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76200" tIns="76200" rIns="76200" bIns="76200" anchor="ctr"/>
          <a:lstStyle/>
          <a:p>
            <a:pPr algn="l" defTabSz="685800"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3" name="Line"/>
          <p:cNvSpPr/>
          <p:nvPr/>
        </p:nvSpPr>
        <p:spPr>
          <a:xfrm>
            <a:off x="19030950" y="5543550"/>
            <a:ext cx="838200" cy="1466850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76200" tIns="76200" rIns="76200" bIns="76200" anchor="ctr"/>
          <a:lstStyle/>
          <a:p>
            <a:pPr algn="l" defTabSz="685800"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184" name="Oval"/>
          <p:cNvSpPr/>
          <p:nvPr/>
        </p:nvSpPr>
        <p:spPr>
          <a:xfrm>
            <a:off x="19266256" y="6648450"/>
            <a:ext cx="985861" cy="753811"/>
          </a:xfrm>
          <a:prstGeom prst="ellipse">
            <a:avLst/>
          </a:prstGeom>
          <a:blipFill>
            <a:blip r:embed="rId3"/>
          </a:blipFill>
          <a:ln w="25400">
            <a:solidFill>
              <a:srgbClr val="000000"/>
            </a:solidFill>
            <a:miter lim="400000"/>
          </a:ln>
        </p:spPr>
        <p:txBody>
          <a:bodyPr lIns="76200" tIns="76200" rIns="76200" bIns="76200" anchor="ctr"/>
          <a:lstStyle/>
          <a:p>
            <a:pPr defTabSz="876300">
              <a:defRPr>
                <a:solidFill>
                  <a:srgbClr val="FFFFFF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endParaRPr/>
          </a:p>
        </p:txBody>
      </p:sp>
      <p:sp>
        <p:nvSpPr>
          <p:cNvPr id="185" name="Oval"/>
          <p:cNvSpPr/>
          <p:nvPr/>
        </p:nvSpPr>
        <p:spPr>
          <a:xfrm>
            <a:off x="17837508" y="6648450"/>
            <a:ext cx="985861" cy="753811"/>
          </a:xfrm>
          <a:prstGeom prst="ellipse">
            <a:avLst/>
          </a:prstGeom>
          <a:blipFill>
            <a:blip r:embed="rId3"/>
          </a:blipFill>
          <a:ln w="25400">
            <a:solidFill>
              <a:srgbClr val="000000"/>
            </a:solidFill>
            <a:miter lim="400000"/>
          </a:ln>
        </p:spPr>
        <p:txBody>
          <a:bodyPr lIns="76200" tIns="76200" rIns="76200" bIns="76200" anchor="ctr"/>
          <a:lstStyle/>
          <a:p>
            <a:pPr defTabSz="876300">
              <a:defRPr>
                <a:solidFill>
                  <a:srgbClr val="FFFFFF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endParaRPr/>
          </a:p>
        </p:txBody>
      </p:sp>
      <p:sp>
        <p:nvSpPr>
          <p:cNvPr id="186" name="Oval"/>
          <p:cNvSpPr/>
          <p:nvPr/>
        </p:nvSpPr>
        <p:spPr>
          <a:xfrm>
            <a:off x="18561408" y="5099050"/>
            <a:ext cx="985861" cy="753811"/>
          </a:xfrm>
          <a:prstGeom prst="ellipse">
            <a:avLst/>
          </a:prstGeom>
          <a:blipFill>
            <a:blip r:embed="rId3"/>
          </a:blipFill>
          <a:ln w="25400">
            <a:solidFill>
              <a:srgbClr val="000000"/>
            </a:solidFill>
            <a:miter lim="400000"/>
          </a:ln>
        </p:spPr>
        <p:txBody>
          <a:bodyPr lIns="76200" tIns="76200" rIns="76200" bIns="76200" anchor="ctr"/>
          <a:lstStyle/>
          <a:p>
            <a:pPr defTabSz="876300">
              <a:defRPr>
                <a:solidFill>
                  <a:srgbClr val="FFFFFF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endParaRPr/>
          </a:p>
        </p:txBody>
      </p:sp>
      <p:sp>
        <p:nvSpPr>
          <p:cNvPr id="187" name="90"/>
          <p:cNvSpPr/>
          <p:nvPr/>
        </p:nvSpPr>
        <p:spPr>
          <a:xfrm>
            <a:off x="19380200" y="6718300"/>
            <a:ext cx="727406" cy="515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876300">
              <a:defRPr sz="32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90</a:t>
            </a:r>
          </a:p>
        </p:txBody>
      </p:sp>
      <p:sp>
        <p:nvSpPr>
          <p:cNvPr id="188" name="50"/>
          <p:cNvSpPr/>
          <p:nvPr/>
        </p:nvSpPr>
        <p:spPr>
          <a:xfrm>
            <a:off x="17946501" y="6723888"/>
            <a:ext cx="727406" cy="5156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876300">
              <a:defRPr sz="32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50</a:t>
            </a:r>
          </a:p>
        </p:txBody>
      </p:sp>
      <p:sp>
        <p:nvSpPr>
          <p:cNvPr id="189" name="70"/>
          <p:cNvSpPr/>
          <p:nvPr/>
        </p:nvSpPr>
        <p:spPr>
          <a:xfrm>
            <a:off x="18670401" y="5156200"/>
            <a:ext cx="727406" cy="5156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876300">
              <a:defRPr sz="32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70</a:t>
            </a:r>
          </a:p>
        </p:txBody>
      </p:sp>
      <p:sp>
        <p:nvSpPr>
          <p:cNvPr id="190" name="50"/>
          <p:cNvSpPr/>
          <p:nvPr/>
        </p:nvSpPr>
        <p:spPr>
          <a:xfrm>
            <a:off x="16838228" y="2730500"/>
            <a:ext cx="994544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 defTabSz="685800">
              <a:defRPr b="1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50</a:t>
            </a:r>
          </a:p>
        </p:txBody>
      </p:sp>
      <p:sp>
        <p:nvSpPr>
          <p:cNvPr id="191" name="70"/>
          <p:cNvSpPr/>
          <p:nvPr/>
        </p:nvSpPr>
        <p:spPr>
          <a:xfrm>
            <a:off x="18514628" y="2730500"/>
            <a:ext cx="994544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 defTabSz="685800">
              <a:defRPr b="1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70</a:t>
            </a:r>
          </a:p>
        </p:txBody>
      </p:sp>
      <p:sp>
        <p:nvSpPr>
          <p:cNvPr id="192" name="90"/>
          <p:cNvSpPr/>
          <p:nvPr/>
        </p:nvSpPr>
        <p:spPr>
          <a:xfrm>
            <a:off x="20248178" y="2730500"/>
            <a:ext cx="994544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 defTabSz="685800">
              <a:defRPr b="1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90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d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0" dur="500" fill="hold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8" grpId="0" animBg="1" advAuto="0"/>
      <p:bldP spid="179" grpId="0" animBg="1" advAuto="0"/>
      <p:bldP spid="181" grpId="0" animBg="1" advAuto="0"/>
      <p:bldP spid="181" grpId="1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When an internal node contains three items…"/>
          <p:cNvSpPr txBox="1">
            <a:spLocks noGrp="1"/>
          </p:cNvSpPr>
          <p:nvPr>
            <p:ph type="body" idx="1"/>
          </p:nvPr>
        </p:nvSpPr>
        <p:spPr>
          <a:xfrm>
            <a:off x="190500" y="2343150"/>
            <a:ext cx="14211300" cy="11315700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5600"/>
              </a:spcBef>
              <a:buBlip>
                <a:blip r:embed="rId2"/>
              </a:buBlip>
            </a:pPr>
            <a:r>
              <a:t>When an internal node contains three items</a:t>
            </a:r>
          </a:p>
          <a:p>
            <a:pPr marL="1846384" lvl="3" indent="-703384">
              <a:spcBef>
                <a:spcPts val="5600"/>
              </a:spcBef>
              <a:buBlip>
                <a:blip r:embed="rId2"/>
              </a:buBlip>
              <a:defRPr sz="4800"/>
            </a:pPr>
            <a:r>
              <a:t>Split the node into two nodes</a:t>
            </a:r>
          </a:p>
          <a:p>
            <a:pPr marL="1846384" lvl="3" indent="-703384">
              <a:spcBef>
                <a:spcPts val="5600"/>
              </a:spcBef>
              <a:buBlip>
                <a:blip r:embed="rId2"/>
              </a:buBlip>
              <a:defRPr sz="4800"/>
            </a:pPr>
            <a:r>
              <a:t>Accommodate the node’s children</a:t>
            </a:r>
          </a:p>
          <a:p>
            <a:pPr>
              <a:spcBef>
                <a:spcPts val="5600"/>
              </a:spcBef>
              <a:buBlip>
                <a:blip r:embed="rId2"/>
              </a:buBlip>
            </a:pPr>
            <a:r>
              <a:t>When the root contains three items</a:t>
            </a:r>
          </a:p>
          <a:p>
            <a:pPr marL="1846384" lvl="3" indent="-703384">
              <a:spcBef>
                <a:spcPts val="5600"/>
              </a:spcBef>
              <a:buBlip>
                <a:blip r:embed="rId2"/>
              </a:buBlip>
              <a:defRPr sz="4800"/>
            </a:pPr>
            <a:r>
              <a:t>Split the root into two nodes</a:t>
            </a:r>
          </a:p>
          <a:p>
            <a:pPr marL="1846384" lvl="3" indent="-703384">
              <a:spcBef>
                <a:spcPts val="5600"/>
              </a:spcBef>
              <a:buBlip>
                <a:blip r:embed="rId2"/>
              </a:buBlip>
              <a:defRPr sz="4800"/>
            </a:pPr>
            <a:r>
              <a:t>Create a new root node</a:t>
            </a:r>
          </a:p>
          <a:p>
            <a:pPr>
              <a:spcBef>
                <a:spcPts val="5600"/>
              </a:spcBef>
              <a:buBlip>
                <a:blip r:embed="rId2"/>
              </a:buBlip>
            </a:pPr>
            <a:r>
              <a:t>Tree grows in height</a:t>
            </a:r>
          </a:p>
        </p:txBody>
      </p:sp>
      <p:grpSp>
        <p:nvGrpSpPr>
          <p:cNvPr id="216" name="Group"/>
          <p:cNvGrpSpPr/>
          <p:nvPr/>
        </p:nvGrpSpPr>
        <p:grpSpPr>
          <a:xfrm>
            <a:off x="12706350" y="5129206"/>
            <a:ext cx="2369344" cy="7755806"/>
            <a:chOff x="0" y="0"/>
            <a:chExt cx="2369343" cy="7755804"/>
          </a:xfrm>
        </p:grpSpPr>
        <p:grpSp>
          <p:nvGrpSpPr>
            <p:cNvPr id="208" name="Group"/>
            <p:cNvGrpSpPr/>
            <p:nvPr/>
          </p:nvGrpSpPr>
          <p:grpSpPr>
            <a:xfrm>
              <a:off x="0" y="-1"/>
              <a:ext cx="2369344" cy="7755806"/>
              <a:chOff x="0" y="0"/>
              <a:chExt cx="2369343" cy="7755804"/>
            </a:xfrm>
          </p:grpSpPr>
          <p:sp>
            <p:nvSpPr>
              <p:cNvPr id="195" name="Line"/>
              <p:cNvSpPr/>
              <p:nvPr/>
            </p:nvSpPr>
            <p:spPr>
              <a:xfrm>
                <a:off x="899546" y="2624636"/>
                <a:ext cx="918625" cy="1574785"/>
              </a:xfrm>
              <a:prstGeom prst="line">
                <a:avLst/>
              </a:prstGeom>
              <a:noFill/>
              <a:ln w="889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6200" tIns="76200" rIns="76200" bIns="76200" numCol="1" anchor="ctr">
                <a:noAutofit/>
              </a:bodyPr>
              <a:lstStyle/>
              <a:p>
                <a:pPr algn="l" defTabSz="685800">
                  <a:defRPr sz="18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96" name="Line"/>
              <p:cNvSpPr/>
              <p:nvPr/>
            </p:nvSpPr>
            <p:spPr>
              <a:xfrm>
                <a:off x="400865" y="341203"/>
                <a:ext cx="1312319" cy="1312319"/>
              </a:xfrm>
              <a:prstGeom prst="line">
                <a:avLst/>
              </a:prstGeom>
              <a:noFill/>
              <a:ln w="889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6200" tIns="76200" rIns="76200" bIns="76200" numCol="1" anchor="ctr">
                <a:noAutofit/>
              </a:bodyPr>
              <a:lstStyle/>
              <a:p>
                <a:pPr algn="l" defTabSz="685800">
                  <a:defRPr sz="18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97" name="Line"/>
              <p:cNvSpPr/>
              <p:nvPr/>
            </p:nvSpPr>
            <p:spPr>
              <a:xfrm>
                <a:off x="794560" y="4908070"/>
                <a:ext cx="1076102" cy="1286074"/>
              </a:xfrm>
              <a:prstGeom prst="line">
                <a:avLst/>
              </a:prstGeom>
              <a:noFill/>
              <a:ln w="889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6200" tIns="76200" rIns="76200" bIns="76200" numCol="1" anchor="ctr">
                <a:noAutofit/>
              </a:bodyPr>
              <a:lstStyle/>
              <a:p>
                <a:pPr algn="l" defTabSz="685800">
                  <a:defRPr sz="18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98" name="Line"/>
              <p:cNvSpPr/>
              <p:nvPr/>
            </p:nvSpPr>
            <p:spPr>
              <a:xfrm flipH="1">
                <a:off x="628650" y="1417304"/>
                <a:ext cx="997362" cy="1666646"/>
              </a:xfrm>
              <a:prstGeom prst="line">
                <a:avLst/>
              </a:prstGeom>
              <a:noFill/>
              <a:ln w="889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6200" tIns="76200" rIns="76200" bIns="76200" numCol="1" anchor="ctr">
                <a:noAutofit/>
              </a:bodyPr>
              <a:lstStyle/>
              <a:p>
                <a:pPr algn="l" defTabSz="685800">
                  <a:defRPr sz="18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199" name="Line"/>
              <p:cNvSpPr/>
              <p:nvPr/>
            </p:nvSpPr>
            <p:spPr>
              <a:xfrm flipH="1">
                <a:off x="689575" y="3779477"/>
                <a:ext cx="1023609" cy="1627276"/>
              </a:xfrm>
              <a:prstGeom prst="line">
                <a:avLst/>
              </a:prstGeom>
              <a:noFill/>
              <a:ln w="889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6200" tIns="76200" rIns="76200" bIns="76200" numCol="1" anchor="ctr">
                <a:noAutofit/>
              </a:bodyPr>
              <a:lstStyle/>
              <a:p>
                <a:pPr algn="l" defTabSz="685800">
                  <a:defRPr sz="18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200" name="Line"/>
              <p:cNvSpPr/>
              <p:nvPr/>
            </p:nvSpPr>
            <p:spPr>
              <a:xfrm flipH="1">
                <a:off x="1057025" y="6076035"/>
                <a:ext cx="853008" cy="1141719"/>
              </a:xfrm>
              <a:prstGeom prst="line">
                <a:avLst/>
              </a:prstGeom>
              <a:noFill/>
              <a:ln w="88900" cap="flat">
                <a:solidFill>
                  <a:srgbClr val="000000"/>
                </a:solidFill>
                <a:prstDash val="solid"/>
                <a:miter lim="400000"/>
              </a:ln>
              <a:effectLst/>
            </p:spPr>
            <p:txBody>
              <a:bodyPr wrap="square" lIns="76200" tIns="76200" rIns="76200" bIns="76200" numCol="1" anchor="ctr">
                <a:noAutofit/>
              </a:bodyPr>
              <a:lstStyle/>
              <a:p>
                <a:pPr algn="l" defTabSz="685800">
                  <a:defRPr sz="1800">
                    <a:latin typeface="Helvetica"/>
                    <a:ea typeface="Helvetica"/>
                    <a:cs typeface="Helvetica"/>
                    <a:sym typeface="Helvetica"/>
                  </a:defRPr>
                </a:pPr>
                <a:endParaRPr/>
              </a:p>
            </p:txBody>
          </p:sp>
          <p:sp>
            <p:nvSpPr>
              <p:cNvPr id="201" name="Circle"/>
              <p:cNvSpPr/>
              <p:nvPr/>
            </p:nvSpPr>
            <p:spPr>
              <a:xfrm>
                <a:off x="479604" y="6797812"/>
                <a:ext cx="957994" cy="957993"/>
              </a:xfrm>
              <a:prstGeom prst="ellipse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6200" tIns="76200" rIns="76200" bIns="76200" numCol="1" anchor="ctr">
                <a:noAutofit/>
              </a:bodyPr>
              <a:lstStyle/>
              <a:p>
                <a:pPr>
                  <a:defRPr sz="48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Hoefler Text"/>
                    <a:ea typeface="Hoefler Text"/>
                    <a:cs typeface="Hoefler Text"/>
                    <a:sym typeface="Hoefler Text"/>
                  </a:defRPr>
                </a:pPr>
                <a:endParaRPr/>
              </a:p>
            </p:txBody>
          </p:sp>
          <p:sp>
            <p:nvSpPr>
              <p:cNvPr id="202" name="Circle"/>
              <p:cNvSpPr/>
              <p:nvPr/>
            </p:nvSpPr>
            <p:spPr>
              <a:xfrm>
                <a:off x="374619" y="4593115"/>
                <a:ext cx="957993" cy="957994"/>
              </a:xfrm>
              <a:prstGeom prst="ellipse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6200" tIns="76200" rIns="76200" bIns="76200" numCol="1" anchor="ctr">
                <a:noAutofit/>
              </a:bodyPr>
              <a:lstStyle/>
              <a:p>
                <a:pPr>
                  <a:defRPr sz="48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Hoefler Text"/>
                    <a:ea typeface="Hoefler Text"/>
                    <a:cs typeface="Hoefler Text"/>
                    <a:sym typeface="Hoefler Text"/>
                  </a:defRPr>
                </a:pPr>
                <a:endParaRPr/>
              </a:p>
            </p:txBody>
          </p:sp>
          <p:sp>
            <p:nvSpPr>
              <p:cNvPr id="203" name="Circle"/>
              <p:cNvSpPr/>
              <p:nvPr/>
            </p:nvSpPr>
            <p:spPr>
              <a:xfrm>
                <a:off x="1411351" y="5669217"/>
                <a:ext cx="957993" cy="957994"/>
              </a:xfrm>
              <a:prstGeom prst="ellipse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6200" tIns="76200" rIns="76200" bIns="76200" numCol="1" anchor="ctr">
                <a:noAutofit/>
              </a:bodyPr>
              <a:lstStyle/>
              <a:p>
                <a:pPr>
                  <a:defRPr sz="48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Hoefler Text"/>
                    <a:ea typeface="Hoefler Text"/>
                    <a:cs typeface="Hoefler Text"/>
                    <a:sym typeface="Hoefler Text"/>
                  </a:defRPr>
                </a:pPr>
                <a:endParaRPr/>
              </a:p>
            </p:txBody>
          </p:sp>
          <p:sp>
            <p:nvSpPr>
              <p:cNvPr id="204" name="Circle"/>
              <p:cNvSpPr/>
              <p:nvPr/>
            </p:nvSpPr>
            <p:spPr>
              <a:xfrm>
                <a:off x="1135763" y="3412027"/>
                <a:ext cx="957994" cy="957994"/>
              </a:xfrm>
              <a:prstGeom prst="ellipse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6200" tIns="76200" rIns="76200" bIns="76200" numCol="1" anchor="ctr">
                <a:noAutofit/>
              </a:bodyPr>
              <a:lstStyle/>
              <a:p>
                <a:pPr>
                  <a:defRPr sz="48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Hoefler Text"/>
                    <a:ea typeface="Hoefler Text"/>
                    <a:cs typeface="Hoefler Text"/>
                    <a:sym typeface="Hoefler Text"/>
                  </a:defRPr>
                </a:pPr>
                <a:endParaRPr/>
              </a:p>
            </p:txBody>
          </p:sp>
          <p:sp>
            <p:nvSpPr>
              <p:cNvPr id="205" name="Circle"/>
              <p:cNvSpPr/>
              <p:nvPr/>
            </p:nvSpPr>
            <p:spPr>
              <a:xfrm>
                <a:off x="374619" y="2257188"/>
                <a:ext cx="957993" cy="957993"/>
              </a:xfrm>
              <a:prstGeom prst="ellipse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6200" tIns="76200" rIns="76200" bIns="76200" numCol="1" anchor="ctr">
                <a:noAutofit/>
              </a:bodyPr>
              <a:lstStyle/>
              <a:p>
                <a:pPr>
                  <a:defRPr sz="48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Hoefler Text"/>
                    <a:ea typeface="Hoefler Text"/>
                    <a:cs typeface="Hoefler Text"/>
                    <a:sym typeface="Hoefler Text"/>
                  </a:defRPr>
                </a:pPr>
                <a:endParaRPr/>
              </a:p>
            </p:txBody>
          </p:sp>
          <p:sp>
            <p:nvSpPr>
              <p:cNvPr id="206" name="Circle"/>
              <p:cNvSpPr/>
              <p:nvPr/>
            </p:nvSpPr>
            <p:spPr>
              <a:xfrm>
                <a:off x="1057025" y="957992"/>
                <a:ext cx="957993" cy="957993"/>
              </a:xfrm>
              <a:prstGeom prst="ellipse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6200" tIns="76200" rIns="76200" bIns="76200" numCol="1" anchor="ctr">
                <a:noAutofit/>
              </a:bodyPr>
              <a:lstStyle/>
              <a:p>
                <a:pPr>
                  <a:defRPr sz="48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Hoefler Text"/>
                    <a:ea typeface="Hoefler Text"/>
                    <a:cs typeface="Hoefler Text"/>
                    <a:sym typeface="Hoefler Text"/>
                  </a:defRPr>
                </a:pPr>
                <a:endParaRPr/>
              </a:p>
            </p:txBody>
          </p:sp>
          <p:sp>
            <p:nvSpPr>
              <p:cNvPr id="207" name="Circle"/>
              <p:cNvSpPr/>
              <p:nvPr/>
            </p:nvSpPr>
            <p:spPr>
              <a:xfrm>
                <a:off x="0" y="0"/>
                <a:ext cx="957993" cy="957993"/>
              </a:xfrm>
              <a:prstGeom prst="ellipse">
                <a:avLst/>
              </a:prstGeom>
              <a:blipFill rotWithShape="1">
                <a:blip r:embed="rId3"/>
                <a:srcRect/>
                <a:tile tx="0" ty="0" sx="100000" sy="100000" flip="none" algn="tl"/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76200" tIns="76200" rIns="76200" bIns="76200" numCol="1" anchor="ctr">
                <a:noAutofit/>
              </a:bodyPr>
              <a:lstStyle/>
              <a:p>
                <a:pPr>
                  <a:defRPr sz="4800">
                    <a:solidFill>
                      <a:srgbClr val="FFFFFF"/>
                    </a:solidFill>
                    <a:effectLst>
                      <a:outerShdw blurRad="38100" dist="12700" dir="5400000" rotWithShape="0">
                        <a:srgbClr val="000000">
                          <a:alpha val="50000"/>
                        </a:srgbClr>
                      </a:outerShdw>
                    </a:effectLst>
                    <a:latin typeface="Hoefler Text"/>
                    <a:ea typeface="Hoefler Text"/>
                    <a:cs typeface="Hoefler Text"/>
                    <a:sym typeface="Hoefler Text"/>
                  </a:defRPr>
                </a:pPr>
                <a:endParaRPr/>
              </a:p>
            </p:txBody>
          </p:sp>
        </p:grpSp>
        <p:sp>
          <p:nvSpPr>
            <p:cNvPr id="209" name="20"/>
            <p:cNvSpPr/>
            <p:nvPr/>
          </p:nvSpPr>
          <p:spPr>
            <a:xfrm>
              <a:off x="150524" y="184218"/>
              <a:ext cx="675169" cy="6286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>
                <a:defRPr sz="3200" b="1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r>
                <a:t>20</a:t>
              </a:r>
            </a:p>
          </p:txBody>
        </p:sp>
        <p:sp>
          <p:nvSpPr>
            <p:cNvPr id="210" name="90"/>
            <p:cNvSpPr/>
            <p:nvPr/>
          </p:nvSpPr>
          <p:spPr>
            <a:xfrm>
              <a:off x="1204227" y="1117668"/>
              <a:ext cx="675169" cy="6286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>
                <a:defRPr sz="3200" b="1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r>
                <a:t>90</a:t>
              </a:r>
            </a:p>
          </p:txBody>
        </p:sp>
        <p:sp>
          <p:nvSpPr>
            <p:cNvPr id="211" name="30"/>
            <p:cNvSpPr/>
            <p:nvPr/>
          </p:nvSpPr>
          <p:spPr>
            <a:xfrm>
              <a:off x="507712" y="2413068"/>
              <a:ext cx="675169" cy="6286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>
                <a:defRPr sz="3200" b="1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r>
                <a:t>30</a:t>
              </a:r>
            </a:p>
          </p:txBody>
        </p:sp>
        <p:sp>
          <p:nvSpPr>
            <p:cNvPr id="212" name="80"/>
            <p:cNvSpPr/>
            <p:nvPr/>
          </p:nvSpPr>
          <p:spPr>
            <a:xfrm>
              <a:off x="1311383" y="3575118"/>
              <a:ext cx="675169" cy="6286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>
                <a:defRPr sz="3200" b="1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r>
                <a:t>80</a:t>
              </a:r>
            </a:p>
          </p:txBody>
        </p:sp>
        <p:sp>
          <p:nvSpPr>
            <p:cNvPr id="213" name="25"/>
            <p:cNvSpPr/>
            <p:nvPr/>
          </p:nvSpPr>
          <p:spPr>
            <a:xfrm>
              <a:off x="507712" y="4737168"/>
              <a:ext cx="675169" cy="6286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>
                <a:defRPr sz="3200" b="1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r>
                <a:t>25</a:t>
              </a:r>
            </a:p>
          </p:txBody>
        </p:sp>
        <p:sp>
          <p:nvSpPr>
            <p:cNvPr id="214" name="60"/>
            <p:cNvSpPr/>
            <p:nvPr/>
          </p:nvSpPr>
          <p:spPr>
            <a:xfrm>
              <a:off x="1543555" y="5842068"/>
              <a:ext cx="675169" cy="6286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>
                <a:defRPr sz="3200" b="1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r>
                <a:t>60</a:t>
              </a:r>
            </a:p>
          </p:txBody>
        </p:sp>
        <p:sp>
          <p:nvSpPr>
            <p:cNvPr id="215" name="50"/>
            <p:cNvSpPr/>
            <p:nvPr/>
          </p:nvSpPr>
          <p:spPr>
            <a:xfrm>
              <a:off x="632727" y="6966018"/>
              <a:ext cx="675169" cy="62865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76200" tIns="76200" rIns="76200" bIns="76200" numCol="1" anchor="ctr">
              <a:noAutofit/>
            </a:bodyPr>
            <a:lstStyle>
              <a:lvl1pPr>
                <a:defRPr sz="3200" b="1">
                  <a:solidFill>
                    <a:srgbClr val="FFFFFF"/>
                  </a:solidFill>
                  <a:latin typeface="Courier New"/>
                  <a:ea typeface="Courier New"/>
                  <a:cs typeface="Courier New"/>
                  <a:sym typeface="Courier New"/>
                </a:defRPr>
              </a:lvl1pPr>
            </a:lstStyle>
            <a:p>
              <a:r>
                <a:t>50</a:t>
              </a:r>
            </a:p>
          </p:txBody>
        </p:sp>
      </p:grpSp>
      <p:sp>
        <p:nvSpPr>
          <p:cNvPr id="217" name="Binary Search Tree"/>
          <p:cNvSpPr/>
          <p:nvPr/>
        </p:nvSpPr>
        <p:spPr>
          <a:xfrm>
            <a:off x="10199709" y="8342376"/>
            <a:ext cx="3619501" cy="1181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>
              <a:defRPr sz="3600" b="1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Binary Search Tree</a:t>
            </a:r>
          </a:p>
        </p:txBody>
      </p:sp>
      <p:sp>
        <p:nvSpPr>
          <p:cNvPr id="218" name="Order Values Given:…"/>
          <p:cNvSpPr/>
          <p:nvPr/>
        </p:nvSpPr>
        <p:spPr>
          <a:xfrm>
            <a:off x="15394957" y="3181350"/>
            <a:ext cx="8648701" cy="1295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>
            <a:spAutoFit/>
          </a:bodyPr>
          <a:lstStyle/>
          <a:p>
            <a:pPr defTabSz="876300">
              <a:defRPr sz="4000" b="1">
                <a:solidFill>
                  <a:srgbClr val="531B93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Order Values Given:</a:t>
            </a:r>
          </a:p>
          <a:p>
            <a:pPr defTabSz="876300">
              <a:defRPr sz="4000" b="1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defRPr>
            </a:pPr>
            <a:r>
              <a:t>20  90  30  80  25  60  50</a:t>
            </a:r>
          </a:p>
        </p:txBody>
      </p:sp>
      <p:sp>
        <p:nvSpPr>
          <p:cNvPr id="219" name="Oval"/>
          <p:cNvSpPr/>
          <p:nvPr/>
        </p:nvSpPr>
        <p:spPr>
          <a:xfrm>
            <a:off x="16827858" y="9614630"/>
            <a:ext cx="2400301" cy="762001"/>
          </a:xfrm>
          <a:prstGeom prst="ellipse">
            <a:avLst/>
          </a:prstGeom>
          <a:blipFill>
            <a:blip r:embed="rId4"/>
          </a:blipFill>
          <a:ln w="25400">
            <a:solidFill>
              <a:srgbClr val="000000"/>
            </a:solidFill>
            <a:miter lim="400000"/>
          </a:ln>
        </p:spPr>
        <p:txBody>
          <a:bodyPr lIns="76200" tIns="76200" rIns="76200" bIns="76200" anchor="ctr"/>
          <a:lstStyle/>
          <a:p>
            <a:pPr defTabSz="876300">
              <a:defRPr>
                <a:solidFill>
                  <a:srgbClr val="FFFFFF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endParaRPr/>
          </a:p>
        </p:txBody>
      </p:sp>
      <p:sp>
        <p:nvSpPr>
          <p:cNvPr id="220" name="Line"/>
          <p:cNvSpPr/>
          <p:nvPr/>
        </p:nvSpPr>
        <p:spPr>
          <a:xfrm flipH="1">
            <a:off x="17316450" y="8304276"/>
            <a:ext cx="723900" cy="1504950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76200" tIns="76200" rIns="76200" bIns="76200" anchor="ctr"/>
          <a:lstStyle/>
          <a:p>
            <a:pPr algn="l" defTabSz="685800"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1" name="Line"/>
          <p:cNvSpPr/>
          <p:nvPr/>
        </p:nvSpPr>
        <p:spPr>
          <a:xfrm>
            <a:off x="18059400" y="8304276"/>
            <a:ext cx="838200" cy="1466850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76200" tIns="76200" rIns="76200" bIns="76200" anchor="ctr"/>
          <a:lstStyle/>
          <a:p>
            <a:pPr algn="l" defTabSz="685800"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22" name="2-3 Tree"/>
          <p:cNvSpPr/>
          <p:nvPr/>
        </p:nvSpPr>
        <p:spPr>
          <a:xfrm>
            <a:off x="15680707" y="10761726"/>
            <a:ext cx="5829301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>
            <a:spAutoFit/>
          </a:bodyPr>
          <a:lstStyle>
            <a:lvl1pPr defTabSz="876300">
              <a:defRPr sz="4000" b="1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2-3 Tree</a:t>
            </a:r>
          </a:p>
        </p:txBody>
      </p:sp>
      <p:sp>
        <p:nvSpPr>
          <p:cNvPr id="223" name="Oval"/>
          <p:cNvSpPr/>
          <p:nvPr/>
        </p:nvSpPr>
        <p:spPr>
          <a:xfrm>
            <a:off x="16827858" y="9618726"/>
            <a:ext cx="985861" cy="753811"/>
          </a:xfrm>
          <a:prstGeom prst="ellipse">
            <a:avLst/>
          </a:prstGeom>
          <a:blipFill>
            <a:blip r:embed="rId4"/>
          </a:blipFill>
          <a:ln w="25400">
            <a:solidFill>
              <a:srgbClr val="000000"/>
            </a:solidFill>
            <a:miter lim="400000"/>
          </a:ln>
        </p:spPr>
        <p:txBody>
          <a:bodyPr lIns="76200" tIns="76200" rIns="76200" bIns="76200" anchor="ctr"/>
          <a:lstStyle/>
          <a:p>
            <a:pPr defTabSz="876300">
              <a:defRPr>
                <a:solidFill>
                  <a:srgbClr val="FFFFFF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endParaRPr/>
          </a:p>
        </p:txBody>
      </p:sp>
      <p:sp>
        <p:nvSpPr>
          <p:cNvPr id="224" name="Oval"/>
          <p:cNvSpPr/>
          <p:nvPr/>
        </p:nvSpPr>
        <p:spPr>
          <a:xfrm>
            <a:off x="16827858" y="9614630"/>
            <a:ext cx="1790701" cy="762001"/>
          </a:xfrm>
          <a:prstGeom prst="ellipse">
            <a:avLst/>
          </a:prstGeom>
          <a:blipFill>
            <a:blip r:embed="rId4"/>
          </a:blipFill>
          <a:ln w="25400">
            <a:solidFill>
              <a:srgbClr val="000000"/>
            </a:solidFill>
            <a:miter lim="400000"/>
          </a:ln>
        </p:spPr>
        <p:txBody>
          <a:bodyPr lIns="76200" tIns="76200" rIns="76200" bIns="76200" anchor="ctr"/>
          <a:lstStyle/>
          <a:p>
            <a:pPr defTabSz="876300">
              <a:defRPr>
                <a:solidFill>
                  <a:srgbClr val="FFFFFF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endParaRPr/>
          </a:p>
        </p:txBody>
      </p:sp>
      <p:sp>
        <p:nvSpPr>
          <p:cNvPr id="225" name="Oval"/>
          <p:cNvSpPr/>
          <p:nvPr/>
        </p:nvSpPr>
        <p:spPr>
          <a:xfrm>
            <a:off x="18275658" y="9618726"/>
            <a:ext cx="985861" cy="753811"/>
          </a:xfrm>
          <a:prstGeom prst="ellipse">
            <a:avLst/>
          </a:prstGeom>
          <a:blipFill>
            <a:blip r:embed="rId4"/>
          </a:blipFill>
          <a:ln w="25400">
            <a:solidFill>
              <a:srgbClr val="000000"/>
            </a:solidFill>
            <a:miter lim="400000"/>
          </a:ln>
        </p:spPr>
        <p:txBody>
          <a:bodyPr lIns="76200" tIns="76200" rIns="76200" bIns="76200" anchor="ctr"/>
          <a:lstStyle/>
          <a:p>
            <a:pPr defTabSz="876300">
              <a:defRPr>
                <a:solidFill>
                  <a:srgbClr val="FFFFFF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endParaRPr/>
          </a:p>
        </p:txBody>
      </p:sp>
      <p:sp>
        <p:nvSpPr>
          <p:cNvPr id="226" name="Oval"/>
          <p:cNvSpPr/>
          <p:nvPr/>
        </p:nvSpPr>
        <p:spPr>
          <a:xfrm>
            <a:off x="16789758" y="9618726"/>
            <a:ext cx="985861" cy="753811"/>
          </a:xfrm>
          <a:prstGeom prst="ellipse">
            <a:avLst/>
          </a:prstGeom>
          <a:blipFill>
            <a:blip r:embed="rId4"/>
          </a:blipFill>
          <a:ln w="25400">
            <a:solidFill>
              <a:srgbClr val="000000"/>
            </a:solidFill>
            <a:miter lim="400000"/>
          </a:ln>
        </p:spPr>
        <p:txBody>
          <a:bodyPr lIns="76200" tIns="76200" rIns="76200" bIns="76200" anchor="ctr"/>
          <a:lstStyle/>
          <a:p>
            <a:pPr defTabSz="876300">
              <a:defRPr>
                <a:solidFill>
                  <a:srgbClr val="FFFFFF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endParaRPr/>
          </a:p>
        </p:txBody>
      </p:sp>
      <p:sp>
        <p:nvSpPr>
          <p:cNvPr id="227" name="Oval"/>
          <p:cNvSpPr/>
          <p:nvPr/>
        </p:nvSpPr>
        <p:spPr>
          <a:xfrm>
            <a:off x="18447106" y="9614630"/>
            <a:ext cx="1790701" cy="762001"/>
          </a:xfrm>
          <a:prstGeom prst="ellipse">
            <a:avLst/>
          </a:prstGeom>
          <a:blipFill>
            <a:blip r:embed="rId4"/>
          </a:blipFill>
          <a:ln w="25400">
            <a:solidFill>
              <a:srgbClr val="000000"/>
            </a:solidFill>
            <a:miter lim="400000"/>
          </a:ln>
        </p:spPr>
        <p:txBody>
          <a:bodyPr lIns="76200" tIns="76200" rIns="76200" bIns="76200" anchor="ctr"/>
          <a:lstStyle/>
          <a:p>
            <a:pPr defTabSz="876300">
              <a:defRPr>
                <a:solidFill>
                  <a:srgbClr val="FFFFFF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endParaRPr/>
          </a:p>
        </p:txBody>
      </p:sp>
      <p:sp>
        <p:nvSpPr>
          <p:cNvPr id="228" name="Oval"/>
          <p:cNvSpPr/>
          <p:nvPr/>
        </p:nvSpPr>
        <p:spPr>
          <a:xfrm>
            <a:off x="17513658" y="9618726"/>
            <a:ext cx="985861" cy="753811"/>
          </a:xfrm>
          <a:prstGeom prst="ellipse">
            <a:avLst/>
          </a:prstGeom>
          <a:blipFill>
            <a:blip r:embed="rId4"/>
          </a:blipFill>
          <a:ln w="25400">
            <a:solidFill>
              <a:srgbClr val="000000"/>
            </a:solidFill>
            <a:miter lim="400000"/>
          </a:ln>
        </p:spPr>
        <p:txBody>
          <a:bodyPr lIns="76200" tIns="76200" rIns="76200" bIns="76200" anchor="ctr"/>
          <a:lstStyle/>
          <a:p>
            <a:pPr defTabSz="876300">
              <a:defRPr>
                <a:solidFill>
                  <a:srgbClr val="FFFFFF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endParaRPr/>
          </a:p>
        </p:txBody>
      </p:sp>
      <p:sp>
        <p:nvSpPr>
          <p:cNvPr id="229" name="Oval"/>
          <p:cNvSpPr/>
          <p:nvPr/>
        </p:nvSpPr>
        <p:spPr>
          <a:xfrm>
            <a:off x="18409006" y="9614630"/>
            <a:ext cx="2400301" cy="762001"/>
          </a:xfrm>
          <a:prstGeom prst="ellipse">
            <a:avLst/>
          </a:prstGeom>
          <a:blipFill>
            <a:blip r:embed="rId4"/>
          </a:blipFill>
          <a:ln w="25400">
            <a:solidFill>
              <a:srgbClr val="000000"/>
            </a:solidFill>
            <a:miter lim="400000"/>
          </a:ln>
        </p:spPr>
        <p:txBody>
          <a:bodyPr lIns="76200" tIns="76200" rIns="76200" bIns="76200" anchor="ctr"/>
          <a:lstStyle/>
          <a:p>
            <a:pPr defTabSz="876300">
              <a:defRPr>
                <a:solidFill>
                  <a:srgbClr val="FFFFFF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endParaRPr/>
          </a:p>
        </p:txBody>
      </p:sp>
      <p:sp>
        <p:nvSpPr>
          <p:cNvPr id="230" name="Line"/>
          <p:cNvSpPr/>
          <p:nvPr/>
        </p:nvSpPr>
        <p:spPr>
          <a:xfrm>
            <a:off x="18573750" y="8266176"/>
            <a:ext cx="171450" cy="1543050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76200" tIns="76200" rIns="76200" bIns="76200" anchor="ctr"/>
          <a:lstStyle/>
          <a:p>
            <a:pPr algn="l" defTabSz="685800"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1" name="Line"/>
          <p:cNvSpPr/>
          <p:nvPr/>
        </p:nvSpPr>
        <p:spPr>
          <a:xfrm>
            <a:off x="19126200" y="8228076"/>
            <a:ext cx="1143000" cy="1562100"/>
          </a:xfrm>
          <a:prstGeom prst="line">
            <a:avLst/>
          </a:prstGeom>
          <a:ln w="88900">
            <a:solidFill>
              <a:srgbClr val="000000"/>
            </a:solidFill>
            <a:miter lim="400000"/>
          </a:ln>
        </p:spPr>
        <p:txBody>
          <a:bodyPr lIns="76200" tIns="76200" rIns="76200" bIns="76200" anchor="ctr"/>
          <a:lstStyle/>
          <a:p>
            <a:pPr algn="l" defTabSz="685800"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32" name="Oval"/>
          <p:cNvSpPr/>
          <p:nvPr/>
        </p:nvSpPr>
        <p:spPr>
          <a:xfrm>
            <a:off x="15970608" y="9633680"/>
            <a:ext cx="1790701" cy="762001"/>
          </a:xfrm>
          <a:prstGeom prst="ellipse">
            <a:avLst/>
          </a:prstGeom>
          <a:blipFill>
            <a:blip r:embed="rId4"/>
          </a:blipFill>
          <a:ln w="25400">
            <a:solidFill>
              <a:srgbClr val="000000"/>
            </a:solidFill>
            <a:miter lim="400000"/>
          </a:ln>
        </p:spPr>
        <p:txBody>
          <a:bodyPr lIns="76200" tIns="76200" rIns="76200" bIns="76200" anchor="ctr"/>
          <a:lstStyle/>
          <a:p>
            <a:pPr defTabSz="876300">
              <a:defRPr>
                <a:solidFill>
                  <a:srgbClr val="FFFFFF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endParaRPr/>
          </a:p>
        </p:txBody>
      </p:sp>
      <p:sp>
        <p:nvSpPr>
          <p:cNvPr id="233" name="Oval"/>
          <p:cNvSpPr/>
          <p:nvPr/>
        </p:nvSpPr>
        <p:spPr>
          <a:xfrm>
            <a:off x="18485206" y="9580626"/>
            <a:ext cx="985861" cy="753811"/>
          </a:xfrm>
          <a:prstGeom prst="ellipse">
            <a:avLst/>
          </a:prstGeom>
          <a:blipFill>
            <a:blip r:embed="rId4"/>
          </a:blipFill>
          <a:ln w="25400">
            <a:solidFill>
              <a:srgbClr val="000000"/>
            </a:solidFill>
            <a:miter lim="400000"/>
          </a:ln>
        </p:spPr>
        <p:txBody>
          <a:bodyPr lIns="76200" tIns="76200" rIns="76200" bIns="76200" anchor="ctr"/>
          <a:lstStyle/>
          <a:p>
            <a:pPr defTabSz="876300">
              <a:defRPr>
                <a:solidFill>
                  <a:srgbClr val="FFFFFF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endParaRPr/>
          </a:p>
        </p:txBody>
      </p:sp>
      <p:sp>
        <p:nvSpPr>
          <p:cNvPr id="234" name="Oval"/>
          <p:cNvSpPr/>
          <p:nvPr/>
        </p:nvSpPr>
        <p:spPr>
          <a:xfrm>
            <a:off x="19856806" y="9580626"/>
            <a:ext cx="985861" cy="753811"/>
          </a:xfrm>
          <a:prstGeom prst="ellipse">
            <a:avLst/>
          </a:prstGeom>
          <a:blipFill>
            <a:blip r:embed="rId4"/>
          </a:blipFill>
          <a:ln w="25400">
            <a:solidFill>
              <a:srgbClr val="000000"/>
            </a:solidFill>
            <a:miter lim="400000"/>
          </a:ln>
        </p:spPr>
        <p:txBody>
          <a:bodyPr lIns="76200" tIns="76200" rIns="76200" bIns="76200" anchor="ctr"/>
          <a:lstStyle/>
          <a:p>
            <a:pPr defTabSz="876300">
              <a:defRPr>
                <a:solidFill>
                  <a:srgbClr val="FFFFFF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endParaRPr/>
          </a:p>
        </p:txBody>
      </p:sp>
      <p:sp>
        <p:nvSpPr>
          <p:cNvPr id="235" name="Oval"/>
          <p:cNvSpPr/>
          <p:nvPr/>
        </p:nvSpPr>
        <p:spPr>
          <a:xfrm>
            <a:off x="19228156" y="9580626"/>
            <a:ext cx="985861" cy="753811"/>
          </a:xfrm>
          <a:prstGeom prst="ellipse">
            <a:avLst/>
          </a:prstGeom>
          <a:blipFill>
            <a:blip r:embed="rId4"/>
          </a:blipFill>
          <a:ln w="25400">
            <a:solidFill>
              <a:srgbClr val="000000"/>
            </a:solidFill>
            <a:miter lim="400000"/>
          </a:ln>
        </p:spPr>
        <p:txBody>
          <a:bodyPr lIns="76200" tIns="76200" rIns="76200" bIns="76200" anchor="ctr"/>
          <a:lstStyle/>
          <a:p>
            <a:pPr defTabSz="876300">
              <a:defRPr>
                <a:solidFill>
                  <a:srgbClr val="FFFFFF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endParaRPr/>
          </a:p>
        </p:txBody>
      </p:sp>
      <p:sp>
        <p:nvSpPr>
          <p:cNvPr id="236" name="Oval"/>
          <p:cNvSpPr/>
          <p:nvPr/>
        </p:nvSpPr>
        <p:spPr>
          <a:xfrm>
            <a:off x="17589858" y="7804880"/>
            <a:ext cx="1790701" cy="762001"/>
          </a:xfrm>
          <a:prstGeom prst="ellipse">
            <a:avLst/>
          </a:prstGeom>
          <a:blipFill>
            <a:blip r:embed="rId4"/>
          </a:blipFill>
          <a:ln w="25400">
            <a:solidFill>
              <a:srgbClr val="000000"/>
            </a:solidFill>
            <a:miter lim="400000"/>
          </a:ln>
        </p:spPr>
        <p:txBody>
          <a:bodyPr lIns="76200" tIns="76200" rIns="76200" bIns="76200" anchor="ctr"/>
          <a:lstStyle/>
          <a:p>
            <a:pPr defTabSz="876300">
              <a:defRPr>
                <a:solidFill>
                  <a:srgbClr val="FFFFFF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endParaRPr/>
          </a:p>
        </p:txBody>
      </p:sp>
      <p:sp>
        <p:nvSpPr>
          <p:cNvPr id="237" name="Oval"/>
          <p:cNvSpPr/>
          <p:nvPr/>
        </p:nvSpPr>
        <p:spPr>
          <a:xfrm>
            <a:off x="17761308" y="9576530"/>
            <a:ext cx="1790701" cy="762001"/>
          </a:xfrm>
          <a:prstGeom prst="ellipse">
            <a:avLst/>
          </a:prstGeom>
          <a:blipFill>
            <a:blip r:embed="rId4"/>
          </a:blipFill>
          <a:ln w="25400">
            <a:solidFill>
              <a:srgbClr val="000000"/>
            </a:solidFill>
            <a:miter lim="400000"/>
          </a:ln>
        </p:spPr>
        <p:txBody>
          <a:bodyPr lIns="76200" tIns="76200" rIns="76200" bIns="76200" anchor="ctr"/>
          <a:lstStyle/>
          <a:p>
            <a:pPr defTabSz="876300">
              <a:defRPr>
                <a:solidFill>
                  <a:srgbClr val="FFFFFF"/>
                </a:solidFill>
                <a:latin typeface="Hoefler Text"/>
                <a:ea typeface="Hoefler Text"/>
                <a:cs typeface="Hoefler Text"/>
                <a:sym typeface="Hoefler Text"/>
              </a:defRPr>
            </a:pPr>
            <a:endParaRPr/>
          </a:p>
        </p:txBody>
      </p:sp>
      <p:sp>
        <p:nvSpPr>
          <p:cNvPr id="238" name="50"/>
          <p:cNvSpPr/>
          <p:nvPr/>
        </p:nvSpPr>
        <p:spPr>
          <a:xfrm>
            <a:off x="22891492" y="3747787"/>
            <a:ext cx="1007737" cy="558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876300">
              <a:defRPr sz="40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50</a:t>
            </a:r>
          </a:p>
        </p:txBody>
      </p:sp>
      <p:sp>
        <p:nvSpPr>
          <p:cNvPr id="239" name="90"/>
          <p:cNvSpPr/>
          <p:nvPr/>
        </p:nvSpPr>
        <p:spPr>
          <a:xfrm>
            <a:off x="16772525" y="3738931"/>
            <a:ext cx="1007737" cy="580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876300">
              <a:defRPr sz="40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90</a:t>
            </a:r>
          </a:p>
        </p:txBody>
      </p:sp>
      <p:sp>
        <p:nvSpPr>
          <p:cNvPr id="240" name="25"/>
          <p:cNvSpPr/>
          <p:nvPr/>
        </p:nvSpPr>
        <p:spPr>
          <a:xfrm>
            <a:off x="20434115" y="3738931"/>
            <a:ext cx="1007737" cy="599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876300">
              <a:defRPr sz="40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25</a:t>
            </a:r>
          </a:p>
        </p:txBody>
      </p:sp>
      <p:sp>
        <p:nvSpPr>
          <p:cNvPr id="241" name="20"/>
          <p:cNvSpPr/>
          <p:nvPr/>
        </p:nvSpPr>
        <p:spPr>
          <a:xfrm>
            <a:off x="15613529" y="3760487"/>
            <a:ext cx="915387" cy="577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876300">
              <a:defRPr sz="40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20</a:t>
            </a:r>
          </a:p>
        </p:txBody>
      </p:sp>
      <p:sp>
        <p:nvSpPr>
          <p:cNvPr id="242" name="60"/>
          <p:cNvSpPr/>
          <p:nvPr/>
        </p:nvSpPr>
        <p:spPr>
          <a:xfrm>
            <a:off x="21653855" y="3760487"/>
            <a:ext cx="1007737" cy="5562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876300">
              <a:defRPr sz="40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60</a:t>
            </a:r>
          </a:p>
        </p:txBody>
      </p:sp>
      <p:sp>
        <p:nvSpPr>
          <p:cNvPr id="243" name="80"/>
          <p:cNvSpPr/>
          <p:nvPr/>
        </p:nvSpPr>
        <p:spPr>
          <a:xfrm>
            <a:off x="19210925" y="3760487"/>
            <a:ext cx="1011261" cy="5777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876300">
              <a:defRPr sz="40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80</a:t>
            </a:r>
          </a:p>
        </p:txBody>
      </p:sp>
      <p:sp>
        <p:nvSpPr>
          <p:cNvPr id="244" name="30"/>
          <p:cNvSpPr/>
          <p:nvPr/>
        </p:nvSpPr>
        <p:spPr>
          <a:xfrm>
            <a:off x="17971422" y="3738931"/>
            <a:ext cx="1027573" cy="599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876300">
              <a:defRPr sz="4000" b="1"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30</a:t>
            </a:r>
          </a:p>
        </p:txBody>
      </p:sp>
      <p:sp>
        <p:nvSpPr>
          <p:cNvPr id="245" name="Inserting to 2-3 Tre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Inserting to 2-3 Trees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wipe dir="d"/>
      </p:transition>
    </mc:Choice>
    <mc:Fallback xmlns="" xmlns:m="http://schemas.openxmlformats.org/officeDocument/2006/math" xmlns:a14="http://schemas.microsoft.com/office/drawing/2010/main">
      <p:transition spd="med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C 0.052083 0.000000 0.050781 0.462500 0.050781 0.462500" pathEditMode="relative">
                                      <p:cBhvr>
                                        <p:cTn id="64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32813 0.461111" pathEditMode="relative">
                                      <p:cBhvr>
                                        <p:cTn id="72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5" fill="hold"/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79" dur="500" fill="hold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4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17188 0.461111" pathEditMode="relative">
                                      <p:cBhvr>
                                        <p:cTn id="88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000"/>
                            </p:stCondLst>
                            <p:childTnLst>
                              <p:par>
                                <p:cTn id="90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1" fill="hold"/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2813 0.461111 L 0.063281 0.461111" pathEditMode="relative">
                                      <p:cBhvr>
                                        <p:cTn id="95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8" dur="500" fill="hold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500"/>
                            </p:stCondLst>
                            <p:childTnLst>
                              <p:par>
                                <p:cTn id="101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2000"/>
                            </p:stCondLst>
                            <p:childTnLst>
                              <p:par>
                                <p:cTn id="10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500"/>
                            </p:stCondLst>
                            <p:childTnLst>
                              <p:par>
                                <p:cTn id="109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13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4" dur="500" fill="hold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00603 -0.131646" pathEditMode="relative">
                                      <p:cBhvr>
                                        <p:cTn id="118" dur="10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7188 0.461111 L -0.017188 0.331944" pathEditMode="relative">
                                      <p:cBhvr>
                                        <p:cTn id="121" dur="1000" fill="hold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0"/>
                            </p:stCondLst>
                            <p:childTnLst>
                              <p:par>
                                <p:cTn id="123" presetID="10" presetClass="entr" fill="hold" grpId="0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4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2000"/>
                            </p:stCondLst>
                            <p:childTnLst>
                              <p:par>
                                <p:cTn id="127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8" fill="hold"/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69531 0.331944" pathEditMode="relative">
                                      <p:cBhvr>
                                        <p:cTn id="137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9531 0.331944 L -0.032031 0.462500" pathEditMode="relative">
                                      <p:cBhvr>
                                        <p:cTn id="140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43" dur="500" fill="hold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00"/>
                            </p:stCondLst>
                            <p:childTnLst>
                              <p:par>
                                <p:cTn id="146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7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281 0.461111 L 0.100072 0.459074" pathEditMode="relative">
                                      <p:cBhvr>
                                        <p:cTn id="151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5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18098 0.322926" pathEditMode="relative">
                                      <p:cBhvr>
                                        <p:cTn id="159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18098 0.322926 L -0.150911 0.464593" pathEditMode="relative">
                                      <p:cBhvr>
                                        <p:cTn id="162" dur="1000" fill="hold"/>
                                        <p:tgtEl>
                                          <p:spTgt spid="2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781 0.462500 L 0.021094 0.462500" pathEditMode="relative">
                                      <p:cBhvr>
                                        <p:cTn id="165" dur="1000" fill="hold"/>
                                        <p:tgtEl>
                                          <p:spTgt spid="2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000"/>
                            </p:stCondLst>
                            <p:childTnLst>
                              <p:par>
                                <p:cTn id="167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68" dur="500" fill="hold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500"/>
                            </p:stCondLst>
                            <p:childTnLst>
                              <p:par>
                                <p:cTn id="171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2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7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169661 0.331259" pathEditMode="relative">
                                      <p:cBhvr>
                                        <p:cTn id="181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9661 0.331259 L -0.134504 0.460426" pathEditMode="relative">
                                      <p:cBhvr>
                                        <p:cTn id="184" dur="1000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2031 0.462500 L -0.000000 0.462500" pathEditMode="relative">
                                      <p:cBhvr>
                                        <p:cTn id="187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00072 0.459074 L 0.129688 0.458333" pathEditMode="relative">
                                      <p:cBhvr>
                                        <p:cTn id="190" dur="1000" fill="hold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3" dur="500" fill="hold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500"/>
                            </p:stCondLst>
                            <p:childTnLst>
                              <p:par>
                                <p:cTn id="196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7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0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1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2500"/>
                            </p:stCondLst>
                            <p:childTnLst>
                              <p:par>
                                <p:cTn id="204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5" fill="hold"/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3000"/>
                            </p:stCondLst>
                            <p:childTnLst>
                              <p:par>
                                <p:cTn id="208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9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3500"/>
                            </p:stCondLst>
                            <p:childTnLst>
                              <p:par>
                                <p:cTn id="212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3" dur="500" fill="hold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4000"/>
                            </p:stCondLst>
                            <p:childTnLst>
                              <p:par>
                                <p:cTn id="216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7" fill="hold"/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35334 -0.128868" pathEditMode="relative">
                                      <p:cBhvr>
                                        <p:cTn id="221" dur="10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9" presetClass="emph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indefinite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00"/>
                                      </p:to>
                                    </p:set>
                                    <p:animEffect filter="image" prLst="opacity: 0.00; ">
                                      <p:cBhvr>
                                        <p:cTn id="225" dur="indefinite" fill="hold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000 0.462500 L -0.039063 0.333333" pathEditMode="relative">
                                      <p:cBhvr>
                                        <p:cTn id="228" dur="1000" fill="hold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000"/>
                            </p:stCondLst>
                            <p:childTnLst>
                              <p:par>
                                <p:cTn id="230" presetID="10" presetClass="entr" fill="hold" grpId="0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1" fill="hold"/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2000"/>
                            </p:stCondLst>
                            <p:childTnLst>
                              <p:par>
                                <p:cTn id="234" presetID="10" presetClass="entr" fill="hold" grpId="0" nodeType="afterEffect">
                                  <p:stCondLst>
                                    <p:cond delay="50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5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3000"/>
                            </p:stCondLst>
                            <p:childTnLst>
                              <p:par>
                                <p:cTn id="238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39" dur="500" fill="hold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4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202473 0.328481" pathEditMode="relative">
                                      <p:cBhvr>
                                        <p:cTn id="248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2473 0.328481 L -0.210214 0.461167" pathEditMode="relative">
                                      <p:cBhvr>
                                        <p:cTn id="251" dur="10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000"/>
                            </p:stCondLst>
                            <p:childTnLst>
                              <p:par>
                                <p:cTn id="253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4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1500"/>
                            </p:stCondLst>
                            <p:childTnLst>
                              <p:par>
                                <p:cTn id="257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8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9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0" dur="1000" fill="hold"/>
                                        <p:tgtEl>
                                          <p:spTgt spid="2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" grpId="0" build="p" bldLvl="5" animBg="1" advAuto="0"/>
      <p:bldP spid="216" grpId="0" animBg="1" advAuto="0"/>
      <p:bldP spid="217" grpId="0" animBg="1" advAuto="0"/>
      <p:bldP spid="218" grpId="0" animBg="1" advAuto="0"/>
      <p:bldP spid="219" grpId="0" animBg="1" advAuto="0"/>
      <p:bldP spid="219" grpId="1" animBg="1" advAuto="0"/>
      <p:bldP spid="220" grpId="0" animBg="1" advAuto="0"/>
      <p:bldP spid="221" grpId="0" animBg="1" advAuto="0"/>
      <p:bldP spid="221" grpId="1" animBg="1" advAuto="0"/>
      <p:bldP spid="222" grpId="0" animBg="1" advAuto="0"/>
      <p:bldP spid="223" grpId="0" animBg="1" advAuto="0"/>
      <p:bldP spid="223" grpId="1" animBg="1" advAuto="0"/>
      <p:bldP spid="224" grpId="0" animBg="1" advAuto="0"/>
      <p:bldP spid="224" grpId="1" animBg="1" advAuto="0"/>
      <p:bldP spid="225" grpId="0" animBg="1" advAuto="0"/>
      <p:bldP spid="225" grpId="1" animBg="1" advAuto="0"/>
      <p:bldP spid="226" grpId="0" animBg="1" advAuto="0"/>
      <p:bldP spid="226" grpId="1" animBg="1" advAuto="0"/>
      <p:bldP spid="227" grpId="0" animBg="1" advAuto="0"/>
      <p:bldP spid="227" grpId="1" animBg="1" advAuto="0"/>
      <p:bldP spid="228" grpId="0" animBg="1" advAuto="0"/>
      <p:bldP spid="229" grpId="0" animBg="1" advAuto="0"/>
      <p:bldP spid="229" grpId="1" animBg="1" advAuto="0"/>
      <p:bldP spid="230" grpId="0" animBg="1" advAuto="0"/>
      <p:bldP spid="231" grpId="0" animBg="1" advAuto="0"/>
      <p:bldP spid="232" grpId="0" animBg="1" advAuto="0"/>
      <p:bldP spid="233" grpId="0" animBg="1" advAuto="0"/>
      <p:bldP spid="234" grpId="0" animBg="1" advAuto="0"/>
      <p:bldP spid="235" grpId="0" animBg="1" advAuto="0"/>
      <p:bldP spid="235" grpId="1" animBg="1" advAuto="0"/>
      <p:bldP spid="236" grpId="0" animBg="1" advAuto="0"/>
      <p:bldP spid="237" grpId="0" animBg="1" advAuto="0"/>
      <p:bldP spid="238" grpId="0" animBg="1" advAuto="0"/>
      <p:bldP spid="239" grpId="0" animBg="1" advAuto="0"/>
      <p:bldP spid="240" grpId="0" animBg="1" advAuto="0"/>
      <p:bldP spid="241" grpId="0" animBg="1" advAuto="0"/>
      <p:bldP spid="242" grpId="0" animBg="1" advAuto="0"/>
      <p:bldP spid="243" grpId="0" animBg="1" advAuto="0"/>
      <p:bldP spid="244" grpId="0" animBg="1" advAuto="0"/>
      <p:bldP spid="245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Line"/>
          <p:cNvSpPr/>
          <p:nvPr/>
        </p:nvSpPr>
        <p:spPr>
          <a:xfrm flipV="1">
            <a:off x="19197736" y="5715000"/>
            <a:ext cx="1109565" cy="890390"/>
          </a:xfrm>
          <a:prstGeom prst="line">
            <a:avLst/>
          </a:prstGeom>
          <a:ln w="38100">
            <a:solidFill>
              <a:srgbClr val="000000"/>
            </a:solidFill>
            <a:miter lim="400000"/>
          </a:ln>
        </p:spPr>
        <p:txBody>
          <a:bodyPr lIns="76200" tIns="76200" rIns="76200" bIns="76200" anchor="ctr"/>
          <a:lstStyle/>
          <a:p>
            <a:pPr algn="l" defTabSz="685800">
              <a:defRPr sz="1800">
                <a:latin typeface="Helvetica"/>
                <a:ea typeface="Helvetica"/>
                <a:cs typeface="Helvetica"/>
                <a:sym typeface="Helvetica"/>
              </a:defRPr>
            </a:pPr>
            <a:endParaRPr/>
          </a:p>
        </p:txBody>
      </p:sp>
      <p:sp>
        <p:nvSpPr>
          <p:cNvPr id="248" name="Removing From a 2-3 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Removing From a 2-3 Tree</a:t>
            </a:r>
          </a:p>
        </p:txBody>
      </p:sp>
      <p:sp>
        <p:nvSpPr>
          <p:cNvPr id="249" name="Removing values from 2-3 trees…"/>
          <p:cNvSpPr txBox="1">
            <a:spLocks noGrp="1"/>
          </p:cNvSpPr>
          <p:nvPr>
            <p:ph type="body" idx="1"/>
          </p:nvPr>
        </p:nvSpPr>
        <p:spPr>
          <a:xfrm>
            <a:off x="190500" y="2343150"/>
            <a:ext cx="13720517" cy="10507765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7300"/>
              </a:spcBef>
              <a:buBlip>
                <a:blip r:embed="rId2"/>
              </a:buBlip>
            </a:pPr>
            <a:r>
              <a:t>Removing values from 2-3 trees</a:t>
            </a:r>
          </a:p>
          <a:p>
            <a:pPr lvl="1">
              <a:spcBef>
                <a:spcPts val="7300"/>
              </a:spcBef>
              <a:buBlip>
                <a:blip r:embed="rId2"/>
              </a:buBlip>
            </a:pPr>
            <a:r>
              <a:t>Always remove value from a leaf</a:t>
            </a:r>
          </a:p>
          <a:p>
            <a:pPr lvl="1">
              <a:spcBef>
                <a:spcPts val="7300"/>
              </a:spcBef>
              <a:buBlip>
                <a:blip r:embed="rId2"/>
              </a:buBlip>
            </a:pPr>
            <a:r>
              <a:rPr b="1" i="1">
                <a:solidFill>
                  <a:srgbClr val="882111"/>
                </a:solidFill>
              </a:rPr>
              <a:t>Other v</a:t>
            </a:r>
            <a:r>
              <a:rPr b="1" i="1">
                <a:solidFill>
                  <a:srgbClr val="941100"/>
                </a:solidFill>
              </a:rPr>
              <a:t>alues</a:t>
            </a:r>
            <a:r>
              <a:t> (and children) are redistributed</a:t>
            </a:r>
          </a:p>
          <a:p>
            <a:pPr lvl="1">
              <a:spcBef>
                <a:spcPts val="7300"/>
              </a:spcBef>
              <a:buBlip>
                <a:blip r:embed="rId2"/>
              </a:buBlip>
            </a:pPr>
            <a:r>
              <a:t>Nodes can be merged</a:t>
            </a:r>
          </a:p>
          <a:p>
            <a:pPr lvl="1">
              <a:spcBef>
                <a:spcPts val="7300"/>
              </a:spcBef>
              <a:buBlip>
                <a:blip r:embed="rId2"/>
              </a:buBlip>
            </a:pPr>
            <a:r>
              <a:rPr b="1" i="1">
                <a:solidFill>
                  <a:srgbClr val="941100"/>
                </a:solidFill>
              </a:rPr>
              <a:t>Root node is only node ever removed</a:t>
            </a:r>
          </a:p>
          <a:p>
            <a:pPr lvl="4">
              <a:spcBef>
                <a:spcPts val="7300"/>
              </a:spcBef>
              <a:buBlip>
                <a:blip r:embed="rId2"/>
              </a:buBlip>
              <a:defRPr sz="4700"/>
            </a:pPr>
            <a:r>
              <a:t>and only if it is empty (contains no values)</a:t>
            </a:r>
          </a:p>
        </p:txBody>
      </p:sp>
      <p:cxnSp>
        <p:nvCxnSpPr>
          <p:cNvPr id="250" name="Connection Line"/>
          <p:cNvCxnSpPr>
            <a:stCxn id="264" idx="0"/>
            <a:endCxn id="251" idx="0"/>
          </p:cNvCxnSpPr>
          <p:nvPr/>
        </p:nvCxnSpPr>
        <p:spPr>
          <a:xfrm flipH="1">
            <a:off x="20300033" y="5314950"/>
            <a:ext cx="1007392" cy="1718506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sp>
        <p:nvSpPr>
          <p:cNvPr id="251" name="Circle"/>
          <p:cNvSpPr/>
          <p:nvPr/>
        </p:nvSpPr>
        <p:spPr>
          <a:xfrm>
            <a:off x="19812000" y="6546077"/>
            <a:ext cx="976067" cy="974756"/>
          </a:xfrm>
          <a:prstGeom prst="ellipse">
            <a:avLst/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</p:spPr>
        <p:txBody>
          <a:bodyPr lIns="76200" tIns="76200" rIns="76200" bIns="76200" anchor="ctr"/>
          <a:lstStyle/>
          <a:p>
            <a: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cxnSp>
        <p:nvCxnSpPr>
          <p:cNvPr id="252" name="Connection Line"/>
          <p:cNvCxnSpPr>
            <a:stCxn id="255" idx="0"/>
            <a:endCxn id="263" idx="0"/>
          </p:cNvCxnSpPr>
          <p:nvPr/>
        </p:nvCxnSpPr>
        <p:spPr>
          <a:xfrm flipH="1">
            <a:off x="15859125" y="5471355"/>
            <a:ext cx="1488159" cy="1558095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cxnSp>
        <p:nvCxnSpPr>
          <p:cNvPr id="253" name="Connection Line"/>
          <p:cNvCxnSpPr>
            <a:stCxn id="255" idx="0"/>
            <a:endCxn id="256" idx="0"/>
          </p:cNvCxnSpPr>
          <p:nvPr/>
        </p:nvCxnSpPr>
        <p:spPr>
          <a:xfrm>
            <a:off x="17347283" y="5471355"/>
            <a:ext cx="838201" cy="1619251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cxnSp>
        <p:nvCxnSpPr>
          <p:cNvPr id="254" name="Connection Line"/>
          <p:cNvCxnSpPr>
            <a:stCxn id="255" idx="0"/>
            <a:endCxn id="258" idx="0"/>
          </p:cNvCxnSpPr>
          <p:nvPr/>
        </p:nvCxnSpPr>
        <p:spPr>
          <a:xfrm flipV="1">
            <a:off x="17347283" y="3699705"/>
            <a:ext cx="1847851" cy="1771651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sp>
        <p:nvSpPr>
          <p:cNvPr id="255" name="Circle"/>
          <p:cNvSpPr/>
          <p:nvPr/>
        </p:nvSpPr>
        <p:spPr>
          <a:xfrm>
            <a:off x="16859250" y="4983977"/>
            <a:ext cx="976067" cy="974756"/>
          </a:xfrm>
          <a:prstGeom prst="ellipse">
            <a:avLst/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</p:spPr>
        <p:txBody>
          <a:bodyPr lIns="76200" tIns="76200" rIns="76200" bIns="76200" anchor="ctr"/>
          <a:lstStyle/>
          <a:p>
            <a: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256" name="Circle"/>
          <p:cNvSpPr/>
          <p:nvPr/>
        </p:nvSpPr>
        <p:spPr>
          <a:xfrm>
            <a:off x="17697450" y="6603227"/>
            <a:ext cx="976067" cy="974756"/>
          </a:xfrm>
          <a:prstGeom prst="ellipse">
            <a:avLst/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</p:spPr>
        <p:txBody>
          <a:bodyPr lIns="76200" tIns="76200" rIns="76200" bIns="76200" anchor="ctr"/>
          <a:lstStyle/>
          <a:p>
            <a: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cxnSp>
        <p:nvCxnSpPr>
          <p:cNvPr id="257" name="Connection Line"/>
          <p:cNvCxnSpPr>
            <a:stCxn id="258" idx="0"/>
            <a:endCxn id="264" idx="0"/>
          </p:cNvCxnSpPr>
          <p:nvPr/>
        </p:nvCxnSpPr>
        <p:spPr>
          <a:xfrm>
            <a:off x="19195133" y="3699705"/>
            <a:ext cx="2112292" cy="1615245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sp>
        <p:nvSpPr>
          <p:cNvPr id="258" name="Circle"/>
          <p:cNvSpPr/>
          <p:nvPr/>
        </p:nvSpPr>
        <p:spPr>
          <a:xfrm>
            <a:off x="18707100" y="3212328"/>
            <a:ext cx="976067" cy="974755"/>
          </a:xfrm>
          <a:prstGeom prst="ellipse">
            <a:avLst/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</p:spPr>
        <p:txBody>
          <a:bodyPr lIns="76200" tIns="76200" rIns="76200" bIns="76200" anchor="ctr"/>
          <a:lstStyle/>
          <a:p>
            <a: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cxnSp>
        <p:nvCxnSpPr>
          <p:cNvPr id="259" name="Connection Line"/>
          <p:cNvCxnSpPr>
            <a:stCxn id="264" idx="0"/>
            <a:endCxn id="260" idx="0"/>
          </p:cNvCxnSpPr>
          <p:nvPr/>
        </p:nvCxnSpPr>
        <p:spPr>
          <a:xfrm>
            <a:off x="21307425" y="5314950"/>
            <a:ext cx="307059" cy="1699456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sp>
        <p:nvSpPr>
          <p:cNvPr id="260" name="Circle"/>
          <p:cNvSpPr/>
          <p:nvPr/>
        </p:nvSpPr>
        <p:spPr>
          <a:xfrm>
            <a:off x="21126450" y="6527027"/>
            <a:ext cx="976067" cy="974756"/>
          </a:xfrm>
          <a:prstGeom prst="ellipse">
            <a:avLst/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</p:spPr>
        <p:txBody>
          <a:bodyPr lIns="76200" tIns="76200" rIns="76200" bIns="76200" anchor="ctr"/>
          <a:lstStyle/>
          <a:p>
            <a: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cxnSp>
        <p:nvCxnSpPr>
          <p:cNvPr id="261" name="Connection Line"/>
          <p:cNvCxnSpPr>
            <a:stCxn id="264" idx="0"/>
            <a:endCxn id="262" idx="0"/>
          </p:cNvCxnSpPr>
          <p:nvPr/>
        </p:nvCxnSpPr>
        <p:spPr>
          <a:xfrm>
            <a:off x="21307425" y="5314950"/>
            <a:ext cx="1659609" cy="1699456"/>
          </a:xfrm>
          <a:prstGeom prst="straightConnector1">
            <a:avLst/>
          </a:prstGeom>
          <a:ln w="38100">
            <a:solidFill>
              <a:srgbClr val="000000"/>
            </a:solidFill>
            <a:miter lim="400000"/>
          </a:ln>
        </p:spPr>
      </p:cxnSp>
      <p:sp>
        <p:nvSpPr>
          <p:cNvPr id="262" name="95"/>
          <p:cNvSpPr/>
          <p:nvPr/>
        </p:nvSpPr>
        <p:spPr>
          <a:xfrm>
            <a:off x="22479000" y="6527027"/>
            <a:ext cx="976067" cy="974756"/>
          </a:xfrm>
          <a:prstGeom prst="ellipse">
            <a:avLst/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95</a:t>
            </a:r>
          </a:p>
        </p:txBody>
      </p:sp>
      <p:sp>
        <p:nvSpPr>
          <p:cNvPr id="263" name="10"/>
          <p:cNvSpPr/>
          <p:nvPr/>
        </p:nvSpPr>
        <p:spPr>
          <a:xfrm>
            <a:off x="14725650" y="6553200"/>
            <a:ext cx="2266950" cy="952500"/>
          </a:xfrm>
          <a:prstGeom prst="roundRect">
            <a:avLst>
              <a:gd name="adj" fmla="val 30000"/>
            </a:avLst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algn="l"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 10 </a:t>
            </a:r>
          </a:p>
        </p:txBody>
      </p:sp>
      <p:sp>
        <p:nvSpPr>
          <p:cNvPr id="264" name="90"/>
          <p:cNvSpPr/>
          <p:nvPr/>
        </p:nvSpPr>
        <p:spPr>
          <a:xfrm>
            <a:off x="20173950" y="4838700"/>
            <a:ext cx="2266950" cy="952500"/>
          </a:xfrm>
          <a:prstGeom prst="roundRect">
            <a:avLst>
              <a:gd name="adj" fmla="val 30000"/>
            </a:avLst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76200" tIns="76200" rIns="76200" bIns="76200" anchor="ctr"/>
          <a:lstStyle>
            <a:lvl1pPr algn="l"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    90</a:t>
            </a:r>
          </a:p>
        </p:txBody>
      </p:sp>
      <p:sp>
        <p:nvSpPr>
          <p:cNvPr id="265" name="20"/>
          <p:cNvSpPr/>
          <p:nvPr/>
        </p:nvSpPr>
        <p:spPr>
          <a:xfrm>
            <a:off x="15927660" y="6692900"/>
            <a:ext cx="72018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20</a:t>
            </a:r>
          </a:p>
        </p:txBody>
      </p:sp>
      <p:sp>
        <p:nvSpPr>
          <p:cNvPr id="266" name="20"/>
          <p:cNvSpPr/>
          <p:nvPr/>
        </p:nvSpPr>
        <p:spPr>
          <a:xfrm>
            <a:off x="17483956" y="8534400"/>
            <a:ext cx="994544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 defTabSz="685800">
              <a:defRPr b="1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20</a:t>
            </a:r>
          </a:p>
        </p:txBody>
      </p:sp>
      <p:sp>
        <p:nvSpPr>
          <p:cNvPr id="267" name="60"/>
          <p:cNvSpPr/>
          <p:nvPr/>
        </p:nvSpPr>
        <p:spPr>
          <a:xfrm>
            <a:off x="19928160" y="6673850"/>
            <a:ext cx="72018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60</a:t>
            </a:r>
          </a:p>
        </p:txBody>
      </p:sp>
      <p:sp>
        <p:nvSpPr>
          <p:cNvPr id="268" name="60"/>
          <p:cNvSpPr/>
          <p:nvPr/>
        </p:nvSpPr>
        <p:spPr>
          <a:xfrm>
            <a:off x="19056622" y="8534400"/>
            <a:ext cx="994545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 defTabSz="685800">
              <a:defRPr b="1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60</a:t>
            </a:r>
          </a:p>
        </p:txBody>
      </p:sp>
      <p:sp>
        <p:nvSpPr>
          <p:cNvPr id="269" name="Rounded Rectangle"/>
          <p:cNvSpPr/>
          <p:nvPr/>
        </p:nvSpPr>
        <p:spPr>
          <a:xfrm>
            <a:off x="19792950" y="6534150"/>
            <a:ext cx="2266950" cy="952500"/>
          </a:xfrm>
          <a:prstGeom prst="roundRect">
            <a:avLst>
              <a:gd name="adj" fmla="val 30000"/>
            </a:avLst>
          </a:prstGeom>
          <a:blipFill>
            <a:blip r:embed="rId3"/>
          </a:blipFill>
          <a:ln w="38100">
            <a:solidFill>
              <a:srgbClr val="000000"/>
            </a:solidFill>
            <a:miter lim="400000"/>
          </a:ln>
        </p:spPr>
        <p:txBody>
          <a:bodyPr lIns="76200" tIns="76200" rIns="76200" bIns="76200" anchor="ctr"/>
          <a:lstStyle/>
          <a:p>
            <a:pPr algn="r"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pPr>
            <a:endParaRPr/>
          </a:p>
        </p:txBody>
      </p:sp>
      <p:sp>
        <p:nvSpPr>
          <p:cNvPr id="270" name="80"/>
          <p:cNvSpPr/>
          <p:nvPr/>
        </p:nvSpPr>
        <p:spPr>
          <a:xfrm>
            <a:off x="21280710" y="6711950"/>
            <a:ext cx="72018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80</a:t>
            </a:r>
          </a:p>
        </p:txBody>
      </p:sp>
      <p:sp>
        <p:nvSpPr>
          <p:cNvPr id="271" name="70"/>
          <p:cNvSpPr/>
          <p:nvPr/>
        </p:nvSpPr>
        <p:spPr>
          <a:xfrm>
            <a:off x="20499660" y="4959350"/>
            <a:ext cx="72018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70</a:t>
            </a:r>
          </a:p>
        </p:txBody>
      </p:sp>
      <p:sp>
        <p:nvSpPr>
          <p:cNvPr id="272" name="30"/>
          <p:cNvSpPr/>
          <p:nvPr/>
        </p:nvSpPr>
        <p:spPr>
          <a:xfrm>
            <a:off x="20646256" y="8534400"/>
            <a:ext cx="994544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 defTabSz="685800">
              <a:defRPr b="1">
                <a:solidFill>
                  <a:srgbClr val="94110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30</a:t>
            </a:r>
          </a:p>
        </p:txBody>
      </p:sp>
      <p:sp>
        <p:nvSpPr>
          <p:cNvPr id="273" name="30"/>
          <p:cNvSpPr/>
          <p:nvPr/>
        </p:nvSpPr>
        <p:spPr>
          <a:xfrm>
            <a:off x="16994460" y="5149850"/>
            <a:ext cx="72018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30</a:t>
            </a:r>
          </a:p>
        </p:txBody>
      </p:sp>
      <p:sp>
        <p:nvSpPr>
          <p:cNvPr id="274" name="50"/>
          <p:cNvSpPr/>
          <p:nvPr/>
        </p:nvSpPr>
        <p:spPr>
          <a:xfrm>
            <a:off x="18880410" y="3359150"/>
            <a:ext cx="72018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50</a:t>
            </a:r>
          </a:p>
        </p:txBody>
      </p:sp>
      <p:sp>
        <p:nvSpPr>
          <p:cNvPr id="275" name="40"/>
          <p:cNvSpPr/>
          <p:nvPr/>
        </p:nvSpPr>
        <p:spPr>
          <a:xfrm>
            <a:off x="17813610" y="6788150"/>
            <a:ext cx="720180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76200" tIns="76200" rIns="76200" bIns="76200" anchor="ctr">
            <a:spAutoFit/>
          </a:bodyPr>
          <a:lstStyle>
            <a:lvl1pPr defTabSz="685800">
              <a:defRPr sz="3600" b="1">
                <a:solidFill>
                  <a:srgbClr val="FFFFFF"/>
                </a:solidFill>
                <a:effectLst>
                  <a:outerShdw blurRad="63500" dist="25400" dir="2700000" rotWithShape="0">
                    <a:srgbClr val="000000">
                      <a:alpha val="70000"/>
                    </a:srgbClr>
                  </a:outerShdw>
                </a:effectLst>
                <a:latin typeface="Courier New"/>
                <a:ea typeface="Courier New"/>
                <a:cs typeface="Courier New"/>
                <a:sym typeface="Courier New"/>
              </a:defRPr>
            </a:lvl1pPr>
          </a:lstStyle>
          <a:p>
            <a:r>
              <a:t>40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push/>
      </p:transition>
    </mc:Choice>
    <mc:Fallback xmlns="" xmlns:m="http://schemas.openxmlformats.org/officeDocument/2006/math" xmlns:a14="http://schemas.microsoft.com/office/drawing/2010/main">
      <p:transition spd="fast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0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0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6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0" fill="hold"/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5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8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2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65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6" fill="hold"/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0" fill="hold"/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500"/>
                            </p:stCondLst>
                            <p:childTnLst>
                              <p:par>
                                <p:cTn id="93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4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8000"/>
                            </p:stCondLst>
                            <p:childTnLst>
                              <p:par>
                                <p:cTn id="97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8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500"/>
                            </p:stCondLst>
                            <p:childTnLst>
                              <p:par>
                                <p:cTn id="101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2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000"/>
                            </p:stCondLst>
                            <p:childTnLst>
                              <p:par>
                                <p:cTn id="105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6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500"/>
                            </p:stCondLst>
                            <p:childTnLst>
                              <p:par>
                                <p:cTn id="109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0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3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4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17" presetID="10" presetClass="entr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8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3" fill="hold"/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128" dur="1000" fill="hold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3" fill="hold"/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25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left)">
                                      <p:cBhvr>
                                        <p:cTn id="138" dur="1000" fill="hold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23039 0.125528" pathEditMode="relative">
                                      <p:cBhvr>
                                        <p:cTn id="143" dur="500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7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8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1" dur="500" fill="hold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1000"/>
                            </p:stCondLst>
                            <p:childTnLst>
                              <p:par>
                                <p:cTn id="154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5" dur="500" fill="hold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500"/>
                            </p:stCondLst>
                            <p:childTnLst>
                              <p:par>
                                <p:cTn id="158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59" dur="500" fill="hold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4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5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037577 0.117086" pathEditMode="relative">
                                      <p:cBhvr>
                                        <p:cTn id="169" dur="500" fill="hold"/>
                                        <p:tgtEl>
                                          <p:spTgt spid="2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34102 -0.124125" pathEditMode="relative">
                                      <p:cBhvr>
                                        <p:cTn id="172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wipe(up)">
                                      <p:cBhvr>
                                        <p:cTn id="176" dur="1000" fill="hold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7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-1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102 -0.124125 L -0.077022 -0.008124" pathEditMode="relative">
                                      <p:cBhvr>
                                        <p:cTn id="180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81880 -0.001949" pathEditMode="relative">
                                      <p:cBhvr>
                                        <p:cTn id="183" dur="50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86" dur="500" fill="hold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000"/>
                            </p:stCondLst>
                            <p:childTnLst>
                              <p:par>
                                <p:cTn id="189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90" dur="500" fill="hold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78377 0.131011" pathEditMode="relative">
                                      <p:cBhvr>
                                        <p:cTn id="195" dur="5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-1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8377 0.131011 L 0.065663 0.116818" pathEditMode="relative">
                                      <p:cBhvr>
                                        <p:cTn id="199" dur="1000" fill="hold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56250 -0.009203" pathEditMode="relative">
                                      <p:cBhvr>
                                        <p:cTn id="202" dur="100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0.108756 0.000188" pathEditMode="relative">
                                      <p:cBhvr>
                                        <p:cTn id="205" dur="1000" fill="hold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-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7022 -0.008124 L 0.038440 -0.010829" pathEditMode="relative">
                                      <p:cBhvr>
                                        <p:cTn id="208" dur="10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1" dur="1000" fill="hold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2000"/>
                            </p:stCondLst>
                            <p:childTnLst>
                              <p:par>
                                <p:cTn id="2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5" fill="hold"/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2500"/>
                            </p:stCondLst>
                            <p:childTnLst>
                              <p:par>
                                <p:cTn id="218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19" dur="500" fill="hold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2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23" dur="300" fill="hold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xit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28" dur="700" fill="hold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700"/>
                            </p:stCondLst>
                            <p:childTnLst>
                              <p:par>
                                <p:cTn id="231" presetID="10" presetClass="exit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232" dur="700" fill="hold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fill="hold">
                                          <p:stCondLst>
                                            <p:cond delay="699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animBg="1" advAuto="0"/>
      <p:bldP spid="249" grpId="0" build="p" bldLvl="5" animBg="1" advAuto="0"/>
      <p:bldP spid="250" grpId="0" animBg="1" advAuto="0"/>
      <p:bldP spid="250" grpId="1" animBg="1" advAuto="0"/>
      <p:bldP spid="251" grpId="0" animBg="1" advAuto="0"/>
      <p:bldP spid="251" grpId="1" animBg="1" advAuto="0"/>
      <p:bldP spid="252" grpId="0" animBg="1" advAuto="0"/>
      <p:bldP spid="252" grpId="1" animBg="1" advAuto="0"/>
      <p:bldP spid="253" grpId="0" animBg="1" advAuto="0"/>
      <p:bldP spid="253" grpId="1" animBg="1" advAuto="0"/>
      <p:bldP spid="254" grpId="0" animBg="1" advAuto="0"/>
      <p:bldP spid="254" grpId="1" animBg="1" advAuto="0"/>
      <p:bldP spid="255" grpId="0" animBg="1" advAuto="0"/>
      <p:bldP spid="255" grpId="1" animBg="1" advAuto="0"/>
      <p:bldP spid="256" grpId="0" animBg="1" advAuto="0"/>
      <p:bldP spid="256" grpId="1" animBg="1" advAuto="0"/>
      <p:bldP spid="257" grpId="0" animBg="1" advAuto="0"/>
      <p:bldP spid="257" grpId="1" animBg="1" advAuto="0"/>
      <p:bldP spid="258" grpId="0" animBg="1" advAuto="0"/>
      <p:bldP spid="258" grpId="1" animBg="1" advAuto="0"/>
      <p:bldP spid="259" grpId="0" animBg="1" advAuto="0"/>
      <p:bldP spid="260" grpId="0" animBg="1" advAuto="0"/>
      <p:bldP spid="260" grpId="1" animBg="1" advAuto="0"/>
      <p:bldP spid="261" grpId="0" animBg="1" advAuto="0"/>
      <p:bldP spid="262" grpId="0" animBg="1" advAuto="0"/>
      <p:bldP spid="263" grpId="0" animBg="1" advAuto="0"/>
      <p:bldP spid="264" grpId="0" animBg="1" advAuto="0"/>
      <p:bldP spid="265" grpId="0" animBg="1" advAuto="0"/>
      <p:bldP spid="265" grpId="1" animBg="1" advAuto="0"/>
      <p:bldP spid="266" grpId="0" animBg="1" advAuto="0"/>
      <p:bldP spid="267" grpId="0" animBg="1" advAuto="0"/>
      <p:bldP spid="267" grpId="1" animBg="1" advAuto="0"/>
      <p:bldP spid="268" grpId="0" animBg="1" advAuto="0"/>
      <p:bldP spid="269" grpId="0" animBg="1" advAuto="0"/>
      <p:bldP spid="270" grpId="0" animBg="1" advAuto="0"/>
      <p:bldP spid="271" grpId="0" animBg="1" advAuto="0"/>
      <p:bldP spid="272" grpId="0" animBg="1" advAuto="0"/>
      <p:bldP spid="273" grpId="0" animBg="1" advAuto="0"/>
      <p:bldP spid="273" grpId="1" animBg="1" advAuto="0"/>
      <p:bldP spid="274" grpId="0" animBg="1" advAuto="0"/>
      <p:bldP spid="275" grpId="0" animBg="1" advAuto="0"/>
    </p:bldLst>
  </p:timing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Optima"/>
        <a:ea typeface="Optima"/>
        <a:cs typeface="Optima"/>
      </a:majorFont>
      <a:minorFont>
        <a:latin typeface="Optima"/>
        <a:ea typeface="Optima"/>
        <a:cs typeface="Optim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ctr" defTabSz="876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ctr" defTabSz="81915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Optima"/>
        <a:ea typeface="Optima"/>
        <a:cs typeface="Optima"/>
      </a:majorFont>
      <a:minorFont>
        <a:latin typeface="Optima"/>
        <a:ea typeface="Optima"/>
        <a:cs typeface="Optima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ctr" defTabSz="8763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6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6200" tIns="76200" rIns="76200" bIns="76200" numCol="1" spcCol="38100" rtlCol="0" anchor="ctr">
        <a:spAutoFit/>
      </a:bodyPr>
      <a:lstStyle>
        <a:defPPr marL="0" marR="0" indent="0" algn="ctr" defTabSz="81915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719</Words>
  <Application>Microsoft Office PowerPoint</Application>
  <PresentationFormat>Custom</PresentationFormat>
  <Paragraphs>163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Arial</vt:lpstr>
      <vt:lpstr>Comic Sans MS</vt:lpstr>
      <vt:lpstr>Courier New</vt:lpstr>
      <vt:lpstr>Gill Sans</vt:lpstr>
      <vt:lpstr>Helvetica</vt:lpstr>
      <vt:lpstr>Hoefler Text</vt:lpstr>
      <vt:lpstr>Lucida Grande</vt:lpstr>
      <vt:lpstr>Marker Felt</vt:lpstr>
      <vt:lpstr>Optima</vt:lpstr>
      <vt:lpstr>Times New Roman</vt:lpstr>
      <vt:lpstr>Verdana</vt:lpstr>
      <vt:lpstr>White</vt:lpstr>
      <vt:lpstr>2-3 Trees</vt:lpstr>
      <vt:lpstr>2-3 Trees</vt:lpstr>
      <vt:lpstr>2-3 Tree Height</vt:lpstr>
      <vt:lpstr>Traversing 2-3 Trees</vt:lpstr>
      <vt:lpstr>2-3 Tree Operations</vt:lpstr>
      <vt:lpstr>Inserting to 2-3 Trees</vt:lpstr>
      <vt:lpstr>Inserting to 2-3 Trees</vt:lpstr>
      <vt:lpstr>Inserting to 2-3 Trees</vt:lpstr>
      <vt:lpstr>Removing From a 2-3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2-3 Trees</dc:title>
  <cp:lastModifiedBy>Anandaraj Jeeva Rathinam (Integra)</cp:lastModifiedBy>
  <cp:revision>2</cp:revision>
  <dcterms:modified xsi:type="dcterms:W3CDTF">2024-05-22T06:24:14Z</dcterms:modified>
</cp:coreProperties>
</file>