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0C8F759C-F6FC-4275-9730-8F713CAAF5B9}"/>
    <pc:docChg chg="delSld">
      <pc:chgData name="K Madhusudhan" userId="0b39b63d-97d2-416c-a0dd-10dec61b2c53" providerId="ADAL" clId="{0C8F759C-F6FC-4275-9730-8F713CAAF5B9}" dt="2024-05-17T12:09:22.857" v="0" actId="47"/>
      <pc:docMkLst>
        <pc:docMk/>
      </pc:docMkLst>
      <pc:sldChg chg="del">
        <pc:chgData name="K Madhusudhan" userId="0b39b63d-97d2-416c-a0dd-10dec61b2c53" providerId="ADAL" clId="{0C8F759C-F6FC-4275-9730-8F713CAAF5B9}" dt="2024-05-17T12:09:22.857" v="0" actId="4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We just saw that maintaining the balance of a 2-4 tree is easier than maintaining either an AVL tree or a 2-3 tree. While a 2-4 tree is a general tree, a red-black tree is a binary tree that is equivalent to a 2-4 tree. Adding an entry to a red-black tree is like adding an entry to a 2-4 tree, in that only one pass from root to leaf is necessary. But a red-black tree is a binary tree, so it uses simpler operations to maintain its balance than does a 2-4 tree. Additionally, the implementation of a red-black tree uses only 2-nodes, whereas a 2-4 tree requires 2-nodes, 3-nodes, and 4-nodes. This added requirement of a 2-4 tree makes it less desirable than a red-black tree.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9" name="Shape 2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the properties now that we have created the tree!!!!!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3" name="Shape 3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the properties now that we have created the tree!!!!!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4400550" y="2133600"/>
            <a:ext cx="15582900" cy="4991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174D1D8-1BC6-45C1-8680-5AB6CE05896D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B7225-0A4C-46F8-A0B8-E9B4F56412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"/>
          <p:cNvGrpSpPr/>
          <p:nvPr/>
        </p:nvGrpSpPr>
        <p:grpSpPr>
          <a:xfrm>
            <a:off x="0" y="0"/>
            <a:ext cx="24384000" cy="2133600"/>
            <a:chOff x="0" y="0"/>
            <a:chExt cx="24384000" cy="2133600"/>
          </a:xfrm>
        </p:grpSpPr>
        <p:grpSp>
          <p:nvGrpSpPr>
            <p:cNvPr id="36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34" name="DSaAwJ Titles Frame no Book.png" descr="DSaAwJ Titles Frame no Book.png"/>
              <p:cNvPicPr>
                <a:picLocks/>
              </p:cNvPicPr>
              <p:nvPr/>
            </p:nvPicPr>
            <p:blipFill>
              <a:blip r:embed="rId2"/>
              <a:srcRect l="781" r="781" b="84722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5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7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9" name="W&amp;M Keynote Background.tiff" descr="W&amp;M Keynote Background.tiff"/>
          <p:cNvPicPr>
            <a:picLocks noChangeAspect="1"/>
          </p:cNvPicPr>
          <p:nvPr/>
        </p:nvPicPr>
        <p:blipFill>
          <a:blip r:embed="rId3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</a:lvl3pPr>
            <a:lvl4pPr>
              <a:buBlip>
                <a:blip r:embed="rId4"/>
              </a:buBlip>
            </a:lvl4pPr>
            <a:lvl5pPr>
              <a:buBlip>
                <a:blip r:embed="rId4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8BE016A-D7A3-4319-8668-26A1E9DA15B3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3EBF9-BA61-44D9-BB58-6EE5A7B7BA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tif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-1"/>
            <a:ext cx="24384000" cy="2133601"/>
            <a:chOff x="0" y="0"/>
            <a:chExt cx="24384000" cy="21336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" name="DSaAwJ Titles Frame no Book.png" descr="DSaAwJ Titles Frame no Book.png"/>
              <p:cNvPicPr>
                <a:picLocks/>
              </p:cNvPicPr>
              <p:nvPr/>
            </p:nvPicPr>
            <p:blipFill>
              <a:blip r:embed="rId6"/>
              <a:srcRect l="781" r="781" b="84722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7" name="W&amp;M Keynote Background.tiff" descr="W&amp;M Keynote Background.tiff"/>
          <p:cNvPicPr>
            <a:picLocks noChangeAspect="1"/>
          </p:cNvPicPr>
          <p:nvPr/>
        </p:nvPicPr>
        <p:blipFill>
          <a:blip r:embed="rId5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  <a:ln w="12700">
            <a:miter lim="400000"/>
          </a:ln>
          <a:effectLst>
            <a:outerShdw blurRad="381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  <a:ln w="12700">
            <a:miter lim="400000"/>
          </a:ln>
          <a:effectLst>
            <a:outerShdw blurRad="38100" dist="12700" dir="54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>
            <a:lvl1pPr>
              <a:buBlip>
                <a:blip r:embed="rId7"/>
              </a:buBlip>
            </a:lvl1pPr>
            <a:lvl2pPr marL="952500" indent="-571500">
              <a:buBlip>
                <a:blip r:embed="rId7"/>
              </a:buBlip>
              <a:defRPr sz="4800" b="0"/>
            </a:lvl2pPr>
            <a:lvl3pPr marL="1318846" indent="-556846">
              <a:buBlip>
                <a:blip r:embed="rId7"/>
              </a:buBlip>
              <a:defRPr sz="3800" b="0"/>
            </a:lvl3pPr>
            <a:lvl4pPr marL="1699846" indent="-556846">
              <a:buBlip>
                <a:blip r:embed="rId7"/>
              </a:buBlip>
              <a:defRPr sz="3800" b="0"/>
            </a:lvl4pPr>
            <a:lvl5pPr marL="2080846" indent="-556846">
              <a:buBlip>
                <a:blip r:embed="rId7"/>
              </a:buBlip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D0D4085B-57D9-4AFA-8A98-697AAD25B5F2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0DD74-AECF-4531-A7F2-F8142374A75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71500" marR="0" indent="-571500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023937" marR="0" indent="-64293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553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934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315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696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3077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458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839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2-3-4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2-3-4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2-3-4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2-3-4 Trees</a:t>
            </a:r>
          </a:p>
        </p:txBody>
      </p:sp>
      <p:sp>
        <p:nvSpPr>
          <p:cNvPr id="54" name="General Search Tree…"/>
          <p:cNvSpPr txBox="1">
            <a:spLocks noGrp="1"/>
          </p:cNvSpPr>
          <p:nvPr>
            <p:ph type="body" sz="half" idx="1"/>
          </p:nvPr>
        </p:nvSpPr>
        <p:spPr>
          <a:xfrm>
            <a:off x="190500" y="2343150"/>
            <a:ext cx="14973300" cy="80772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Blip>
                <a:blip r:embed="rId2"/>
              </a:buBlip>
            </a:pPr>
            <a:r>
              <a:rPr dirty="0"/>
              <a:t>General Search Tree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dirty="0"/>
              <a:t>Interior nodes are a</a:t>
            </a:r>
          </a:p>
          <a:p>
            <a:pPr lvl="1">
              <a:spcBef>
                <a:spcPts val="600"/>
              </a:spcBef>
              <a:buBlip>
                <a:blip r:embed="rId2"/>
              </a:buBlip>
            </a:pPr>
            <a:r>
              <a:rPr b="1" i="1" dirty="0">
                <a:solidFill>
                  <a:srgbClr val="531B93"/>
                </a:solidFill>
              </a:rPr>
              <a:t>2-node</a:t>
            </a:r>
            <a:r>
              <a:rPr dirty="0"/>
              <a:t> with one data item </a:t>
            </a:r>
            <a:r>
              <a:rPr b="1" dirty="0"/>
              <a:t>and</a:t>
            </a:r>
            <a:r>
              <a:rPr dirty="0"/>
              <a:t> two children</a:t>
            </a:r>
          </a:p>
          <a:p>
            <a:pPr lvl="1">
              <a:spcBef>
                <a:spcPts val="600"/>
              </a:spcBef>
              <a:buBlip>
                <a:blip r:embed="rId2"/>
              </a:buBlip>
            </a:pPr>
            <a:r>
              <a:rPr b="1" i="1" dirty="0">
                <a:solidFill>
                  <a:srgbClr val="531B93"/>
                </a:solidFill>
              </a:rPr>
              <a:t>3-node</a:t>
            </a:r>
            <a:r>
              <a:rPr dirty="0"/>
              <a:t> with two data items </a:t>
            </a:r>
            <a:r>
              <a:rPr b="1" dirty="0"/>
              <a:t>and</a:t>
            </a:r>
            <a:r>
              <a:rPr dirty="0"/>
              <a:t> three children</a:t>
            </a:r>
          </a:p>
          <a:p>
            <a:pPr lvl="1">
              <a:spcBef>
                <a:spcPts val="600"/>
              </a:spcBef>
              <a:buBlip>
                <a:blip r:embed="rId2"/>
              </a:buBlip>
            </a:pPr>
            <a:r>
              <a:rPr b="1" i="1" dirty="0">
                <a:solidFill>
                  <a:srgbClr val="531B93"/>
                </a:solidFill>
              </a:rPr>
              <a:t>4-node</a:t>
            </a:r>
            <a:r>
              <a:rPr dirty="0"/>
              <a:t> with three data items </a:t>
            </a:r>
            <a:r>
              <a:rPr b="1" dirty="0"/>
              <a:t>and</a:t>
            </a:r>
            <a:r>
              <a:rPr dirty="0"/>
              <a:t> four children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dirty="0"/>
              <a:t>All leaves are at the same level</a:t>
            </a:r>
          </a:p>
          <a:p>
            <a:pPr lvl="1">
              <a:spcBef>
                <a:spcPts val="600"/>
              </a:spcBef>
              <a:buBlip>
                <a:blip r:embed="rId2"/>
              </a:buBlip>
            </a:pPr>
            <a:r>
              <a:rPr dirty="0"/>
              <a:t>Leaf nodes contain one, two or three entries</a:t>
            </a:r>
          </a:p>
          <a:p>
            <a:pPr>
              <a:spcBef>
                <a:spcPts val="600"/>
              </a:spcBef>
              <a:buBlip>
                <a:blip r:embed="rId2"/>
              </a:buBlip>
            </a:pPr>
            <a:r>
              <a:rPr dirty="0"/>
              <a:t>Searching and traversing is similar to 2-3 trees</a:t>
            </a:r>
          </a:p>
        </p:txBody>
      </p:sp>
      <p:grpSp>
        <p:nvGrpSpPr>
          <p:cNvPr id="66" name="Group"/>
          <p:cNvGrpSpPr/>
          <p:nvPr/>
        </p:nvGrpSpPr>
        <p:grpSpPr>
          <a:xfrm>
            <a:off x="15392400" y="2114550"/>
            <a:ext cx="7810500" cy="4171950"/>
            <a:chOff x="0" y="0"/>
            <a:chExt cx="7810500" cy="4171950"/>
          </a:xfrm>
        </p:grpSpPr>
        <p:sp>
          <p:nvSpPr>
            <p:cNvPr id="55" name="Line"/>
            <p:cNvSpPr/>
            <p:nvPr/>
          </p:nvSpPr>
          <p:spPr>
            <a:xfrm flipH="1" flipV="1">
              <a:off x="3695700" y="2343150"/>
              <a:ext cx="32543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" name="Line"/>
            <p:cNvSpPr/>
            <p:nvPr/>
          </p:nvSpPr>
          <p:spPr>
            <a:xfrm flipV="1">
              <a:off x="1866900" y="23431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" name="Line"/>
            <p:cNvSpPr/>
            <p:nvPr/>
          </p:nvSpPr>
          <p:spPr>
            <a:xfrm flipH="1" flipV="1">
              <a:off x="4857750" y="234315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2368127" y="0"/>
              <a:ext cx="2590801" cy="2400300"/>
              <a:chOff x="0" y="0"/>
              <a:chExt cx="2590800" cy="2400300"/>
            </a:xfrm>
          </p:grpSpPr>
          <p:sp>
            <p:nvSpPr>
              <p:cNvPr id="58" name="90"/>
              <p:cNvSpPr/>
              <p:nvPr/>
            </p:nvSpPr>
            <p:spPr>
              <a:xfrm>
                <a:off x="1371600" y="1295400"/>
                <a:ext cx="121920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90</a:t>
                </a:r>
              </a:p>
            </p:txBody>
          </p:sp>
          <p:sp>
            <p:nvSpPr>
              <p:cNvPr id="59" name="small data"/>
              <p:cNvSpPr/>
              <p:nvPr/>
            </p:nvSpPr>
            <p:spPr>
              <a:xfrm>
                <a:off x="0" y="0"/>
                <a:ext cx="1352550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small data</a:t>
                </a:r>
              </a:p>
            </p:txBody>
          </p:sp>
          <p:sp>
            <p:nvSpPr>
              <p:cNvPr id="60" name="60"/>
              <p:cNvSpPr/>
              <p:nvPr/>
            </p:nvSpPr>
            <p:spPr>
              <a:xfrm>
                <a:off x="152400" y="129540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60</a:t>
                </a:r>
              </a:p>
            </p:txBody>
          </p:sp>
        </p:grpSp>
        <p:sp>
          <p:nvSpPr>
            <p:cNvPr id="62" name="rightChild"/>
            <p:cNvSpPr/>
            <p:nvPr/>
          </p:nvSpPr>
          <p:spPr>
            <a:xfrm>
              <a:off x="5676900" y="329565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63" name="leftChild"/>
            <p:cNvSpPr/>
            <p:nvPr/>
          </p:nvSpPr>
          <p:spPr>
            <a:xfrm>
              <a:off x="0" y="33909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  <p:sp>
          <p:nvSpPr>
            <p:cNvPr id="64" name="middleChild"/>
            <p:cNvSpPr/>
            <p:nvPr/>
          </p:nvSpPr>
          <p:spPr>
            <a:xfrm>
              <a:off x="2686050" y="3371850"/>
              <a:ext cx="23622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middleChild</a:t>
              </a:r>
            </a:p>
          </p:txBody>
        </p:sp>
        <p:sp>
          <p:nvSpPr>
            <p:cNvPr id="65" name="large data"/>
            <p:cNvSpPr/>
            <p:nvPr/>
          </p:nvSpPr>
          <p:spPr>
            <a:xfrm>
              <a:off x="3720677" y="0"/>
              <a:ext cx="1352551" cy="140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large data</a:t>
              </a:r>
            </a:p>
          </p:txBody>
        </p:sp>
      </p:grpSp>
      <p:grpSp>
        <p:nvGrpSpPr>
          <p:cNvPr id="74" name="Group"/>
          <p:cNvGrpSpPr/>
          <p:nvPr/>
        </p:nvGrpSpPr>
        <p:grpSpPr>
          <a:xfrm>
            <a:off x="4248150" y="8807196"/>
            <a:ext cx="6610350" cy="3943350"/>
            <a:chOff x="0" y="0"/>
            <a:chExt cx="6610350" cy="3943350"/>
          </a:xfrm>
        </p:grpSpPr>
        <p:sp>
          <p:nvSpPr>
            <p:cNvPr id="67" name="Line"/>
            <p:cNvSpPr/>
            <p:nvPr/>
          </p:nvSpPr>
          <p:spPr>
            <a:xfrm flipV="1">
              <a:off x="1866900" y="21145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" name="Line"/>
            <p:cNvSpPr/>
            <p:nvPr/>
          </p:nvSpPr>
          <p:spPr>
            <a:xfrm flipH="1" flipV="1">
              <a:off x="3657600" y="213360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71" name="Group"/>
            <p:cNvGrpSpPr/>
            <p:nvPr/>
          </p:nvGrpSpPr>
          <p:grpSpPr>
            <a:xfrm>
              <a:off x="2368127" y="0"/>
              <a:ext cx="1352551" cy="2171700"/>
              <a:chOff x="0" y="0"/>
              <a:chExt cx="1352550" cy="2171700"/>
            </a:xfrm>
          </p:grpSpPr>
          <p:sp>
            <p:nvSpPr>
              <p:cNvPr id="69" name="data"/>
              <p:cNvSpPr/>
              <p:nvPr/>
            </p:nvSpPr>
            <p:spPr>
              <a:xfrm>
                <a:off x="0" y="0"/>
                <a:ext cx="1352550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data</a:t>
                </a:r>
              </a:p>
            </p:txBody>
          </p:sp>
          <p:sp>
            <p:nvSpPr>
              <p:cNvPr id="70" name="50"/>
              <p:cNvSpPr/>
              <p:nvPr/>
            </p:nvSpPr>
            <p:spPr>
              <a:xfrm>
                <a:off x="152400" y="106680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50</a:t>
                </a:r>
              </a:p>
            </p:txBody>
          </p:sp>
        </p:grpSp>
        <p:sp>
          <p:nvSpPr>
            <p:cNvPr id="72" name="rightChild"/>
            <p:cNvSpPr/>
            <p:nvPr/>
          </p:nvSpPr>
          <p:spPr>
            <a:xfrm>
              <a:off x="4476750" y="30861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73" name="leftChild"/>
            <p:cNvSpPr/>
            <p:nvPr/>
          </p:nvSpPr>
          <p:spPr>
            <a:xfrm>
              <a:off x="0" y="31623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sp>
        <p:nvSpPr>
          <p:cNvPr id="75" name="entries &lt; 50"/>
          <p:cNvSpPr/>
          <p:nvPr/>
        </p:nvSpPr>
        <p:spPr>
          <a:xfrm>
            <a:off x="4124325" y="12388596"/>
            <a:ext cx="2647950" cy="781050"/>
          </a:xfrm>
          <a:prstGeom prst="rect">
            <a:avLst/>
          </a:prstGeom>
          <a:ln w="12700">
            <a:miter lim="400000"/>
          </a:ln>
          <a:effectLst>
            <a:outerShdw blurRad="152400" dist="114300" dir="2700000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entries &lt; 50</a:t>
            </a:r>
          </a:p>
        </p:txBody>
      </p:sp>
      <p:sp>
        <p:nvSpPr>
          <p:cNvPr id="76" name="50 &lt; entries"/>
          <p:cNvSpPr/>
          <p:nvPr/>
        </p:nvSpPr>
        <p:spPr>
          <a:xfrm>
            <a:off x="8429625" y="12350496"/>
            <a:ext cx="2647950" cy="781050"/>
          </a:xfrm>
          <a:prstGeom prst="rect">
            <a:avLst/>
          </a:prstGeom>
          <a:ln w="12700">
            <a:miter lim="400000"/>
          </a:ln>
          <a:effectLst>
            <a:outerShdw blurRad="152400" dist="114300" dir="2700000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50 &lt; entries</a:t>
            </a:r>
          </a:p>
        </p:txBody>
      </p:sp>
      <p:sp>
        <p:nvSpPr>
          <p:cNvPr id="77" name="entries &lt; 60"/>
          <p:cNvSpPr/>
          <p:nvPr/>
        </p:nvSpPr>
        <p:spPr>
          <a:xfrm>
            <a:off x="14354175" y="6019800"/>
            <a:ext cx="2647950" cy="781050"/>
          </a:xfrm>
          <a:prstGeom prst="rect">
            <a:avLst/>
          </a:prstGeom>
          <a:ln w="12700">
            <a:miter lim="400000"/>
          </a:ln>
          <a:effectLst>
            <a:outerShdw blurRad="152400" dist="114300" dir="2700000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entries &lt; 60</a:t>
            </a:r>
          </a:p>
        </p:txBody>
      </p:sp>
      <p:sp>
        <p:nvSpPr>
          <p:cNvPr id="78" name="90 &lt; entries"/>
          <p:cNvSpPr/>
          <p:nvPr/>
        </p:nvSpPr>
        <p:spPr>
          <a:xfrm>
            <a:off x="21688425" y="5981700"/>
            <a:ext cx="2647950" cy="781050"/>
          </a:xfrm>
          <a:prstGeom prst="rect">
            <a:avLst/>
          </a:prstGeom>
          <a:ln w="12700">
            <a:miter lim="400000"/>
          </a:ln>
          <a:effectLst>
            <a:outerShdw blurRad="152400" dist="114300" dir="2700000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90 &lt; entries</a:t>
            </a:r>
          </a:p>
        </p:txBody>
      </p:sp>
      <p:sp>
        <p:nvSpPr>
          <p:cNvPr id="79" name="60 &lt; entries &lt; 90"/>
          <p:cNvSpPr/>
          <p:nvPr/>
        </p:nvSpPr>
        <p:spPr>
          <a:xfrm>
            <a:off x="17421225" y="6096000"/>
            <a:ext cx="3752850" cy="781050"/>
          </a:xfrm>
          <a:prstGeom prst="rect">
            <a:avLst/>
          </a:prstGeom>
          <a:ln w="12700">
            <a:miter lim="400000"/>
          </a:ln>
          <a:effectLst>
            <a:outerShdw blurRad="152400" dist="114300" dir="2700000" rotWithShape="0">
              <a:srgbClr val="000000">
                <a:alpha val="71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60 &lt; entries &lt; 90</a:t>
            </a:r>
          </a:p>
        </p:txBody>
      </p:sp>
      <p:grpSp>
        <p:nvGrpSpPr>
          <p:cNvPr id="100" name="Group"/>
          <p:cNvGrpSpPr/>
          <p:nvPr/>
        </p:nvGrpSpPr>
        <p:grpSpPr>
          <a:xfrm>
            <a:off x="11839575" y="7740396"/>
            <a:ext cx="12249150" cy="5257800"/>
            <a:chOff x="0" y="0"/>
            <a:chExt cx="12249150" cy="5257800"/>
          </a:xfrm>
        </p:grpSpPr>
        <p:grpSp>
          <p:nvGrpSpPr>
            <p:cNvPr id="91" name="Group"/>
            <p:cNvGrpSpPr/>
            <p:nvPr/>
          </p:nvGrpSpPr>
          <p:grpSpPr>
            <a:xfrm>
              <a:off x="1685925" y="0"/>
              <a:ext cx="9658350" cy="4686300"/>
              <a:chOff x="0" y="0"/>
              <a:chExt cx="9658350" cy="4686300"/>
            </a:xfrm>
          </p:grpSpPr>
          <p:sp>
            <p:nvSpPr>
              <p:cNvPr id="80" name="Line"/>
              <p:cNvSpPr/>
              <p:nvPr/>
            </p:nvSpPr>
            <p:spPr>
              <a:xfrm flipV="1">
                <a:off x="2996207" y="2419350"/>
                <a:ext cx="1061443" cy="1517849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1" name="Line"/>
              <p:cNvSpPr/>
              <p:nvPr/>
            </p:nvSpPr>
            <p:spPr>
              <a:xfrm flipV="1">
                <a:off x="1945977" y="2343150"/>
                <a:ext cx="930573" cy="583803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2" name="Line"/>
              <p:cNvSpPr/>
              <p:nvPr/>
            </p:nvSpPr>
            <p:spPr>
              <a:xfrm flipH="1" flipV="1">
                <a:off x="6438900" y="2362200"/>
                <a:ext cx="1050132" cy="308869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86" name="Group"/>
              <p:cNvGrpSpPr/>
              <p:nvPr/>
            </p:nvGrpSpPr>
            <p:grpSpPr>
              <a:xfrm>
                <a:off x="2463377" y="19050"/>
                <a:ext cx="2838451" cy="2381250"/>
                <a:chOff x="0" y="0"/>
                <a:chExt cx="2838450" cy="2381250"/>
              </a:xfrm>
            </p:grpSpPr>
            <p:sp>
              <p:nvSpPr>
                <p:cNvPr id="83" name="60"/>
                <p:cNvSpPr/>
                <p:nvPr/>
              </p:nvSpPr>
              <p:spPr>
                <a:xfrm>
                  <a:off x="1619250" y="1276350"/>
                  <a:ext cx="1219200" cy="1104900"/>
                </a:xfrm>
                <a:prstGeom prst="rect">
                  <a:avLst/>
                </a:prstGeom>
                <a:solidFill>
                  <a:srgbClr val="0097EB">
                    <a:alpha val="50000"/>
                  </a:srgb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60</a:t>
                  </a:r>
                </a:p>
              </p:txBody>
            </p:sp>
            <p:sp>
              <p:nvSpPr>
                <p:cNvPr id="84" name="small data"/>
                <p:cNvSpPr/>
                <p:nvPr/>
              </p:nvSpPr>
              <p:spPr>
                <a:xfrm>
                  <a:off x="0" y="0"/>
                  <a:ext cx="1352550" cy="14097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152400" dist="114300" dir="2700000" rotWithShape="0">
                    <a:srgbClr val="000000">
                      <a:alpha val="71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>
                    <a:defRPr sz="3800">
                      <a:solidFill>
                        <a:srgbClr val="011993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small data</a:t>
                  </a:r>
                </a:p>
              </p:txBody>
            </p:sp>
            <p:sp>
              <p:nvSpPr>
                <p:cNvPr id="85" name="30"/>
                <p:cNvSpPr/>
                <p:nvPr/>
              </p:nvSpPr>
              <p:spPr>
                <a:xfrm>
                  <a:off x="400050" y="1276350"/>
                  <a:ext cx="1162050" cy="1104900"/>
                </a:xfrm>
                <a:prstGeom prst="rect">
                  <a:avLst/>
                </a:prstGeom>
                <a:solidFill>
                  <a:srgbClr val="0097EB">
                    <a:alpha val="50000"/>
                  </a:srgb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30</a:t>
                  </a:r>
                </a:p>
              </p:txBody>
            </p:sp>
          </p:grpSp>
          <p:sp>
            <p:nvSpPr>
              <p:cNvPr id="87" name="rightChild"/>
              <p:cNvSpPr/>
              <p:nvPr/>
            </p:nvSpPr>
            <p:spPr>
              <a:xfrm>
                <a:off x="7524750" y="23050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rightChild</a:t>
                </a:r>
              </a:p>
            </p:txBody>
          </p:sp>
          <p:sp>
            <p:nvSpPr>
              <p:cNvPr id="88" name="leftChild"/>
              <p:cNvSpPr/>
              <p:nvPr/>
            </p:nvSpPr>
            <p:spPr>
              <a:xfrm>
                <a:off x="0" y="28003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leftChild</a:t>
                </a:r>
              </a:p>
            </p:txBody>
          </p:sp>
          <p:sp>
            <p:nvSpPr>
              <p:cNvPr id="89" name="leftMiddleChild"/>
              <p:cNvSpPr/>
              <p:nvPr/>
            </p:nvSpPr>
            <p:spPr>
              <a:xfrm>
                <a:off x="1219200" y="3905250"/>
                <a:ext cx="33147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leftMiddleChild</a:t>
                </a:r>
              </a:p>
            </p:txBody>
          </p:sp>
          <p:sp>
            <p:nvSpPr>
              <p:cNvPr id="90" name="middle data"/>
              <p:cNvSpPr/>
              <p:nvPr/>
            </p:nvSpPr>
            <p:spPr>
              <a:xfrm>
                <a:off x="3968327" y="0"/>
                <a:ext cx="1485901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middle data</a:t>
                </a:r>
              </a:p>
            </p:txBody>
          </p:sp>
        </p:grpSp>
        <p:sp>
          <p:nvSpPr>
            <p:cNvPr id="92" name="entries &lt; 30"/>
            <p:cNvSpPr/>
            <p:nvPr/>
          </p:nvSpPr>
          <p:spPr>
            <a:xfrm>
              <a:off x="0" y="3390900"/>
              <a:ext cx="26479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433FF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entries &lt; 30</a:t>
              </a:r>
            </a:p>
          </p:txBody>
        </p:sp>
        <p:sp>
          <p:nvSpPr>
            <p:cNvPr id="93" name="90 &lt; entries"/>
            <p:cNvSpPr/>
            <p:nvPr/>
          </p:nvSpPr>
          <p:spPr>
            <a:xfrm>
              <a:off x="9601200" y="2895600"/>
              <a:ext cx="26479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433FF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90 &lt; entries</a:t>
              </a:r>
            </a:p>
          </p:txBody>
        </p:sp>
        <p:sp>
          <p:nvSpPr>
            <p:cNvPr id="94" name="30 &lt; entries &lt; 60"/>
            <p:cNvSpPr/>
            <p:nvPr/>
          </p:nvSpPr>
          <p:spPr>
            <a:xfrm>
              <a:off x="1371600" y="4476750"/>
              <a:ext cx="3752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433FF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30 &lt; entries &lt; 60</a:t>
              </a:r>
            </a:p>
          </p:txBody>
        </p:sp>
        <p:sp>
          <p:nvSpPr>
            <p:cNvPr id="95" name="90"/>
            <p:cNvSpPr/>
            <p:nvPr/>
          </p:nvSpPr>
          <p:spPr>
            <a:xfrm>
              <a:off x="7006802" y="1295400"/>
              <a:ext cx="121920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96" name="large data"/>
            <p:cNvSpPr/>
            <p:nvPr/>
          </p:nvSpPr>
          <p:spPr>
            <a:xfrm>
              <a:off x="7235402" y="57150"/>
              <a:ext cx="1352551" cy="140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large data</a:t>
              </a:r>
            </a:p>
          </p:txBody>
        </p:sp>
        <p:sp>
          <p:nvSpPr>
            <p:cNvPr id="97" name="rightMiddleChild"/>
            <p:cNvSpPr/>
            <p:nvPr/>
          </p:nvSpPr>
          <p:spPr>
            <a:xfrm>
              <a:off x="6648450" y="3867150"/>
              <a:ext cx="3752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rightMiddleChild</a:t>
              </a:r>
            </a:p>
          </p:txBody>
        </p:sp>
        <p:sp>
          <p:nvSpPr>
            <p:cNvPr id="98" name="Line"/>
            <p:cNvSpPr/>
            <p:nvPr/>
          </p:nvSpPr>
          <p:spPr>
            <a:xfrm flipH="1" flipV="1">
              <a:off x="7038975" y="2438400"/>
              <a:ext cx="1057078" cy="14923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9" name="60 &lt; entries &lt; 90"/>
            <p:cNvSpPr/>
            <p:nvPr/>
          </p:nvSpPr>
          <p:spPr>
            <a:xfrm>
              <a:off x="6915150" y="4400550"/>
              <a:ext cx="3752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433FF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60 &lt; entries &lt; 90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build="p" bldLvl="5" animBg="1" advAuto="0"/>
      <p:bldP spid="66" grpId="0" animBg="1" advAuto="0"/>
      <p:bldP spid="74" grpId="0" animBg="1" advAuto="0"/>
      <p:bldP spid="75" grpId="0" animBg="1" advAuto="0"/>
      <p:bldP spid="76" grpId="0" animBg="1" advAuto="0"/>
      <p:bldP spid="77" grpId="0" animBg="1" advAuto="0"/>
      <p:bldP spid="78" grpId="0" animBg="1" advAuto="0"/>
      <p:bldP spid="79" grpId="0" animBg="1" advAuto="0"/>
      <p:bldP spid="10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"/>
          <p:cNvSpPr/>
          <p:nvPr/>
        </p:nvSpPr>
        <p:spPr>
          <a:xfrm>
            <a:off x="19400142" y="5117405"/>
            <a:ext cx="2247405" cy="122822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Line"/>
          <p:cNvSpPr/>
          <p:nvPr/>
        </p:nvSpPr>
        <p:spPr>
          <a:xfrm flipH="1">
            <a:off x="19259550" y="6878637"/>
            <a:ext cx="919263" cy="817563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4" name="Line"/>
          <p:cNvSpPr/>
          <p:nvPr/>
        </p:nvSpPr>
        <p:spPr>
          <a:xfrm>
            <a:off x="20420310" y="6982122"/>
            <a:ext cx="201019" cy="75614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Line"/>
          <p:cNvSpPr/>
          <p:nvPr/>
        </p:nvSpPr>
        <p:spPr>
          <a:xfrm flipH="1">
            <a:off x="22021800" y="6951662"/>
            <a:ext cx="36215" cy="6873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Line"/>
          <p:cNvSpPr/>
          <p:nvPr/>
        </p:nvSpPr>
        <p:spPr>
          <a:xfrm>
            <a:off x="22223313" y="6897191"/>
            <a:ext cx="1100634" cy="83909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7" name="Adding to a 2-3-4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Adding to a 2-3-4 Tree</a:t>
            </a:r>
          </a:p>
        </p:txBody>
      </p:sp>
      <p:sp>
        <p:nvSpPr>
          <p:cNvPr id="108" name="The insertion algorithm for a 2-3-4 tree: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4897100" cy="11315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The insertion algorithm for a 2-3-4 tree:</a:t>
            </a:r>
          </a:p>
          <a:p>
            <a:pPr lvl="1">
              <a:buBlip>
                <a:blip r:embed="rId2"/>
              </a:buBlip>
            </a:pPr>
            <a:r>
              <a:t>Splitting 4-nodes During Insertion</a:t>
            </a:r>
          </a:p>
          <a:p>
            <a:pPr lvl="2">
              <a:buBlip>
                <a:blip r:embed="rId2"/>
              </a:buBlip>
            </a:pPr>
            <a:r>
              <a:t>Split 4-nodes when encountered during a search</a:t>
            </a:r>
          </a:p>
          <a:p>
            <a:pPr lvl="3">
              <a:buBlip>
                <a:blip r:embed="rId2"/>
              </a:buBlip>
            </a:pPr>
            <a:r>
              <a:t>when traveling from root to leaf</a:t>
            </a:r>
          </a:p>
          <a:p>
            <a:pPr lvl="2">
              <a:buBlip>
                <a:blip r:embed="rId2"/>
              </a:buBlip>
            </a:pPr>
            <a:r>
              <a:t>Split a 4-node by </a:t>
            </a:r>
          </a:p>
          <a:p>
            <a:pPr lvl="3">
              <a:buBlip>
                <a:blip r:embed="rId2"/>
              </a:buBlip>
            </a:pPr>
            <a:r>
              <a:t>moving one of its items up to its parent node</a:t>
            </a:r>
          </a:p>
          <a:p>
            <a:pPr lvl="2">
              <a:buBlip>
                <a:blip r:embed="rId2"/>
              </a:buBlip>
            </a:pPr>
            <a:r>
              <a:t>A 4-node that is split will</a:t>
            </a:r>
          </a:p>
          <a:p>
            <a:pPr lvl="3">
              <a:buBlip>
                <a:blip r:embed="rId2"/>
              </a:buBlip>
            </a:pPr>
            <a:r>
              <a:t>Be the root, or have a 2-node or 3-node parent</a:t>
            </a:r>
          </a:p>
          <a:p>
            <a:pPr lvl="2">
              <a:buBlip>
                <a:blip r:embed="rId2"/>
              </a:buBlip>
            </a:pPr>
            <a:r>
              <a:t>When a 4-node is split, it's parent cannot be a 4-node, </a:t>
            </a:r>
          </a:p>
          <a:p>
            <a:pPr lvl="3">
              <a:buBlip>
                <a:blip r:embed="rId2"/>
              </a:buBlip>
            </a:pPr>
            <a:r>
              <a:t>(because it would have been split before the current node)</a:t>
            </a:r>
          </a:p>
          <a:p>
            <a:pPr lvl="3">
              <a:buBlip>
                <a:blip r:embed="rId2"/>
              </a:buBlip>
            </a:pPr>
            <a:r>
              <a:t>so it can accommodate item moved up from the 4-node</a:t>
            </a:r>
          </a:p>
        </p:txBody>
      </p:sp>
      <p:cxnSp>
        <p:nvCxnSpPr>
          <p:cNvPr id="109" name="Connection Line"/>
          <p:cNvCxnSpPr>
            <a:stCxn id="124" idx="0"/>
            <a:endCxn id="110" idx="0"/>
          </p:cNvCxnSpPr>
          <p:nvPr/>
        </p:nvCxnSpPr>
        <p:spPr>
          <a:xfrm flipH="1">
            <a:off x="18852233" y="6591300"/>
            <a:ext cx="2255167" cy="13565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0" name="60"/>
          <p:cNvSpPr/>
          <p:nvPr/>
        </p:nvSpPr>
        <p:spPr>
          <a:xfrm>
            <a:off x="18364200" y="74604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111" name="Connection Line"/>
          <p:cNvCxnSpPr>
            <a:stCxn id="114" idx="0"/>
            <a:endCxn id="115" idx="0"/>
          </p:cNvCxnSpPr>
          <p:nvPr/>
        </p:nvCxnSpPr>
        <p:spPr>
          <a:xfrm>
            <a:off x="15747083" y="6347655"/>
            <a:ext cx="1009651" cy="15811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12" name="Connection Line"/>
          <p:cNvCxnSpPr>
            <a:stCxn id="114" idx="0"/>
            <a:endCxn id="122" idx="0"/>
          </p:cNvCxnSpPr>
          <p:nvPr/>
        </p:nvCxnSpPr>
        <p:spPr>
          <a:xfrm flipH="1">
            <a:off x="14354175" y="6347655"/>
            <a:ext cx="1392909" cy="15961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13" name="Connection Line"/>
          <p:cNvCxnSpPr>
            <a:stCxn id="114" idx="0"/>
            <a:endCxn id="117" idx="0"/>
          </p:cNvCxnSpPr>
          <p:nvPr/>
        </p:nvCxnSpPr>
        <p:spPr>
          <a:xfrm flipV="1">
            <a:off x="15747083" y="5185605"/>
            <a:ext cx="2590801" cy="1162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4" name="30"/>
          <p:cNvSpPr/>
          <p:nvPr/>
        </p:nvSpPr>
        <p:spPr>
          <a:xfrm>
            <a:off x="15259050" y="58602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115" name="40"/>
          <p:cNvSpPr/>
          <p:nvPr/>
        </p:nvSpPr>
        <p:spPr>
          <a:xfrm>
            <a:off x="16268700" y="74414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116" name="Connection Line"/>
          <p:cNvCxnSpPr>
            <a:stCxn id="117" idx="0"/>
            <a:endCxn id="124" idx="0"/>
          </p:cNvCxnSpPr>
          <p:nvPr/>
        </p:nvCxnSpPr>
        <p:spPr>
          <a:xfrm>
            <a:off x="18337883" y="5185605"/>
            <a:ext cx="2769517" cy="14056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7" name="50"/>
          <p:cNvSpPr/>
          <p:nvPr/>
        </p:nvSpPr>
        <p:spPr>
          <a:xfrm>
            <a:off x="17849850" y="46982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118" name="Connection Line"/>
          <p:cNvCxnSpPr>
            <a:stCxn id="124" idx="0"/>
            <a:endCxn id="119" idx="0"/>
          </p:cNvCxnSpPr>
          <p:nvPr/>
        </p:nvCxnSpPr>
        <p:spPr>
          <a:xfrm>
            <a:off x="21107400" y="6591300"/>
            <a:ext cx="678534" cy="13756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9" name="85"/>
          <p:cNvSpPr/>
          <p:nvPr/>
        </p:nvSpPr>
        <p:spPr>
          <a:xfrm>
            <a:off x="21297900" y="74795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120" name="Connection Line"/>
          <p:cNvCxnSpPr>
            <a:stCxn id="124" idx="0"/>
            <a:endCxn id="121" idx="0"/>
          </p:cNvCxnSpPr>
          <p:nvPr/>
        </p:nvCxnSpPr>
        <p:spPr>
          <a:xfrm>
            <a:off x="21107400" y="6591300"/>
            <a:ext cx="2545434" cy="13946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21" name="95"/>
          <p:cNvSpPr/>
          <p:nvPr/>
        </p:nvSpPr>
        <p:spPr>
          <a:xfrm>
            <a:off x="23164800" y="74985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122" name="10  20"/>
          <p:cNvSpPr/>
          <p:nvPr/>
        </p:nvSpPr>
        <p:spPr>
          <a:xfrm>
            <a:off x="13220700" y="746760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cxnSp>
        <p:nvCxnSpPr>
          <p:cNvPr id="123" name="Connection Line"/>
          <p:cNvCxnSpPr>
            <a:stCxn id="124" idx="0"/>
            <a:endCxn id="125" idx="0"/>
          </p:cNvCxnSpPr>
          <p:nvPr/>
        </p:nvCxnSpPr>
        <p:spPr>
          <a:xfrm flipH="1">
            <a:off x="20604833" y="6591300"/>
            <a:ext cx="502567" cy="14137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24" name="70   90"/>
          <p:cNvSpPr/>
          <p:nvPr/>
        </p:nvSpPr>
        <p:spPr>
          <a:xfrm>
            <a:off x="19640550" y="6115050"/>
            <a:ext cx="293370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70   90</a:t>
            </a:r>
          </a:p>
        </p:txBody>
      </p:sp>
      <p:sp>
        <p:nvSpPr>
          <p:cNvPr id="125" name="75"/>
          <p:cNvSpPr/>
          <p:nvPr/>
        </p:nvSpPr>
        <p:spPr>
          <a:xfrm>
            <a:off x="20116800" y="75176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  <p:sp>
        <p:nvSpPr>
          <p:cNvPr id="126" name="50  80"/>
          <p:cNvSpPr/>
          <p:nvPr/>
        </p:nvSpPr>
        <p:spPr>
          <a:xfrm>
            <a:off x="17811750" y="4686300"/>
            <a:ext cx="2266950" cy="1028700"/>
          </a:xfrm>
          <a:prstGeom prst="roundRect">
            <a:avLst>
              <a:gd name="adj" fmla="val 27778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50  80</a:t>
            </a:r>
          </a:p>
        </p:txBody>
      </p:sp>
      <p:sp>
        <p:nvSpPr>
          <p:cNvPr id="127" name="80"/>
          <p:cNvSpPr/>
          <p:nvPr/>
        </p:nvSpPr>
        <p:spPr>
          <a:xfrm>
            <a:off x="20728260" y="623570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128" name="82"/>
          <p:cNvSpPr/>
          <p:nvPr/>
        </p:nvSpPr>
        <p:spPr>
          <a:xfrm>
            <a:off x="1954332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82</a:t>
            </a:r>
          </a:p>
        </p:txBody>
      </p:sp>
      <p:sp>
        <p:nvSpPr>
          <p:cNvPr id="129" name="70"/>
          <p:cNvSpPr/>
          <p:nvPr/>
        </p:nvSpPr>
        <p:spPr>
          <a:xfrm>
            <a:off x="19907250" y="61079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30" name="90"/>
          <p:cNvSpPr/>
          <p:nvPr/>
        </p:nvSpPr>
        <p:spPr>
          <a:xfrm>
            <a:off x="21412200" y="60888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31" name="85"/>
          <p:cNvSpPr/>
          <p:nvPr/>
        </p:nvSpPr>
        <p:spPr>
          <a:xfrm>
            <a:off x="21164550" y="7467600"/>
            <a:ext cx="1809750" cy="1047750"/>
          </a:xfrm>
          <a:prstGeom prst="roundRect">
            <a:avLst>
              <a:gd name="adj" fmla="val 27273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r"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132" name="82"/>
          <p:cNvSpPr/>
          <p:nvPr/>
        </p:nvSpPr>
        <p:spPr>
          <a:xfrm>
            <a:off x="19775760" y="314960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chemeClr val="accent4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0500 0.116594" pathEditMode="relative">
                                      <p:cBhvr>
                                        <p:cTn id="1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00 0.116594 L 0.063672 0.170927" pathEditMode="relative">
                                      <p:cBhvr>
                                        <p:cTn id="14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6256 -0.100571" pathEditMode="relative">
                                      <p:cBhvr>
                                        <p:cTn id="15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7" dur="5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3" dur="500" fill="hold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77" dur="500" fill="hold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00"/>
                            </p:stCondLst>
                            <p:childTnLst>
                              <p:par>
                                <p:cTn id="18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1" dur="500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4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672 0.170927 L 0.066797 0.329275" pathEditMode="relative">
                                      <p:cBhvr>
                                        <p:cTn id="20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 advAuto="0"/>
      <p:bldP spid="103" grpId="0" animBg="1" advAuto="0"/>
      <p:bldP spid="104" grpId="0" animBg="1" advAuto="0"/>
      <p:bldP spid="105" grpId="0" animBg="1" advAuto="0"/>
      <p:bldP spid="106" grpId="0" animBg="1" advAuto="0"/>
      <p:bldP spid="107" grpId="0" animBg="1" advAuto="0"/>
      <p:bldP spid="108" grpId="0" build="p" bldLvl="5" animBg="1" advAuto="0"/>
      <p:bldP spid="109" grpId="0" animBg="1" advAuto="0"/>
      <p:bldP spid="109" grpId="1" animBg="1" advAuto="0"/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8" grpId="1" animBg="1" advAuto="0"/>
      <p:bldP spid="119" grpId="0" animBg="1" advAuto="0"/>
      <p:bldP spid="120" grpId="0" animBg="1" advAuto="0"/>
      <p:bldP spid="120" grpId="1" animBg="1" advAuto="0"/>
      <p:bldP spid="121" grpId="0" animBg="1" advAuto="0"/>
      <p:bldP spid="122" grpId="0" animBg="1" advAuto="0"/>
      <p:bldP spid="123" grpId="0" animBg="1" advAuto="0"/>
      <p:bldP spid="123" grpId="1" animBg="1" advAuto="0"/>
      <p:bldP spid="124" grpId="0" animBg="1" advAuto="0"/>
      <p:bldP spid="124" grpId="1" animBg="1" advAuto="0"/>
      <p:bldP spid="125" grpId="0" animBg="1" advAuto="0"/>
      <p:bldP spid="126" grpId="0" animBg="1" advAuto="0"/>
      <p:bldP spid="127" grpId="0" animBg="1" advAuto="0"/>
      <p:bldP spid="128" grpId="0" animBg="1" advAuto="0"/>
      <p:bldP spid="129" grpId="0" animBg="1" advAuto="0"/>
      <p:bldP spid="130" grpId="0" animBg="1" advAuto="0"/>
      <p:bldP spid="131" grpId="0" animBg="1" advAuto="0"/>
      <p:bldP spid="13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D-Black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RED-Black 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d-Black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Red-Black Trees</a:t>
            </a:r>
          </a:p>
        </p:txBody>
      </p:sp>
      <p:sp>
        <p:nvSpPr>
          <p:cNvPr id="137" name="A red-black tre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2534900" cy="11315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A red-black tree</a:t>
            </a:r>
          </a:p>
          <a:p>
            <a:pPr lvl="1">
              <a:buBlip>
                <a:blip r:embed="rId3"/>
              </a:buBlip>
            </a:pPr>
            <a:r>
              <a:t>A special binary search tree</a:t>
            </a:r>
          </a:p>
          <a:p>
            <a:pPr lvl="1">
              <a:buBlip>
                <a:blip r:embed="rId3"/>
              </a:buBlip>
            </a:pPr>
            <a:r>
              <a:t>Used to represent a 2-3-4 tree</a:t>
            </a:r>
          </a:p>
          <a:p>
            <a:pPr lvl="1">
              <a:buBlip>
                <a:blip r:embed="rId3"/>
              </a:buBlip>
            </a:pPr>
            <a:r>
              <a:t>Has the advantages of a 2-3-4 tree, without the storage overhead</a:t>
            </a:r>
          </a:p>
          <a:p>
            <a:pPr>
              <a:buBlip>
                <a:blip r:embed="rId3"/>
              </a:buBlip>
            </a:pPr>
            <a:r>
              <a:t>Represent each 3-node and 4-node in a 2-3-4 tree as an equivalent binary tree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984250" y="9616440"/>
            <a:ext cx="9658350" cy="3390900"/>
            <a:chOff x="0" y="0"/>
            <a:chExt cx="9658350" cy="3390900"/>
          </a:xfrm>
        </p:grpSpPr>
        <p:grpSp>
          <p:nvGrpSpPr>
            <p:cNvPr id="147" name="Group"/>
            <p:cNvGrpSpPr/>
            <p:nvPr/>
          </p:nvGrpSpPr>
          <p:grpSpPr>
            <a:xfrm>
              <a:off x="0" y="0"/>
              <a:ext cx="9658350" cy="3390900"/>
              <a:chOff x="0" y="0"/>
              <a:chExt cx="9658350" cy="3390900"/>
            </a:xfrm>
          </p:grpSpPr>
          <p:sp>
            <p:nvSpPr>
              <p:cNvPr id="138" name="Line"/>
              <p:cNvSpPr/>
              <p:nvPr/>
            </p:nvSpPr>
            <p:spPr>
              <a:xfrm flipV="1">
                <a:off x="2996207" y="1123950"/>
                <a:ext cx="1061443" cy="1517849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39" name="Line"/>
              <p:cNvSpPr/>
              <p:nvPr/>
            </p:nvSpPr>
            <p:spPr>
              <a:xfrm flipV="1">
                <a:off x="1945977" y="1047750"/>
                <a:ext cx="930573" cy="583803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40" name="Line"/>
              <p:cNvSpPr/>
              <p:nvPr/>
            </p:nvSpPr>
            <p:spPr>
              <a:xfrm flipH="1" flipV="1">
                <a:off x="6438900" y="1066800"/>
                <a:ext cx="1050132" cy="308869"/>
              </a:xfrm>
              <a:prstGeom prst="line">
                <a:avLst/>
              </a:prstGeom>
              <a:noFill/>
              <a:ln w="114300" cap="flat">
                <a:solidFill>
                  <a:srgbClr val="FFFFFF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143" name="Group"/>
              <p:cNvGrpSpPr/>
              <p:nvPr/>
            </p:nvGrpSpPr>
            <p:grpSpPr>
              <a:xfrm>
                <a:off x="2863427" y="0"/>
                <a:ext cx="2438401" cy="1104900"/>
                <a:chOff x="0" y="0"/>
                <a:chExt cx="2438400" cy="1104900"/>
              </a:xfrm>
            </p:grpSpPr>
            <p:sp>
              <p:nvSpPr>
                <p:cNvPr id="141" name="60"/>
                <p:cNvSpPr/>
                <p:nvPr/>
              </p:nvSpPr>
              <p:spPr>
                <a:xfrm>
                  <a:off x="1219200" y="0"/>
                  <a:ext cx="1219200" cy="1104900"/>
                </a:xfrm>
                <a:prstGeom prst="rect">
                  <a:avLst/>
                </a:prstGeom>
                <a:solidFill>
                  <a:srgbClr val="0097EB">
                    <a:alpha val="50000"/>
                  </a:srgb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60</a:t>
                  </a:r>
                </a:p>
              </p:txBody>
            </p:sp>
            <p:sp>
              <p:nvSpPr>
                <p:cNvPr id="142" name="30"/>
                <p:cNvSpPr/>
                <p:nvPr/>
              </p:nvSpPr>
              <p:spPr>
                <a:xfrm>
                  <a:off x="0" y="0"/>
                  <a:ext cx="1162050" cy="1104900"/>
                </a:xfrm>
                <a:prstGeom prst="rect">
                  <a:avLst/>
                </a:prstGeom>
                <a:solidFill>
                  <a:srgbClr val="0097EB">
                    <a:alpha val="50000"/>
                  </a:srgbClr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30</a:t>
                  </a:r>
                </a:p>
              </p:txBody>
            </p:sp>
          </p:grpSp>
          <p:sp>
            <p:nvSpPr>
              <p:cNvPr id="144" name="rightChild"/>
              <p:cNvSpPr/>
              <p:nvPr/>
            </p:nvSpPr>
            <p:spPr>
              <a:xfrm>
                <a:off x="7524750" y="10096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rightChild</a:t>
                </a:r>
              </a:p>
            </p:txBody>
          </p:sp>
          <p:sp>
            <p:nvSpPr>
              <p:cNvPr id="145" name="leftChild"/>
              <p:cNvSpPr/>
              <p:nvPr/>
            </p:nvSpPr>
            <p:spPr>
              <a:xfrm>
                <a:off x="0" y="15049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leftChild</a:t>
                </a:r>
              </a:p>
            </p:txBody>
          </p:sp>
          <p:sp>
            <p:nvSpPr>
              <p:cNvPr id="146" name="leftMiddleChild"/>
              <p:cNvSpPr/>
              <p:nvPr/>
            </p:nvSpPr>
            <p:spPr>
              <a:xfrm>
                <a:off x="1219200" y="2609850"/>
                <a:ext cx="33147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leftMiddleChild</a:t>
                </a:r>
              </a:p>
            </p:txBody>
          </p:sp>
        </p:grpSp>
        <p:sp>
          <p:nvSpPr>
            <p:cNvPr id="148" name="90"/>
            <p:cNvSpPr/>
            <p:nvPr/>
          </p:nvSpPr>
          <p:spPr>
            <a:xfrm>
              <a:off x="5320877" y="0"/>
              <a:ext cx="121920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149" name="rightMiddleChild"/>
            <p:cNvSpPr/>
            <p:nvPr/>
          </p:nvSpPr>
          <p:spPr>
            <a:xfrm>
              <a:off x="4962525" y="2571750"/>
              <a:ext cx="3752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rightMiddleChild</a:t>
              </a:r>
            </a:p>
          </p:txBody>
        </p:sp>
        <p:sp>
          <p:nvSpPr>
            <p:cNvPr id="150" name="Line"/>
            <p:cNvSpPr/>
            <p:nvPr/>
          </p:nvSpPr>
          <p:spPr>
            <a:xfrm flipH="1" flipV="1">
              <a:off x="5353050" y="1143000"/>
              <a:ext cx="1057078" cy="14923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69" name="Group"/>
          <p:cNvGrpSpPr/>
          <p:nvPr/>
        </p:nvGrpSpPr>
        <p:grpSpPr>
          <a:xfrm>
            <a:off x="13119100" y="7578090"/>
            <a:ext cx="10915650" cy="5429250"/>
            <a:chOff x="0" y="0"/>
            <a:chExt cx="10915650" cy="5429250"/>
          </a:xfrm>
        </p:grpSpPr>
        <p:grpSp>
          <p:nvGrpSpPr>
            <p:cNvPr id="165" name="Group"/>
            <p:cNvGrpSpPr/>
            <p:nvPr/>
          </p:nvGrpSpPr>
          <p:grpSpPr>
            <a:xfrm>
              <a:off x="0" y="0"/>
              <a:ext cx="10915650" cy="5429250"/>
              <a:chOff x="0" y="0"/>
              <a:chExt cx="10915650" cy="5429250"/>
            </a:xfrm>
          </p:grpSpPr>
          <p:grpSp>
            <p:nvGrpSpPr>
              <p:cNvPr id="161" name="Group"/>
              <p:cNvGrpSpPr/>
              <p:nvPr/>
            </p:nvGrpSpPr>
            <p:grpSpPr>
              <a:xfrm>
                <a:off x="0" y="0"/>
                <a:ext cx="10915650" cy="5429250"/>
                <a:chOff x="0" y="0"/>
                <a:chExt cx="10915650" cy="5429250"/>
              </a:xfrm>
            </p:grpSpPr>
            <p:sp>
              <p:nvSpPr>
                <p:cNvPr id="152" name="Line"/>
                <p:cNvSpPr/>
                <p:nvPr/>
              </p:nvSpPr>
              <p:spPr>
                <a:xfrm flipH="1" flipV="1">
                  <a:off x="3766542" y="3102471"/>
                  <a:ext cx="512663" cy="1559025"/>
                </a:xfrm>
                <a:prstGeom prst="line">
                  <a:avLst/>
                </a:prstGeom>
                <a:noFill/>
                <a:ln w="114300" cap="flat">
                  <a:solidFill>
                    <a:srgbClr val="000000"/>
                  </a:solidFill>
                  <a:prstDash val="solid"/>
                  <a:miter lim="400000"/>
                  <a:headEnd type="stealth" w="med" len="med"/>
                </a:ln>
                <a:effectLst>
                  <a:outerShdw blurRad="266700" dir="3060000" rotWithShape="0">
                    <a:srgbClr val="000000"/>
                  </a:outerShdw>
                </a:effectLst>
              </p:spPr>
              <p:txBody>
                <a:bodyPr wrap="square" lIns="76200" tIns="76200" rIns="76200" bIns="76200" numCol="1" anchor="ctr">
                  <a:noAutofit/>
                </a:bodyPr>
                <a:lstStyle/>
                <a:p>
                  <a:pPr algn="l" defTabSz="685800">
                    <a:defRPr sz="1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53" name="Line"/>
                <p:cNvSpPr/>
                <p:nvPr/>
              </p:nvSpPr>
              <p:spPr>
                <a:xfrm flipV="1">
                  <a:off x="2030610" y="3086100"/>
                  <a:ext cx="636391" cy="892572"/>
                </a:xfrm>
                <a:prstGeom prst="line">
                  <a:avLst/>
                </a:prstGeom>
                <a:noFill/>
                <a:ln w="114300" cap="flat">
                  <a:solidFill>
                    <a:srgbClr val="000000"/>
                  </a:solidFill>
                  <a:prstDash val="solid"/>
                  <a:miter lim="400000"/>
                  <a:headEnd type="stealth" w="med" len="med"/>
                </a:ln>
                <a:effectLst>
                  <a:outerShdw blurRad="266700" dir="3060000" rotWithShape="0">
                    <a:srgbClr val="000000"/>
                  </a:outerShdw>
                </a:effectLst>
              </p:spPr>
              <p:txBody>
                <a:bodyPr wrap="square" lIns="76200" tIns="76200" rIns="76200" bIns="76200" numCol="1" anchor="ctr">
                  <a:noAutofit/>
                </a:bodyPr>
                <a:lstStyle/>
                <a:p>
                  <a:pPr algn="l" defTabSz="685800">
                    <a:defRPr sz="1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154" name="Line"/>
                <p:cNvSpPr/>
                <p:nvPr/>
              </p:nvSpPr>
              <p:spPr>
                <a:xfrm flipH="1" flipV="1">
                  <a:off x="7865566" y="3182838"/>
                  <a:ext cx="1070968" cy="846833"/>
                </a:xfrm>
                <a:prstGeom prst="line">
                  <a:avLst/>
                </a:prstGeom>
                <a:noFill/>
                <a:ln w="114300" cap="flat">
                  <a:solidFill>
                    <a:srgbClr val="000000"/>
                  </a:solidFill>
                  <a:prstDash val="solid"/>
                  <a:miter lim="400000"/>
                  <a:headEnd type="stealth" w="med" len="med"/>
                </a:ln>
                <a:effectLst>
                  <a:outerShdw blurRad="266700" dir="3060000" rotWithShape="0">
                    <a:srgbClr val="000000"/>
                  </a:outerShdw>
                </a:effectLst>
              </p:spPr>
              <p:txBody>
                <a:bodyPr wrap="square" lIns="76200" tIns="76200" rIns="76200" bIns="76200" numCol="1" anchor="ctr">
                  <a:noAutofit/>
                </a:bodyPr>
                <a:lstStyle/>
                <a:p>
                  <a:pPr algn="l" defTabSz="685800">
                    <a:defRPr sz="18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157" name="Group"/>
                <p:cNvGrpSpPr/>
                <p:nvPr/>
              </p:nvGrpSpPr>
              <p:grpSpPr>
                <a:xfrm>
                  <a:off x="2653877" y="0"/>
                  <a:ext cx="3257551" cy="3143250"/>
                  <a:chOff x="0" y="0"/>
                  <a:chExt cx="3257550" cy="3143250"/>
                </a:xfrm>
              </p:grpSpPr>
              <p:sp>
                <p:nvSpPr>
                  <p:cNvPr id="155" name="60"/>
                  <p:cNvSpPr/>
                  <p:nvPr/>
                </p:nvSpPr>
                <p:spPr>
                  <a:xfrm>
                    <a:off x="2038350" y="0"/>
                    <a:ext cx="1219200" cy="1104900"/>
                  </a:xfrm>
                  <a:prstGeom prst="rect">
                    <a:avLst/>
                  </a:prstGeom>
                  <a:solidFill>
                    <a:srgbClr val="000000"/>
                  </a:solidFill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>
                    <a:outerShdw blurRad="152400" dir="2700000" rotWithShape="0">
                      <a:srgbClr val="000000">
                        <a:alpha val="75000"/>
                      </a:srgbClr>
                    </a:outerShdw>
                  </a:effectLst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76200" tIns="76200" rIns="76200" bIns="76200" numCol="1" anchor="ctr">
                    <a:noAutofit/>
                  </a:bodyPr>
                  <a:lstStyle>
                    <a:lvl1pPr defTabSz="876300">
                      <a:defRPr sz="66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Marker Felt"/>
                        <a:ea typeface="Marker Felt"/>
                        <a:cs typeface="Marker Felt"/>
                        <a:sym typeface="Marker Felt"/>
                      </a:defRPr>
                    </a:lvl1pPr>
                  </a:lstStyle>
                  <a:p>
                    <a:r>
                      <a:t>60</a:t>
                    </a:r>
                  </a:p>
                </p:txBody>
              </p:sp>
              <p:sp>
                <p:nvSpPr>
                  <p:cNvPr id="156" name="30"/>
                  <p:cNvSpPr/>
                  <p:nvPr/>
                </p:nvSpPr>
                <p:spPr>
                  <a:xfrm>
                    <a:off x="0" y="2038350"/>
                    <a:ext cx="1162050" cy="1104900"/>
                  </a:xfrm>
                  <a:prstGeom prst="rect">
                    <a:avLst/>
                  </a:prstGeom>
                  <a:solidFill>
                    <a:srgbClr val="941100"/>
                  </a:solidFill>
                  <a:ln w="38100" cap="flat">
                    <a:solidFill>
                      <a:srgbClr val="000000"/>
                    </a:solidFill>
                    <a:prstDash val="solid"/>
                    <a:miter lim="400000"/>
                  </a:ln>
                  <a:effectLst>
                    <a:outerShdw blurRad="152400" dir="2700000" rotWithShape="0">
                      <a:srgbClr val="000000">
                        <a:alpha val="75000"/>
                      </a:srgbClr>
                    </a:outerShdw>
                  </a:effectLst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76200" tIns="76200" rIns="76200" bIns="76200" numCol="1" anchor="ctr">
                    <a:noAutofit/>
                  </a:bodyPr>
                  <a:lstStyle>
                    <a:lvl1pPr defTabSz="876300">
                      <a:defRPr sz="6600">
                        <a:solidFill>
                          <a:srgbClr val="FFFFFF"/>
                        </a:solidFill>
                        <a:effectLst>
                          <a:outerShdw blurRad="38100" dist="12700" dir="5400000" rotWithShape="0">
                            <a:srgbClr val="000000">
                              <a:alpha val="50000"/>
                            </a:srgbClr>
                          </a:outerShdw>
                        </a:effectLst>
                        <a:latin typeface="Marker Felt"/>
                        <a:ea typeface="Marker Felt"/>
                        <a:cs typeface="Marker Felt"/>
                        <a:sym typeface="Marker Felt"/>
                      </a:defRPr>
                    </a:lvl1pPr>
                  </a:lstStyle>
                  <a:p>
                    <a:r>
                      <a:t>30</a:t>
                    </a:r>
                  </a:p>
                </p:txBody>
              </p:sp>
            </p:grpSp>
            <p:sp>
              <p:nvSpPr>
                <p:cNvPr id="158" name="rightChild"/>
                <p:cNvSpPr/>
                <p:nvPr/>
              </p:nvSpPr>
              <p:spPr>
                <a:xfrm>
                  <a:off x="8782050" y="3790950"/>
                  <a:ext cx="2133600" cy="7810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25400" dir="2700000" rotWithShape="0">
                    <a:srgbClr val="000000"/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>
                    <a:defRPr sz="3800">
                      <a:solidFill>
                        <a:srgbClr val="942193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rightChild</a:t>
                  </a:r>
                </a:p>
              </p:txBody>
            </p:sp>
            <p:sp>
              <p:nvSpPr>
                <p:cNvPr id="159" name="leftChild"/>
                <p:cNvSpPr/>
                <p:nvPr/>
              </p:nvSpPr>
              <p:spPr>
                <a:xfrm>
                  <a:off x="0" y="3829050"/>
                  <a:ext cx="2133600" cy="7810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25400" dir="2700000" rotWithShape="0">
                    <a:srgbClr val="000000"/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>
                    <a:defRPr sz="3800">
                      <a:solidFill>
                        <a:srgbClr val="942193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leftChild</a:t>
                  </a:r>
                </a:p>
              </p:txBody>
            </p:sp>
            <p:sp>
              <p:nvSpPr>
                <p:cNvPr id="160" name="leftMiddleChild"/>
                <p:cNvSpPr/>
                <p:nvPr/>
              </p:nvSpPr>
              <p:spPr>
                <a:xfrm>
                  <a:off x="1905000" y="4648200"/>
                  <a:ext cx="3314700" cy="78105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>
                  <a:outerShdw blurRad="25400" dir="2700000" rotWithShape="0">
                    <a:srgbClr val="000000"/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>
                    <a:defRPr sz="3800">
                      <a:solidFill>
                        <a:srgbClr val="942193"/>
                      </a:solidFill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leftMiddleChild</a:t>
                  </a:r>
                </a:p>
              </p:txBody>
            </p:sp>
          </p:grpSp>
          <p:sp>
            <p:nvSpPr>
              <p:cNvPr id="162" name="90"/>
              <p:cNvSpPr/>
              <p:nvPr/>
            </p:nvSpPr>
            <p:spPr>
              <a:xfrm>
                <a:off x="6692477" y="2038350"/>
                <a:ext cx="1219201" cy="1104900"/>
              </a:xfrm>
              <a:prstGeom prst="rect">
                <a:avLst/>
              </a:prstGeom>
              <a:solidFill>
                <a:srgbClr val="941100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90</a:t>
                </a:r>
              </a:p>
            </p:txBody>
          </p:sp>
          <p:sp>
            <p:nvSpPr>
              <p:cNvPr id="163" name="rightMiddleChild"/>
              <p:cNvSpPr/>
              <p:nvPr/>
            </p:nvSpPr>
            <p:spPr>
              <a:xfrm>
                <a:off x="5572125" y="4610100"/>
                <a:ext cx="375285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rightMiddleChild</a:t>
                </a:r>
              </a:p>
            </p:txBody>
          </p:sp>
          <p:sp>
            <p:nvSpPr>
              <p:cNvPr id="164" name="Line"/>
              <p:cNvSpPr/>
              <p:nvPr/>
            </p:nvSpPr>
            <p:spPr>
              <a:xfrm flipV="1">
                <a:off x="6100663" y="3115369"/>
                <a:ext cx="699691" cy="1599010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68" name="Group"/>
            <p:cNvGrpSpPr/>
            <p:nvPr/>
          </p:nvGrpSpPr>
          <p:grpSpPr>
            <a:xfrm>
              <a:off x="3712269" y="1019274"/>
              <a:ext cx="3054252" cy="1068984"/>
              <a:chOff x="0" y="0"/>
              <a:chExt cx="3054250" cy="1068983"/>
            </a:xfrm>
          </p:grpSpPr>
          <p:sp>
            <p:nvSpPr>
              <p:cNvPr id="166" name="Line"/>
              <p:cNvSpPr/>
              <p:nvPr/>
            </p:nvSpPr>
            <p:spPr>
              <a:xfrm flipV="1">
                <a:off x="0" y="118268"/>
                <a:ext cx="1019572" cy="901205"/>
              </a:xfrm>
              <a:prstGeom prst="line">
                <a:avLst/>
              </a:prstGeom>
              <a:noFill/>
              <a:ln w="114300" cap="flat">
                <a:solidFill>
                  <a:srgbClr val="9411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67" name="Line"/>
              <p:cNvSpPr/>
              <p:nvPr/>
            </p:nvSpPr>
            <p:spPr>
              <a:xfrm flipH="1" flipV="1">
                <a:off x="2136973" y="0"/>
                <a:ext cx="917278" cy="1068984"/>
              </a:xfrm>
              <a:prstGeom prst="line">
                <a:avLst/>
              </a:prstGeom>
              <a:noFill/>
              <a:ln w="114300" cap="flat">
                <a:solidFill>
                  <a:srgbClr val="9411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grpSp>
        <p:nvGrpSpPr>
          <p:cNvPr id="175" name="Group"/>
          <p:cNvGrpSpPr/>
          <p:nvPr/>
        </p:nvGrpSpPr>
        <p:grpSpPr>
          <a:xfrm>
            <a:off x="15052675" y="3270250"/>
            <a:ext cx="6610350" cy="2876550"/>
            <a:chOff x="0" y="0"/>
            <a:chExt cx="6610350" cy="2876550"/>
          </a:xfrm>
        </p:grpSpPr>
        <p:sp>
          <p:nvSpPr>
            <p:cNvPr id="170" name="Line"/>
            <p:cNvSpPr/>
            <p:nvPr/>
          </p:nvSpPr>
          <p:spPr>
            <a:xfrm flipV="1">
              <a:off x="1866900" y="10477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Line"/>
            <p:cNvSpPr/>
            <p:nvPr/>
          </p:nvSpPr>
          <p:spPr>
            <a:xfrm flipH="1" flipV="1">
              <a:off x="3657600" y="106680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000000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50"/>
            <p:cNvSpPr/>
            <p:nvPr/>
          </p:nvSpPr>
          <p:spPr>
            <a:xfrm>
              <a:off x="2520527" y="0"/>
              <a:ext cx="1162051" cy="1104900"/>
            </a:xfrm>
            <a:prstGeom prst="rect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50</a:t>
              </a:r>
            </a:p>
          </p:txBody>
        </p:sp>
        <p:sp>
          <p:nvSpPr>
            <p:cNvPr id="173" name="rightChild"/>
            <p:cNvSpPr/>
            <p:nvPr/>
          </p:nvSpPr>
          <p:spPr>
            <a:xfrm>
              <a:off x="4476750" y="20193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74" name="leftChild"/>
            <p:cNvSpPr/>
            <p:nvPr/>
          </p:nvSpPr>
          <p:spPr>
            <a:xfrm>
              <a:off x="0" y="20955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pic>
        <p:nvPicPr>
          <p:cNvPr id="176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15292" y="9563008"/>
            <a:ext cx="6729775" cy="804958"/>
          </a:xfrm>
          <a:prstGeom prst="rect">
            <a:avLst/>
          </a:prstGeom>
        </p:spPr>
      </p:pic>
      <p:grpSp>
        <p:nvGrpSpPr>
          <p:cNvPr id="185" name="Group"/>
          <p:cNvGrpSpPr/>
          <p:nvPr/>
        </p:nvGrpSpPr>
        <p:grpSpPr>
          <a:xfrm>
            <a:off x="15052675" y="2203450"/>
            <a:ext cx="6610350" cy="3943350"/>
            <a:chOff x="0" y="0"/>
            <a:chExt cx="6610350" cy="3943350"/>
          </a:xfrm>
        </p:grpSpPr>
        <p:sp>
          <p:nvSpPr>
            <p:cNvPr id="178" name="Line"/>
            <p:cNvSpPr/>
            <p:nvPr/>
          </p:nvSpPr>
          <p:spPr>
            <a:xfrm flipV="1">
              <a:off x="1866900" y="21145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 flipH="1" flipV="1">
              <a:off x="3657600" y="213360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2368127" y="0"/>
              <a:ext cx="1352551" cy="2171700"/>
              <a:chOff x="0" y="0"/>
              <a:chExt cx="1352550" cy="2171700"/>
            </a:xfrm>
          </p:grpSpPr>
          <p:sp>
            <p:nvSpPr>
              <p:cNvPr id="180" name="Rectangle"/>
              <p:cNvSpPr/>
              <p:nvPr/>
            </p:nvSpPr>
            <p:spPr>
              <a:xfrm>
                <a:off x="0" y="0"/>
                <a:ext cx="1352550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152400" dist="114300" dir="2700000" rotWithShape="0">
                  <a:srgbClr val="000000">
                    <a:alpha val="71000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pPr>
                <a:endParaRPr/>
              </a:p>
            </p:txBody>
          </p:sp>
          <p:sp>
            <p:nvSpPr>
              <p:cNvPr id="181" name="50"/>
              <p:cNvSpPr/>
              <p:nvPr/>
            </p:nvSpPr>
            <p:spPr>
              <a:xfrm>
                <a:off x="152400" y="106680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50</a:t>
                </a:r>
              </a:p>
            </p:txBody>
          </p:sp>
        </p:grpSp>
        <p:sp>
          <p:nvSpPr>
            <p:cNvPr id="183" name="rightChild"/>
            <p:cNvSpPr/>
            <p:nvPr/>
          </p:nvSpPr>
          <p:spPr>
            <a:xfrm>
              <a:off x="4476750" y="30861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84" name="leftChild"/>
            <p:cNvSpPr/>
            <p:nvPr/>
          </p:nvSpPr>
          <p:spPr>
            <a:xfrm>
              <a:off x="0" y="31623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fill="hold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 advAuto="0"/>
      <p:bldP spid="137" grpId="0" build="p" bldLvl="5" animBg="1" advAuto="0"/>
      <p:bldP spid="151" grpId="0" animBg="1" advAuto="0"/>
      <p:bldP spid="169" grpId="0" animBg="1" advAuto="0"/>
      <p:bldP spid="175" grpId="0" animBg="1" advAuto="0"/>
      <p:bldP spid="176" grpId="0" animBg="1" advAuto="0"/>
      <p:bldP spid="185" grpId="0" animBg="1" advAuto="0"/>
      <p:bldP spid="185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d-Black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Red-Black Trees</a:t>
            </a:r>
          </a:p>
        </p:txBody>
      </p:sp>
      <p:sp>
        <p:nvSpPr>
          <p:cNvPr id="190" name="A red-black tree…"/>
          <p:cNvSpPr txBox="1">
            <a:spLocks noGrp="1"/>
          </p:cNvSpPr>
          <p:nvPr>
            <p:ph type="body" sz="half" idx="1"/>
          </p:nvPr>
        </p:nvSpPr>
        <p:spPr>
          <a:xfrm>
            <a:off x="190500" y="2343150"/>
            <a:ext cx="12534900" cy="725805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red-black tree</a:t>
            </a:r>
          </a:p>
          <a:p>
            <a:pPr lvl="1">
              <a:buBlip>
                <a:blip r:embed="rId2"/>
              </a:buBlip>
            </a:pPr>
            <a:r>
              <a:t>A special binary search tree</a:t>
            </a:r>
          </a:p>
          <a:p>
            <a:pPr lvl="1">
              <a:buBlip>
                <a:blip r:embed="rId2"/>
              </a:buBlip>
            </a:pPr>
            <a:r>
              <a:t>Used to represent a 2-3-4 tree</a:t>
            </a:r>
          </a:p>
          <a:p>
            <a:pPr lvl="1">
              <a:buBlip>
                <a:blip r:embed="rId2"/>
              </a:buBlip>
            </a:pPr>
            <a:r>
              <a:t>Has the advantages of a 2-3-4 tree, without the storage overhead</a:t>
            </a:r>
          </a:p>
          <a:p>
            <a:pPr>
              <a:buBlip>
                <a:blip r:embed="rId2"/>
              </a:buBlip>
            </a:pPr>
            <a:r>
              <a:t>Represent each 3-node and 4-node in a 2-3-4 tree as an equivalent binary tree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3163550" y="1969770"/>
            <a:ext cx="7810500" cy="2876550"/>
            <a:chOff x="0" y="0"/>
            <a:chExt cx="7810500" cy="2876550"/>
          </a:xfrm>
        </p:grpSpPr>
        <p:sp>
          <p:nvSpPr>
            <p:cNvPr id="191" name="Line"/>
            <p:cNvSpPr/>
            <p:nvPr/>
          </p:nvSpPr>
          <p:spPr>
            <a:xfrm flipH="1" flipV="1">
              <a:off x="3695700" y="1047750"/>
              <a:ext cx="32543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 flipV="1">
              <a:off x="1866900" y="10477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4857750" y="104775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96" name="Group"/>
            <p:cNvGrpSpPr/>
            <p:nvPr/>
          </p:nvGrpSpPr>
          <p:grpSpPr>
            <a:xfrm>
              <a:off x="2520527" y="0"/>
              <a:ext cx="2438401" cy="1104900"/>
              <a:chOff x="0" y="0"/>
              <a:chExt cx="2438400" cy="1104900"/>
            </a:xfrm>
          </p:grpSpPr>
          <p:sp>
            <p:nvSpPr>
              <p:cNvPr id="194" name="90"/>
              <p:cNvSpPr/>
              <p:nvPr/>
            </p:nvSpPr>
            <p:spPr>
              <a:xfrm>
                <a:off x="1219200" y="0"/>
                <a:ext cx="121920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90</a:t>
                </a:r>
              </a:p>
            </p:txBody>
          </p:sp>
          <p:sp>
            <p:nvSpPr>
              <p:cNvPr id="195" name="60"/>
              <p:cNvSpPr/>
              <p:nvPr/>
            </p:nvSpPr>
            <p:spPr>
              <a:xfrm>
                <a:off x="0" y="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60</a:t>
                </a:r>
              </a:p>
            </p:txBody>
          </p:sp>
        </p:grpSp>
        <p:sp>
          <p:nvSpPr>
            <p:cNvPr id="197" name="rightChild"/>
            <p:cNvSpPr/>
            <p:nvPr/>
          </p:nvSpPr>
          <p:spPr>
            <a:xfrm>
              <a:off x="5676900" y="200025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98" name="leftChild"/>
            <p:cNvSpPr/>
            <p:nvPr/>
          </p:nvSpPr>
          <p:spPr>
            <a:xfrm>
              <a:off x="0" y="20955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  <p:sp>
          <p:nvSpPr>
            <p:cNvPr id="199" name="middleChild"/>
            <p:cNvSpPr/>
            <p:nvPr/>
          </p:nvSpPr>
          <p:spPr>
            <a:xfrm>
              <a:off x="2686050" y="2076450"/>
              <a:ext cx="23622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25400" dir="27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middleChild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10515600" y="8637270"/>
            <a:ext cx="7810500" cy="4438650"/>
            <a:chOff x="0" y="0"/>
            <a:chExt cx="7810500" cy="4438650"/>
          </a:xfrm>
        </p:grpSpPr>
        <p:sp>
          <p:nvSpPr>
            <p:cNvPr id="201" name="Line"/>
            <p:cNvSpPr/>
            <p:nvPr/>
          </p:nvSpPr>
          <p:spPr>
            <a:xfrm flipH="1" flipV="1">
              <a:off x="3295650" y="952500"/>
              <a:ext cx="667644" cy="800001"/>
            </a:xfrm>
            <a:prstGeom prst="line">
              <a:avLst/>
            </a:prstGeom>
            <a:noFill/>
            <a:ln w="114300" cap="flat">
              <a:solidFill>
                <a:srgbClr val="941100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211" name="Group"/>
            <p:cNvGrpSpPr/>
            <p:nvPr/>
          </p:nvGrpSpPr>
          <p:grpSpPr>
            <a:xfrm>
              <a:off x="0" y="0"/>
              <a:ext cx="7810500" cy="4438650"/>
              <a:chOff x="0" y="0"/>
              <a:chExt cx="7810500" cy="4438650"/>
            </a:xfrm>
          </p:grpSpPr>
          <p:sp>
            <p:nvSpPr>
              <p:cNvPr id="202" name="Line"/>
              <p:cNvSpPr/>
              <p:nvPr/>
            </p:nvSpPr>
            <p:spPr>
              <a:xfrm flipV="1">
                <a:off x="2928142" y="2711151"/>
                <a:ext cx="1115618" cy="1003599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3" name="Line"/>
              <p:cNvSpPr/>
              <p:nvPr/>
            </p:nvSpPr>
            <p:spPr>
              <a:xfrm flipV="1">
                <a:off x="1866900" y="952500"/>
                <a:ext cx="666750" cy="1123951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4" name="Line"/>
              <p:cNvSpPr/>
              <p:nvPr/>
            </p:nvSpPr>
            <p:spPr>
              <a:xfrm flipH="1" flipV="1">
                <a:off x="4857750" y="2590800"/>
                <a:ext cx="933451" cy="1123950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207" name="Group"/>
              <p:cNvGrpSpPr/>
              <p:nvPr/>
            </p:nvGrpSpPr>
            <p:grpSpPr>
              <a:xfrm>
                <a:off x="2368127" y="0"/>
                <a:ext cx="2686051" cy="2857500"/>
                <a:chOff x="0" y="0"/>
                <a:chExt cx="2686050" cy="2857500"/>
              </a:xfrm>
            </p:grpSpPr>
            <p:sp>
              <p:nvSpPr>
                <p:cNvPr id="205" name="90"/>
                <p:cNvSpPr/>
                <p:nvPr/>
              </p:nvSpPr>
              <p:spPr>
                <a:xfrm>
                  <a:off x="1466850" y="1752600"/>
                  <a:ext cx="1219200" cy="1104900"/>
                </a:xfrm>
                <a:prstGeom prst="rect">
                  <a:avLst/>
                </a:prstGeom>
                <a:solidFill>
                  <a:srgbClr val="941100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90</a:t>
                  </a:r>
                </a:p>
              </p:txBody>
            </p:sp>
            <p:sp>
              <p:nvSpPr>
                <p:cNvPr id="206" name="60"/>
                <p:cNvSpPr/>
                <p:nvPr/>
              </p:nvSpPr>
              <p:spPr>
                <a:xfrm>
                  <a:off x="0" y="0"/>
                  <a:ext cx="1162050" cy="1104900"/>
                </a:xfrm>
                <a:prstGeom prst="rect">
                  <a:avLst/>
                </a:prstGeom>
                <a:solidFill>
                  <a:srgbClr val="000000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60</a:t>
                  </a:r>
                </a:p>
              </p:txBody>
            </p:sp>
          </p:grpSp>
          <p:sp>
            <p:nvSpPr>
              <p:cNvPr id="208" name="rightChild"/>
              <p:cNvSpPr/>
              <p:nvPr/>
            </p:nvSpPr>
            <p:spPr>
              <a:xfrm>
                <a:off x="5676900" y="354330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rightChild</a:t>
                </a:r>
              </a:p>
            </p:txBody>
          </p:sp>
          <p:sp>
            <p:nvSpPr>
              <p:cNvPr id="209" name="leftChild"/>
              <p:cNvSpPr/>
              <p:nvPr/>
            </p:nvSpPr>
            <p:spPr>
              <a:xfrm>
                <a:off x="0" y="20002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leftChild</a:t>
                </a:r>
              </a:p>
            </p:txBody>
          </p:sp>
          <p:sp>
            <p:nvSpPr>
              <p:cNvPr id="210" name="middleChild"/>
              <p:cNvSpPr/>
              <p:nvPr/>
            </p:nvSpPr>
            <p:spPr>
              <a:xfrm>
                <a:off x="1276350" y="3657600"/>
                <a:ext cx="23622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middleChild</a:t>
                </a:r>
              </a:p>
            </p:txBody>
          </p:sp>
        </p:grpSp>
      </p:grpSp>
      <p:grpSp>
        <p:nvGrpSpPr>
          <p:cNvPr id="224" name="Group"/>
          <p:cNvGrpSpPr/>
          <p:nvPr/>
        </p:nvGrpSpPr>
        <p:grpSpPr>
          <a:xfrm>
            <a:off x="15601950" y="5093970"/>
            <a:ext cx="7943850" cy="4533900"/>
            <a:chOff x="0" y="0"/>
            <a:chExt cx="7943850" cy="4533900"/>
          </a:xfrm>
        </p:grpSpPr>
        <p:grpSp>
          <p:nvGrpSpPr>
            <p:cNvPr id="222" name="Group"/>
            <p:cNvGrpSpPr/>
            <p:nvPr/>
          </p:nvGrpSpPr>
          <p:grpSpPr>
            <a:xfrm>
              <a:off x="0" y="0"/>
              <a:ext cx="7943850" cy="4533900"/>
              <a:chOff x="0" y="0"/>
              <a:chExt cx="7943850" cy="4533900"/>
            </a:xfrm>
          </p:grpSpPr>
          <p:sp>
            <p:nvSpPr>
              <p:cNvPr id="213" name="Line"/>
              <p:cNvSpPr/>
              <p:nvPr/>
            </p:nvSpPr>
            <p:spPr>
              <a:xfrm flipH="1" flipV="1">
                <a:off x="3567707" y="2798861"/>
                <a:ext cx="328712" cy="919362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14" name="Line"/>
              <p:cNvSpPr/>
              <p:nvPr/>
            </p:nvSpPr>
            <p:spPr>
              <a:xfrm flipV="1">
                <a:off x="1866900" y="2705100"/>
                <a:ext cx="666750" cy="1123951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15" name="Line"/>
              <p:cNvSpPr/>
              <p:nvPr/>
            </p:nvSpPr>
            <p:spPr>
              <a:xfrm flipH="1" flipV="1">
                <a:off x="4991100" y="1028700"/>
                <a:ext cx="933451" cy="1123950"/>
              </a:xfrm>
              <a:prstGeom prst="line">
                <a:avLst/>
              </a:prstGeom>
              <a:noFill/>
              <a:ln w="114300" cap="flat">
                <a:solidFill>
                  <a:srgbClr val="000000"/>
                </a:solidFill>
                <a:prstDash val="solid"/>
                <a:miter lim="400000"/>
                <a:headEnd type="stealth" w="med" len="med"/>
              </a:ln>
              <a:effectLst>
                <a:outerShdw blurRad="266700" dir="3060000" rotWithShape="0">
                  <a:srgbClr val="000000"/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218" name="Group"/>
              <p:cNvGrpSpPr/>
              <p:nvPr/>
            </p:nvGrpSpPr>
            <p:grpSpPr>
              <a:xfrm>
                <a:off x="2520527" y="0"/>
                <a:ext cx="2628901" cy="2762250"/>
                <a:chOff x="0" y="0"/>
                <a:chExt cx="2628900" cy="2762250"/>
              </a:xfrm>
            </p:grpSpPr>
            <p:sp>
              <p:nvSpPr>
                <p:cNvPr id="216" name="90"/>
                <p:cNvSpPr/>
                <p:nvPr/>
              </p:nvSpPr>
              <p:spPr>
                <a:xfrm>
                  <a:off x="1409700" y="0"/>
                  <a:ext cx="1219200" cy="1104900"/>
                </a:xfrm>
                <a:prstGeom prst="rect">
                  <a:avLst/>
                </a:prstGeom>
                <a:solidFill>
                  <a:srgbClr val="000000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90</a:t>
                  </a:r>
                </a:p>
              </p:txBody>
            </p:sp>
            <p:sp>
              <p:nvSpPr>
                <p:cNvPr id="217" name="60"/>
                <p:cNvSpPr/>
                <p:nvPr/>
              </p:nvSpPr>
              <p:spPr>
                <a:xfrm>
                  <a:off x="0" y="1657350"/>
                  <a:ext cx="1162050" cy="1104900"/>
                </a:xfrm>
                <a:prstGeom prst="rect">
                  <a:avLst/>
                </a:prstGeom>
                <a:solidFill>
                  <a:srgbClr val="941100"/>
                </a:solidFill>
                <a:ln w="38100" cap="flat">
                  <a:solidFill>
                    <a:srgbClr val="000000"/>
                  </a:solidFill>
                  <a:prstDash val="solid"/>
                  <a:miter lim="400000"/>
                </a:ln>
                <a:effectLst>
                  <a:outerShdw blurRad="152400" dir="2700000" rotWithShape="0">
                    <a:srgbClr val="000000">
                      <a:alpha val="75000"/>
                    </a:srgbClr>
                  </a:outerShdw>
                </a:effectLst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76200" tIns="76200" rIns="76200" bIns="76200" numCol="1" anchor="ctr">
                  <a:noAutofit/>
                </a:bodyPr>
                <a:lstStyle>
                  <a:lvl1pPr defTabSz="876300">
                    <a:defRPr sz="66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Marker Felt"/>
                      <a:ea typeface="Marker Felt"/>
                      <a:cs typeface="Marker Felt"/>
                      <a:sym typeface="Marker Felt"/>
                    </a:defRPr>
                  </a:lvl1pPr>
                </a:lstStyle>
                <a:p>
                  <a:r>
                    <a:t>60</a:t>
                  </a:r>
                </a:p>
              </p:txBody>
            </p:sp>
          </p:grpSp>
          <p:sp>
            <p:nvSpPr>
              <p:cNvPr id="219" name="rightChild"/>
              <p:cNvSpPr/>
              <p:nvPr/>
            </p:nvSpPr>
            <p:spPr>
              <a:xfrm>
                <a:off x="5810250" y="198120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rightChild</a:t>
                </a:r>
              </a:p>
            </p:txBody>
          </p:sp>
          <p:sp>
            <p:nvSpPr>
              <p:cNvPr id="220" name="leftChild"/>
              <p:cNvSpPr/>
              <p:nvPr/>
            </p:nvSpPr>
            <p:spPr>
              <a:xfrm>
                <a:off x="0" y="3752850"/>
                <a:ext cx="21336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leftChild</a:t>
                </a:r>
              </a:p>
            </p:txBody>
          </p:sp>
          <p:sp>
            <p:nvSpPr>
              <p:cNvPr id="221" name="middleChild"/>
              <p:cNvSpPr/>
              <p:nvPr/>
            </p:nvSpPr>
            <p:spPr>
              <a:xfrm>
                <a:off x="2686050" y="3733800"/>
                <a:ext cx="2362200" cy="7810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25400" dir="2700000" rotWithShape="0">
                  <a:srgbClr val="000000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9421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middleChild</a:t>
                </a:r>
              </a:p>
            </p:txBody>
          </p:sp>
        </p:grpSp>
        <p:sp>
          <p:nvSpPr>
            <p:cNvPr id="223" name="Line"/>
            <p:cNvSpPr/>
            <p:nvPr/>
          </p:nvSpPr>
          <p:spPr>
            <a:xfrm flipV="1">
              <a:off x="3244849" y="986333"/>
              <a:ext cx="735809" cy="743050"/>
            </a:xfrm>
            <a:prstGeom prst="line">
              <a:avLst/>
            </a:prstGeom>
            <a:noFill/>
            <a:ln w="114300" cap="flat">
              <a:solidFill>
                <a:srgbClr val="941100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 advAuto="0"/>
      <p:bldP spid="212" grpId="0" animBg="1" advAuto="0"/>
      <p:bldP spid="22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roperties of a Red-Black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a Red-Black Tree</a:t>
            </a:r>
          </a:p>
        </p:txBody>
      </p:sp>
      <p:sp>
        <p:nvSpPr>
          <p:cNvPr id="227" name="The root of every red-black tree is black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3754100" cy="11315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The root of every red-black tree is black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Every </a:t>
            </a:r>
            <a:r>
              <a:rPr dirty="0">
                <a:solidFill>
                  <a:srgbClr val="941100"/>
                </a:solidFill>
              </a:rPr>
              <a:t>red node</a:t>
            </a:r>
            <a:r>
              <a:rPr dirty="0"/>
              <a:t> has a black parent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Red nodes are only created from 3- or 4 nodes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Children of a </a:t>
            </a:r>
            <a:r>
              <a:rPr dirty="0">
                <a:solidFill>
                  <a:srgbClr val="941100"/>
                </a:solidFill>
              </a:rPr>
              <a:t>red node</a:t>
            </a:r>
            <a:r>
              <a:rPr dirty="0"/>
              <a:t> are black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All paths from the root to a leaf have the same number of black nodes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dirty="0"/>
              <a:t>Two ways to indicate color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b="1" dirty="0"/>
              <a:t>Nodes</a:t>
            </a:r>
            <a:r>
              <a:rPr dirty="0"/>
              <a:t> are flagged as red or black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2"/>
              </a:buBlip>
            </a:pPr>
            <a:r>
              <a:rPr b="1" dirty="0"/>
              <a:t>Child pointers</a:t>
            </a:r>
            <a:r>
              <a:rPr dirty="0"/>
              <a:t> or a node data field indicate red and black children</a:t>
            </a:r>
          </a:p>
        </p:txBody>
      </p:sp>
      <p:cxnSp>
        <p:nvCxnSpPr>
          <p:cNvPr id="228" name="Connection Line"/>
          <p:cNvCxnSpPr>
            <a:stCxn id="243" idx="0"/>
            <a:endCxn id="229" idx="0"/>
          </p:cNvCxnSpPr>
          <p:nvPr/>
        </p:nvCxnSpPr>
        <p:spPr>
          <a:xfrm flipH="1">
            <a:off x="18820483" y="5143500"/>
            <a:ext cx="2255167" cy="13756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29" name="60"/>
          <p:cNvSpPr/>
          <p:nvPr/>
        </p:nvSpPr>
        <p:spPr>
          <a:xfrm>
            <a:off x="18332450" y="60317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230" name="Connection Line"/>
          <p:cNvCxnSpPr>
            <a:stCxn id="233" idx="0"/>
            <a:endCxn id="241" idx="0"/>
          </p:cNvCxnSpPr>
          <p:nvPr/>
        </p:nvCxnSpPr>
        <p:spPr>
          <a:xfrm flipH="1">
            <a:off x="14703425" y="4918905"/>
            <a:ext cx="1392909" cy="15961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31" name="Connection Line"/>
          <p:cNvCxnSpPr>
            <a:stCxn id="233" idx="0"/>
            <a:endCxn id="236" idx="0"/>
          </p:cNvCxnSpPr>
          <p:nvPr/>
        </p:nvCxnSpPr>
        <p:spPr>
          <a:xfrm flipV="1">
            <a:off x="16096333" y="3756855"/>
            <a:ext cx="2209801" cy="1162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32" name="Connection Line"/>
          <p:cNvCxnSpPr>
            <a:stCxn id="233" idx="0"/>
            <a:endCxn id="234" idx="0"/>
          </p:cNvCxnSpPr>
          <p:nvPr/>
        </p:nvCxnSpPr>
        <p:spPr>
          <a:xfrm>
            <a:off x="16096333" y="4918905"/>
            <a:ext cx="1009651" cy="15811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33" name="30"/>
          <p:cNvSpPr/>
          <p:nvPr/>
        </p:nvSpPr>
        <p:spPr>
          <a:xfrm>
            <a:off x="15608300" y="44315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34" name="40"/>
          <p:cNvSpPr/>
          <p:nvPr/>
        </p:nvSpPr>
        <p:spPr>
          <a:xfrm>
            <a:off x="16617950" y="60126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235" name="Connection Line"/>
          <p:cNvCxnSpPr>
            <a:stCxn id="236" idx="0"/>
            <a:endCxn id="243" idx="0"/>
          </p:cNvCxnSpPr>
          <p:nvPr/>
        </p:nvCxnSpPr>
        <p:spPr>
          <a:xfrm>
            <a:off x="18306133" y="3756855"/>
            <a:ext cx="2769517" cy="138664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36" name="50"/>
          <p:cNvSpPr/>
          <p:nvPr/>
        </p:nvSpPr>
        <p:spPr>
          <a:xfrm>
            <a:off x="17818100" y="32694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237" name="Connection Line"/>
          <p:cNvCxnSpPr>
            <a:stCxn id="243" idx="0"/>
            <a:endCxn id="238" idx="0"/>
          </p:cNvCxnSpPr>
          <p:nvPr/>
        </p:nvCxnSpPr>
        <p:spPr>
          <a:xfrm>
            <a:off x="21075650" y="5143500"/>
            <a:ext cx="1097634" cy="13756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38" name="85"/>
          <p:cNvSpPr/>
          <p:nvPr/>
        </p:nvSpPr>
        <p:spPr>
          <a:xfrm>
            <a:off x="21685250" y="60317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239" name="Connection Line"/>
          <p:cNvCxnSpPr>
            <a:stCxn id="243" idx="0"/>
            <a:endCxn id="240" idx="0"/>
          </p:cNvCxnSpPr>
          <p:nvPr/>
        </p:nvCxnSpPr>
        <p:spPr>
          <a:xfrm>
            <a:off x="21075650" y="5143500"/>
            <a:ext cx="2545434" cy="14137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40" name="95"/>
          <p:cNvSpPr/>
          <p:nvPr/>
        </p:nvSpPr>
        <p:spPr>
          <a:xfrm>
            <a:off x="23133050" y="60698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241" name="10  20"/>
          <p:cNvSpPr/>
          <p:nvPr/>
        </p:nvSpPr>
        <p:spPr>
          <a:xfrm>
            <a:off x="13569950" y="60388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cxnSp>
        <p:nvCxnSpPr>
          <p:cNvPr id="242" name="Connection Line"/>
          <p:cNvCxnSpPr>
            <a:stCxn id="243" idx="0"/>
            <a:endCxn id="244" idx="0"/>
          </p:cNvCxnSpPr>
          <p:nvPr/>
        </p:nvCxnSpPr>
        <p:spPr>
          <a:xfrm flipH="1">
            <a:off x="20573083" y="5143500"/>
            <a:ext cx="502567" cy="14327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43" name="70 80 90"/>
          <p:cNvSpPr/>
          <p:nvPr/>
        </p:nvSpPr>
        <p:spPr>
          <a:xfrm>
            <a:off x="19608800" y="4667250"/>
            <a:ext cx="293370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70 80 90</a:t>
            </a:r>
          </a:p>
        </p:txBody>
      </p:sp>
      <p:sp>
        <p:nvSpPr>
          <p:cNvPr id="244" name="75"/>
          <p:cNvSpPr/>
          <p:nvPr/>
        </p:nvSpPr>
        <p:spPr>
          <a:xfrm>
            <a:off x="20085050" y="60888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 advAuto="0"/>
      <p:bldP spid="227" grpId="0" build="p" bldLvl="5" animBg="1" advAuto="0"/>
      <p:bldP spid="228" grpId="0" animBg="1" advAuto="0"/>
      <p:bldP spid="229" grpId="0" animBg="1" advAuto="0"/>
      <p:bldP spid="230" grpId="0" animBg="1" advAuto="0"/>
      <p:bldP spid="231" grpId="0" animBg="1" advAuto="0"/>
      <p:bldP spid="232" grpId="0" animBg="1" advAuto="0"/>
      <p:bldP spid="233" grpId="0" animBg="1" advAuto="0"/>
      <p:bldP spid="234" grpId="0" animBg="1" advAuto="0"/>
      <p:bldP spid="235" grpId="0" animBg="1" advAuto="0"/>
      <p:bldP spid="236" grpId="0" animBg="1" advAuto="0"/>
      <p:bldP spid="237" grpId="0" animBg="1" advAuto="0"/>
      <p:bldP spid="238" grpId="0" animBg="1" advAuto="0"/>
      <p:bldP spid="239" grpId="0" animBg="1" advAuto="0"/>
      <p:bldP spid="240" grpId="0" animBg="1" advAuto="0"/>
      <p:bldP spid="241" grpId="0" animBg="1" advAuto="0"/>
      <p:bldP spid="242" grpId="0" animBg="1" advAuto="0"/>
      <p:bldP spid="243" grpId="0" animBg="1" advAuto="0"/>
      <p:bldP spid="244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roperties of a Red-Black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a Red-Black Tree</a:t>
            </a:r>
          </a:p>
        </p:txBody>
      </p:sp>
      <p:cxnSp>
        <p:nvCxnSpPr>
          <p:cNvPr id="247" name="Connection Line"/>
          <p:cNvCxnSpPr>
            <a:stCxn id="262" idx="0"/>
            <a:endCxn id="248" idx="0"/>
          </p:cNvCxnSpPr>
          <p:nvPr/>
        </p:nvCxnSpPr>
        <p:spPr>
          <a:xfrm flipH="1">
            <a:off x="18820483" y="5143500"/>
            <a:ext cx="2255167" cy="13756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48" name="60"/>
          <p:cNvSpPr/>
          <p:nvPr/>
        </p:nvSpPr>
        <p:spPr>
          <a:xfrm>
            <a:off x="18332450" y="60317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249" name="Connection Line"/>
          <p:cNvCxnSpPr>
            <a:stCxn id="252" idx="0"/>
            <a:endCxn id="260" idx="0"/>
          </p:cNvCxnSpPr>
          <p:nvPr/>
        </p:nvCxnSpPr>
        <p:spPr>
          <a:xfrm flipH="1">
            <a:off x="14703425" y="4918905"/>
            <a:ext cx="1392909" cy="15961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50" name="Connection Line"/>
          <p:cNvCxnSpPr>
            <a:stCxn id="252" idx="0"/>
            <a:endCxn id="255" idx="0"/>
          </p:cNvCxnSpPr>
          <p:nvPr/>
        </p:nvCxnSpPr>
        <p:spPr>
          <a:xfrm flipV="1">
            <a:off x="16096333" y="3756855"/>
            <a:ext cx="2209801" cy="1162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51" name="Connection Line"/>
          <p:cNvCxnSpPr>
            <a:stCxn id="252" idx="0"/>
            <a:endCxn id="253" idx="0"/>
          </p:cNvCxnSpPr>
          <p:nvPr/>
        </p:nvCxnSpPr>
        <p:spPr>
          <a:xfrm>
            <a:off x="16096333" y="4918905"/>
            <a:ext cx="1009651" cy="15811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2" name="30"/>
          <p:cNvSpPr/>
          <p:nvPr/>
        </p:nvSpPr>
        <p:spPr>
          <a:xfrm>
            <a:off x="15608300" y="44315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53" name="40"/>
          <p:cNvSpPr/>
          <p:nvPr/>
        </p:nvSpPr>
        <p:spPr>
          <a:xfrm>
            <a:off x="16617950" y="60126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254" name="Connection Line"/>
          <p:cNvCxnSpPr>
            <a:stCxn id="255" idx="0"/>
            <a:endCxn id="262" idx="0"/>
          </p:cNvCxnSpPr>
          <p:nvPr/>
        </p:nvCxnSpPr>
        <p:spPr>
          <a:xfrm>
            <a:off x="18306133" y="3756855"/>
            <a:ext cx="2769517" cy="138664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5" name="50"/>
          <p:cNvSpPr/>
          <p:nvPr/>
        </p:nvSpPr>
        <p:spPr>
          <a:xfrm>
            <a:off x="17818100" y="32694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256" name="Connection Line"/>
          <p:cNvCxnSpPr>
            <a:stCxn id="262" idx="0"/>
            <a:endCxn id="257" idx="0"/>
          </p:cNvCxnSpPr>
          <p:nvPr/>
        </p:nvCxnSpPr>
        <p:spPr>
          <a:xfrm>
            <a:off x="21075650" y="5143500"/>
            <a:ext cx="1097634" cy="13756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7" name="85"/>
          <p:cNvSpPr/>
          <p:nvPr/>
        </p:nvSpPr>
        <p:spPr>
          <a:xfrm>
            <a:off x="21685250" y="60317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258" name="Connection Line"/>
          <p:cNvCxnSpPr>
            <a:stCxn id="262" idx="0"/>
            <a:endCxn id="259" idx="0"/>
          </p:cNvCxnSpPr>
          <p:nvPr/>
        </p:nvCxnSpPr>
        <p:spPr>
          <a:xfrm>
            <a:off x="21075650" y="5143500"/>
            <a:ext cx="2545434" cy="14137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9" name="95"/>
          <p:cNvSpPr/>
          <p:nvPr/>
        </p:nvSpPr>
        <p:spPr>
          <a:xfrm>
            <a:off x="23133050" y="60698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260" name="10  20"/>
          <p:cNvSpPr/>
          <p:nvPr/>
        </p:nvSpPr>
        <p:spPr>
          <a:xfrm>
            <a:off x="13569950" y="60388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cxnSp>
        <p:nvCxnSpPr>
          <p:cNvPr id="261" name="Connection Line"/>
          <p:cNvCxnSpPr>
            <a:stCxn id="262" idx="0"/>
            <a:endCxn id="263" idx="0"/>
          </p:cNvCxnSpPr>
          <p:nvPr/>
        </p:nvCxnSpPr>
        <p:spPr>
          <a:xfrm flipH="1">
            <a:off x="20573083" y="5143500"/>
            <a:ext cx="502567" cy="14327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62" name="70 80 90"/>
          <p:cNvSpPr/>
          <p:nvPr/>
        </p:nvSpPr>
        <p:spPr>
          <a:xfrm>
            <a:off x="19608800" y="4667250"/>
            <a:ext cx="293370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70 80 90</a:t>
            </a:r>
          </a:p>
        </p:txBody>
      </p:sp>
      <p:sp>
        <p:nvSpPr>
          <p:cNvPr id="263" name="75"/>
          <p:cNvSpPr/>
          <p:nvPr/>
        </p:nvSpPr>
        <p:spPr>
          <a:xfrm>
            <a:off x="20085050" y="608887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  <p:cxnSp>
        <p:nvCxnSpPr>
          <p:cNvPr id="264" name="Connection Line"/>
          <p:cNvCxnSpPr>
            <a:stCxn id="283" idx="0"/>
            <a:endCxn id="265" idx="0"/>
          </p:cNvCxnSpPr>
          <p:nvPr/>
        </p:nvCxnSpPr>
        <p:spPr>
          <a:xfrm flipH="1">
            <a:off x="18210883" y="11319705"/>
            <a:ext cx="1009651" cy="15049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65" name="60"/>
          <p:cNvSpPr/>
          <p:nvPr/>
        </p:nvSpPr>
        <p:spPr>
          <a:xfrm>
            <a:off x="17722850" y="123372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266" name="Connection Line"/>
          <p:cNvCxnSpPr>
            <a:stCxn id="269" idx="0"/>
            <a:endCxn id="270" idx="0"/>
          </p:cNvCxnSpPr>
          <p:nvPr/>
        </p:nvCxnSpPr>
        <p:spPr>
          <a:xfrm>
            <a:off x="15543883" y="9662355"/>
            <a:ext cx="1276351" cy="16573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cxnSp>
        <p:nvCxnSpPr>
          <p:cNvPr id="267" name="Connection Line"/>
          <p:cNvCxnSpPr>
            <a:stCxn id="269" idx="0"/>
            <a:endCxn id="272" idx="0"/>
          </p:cNvCxnSpPr>
          <p:nvPr/>
        </p:nvCxnSpPr>
        <p:spPr>
          <a:xfrm flipV="1">
            <a:off x="15543883" y="8443155"/>
            <a:ext cx="2667001" cy="121920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cxnSp>
        <p:nvCxnSpPr>
          <p:cNvPr id="268" name="Connection Line"/>
          <p:cNvCxnSpPr>
            <a:stCxn id="269" idx="0"/>
            <a:endCxn id="280" idx="0"/>
          </p:cNvCxnSpPr>
          <p:nvPr/>
        </p:nvCxnSpPr>
        <p:spPr>
          <a:xfrm flipH="1">
            <a:off x="14115133" y="9662355"/>
            <a:ext cx="1428751" cy="1664473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69" name="30"/>
          <p:cNvSpPr/>
          <p:nvPr/>
        </p:nvSpPr>
        <p:spPr>
          <a:xfrm>
            <a:off x="15055850" y="91749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70" name="40"/>
          <p:cNvSpPr/>
          <p:nvPr/>
        </p:nvSpPr>
        <p:spPr>
          <a:xfrm>
            <a:off x="16332200" y="108323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271" name="Connection Line"/>
          <p:cNvCxnSpPr>
            <a:stCxn id="272" idx="0"/>
            <a:endCxn id="285" idx="0"/>
          </p:cNvCxnSpPr>
          <p:nvPr/>
        </p:nvCxnSpPr>
        <p:spPr>
          <a:xfrm>
            <a:off x="18210883" y="8443155"/>
            <a:ext cx="2705101" cy="12763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72" name="50"/>
          <p:cNvSpPr/>
          <p:nvPr/>
        </p:nvSpPr>
        <p:spPr>
          <a:xfrm>
            <a:off x="17722850" y="79557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273" name="Connection Line"/>
          <p:cNvCxnSpPr>
            <a:stCxn id="286" idx="0"/>
            <a:endCxn id="274" idx="0"/>
          </p:cNvCxnSpPr>
          <p:nvPr/>
        </p:nvCxnSpPr>
        <p:spPr>
          <a:xfrm flipH="1">
            <a:off x="21697033" y="11395905"/>
            <a:ext cx="914401" cy="14287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74" name="85"/>
          <p:cNvSpPr/>
          <p:nvPr/>
        </p:nvSpPr>
        <p:spPr>
          <a:xfrm>
            <a:off x="21209000" y="123372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275" name="Connection Line"/>
          <p:cNvCxnSpPr>
            <a:stCxn id="286" idx="0"/>
            <a:endCxn id="276" idx="0"/>
          </p:cNvCxnSpPr>
          <p:nvPr/>
        </p:nvCxnSpPr>
        <p:spPr>
          <a:xfrm>
            <a:off x="22611433" y="11395905"/>
            <a:ext cx="1009651" cy="14287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76" name="95"/>
          <p:cNvSpPr/>
          <p:nvPr/>
        </p:nvSpPr>
        <p:spPr>
          <a:xfrm>
            <a:off x="23133050" y="123372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cxnSp>
        <p:nvCxnSpPr>
          <p:cNvPr id="277" name="Connection Line"/>
          <p:cNvCxnSpPr>
            <a:stCxn id="283" idx="0"/>
            <a:endCxn id="278" idx="0"/>
          </p:cNvCxnSpPr>
          <p:nvPr/>
        </p:nvCxnSpPr>
        <p:spPr>
          <a:xfrm>
            <a:off x="19220533" y="11319705"/>
            <a:ext cx="914401" cy="15049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78" name="75"/>
          <p:cNvSpPr/>
          <p:nvPr/>
        </p:nvSpPr>
        <p:spPr>
          <a:xfrm>
            <a:off x="19646900" y="123372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  <p:cxnSp>
        <p:nvCxnSpPr>
          <p:cNvPr id="279" name="Connection Line"/>
          <p:cNvCxnSpPr>
            <a:stCxn id="280" idx="0"/>
            <a:endCxn id="281" idx="0"/>
          </p:cNvCxnSpPr>
          <p:nvPr/>
        </p:nvCxnSpPr>
        <p:spPr>
          <a:xfrm>
            <a:off x="14115133" y="11326827"/>
            <a:ext cx="1428751" cy="150495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280" name="10"/>
          <p:cNvSpPr/>
          <p:nvPr/>
        </p:nvSpPr>
        <p:spPr>
          <a:xfrm>
            <a:off x="13627100" y="10839450"/>
            <a:ext cx="976067" cy="97475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281" name="20"/>
          <p:cNvSpPr/>
          <p:nvPr/>
        </p:nvSpPr>
        <p:spPr>
          <a:xfrm>
            <a:off x="15055850" y="12344400"/>
            <a:ext cx="976067" cy="974755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cxnSp>
        <p:nvCxnSpPr>
          <p:cNvPr id="282" name="Connection Line"/>
          <p:cNvCxnSpPr>
            <a:stCxn id="285" idx="0"/>
            <a:endCxn id="283" idx="0"/>
          </p:cNvCxnSpPr>
          <p:nvPr/>
        </p:nvCxnSpPr>
        <p:spPr>
          <a:xfrm flipH="1">
            <a:off x="19220533" y="9719505"/>
            <a:ext cx="1695451" cy="160020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283" name="70"/>
          <p:cNvSpPr/>
          <p:nvPr/>
        </p:nvSpPr>
        <p:spPr>
          <a:xfrm>
            <a:off x="18732500" y="10832327"/>
            <a:ext cx="976067" cy="974756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cxnSp>
        <p:nvCxnSpPr>
          <p:cNvPr id="284" name="Connection Line"/>
          <p:cNvCxnSpPr>
            <a:stCxn id="285" idx="0"/>
            <a:endCxn id="286" idx="0"/>
          </p:cNvCxnSpPr>
          <p:nvPr/>
        </p:nvCxnSpPr>
        <p:spPr>
          <a:xfrm>
            <a:off x="20915983" y="9719505"/>
            <a:ext cx="1695451" cy="167640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285" name="80"/>
          <p:cNvSpPr/>
          <p:nvPr/>
        </p:nvSpPr>
        <p:spPr>
          <a:xfrm>
            <a:off x="20427950" y="92321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286" name="90"/>
          <p:cNvSpPr/>
          <p:nvPr/>
        </p:nvSpPr>
        <p:spPr>
          <a:xfrm>
            <a:off x="22123400" y="10908527"/>
            <a:ext cx="976067" cy="974756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287" name="The root of every red-black tree is black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3754100" cy="113157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The root of every red-black tree is black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Every </a:t>
            </a:r>
            <a:r>
              <a:rPr dirty="0">
                <a:solidFill>
                  <a:srgbClr val="941100"/>
                </a:solidFill>
              </a:rPr>
              <a:t>red node</a:t>
            </a:r>
            <a:r>
              <a:rPr dirty="0"/>
              <a:t> has a black parent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Red nodes are only created from 3- or 4 nodes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Children of a </a:t>
            </a:r>
            <a:r>
              <a:rPr dirty="0">
                <a:solidFill>
                  <a:srgbClr val="941100"/>
                </a:solidFill>
              </a:rPr>
              <a:t>red node</a:t>
            </a:r>
            <a:r>
              <a:rPr dirty="0"/>
              <a:t> are black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All paths from the root to a leaf have the same number of black nodes</a:t>
            </a:r>
          </a:p>
          <a:p>
            <a:pPr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dirty="0"/>
              <a:t>Two ways to indicate color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b="1" dirty="0"/>
              <a:t>Nodes</a:t>
            </a:r>
            <a:r>
              <a:rPr dirty="0"/>
              <a:t> are flagged as red or black</a:t>
            </a:r>
          </a:p>
          <a:p>
            <a:pPr lvl="1">
              <a:lnSpc>
                <a:spcPct val="90000"/>
              </a:lnSpc>
              <a:spcBef>
                <a:spcPts val="3600"/>
              </a:spcBef>
              <a:buBlip>
                <a:blip r:embed="rId4"/>
              </a:buBlip>
            </a:pPr>
            <a:r>
              <a:rPr b="1" dirty="0"/>
              <a:t>Child pointers</a:t>
            </a:r>
            <a:r>
              <a:rPr dirty="0"/>
              <a:t> or a node data field indicate red and black children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 advAuto="0"/>
      <p:bldP spid="265" grpId="0" animBg="1" advAuto="0"/>
      <p:bldP spid="266" grpId="0" animBg="1" advAuto="0"/>
      <p:bldP spid="267" grpId="0" animBg="1" advAuto="0"/>
      <p:bldP spid="268" grpId="0" animBg="1" advAuto="0"/>
      <p:bldP spid="269" grpId="0" animBg="1" advAuto="0"/>
      <p:bldP spid="270" grpId="0" animBg="1" advAuto="0"/>
      <p:bldP spid="271" grpId="0" animBg="1" advAuto="0"/>
      <p:bldP spid="272" grpId="0" animBg="1" advAuto="0"/>
      <p:bldP spid="273" grpId="0" animBg="1" advAuto="0"/>
      <p:bldP spid="274" grpId="0" animBg="1" advAuto="0"/>
      <p:bldP spid="275" grpId="0" animBg="1" advAuto="0"/>
      <p:bldP spid="276" grpId="0" animBg="1" advAuto="0"/>
      <p:bldP spid="277" grpId="0" animBg="1" advAuto="0"/>
      <p:bldP spid="278" grpId="0" animBg="1" advAuto="0"/>
      <p:bldP spid="279" grpId="0" animBg="1" advAuto="0"/>
      <p:bldP spid="280" grpId="0" animBg="1" advAuto="0"/>
      <p:bldP spid="281" grpId="0" animBg="1" advAuto="0"/>
      <p:bldP spid="282" grpId="0" animBg="1" advAuto="0"/>
      <p:bldP spid="283" grpId="0" animBg="1" advAuto="0"/>
      <p:bldP spid="284" grpId="0" animBg="1" advAuto="0"/>
      <p:bldP spid="285" grpId="0" animBg="1" advAuto="0"/>
      <p:bldP spid="28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roperties of a Red-Black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Properties of a Red-Black Tree</a:t>
            </a:r>
          </a:p>
        </p:txBody>
      </p:sp>
      <p:cxnSp>
        <p:nvCxnSpPr>
          <p:cNvPr id="292" name="Connection Line"/>
          <p:cNvCxnSpPr>
            <a:stCxn id="311" idx="0"/>
            <a:endCxn id="293" idx="0"/>
          </p:cNvCxnSpPr>
          <p:nvPr/>
        </p:nvCxnSpPr>
        <p:spPr>
          <a:xfrm flipH="1">
            <a:off x="17933244" y="8963855"/>
            <a:ext cx="1009651" cy="15049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93" name="60"/>
          <p:cNvSpPr/>
          <p:nvPr/>
        </p:nvSpPr>
        <p:spPr>
          <a:xfrm>
            <a:off x="17445211" y="99814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294" name="Connection Line"/>
          <p:cNvCxnSpPr>
            <a:stCxn id="297" idx="0"/>
            <a:endCxn id="298" idx="0"/>
          </p:cNvCxnSpPr>
          <p:nvPr/>
        </p:nvCxnSpPr>
        <p:spPr>
          <a:xfrm>
            <a:off x="15266244" y="7306505"/>
            <a:ext cx="1276351" cy="16573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cxnSp>
        <p:nvCxnSpPr>
          <p:cNvPr id="295" name="Connection Line"/>
          <p:cNvCxnSpPr>
            <a:stCxn id="297" idx="0"/>
            <a:endCxn id="300" idx="0"/>
          </p:cNvCxnSpPr>
          <p:nvPr/>
        </p:nvCxnSpPr>
        <p:spPr>
          <a:xfrm flipV="1">
            <a:off x="15266244" y="6087305"/>
            <a:ext cx="2667001" cy="121920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cxnSp>
        <p:nvCxnSpPr>
          <p:cNvPr id="296" name="Connection Line"/>
          <p:cNvCxnSpPr>
            <a:stCxn id="297" idx="0"/>
            <a:endCxn id="308" idx="0"/>
          </p:cNvCxnSpPr>
          <p:nvPr/>
        </p:nvCxnSpPr>
        <p:spPr>
          <a:xfrm flipH="1">
            <a:off x="13837494" y="7306505"/>
            <a:ext cx="1428751" cy="1664473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297" name="30"/>
          <p:cNvSpPr/>
          <p:nvPr/>
        </p:nvSpPr>
        <p:spPr>
          <a:xfrm>
            <a:off x="14778211" y="68191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98" name="40"/>
          <p:cNvSpPr/>
          <p:nvPr/>
        </p:nvSpPr>
        <p:spPr>
          <a:xfrm>
            <a:off x="16054561" y="84764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299" name="Connection Line"/>
          <p:cNvCxnSpPr>
            <a:stCxn id="300" idx="0"/>
            <a:endCxn id="313" idx="0"/>
          </p:cNvCxnSpPr>
          <p:nvPr/>
        </p:nvCxnSpPr>
        <p:spPr>
          <a:xfrm>
            <a:off x="17933244" y="6087305"/>
            <a:ext cx="2705101" cy="12763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00" name="50"/>
          <p:cNvSpPr/>
          <p:nvPr/>
        </p:nvSpPr>
        <p:spPr>
          <a:xfrm>
            <a:off x="17445211" y="55999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301" name="Connection Line"/>
          <p:cNvCxnSpPr>
            <a:stCxn id="314" idx="0"/>
            <a:endCxn id="302" idx="0"/>
          </p:cNvCxnSpPr>
          <p:nvPr/>
        </p:nvCxnSpPr>
        <p:spPr>
          <a:xfrm flipH="1">
            <a:off x="21419394" y="9040055"/>
            <a:ext cx="914401" cy="14287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02" name="85"/>
          <p:cNvSpPr/>
          <p:nvPr/>
        </p:nvSpPr>
        <p:spPr>
          <a:xfrm>
            <a:off x="20931361" y="99814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303" name="Connection Line"/>
          <p:cNvCxnSpPr>
            <a:stCxn id="314" idx="0"/>
            <a:endCxn id="304" idx="0"/>
          </p:cNvCxnSpPr>
          <p:nvPr/>
        </p:nvCxnSpPr>
        <p:spPr>
          <a:xfrm>
            <a:off x="22333794" y="9040055"/>
            <a:ext cx="1009651" cy="14287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04" name="95"/>
          <p:cNvSpPr/>
          <p:nvPr/>
        </p:nvSpPr>
        <p:spPr>
          <a:xfrm>
            <a:off x="22855411" y="99814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cxnSp>
        <p:nvCxnSpPr>
          <p:cNvPr id="305" name="Connection Line"/>
          <p:cNvCxnSpPr>
            <a:stCxn id="311" idx="0"/>
            <a:endCxn id="306" idx="0"/>
          </p:cNvCxnSpPr>
          <p:nvPr/>
        </p:nvCxnSpPr>
        <p:spPr>
          <a:xfrm>
            <a:off x="18942894" y="8963855"/>
            <a:ext cx="914401" cy="150495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06" name="75"/>
          <p:cNvSpPr/>
          <p:nvPr/>
        </p:nvSpPr>
        <p:spPr>
          <a:xfrm>
            <a:off x="19369261" y="998142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  <p:cxnSp>
        <p:nvCxnSpPr>
          <p:cNvPr id="307" name="Connection Line"/>
          <p:cNvCxnSpPr>
            <a:stCxn id="308" idx="0"/>
            <a:endCxn id="309" idx="0"/>
          </p:cNvCxnSpPr>
          <p:nvPr/>
        </p:nvCxnSpPr>
        <p:spPr>
          <a:xfrm>
            <a:off x="13837494" y="8970977"/>
            <a:ext cx="1428751" cy="150495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308" name="10"/>
          <p:cNvSpPr/>
          <p:nvPr/>
        </p:nvSpPr>
        <p:spPr>
          <a:xfrm>
            <a:off x="13349461" y="8483600"/>
            <a:ext cx="976067" cy="974755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309" name="20"/>
          <p:cNvSpPr/>
          <p:nvPr/>
        </p:nvSpPr>
        <p:spPr>
          <a:xfrm>
            <a:off x="14778211" y="9988550"/>
            <a:ext cx="976067" cy="974755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cxnSp>
        <p:nvCxnSpPr>
          <p:cNvPr id="310" name="Connection Line"/>
          <p:cNvCxnSpPr>
            <a:stCxn id="313" idx="0"/>
            <a:endCxn id="311" idx="0"/>
          </p:cNvCxnSpPr>
          <p:nvPr/>
        </p:nvCxnSpPr>
        <p:spPr>
          <a:xfrm flipH="1">
            <a:off x="18942894" y="7363655"/>
            <a:ext cx="1695451" cy="160020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311" name="70"/>
          <p:cNvSpPr/>
          <p:nvPr/>
        </p:nvSpPr>
        <p:spPr>
          <a:xfrm>
            <a:off x="18454861" y="8476477"/>
            <a:ext cx="976067" cy="974756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cxnSp>
        <p:nvCxnSpPr>
          <p:cNvPr id="312" name="Connection Line"/>
          <p:cNvCxnSpPr>
            <a:stCxn id="313" idx="0"/>
            <a:endCxn id="314" idx="0"/>
          </p:cNvCxnSpPr>
          <p:nvPr/>
        </p:nvCxnSpPr>
        <p:spPr>
          <a:xfrm>
            <a:off x="20638344" y="7363655"/>
            <a:ext cx="1695451" cy="1676401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sp>
        <p:nvSpPr>
          <p:cNvPr id="313" name="80"/>
          <p:cNvSpPr/>
          <p:nvPr/>
        </p:nvSpPr>
        <p:spPr>
          <a:xfrm>
            <a:off x="20150311" y="68762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314" name="90"/>
          <p:cNvSpPr/>
          <p:nvPr/>
        </p:nvSpPr>
        <p:spPr>
          <a:xfrm>
            <a:off x="21845761" y="8552677"/>
            <a:ext cx="976067" cy="974756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315" name="Splitting a 4-node only requires flipping the color the corresponding 2-nodes"/>
          <p:cNvSpPr txBox="1">
            <a:spLocks noGrp="1"/>
          </p:cNvSpPr>
          <p:nvPr>
            <p:ph type="body" sz="quarter" idx="1"/>
          </p:nvPr>
        </p:nvSpPr>
        <p:spPr>
          <a:xfrm>
            <a:off x="219860" y="2400300"/>
            <a:ext cx="13754101" cy="233749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4000"/>
              </a:spcBef>
              <a:buBlip>
                <a:blip r:embed="rId3"/>
              </a:buBlip>
            </a:lvl1pPr>
          </a:lstStyle>
          <a:p>
            <a:r>
              <a:rPr dirty="0"/>
              <a:t>Splitting a 4-node only requires flipping the color the corresponding 2-nodes</a:t>
            </a:r>
          </a:p>
        </p:txBody>
      </p:sp>
      <p:sp>
        <p:nvSpPr>
          <p:cNvPr id="316" name="Line"/>
          <p:cNvSpPr/>
          <p:nvPr/>
        </p:nvSpPr>
        <p:spPr>
          <a:xfrm>
            <a:off x="7195615" y="7212133"/>
            <a:ext cx="2247405" cy="122822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7" name="Line"/>
          <p:cNvSpPr/>
          <p:nvPr/>
        </p:nvSpPr>
        <p:spPr>
          <a:xfrm flipH="1">
            <a:off x="7055022" y="8973365"/>
            <a:ext cx="919263" cy="817563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8" name="Line"/>
          <p:cNvSpPr/>
          <p:nvPr/>
        </p:nvSpPr>
        <p:spPr>
          <a:xfrm>
            <a:off x="8215782" y="9076850"/>
            <a:ext cx="201019" cy="756147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9" name="Line"/>
          <p:cNvSpPr/>
          <p:nvPr/>
        </p:nvSpPr>
        <p:spPr>
          <a:xfrm flipH="1">
            <a:off x="9817272" y="9046390"/>
            <a:ext cx="36215" cy="687389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0" name="Line"/>
          <p:cNvSpPr/>
          <p:nvPr/>
        </p:nvSpPr>
        <p:spPr>
          <a:xfrm>
            <a:off x="10018785" y="8991919"/>
            <a:ext cx="1100634" cy="839094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cxnSp>
        <p:nvCxnSpPr>
          <p:cNvPr id="321" name="Connection Line"/>
          <p:cNvCxnSpPr>
            <a:stCxn id="336" idx="0"/>
            <a:endCxn id="322" idx="0"/>
          </p:cNvCxnSpPr>
          <p:nvPr/>
        </p:nvCxnSpPr>
        <p:spPr>
          <a:xfrm flipH="1">
            <a:off x="6647705" y="8686027"/>
            <a:ext cx="2255168" cy="1356557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22" name="60"/>
          <p:cNvSpPr/>
          <p:nvPr/>
        </p:nvSpPr>
        <p:spPr>
          <a:xfrm>
            <a:off x="6159672" y="955520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323" name="Connection Line"/>
          <p:cNvCxnSpPr>
            <a:stCxn id="326" idx="0"/>
            <a:endCxn id="327" idx="0"/>
          </p:cNvCxnSpPr>
          <p:nvPr/>
        </p:nvCxnSpPr>
        <p:spPr>
          <a:xfrm>
            <a:off x="3542555" y="8442383"/>
            <a:ext cx="1009651" cy="15811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324" name="Connection Line"/>
          <p:cNvCxnSpPr>
            <a:stCxn id="326" idx="0"/>
            <a:endCxn id="334" idx="0"/>
          </p:cNvCxnSpPr>
          <p:nvPr/>
        </p:nvCxnSpPr>
        <p:spPr>
          <a:xfrm flipH="1">
            <a:off x="2149646" y="8442383"/>
            <a:ext cx="1392910" cy="15961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325" name="Connection Line"/>
          <p:cNvCxnSpPr>
            <a:stCxn id="326" idx="0"/>
            <a:endCxn id="329" idx="0"/>
          </p:cNvCxnSpPr>
          <p:nvPr/>
        </p:nvCxnSpPr>
        <p:spPr>
          <a:xfrm flipV="1">
            <a:off x="3542555" y="7280333"/>
            <a:ext cx="2590801" cy="1162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26" name="30"/>
          <p:cNvSpPr/>
          <p:nvPr/>
        </p:nvSpPr>
        <p:spPr>
          <a:xfrm>
            <a:off x="3054522" y="795500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327" name="40"/>
          <p:cNvSpPr/>
          <p:nvPr/>
        </p:nvSpPr>
        <p:spPr>
          <a:xfrm>
            <a:off x="4064172" y="953615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328" name="Connection Line"/>
          <p:cNvCxnSpPr>
            <a:stCxn id="329" idx="0"/>
            <a:endCxn id="340" idx="0"/>
          </p:cNvCxnSpPr>
          <p:nvPr/>
        </p:nvCxnSpPr>
        <p:spPr>
          <a:xfrm>
            <a:off x="6133355" y="7280333"/>
            <a:ext cx="2057401" cy="140970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29" name="50"/>
          <p:cNvSpPr/>
          <p:nvPr/>
        </p:nvSpPr>
        <p:spPr>
          <a:xfrm>
            <a:off x="5645322" y="679295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330" name="Connection Line"/>
          <p:cNvCxnSpPr>
            <a:stCxn id="336" idx="0"/>
            <a:endCxn id="331" idx="0"/>
          </p:cNvCxnSpPr>
          <p:nvPr/>
        </p:nvCxnSpPr>
        <p:spPr>
          <a:xfrm>
            <a:off x="8902872" y="8686027"/>
            <a:ext cx="678534" cy="1375607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31" name="85"/>
          <p:cNvSpPr/>
          <p:nvPr/>
        </p:nvSpPr>
        <p:spPr>
          <a:xfrm>
            <a:off x="9093372" y="957425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cxnSp>
        <p:nvCxnSpPr>
          <p:cNvPr id="332" name="Connection Line"/>
          <p:cNvCxnSpPr>
            <a:stCxn id="336" idx="0"/>
            <a:endCxn id="333" idx="0"/>
          </p:cNvCxnSpPr>
          <p:nvPr/>
        </p:nvCxnSpPr>
        <p:spPr>
          <a:xfrm>
            <a:off x="8902872" y="8686027"/>
            <a:ext cx="2545434" cy="1394657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33" name="95"/>
          <p:cNvSpPr/>
          <p:nvPr/>
        </p:nvSpPr>
        <p:spPr>
          <a:xfrm>
            <a:off x="10960272" y="959330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334" name="10  20"/>
          <p:cNvSpPr/>
          <p:nvPr/>
        </p:nvSpPr>
        <p:spPr>
          <a:xfrm>
            <a:off x="1016171" y="9562327"/>
            <a:ext cx="2266951" cy="952501"/>
          </a:xfrm>
          <a:prstGeom prst="roundRect">
            <a:avLst>
              <a:gd name="adj" fmla="val 30000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cxnSp>
        <p:nvCxnSpPr>
          <p:cNvPr id="335" name="Connection Line"/>
          <p:cNvCxnSpPr>
            <a:stCxn id="336" idx="0"/>
            <a:endCxn id="337" idx="0"/>
          </p:cNvCxnSpPr>
          <p:nvPr/>
        </p:nvCxnSpPr>
        <p:spPr>
          <a:xfrm flipH="1">
            <a:off x="8400305" y="8686027"/>
            <a:ext cx="502568" cy="1413707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336" name="70   90"/>
          <p:cNvSpPr/>
          <p:nvPr/>
        </p:nvSpPr>
        <p:spPr>
          <a:xfrm>
            <a:off x="7436022" y="8209777"/>
            <a:ext cx="2933701" cy="952501"/>
          </a:xfrm>
          <a:prstGeom prst="roundRect">
            <a:avLst>
              <a:gd name="adj" fmla="val 30000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70   90</a:t>
            </a:r>
          </a:p>
        </p:txBody>
      </p:sp>
      <p:sp>
        <p:nvSpPr>
          <p:cNvPr id="337" name="75"/>
          <p:cNvSpPr/>
          <p:nvPr/>
        </p:nvSpPr>
        <p:spPr>
          <a:xfrm>
            <a:off x="7912272" y="961235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75</a:t>
            </a:r>
          </a:p>
        </p:txBody>
      </p:sp>
      <p:sp>
        <p:nvSpPr>
          <p:cNvPr id="338" name="50  80"/>
          <p:cNvSpPr/>
          <p:nvPr/>
        </p:nvSpPr>
        <p:spPr>
          <a:xfrm>
            <a:off x="5607222" y="6781027"/>
            <a:ext cx="2266951" cy="1028701"/>
          </a:xfrm>
          <a:prstGeom prst="roundRect">
            <a:avLst>
              <a:gd name="adj" fmla="val 27778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50  80</a:t>
            </a:r>
          </a:p>
        </p:txBody>
      </p:sp>
      <p:sp>
        <p:nvSpPr>
          <p:cNvPr id="339" name="80"/>
          <p:cNvSpPr/>
          <p:nvPr/>
        </p:nvSpPr>
        <p:spPr>
          <a:xfrm>
            <a:off x="8523732" y="8330427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340" name="70"/>
          <p:cNvSpPr/>
          <p:nvPr/>
        </p:nvSpPr>
        <p:spPr>
          <a:xfrm>
            <a:off x="7702722" y="820265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341" name="90"/>
          <p:cNvSpPr/>
          <p:nvPr/>
        </p:nvSpPr>
        <p:spPr>
          <a:xfrm>
            <a:off x="9207672" y="8183605"/>
            <a:ext cx="976067" cy="974756"/>
          </a:xfrm>
          <a:prstGeom prst="ellipse">
            <a:avLst/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342" name="85"/>
          <p:cNvSpPr/>
          <p:nvPr/>
        </p:nvSpPr>
        <p:spPr>
          <a:xfrm>
            <a:off x="8960022" y="9562327"/>
            <a:ext cx="1809751" cy="1047751"/>
          </a:xfrm>
          <a:prstGeom prst="roundRect">
            <a:avLst>
              <a:gd name="adj" fmla="val 27273"/>
            </a:avLst>
          </a:prstGeom>
          <a:blipFill>
            <a:blip r:embed="rId4"/>
          </a:blip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r"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343" name="82"/>
          <p:cNvSpPr/>
          <p:nvPr/>
        </p:nvSpPr>
        <p:spPr>
          <a:xfrm>
            <a:off x="7559164" y="5231627"/>
            <a:ext cx="744316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800" b="1">
                <a:solidFill>
                  <a:schemeClr val="accent4"/>
                </a:solidFill>
                <a:effectLst>
                  <a:outerShdw blurRad="38100" dir="189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82</a:t>
            </a:r>
          </a:p>
        </p:txBody>
      </p:sp>
      <p:sp>
        <p:nvSpPr>
          <p:cNvPr id="344" name="82"/>
          <p:cNvSpPr/>
          <p:nvPr/>
        </p:nvSpPr>
        <p:spPr>
          <a:xfrm>
            <a:off x="20027900" y="11481689"/>
            <a:ext cx="976067" cy="974755"/>
          </a:xfrm>
          <a:prstGeom prst="ellipse">
            <a:avLst/>
          </a:prstGeom>
          <a:solidFill>
            <a:srgbClr val="9411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82</a:t>
            </a:r>
          </a:p>
        </p:txBody>
      </p:sp>
      <p:cxnSp>
        <p:nvCxnSpPr>
          <p:cNvPr id="345" name="Connection Line"/>
          <p:cNvCxnSpPr>
            <a:stCxn id="302" idx="0"/>
            <a:endCxn id="344" idx="0"/>
          </p:cNvCxnSpPr>
          <p:nvPr/>
        </p:nvCxnSpPr>
        <p:spPr>
          <a:xfrm flipH="1">
            <a:off x="20515933" y="10468805"/>
            <a:ext cx="903462" cy="1500262"/>
          </a:xfrm>
          <a:prstGeom prst="straightConnector1">
            <a:avLst/>
          </a:prstGeom>
          <a:ln w="76200" cap="sq">
            <a:solidFill>
              <a:srgbClr val="941100"/>
            </a:solidFill>
            <a:miter lim="400000"/>
          </a:ln>
        </p:spPr>
      </p:cxnSp>
      <p:cxnSp>
        <p:nvCxnSpPr>
          <p:cNvPr id="346" name="Connection Line"/>
          <p:cNvCxnSpPr>
            <a:stCxn id="300" idx="0"/>
            <a:endCxn id="350" idx="0"/>
          </p:cNvCxnSpPr>
          <p:nvPr/>
        </p:nvCxnSpPr>
        <p:spPr>
          <a:xfrm>
            <a:off x="17933244" y="6087305"/>
            <a:ext cx="2705101" cy="1276351"/>
          </a:xfrm>
          <a:prstGeom prst="straightConnector1">
            <a:avLst/>
          </a:prstGeom>
          <a:ln w="76200" cap="sq">
            <a:solidFill>
              <a:schemeClr val="accent5">
                <a:lumOff val="-29866"/>
              </a:schemeClr>
            </a:solidFill>
            <a:miter lim="400000"/>
          </a:ln>
        </p:spPr>
      </p:cxnSp>
      <p:cxnSp>
        <p:nvCxnSpPr>
          <p:cNvPr id="347" name="Connection Line"/>
          <p:cNvCxnSpPr>
            <a:stCxn id="350" idx="0"/>
            <a:endCxn id="348" idx="0"/>
          </p:cNvCxnSpPr>
          <p:nvPr/>
        </p:nvCxnSpPr>
        <p:spPr>
          <a:xfrm flipH="1">
            <a:off x="18942894" y="7363655"/>
            <a:ext cx="1695451" cy="160020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48" name="70"/>
          <p:cNvSpPr/>
          <p:nvPr/>
        </p:nvSpPr>
        <p:spPr>
          <a:xfrm>
            <a:off x="18454861" y="84764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cxnSp>
        <p:nvCxnSpPr>
          <p:cNvPr id="349" name="Connection Line"/>
          <p:cNvCxnSpPr>
            <a:stCxn id="350" idx="0"/>
            <a:endCxn id="351" idx="0"/>
          </p:cNvCxnSpPr>
          <p:nvPr/>
        </p:nvCxnSpPr>
        <p:spPr>
          <a:xfrm>
            <a:off x="20638344" y="7363655"/>
            <a:ext cx="1695451" cy="1676401"/>
          </a:xfrm>
          <a:prstGeom prst="straightConnector1">
            <a:avLst/>
          </a:prstGeom>
          <a:ln w="76200" cap="sq">
            <a:solidFill>
              <a:srgbClr val="000000"/>
            </a:solidFill>
            <a:miter lim="400000"/>
          </a:ln>
        </p:spPr>
      </p:cxnSp>
      <p:sp>
        <p:nvSpPr>
          <p:cNvPr id="350" name="80"/>
          <p:cNvSpPr/>
          <p:nvPr/>
        </p:nvSpPr>
        <p:spPr>
          <a:xfrm>
            <a:off x="20150311" y="6876277"/>
            <a:ext cx="976067" cy="974756"/>
          </a:xfrm>
          <a:prstGeom prst="ellipse">
            <a:avLst/>
          </a:prstGeom>
          <a:solidFill>
            <a:schemeClr val="accent5">
              <a:lumOff val="-29866"/>
            </a:schemeClr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351" name="90"/>
          <p:cNvSpPr/>
          <p:nvPr/>
        </p:nvSpPr>
        <p:spPr>
          <a:xfrm>
            <a:off x="21845761" y="8552677"/>
            <a:ext cx="976067" cy="974756"/>
          </a:xfrm>
          <a:prstGeom prst="ellipse">
            <a:avLst/>
          </a:prstGeom>
          <a:solidFill>
            <a:srgbClr val="000000"/>
          </a:solidFill>
          <a:ln w="38100">
            <a:solidFill>
              <a:srgbClr val="000000"/>
            </a:solidFill>
            <a:miter lim="400000"/>
          </a:ln>
          <a:effectLst>
            <a:outerShdw blurRad="1905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0500 0.116594" pathEditMode="relative">
                                      <p:cBhvr>
                                        <p:cTn id="1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500 0.116594 L 0.063672 0.170927" pathEditMode="relative">
                                      <p:cBhvr>
                                        <p:cTn id="1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5214 -0.100571" pathEditMode="relative">
                                      <p:cBhvr>
                                        <p:cTn id="1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fill="hold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fill="hold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fill="hold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3" dur="500" fill="hold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xit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fill="hold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9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9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9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7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9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6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9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672 0.170927 L 0.066797 0.329275" pathEditMode="relative">
                                      <p:cBhvr>
                                        <p:cTn id="9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 animBg="1" advAuto="0"/>
      <p:bldP spid="317" grpId="0" animBg="1" advAuto="0"/>
      <p:bldP spid="318" grpId="0" animBg="1" advAuto="0"/>
      <p:bldP spid="319" grpId="0" animBg="1" advAuto="0"/>
      <p:bldP spid="320" grpId="0" animBg="1" advAuto="0"/>
      <p:bldP spid="321" grpId="0" animBg="1" advAuto="0"/>
      <p:bldP spid="330" grpId="0" animBg="1" advAuto="0"/>
      <p:bldP spid="332" grpId="0" animBg="1" advAuto="0"/>
      <p:bldP spid="335" grpId="0" animBg="1" advAuto="0"/>
      <p:bldP spid="336" grpId="0" animBg="1" advAuto="0"/>
      <p:bldP spid="338" grpId="0" animBg="1" advAuto="0"/>
      <p:bldP spid="340" grpId="0" animBg="1" advAuto="0"/>
      <p:bldP spid="341" grpId="0" animBg="1" advAuto="0"/>
      <p:bldP spid="342" grpId="0" animBg="1" advAuto="0"/>
      <p:bldP spid="343" grpId="0" animBg="1" advAuto="0"/>
      <p:bldP spid="344" grpId="0" animBg="1" advAuto="0"/>
      <p:bldP spid="345" grpId="0" animBg="1" advAuto="0"/>
      <p:bldP spid="346" grpId="0" animBg="1" advAuto="0"/>
      <p:bldP spid="347" grpId="0" animBg="1" advAuto="0"/>
      <p:bldP spid="348" grpId="0" animBg="1" advAuto="0"/>
      <p:bldP spid="349" grpId="0" animBg="1" advAuto="0"/>
      <p:bldP spid="350" grpId="0" animBg="1" advAuto="0"/>
      <p:bldP spid="35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755</Words>
  <Application>Microsoft Office PowerPoint</Application>
  <PresentationFormat>Custom</PresentationFormat>
  <Paragraphs>200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Courier New</vt:lpstr>
      <vt:lpstr>Gill Sans</vt:lpstr>
      <vt:lpstr>Helvetica</vt:lpstr>
      <vt:lpstr>Lucida Grande</vt:lpstr>
      <vt:lpstr>Marker Felt</vt:lpstr>
      <vt:lpstr>Optima</vt:lpstr>
      <vt:lpstr>Times New Roman</vt:lpstr>
      <vt:lpstr>Verdana</vt:lpstr>
      <vt:lpstr>White</vt:lpstr>
      <vt:lpstr>2-3-4 Trees</vt:lpstr>
      <vt:lpstr>2-3-4 Trees</vt:lpstr>
      <vt:lpstr>Adding to a 2-3-4 Tree</vt:lpstr>
      <vt:lpstr>RED-Black Trees</vt:lpstr>
      <vt:lpstr>Red-Black Trees</vt:lpstr>
      <vt:lpstr>Red-Black Trees</vt:lpstr>
      <vt:lpstr>Properties of a Red-Black Tree</vt:lpstr>
      <vt:lpstr>Properties of a Red-Black Tree</vt:lpstr>
      <vt:lpstr>Properties of a Red-Black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2-3-4 Trees</dc:title>
  <cp:lastModifiedBy>Anandaraj Jeeva Rathinam (Integra)</cp:lastModifiedBy>
  <cp:revision>4</cp:revision>
  <dcterms:modified xsi:type="dcterms:W3CDTF">2024-05-22T06:28:03Z</dcterms:modified>
</cp:coreProperties>
</file>