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 ContentType="image/t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1pPr>
    <a:lvl2pPr marL="0" marR="0" indent="228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2pPr>
    <a:lvl3pPr marL="0" marR="0" indent="457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3pPr>
    <a:lvl4pPr marL="0" marR="0" indent="685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4pPr>
    <a:lvl5pPr marL="0" marR="0" indent="9144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5pPr>
    <a:lvl6pPr marL="0" marR="0" indent="11430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6pPr>
    <a:lvl7pPr marL="0" marR="0" indent="13716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7pPr>
    <a:lvl8pPr marL="0" marR="0" indent="16002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8pPr>
    <a:lvl9pPr marL="0" marR="0" indent="182880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a:font>
          <a:latin typeface="Helvetica Neue Medium"/>
          <a:ea typeface="Helvetica Neue Medium"/>
          <a:cs typeface="Helvetica Neue Medium"/>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381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a:font>
          <a:latin typeface="Helvetica Neue Medium"/>
          <a:ea typeface="Helvetica Neue Medium"/>
          <a:cs typeface="Helvetica Neue Medium"/>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a:font>
          <a:latin typeface="Helvetica Neue Medium"/>
          <a:ea typeface="Helvetica Neue Medium"/>
          <a:cs typeface="Helvetica Neue Medium"/>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8F44A2F1-9E1F-4B54-A3A2-5F16C0AD49E2}" styleName="">
    <a:tblBg/>
    <a:wholeTbl>
      <a:tcTxStyle b="off" i="off">
        <a:font>
          <a:latin typeface="Gill Sans"/>
          <a:ea typeface="Gill Sans"/>
          <a:cs typeface="Gill Sans"/>
        </a:font>
        <a:srgbClr val="000000"/>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wholeTbl>
    <a:band2H>
      <a:tcTxStyle/>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lastRow>
    <a:firstRow>
      <a:tcTxStyle b="off" i="off">
        <a:font>
          <a:latin typeface="Gill Sans"/>
          <a:ea typeface="Gill Sans"/>
          <a:cs typeface="Gill Sans"/>
        </a:font>
        <a:srgbClr val="FFFFFF"/>
      </a:tcTxStyle>
      <a:tcStyle>
        <a:tcBdr>
          <a:left>
            <a:ln w="38100" cap="flat">
              <a:solidFill>
                <a:srgbClr val="000000"/>
              </a:solidFill>
              <a:prstDash val="solid"/>
              <a:miter lim="400000"/>
            </a:ln>
          </a:left>
          <a:right>
            <a:ln w="38100" cap="flat">
              <a:solidFill>
                <a:srgbClr val="000000"/>
              </a:solidFill>
              <a:prstDash val="solid"/>
              <a:miter lim="400000"/>
            </a:ln>
          </a:right>
          <a:top>
            <a:ln w="38100" cap="flat">
              <a:solidFill>
                <a:srgbClr val="000000"/>
              </a:solidFill>
              <a:prstDash val="solid"/>
              <a:miter lim="400000"/>
            </a:ln>
          </a:top>
          <a:bottom>
            <a:ln w="38100" cap="flat">
              <a:solidFill>
                <a:srgbClr val="000000"/>
              </a:solidFill>
              <a:prstDash val="solid"/>
              <a:miter lim="400000"/>
            </a:ln>
          </a:bottom>
          <a:insideH>
            <a:ln w="38100" cap="flat">
              <a:solidFill>
                <a:srgbClr val="000000"/>
              </a:solidFill>
              <a:prstDash val="solid"/>
              <a:miter lim="400000"/>
            </a:ln>
          </a:insideH>
          <a:insideV>
            <a:ln w="38100" cap="flat">
              <a:solidFill>
                <a:srgbClr val="000000"/>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7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Madhusudhan" userId="0b39b63d-97d2-416c-a0dd-10dec61b2c53" providerId="ADAL" clId="{6A09AD1D-ED53-42A6-B184-814EC50C3F06}"/>
    <pc:docChg chg="delSld modSld">
      <pc:chgData name="K Madhusudhan" userId="0b39b63d-97d2-416c-a0dd-10dec61b2c53" providerId="ADAL" clId="{6A09AD1D-ED53-42A6-B184-814EC50C3F06}" dt="2024-05-17T12:09:38.930" v="1" actId="47"/>
      <pc:docMkLst>
        <pc:docMk/>
      </pc:docMkLst>
      <pc:sldChg chg="modSp mod">
        <pc:chgData name="K Madhusudhan" userId="0b39b63d-97d2-416c-a0dd-10dec61b2c53" providerId="ADAL" clId="{6A09AD1D-ED53-42A6-B184-814EC50C3F06}" dt="2024-05-13T12:37:44.578" v="0" actId="1076"/>
        <pc:sldMkLst>
          <pc:docMk/>
          <pc:sldMk cId="0" sldId="273"/>
        </pc:sldMkLst>
        <pc:picChg chg="mod">
          <ac:chgData name="K Madhusudhan" userId="0b39b63d-97d2-416c-a0dd-10dec61b2c53" providerId="ADAL" clId="{6A09AD1D-ED53-42A6-B184-814EC50C3F06}" dt="2024-05-13T12:37:44.578" v="0" actId="1076"/>
          <ac:picMkLst>
            <pc:docMk/>
            <pc:sldMk cId="0" sldId="273"/>
            <ac:picMk id="674" creationId="{00000000-0000-0000-0000-000000000000}"/>
          </ac:picMkLst>
        </pc:picChg>
      </pc:sldChg>
      <pc:sldChg chg="del">
        <pc:chgData name="K Madhusudhan" userId="0b39b63d-97d2-416c-a0dd-10dec61b2c53" providerId="ADAL" clId="{6A09AD1D-ED53-42A6-B184-814EC50C3F06}" dt="2024-05-17T12:09:38.930" v="1" actId="47"/>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1143000" y="685800"/>
            <a:ext cx="4572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2000">
        <a:latin typeface="Lucida Grande"/>
        <a:ea typeface="Lucida Grande"/>
        <a:cs typeface="Lucida Grande"/>
        <a:sym typeface="Lucida Grande"/>
      </a:defRPr>
    </a:lvl1pPr>
    <a:lvl2pPr indent="457200" defTabSz="546100" latinLnBrk="0">
      <a:defRPr sz="2000">
        <a:latin typeface="Lucida Grande"/>
        <a:ea typeface="Lucida Grande"/>
        <a:cs typeface="Lucida Grande"/>
        <a:sym typeface="Lucida Grande"/>
      </a:defRPr>
    </a:lvl2pPr>
    <a:lvl3pPr indent="914400" defTabSz="546100" latinLnBrk="0">
      <a:defRPr sz="2000">
        <a:latin typeface="Lucida Grande"/>
        <a:ea typeface="Lucida Grande"/>
        <a:cs typeface="Lucida Grande"/>
        <a:sym typeface="Lucida Grande"/>
      </a:defRPr>
    </a:lvl3pPr>
    <a:lvl4pPr indent="1371600" defTabSz="546100" latinLnBrk="0">
      <a:defRPr sz="2000">
        <a:latin typeface="Lucida Grande"/>
        <a:ea typeface="Lucida Grande"/>
        <a:cs typeface="Lucida Grande"/>
        <a:sym typeface="Lucida Grande"/>
      </a:defRPr>
    </a:lvl4pPr>
    <a:lvl5pPr indent="1828800" defTabSz="546100" latinLnBrk="0">
      <a:defRPr sz="2000">
        <a:latin typeface="Lucida Grande"/>
        <a:ea typeface="Lucida Grande"/>
        <a:cs typeface="Lucida Grande"/>
        <a:sym typeface="Lucida Grande"/>
      </a:defRPr>
    </a:lvl5pPr>
    <a:lvl6pPr indent="2286000" defTabSz="546100" latinLnBrk="0">
      <a:defRPr sz="2000">
        <a:latin typeface="Lucida Grande"/>
        <a:ea typeface="Lucida Grande"/>
        <a:cs typeface="Lucida Grande"/>
        <a:sym typeface="Lucida Grande"/>
      </a:defRPr>
    </a:lvl6pPr>
    <a:lvl7pPr indent="2743200" defTabSz="546100" latinLnBrk="0">
      <a:defRPr sz="2000">
        <a:latin typeface="Lucida Grande"/>
        <a:ea typeface="Lucida Grande"/>
        <a:cs typeface="Lucida Grande"/>
        <a:sym typeface="Lucida Grande"/>
      </a:defRPr>
    </a:lvl7pPr>
    <a:lvl8pPr indent="3200400" defTabSz="546100" latinLnBrk="0">
      <a:defRPr sz="2000">
        <a:latin typeface="Lucida Grande"/>
        <a:ea typeface="Lucida Grande"/>
        <a:cs typeface="Lucida Grande"/>
        <a:sym typeface="Lucida Grande"/>
      </a:defRPr>
    </a:lvl8pPr>
    <a:lvl9pPr indent="3657600" defTabSz="546100" latinLnBrk="0">
      <a:defRPr sz="2000">
        <a:latin typeface="Lucida Grande"/>
        <a:ea typeface="Lucida Grande"/>
        <a:cs typeface="Lucida Grande"/>
        <a:sym typeface="Lucida Grand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a:spLocks noGrp="1" noRot="1" noChangeAspect="1"/>
          </p:cNvSpPr>
          <p:nvPr>
            <p:ph type="sldImg"/>
          </p:nvPr>
        </p:nvSpPr>
        <p:spPr>
          <a:xfrm>
            <a:off x="381000" y="685800"/>
            <a:ext cx="6096000" cy="3429000"/>
          </a:xfrm>
          <a:prstGeom prst="rect">
            <a:avLst/>
          </a:prstGeom>
        </p:spPr>
        <p:txBody>
          <a:bodyPr/>
          <a:lstStyle/>
          <a:p>
            <a:endParaRPr/>
          </a:p>
        </p:txBody>
      </p:sp>
      <p:sp>
        <p:nvSpPr>
          <p:cNvPr id="53" name="Shape 53"/>
          <p:cNvSpPr>
            <a:spLocks noGrp="1"/>
          </p:cNvSpPr>
          <p:nvPr>
            <p:ph type="body" sz="quarter" idx="1"/>
          </p:nvPr>
        </p:nvSpPr>
        <p:spPr>
          <a:prstGeom prst="rect">
            <a:avLst/>
          </a:prstGeom>
        </p:spPr>
        <p:txBody>
          <a:bodyPr/>
          <a:lstStyle>
            <a:lvl1pPr>
              <a:defRPr sz="1800">
                <a:latin typeface="Times New Roman"/>
                <a:ea typeface="Times New Roman"/>
                <a:cs typeface="Times New Roman"/>
                <a:sym typeface="Times New Roman"/>
              </a:defRPr>
            </a:lvl1pPr>
          </a:lstStyle>
          <a:p>
            <a:r>
              <a:t>Tis lecture introduces graph concepts and terminology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a:spLocks noGrp="1" noRot="1" noChangeAspect="1"/>
          </p:cNvSpPr>
          <p:nvPr>
            <p:ph type="sldImg"/>
          </p:nvPr>
        </p:nvSpPr>
        <p:spPr>
          <a:xfrm>
            <a:off x="381000" y="685800"/>
            <a:ext cx="6096000" cy="3429000"/>
          </a:xfrm>
          <a:prstGeom prst="rect">
            <a:avLst/>
          </a:prstGeom>
        </p:spPr>
        <p:txBody>
          <a:bodyPr/>
          <a:lstStyle/>
          <a:p>
            <a:endParaRPr/>
          </a:p>
        </p:txBody>
      </p:sp>
      <p:sp>
        <p:nvSpPr>
          <p:cNvPr id="420" name="Shape 42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a:spLocks noGrp="1" noRot="1" noChangeAspect="1"/>
          </p:cNvSpPr>
          <p:nvPr>
            <p:ph type="sldImg"/>
          </p:nvPr>
        </p:nvSpPr>
        <p:spPr>
          <a:xfrm>
            <a:off x="381000" y="685800"/>
            <a:ext cx="6096000" cy="3429000"/>
          </a:xfrm>
          <a:prstGeom prst="rect">
            <a:avLst/>
          </a:prstGeom>
        </p:spPr>
        <p:txBody>
          <a:bodyPr/>
          <a:lstStyle/>
          <a:p>
            <a:endParaRPr/>
          </a:p>
        </p:txBody>
      </p:sp>
      <p:sp>
        <p:nvSpPr>
          <p:cNvPr id="450" name="Shape 45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Shape 498"/>
          <p:cNvSpPr>
            <a:spLocks noGrp="1" noRot="1" noChangeAspect="1"/>
          </p:cNvSpPr>
          <p:nvPr>
            <p:ph type="sldImg"/>
          </p:nvPr>
        </p:nvSpPr>
        <p:spPr>
          <a:xfrm>
            <a:off x="381000" y="685800"/>
            <a:ext cx="6096000" cy="3429000"/>
          </a:xfrm>
          <a:prstGeom prst="rect">
            <a:avLst/>
          </a:prstGeom>
        </p:spPr>
        <p:txBody>
          <a:bodyPr/>
          <a:lstStyle/>
          <a:p>
            <a:endParaRPr/>
          </a:p>
        </p:txBody>
      </p:sp>
      <p:sp>
        <p:nvSpPr>
          <p:cNvPr id="499" name="Shape 499"/>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Shape 529"/>
          <p:cNvSpPr>
            <a:spLocks noGrp="1" noRot="1" noChangeAspect="1"/>
          </p:cNvSpPr>
          <p:nvPr>
            <p:ph type="sldImg"/>
          </p:nvPr>
        </p:nvSpPr>
        <p:spPr>
          <a:xfrm>
            <a:off x="381000" y="685800"/>
            <a:ext cx="6096000" cy="3429000"/>
          </a:xfrm>
          <a:prstGeom prst="rect">
            <a:avLst/>
          </a:prstGeom>
        </p:spPr>
        <p:txBody>
          <a:bodyPr/>
          <a:lstStyle/>
          <a:p>
            <a:endParaRPr/>
          </a:p>
        </p:txBody>
      </p:sp>
      <p:sp>
        <p:nvSpPr>
          <p:cNvPr id="530" name="Shape 53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Shape 533"/>
          <p:cNvSpPr>
            <a:spLocks noGrp="1" noRot="1" noChangeAspect="1"/>
          </p:cNvSpPr>
          <p:nvPr>
            <p:ph type="sldImg"/>
          </p:nvPr>
        </p:nvSpPr>
        <p:spPr>
          <a:xfrm>
            <a:off x="381000" y="685800"/>
            <a:ext cx="6096000" cy="3429000"/>
          </a:xfrm>
          <a:prstGeom prst="rect">
            <a:avLst/>
          </a:prstGeom>
        </p:spPr>
        <p:txBody>
          <a:bodyPr/>
          <a:lstStyle/>
          <a:p>
            <a:endParaRPr/>
          </a:p>
        </p:txBody>
      </p:sp>
      <p:sp>
        <p:nvSpPr>
          <p:cNvPr id="534" name="Shape 534"/>
          <p:cNvSpPr>
            <a:spLocks noGrp="1"/>
          </p:cNvSpPr>
          <p:nvPr>
            <p:ph type="body" sz="quarter" idx="1"/>
          </p:nvPr>
        </p:nvSpPr>
        <p:spPr>
          <a:prstGeom prst="rect">
            <a:avLst/>
          </a:prstGeom>
        </p:spPr>
        <p:txBody>
          <a:bodyPr/>
          <a:lstStyle>
            <a:lvl1pPr>
              <a:defRPr sz="1800">
                <a:latin typeface="Times New Roman"/>
                <a:ea typeface="Times New Roman"/>
                <a:cs typeface="Times New Roman"/>
                <a:sym typeface="Times New Roman"/>
              </a:defRPr>
            </a:lvl1pPr>
          </a:lstStyle>
          <a:p>
            <a:r>
              <a:t>Tis lecture introduces graph concepts and terminology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 name="Shape 592"/>
          <p:cNvSpPr>
            <a:spLocks noGrp="1" noRot="1" noChangeAspect="1"/>
          </p:cNvSpPr>
          <p:nvPr>
            <p:ph type="sldImg"/>
          </p:nvPr>
        </p:nvSpPr>
        <p:spPr>
          <a:xfrm>
            <a:off x="381000" y="685800"/>
            <a:ext cx="6096000" cy="3429000"/>
          </a:xfrm>
          <a:prstGeom prst="rect">
            <a:avLst/>
          </a:prstGeom>
        </p:spPr>
        <p:txBody>
          <a:bodyPr/>
          <a:lstStyle/>
          <a:p>
            <a:endParaRPr/>
          </a:p>
        </p:txBody>
      </p:sp>
      <p:sp>
        <p:nvSpPr>
          <p:cNvPr id="593" name="Shape 593"/>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Now let’s look at the adjacency matrix and adjacency list as two representations of the edges in a graph.</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Two common implementations of the ADT graph use either an array or a list to represent the graph’s edges. The array is typically a two-dimensional array called an adjacency matrix. The list is called an adjacency list. Each of these constructs represents the connections—that is, the edges—among the vertices in the graph.</a:t>
            </a:r>
          </a:p>
          <a:p>
            <a:pPr>
              <a:defRPr sz="1800">
                <a:latin typeface="Times New Roman"/>
                <a:ea typeface="Times New Roman"/>
                <a:cs typeface="Times New Roman"/>
                <a:sym typeface="Times New Roman"/>
              </a:defRPr>
            </a:pPr>
            <a:r>
              <a:t>The adjacency matrix for a graph of </a:t>
            </a:r>
            <a:r>
              <a:rPr b="1"/>
              <a:t>n</a:t>
            </a:r>
            <a:r>
              <a:t> vertices has </a:t>
            </a:r>
            <a:r>
              <a:rPr b="1"/>
              <a:t>n</a:t>
            </a:r>
            <a:r>
              <a:t> rows and </a:t>
            </a:r>
            <a:r>
              <a:rPr b="1"/>
              <a:t>n</a:t>
            </a:r>
            <a:r>
              <a:t> columns. Each row and each column corresponds to a vertex in the graph. You number the vertices from </a:t>
            </a:r>
            <a:r>
              <a:rPr b="1"/>
              <a:t>0</a:t>
            </a:r>
            <a:r>
              <a:t> through </a:t>
            </a:r>
            <a:r>
              <a:rPr b="1"/>
              <a:t>n - 1</a:t>
            </a:r>
            <a:r>
              <a:t> to match the row indices and the column indices. If</a:t>
            </a:r>
            <a:r>
              <a:rPr sz="2400" b="1"/>
              <a:t> a</a:t>
            </a:r>
            <a:r>
              <a:rPr sz="2400" b="1" baseline="-5999"/>
              <a:t>ij</a:t>
            </a:r>
            <a:r>
              <a:rPr sz="2400" b="1"/>
              <a:t> </a:t>
            </a:r>
            <a:r>
              <a:t>is the element in row </a:t>
            </a:r>
            <a:r>
              <a:rPr b="1"/>
              <a:t>i </a:t>
            </a:r>
            <a:r>
              <a:t>and column </a:t>
            </a:r>
            <a:r>
              <a:rPr b="1"/>
              <a:t>j</a:t>
            </a:r>
            <a:r>
              <a:t> of the matrix, </a:t>
            </a:r>
            <a:r>
              <a:rPr b="1"/>
              <a:t>aij</a:t>
            </a:r>
            <a:r>
              <a:t> indicates whether an edge exists between vertex </a:t>
            </a:r>
            <a:r>
              <a:rPr b="1"/>
              <a:t>i</a:t>
            </a:r>
            <a:r>
              <a:t> and vertex</a:t>
            </a:r>
            <a:r>
              <a:rPr b="1"/>
              <a:t> </a:t>
            </a:r>
            <a:r>
              <a:t>j. For an unweighted graph, you can use boolean values in the matrix. For a weighted graph, you can use edge weights when edges exist and a representation of infinity otherwise.</a:t>
            </a:r>
          </a:p>
          <a:p>
            <a:pPr>
              <a:defRPr sz="1800">
                <a:latin typeface="Times New Roman"/>
                <a:ea typeface="Times New Roman"/>
                <a:cs typeface="Times New Roman"/>
                <a:sym typeface="Times New Roman"/>
              </a:defRPr>
            </a:pPr>
            <a:r>
              <a:t>@@ The first row in our adjacency matrix identifies the neighbors of vertex A in our directed graph.  By looking at the cells marked TRUE, we can see that A has neighbors B, D, and E.</a:t>
            </a:r>
          </a:p>
          <a:p>
            <a:pPr>
              <a:defRPr sz="1800">
                <a:latin typeface="Times New Roman"/>
                <a:ea typeface="Times New Roman"/>
                <a:cs typeface="Times New Roman"/>
                <a:sym typeface="Times New Roman"/>
              </a:defRPr>
            </a:pPr>
            <a:r>
              <a:t>@@ We can read the rest of the adjacency matrix in a similar way.</a:t>
            </a:r>
          </a:p>
          <a:p>
            <a:pPr>
              <a:defRPr sz="1800">
                <a:latin typeface="Times New Roman"/>
                <a:ea typeface="Times New Roman"/>
                <a:cs typeface="Times New Roman"/>
                <a:sym typeface="Times New Roman"/>
              </a:defRPr>
            </a:pPr>
            <a:r>
              <a:t>From an adjacency matrix, you quickly can see whether an edge exists between any two given vertices. This operation is Order of at most (1). But if you want to know all the neighbors of a particular vertex, you need to scan an entire row of the matrix, an Order of at most (n) task. Additionally, the matrix occupies a considerable, fixed amount of space that </a:t>
            </a:r>
            <a:r>
              <a:rPr b="1" i="1"/>
              <a:t>depends on the number of vertices but not on the number of edges</a:t>
            </a:r>
            <a:r>
              <a:t>. In fact, an adjacency matrix represents </a:t>
            </a:r>
            <a:r>
              <a:rPr b="1"/>
              <a:t>every</a:t>
            </a:r>
            <a:r>
              <a:t> </a:t>
            </a:r>
            <a:r>
              <a:rPr b="1"/>
              <a:t>possible</a:t>
            </a:r>
            <a:r>
              <a:t> edge in a graph, regardless of whether the edges actually exist. However, most graphs have relatively few of the many edges possible—that is, </a:t>
            </a:r>
            <a:r>
              <a:rPr b="1"/>
              <a:t>they are sparse</a:t>
            </a:r>
            <a:r>
              <a:t>. For such graphs, an adjacency list uses less space, as you will now see.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9" name="Shape 639"/>
          <p:cNvSpPr>
            <a:spLocks noGrp="1" noRot="1" noChangeAspect="1"/>
          </p:cNvSpPr>
          <p:nvPr>
            <p:ph type="sldImg"/>
          </p:nvPr>
        </p:nvSpPr>
        <p:spPr>
          <a:xfrm>
            <a:off x="381000" y="685800"/>
            <a:ext cx="6096000" cy="3429000"/>
          </a:xfrm>
          <a:prstGeom prst="rect">
            <a:avLst/>
          </a:prstGeom>
        </p:spPr>
        <p:txBody>
          <a:bodyPr/>
          <a:lstStyle/>
          <a:p>
            <a:endParaRPr/>
          </a:p>
        </p:txBody>
      </p:sp>
      <p:sp>
        <p:nvSpPr>
          <p:cNvPr id="640" name="Shape 64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Now let’s look at the adjacency matrix and adjacency list as two representations of the edges in a graph.</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Two common implementations of the ADT graph use either an array or a list to represent the graph’s edges. The array is typically a two-dimensional array called an adjacency matrix. The list is called an adjacency list. Each of these constructs represents the connections—that is, the edges—among the vertices in the graph.</a:t>
            </a:r>
          </a:p>
          <a:p>
            <a:pPr>
              <a:defRPr sz="1800">
                <a:latin typeface="Times New Roman"/>
                <a:ea typeface="Times New Roman"/>
                <a:cs typeface="Times New Roman"/>
                <a:sym typeface="Times New Roman"/>
              </a:defRPr>
            </a:pPr>
            <a:r>
              <a:t>The adjacency matrix for a graph of </a:t>
            </a:r>
            <a:r>
              <a:rPr b="1"/>
              <a:t>n</a:t>
            </a:r>
            <a:r>
              <a:t> vertices has </a:t>
            </a:r>
            <a:r>
              <a:rPr b="1"/>
              <a:t>n</a:t>
            </a:r>
            <a:r>
              <a:t> rows and </a:t>
            </a:r>
            <a:r>
              <a:rPr b="1"/>
              <a:t>n</a:t>
            </a:r>
            <a:r>
              <a:t> columns. Each row and each column corresponds to a vertex in the graph. You number the vertices from </a:t>
            </a:r>
            <a:r>
              <a:rPr b="1"/>
              <a:t>0</a:t>
            </a:r>
            <a:r>
              <a:t> through </a:t>
            </a:r>
            <a:r>
              <a:rPr b="1"/>
              <a:t>n - 1</a:t>
            </a:r>
            <a:r>
              <a:t> to match the row indices and the column indices. If</a:t>
            </a:r>
            <a:r>
              <a:rPr sz="2400" b="1"/>
              <a:t> a</a:t>
            </a:r>
            <a:r>
              <a:rPr sz="2400" b="1" baseline="-5999"/>
              <a:t>ij</a:t>
            </a:r>
            <a:r>
              <a:rPr sz="2400" b="1"/>
              <a:t> </a:t>
            </a:r>
            <a:r>
              <a:t>is the element in row </a:t>
            </a:r>
            <a:r>
              <a:rPr b="1"/>
              <a:t>i </a:t>
            </a:r>
            <a:r>
              <a:t>and column </a:t>
            </a:r>
            <a:r>
              <a:rPr b="1"/>
              <a:t>j</a:t>
            </a:r>
            <a:r>
              <a:t> of the matrix, </a:t>
            </a:r>
            <a:r>
              <a:rPr b="1"/>
              <a:t>aij</a:t>
            </a:r>
            <a:r>
              <a:t> indicates whether an edge exists between vertex </a:t>
            </a:r>
            <a:r>
              <a:rPr b="1"/>
              <a:t>i</a:t>
            </a:r>
            <a:r>
              <a:t> and vertex</a:t>
            </a:r>
            <a:r>
              <a:rPr b="1"/>
              <a:t> </a:t>
            </a:r>
            <a:r>
              <a:t>j. For an unweighted graph, you can use boolean values in the matrix. For a weighted graph, you can use edge weights when edges exist and a representation of infinity otherwise.</a:t>
            </a:r>
          </a:p>
          <a:p>
            <a:pPr>
              <a:defRPr sz="1800">
                <a:latin typeface="Times New Roman"/>
                <a:ea typeface="Times New Roman"/>
                <a:cs typeface="Times New Roman"/>
                <a:sym typeface="Times New Roman"/>
              </a:defRPr>
            </a:pPr>
            <a:r>
              <a:t>@@ The first row in our adjacency matrix identifies the neighbors of vertex A in our directed graph.  By looking at the cells marked TRUE, we can see that A has neighbors B, D, and E.</a:t>
            </a:r>
          </a:p>
          <a:p>
            <a:pPr>
              <a:defRPr sz="1800">
                <a:latin typeface="Times New Roman"/>
                <a:ea typeface="Times New Roman"/>
                <a:cs typeface="Times New Roman"/>
                <a:sym typeface="Times New Roman"/>
              </a:defRPr>
            </a:pPr>
            <a:r>
              <a:t>@@ We can read the rest of the adjacency matrix in a similar way.</a:t>
            </a:r>
          </a:p>
          <a:p>
            <a:pPr>
              <a:defRPr sz="1800">
                <a:latin typeface="Times New Roman"/>
                <a:ea typeface="Times New Roman"/>
                <a:cs typeface="Times New Roman"/>
                <a:sym typeface="Times New Roman"/>
              </a:defRPr>
            </a:pPr>
            <a:r>
              <a:t>From an adjacency matrix, you quickly can see whether an edge exists between any two given vertices. This operation is Order of at most (1). But if you want to know all the neighbors of a particular vertex, you need to scan an entire row of the matrix, an Order of at most (n) task. Additionally, the matrix occupies a considerable, fixed amount of space that </a:t>
            </a:r>
            <a:r>
              <a:rPr b="1" i="1"/>
              <a:t>depends on the number of vertices but not on the number of edges</a:t>
            </a:r>
            <a:r>
              <a:t>. In fact, an adjacency matrix represents </a:t>
            </a:r>
            <a:r>
              <a:rPr b="1"/>
              <a:t>every</a:t>
            </a:r>
            <a:r>
              <a:t> </a:t>
            </a:r>
            <a:r>
              <a:rPr b="1"/>
              <a:t>possible</a:t>
            </a:r>
            <a:r>
              <a:t> edge in a graph, regardless of whether the edges actually exist. However, most graphs have relatively few of the many edges possible—that is, </a:t>
            </a:r>
            <a:r>
              <a:rPr b="1"/>
              <a:t>they are sparse</a:t>
            </a:r>
            <a:r>
              <a:t>. For such graphs, an adjacency list uses less space, as you will now see.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 name="Shape 677"/>
          <p:cNvSpPr>
            <a:spLocks noGrp="1" noRot="1" noChangeAspect="1"/>
          </p:cNvSpPr>
          <p:nvPr>
            <p:ph type="sldImg"/>
          </p:nvPr>
        </p:nvSpPr>
        <p:spPr>
          <a:xfrm>
            <a:off x="381000" y="685800"/>
            <a:ext cx="6096000" cy="3429000"/>
          </a:xfrm>
          <a:prstGeom prst="rect">
            <a:avLst/>
          </a:prstGeom>
        </p:spPr>
        <p:txBody>
          <a:bodyPr/>
          <a:lstStyle/>
          <a:p>
            <a:endParaRPr/>
          </a:p>
        </p:txBody>
      </p:sp>
      <p:sp>
        <p:nvSpPr>
          <p:cNvPr id="678" name="Shape 67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Now let’s look at the adjacency matrix and adjacency list as two representations of the edges in a graph.</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Two common implementations of the ADT graph use either an array or a list to represent the graph’s edges. The array is typically a two-dimensional array called an adjacency matrix. The list is called an adjacency list. Each of these constructs represents the connections—that is, the edges—among the vertices in the graph.</a:t>
            </a:r>
          </a:p>
          <a:p>
            <a:pPr>
              <a:defRPr sz="1800">
                <a:latin typeface="Times New Roman"/>
                <a:ea typeface="Times New Roman"/>
                <a:cs typeface="Times New Roman"/>
                <a:sym typeface="Times New Roman"/>
              </a:defRPr>
            </a:pPr>
            <a:r>
              <a:t>The adjacency matrix for a graph of </a:t>
            </a:r>
            <a:r>
              <a:rPr b="1"/>
              <a:t>n</a:t>
            </a:r>
            <a:r>
              <a:t> vertices has </a:t>
            </a:r>
            <a:r>
              <a:rPr b="1"/>
              <a:t>n</a:t>
            </a:r>
            <a:r>
              <a:t> rows and </a:t>
            </a:r>
            <a:r>
              <a:rPr b="1"/>
              <a:t>n</a:t>
            </a:r>
            <a:r>
              <a:t> columns. Each row and each column corresponds to a vertex in the graph. You number the vertices from </a:t>
            </a:r>
            <a:r>
              <a:rPr b="1"/>
              <a:t>0</a:t>
            </a:r>
            <a:r>
              <a:t> through </a:t>
            </a:r>
            <a:r>
              <a:rPr b="1"/>
              <a:t>n - 1</a:t>
            </a:r>
            <a:r>
              <a:t> to match the row indices and the column indices. If</a:t>
            </a:r>
            <a:r>
              <a:rPr sz="2400" b="1"/>
              <a:t> a</a:t>
            </a:r>
            <a:r>
              <a:rPr sz="2400" b="1" baseline="-5999"/>
              <a:t>ij</a:t>
            </a:r>
            <a:r>
              <a:rPr sz="2400" b="1"/>
              <a:t> </a:t>
            </a:r>
            <a:r>
              <a:t>is the element in row </a:t>
            </a:r>
            <a:r>
              <a:rPr b="1"/>
              <a:t>i </a:t>
            </a:r>
            <a:r>
              <a:t>and column </a:t>
            </a:r>
            <a:r>
              <a:rPr b="1"/>
              <a:t>j</a:t>
            </a:r>
            <a:r>
              <a:t> of the matrix, </a:t>
            </a:r>
            <a:r>
              <a:rPr b="1"/>
              <a:t>aij</a:t>
            </a:r>
            <a:r>
              <a:t> indicates whether an edge exists between vertex </a:t>
            </a:r>
            <a:r>
              <a:rPr b="1"/>
              <a:t>i</a:t>
            </a:r>
            <a:r>
              <a:t> and vertex</a:t>
            </a:r>
            <a:r>
              <a:rPr b="1"/>
              <a:t> </a:t>
            </a:r>
            <a:r>
              <a:t>j. For an unweighted graph, you can use boolean values in the matrix. For a weighted graph, you can use edge weights when edges exist and a representation of infinity otherwise.</a:t>
            </a:r>
          </a:p>
          <a:p>
            <a:pPr>
              <a:defRPr sz="1800">
                <a:latin typeface="Times New Roman"/>
                <a:ea typeface="Times New Roman"/>
                <a:cs typeface="Times New Roman"/>
                <a:sym typeface="Times New Roman"/>
              </a:defRPr>
            </a:pPr>
            <a:r>
              <a:t>@@ The first row in our adjacency matrix identifies the neighbors of vertex A in our directed graph.  By looking at the cells marked TRUE, we can see that A has neighbors B, D, and E.</a:t>
            </a:r>
          </a:p>
          <a:p>
            <a:pPr>
              <a:defRPr sz="1800">
                <a:latin typeface="Times New Roman"/>
                <a:ea typeface="Times New Roman"/>
                <a:cs typeface="Times New Roman"/>
                <a:sym typeface="Times New Roman"/>
              </a:defRPr>
            </a:pPr>
            <a:r>
              <a:t>@@ We can read the rest of the adjacency matrix in a similar way.</a:t>
            </a:r>
          </a:p>
          <a:p>
            <a:pPr>
              <a:defRPr sz="1800">
                <a:latin typeface="Times New Roman"/>
                <a:ea typeface="Times New Roman"/>
                <a:cs typeface="Times New Roman"/>
                <a:sym typeface="Times New Roman"/>
              </a:defRPr>
            </a:pPr>
            <a:r>
              <a:t>From an adjacency matrix, you quickly can see whether an edge exists between any two given vertices. This operation is Order of at most (1). But if you want to know all the neighbors of a particular vertex, you need to scan an entire row of the matrix, an Order of at most (n) task. Additionally, the matrix occupies a considerable, fixed amount of space that </a:t>
            </a:r>
            <a:r>
              <a:rPr b="1" i="1"/>
              <a:t>depends on the number of vertices but not on the number of edges</a:t>
            </a:r>
            <a:r>
              <a:t>. In fact, an adjacency matrix represents </a:t>
            </a:r>
            <a:r>
              <a:rPr b="1"/>
              <a:t>every</a:t>
            </a:r>
            <a:r>
              <a:t> </a:t>
            </a:r>
            <a:r>
              <a:rPr b="1"/>
              <a:t>possible</a:t>
            </a:r>
            <a:r>
              <a:t> edge in a graph, regardless of whether the edges actually exist. However, most graphs have relatively few of the many edges possible—that is, </a:t>
            </a:r>
            <a:r>
              <a:rPr b="1"/>
              <a:t>they are sparse</a:t>
            </a:r>
            <a:r>
              <a:t>. For such graphs, an adjacency list uses less space, as you will now see.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 name="Shape 704"/>
          <p:cNvSpPr>
            <a:spLocks noGrp="1" noRot="1" noChangeAspect="1"/>
          </p:cNvSpPr>
          <p:nvPr>
            <p:ph type="sldImg"/>
          </p:nvPr>
        </p:nvSpPr>
        <p:spPr>
          <a:xfrm>
            <a:off x="381000" y="685800"/>
            <a:ext cx="6096000" cy="3429000"/>
          </a:xfrm>
          <a:prstGeom prst="rect">
            <a:avLst/>
          </a:prstGeom>
        </p:spPr>
        <p:txBody>
          <a:bodyPr/>
          <a:lstStyle/>
          <a:p>
            <a:endParaRPr/>
          </a:p>
        </p:txBody>
      </p:sp>
      <p:sp>
        <p:nvSpPr>
          <p:cNvPr id="705" name="Shape 705"/>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Now let’s look at the adjacency matrix and adjacency list as two representations of the edges in a graph.</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Two common implementations of the ADT graph use either an array or a list to represent the graph’s edges. The array is typically a two-dimensional array called an adjacency matrix. The list is called an adjacency list. Each of these constructs represents the connections—that is, the edges—among the vertices in the graph.</a:t>
            </a:r>
          </a:p>
          <a:p>
            <a:pPr>
              <a:defRPr sz="1800">
                <a:latin typeface="Times New Roman"/>
                <a:ea typeface="Times New Roman"/>
                <a:cs typeface="Times New Roman"/>
                <a:sym typeface="Times New Roman"/>
              </a:defRPr>
            </a:pPr>
            <a:r>
              <a:t>The adjacency matrix for a graph of </a:t>
            </a:r>
            <a:r>
              <a:rPr b="1"/>
              <a:t>n</a:t>
            </a:r>
            <a:r>
              <a:t> vertices has </a:t>
            </a:r>
            <a:r>
              <a:rPr b="1"/>
              <a:t>n</a:t>
            </a:r>
            <a:r>
              <a:t> rows and </a:t>
            </a:r>
            <a:r>
              <a:rPr b="1"/>
              <a:t>n</a:t>
            </a:r>
            <a:r>
              <a:t> columns. Each row and each column corresponds to a vertex in the graph. You number the vertices from </a:t>
            </a:r>
            <a:r>
              <a:rPr b="1"/>
              <a:t>0</a:t>
            </a:r>
            <a:r>
              <a:t> through </a:t>
            </a:r>
            <a:r>
              <a:rPr b="1"/>
              <a:t>n - 1</a:t>
            </a:r>
            <a:r>
              <a:t> to match the row indices and the column indices. If</a:t>
            </a:r>
            <a:r>
              <a:rPr sz="2400" b="1"/>
              <a:t> a</a:t>
            </a:r>
            <a:r>
              <a:rPr sz="2400" b="1" baseline="-5999"/>
              <a:t>ij</a:t>
            </a:r>
            <a:r>
              <a:rPr sz="2400" b="1"/>
              <a:t> </a:t>
            </a:r>
            <a:r>
              <a:t>is the element in row </a:t>
            </a:r>
            <a:r>
              <a:rPr b="1"/>
              <a:t>i </a:t>
            </a:r>
            <a:r>
              <a:t>and column </a:t>
            </a:r>
            <a:r>
              <a:rPr b="1"/>
              <a:t>j</a:t>
            </a:r>
            <a:r>
              <a:t> of the matrix, </a:t>
            </a:r>
            <a:r>
              <a:rPr b="1"/>
              <a:t>aij</a:t>
            </a:r>
            <a:r>
              <a:t> indicates whether an edge exists between vertex </a:t>
            </a:r>
            <a:r>
              <a:rPr b="1"/>
              <a:t>i</a:t>
            </a:r>
            <a:r>
              <a:t> and vertex</a:t>
            </a:r>
            <a:r>
              <a:rPr b="1"/>
              <a:t> </a:t>
            </a:r>
            <a:r>
              <a:t>j. For an unweighted graph, you can use boolean values in the matrix. For a weighted graph, you can use edge weights when edges exist and a representation of infinity otherwise.</a:t>
            </a:r>
          </a:p>
          <a:p>
            <a:pPr>
              <a:defRPr sz="1800">
                <a:latin typeface="Times New Roman"/>
                <a:ea typeface="Times New Roman"/>
                <a:cs typeface="Times New Roman"/>
                <a:sym typeface="Times New Roman"/>
              </a:defRPr>
            </a:pPr>
            <a:r>
              <a:t>@@ The first row in our adjacency matrix identifies the neighbors of vertex A in our directed graph.  By looking at the cells marked TRUE, we can see that A has neighbors B, D, and E.</a:t>
            </a:r>
          </a:p>
          <a:p>
            <a:pPr>
              <a:defRPr sz="1800">
                <a:latin typeface="Times New Roman"/>
                <a:ea typeface="Times New Roman"/>
                <a:cs typeface="Times New Roman"/>
                <a:sym typeface="Times New Roman"/>
              </a:defRPr>
            </a:pPr>
            <a:r>
              <a:t>@@ We can read the rest of the adjacency matrix in a similar way.</a:t>
            </a:r>
          </a:p>
          <a:p>
            <a:pPr>
              <a:defRPr sz="1800">
                <a:latin typeface="Times New Roman"/>
                <a:ea typeface="Times New Roman"/>
                <a:cs typeface="Times New Roman"/>
                <a:sym typeface="Times New Roman"/>
              </a:defRPr>
            </a:pPr>
            <a:r>
              <a:t>From an adjacency matrix, you quickly can see whether an edge exists between any two given vertices. This operation is Order of at most (1). But if you want to know all the neighbors of a particular vertex, you need to scan an entire row of the matrix, an Order of at most (n) task. Additionally, the matrix occupies a considerable, fixed amount of space that </a:t>
            </a:r>
            <a:r>
              <a:rPr b="1" i="1"/>
              <a:t>depends on the number of vertices but not on the number of edges</a:t>
            </a:r>
            <a:r>
              <a:t>. In fact, an adjacency matrix represents </a:t>
            </a:r>
            <a:r>
              <a:rPr b="1"/>
              <a:t>every</a:t>
            </a:r>
            <a:r>
              <a:t> </a:t>
            </a:r>
            <a:r>
              <a:rPr b="1"/>
              <a:t>possible</a:t>
            </a:r>
            <a:r>
              <a:t> edge in a graph, regardless of whether the edges actually exist. However, most graphs have relatively few of the many edges possible—that is, </a:t>
            </a:r>
            <a:r>
              <a:rPr b="1"/>
              <a:t>they are sparse</a:t>
            </a:r>
            <a:r>
              <a:t>. For such graphs, an adjacency list uses less space, as you will now see.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Shape 784"/>
          <p:cNvSpPr>
            <a:spLocks noGrp="1" noRot="1" noChangeAspect="1"/>
          </p:cNvSpPr>
          <p:nvPr>
            <p:ph type="sldImg"/>
          </p:nvPr>
        </p:nvSpPr>
        <p:spPr>
          <a:xfrm>
            <a:off x="381000" y="685800"/>
            <a:ext cx="6096000" cy="3429000"/>
          </a:xfrm>
          <a:prstGeom prst="rect">
            <a:avLst/>
          </a:prstGeom>
        </p:spPr>
        <p:txBody>
          <a:bodyPr/>
          <a:lstStyle/>
          <a:p>
            <a:endParaRPr/>
          </a:p>
        </p:txBody>
      </p:sp>
      <p:sp>
        <p:nvSpPr>
          <p:cNvPr id="785" name="Shape 785"/>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An adjacency list for a given vertex represents only those edges that originate from the vertex. </a:t>
            </a:r>
          </a:p>
          <a:p>
            <a:pPr>
              <a:defRPr sz="1800">
                <a:latin typeface="Times New Roman"/>
                <a:ea typeface="Times New Roman"/>
                <a:cs typeface="Times New Roman"/>
                <a:sym typeface="Times New Roman"/>
              </a:defRPr>
            </a:pPr>
            <a:r>
              <a:t>@@ for example, here is the vertex A with it’s adjacency list - it is connected to vertices B, D and E.</a:t>
            </a:r>
          </a:p>
          <a:p>
            <a:pPr>
              <a:defRPr sz="1800">
                <a:latin typeface="Times New Roman"/>
                <a:ea typeface="Times New Roman"/>
                <a:cs typeface="Times New Roman"/>
                <a:sym typeface="Times New Roman"/>
              </a:defRPr>
            </a:pPr>
            <a:r>
              <a:t>@@ Similarly, we can list the other vertices with there neighbors. Each vertex of the graph  references a list of adjacent vertices. Space is not reserved for edges that do not exist. Thus, the adjacency lists, taken together, use less memory than the corresponding adjacency matrix.  For this reason, implementations of sparse graphs use adjacency lists.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Although the adjacency lists in our diagram contain vertices, they will actually contain edges in our implementation. Each of these edges, however, will contain the illustrated vertex as its terminal vertex. An adjacency list for a given vertex represents only those edges that originate from the vertex. For a sparse graph, an adjacency list uses less memory than an adjacency matrix. For a dense graph, an adjacency matrix can be the better choice.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Using adjacency lists, you can find all the neighbors of a particular vertex by traversing a list. If you want to know whether an edge exists between any two given vertices, you need to search a list. If the graph contains n vertices, each of these operations is O(n) at worst, but is faster on average.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So now that we have an idea of the many functions it must perform, let’s design an interface for our ADT Vertex.</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hape 93"/>
          <p:cNvSpPr>
            <a:spLocks noGrp="1" noRot="1" noChangeAspect="1"/>
          </p:cNvSpPr>
          <p:nvPr>
            <p:ph type="sldImg"/>
          </p:nvPr>
        </p:nvSpPr>
        <p:spPr>
          <a:xfrm>
            <a:off x="381000" y="685800"/>
            <a:ext cx="6096000" cy="3429000"/>
          </a:xfrm>
          <a:prstGeom prst="rect">
            <a:avLst/>
          </a:prstGeom>
        </p:spPr>
        <p:txBody>
          <a:bodyPr/>
          <a:lstStyle/>
          <a:p>
            <a:endParaRPr/>
          </a:p>
        </p:txBody>
      </p:sp>
      <p:sp>
        <p:nvSpPr>
          <p:cNvPr id="94" name="Shape 94"/>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9" name="Shape 899"/>
          <p:cNvSpPr>
            <a:spLocks noGrp="1" noRot="1" noChangeAspect="1"/>
          </p:cNvSpPr>
          <p:nvPr>
            <p:ph type="sldImg"/>
          </p:nvPr>
        </p:nvSpPr>
        <p:spPr>
          <a:xfrm>
            <a:off x="381000" y="685800"/>
            <a:ext cx="6096000" cy="3429000"/>
          </a:xfrm>
          <a:prstGeom prst="rect">
            <a:avLst/>
          </a:prstGeom>
        </p:spPr>
        <p:txBody>
          <a:bodyPr/>
          <a:lstStyle/>
          <a:p>
            <a:endParaRPr/>
          </a:p>
        </p:txBody>
      </p:sp>
      <p:sp>
        <p:nvSpPr>
          <p:cNvPr id="900" name="Shape 90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An adjacency list for a given vertex represents only those edges that originate from the vertex. </a:t>
            </a:r>
          </a:p>
          <a:p>
            <a:pPr>
              <a:defRPr sz="1800">
                <a:latin typeface="Times New Roman"/>
                <a:ea typeface="Times New Roman"/>
                <a:cs typeface="Times New Roman"/>
                <a:sym typeface="Times New Roman"/>
              </a:defRPr>
            </a:pPr>
            <a:r>
              <a:t>@@ for example, here is the vertex A with it’s adjacency list - it is connected to vertices B, D and E.</a:t>
            </a:r>
          </a:p>
          <a:p>
            <a:pPr>
              <a:defRPr sz="1800">
                <a:latin typeface="Times New Roman"/>
                <a:ea typeface="Times New Roman"/>
                <a:cs typeface="Times New Roman"/>
                <a:sym typeface="Times New Roman"/>
              </a:defRPr>
            </a:pPr>
            <a:r>
              <a:t>@@ Similarly, we can list the other vertices with there neighbors. Each vertex of the graph  references a list of adjacent vertices. Space is not reserved for edges that do not exist. Thus, the adjacency lists, taken together, use less memory than the corresponding adjacency matrix.  For this reason, implementations of sparse graphs use adjacency lists.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Although the adjacency lists in our diagram contain vertices, they will actually contain edges in our implementation. Each of these edges, however, will contain the illustrated vertex as its terminal vertex. An adjacency list for a given vertex represents only those edges that originate from the vertex. For a sparse graph, an adjacency list uses less memory than an adjacency matrix. For a dense graph, an adjacency matrix can be the better choice.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Using adjacency lists, you can find all the neighbors of a particular vertex by traversing a list. If you want to know whether an edge exists between any two given vertices, you need to search a list. If the graph contains n vertices, each of these operations is O(n) at worst, but is faster on average.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So now that we have an idea of the many functions it must perform, let’s design an interface for our ADT Vertex.</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 name="Shape 1007"/>
          <p:cNvSpPr>
            <a:spLocks noGrp="1" noRot="1" noChangeAspect="1"/>
          </p:cNvSpPr>
          <p:nvPr>
            <p:ph type="sldImg"/>
          </p:nvPr>
        </p:nvSpPr>
        <p:spPr>
          <a:xfrm>
            <a:off x="381000" y="685800"/>
            <a:ext cx="6096000" cy="3429000"/>
          </a:xfrm>
          <a:prstGeom prst="rect">
            <a:avLst/>
          </a:prstGeom>
        </p:spPr>
        <p:txBody>
          <a:bodyPr/>
          <a:lstStyle/>
          <a:p>
            <a:endParaRPr/>
          </a:p>
        </p:txBody>
      </p:sp>
      <p:sp>
        <p:nvSpPr>
          <p:cNvPr id="1008" name="Shape 100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An adjacency list for a given vertex represents only those edges that originate from the vertex. </a:t>
            </a:r>
          </a:p>
          <a:p>
            <a:pPr>
              <a:defRPr sz="1800">
                <a:latin typeface="Times New Roman"/>
                <a:ea typeface="Times New Roman"/>
                <a:cs typeface="Times New Roman"/>
                <a:sym typeface="Times New Roman"/>
              </a:defRPr>
            </a:pPr>
            <a:r>
              <a:t>@@ for example, here is the vertex A with it’s adjacency list - it is connected to vertices B, D and E.</a:t>
            </a:r>
          </a:p>
          <a:p>
            <a:pPr>
              <a:defRPr sz="1800">
                <a:latin typeface="Times New Roman"/>
                <a:ea typeface="Times New Roman"/>
                <a:cs typeface="Times New Roman"/>
                <a:sym typeface="Times New Roman"/>
              </a:defRPr>
            </a:pPr>
            <a:r>
              <a:t>@@ Similarly, we can list the other vertices with there neighbors. Each vertex of the graph  references a list of adjacent vertices. Space is not reserved for edges that do not exist. Thus, the adjacency lists, taken together, use less memory than the corresponding adjacency matrix.  For this reason, implementations of sparse graphs use adjacency lists.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Although the adjacency lists in our diagram contain vertices, they will actually contain edges in our implementation. Each of these edges, however, will contain the illustrated vertex as its terminal vertex. An adjacency list for a given vertex represents only those edges that originate from the vertex. For a sparse graph, an adjacency list uses less memory than an adjacency matrix. For a dense graph, an adjacency matrix can be the better choice.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Using adjacency lists, you can find all the neighbors of a particular vertex by traversing a list. If you want to know whether an edge exists between any two given vertices, you need to search a list. If the graph contains n vertices, each of these operations is O(n) at worst, but is faster on average.</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So now that we have an idea of the many functions it must perform, let’s design an interface for our ADT Vertex.</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 name="Shape 1034"/>
          <p:cNvSpPr>
            <a:spLocks noGrp="1" noRot="1" noChangeAspect="1"/>
          </p:cNvSpPr>
          <p:nvPr>
            <p:ph type="sldImg"/>
          </p:nvPr>
        </p:nvSpPr>
        <p:spPr>
          <a:xfrm>
            <a:off x="381000" y="685800"/>
            <a:ext cx="6096000" cy="3429000"/>
          </a:xfrm>
          <a:prstGeom prst="rect">
            <a:avLst/>
          </a:prstGeom>
        </p:spPr>
        <p:txBody>
          <a:bodyPr/>
          <a:lstStyle/>
          <a:p>
            <a:endParaRPr/>
          </a:p>
        </p:txBody>
      </p:sp>
      <p:sp>
        <p:nvSpPr>
          <p:cNvPr id="1035" name="Shape 1035"/>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Now let’s look at the adjacency matrix and adjacency list as two representations of the edges in a graph.</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Two common implementations of the ADT graph use either an array or a list to represent the graph’s edges. The array is typically a two-dimensional array called an adjacency matrix. The list is called an adjacency list. Each of these constructs represents the connections—that is, the edges—among the vertices in the graph.</a:t>
            </a:r>
          </a:p>
          <a:p>
            <a:pPr>
              <a:defRPr sz="1800">
                <a:latin typeface="Times New Roman"/>
                <a:ea typeface="Times New Roman"/>
                <a:cs typeface="Times New Roman"/>
                <a:sym typeface="Times New Roman"/>
              </a:defRPr>
            </a:pPr>
            <a:r>
              <a:t>The adjacency matrix for a graph of </a:t>
            </a:r>
            <a:r>
              <a:rPr b="1"/>
              <a:t>n</a:t>
            </a:r>
            <a:r>
              <a:t> vertices has </a:t>
            </a:r>
            <a:r>
              <a:rPr b="1"/>
              <a:t>n</a:t>
            </a:r>
            <a:r>
              <a:t> rows and </a:t>
            </a:r>
            <a:r>
              <a:rPr b="1"/>
              <a:t>n</a:t>
            </a:r>
            <a:r>
              <a:t> columns. Each row and each column corresponds to a vertex in the graph. You number the vertices from </a:t>
            </a:r>
            <a:r>
              <a:rPr b="1"/>
              <a:t>0</a:t>
            </a:r>
            <a:r>
              <a:t> through </a:t>
            </a:r>
            <a:r>
              <a:rPr b="1"/>
              <a:t>n - 1</a:t>
            </a:r>
            <a:r>
              <a:t> to match the row indices and the column indices. If</a:t>
            </a:r>
            <a:r>
              <a:rPr sz="2400" b="1"/>
              <a:t> a</a:t>
            </a:r>
            <a:r>
              <a:rPr sz="2400" b="1" baseline="-5999"/>
              <a:t>ij</a:t>
            </a:r>
            <a:r>
              <a:rPr sz="2400" b="1"/>
              <a:t> </a:t>
            </a:r>
            <a:r>
              <a:t>is the element in row </a:t>
            </a:r>
            <a:r>
              <a:rPr b="1"/>
              <a:t>i </a:t>
            </a:r>
            <a:r>
              <a:t>and column </a:t>
            </a:r>
            <a:r>
              <a:rPr b="1"/>
              <a:t>j</a:t>
            </a:r>
            <a:r>
              <a:t> of the matrix, </a:t>
            </a:r>
            <a:r>
              <a:rPr b="1"/>
              <a:t>aij</a:t>
            </a:r>
            <a:r>
              <a:t> indicates whether an edge exists between vertex </a:t>
            </a:r>
            <a:r>
              <a:rPr b="1"/>
              <a:t>i</a:t>
            </a:r>
            <a:r>
              <a:t> and vertex</a:t>
            </a:r>
            <a:r>
              <a:rPr b="1"/>
              <a:t> </a:t>
            </a:r>
            <a:r>
              <a:t>j. For an unweighted graph, you can use boolean values in the matrix. For a weighted graph, you can use edge weights when edges exist and a representation of infinity otherwise.</a:t>
            </a:r>
          </a:p>
          <a:p>
            <a:pPr>
              <a:defRPr sz="1800">
                <a:latin typeface="Times New Roman"/>
                <a:ea typeface="Times New Roman"/>
                <a:cs typeface="Times New Roman"/>
                <a:sym typeface="Times New Roman"/>
              </a:defRPr>
            </a:pPr>
            <a:r>
              <a:t>@@ The first row in our adjacency matrix identifies the neighbors of vertex A in our directed graph.  By looking at the cells marked TRUE, we can see that A has neighbors B, D, and E.</a:t>
            </a:r>
          </a:p>
          <a:p>
            <a:pPr>
              <a:defRPr sz="1800">
                <a:latin typeface="Times New Roman"/>
                <a:ea typeface="Times New Roman"/>
                <a:cs typeface="Times New Roman"/>
                <a:sym typeface="Times New Roman"/>
              </a:defRPr>
            </a:pPr>
            <a:r>
              <a:t>@@ We can read the rest of the adjacency matrix in a similar way.</a:t>
            </a:r>
          </a:p>
          <a:p>
            <a:pPr>
              <a:defRPr sz="1800">
                <a:latin typeface="Times New Roman"/>
                <a:ea typeface="Times New Roman"/>
                <a:cs typeface="Times New Roman"/>
                <a:sym typeface="Times New Roman"/>
              </a:defRPr>
            </a:pPr>
            <a:r>
              <a:t>From an adjacency matrix, you quickly can see whether an edge exists between any two given vertices. This operation is Order of at most (1). But if you want to know all the neighbors of a particular vertex, you need to scan an entire row of the matrix, an Order of at most (n) task. Additionally, the matrix occupies a considerable, fixed amount of space that </a:t>
            </a:r>
            <a:r>
              <a:rPr b="1" i="1"/>
              <a:t>depends on the number of vertices but not on the number of edges</a:t>
            </a:r>
            <a:r>
              <a:t>. In fact, an adjacency matrix represents </a:t>
            </a:r>
            <a:r>
              <a:rPr b="1"/>
              <a:t>every</a:t>
            </a:r>
            <a:r>
              <a:t> </a:t>
            </a:r>
            <a:r>
              <a:rPr b="1"/>
              <a:t>possible</a:t>
            </a:r>
            <a:r>
              <a:t> edge in a graph, regardless of whether the edges actually exist. However, most graphs have relatively few of the many edges possible—that is, </a:t>
            </a:r>
            <a:r>
              <a:rPr b="1"/>
              <a:t>they are sparse</a:t>
            </a:r>
            <a:r>
              <a:t>. For such graphs, an adjacency list uses less space, as you will now see.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Shape 1079"/>
          <p:cNvSpPr>
            <a:spLocks noGrp="1" noRot="1" noChangeAspect="1"/>
          </p:cNvSpPr>
          <p:nvPr>
            <p:ph type="sldImg"/>
          </p:nvPr>
        </p:nvSpPr>
        <p:spPr>
          <a:xfrm>
            <a:off x="381000" y="685800"/>
            <a:ext cx="6096000" cy="3429000"/>
          </a:xfrm>
          <a:prstGeom prst="rect">
            <a:avLst/>
          </a:prstGeom>
        </p:spPr>
        <p:txBody>
          <a:bodyPr/>
          <a:lstStyle/>
          <a:p>
            <a:endParaRPr/>
          </a:p>
        </p:txBody>
      </p:sp>
      <p:sp>
        <p:nvSpPr>
          <p:cNvPr id="1080" name="Shape 108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r>
              <a:t>The graph here has a vertex for each intersection in a city’s street map. </a:t>
            </a:r>
            <a:r>
              <a:rPr b="1"/>
              <a:t>The edges each have a direction and are called directed edges</a:t>
            </a:r>
            <a:r>
              <a:t>. A graph with directed edges is called a directed graph, or digraph. You can transform an undirected graph into a directed graph by replacing each undirected edge with two directed edges that have opposite directions.</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A </a:t>
            </a:r>
            <a:r>
              <a:rPr b="1"/>
              <a:t>path</a:t>
            </a:r>
            <a:r>
              <a:t> between two vertices in a graph is a sequence of edges. </a:t>
            </a:r>
          </a:p>
          <a:p>
            <a:pPr>
              <a:defRPr sz="1800">
                <a:latin typeface="Times New Roman"/>
                <a:ea typeface="Times New Roman"/>
                <a:cs typeface="Times New Roman"/>
                <a:sym typeface="Times New Roman"/>
              </a:defRPr>
            </a:pPr>
            <a:r>
              <a:t>@@ </a:t>
            </a:r>
            <a:r>
              <a:rPr b="1" i="1"/>
              <a:t>A path in a directed graph must consider the direction of the edges,</a:t>
            </a:r>
            <a:r>
              <a:t> and is called a </a:t>
            </a:r>
            <a:r>
              <a:rPr b="1"/>
              <a:t>directed path</a:t>
            </a:r>
            <a:r>
              <a:t>. The length of a path is the number of edges that it comprises.</a:t>
            </a:r>
          </a:p>
          <a:p>
            <a:pPr>
              <a:defRPr sz="1800">
                <a:latin typeface="Times New Roman"/>
                <a:ea typeface="Times New Roman"/>
                <a:cs typeface="Times New Roman"/>
                <a:sym typeface="Times New Roman"/>
              </a:defRPr>
            </a:pPr>
            <a:r>
              <a:t>@@  If the path does not pass through any vertex more than once, it is a simple path.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Shape 183"/>
          <p:cNvSpPr>
            <a:spLocks noGrp="1" noRot="1" noChangeAspect="1"/>
          </p:cNvSpPr>
          <p:nvPr>
            <p:ph type="sldImg"/>
          </p:nvPr>
        </p:nvSpPr>
        <p:spPr>
          <a:xfrm>
            <a:off x="381000" y="685800"/>
            <a:ext cx="6096000" cy="3429000"/>
          </a:xfrm>
          <a:prstGeom prst="rect">
            <a:avLst/>
          </a:prstGeom>
        </p:spPr>
        <p:txBody>
          <a:bodyPr/>
          <a:lstStyle/>
          <a:p>
            <a:endParaRPr/>
          </a:p>
        </p:txBody>
      </p:sp>
      <p:sp>
        <p:nvSpPr>
          <p:cNvPr id="184" name="Shape 184"/>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a:spLocks noGrp="1" noRot="1" noChangeAspect="1"/>
          </p:cNvSpPr>
          <p:nvPr>
            <p:ph type="sldImg"/>
          </p:nvPr>
        </p:nvSpPr>
        <p:spPr>
          <a:xfrm>
            <a:off x="381000" y="685800"/>
            <a:ext cx="6096000" cy="3429000"/>
          </a:xfrm>
          <a:prstGeom prst="rect">
            <a:avLst/>
          </a:prstGeom>
        </p:spPr>
        <p:txBody>
          <a:bodyPr/>
          <a:lstStyle/>
          <a:p>
            <a:endParaRPr/>
          </a:p>
        </p:txBody>
      </p:sp>
      <p:sp>
        <p:nvSpPr>
          <p:cNvPr id="228" name="Shape 228"/>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xfrm>
            <a:off x="381000" y="685800"/>
            <a:ext cx="6096000" cy="3429000"/>
          </a:xfrm>
          <a:prstGeom prst="rect">
            <a:avLst/>
          </a:prstGeom>
        </p:spPr>
        <p:txBody>
          <a:bodyPr/>
          <a:lstStyle/>
          <a:p>
            <a:endParaRPr/>
          </a:p>
        </p:txBody>
      </p:sp>
      <p:sp>
        <p:nvSpPr>
          <p:cNvPr id="279" name="Shape 279"/>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a:spLocks noGrp="1" noRot="1" noChangeAspect="1"/>
          </p:cNvSpPr>
          <p:nvPr>
            <p:ph type="sldImg"/>
          </p:nvPr>
        </p:nvSpPr>
        <p:spPr>
          <a:xfrm>
            <a:off x="381000" y="685800"/>
            <a:ext cx="6096000" cy="3429000"/>
          </a:xfrm>
          <a:prstGeom prst="rect">
            <a:avLst/>
          </a:prstGeom>
        </p:spPr>
        <p:txBody>
          <a:bodyPr/>
          <a:lstStyle/>
          <a:p>
            <a:endParaRPr/>
          </a:p>
        </p:txBody>
      </p:sp>
      <p:sp>
        <p:nvSpPr>
          <p:cNvPr id="310" name="Shape 31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hape 353"/>
          <p:cNvSpPr>
            <a:spLocks noGrp="1" noRot="1" noChangeAspect="1"/>
          </p:cNvSpPr>
          <p:nvPr>
            <p:ph type="sldImg"/>
          </p:nvPr>
        </p:nvSpPr>
        <p:spPr>
          <a:xfrm>
            <a:off x="381000" y="685800"/>
            <a:ext cx="6096000" cy="3429000"/>
          </a:xfrm>
          <a:prstGeom prst="rect">
            <a:avLst/>
          </a:prstGeom>
        </p:spPr>
        <p:txBody>
          <a:bodyPr/>
          <a:lstStyle/>
          <a:p>
            <a:endParaRPr/>
          </a:p>
        </p:txBody>
      </p:sp>
      <p:sp>
        <p:nvSpPr>
          <p:cNvPr id="354" name="Shape 354"/>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Shape 389"/>
          <p:cNvSpPr>
            <a:spLocks noGrp="1" noRot="1" noChangeAspect="1"/>
          </p:cNvSpPr>
          <p:nvPr>
            <p:ph type="sldImg"/>
          </p:nvPr>
        </p:nvSpPr>
        <p:spPr>
          <a:xfrm>
            <a:off x="381000" y="685800"/>
            <a:ext cx="6096000" cy="3429000"/>
          </a:xfrm>
          <a:prstGeom prst="rect">
            <a:avLst/>
          </a:prstGeom>
        </p:spPr>
        <p:txBody>
          <a:bodyPr/>
          <a:lstStyle/>
          <a:p>
            <a:endParaRPr/>
          </a:p>
        </p:txBody>
      </p:sp>
      <p:sp>
        <p:nvSpPr>
          <p:cNvPr id="390" name="Shape 390"/>
          <p:cNvSpPr>
            <a:spLocks noGrp="1"/>
          </p:cNvSpPr>
          <p:nvPr>
            <p:ph type="body" sz="quarter" idx="1"/>
          </p:nvPr>
        </p:nvSpPr>
        <p:spPr>
          <a:prstGeom prst="rect">
            <a:avLst/>
          </a:prstGeom>
        </p:spPr>
        <p:txBody>
          <a:bodyPr/>
          <a:lstStyle/>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This image contains a portion of a road map for Cape Cod, Massachusetts. Small circles represent the towns, and the lines that join them represent the roads. </a:t>
            </a:r>
          </a:p>
          <a:p>
            <a:pPr>
              <a:defRPr sz="1800">
                <a:latin typeface="Times New Roman"/>
                <a:ea typeface="Times New Roman"/>
                <a:cs typeface="Times New Roman"/>
                <a:sym typeface="Times New Roman"/>
              </a:defRPr>
            </a:pPr>
            <a:r>
              <a:t>@@ A road map is a graph. </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In a graph, the circles are called vertices, or nodes, and </a:t>
            </a:r>
          </a:p>
          <a:p>
            <a:pPr>
              <a:defRPr sz="1800">
                <a:latin typeface="Times New Roman"/>
                <a:ea typeface="Times New Roman"/>
                <a:cs typeface="Times New Roman"/>
                <a:sym typeface="Times New Roman"/>
              </a:defRPr>
            </a:pPr>
            <a:r>
              <a:t>@@ the lines are called edges. </a:t>
            </a:r>
          </a:p>
          <a:p>
            <a:pPr>
              <a:defRPr sz="1800">
                <a:latin typeface="Times New Roman"/>
                <a:ea typeface="Times New Roman"/>
                <a:cs typeface="Times New Roman"/>
                <a:sym typeface="Times New Roman"/>
              </a:defRPr>
            </a:pPr>
            <a:r>
              <a:t>@@ A graph, then, is a collection of distinct vertices and distinct edges. </a:t>
            </a:r>
          </a:p>
          <a:p>
            <a:pPr>
              <a:defRPr sz="1800">
                <a:latin typeface="Times New Roman"/>
                <a:ea typeface="Times New Roman"/>
                <a:cs typeface="Times New Roman"/>
                <a:sym typeface="Times New Roman"/>
              </a:defRPr>
            </a:pPr>
            <a:r>
              <a:t>@@ A subgraph is a portion of a graph that is itself a graph, just as the road map above is actually a part of a larger map.</a:t>
            </a:r>
          </a:p>
          <a:p>
            <a:pPr>
              <a:defRPr sz="1800">
                <a:latin typeface="Times New Roman"/>
                <a:ea typeface="Times New Roman"/>
                <a:cs typeface="Times New Roman"/>
                <a:sym typeface="Times New Roman"/>
              </a:defRPr>
            </a:pPr>
            <a:endParaRPr/>
          </a:p>
          <a:p>
            <a:pPr>
              <a:defRPr sz="1800">
                <a:latin typeface="Times New Roman"/>
                <a:ea typeface="Times New Roman"/>
                <a:cs typeface="Times New Roman"/>
                <a:sym typeface="Times New Roman"/>
              </a:defRPr>
            </a:pPr>
            <a:r>
              <a:t>@@ Since you can travel in both directions along the roads on this map, the corresponding graph and its edges are said to be </a:t>
            </a:r>
            <a:r>
              <a:rPr b="1"/>
              <a:t>undirected</a:t>
            </a:r>
            <a:r>
              <a:t>. But cities often have one-way streets. </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tif"/><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21" name="Title Text"/>
          <p:cNvSpPr txBox="1">
            <a:spLocks noGrp="1"/>
          </p:cNvSpPr>
          <p:nvPr>
            <p:ph type="title"/>
          </p:nvPr>
        </p:nvSpPr>
        <p:spPr>
          <a:xfrm>
            <a:off x="11868150" y="2305050"/>
            <a:ext cx="11868150" cy="4629150"/>
          </a:xfrm>
          <a:prstGeom prst="rect">
            <a:avLst/>
          </a:prstGeom>
        </p:spPr>
        <p:txBody>
          <a:bodyPr anchor="b"/>
          <a:lstStyle>
            <a:lvl1pPr algn="ctr"/>
          </a:lstStyle>
          <a:p>
            <a:r>
              <a:t>Title Text</a:t>
            </a:r>
          </a:p>
        </p:txBody>
      </p:sp>
      <p:sp>
        <p:nvSpPr>
          <p:cNvPr id="22" name="Body Level One…"/>
          <p:cNvSpPr txBox="1">
            <a:spLocks noGrp="1"/>
          </p:cNvSpPr>
          <p:nvPr>
            <p:ph type="body" sz="quarter" idx="1"/>
          </p:nvPr>
        </p:nvSpPr>
        <p:spPr>
          <a:xfrm>
            <a:off x="11868150" y="7067550"/>
            <a:ext cx="11868150" cy="3771900"/>
          </a:xfrm>
          <a:prstGeom prst="rect">
            <a:avLst/>
          </a:prstGeom>
        </p:spPr>
        <p:txBody>
          <a:bodyPr/>
          <a:lstStyle>
            <a:lvl1pPr marL="0" indent="0" algn="ctr">
              <a:spcBef>
                <a:spcPts val="0"/>
              </a:spcBef>
              <a:buSzTx/>
              <a:buNone/>
              <a:defRPr sz="4800" b="0" cap="small"/>
            </a:lvl1pPr>
            <a:lvl2pPr marL="0" indent="0" algn="ctr">
              <a:spcBef>
                <a:spcPts val="0"/>
              </a:spcBef>
              <a:buSzTx/>
              <a:buNone/>
              <a:defRPr cap="small"/>
            </a:lvl2pPr>
            <a:lvl3pPr marL="0" indent="0" algn="ctr">
              <a:spcBef>
                <a:spcPts val="0"/>
              </a:spcBef>
              <a:buSzTx/>
              <a:buNone/>
              <a:defRPr cap="small"/>
            </a:lvl3pPr>
            <a:lvl4pPr marL="0" indent="0" algn="ctr">
              <a:spcBef>
                <a:spcPts val="0"/>
              </a:spcBef>
              <a:buSzTx/>
              <a:buNone/>
              <a:defRPr cap="small"/>
            </a:lvl4pPr>
            <a:lvl5pPr marL="0" indent="0" algn="ctr">
              <a:spcBef>
                <a:spcPts val="0"/>
              </a:spcBef>
              <a:buSzTx/>
              <a:buNone/>
              <a:defRPr cap="small"/>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Content Placeholder 7">
            <a:extLst>
              <a:ext uri="{FF2B5EF4-FFF2-40B4-BE49-F238E27FC236}">
                <a16:creationId xmlns:a16="http://schemas.microsoft.com/office/drawing/2014/main" id="{CCD6AD50-E60B-4C34-869B-DAED34BE74CB}"/>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2"/>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6" name="Picture 5">
            <a:extLst>
              <a:ext uri="{FF2B5EF4-FFF2-40B4-BE49-F238E27FC236}">
                <a16:creationId xmlns:a16="http://schemas.microsoft.com/office/drawing/2014/main" id="{18E89224-518D-4BC8-ADC3-A234BE1B2DC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opic Start">
    <p:spTree>
      <p:nvGrpSpPr>
        <p:cNvPr id="1" name=""/>
        <p:cNvGrpSpPr/>
        <p:nvPr/>
      </p:nvGrpSpPr>
      <p:grpSpPr>
        <a:xfrm>
          <a:off x="0" y="0"/>
          <a:ext cx="0" cy="0"/>
          <a:chOff x="0" y="0"/>
          <a:chExt cx="0" cy="0"/>
        </a:xfrm>
      </p:grpSpPr>
      <p:sp>
        <p:nvSpPr>
          <p:cNvPr id="30" name="Title Text"/>
          <p:cNvSpPr txBox="1">
            <a:spLocks noGrp="1"/>
          </p:cNvSpPr>
          <p:nvPr>
            <p:ph type="title"/>
          </p:nvPr>
        </p:nvSpPr>
        <p:spPr>
          <a:prstGeom prst="rect">
            <a:avLst/>
          </a:prstGeom>
        </p:spPr>
        <p:txBody>
          <a:bodyPr/>
          <a:lstStyle/>
          <a:p>
            <a:r>
              <a:t>Title Text</a:t>
            </a:r>
          </a:p>
        </p:txBody>
      </p:sp>
      <p:sp>
        <p:nvSpPr>
          <p:cNvPr id="31" name="Body Level One…"/>
          <p:cNvSpPr txBox="1">
            <a:spLocks noGrp="1"/>
          </p:cNvSpPr>
          <p:nvPr>
            <p:ph type="body" idx="1"/>
          </p:nvPr>
        </p:nvSpPr>
        <p:spPr>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opic Content">
    <p:spTree>
      <p:nvGrpSpPr>
        <p:cNvPr id="1" name=""/>
        <p:cNvGrpSpPr/>
        <p:nvPr/>
      </p:nvGrpSpPr>
      <p:grpSpPr>
        <a:xfrm>
          <a:off x="0" y="0"/>
          <a:ext cx="0" cy="0"/>
          <a:chOff x="0" y="0"/>
          <a:chExt cx="0" cy="0"/>
        </a:xfrm>
      </p:grpSpPr>
      <p:pic>
        <p:nvPicPr>
          <p:cNvPr id="39" name="W&amp;M Keynote Background.tiff" descr="W&amp;M Keynote Background.tiff"/>
          <p:cNvPicPr>
            <a:picLocks noChangeAspect="1"/>
          </p:cNvPicPr>
          <p:nvPr/>
        </p:nvPicPr>
        <p:blipFill>
          <a:blip r:embed="rId2"/>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40" name="Title Text"/>
          <p:cNvSpPr txBox="1">
            <a:spLocks noGrp="1"/>
          </p:cNvSpPr>
          <p:nvPr>
            <p:ph type="title"/>
          </p:nvPr>
        </p:nvSpPr>
        <p:spPr>
          <a:prstGeom prst="rect">
            <a:avLst/>
          </a:prstGeom>
        </p:spPr>
        <p:txBody>
          <a:bodyPr/>
          <a:lstStyle/>
          <a:p>
            <a:r>
              <a:t>Title Text</a:t>
            </a:r>
          </a:p>
        </p:txBody>
      </p:sp>
      <p:sp>
        <p:nvSpPr>
          <p:cNvPr id="41" name="Body Level One…"/>
          <p:cNvSpPr txBox="1">
            <a:spLocks noGrp="1"/>
          </p:cNvSpPr>
          <p:nvPr>
            <p:ph type="body" idx="1"/>
          </p:nvPr>
        </p:nvSpPr>
        <p:spPr>
          <a:prstGeom prst="rect">
            <a:avLst/>
          </a:prstGeom>
        </p:spPr>
        <p:txBody>
          <a:bodyPr/>
          <a:lstStyle>
            <a:lvl1pPr>
              <a:buBlip>
                <a:blip r:embed="rId3"/>
              </a:buBlip>
            </a:lvl1pPr>
            <a:lvl2pPr>
              <a:buBlip>
                <a:blip r:embed="rId3"/>
              </a:buBlip>
            </a:lvl2pPr>
            <a:lvl3pPr>
              <a:buBlip>
                <a:blip r:embed="rId3"/>
              </a:buBlip>
              <a:defRPr sz="3800"/>
            </a:lvl3pPr>
            <a:lvl4pPr>
              <a:buBlip>
                <a:blip r:embed="rId3"/>
              </a:buBlip>
              <a:defRPr sz="3800"/>
            </a:lvl4pPr>
            <a:lvl5pPr>
              <a:buBlip>
                <a:blip r:embed="rId3"/>
              </a:buBlip>
              <a:defRPr sz="3800"/>
            </a:lvl5pPr>
          </a:lstStyle>
          <a:p>
            <a:r>
              <a:t>Body Level One</a:t>
            </a:r>
          </a:p>
          <a:p>
            <a:pPr lvl="1"/>
            <a:r>
              <a:t>Body Level Two</a:t>
            </a:r>
          </a:p>
          <a:p>
            <a:pPr lvl="2"/>
            <a:r>
              <a:t>Body Level Three</a:t>
            </a:r>
          </a:p>
          <a:p>
            <a:pPr lvl="3"/>
            <a:r>
              <a:t>Body Level Four</a:t>
            </a:r>
          </a:p>
          <a:p>
            <a:pPr lvl="4"/>
            <a:r>
              <a:t>Body Level Five</a:t>
            </a:r>
          </a:p>
        </p:txBody>
      </p:sp>
      <p:sp>
        <p:nvSpPr>
          <p:cNvPr id="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6" name="Content Placeholder 7">
            <a:extLst>
              <a:ext uri="{FF2B5EF4-FFF2-40B4-BE49-F238E27FC236}">
                <a16:creationId xmlns:a16="http://schemas.microsoft.com/office/drawing/2014/main" id="{1B7D0059-4D58-4562-98A4-5798CECAC649}"/>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4"/>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7" name="Picture 6">
            <a:extLst>
              <a:ext uri="{FF2B5EF4-FFF2-40B4-BE49-F238E27FC236}">
                <a16:creationId xmlns:a16="http://schemas.microsoft.com/office/drawing/2014/main" id="{E4E88BFF-1B4E-4CF1-9970-3A2A2AECE3F3}"/>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tif"/><Relationship Id="rId10" Type="http://schemas.openxmlformats.org/officeDocument/2006/relationships/image" Target="../media/image6.png"/><Relationship Id="rId4" Type="http://schemas.openxmlformats.org/officeDocument/2006/relationships/theme" Target="../theme/theme1.xml"/><Relationship Id="rId9"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5"/>
          <a:srcRect/>
          <a:stretch>
            <a:fillRect/>
          </a:stretch>
        </a:blipFill>
        <a:effectLst/>
      </p:bgPr>
    </p:bg>
    <p:spTree>
      <p:nvGrpSpPr>
        <p:cNvPr id="1" name=""/>
        <p:cNvGrpSpPr/>
        <p:nvPr/>
      </p:nvGrpSpPr>
      <p:grpSpPr>
        <a:xfrm>
          <a:off x="0" y="0"/>
          <a:ext cx="0" cy="0"/>
          <a:chOff x="0" y="0"/>
          <a:chExt cx="0" cy="0"/>
        </a:xfrm>
      </p:grpSpPr>
      <p:grpSp>
        <p:nvGrpSpPr>
          <p:cNvPr id="10" name="Group"/>
          <p:cNvGrpSpPr/>
          <p:nvPr/>
        </p:nvGrpSpPr>
        <p:grpSpPr>
          <a:xfrm>
            <a:off x="0" y="-51041"/>
            <a:ext cx="24427626" cy="2197660"/>
            <a:chOff x="0" y="0"/>
            <a:chExt cx="24427625" cy="2197658"/>
          </a:xfrm>
        </p:grpSpPr>
        <p:grpSp>
          <p:nvGrpSpPr>
            <p:cNvPr id="8" name="Group"/>
            <p:cNvGrpSpPr/>
            <p:nvPr/>
          </p:nvGrpSpPr>
          <p:grpSpPr>
            <a:xfrm>
              <a:off x="0" y="0"/>
              <a:ext cx="24427626" cy="2197659"/>
              <a:chOff x="0" y="0"/>
              <a:chExt cx="24427625" cy="2197658"/>
            </a:xfrm>
          </p:grpSpPr>
          <p:pic>
            <p:nvPicPr>
              <p:cNvPr id="2" name="DSaAwJ Titles Frame no Book.png" descr="DSaAwJ Titles Frame no Book.png"/>
              <p:cNvPicPr>
                <a:picLocks/>
              </p:cNvPicPr>
              <p:nvPr/>
            </p:nvPicPr>
            <p:blipFill>
              <a:blip r:embed="rId6"/>
              <a:srcRect l="781" r="781" b="84722"/>
              <a:stretch>
                <a:fillRect/>
              </a:stretch>
            </p:blipFill>
            <p:spPr>
              <a:xfrm>
                <a:off x="0" y="51040"/>
                <a:ext cx="24384000" cy="2128763"/>
              </a:xfrm>
              <a:prstGeom prst="rect">
                <a:avLst/>
              </a:prstGeom>
              <a:ln w="12700" cap="flat">
                <a:noFill/>
                <a:miter lim="400000"/>
              </a:ln>
              <a:effectLst>
                <a:outerShdw blurRad="190500" dist="114300" dir="5400000" rotWithShape="0">
                  <a:srgbClr val="000000"/>
                </a:outerShdw>
              </a:effectLst>
            </p:spPr>
          </p:pic>
          <p:sp>
            <p:nvSpPr>
              <p:cNvPr id="3" name="Rectangle"/>
              <p:cNvSpPr/>
              <p:nvPr/>
            </p:nvSpPr>
            <p:spPr>
              <a:xfrm>
                <a:off x="22117050" y="51040"/>
                <a:ext cx="2305050" cy="2133601"/>
              </a:xfrm>
              <a:prstGeom prst="rect">
                <a:avLst/>
              </a:prstGeom>
              <a:gradFill flip="none" rotWithShape="1">
                <a:gsLst>
                  <a:gs pos="25906">
                    <a:srgbClr val="495AA4"/>
                  </a:gs>
                  <a:gs pos="37280">
                    <a:srgbClr val="8F9FB4"/>
                  </a:gs>
                  <a:gs pos="62694">
                    <a:srgbClr val="D5E3C3"/>
                  </a:gs>
                </a:gsLst>
                <a:lin ang="5400000" scaled="0"/>
              </a:gradFill>
              <a:ln w="12700" cap="flat">
                <a:noFill/>
                <a:miter lim="400000"/>
              </a:ln>
              <a:effectLst/>
            </p:spPr>
            <p:txBody>
              <a:bodyPr wrap="square" lIns="76200" tIns="76200" rIns="76200" bIns="76200" numCol="1" anchor="ctr">
                <a:noAutofit/>
              </a:bodyP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 name="Data Structures…"/>
              <p:cNvSpPr/>
              <p:nvPr/>
            </p:nvSpPr>
            <p:spPr>
              <a:xfrm>
                <a:off x="22208300" y="692390"/>
                <a:ext cx="2114551" cy="10223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p>
                <a:pPr>
                  <a:defRPr sz="2000" b="1">
                    <a:latin typeface="+mn-lt"/>
                    <a:ea typeface="+mn-ea"/>
                    <a:cs typeface="+mn-cs"/>
                    <a:sym typeface="Optima"/>
                  </a:defRPr>
                </a:pPr>
                <a:r>
                  <a:t>Data Structures</a:t>
                </a:r>
              </a:p>
              <a:p>
                <a:pPr>
                  <a:defRPr sz="2000" b="1">
                    <a:latin typeface="+mn-lt"/>
                    <a:ea typeface="+mn-ea"/>
                    <a:cs typeface="+mn-cs"/>
                    <a:sym typeface="Optima"/>
                  </a:defRPr>
                </a:pPr>
                <a:r>
                  <a:t>and Abstractions</a:t>
                </a:r>
              </a:p>
              <a:p>
                <a:pPr>
                  <a:defRPr sz="2000" b="1">
                    <a:latin typeface="+mn-lt"/>
                    <a:ea typeface="+mn-ea"/>
                    <a:cs typeface="+mn-cs"/>
                    <a:sym typeface="Optima"/>
                  </a:defRPr>
                </a:pPr>
                <a:r>
                  <a:t>with Java</a:t>
                </a:r>
              </a:p>
            </p:txBody>
          </p:sp>
          <p:pic>
            <p:nvPicPr>
              <p:cNvPr id="5" name="pearson.png" descr="pearson.png"/>
              <p:cNvPicPr>
                <a:picLocks noChangeAspect="1"/>
              </p:cNvPicPr>
              <p:nvPr/>
            </p:nvPicPr>
            <p:blipFill>
              <a:blip r:embed="rId7"/>
              <a:stretch>
                <a:fillRect/>
              </a:stretch>
            </p:blipFill>
            <p:spPr>
              <a:xfrm>
                <a:off x="22236112" y="0"/>
                <a:ext cx="2071688" cy="628650"/>
              </a:xfrm>
              <a:prstGeom prst="rect">
                <a:avLst/>
              </a:prstGeom>
              <a:ln w="12700" cap="flat">
                <a:noFill/>
                <a:miter lim="400000"/>
              </a:ln>
              <a:effectLst/>
            </p:spPr>
          </p:pic>
          <p:sp>
            <p:nvSpPr>
              <p:cNvPr id="6" name="Frank M. Carrano"/>
              <p:cNvSpPr/>
              <p:nvPr/>
            </p:nvSpPr>
            <p:spPr>
              <a:xfrm>
                <a:off x="22027325" y="1771572"/>
                <a:ext cx="2400301" cy="4260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spAutoFit/>
              </a:bodyPr>
              <a:lstStyle>
                <a:lvl1pPr>
                  <a:defRPr sz="1800" b="1" cap="small">
                    <a:latin typeface="+mn-lt"/>
                    <a:ea typeface="+mn-ea"/>
                    <a:cs typeface="+mn-cs"/>
                    <a:sym typeface="Optima"/>
                  </a:defRPr>
                </a:lvl1pPr>
              </a:lstStyle>
              <a:p>
                <a:r>
                  <a:t>Frank M. Carrano </a:t>
                </a:r>
              </a:p>
            </p:txBody>
          </p:sp>
          <p:sp>
            <p:nvSpPr>
              <p:cNvPr id="7" name="Line"/>
              <p:cNvSpPr/>
              <p:nvPr/>
            </p:nvSpPr>
            <p:spPr>
              <a:xfrm flipV="1">
                <a:off x="22686605" y="1784575"/>
                <a:ext cx="1140090" cy="1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sp>
          <p:nvSpPr>
            <p:cNvPr id="9" name="Line"/>
            <p:cNvSpPr/>
            <p:nvPr/>
          </p:nvSpPr>
          <p:spPr>
            <a:xfrm flipV="1">
              <a:off x="22136100" y="51040"/>
              <a:ext cx="0" cy="2133601"/>
            </a:xfrm>
            <a:prstGeom prst="line">
              <a:avLst/>
            </a:prstGeom>
            <a:noFill/>
            <a:ln w="12700" cap="flat">
              <a:solidFill>
                <a:srgbClr val="668040"/>
              </a:solidFill>
              <a:prstDash val="solid"/>
              <a:miter lim="400000"/>
            </a:ln>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pic>
        <p:nvPicPr>
          <p:cNvPr id="11" name="W&amp;M Keynote Background.tiff" descr="W&amp;M Keynote Background.tiff"/>
          <p:cNvPicPr>
            <a:picLocks noChangeAspect="1"/>
          </p:cNvPicPr>
          <p:nvPr/>
        </p:nvPicPr>
        <p:blipFill>
          <a:blip r:embed="rId5"/>
          <a:srcRect t="36834" b="47597"/>
          <a:stretch>
            <a:fillRect/>
          </a:stretch>
        </p:blipFill>
        <p:spPr>
          <a:xfrm>
            <a:off x="0" y="0"/>
            <a:ext cx="24384000" cy="2133600"/>
          </a:xfrm>
          <a:prstGeom prst="rect">
            <a:avLst/>
          </a:prstGeom>
          <a:ln w="12700">
            <a:miter lim="400000"/>
          </a:ln>
          <a:effectLst>
            <a:outerShdw blurRad="190500" dist="114300" dir="5400000" rotWithShape="0">
              <a:srgbClr val="000000"/>
            </a:outerShdw>
          </a:effectLst>
        </p:spPr>
      </p:pic>
      <p:sp>
        <p:nvSpPr>
          <p:cNvPr id="12" name="Title Text"/>
          <p:cNvSpPr txBox="1">
            <a:spLocks noGrp="1"/>
          </p:cNvSpPr>
          <p:nvPr>
            <p:ph type="title"/>
          </p:nvPr>
        </p:nvSpPr>
        <p:spPr>
          <a:xfrm>
            <a:off x="361950" y="0"/>
            <a:ext cx="21964650" cy="2095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p>
            <a:r>
              <a:t>Title Text</a:t>
            </a:r>
          </a:p>
        </p:txBody>
      </p:sp>
      <p:sp>
        <p:nvSpPr>
          <p:cNvPr id="13" name="Body Level One…"/>
          <p:cNvSpPr txBox="1">
            <a:spLocks noGrp="1"/>
          </p:cNvSpPr>
          <p:nvPr>
            <p:ph type="body" idx="1"/>
          </p:nvPr>
        </p:nvSpPr>
        <p:spPr>
          <a:xfrm>
            <a:off x="190500" y="2343150"/>
            <a:ext cx="24003000" cy="113157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lstStyle>
            <a:lvl1pPr>
              <a:buBlip>
                <a:blip r:embed="rId8"/>
              </a:buBlip>
            </a:lvl1pPr>
            <a:lvl2pPr marL="952500" indent="-571500">
              <a:buBlip>
                <a:blip r:embed="rId8"/>
              </a:buBlip>
              <a:defRPr sz="4800" b="0"/>
            </a:lvl2pPr>
            <a:lvl3pPr marL="1318846" indent="-556846">
              <a:buBlip>
                <a:blip r:embed="rId8"/>
              </a:buBlip>
              <a:defRPr sz="4800" b="0"/>
            </a:lvl3pPr>
            <a:lvl4pPr marL="1699846" indent="-556846">
              <a:buBlip>
                <a:blip r:embed="rId8"/>
              </a:buBlip>
              <a:defRPr sz="4800" b="0"/>
            </a:lvl4pPr>
            <a:lvl5pPr marL="2080846" indent="-556846">
              <a:buBlip>
                <a:blip r:embed="rId8"/>
              </a:buBlip>
              <a:defRPr sz="4800" b="0"/>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xfrm>
            <a:off x="11944349" y="13036550"/>
            <a:ext cx="469901" cy="508001"/>
          </a:xfrm>
          <a:prstGeom prst="rect">
            <a:avLst/>
          </a:prstGeom>
          <a:ln w="12700">
            <a:miter lim="400000"/>
          </a:ln>
        </p:spPr>
        <p:txBody>
          <a:bodyPr wrap="none" lIns="76200" tIns="76200" rIns="76200" bIns="76200" anchor="b">
            <a:spAutoFit/>
          </a:bodyPr>
          <a:lstStyle>
            <a:lvl1pPr>
              <a:defRPr sz="2400"/>
            </a:lvl1pPr>
          </a:lstStyle>
          <a:p>
            <a:fld id="{86CB4B4D-7CA3-9044-876B-883B54F8677D}" type="slidenum">
              <a:t>‹#›</a:t>
            </a:fld>
            <a:endParaRPr/>
          </a:p>
        </p:txBody>
      </p:sp>
      <p:sp>
        <p:nvSpPr>
          <p:cNvPr id="15" name="Content Placeholder 7">
            <a:extLst>
              <a:ext uri="{FF2B5EF4-FFF2-40B4-BE49-F238E27FC236}">
                <a16:creationId xmlns:a16="http://schemas.microsoft.com/office/drawing/2014/main" id="{8FA859F0-F6F4-4CB8-B0FB-28706540DC1D}"/>
              </a:ext>
            </a:extLst>
          </p:cNvPr>
          <p:cNvSpPr txBox="1">
            <a:spLocks/>
          </p:cNvSpPr>
          <p:nvPr userDrawn="1"/>
        </p:nvSpPr>
        <p:spPr>
          <a:xfrm>
            <a:off x="9264770" y="13265492"/>
            <a:ext cx="6193766" cy="221018"/>
          </a:xfrm>
          <a:prstGeom prst="rect">
            <a:avLst/>
          </a:prstGeom>
        </p:spPr>
        <p:txBody>
          <a:bodyPr wrap="square" lIns="0" tIns="18000" rIns="0" bIns="18000" anchor="ctr" anchorCtr="0">
            <a:spAutoFit/>
          </a:bodyPr>
          <a:lstStyle>
            <a:lvl1pPr marL="571500" marR="0" indent="-571500"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9"/>
              </a:buBlip>
              <a:tabLst/>
              <a:defRPr sz="5400" b="1" i="0" u="none" strike="noStrike" cap="none" spc="0" baseline="0">
                <a:solidFill>
                  <a:srgbClr val="000000"/>
                </a:solidFill>
                <a:uFillTx/>
                <a:latin typeface="+mn-lt"/>
                <a:ea typeface="+mn-ea"/>
                <a:cs typeface="+mn-cs"/>
                <a:sym typeface="Optima"/>
              </a:defRPr>
            </a:lvl9pPr>
          </a:lstStyle>
          <a:p>
            <a:pPr marL="0" indent="0" hangingPunct="1">
              <a:buFont typeface="Arial" panose="020B0604020202020204" pitchFamily="34" charset="0"/>
              <a:buNone/>
            </a:pPr>
            <a:r>
              <a:rPr lang="en-US" altLang="en-US" sz="1200" b="0" dirty="0">
                <a:latin typeface="Verdana"/>
                <a:ea typeface="Verdana" panose="020B0604030504040204" pitchFamily="34" charset="0"/>
                <a:cs typeface="Verdana" panose="020B0604030504040204" pitchFamily="34" charset="0"/>
              </a:rPr>
              <a:t>Copyright © 2025 Pearson Education, Hoboken, NJ. All rights reserved</a:t>
            </a:r>
          </a:p>
        </p:txBody>
      </p:sp>
      <p:pic>
        <p:nvPicPr>
          <p:cNvPr id="16" name="Picture 15">
            <a:extLst>
              <a:ext uri="{FF2B5EF4-FFF2-40B4-BE49-F238E27FC236}">
                <a16:creationId xmlns:a16="http://schemas.microsoft.com/office/drawing/2014/main" id="{11A2F440-C300-4BCE-8CF8-C1B3B2867FD4}"/>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354045" y="12793525"/>
            <a:ext cx="1922530" cy="6057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1pPr>
      <a:lvl2pPr marL="0" marR="0" indent="457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2pPr>
      <a:lvl3pPr marL="0" marR="0" indent="914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3pPr>
      <a:lvl4pPr marL="0" marR="0" indent="1371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4pPr>
      <a:lvl5pPr marL="0" marR="0" indent="18288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5pPr>
      <a:lvl6pPr marL="0" marR="0" indent="22860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6pPr>
      <a:lvl7pPr marL="0" marR="0" indent="27432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7pPr>
      <a:lvl8pPr marL="0" marR="0" indent="32004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8pPr>
      <a:lvl9pPr marL="0" marR="0" indent="3657600" algn="l" defTabSz="819150" latinLnBrk="0">
        <a:lnSpc>
          <a:spcPct val="100000"/>
        </a:lnSpc>
        <a:spcBef>
          <a:spcPts val="0"/>
        </a:spcBef>
        <a:spcAft>
          <a:spcPts val="0"/>
        </a:spcAft>
        <a:buClrTx/>
        <a:buSzTx/>
        <a:buFontTx/>
        <a:buNone/>
        <a:tabLst/>
        <a:defRPr sz="11400" b="1" i="0" u="none" strike="noStrike" cap="small" spc="0" baseline="0">
          <a:solidFill>
            <a:srgbClr val="000000"/>
          </a:solidFill>
          <a:uFillTx/>
          <a:latin typeface="+mn-lt"/>
          <a:ea typeface="+mn-ea"/>
          <a:cs typeface="+mn-cs"/>
          <a:sym typeface="Optima"/>
        </a:defRPr>
      </a:lvl9pPr>
    </p:titleStyle>
    <p:bodyStyle>
      <a:lvl1pPr marL="571500" marR="0" indent="-571500"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1pPr>
      <a:lvl2pPr marL="1023937" marR="0" indent="-64293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2pPr>
      <a:lvl3pPr marL="1553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3pPr>
      <a:lvl4pPr marL="1934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4pPr>
      <a:lvl5pPr marL="2315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5pPr>
      <a:lvl6pPr marL="2696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6pPr>
      <a:lvl7pPr marL="3077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7pPr>
      <a:lvl8pPr marL="3458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8pPr>
      <a:lvl9pPr marL="3839307" marR="0" indent="-791307" algn="l" defTabSz="819150" rtl="0" latinLnBrk="0">
        <a:lnSpc>
          <a:spcPct val="100000"/>
        </a:lnSpc>
        <a:spcBef>
          <a:spcPts val="2700"/>
        </a:spcBef>
        <a:spcAft>
          <a:spcPts val="0"/>
        </a:spcAft>
        <a:buClrTx/>
        <a:buSzPct val="53000"/>
        <a:buFontTx/>
        <a:buBlip>
          <a:blip r:embed="rId8"/>
        </a:buBlip>
        <a:tabLst/>
        <a:defRPr sz="5400" b="1" i="0" u="none" strike="noStrike" cap="none" spc="0" baseline="0">
          <a:solidFill>
            <a:srgbClr val="000000"/>
          </a:solidFill>
          <a:uFillTx/>
          <a:latin typeface="+mn-lt"/>
          <a:ea typeface="+mn-ea"/>
          <a:cs typeface="+mn-cs"/>
          <a:sym typeface="Optima"/>
        </a:defRPr>
      </a:lvl9pPr>
    </p:bodyStyle>
    <p:otherStyle>
      <a:lvl1pPr marL="0" marR="0" indent="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1pPr>
      <a:lvl2pPr marL="0" marR="0" indent="457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2pPr>
      <a:lvl3pPr marL="0" marR="0" indent="914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3pPr>
      <a:lvl4pPr marL="0" marR="0" indent="1371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4pPr>
      <a:lvl5pPr marL="0" marR="0" indent="18288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5pPr>
      <a:lvl6pPr marL="0" marR="0" indent="22860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6pPr>
      <a:lvl7pPr marL="0" marR="0" indent="27432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7pPr>
      <a:lvl8pPr marL="0" marR="0" indent="32004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8pPr>
      <a:lvl9pPr marL="0" marR="0" indent="3657600" algn="ctr" defTabSz="81915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raph Concepts and Terminology"/>
          <p:cNvSpPr txBox="1">
            <a:spLocks noGrp="1"/>
          </p:cNvSpPr>
          <p:nvPr>
            <p:ph type="ctrTitle"/>
          </p:nvPr>
        </p:nvSpPr>
        <p:spPr>
          <a:xfrm>
            <a:off x="3181350" y="4171950"/>
            <a:ext cx="18878550" cy="4629150"/>
          </a:xfrm>
          <a:prstGeom prst="rect">
            <a:avLst/>
          </a:prstGeom>
        </p:spPr>
        <p:txBody>
          <a:bodyPr/>
          <a:lstStyle/>
          <a:p>
            <a:r>
              <a:t>Graph Concepts and Terminology</a:t>
            </a: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51"/>
                                        </p:tgtEl>
                                        <p:attrNameLst>
                                          <p:attrName>style.visibility</p:attrName>
                                        </p:attrNameLst>
                                      </p:cBhvr>
                                      <p:to>
                                        <p:strVal val="visible"/>
                                      </p:to>
                                    </p:set>
                                    <p:animEffect transition="in" filter="wipe(left)">
                                      <p:cBhvr>
                                        <p:cTn id="7"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Adjacency and Connectedness"/>
          <p:cNvSpPr txBox="1">
            <a:spLocks noGrp="1"/>
          </p:cNvSpPr>
          <p:nvPr>
            <p:ph type="title"/>
          </p:nvPr>
        </p:nvSpPr>
        <p:spPr>
          <a:xfrm>
            <a:off x="400050" y="0"/>
            <a:ext cx="21964650" cy="2095500"/>
          </a:xfrm>
          <a:prstGeom prst="rect">
            <a:avLst/>
          </a:prstGeom>
        </p:spPr>
        <p:txBody>
          <a:bodyPr/>
          <a:lstStyle/>
          <a:p>
            <a:r>
              <a:t>Adjacency and Connectedness</a:t>
            </a:r>
          </a:p>
        </p:txBody>
      </p:sp>
      <p:sp>
        <p:nvSpPr>
          <p:cNvPr id="393" name="Adjacent Vertices (neighbors)…"/>
          <p:cNvSpPr txBox="1">
            <a:spLocks noGrp="1"/>
          </p:cNvSpPr>
          <p:nvPr>
            <p:ph type="body" idx="1"/>
          </p:nvPr>
        </p:nvSpPr>
        <p:spPr>
          <a:xfrm>
            <a:off x="186500" y="2438400"/>
            <a:ext cx="17430552" cy="9977240"/>
          </a:xfrm>
          <a:prstGeom prst="rect">
            <a:avLst/>
          </a:prstGeom>
        </p:spPr>
        <p:txBody>
          <a:bodyPr/>
          <a:lstStyle/>
          <a:p>
            <a:pPr>
              <a:buBlip>
                <a:blip r:embed="rId3"/>
              </a:buBlip>
            </a:pPr>
            <a:r>
              <a:t>Adjacent Vertices (neighbors)</a:t>
            </a:r>
          </a:p>
          <a:p>
            <a:pPr lvl="1">
              <a:buBlip>
                <a:blip r:embed="rId3"/>
              </a:buBlip>
            </a:pPr>
            <a:r>
              <a:t>Vertices joined by an edge in an undirected graph</a:t>
            </a:r>
          </a:p>
          <a:p>
            <a:pPr>
              <a:buBlip>
                <a:blip r:embed="rId3"/>
              </a:buBlip>
            </a:pPr>
            <a:r>
              <a:t>Connected Graph</a:t>
            </a:r>
          </a:p>
          <a:p>
            <a:pPr lvl="1">
              <a:buBlip>
                <a:blip r:embed="rId3"/>
              </a:buBlip>
            </a:pPr>
            <a:r>
              <a:t>Has a path between every pair of distinct vertices</a:t>
            </a:r>
          </a:p>
          <a:p>
            <a:pPr>
              <a:buBlip>
                <a:blip r:embed="rId3"/>
              </a:buBlip>
            </a:pPr>
            <a:r>
              <a:t>Disconnected Graph</a:t>
            </a:r>
          </a:p>
          <a:p>
            <a:pPr lvl="1">
              <a:buBlip>
                <a:blip r:embed="rId3"/>
              </a:buBlip>
            </a:pPr>
            <a:r>
              <a:t>No path from certain </a:t>
            </a:r>
            <a:br/>
            <a:r>
              <a:t>vertices to others</a:t>
            </a:r>
          </a:p>
        </p:txBody>
      </p:sp>
      <p:cxnSp>
        <p:nvCxnSpPr>
          <p:cNvPr id="394" name="Connection Line"/>
          <p:cNvCxnSpPr>
            <a:stCxn id="395" idx="0"/>
            <a:endCxn id="400" idx="0"/>
          </p:cNvCxnSpPr>
          <p:nvPr/>
        </p:nvCxnSpPr>
        <p:spPr>
          <a:xfrm>
            <a:off x="13925550" y="8705850"/>
            <a:ext cx="2271515" cy="1460500"/>
          </a:xfrm>
          <a:prstGeom prst="straightConnector1">
            <a:avLst/>
          </a:prstGeom>
          <a:ln w="88900" cap="sq">
            <a:solidFill>
              <a:srgbClr val="941100"/>
            </a:solidFill>
            <a:miter lim="400000"/>
          </a:ln>
        </p:spPr>
      </p:cxnSp>
      <p:sp>
        <p:nvSpPr>
          <p:cNvPr id="395"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96" name="Connection Line"/>
          <p:cNvCxnSpPr>
            <a:stCxn id="402" idx="0"/>
            <a:endCxn id="397" idx="0"/>
          </p:cNvCxnSpPr>
          <p:nvPr/>
        </p:nvCxnSpPr>
        <p:spPr>
          <a:xfrm flipH="1">
            <a:off x="12039600" y="11245850"/>
            <a:ext cx="4698635" cy="317500"/>
          </a:xfrm>
          <a:prstGeom prst="straightConnector1">
            <a:avLst/>
          </a:prstGeom>
          <a:ln w="88900" cap="sq">
            <a:solidFill>
              <a:srgbClr val="941100"/>
            </a:solidFill>
            <a:miter lim="400000"/>
          </a:ln>
        </p:spPr>
      </p:cxnSp>
      <p:sp>
        <p:nvSpPr>
          <p:cNvPr id="397"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98" name="Connection Line"/>
          <p:cNvCxnSpPr>
            <a:stCxn id="400" idx="0"/>
            <a:endCxn id="402" idx="0"/>
          </p:cNvCxnSpPr>
          <p:nvPr/>
        </p:nvCxnSpPr>
        <p:spPr>
          <a:xfrm>
            <a:off x="16197064" y="10166350"/>
            <a:ext cx="541171" cy="1079500"/>
          </a:xfrm>
          <a:prstGeom prst="straightConnector1">
            <a:avLst/>
          </a:prstGeom>
          <a:ln w="88900" cap="sq">
            <a:solidFill>
              <a:srgbClr val="941100"/>
            </a:solidFill>
            <a:miter lim="400000"/>
          </a:ln>
        </p:spPr>
      </p:cxnSp>
      <p:cxnSp>
        <p:nvCxnSpPr>
          <p:cNvPr id="399" name="Connection Line"/>
          <p:cNvCxnSpPr>
            <a:stCxn id="406" idx="0"/>
            <a:endCxn id="400" idx="0"/>
          </p:cNvCxnSpPr>
          <p:nvPr/>
        </p:nvCxnSpPr>
        <p:spPr>
          <a:xfrm flipH="1">
            <a:off x="16197064" y="8515350"/>
            <a:ext cx="4586486" cy="1651000"/>
          </a:xfrm>
          <a:prstGeom prst="straightConnector1">
            <a:avLst/>
          </a:prstGeom>
          <a:ln w="88900" cap="sq">
            <a:solidFill>
              <a:srgbClr val="941100"/>
            </a:solidFill>
            <a:miter lim="400000"/>
          </a:ln>
        </p:spPr>
      </p:cxnSp>
      <p:sp>
        <p:nvSpPr>
          <p:cNvPr id="400"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01" name="Connection Line"/>
          <p:cNvCxnSpPr>
            <a:stCxn id="404" idx="0"/>
            <a:endCxn id="402" idx="0"/>
          </p:cNvCxnSpPr>
          <p:nvPr/>
        </p:nvCxnSpPr>
        <p:spPr>
          <a:xfrm flipH="1">
            <a:off x="16738234" y="10648950"/>
            <a:ext cx="3892916" cy="596900"/>
          </a:xfrm>
          <a:prstGeom prst="straightConnector1">
            <a:avLst/>
          </a:prstGeom>
          <a:ln w="88900" cap="sq">
            <a:solidFill>
              <a:srgbClr val="941100"/>
            </a:solidFill>
            <a:miter lim="400000"/>
          </a:ln>
        </p:spPr>
      </p:cxnSp>
      <p:sp>
        <p:nvSpPr>
          <p:cNvPr id="402"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03" name="Connection Line"/>
          <p:cNvCxnSpPr>
            <a:stCxn id="406" idx="0"/>
            <a:endCxn id="404" idx="0"/>
          </p:cNvCxnSpPr>
          <p:nvPr/>
        </p:nvCxnSpPr>
        <p:spPr>
          <a:xfrm flipH="1">
            <a:off x="20631150" y="8515350"/>
            <a:ext cx="152400" cy="2133600"/>
          </a:xfrm>
          <a:prstGeom prst="straightConnector1">
            <a:avLst/>
          </a:prstGeom>
          <a:ln w="88900" cap="sq">
            <a:solidFill>
              <a:srgbClr val="941100"/>
            </a:solidFill>
            <a:miter lim="400000"/>
          </a:ln>
        </p:spPr>
      </p:cxnSp>
      <p:sp>
        <p:nvSpPr>
          <p:cNvPr id="404"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05" name="Connection Line"/>
          <p:cNvCxnSpPr>
            <a:stCxn id="408" idx="0"/>
            <a:endCxn id="406" idx="0"/>
          </p:cNvCxnSpPr>
          <p:nvPr/>
        </p:nvCxnSpPr>
        <p:spPr>
          <a:xfrm>
            <a:off x="20307300" y="5334000"/>
            <a:ext cx="476250" cy="3181350"/>
          </a:xfrm>
          <a:prstGeom prst="straightConnector1">
            <a:avLst/>
          </a:prstGeom>
          <a:ln w="88900" cap="sq">
            <a:solidFill>
              <a:srgbClr val="941100"/>
            </a:solidFill>
            <a:miter lim="400000"/>
          </a:ln>
        </p:spPr>
      </p:cxnSp>
      <p:sp>
        <p:nvSpPr>
          <p:cNvPr id="406"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07" name="Connection Line"/>
          <p:cNvCxnSpPr>
            <a:stCxn id="409" idx="0"/>
            <a:endCxn id="408" idx="0"/>
          </p:cNvCxnSpPr>
          <p:nvPr/>
        </p:nvCxnSpPr>
        <p:spPr>
          <a:xfrm>
            <a:off x="18516600" y="3619500"/>
            <a:ext cx="1790700" cy="1714500"/>
          </a:xfrm>
          <a:prstGeom prst="straightConnector1">
            <a:avLst/>
          </a:prstGeom>
          <a:ln w="88900" cap="sq">
            <a:solidFill>
              <a:srgbClr val="941100"/>
            </a:solidFill>
            <a:miter lim="400000"/>
          </a:ln>
        </p:spPr>
      </p:cxnSp>
      <p:sp>
        <p:nvSpPr>
          <p:cNvPr id="408"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09"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10" name="Connection Line"/>
          <p:cNvCxnSpPr>
            <a:stCxn id="395" idx="0"/>
            <a:endCxn id="397" idx="0"/>
          </p:cNvCxnSpPr>
          <p:nvPr/>
        </p:nvCxnSpPr>
        <p:spPr>
          <a:xfrm flipH="1">
            <a:off x="12039600" y="8705850"/>
            <a:ext cx="1885950" cy="2857500"/>
          </a:xfrm>
          <a:prstGeom prst="straightConnector1">
            <a:avLst/>
          </a:prstGeom>
          <a:ln w="88900" cap="sq">
            <a:solidFill>
              <a:srgbClr val="941100"/>
            </a:solidFill>
            <a:miter lim="400000"/>
          </a:ln>
        </p:spPr>
      </p:cxnSp>
      <p:sp>
        <p:nvSpPr>
          <p:cNvPr id="411"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412"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413"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414"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415"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416"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417"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418"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393">
                                            <p:txEl>
                                              <p:pRg st="2" end="2"/>
                                            </p:txEl>
                                          </p:spTgt>
                                        </p:tgtEl>
                                        <p:attrNameLst>
                                          <p:attrName>style.visibility</p:attrName>
                                        </p:attrNameLst>
                                      </p:cBhvr>
                                      <p:to>
                                        <p:strVal val="visible"/>
                                      </p:to>
                                    </p:set>
                                    <p:animEffect transition="in" filter="fade">
                                      <p:cBhvr>
                                        <p:cTn id="7" dur="500"/>
                                        <p:tgtEl>
                                          <p:spTgt spid="393">
                                            <p:txEl>
                                              <p:pRg st="2" end="2"/>
                                            </p:txEl>
                                          </p:spTgt>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393">
                                            <p:txEl>
                                              <p:pRg st="3" end="3"/>
                                            </p:txEl>
                                          </p:spTgt>
                                        </p:tgtEl>
                                        <p:attrNameLst>
                                          <p:attrName>style.visibility</p:attrName>
                                        </p:attrNameLst>
                                      </p:cBhvr>
                                      <p:to>
                                        <p:strVal val="visible"/>
                                      </p:to>
                                    </p:set>
                                    <p:animEffect transition="in" filter="fade">
                                      <p:cBhvr>
                                        <p:cTn id="11" dur="500"/>
                                        <p:tgtEl>
                                          <p:spTgt spid="39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xit" presetSubtype="2" fill="hold" grpId="0" nodeType="clickEffect">
                                  <p:stCondLst>
                                    <p:cond delay="0"/>
                                  </p:stCondLst>
                                  <p:iterate>
                                    <p:tmAbs val="0"/>
                                  </p:iterate>
                                  <p:childTnLst>
                                    <p:anim calcmode="lin" valueType="num">
                                      <p:cBhvr>
                                        <p:cTn id="15" dur="1500" fill="hold"/>
                                        <p:tgtEl>
                                          <p:spTgt spid="405"/>
                                        </p:tgtEl>
                                        <p:attrNameLst>
                                          <p:attrName>ppt_w</p:attrName>
                                        </p:attrNameLst>
                                      </p:cBhvr>
                                      <p:tavLst>
                                        <p:tav tm="0">
                                          <p:val>
                                            <p:strVal val="ppt_w"/>
                                          </p:val>
                                        </p:tav>
                                        <p:tav tm="100000">
                                          <p:val>
                                            <p:fltVal val="0"/>
                                          </p:val>
                                        </p:tav>
                                      </p:tavLst>
                                    </p:anim>
                                    <p:anim calcmode="lin" valueType="num">
                                      <p:cBhvr>
                                        <p:cTn id="16" dur="1500" fill="hold"/>
                                        <p:tgtEl>
                                          <p:spTgt spid="405"/>
                                        </p:tgtEl>
                                        <p:attrNameLst>
                                          <p:attrName>ppt_h</p:attrName>
                                        </p:attrNameLst>
                                      </p:cBhvr>
                                      <p:tavLst>
                                        <p:tav tm="0">
                                          <p:val>
                                            <p:strVal val="ppt_h"/>
                                          </p:val>
                                        </p:tav>
                                        <p:tav tm="100000">
                                          <p:val>
                                            <p:fltVal val="0"/>
                                          </p:val>
                                        </p:tav>
                                      </p:tavLst>
                                    </p:anim>
                                    <p:anim calcmode="lin" valueType="num">
                                      <p:cBhvr>
                                        <p:cTn id="17" dur="1500" fill="hold"/>
                                        <p:tgtEl>
                                          <p:spTgt spid="405"/>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8" dur="1500" fill="hold"/>
                                        <p:tgtEl>
                                          <p:spTgt spid="405"/>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9" fill="hold">
                                          <p:stCondLst>
                                            <p:cond delay="1499"/>
                                          </p:stCondLst>
                                        </p:cTn>
                                        <p:tgtEl>
                                          <p:spTgt spid="40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393">
                                            <p:txEl>
                                              <p:pRg st="4" end="4"/>
                                            </p:txEl>
                                          </p:spTgt>
                                        </p:tgtEl>
                                        <p:attrNameLst>
                                          <p:attrName>style.visibility</p:attrName>
                                        </p:attrNameLst>
                                      </p:cBhvr>
                                      <p:to>
                                        <p:strVal val="visible"/>
                                      </p:to>
                                    </p:set>
                                    <p:animEffect transition="in" filter="fade">
                                      <p:cBhvr>
                                        <p:cTn id="24" dur="500"/>
                                        <p:tgtEl>
                                          <p:spTgt spid="393">
                                            <p:txEl>
                                              <p:pRg st="4" end="4"/>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393">
                                            <p:txEl>
                                              <p:pRg st="5" end="5"/>
                                            </p:txEl>
                                          </p:spTgt>
                                        </p:tgtEl>
                                        <p:attrNameLst>
                                          <p:attrName>style.visibility</p:attrName>
                                        </p:attrNameLst>
                                      </p:cBhvr>
                                      <p:to>
                                        <p:strVal val="visible"/>
                                      </p:to>
                                    </p:set>
                                    <p:animEffect transition="in" filter="fade">
                                      <p:cBhvr>
                                        <p:cTn id="28" dur="500"/>
                                        <p:tgtEl>
                                          <p:spTgt spid="39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3" grpId="0" build="p" bldLvl="5" animBg="1" advAuto="0"/>
      <p:bldP spid="405" grpId="0"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djacency and Connectedness"/>
          <p:cNvSpPr txBox="1">
            <a:spLocks noGrp="1"/>
          </p:cNvSpPr>
          <p:nvPr>
            <p:ph type="title"/>
          </p:nvPr>
        </p:nvSpPr>
        <p:spPr>
          <a:xfrm>
            <a:off x="400050" y="0"/>
            <a:ext cx="21964650" cy="2095500"/>
          </a:xfrm>
          <a:prstGeom prst="rect">
            <a:avLst/>
          </a:prstGeom>
        </p:spPr>
        <p:txBody>
          <a:bodyPr/>
          <a:lstStyle/>
          <a:p>
            <a:r>
              <a:t>Adjacency and Connectedness</a:t>
            </a:r>
          </a:p>
        </p:txBody>
      </p:sp>
      <p:sp>
        <p:nvSpPr>
          <p:cNvPr id="423" name="Adjacent Vertices (neighbors)…"/>
          <p:cNvSpPr txBox="1">
            <a:spLocks noGrp="1"/>
          </p:cNvSpPr>
          <p:nvPr>
            <p:ph type="body" idx="1"/>
          </p:nvPr>
        </p:nvSpPr>
        <p:spPr>
          <a:xfrm>
            <a:off x="186500" y="2438400"/>
            <a:ext cx="17430552" cy="9977240"/>
          </a:xfrm>
          <a:prstGeom prst="rect">
            <a:avLst/>
          </a:prstGeom>
        </p:spPr>
        <p:txBody>
          <a:bodyPr/>
          <a:lstStyle/>
          <a:p>
            <a:pPr>
              <a:buBlip>
                <a:blip r:embed="rId3"/>
              </a:buBlip>
            </a:pPr>
            <a:r>
              <a:t>Adjacent Vertices (neighbors)</a:t>
            </a:r>
          </a:p>
          <a:p>
            <a:pPr lvl="1">
              <a:buBlip>
                <a:blip r:embed="rId3"/>
              </a:buBlip>
            </a:pPr>
            <a:r>
              <a:t>Vertices joined by an edge in an undirected graph</a:t>
            </a:r>
          </a:p>
          <a:p>
            <a:pPr>
              <a:buBlip>
                <a:blip r:embed="rId3"/>
              </a:buBlip>
            </a:pPr>
            <a:r>
              <a:t>Connected Graph</a:t>
            </a:r>
          </a:p>
          <a:p>
            <a:pPr lvl="1">
              <a:buBlip>
                <a:blip r:embed="rId3"/>
              </a:buBlip>
            </a:pPr>
            <a:r>
              <a:t>Has a path between every pair of distinct vertices</a:t>
            </a:r>
          </a:p>
          <a:p>
            <a:pPr>
              <a:buBlip>
                <a:blip r:embed="rId3"/>
              </a:buBlip>
            </a:pPr>
            <a:r>
              <a:t>Disconnected Graph</a:t>
            </a:r>
          </a:p>
          <a:p>
            <a:pPr lvl="1">
              <a:buBlip>
                <a:blip r:embed="rId3"/>
              </a:buBlip>
            </a:pPr>
            <a:r>
              <a:t>No path from certain </a:t>
            </a:r>
            <a:br/>
            <a:r>
              <a:t>vertices to others</a:t>
            </a:r>
          </a:p>
        </p:txBody>
      </p:sp>
      <p:cxnSp>
        <p:nvCxnSpPr>
          <p:cNvPr id="424" name="Connection Line"/>
          <p:cNvCxnSpPr>
            <a:stCxn id="425" idx="0"/>
            <a:endCxn id="430" idx="0"/>
          </p:cNvCxnSpPr>
          <p:nvPr/>
        </p:nvCxnSpPr>
        <p:spPr>
          <a:xfrm>
            <a:off x="13925550" y="8705850"/>
            <a:ext cx="2271515" cy="1460500"/>
          </a:xfrm>
          <a:prstGeom prst="straightConnector1">
            <a:avLst/>
          </a:prstGeom>
          <a:ln w="88900" cap="sq">
            <a:solidFill>
              <a:srgbClr val="941100"/>
            </a:solidFill>
            <a:miter lim="400000"/>
          </a:ln>
        </p:spPr>
      </p:cxnSp>
      <p:sp>
        <p:nvSpPr>
          <p:cNvPr id="425"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26" name="Connection Line"/>
          <p:cNvCxnSpPr>
            <a:stCxn id="432" idx="0"/>
            <a:endCxn id="427" idx="0"/>
          </p:cNvCxnSpPr>
          <p:nvPr/>
        </p:nvCxnSpPr>
        <p:spPr>
          <a:xfrm flipH="1">
            <a:off x="12039600" y="11245850"/>
            <a:ext cx="4698635" cy="317500"/>
          </a:xfrm>
          <a:prstGeom prst="straightConnector1">
            <a:avLst/>
          </a:prstGeom>
          <a:ln w="88900" cap="sq">
            <a:solidFill>
              <a:srgbClr val="941100"/>
            </a:solidFill>
            <a:miter lim="400000"/>
          </a:ln>
        </p:spPr>
      </p:cxnSp>
      <p:sp>
        <p:nvSpPr>
          <p:cNvPr id="427"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28" name="Connection Line"/>
          <p:cNvCxnSpPr>
            <a:stCxn id="430" idx="0"/>
            <a:endCxn id="432" idx="0"/>
          </p:cNvCxnSpPr>
          <p:nvPr/>
        </p:nvCxnSpPr>
        <p:spPr>
          <a:xfrm>
            <a:off x="16197064" y="10166350"/>
            <a:ext cx="541171" cy="1079500"/>
          </a:xfrm>
          <a:prstGeom prst="straightConnector1">
            <a:avLst/>
          </a:prstGeom>
          <a:ln w="88900" cap="sq">
            <a:solidFill>
              <a:srgbClr val="941100"/>
            </a:solidFill>
            <a:miter lim="400000"/>
          </a:ln>
        </p:spPr>
      </p:cxnSp>
      <p:cxnSp>
        <p:nvCxnSpPr>
          <p:cNvPr id="429" name="Connection Line"/>
          <p:cNvCxnSpPr>
            <a:stCxn id="436" idx="0"/>
            <a:endCxn id="430" idx="0"/>
          </p:cNvCxnSpPr>
          <p:nvPr/>
        </p:nvCxnSpPr>
        <p:spPr>
          <a:xfrm flipH="1">
            <a:off x="16197064" y="8515350"/>
            <a:ext cx="4586486" cy="1651000"/>
          </a:xfrm>
          <a:prstGeom prst="straightConnector1">
            <a:avLst/>
          </a:prstGeom>
          <a:ln w="88900" cap="sq">
            <a:solidFill>
              <a:srgbClr val="941100"/>
            </a:solidFill>
            <a:miter lim="400000"/>
          </a:ln>
        </p:spPr>
      </p:cxnSp>
      <p:sp>
        <p:nvSpPr>
          <p:cNvPr id="430"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31" name="Connection Line"/>
          <p:cNvCxnSpPr>
            <a:stCxn id="434" idx="0"/>
            <a:endCxn id="432" idx="0"/>
          </p:cNvCxnSpPr>
          <p:nvPr/>
        </p:nvCxnSpPr>
        <p:spPr>
          <a:xfrm flipH="1">
            <a:off x="16738234" y="10648950"/>
            <a:ext cx="3892916" cy="596900"/>
          </a:xfrm>
          <a:prstGeom prst="straightConnector1">
            <a:avLst/>
          </a:prstGeom>
          <a:ln w="88900" cap="sq">
            <a:solidFill>
              <a:srgbClr val="941100"/>
            </a:solidFill>
            <a:miter lim="400000"/>
          </a:ln>
        </p:spPr>
      </p:cxnSp>
      <p:sp>
        <p:nvSpPr>
          <p:cNvPr id="432"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33" name="Connection Line"/>
          <p:cNvCxnSpPr>
            <a:stCxn id="436" idx="0"/>
            <a:endCxn id="434" idx="0"/>
          </p:cNvCxnSpPr>
          <p:nvPr/>
        </p:nvCxnSpPr>
        <p:spPr>
          <a:xfrm flipH="1">
            <a:off x="20631150" y="8515350"/>
            <a:ext cx="152400" cy="2133600"/>
          </a:xfrm>
          <a:prstGeom prst="straightConnector1">
            <a:avLst/>
          </a:prstGeom>
          <a:ln w="88900" cap="sq">
            <a:solidFill>
              <a:srgbClr val="941100"/>
            </a:solidFill>
            <a:miter lim="400000"/>
          </a:ln>
        </p:spPr>
      </p:cxnSp>
      <p:sp>
        <p:nvSpPr>
          <p:cNvPr id="434"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35" name="Connection Line"/>
          <p:cNvCxnSpPr>
            <a:stCxn id="438" idx="0"/>
            <a:endCxn id="436" idx="0"/>
          </p:cNvCxnSpPr>
          <p:nvPr/>
        </p:nvCxnSpPr>
        <p:spPr>
          <a:xfrm>
            <a:off x="20307300" y="5334000"/>
            <a:ext cx="476250" cy="3181350"/>
          </a:xfrm>
          <a:prstGeom prst="straightConnector1">
            <a:avLst/>
          </a:prstGeom>
          <a:ln w="88900" cap="sq">
            <a:solidFill>
              <a:srgbClr val="941100"/>
            </a:solidFill>
            <a:miter lim="400000"/>
          </a:ln>
        </p:spPr>
      </p:cxnSp>
      <p:sp>
        <p:nvSpPr>
          <p:cNvPr id="436"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37" name="Connection Line"/>
          <p:cNvCxnSpPr>
            <a:stCxn id="439" idx="0"/>
            <a:endCxn id="438" idx="0"/>
          </p:cNvCxnSpPr>
          <p:nvPr/>
        </p:nvCxnSpPr>
        <p:spPr>
          <a:xfrm>
            <a:off x="18516600" y="3619500"/>
            <a:ext cx="1790700" cy="1714500"/>
          </a:xfrm>
          <a:prstGeom prst="straightConnector1">
            <a:avLst/>
          </a:prstGeom>
          <a:ln w="88900" cap="sq">
            <a:solidFill>
              <a:srgbClr val="941100"/>
            </a:solidFill>
            <a:miter lim="400000"/>
          </a:ln>
        </p:spPr>
      </p:cxnSp>
      <p:sp>
        <p:nvSpPr>
          <p:cNvPr id="438"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39"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40" name="Connection Line"/>
          <p:cNvCxnSpPr>
            <a:stCxn id="425" idx="0"/>
            <a:endCxn id="427" idx="0"/>
          </p:cNvCxnSpPr>
          <p:nvPr/>
        </p:nvCxnSpPr>
        <p:spPr>
          <a:xfrm flipH="1">
            <a:off x="12039600" y="8705850"/>
            <a:ext cx="1885950" cy="2857500"/>
          </a:xfrm>
          <a:prstGeom prst="straightConnector1">
            <a:avLst/>
          </a:prstGeom>
          <a:ln w="88900" cap="sq">
            <a:solidFill>
              <a:srgbClr val="941100"/>
            </a:solidFill>
            <a:miter lim="400000"/>
          </a:ln>
        </p:spPr>
      </p:cxnSp>
      <p:sp>
        <p:nvSpPr>
          <p:cNvPr id="441"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442"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443"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444"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445"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446"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447"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448"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423">
                                            <p:txEl>
                                              <p:pRg st="2" end="2"/>
                                            </p:txEl>
                                          </p:spTgt>
                                        </p:tgtEl>
                                        <p:attrNameLst>
                                          <p:attrName>style.visibility</p:attrName>
                                        </p:attrNameLst>
                                      </p:cBhvr>
                                      <p:to>
                                        <p:strVal val="visible"/>
                                      </p:to>
                                    </p:set>
                                    <p:animEffect transition="in" filter="fade">
                                      <p:cBhvr>
                                        <p:cTn id="7" dur="500"/>
                                        <p:tgtEl>
                                          <p:spTgt spid="423">
                                            <p:txEl>
                                              <p:pRg st="2" end="2"/>
                                            </p:txEl>
                                          </p:spTgt>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423">
                                            <p:txEl>
                                              <p:pRg st="3" end="3"/>
                                            </p:txEl>
                                          </p:spTgt>
                                        </p:tgtEl>
                                        <p:attrNameLst>
                                          <p:attrName>style.visibility</p:attrName>
                                        </p:attrNameLst>
                                      </p:cBhvr>
                                      <p:to>
                                        <p:strVal val="visible"/>
                                      </p:to>
                                    </p:set>
                                    <p:animEffect transition="in" filter="fade">
                                      <p:cBhvr>
                                        <p:cTn id="11" dur="500"/>
                                        <p:tgtEl>
                                          <p:spTgt spid="42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5" presetClass="exit" presetSubtype="2" fill="hold" grpId="0" nodeType="clickEffect">
                                  <p:stCondLst>
                                    <p:cond delay="0"/>
                                  </p:stCondLst>
                                  <p:iterate>
                                    <p:tmAbs val="0"/>
                                  </p:iterate>
                                  <p:childTnLst>
                                    <p:anim calcmode="lin" valueType="num">
                                      <p:cBhvr>
                                        <p:cTn id="15" dur="1500" fill="hold"/>
                                        <p:tgtEl>
                                          <p:spTgt spid="435"/>
                                        </p:tgtEl>
                                        <p:attrNameLst>
                                          <p:attrName>ppt_w</p:attrName>
                                        </p:attrNameLst>
                                      </p:cBhvr>
                                      <p:tavLst>
                                        <p:tav tm="0">
                                          <p:val>
                                            <p:strVal val="ppt_w"/>
                                          </p:val>
                                        </p:tav>
                                        <p:tav tm="100000">
                                          <p:val>
                                            <p:fltVal val="0"/>
                                          </p:val>
                                        </p:tav>
                                      </p:tavLst>
                                    </p:anim>
                                    <p:anim calcmode="lin" valueType="num">
                                      <p:cBhvr>
                                        <p:cTn id="16" dur="1500" fill="hold"/>
                                        <p:tgtEl>
                                          <p:spTgt spid="435"/>
                                        </p:tgtEl>
                                        <p:attrNameLst>
                                          <p:attrName>ppt_h</p:attrName>
                                        </p:attrNameLst>
                                      </p:cBhvr>
                                      <p:tavLst>
                                        <p:tav tm="0">
                                          <p:val>
                                            <p:strVal val="ppt_h"/>
                                          </p:val>
                                        </p:tav>
                                        <p:tav tm="100000">
                                          <p:val>
                                            <p:fltVal val="0"/>
                                          </p:val>
                                        </p:tav>
                                      </p:tavLst>
                                    </p:anim>
                                    <p:anim calcmode="lin" valueType="num">
                                      <p:cBhvr>
                                        <p:cTn id="17" dur="1500" fill="hold"/>
                                        <p:tgtEl>
                                          <p:spTgt spid="435"/>
                                        </p:tgtEl>
                                        <p:attrNameLst>
                                          <p:attrName>ppt_x</p:attrName>
                                        </p:attrNameLst>
                                      </p:cBhvr>
                                      <p:tavLst>
                                        <p:tav tm="0">
                                          <p:val>
                                            <p:strVal val="ppt_x"/>
                                          </p:val>
                                        </p:tav>
                                        <p:tav tm="5000">
                                          <p:val>
                                            <p:strVal val="ppt_x+-0.0500*(ppt_x*0.9511+(1-ppt_y)*0.3090)"/>
                                          </p:val>
                                        </p:tav>
                                        <p:tav tm="10000">
                                          <p:val>
                                            <p:strVal val="ppt_x+-0.1000*(ppt_x*0.8090+(1-ppt_y)*0.5878)"/>
                                          </p:val>
                                        </p:tav>
                                        <p:tav tm="15000">
                                          <p:val>
                                            <p:strVal val="ppt_x+-0.1500*(ppt_x*0.5878+(1-ppt_y)*0.8090)"/>
                                          </p:val>
                                        </p:tav>
                                        <p:tav tm="20000">
                                          <p:val>
                                            <p:strVal val="ppt_x+-0.2000*(ppt_x*0.3090+(1-ppt_y)*0.9511)"/>
                                          </p:val>
                                        </p:tav>
                                        <p:tav tm="25000">
                                          <p:val>
                                            <p:strVal val="ppt_x+-0.2500*(ppt_x*-0.0000+(1-ppt_y)*1.0000)"/>
                                          </p:val>
                                        </p:tav>
                                        <p:tav tm="30000">
                                          <p:val>
                                            <p:strVal val="ppt_x+-0.3000*(ppt_x*-0.3090+(1-ppt_y)*0.9511)"/>
                                          </p:val>
                                        </p:tav>
                                        <p:tav tm="35000">
                                          <p:val>
                                            <p:strVal val="ppt_x+-0.3500*(ppt_x*-0.5878+(1-ppt_y)*0.8090)"/>
                                          </p:val>
                                        </p:tav>
                                        <p:tav tm="40000">
                                          <p:val>
                                            <p:strVal val="ppt_x+-0.4000*(ppt_x*-0.8090+(1-ppt_y)*0.5878)"/>
                                          </p:val>
                                        </p:tav>
                                        <p:tav tm="45000">
                                          <p:val>
                                            <p:strVal val="ppt_x+-0.4500*(ppt_x*-0.9511+(1-ppt_y)*0.3090)"/>
                                          </p:val>
                                        </p:tav>
                                        <p:tav tm="50000">
                                          <p:val>
                                            <p:strVal val="ppt_x+-0.5000*(ppt_x*-1.0000+(1-ppt_y)*-0.0000)"/>
                                          </p:val>
                                        </p:tav>
                                        <p:tav tm="55000">
                                          <p:val>
                                            <p:strVal val="ppt_x+-0.5500*(ppt_x*-0.9511+(1-ppt_y)*-0.3090)"/>
                                          </p:val>
                                        </p:tav>
                                        <p:tav tm="60000">
                                          <p:val>
                                            <p:strVal val="ppt_x+-0.6000*(ppt_x*-0.8090+(1-ppt_y)*-0.5878)"/>
                                          </p:val>
                                        </p:tav>
                                        <p:tav tm="65000">
                                          <p:val>
                                            <p:strVal val="ppt_x+-0.6500*(ppt_x*-0.5878+(1-ppt_y)*-0.8090)"/>
                                          </p:val>
                                        </p:tav>
                                        <p:tav tm="70000">
                                          <p:val>
                                            <p:strVal val="ppt_x+-0.7000*(ppt_x*-0.3090+(1-ppt_y)*-0.9511)"/>
                                          </p:val>
                                        </p:tav>
                                        <p:tav tm="75000">
                                          <p:val>
                                            <p:strVal val="ppt_x+-0.7500*(ppt_x*0.0000+(1-ppt_y)*-1.0000)"/>
                                          </p:val>
                                        </p:tav>
                                        <p:tav tm="80000">
                                          <p:val>
                                            <p:strVal val="ppt_x+-0.8000*(ppt_x*0.3090+(1-ppt_y)*-0.9511)"/>
                                          </p:val>
                                        </p:tav>
                                        <p:tav tm="85000">
                                          <p:val>
                                            <p:strVal val="ppt_x+-0.8500*(ppt_x*0.5878+(1-ppt_y)*-0.8090)"/>
                                          </p:val>
                                        </p:tav>
                                        <p:tav tm="90000">
                                          <p:val>
                                            <p:strVal val="ppt_x+-0.9000*(ppt_x*0.8090+(1-ppt_y)*-0.5878)"/>
                                          </p:val>
                                        </p:tav>
                                        <p:tav tm="95000">
                                          <p:val>
                                            <p:strVal val="ppt_x+-0.9500*(ppt_x*0.9511+(1-ppt_y)*-0.3090)"/>
                                          </p:val>
                                        </p:tav>
                                        <p:tav tm="100000">
                                          <p:val>
                                            <p:strVal val="ppt_x+-1.0000*(ppt_x*1.0000+(1-ppt_y)*0.0000)"/>
                                          </p:val>
                                        </p:tav>
                                      </p:tavLst>
                                    </p:anim>
                                    <p:anim calcmode="lin" valueType="num">
                                      <p:cBhvr>
                                        <p:cTn id="18" dur="1500" fill="hold"/>
                                        <p:tgtEl>
                                          <p:spTgt spid="435"/>
                                        </p:tgtEl>
                                        <p:attrNameLst>
                                          <p:attrName>ppt_y</p:attrName>
                                        </p:attrNameLst>
                                      </p:cBhvr>
                                      <p:tavLst>
                                        <p:tav tm="0">
                                          <p:val>
                                            <p:strVal val="ppt_y"/>
                                          </p:val>
                                        </p:tav>
                                        <p:tav tm="5000">
                                          <p:val>
                                            <p:strVal val="ppt_y+-0.0500*(ppt_x*0.3090-(1-ppt_y)*0.9511)"/>
                                          </p:val>
                                        </p:tav>
                                        <p:tav tm="10000">
                                          <p:val>
                                            <p:strVal val="ppt_y+-0.1000*(ppt_x*0.5878-(1-ppt_y)*0.8090)"/>
                                          </p:val>
                                        </p:tav>
                                        <p:tav tm="15000">
                                          <p:val>
                                            <p:strVal val="ppt_y+-0.1500*(ppt_x*0.8090-(1-ppt_y)*0.5878)"/>
                                          </p:val>
                                        </p:tav>
                                        <p:tav tm="20000">
                                          <p:val>
                                            <p:strVal val="ppt_y+-0.2000*(ppt_x*0.9511-(1-ppt_y)*0.3090)"/>
                                          </p:val>
                                        </p:tav>
                                        <p:tav tm="25000">
                                          <p:val>
                                            <p:strVal val="ppt_y+-0.2500*(ppt_x*1.0000-(1-ppt_y)*-0.0000)"/>
                                          </p:val>
                                        </p:tav>
                                        <p:tav tm="30000">
                                          <p:val>
                                            <p:strVal val="ppt_y+-0.3000*(ppt_x*0.9511-(1-ppt_y)*-0.3090)"/>
                                          </p:val>
                                        </p:tav>
                                        <p:tav tm="35000">
                                          <p:val>
                                            <p:strVal val="ppt_y+-0.3500*(ppt_x*0.8090-(1-ppt_y)*-0.5878)"/>
                                          </p:val>
                                        </p:tav>
                                        <p:tav tm="40000">
                                          <p:val>
                                            <p:strVal val="ppt_y+-0.4000*(ppt_x*0.5878-(1-ppt_y)*-0.8090)"/>
                                          </p:val>
                                        </p:tav>
                                        <p:tav tm="45000">
                                          <p:val>
                                            <p:strVal val="ppt_y+-0.4500*(ppt_x*0.3090-(1-ppt_y)*-0.9511)"/>
                                          </p:val>
                                        </p:tav>
                                        <p:tav tm="50000">
                                          <p:val>
                                            <p:strVal val="ppt_y+-0.5000*(ppt_x*-0.0000-(1-ppt_y)*-1.0000)"/>
                                          </p:val>
                                        </p:tav>
                                        <p:tav tm="55000">
                                          <p:val>
                                            <p:strVal val="ppt_y+-0.5500*(ppt_x*-0.3090-(1-ppt_y)*-0.9511)"/>
                                          </p:val>
                                        </p:tav>
                                        <p:tav tm="60000">
                                          <p:val>
                                            <p:strVal val="ppt_y+-0.6000*(ppt_x*-0.5878-(1-ppt_y)*-0.8090)"/>
                                          </p:val>
                                        </p:tav>
                                        <p:tav tm="65000">
                                          <p:val>
                                            <p:strVal val="ppt_y+-0.6500*(ppt_x*-0.8090-(1-ppt_y)*-0.5878)"/>
                                          </p:val>
                                        </p:tav>
                                        <p:tav tm="70000">
                                          <p:val>
                                            <p:strVal val="ppt_y+-0.7000*(ppt_x*-0.9511-(1-ppt_y)*-0.3090)"/>
                                          </p:val>
                                        </p:tav>
                                        <p:tav tm="75000">
                                          <p:val>
                                            <p:strVal val="ppt_y+-0.7500*(ppt_x*-1.0000-(1-ppt_y)*0.0000)"/>
                                          </p:val>
                                        </p:tav>
                                        <p:tav tm="80000">
                                          <p:val>
                                            <p:strVal val="ppt_y+-0.8000*(ppt_x*-0.9511-(1-ppt_y)*0.3090)"/>
                                          </p:val>
                                        </p:tav>
                                        <p:tav tm="85000">
                                          <p:val>
                                            <p:strVal val="ppt_y+-0.8500*(ppt_x*-0.8090-(1-ppt_y)*0.5878)"/>
                                          </p:val>
                                        </p:tav>
                                        <p:tav tm="90000">
                                          <p:val>
                                            <p:strVal val="ppt_y+-0.9000*(ppt_x*-0.5878-(1-ppt_y)*0.8090)"/>
                                          </p:val>
                                        </p:tav>
                                        <p:tav tm="95000">
                                          <p:val>
                                            <p:strVal val="ppt_y+-0.9500*(ppt_x*-0.3090-(1-ppt_y)*0.9511)"/>
                                          </p:val>
                                        </p:tav>
                                        <p:tav tm="100000">
                                          <p:val>
                                            <p:strVal val="ppt_y+-1.0000*(ppt_x*0.0000-(1-ppt_y)*1.0000)"/>
                                          </p:val>
                                        </p:tav>
                                      </p:tavLst>
                                    </p:anim>
                                    <p:set>
                                      <p:cBhvr>
                                        <p:cTn id="19" fill="hold">
                                          <p:stCondLst>
                                            <p:cond delay="1499"/>
                                          </p:stCondLst>
                                        </p:cTn>
                                        <p:tgtEl>
                                          <p:spTgt spid="43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423">
                                            <p:txEl>
                                              <p:pRg st="4" end="4"/>
                                            </p:txEl>
                                          </p:spTgt>
                                        </p:tgtEl>
                                        <p:attrNameLst>
                                          <p:attrName>style.visibility</p:attrName>
                                        </p:attrNameLst>
                                      </p:cBhvr>
                                      <p:to>
                                        <p:strVal val="visible"/>
                                      </p:to>
                                    </p:set>
                                    <p:animEffect transition="in" filter="fade">
                                      <p:cBhvr>
                                        <p:cTn id="24" dur="500"/>
                                        <p:tgtEl>
                                          <p:spTgt spid="423">
                                            <p:txEl>
                                              <p:pRg st="4" end="4"/>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423">
                                            <p:txEl>
                                              <p:pRg st="5" end="5"/>
                                            </p:txEl>
                                          </p:spTgt>
                                        </p:tgtEl>
                                        <p:attrNameLst>
                                          <p:attrName>style.visibility</p:attrName>
                                        </p:attrNameLst>
                                      </p:cBhvr>
                                      <p:to>
                                        <p:strVal val="visible"/>
                                      </p:to>
                                    </p:set>
                                    <p:animEffect transition="in" filter="fade">
                                      <p:cBhvr>
                                        <p:cTn id="28" dur="500"/>
                                        <p:tgtEl>
                                          <p:spTgt spid="4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 grpId="0" build="p" bldLvl="5" animBg="1" advAuto="0"/>
      <p:bldP spid="435" grpId="0"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Adjacency and Connectedness"/>
          <p:cNvSpPr txBox="1">
            <a:spLocks noGrp="1"/>
          </p:cNvSpPr>
          <p:nvPr>
            <p:ph type="title"/>
          </p:nvPr>
        </p:nvSpPr>
        <p:spPr>
          <a:xfrm>
            <a:off x="400050" y="0"/>
            <a:ext cx="21964650" cy="2095500"/>
          </a:xfrm>
          <a:prstGeom prst="rect">
            <a:avLst/>
          </a:prstGeom>
        </p:spPr>
        <p:txBody>
          <a:bodyPr/>
          <a:lstStyle/>
          <a:p>
            <a:r>
              <a:t>Adjacency and Connectedness</a:t>
            </a:r>
          </a:p>
        </p:txBody>
      </p:sp>
      <p:sp>
        <p:nvSpPr>
          <p:cNvPr id="453" name="Complete Graph…"/>
          <p:cNvSpPr txBox="1">
            <a:spLocks noGrp="1"/>
          </p:cNvSpPr>
          <p:nvPr>
            <p:ph type="body" sz="half" idx="1"/>
          </p:nvPr>
        </p:nvSpPr>
        <p:spPr>
          <a:xfrm>
            <a:off x="186500" y="2438400"/>
            <a:ext cx="14269995" cy="8775700"/>
          </a:xfrm>
          <a:prstGeom prst="rect">
            <a:avLst/>
          </a:prstGeom>
        </p:spPr>
        <p:txBody>
          <a:bodyPr/>
          <a:lstStyle/>
          <a:p>
            <a:pPr>
              <a:buBlip>
                <a:blip r:embed="rId3"/>
              </a:buBlip>
            </a:pPr>
            <a:r>
              <a:t>Complete Graph</a:t>
            </a:r>
          </a:p>
          <a:p>
            <a:pPr lvl="1">
              <a:buBlip>
                <a:blip r:embed="rId3"/>
              </a:buBlip>
            </a:pPr>
            <a:r>
              <a:t>Every pair of vertices is connected</a:t>
            </a:r>
          </a:p>
          <a:p>
            <a:pPr>
              <a:buBlip>
                <a:blip r:embed="rId3"/>
              </a:buBlip>
            </a:pPr>
            <a:r>
              <a:t>A graph with </a:t>
            </a:r>
            <a:r>
              <a:rPr i="1">
                <a:latin typeface="Courier New"/>
                <a:ea typeface="Courier New"/>
                <a:cs typeface="Courier New"/>
                <a:sym typeface="Courier New"/>
              </a:rPr>
              <a:t>n</a:t>
            </a:r>
            <a:r>
              <a:t> vertices, can have at most</a:t>
            </a:r>
          </a:p>
          <a:p>
            <a:pPr lvl="1">
              <a:spcBef>
                <a:spcPts val="3000"/>
              </a:spcBef>
              <a:buBlip>
                <a:blip r:embed="rId3"/>
              </a:buBlip>
            </a:pPr>
            <a:r>
              <a:rPr b="1" i="1">
                <a:latin typeface="Courier New"/>
                <a:ea typeface="Courier New"/>
                <a:cs typeface="Courier New"/>
                <a:sym typeface="Courier New"/>
              </a:rPr>
              <a:t>n(n-1)/2</a:t>
            </a:r>
            <a:r>
              <a:t> edges if the graph is undirected</a:t>
            </a:r>
          </a:p>
          <a:p>
            <a:pPr lvl="1">
              <a:buBlip>
                <a:blip r:embed="rId3"/>
              </a:buBlip>
            </a:pPr>
            <a:r>
              <a:rPr b="1" i="1">
                <a:latin typeface="Courier New"/>
                <a:ea typeface="Courier New"/>
                <a:cs typeface="Courier New"/>
                <a:sym typeface="Courier New"/>
              </a:rPr>
              <a:t>n(n-1)</a:t>
            </a:r>
            <a:r>
              <a:rPr b="1" i="1">
                <a:latin typeface="Gill Sans"/>
                <a:ea typeface="Gill Sans"/>
                <a:cs typeface="Gill Sans"/>
                <a:sym typeface="Gill Sans"/>
              </a:rPr>
              <a:t> </a:t>
            </a:r>
            <a:r>
              <a:t>edges if the graph is directed</a:t>
            </a:r>
          </a:p>
        </p:txBody>
      </p:sp>
      <p:cxnSp>
        <p:nvCxnSpPr>
          <p:cNvPr id="454" name="Connection Line"/>
          <p:cNvCxnSpPr>
            <a:stCxn id="455" idx="0"/>
            <a:endCxn id="460" idx="0"/>
          </p:cNvCxnSpPr>
          <p:nvPr/>
        </p:nvCxnSpPr>
        <p:spPr>
          <a:xfrm>
            <a:off x="13925550" y="8705850"/>
            <a:ext cx="2271515" cy="1460500"/>
          </a:xfrm>
          <a:prstGeom prst="straightConnector1">
            <a:avLst/>
          </a:prstGeom>
          <a:ln w="88900" cap="sq">
            <a:solidFill>
              <a:srgbClr val="941100"/>
            </a:solidFill>
            <a:miter lim="400000"/>
          </a:ln>
        </p:spPr>
      </p:cxnSp>
      <p:sp>
        <p:nvSpPr>
          <p:cNvPr id="455"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56" name="Connection Line"/>
          <p:cNvCxnSpPr>
            <a:stCxn id="462" idx="0"/>
            <a:endCxn id="457" idx="0"/>
          </p:cNvCxnSpPr>
          <p:nvPr/>
        </p:nvCxnSpPr>
        <p:spPr>
          <a:xfrm flipH="1">
            <a:off x="12039600" y="11245850"/>
            <a:ext cx="4698635" cy="317500"/>
          </a:xfrm>
          <a:prstGeom prst="straightConnector1">
            <a:avLst/>
          </a:prstGeom>
          <a:ln w="88900" cap="sq">
            <a:solidFill>
              <a:srgbClr val="941100"/>
            </a:solidFill>
            <a:miter lim="400000"/>
          </a:ln>
        </p:spPr>
      </p:cxnSp>
      <p:sp>
        <p:nvSpPr>
          <p:cNvPr id="457"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58" name="Connection Line"/>
          <p:cNvCxnSpPr>
            <a:stCxn id="460" idx="0"/>
            <a:endCxn id="462" idx="0"/>
          </p:cNvCxnSpPr>
          <p:nvPr/>
        </p:nvCxnSpPr>
        <p:spPr>
          <a:xfrm>
            <a:off x="16197064" y="10166350"/>
            <a:ext cx="541171" cy="1079500"/>
          </a:xfrm>
          <a:prstGeom prst="straightConnector1">
            <a:avLst/>
          </a:prstGeom>
          <a:ln w="88900" cap="sq">
            <a:solidFill>
              <a:srgbClr val="941100"/>
            </a:solidFill>
            <a:miter lim="400000"/>
          </a:ln>
        </p:spPr>
      </p:cxnSp>
      <p:cxnSp>
        <p:nvCxnSpPr>
          <p:cNvPr id="459" name="Connection Line"/>
          <p:cNvCxnSpPr>
            <a:stCxn id="466" idx="0"/>
            <a:endCxn id="460" idx="0"/>
          </p:cNvCxnSpPr>
          <p:nvPr/>
        </p:nvCxnSpPr>
        <p:spPr>
          <a:xfrm flipH="1">
            <a:off x="16197064" y="8515350"/>
            <a:ext cx="4586486" cy="1651000"/>
          </a:xfrm>
          <a:prstGeom prst="straightConnector1">
            <a:avLst/>
          </a:prstGeom>
          <a:ln w="88900" cap="sq">
            <a:solidFill>
              <a:srgbClr val="941100"/>
            </a:solidFill>
            <a:miter lim="400000"/>
          </a:ln>
        </p:spPr>
      </p:cxnSp>
      <p:sp>
        <p:nvSpPr>
          <p:cNvPr id="460"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61" name="Connection Line"/>
          <p:cNvCxnSpPr>
            <a:stCxn id="464" idx="0"/>
            <a:endCxn id="462" idx="0"/>
          </p:cNvCxnSpPr>
          <p:nvPr/>
        </p:nvCxnSpPr>
        <p:spPr>
          <a:xfrm flipH="1">
            <a:off x="16738234" y="10648950"/>
            <a:ext cx="3892916" cy="596900"/>
          </a:xfrm>
          <a:prstGeom prst="straightConnector1">
            <a:avLst/>
          </a:prstGeom>
          <a:ln w="88900" cap="sq">
            <a:solidFill>
              <a:srgbClr val="941100"/>
            </a:solidFill>
            <a:miter lim="400000"/>
          </a:ln>
        </p:spPr>
      </p:cxnSp>
      <p:sp>
        <p:nvSpPr>
          <p:cNvPr id="462"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63" name="Connection Line"/>
          <p:cNvCxnSpPr>
            <a:stCxn id="466" idx="0"/>
            <a:endCxn id="464" idx="0"/>
          </p:cNvCxnSpPr>
          <p:nvPr/>
        </p:nvCxnSpPr>
        <p:spPr>
          <a:xfrm flipH="1">
            <a:off x="20631150" y="8515350"/>
            <a:ext cx="152400" cy="2133600"/>
          </a:xfrm>
          <a:prstGeom prst="straightConnector1">
            <a:avLst/>
          </a:prstGeom>
          <a:ln w="88900" cap="sq">
            <a:solidFill>
              <a:srgbClr val="941100"/>
            </a:solidFill>
            <a:miter lim="400000"/>
          </a:ln>
        </p:spPr>
      </p:cxnSp>
      <p:sp>
        <p:nvSpPr>
          <p:cNvPr id="464"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65" name="Connection Line"/>
          <p:cNvCxnSpPr>
            <a:stCxn id="468" idx="0"/>
            <a:endCxn id="466" idx="0"/>
          </p:cNvCxnSpPr>
          <p:nvPr/>
        </p:nvCxnSpPr>
        <p:spPr>
          <a:xfrm>
            <a:off x="20307300" y="5334000"/>
            <a:ext cx="476250" cy="3181350"/>
          </a:xfrm>
          <a:prstGeom prst="straightConnector1">
            <a:avLst/>
          </a:prstGeom>
          <a:ln w="88900" cap="sq">
            <a:solidFill>
              <a:srgbClr val="941100"/>
            </a:solidFill>
            <a:miter lim="400000"/>
          </a:ln>
        </p:spPr>
      </p:cxnSp>
      <p:sp>
        <p:nvSpPr>
          <p:cNvPr id="466"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67" name="Connection Line"/>
          <p:cNvCxnSpPr>
            <a:stCxn id="469" idx="0"/>
            <a:endCxn id="468" idx="0"/>
          </p:cNvCxnSpPr>
          <p:nvPr/>
        </p:nvCxnSpPr>
        <p:spPr>
          <a:xfrm>
            <a:off x="18516600" y="3619500"/>
            <a:ext cx="1790700" cy="1714500"/>
          </a:xfrm>
          <a:prstGeom prst="straightConnector1">
            <a:avLst/>
          </a:prstGeom>
          <a:ln w="88900" cap="sq">
            <a:solidFill>
              <a:srgbClr val="941100"/>
            </a:solidFill>
            <a:miter lim="400000"/>
          </a:ln>
        </p:spPr>
      </p:cxnSp>
      <p:sp>
        <p:nvSpPr>
          <p:cNvPr id="468"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469"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470" name="Connection Line"/>
          <p:cNvCxnSpPr>
            <a:stCxn id="455" idx="0"/>
            <a:endCxn id="457" idx="0"/>
          </p:cNvCxnSpPr>
          <p:nvPr/>
        </p:nvCxnSpPr>
        <p:spPr>
          <a:xfrm flipH="1">
            <a:off x="12039600" y="8705850"/>
            <a:ext cx="1885950" cy="2857500"/>
          </a:xfrm>
          <a:prstGeom prst="straightConnector1">
            <a:avLst/>
          </a:prstGeom>
          <a:ln w="88900" cap="sq">
            <a:solidFill>
              <a:srgbClr val="941100"/>
            </a:solidFill>
            <a:miter lim="400000"/>
          </a:ln>
        </p:spPr>
      </p:cxnSp>
      <p:sp>
        <p:nvSpPr>
          <p:cNvPr id="471"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472"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473"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474"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475"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476"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477"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478"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cxnSp>
        <p:nvCxnSpPr>
          <p:cNvPr id="479" name="Connection Line"/>
          <p:cNvCxnSpPr>
            <a:stCxn id="460" idx="0"/>
            <a:endCxn id="457" idx="0"/>
          </p:cNvCxnSpPr>
          <p:nvPr/>
        </p:nvCxnSpPr>
        <p:spPr>
          <a:xfrm flipH="1">
            <a:off x="12039600" y="10166350"/>
            <a:ext cx="4157465" cy="1397000"/>
          </a:xfrm>
          <a:prstGeom prst="straightConnector1">
            <a:avLst/>
          </a:prstGeom>
          <a:ln w="88900" cap="sq">
            <a:solidFill>
              <a:srgbClr val="941100"/>
            </a:solidFill>
            <a:miter lim="400000"/>
          </a:ln>
        </p:spPr>
      </p:cxnSp>
      <p:cxnSp>
        <p:nvCxnSpPr>
          <p:cNvPr id="480" name="Connection Line"/>
          <p:cNvCxnSpPr>
            <a:stCxn id="464" idx="0"/>
            <a:endCxn id="457" idx="0"/>
          </p:cNvCxnSpPr>
          <p:nvPr/>
        </p:nvCxnSpPr>
        <p:spPr>
          <a:xfrm flipH="1">
            <a:off x="12039600" y="10648950"/>
            <a:ext cx="8591550" cy="914400"/>
          </a:xfrm>
          <a:prstGeom prst="straightConnector1">
            <a:avLst/>
          </a:prstGeom>
          <a:ln w="88900" cap="sq">
            <a:solidFill>
              <a:srgbClr val="941100"/>
            </a:solidFill>
            <a:miter lim="400000"/>
          </a:ln>
        </p:spPr>
      </p:cxnSp>
      <p:cxnSp>
        <p:nvCxnSpPr>
          <p:cNvPr id="481" name="Connection Line"/>
          <p:cNvCxnSpPr>
            <a:stCxn id="466" idx="0"/>
            <a:endCxn id="457" idx="0"/>
          </p:cNvCxnSpPr>
          <p:nvPr/>
        </p:nvCxnSpPr>
        <p:spPr>
          <a:xfrm flipH="1">
            <a:off x="12039600" y="8515350"/>
            <a:ext cx="8743950" cy="3048000"/>
          </a:xfrm>
          <a:prstGeom prst="straightConnector1">
            <a:avLst/>
          </a:prstGeom>
          <a:ln w="88900" cap="sq">
            <a:solidFill>
              <a:srgbClr val="941100"/>
            </a:solidFill>
            <a:miter lim="400000"/>
          </a:ln>
        </p:spPr>
      </p:cxnSp>
      <p:cxnSp>
        <p:nvCxnSpPr>
          <p:cNvPr id="482" name="Connection Line"/>
          <p:cNvCxnSpPr>
            <a:stCxn id="468" idx="0"/>
            <a:endCxn id="457" idx="0"/>
          </p:cNvCxnSpPr>
          <p:nvPr/>
        </p:nvCxnSpPr>
        <p:spPr>
          <a:xfrm flipH="1">
            <a:off x="12039600" y="5334000"/>
            <a:ext cx="8267700" cy="6229350"/>
          </a:xfrm>
          <a:prstGeom prst="straightConnector1">
            <a:avLst/>
          </a:prstGeom>
          <a:ln w="88900" cap="sq">
            <a:solidFill>
              <a:srgbClr val="941100"/>
            </a:solidFill>
            <a:miter lim="400000"/>
          </a:ln>
        </p:spPr>
      </p:cxnSp>
      <p:cxnSp>
        <p:nvCxnSpPr>
          <p:cNvPr id="483" name="Connection Line"/>
          <p:cNvCxnSpPr>
            <a:stCxn id="469" idx="0"/>
            <a:endCxn id="457" idx="0"/>
          </p:cNvCxnSpPr>
          <p:nvPr/>
        </p:nvCxnSpPr>
        <p:spPr>
          <a:xfrm flipH="1">
            <a:off x="12039600" y="3619500"/>
            <a:ext cx="6477000" cy="7943850"/>
          </a:xfrm>
          <a:prstGeom prst="straightConnector1">
            <a:avLst/>
          </a:prstGeom>
          <a:ln w="88900" cap="sq">
            <a:solidFill>
              <a:srgbClr val="941100"/>
            </a:solidFill>
            <a:miter lim="400000"/>
          </a:ln>
        </p:spPr>
      </p:cxnSp>
      <p:cxnSp>
        <p:nvCxnSpPr>
          <p:cNvPr id="484" name="Connection Line"/>
          <p:cNvCxnSpPr>
            <a:stCxn id="462" idx="0"/>
            <a:endCxn id="455" idx="0"/>
          </p:cNvCxnSpPr>
          <p:nvPr/>
        </p:nvCxnSpPr>
        <p:spPr>
          <a:xfrm flipH="1" flipV="1">
            <a:off x="13925550" y="8705850"/>
            <a:ext cx="2812685" cy="2540000"/>
          </a:xfrm>
          <a:prstGeom prst="straightConnector1">
            <a:avLst/>
          </a:prstGeom>
          <a:ln w="88900" cap="sq">
            <a:solidFill>
              <a:srgbClr val="941100"/>
            </a:solidFill>
            <a:miter lim="400000"/>
          </a:ln>
        </p:spPr>
      </p:cxnSp>
      <p:cxnSp>
        <p:nvCxnSpPr>
          <p:cNvPr id="485" name="Connection Line"/>
          <p:cNvCxnSpPr>
            <a:stCxn id="464" idx="0"/>
            <a:endCxn id="455" idx="0"/>
          </p:cNvCxnSpPr>
          <p:nvPr/>
        </p:nvCxnSpPr>
        <p:spPr>
          <a:xfrm flipH="1" flipV="1">
            <a:off x="13925550" y="8705850"/>
            <a:ext cx="6705600" cy="1943100"/>
          </a:xfrm>
          <a:prstGeom prst="straightConnector1">
            <a:avLst/>
          </a:prstGeom>
          <a:ln w="88900" cap="sq">
            <a:solidFill>
              <a:srgbClr val="941100"/>
            </a:solidFill>
            <a:miter lim="400000"/>
          </a:ln>
        </p:spPr>
      </p:cxnSp>
      <p:cxnSp>
        <p:nvCxnSpPr>
          <p:cNvPr id="486" name="Connection Line"/>
          <p:cNvCxnSpPr>
            <a:stCxn id="466" idx="0"/>
            <a:endCxn id="455" idx="0"/>
          </p:cNvCxnSpPr>
          <p:nvPr/>
        </p:nvCxnSpPr>
        <p:spPr>
          <a:xfrm flipH="1">
            <a:off x="13925550" y="8515350"/>
            <a:ext cx="6858000" cy="190500"/>
          </a:xfrm>
          <a:prstGeom prst="straightConnector1">
            <a:avLst/>
          </a:prstGeom>
          <a:ln w="88900" cap="sq">
            <a:solidFill>
              <a:srgbClr val="941100"/>
            </a:solidFill>
            <a:miter lim="400000"/>
          </a:ln>
        </p:spPr>
      </p:cxnSp>
      <p:cxnSp>
        <p:nvCxnSpPr>
          <p:cNvPr id="487" name="Connection Line"/>
          <p:cNvCxnSpPr>
            <a:stCxn id="468" idx="0"/>
            <a:endCxn id="455" idx="0"/>
          </p:cNvCxnSpPr>
          <p:nvPr/>
        </p:nvCxnSpPr>
        <p:spPr>
          <a:xfrm flipH="1">
            <a:off x="13925550" y="5334000"/>
            <a:ext cx="6381750" cy="3371850"/>
          </a:xfrm>
          <a:prstGeom prst="straightConnector1">
            <a:avLst/>
          </a:prstGeom>
          <a:ln w="88900" cap="sq">
            <a:solidFill>
              <a:srgbClr val="941100"/>
            </a:solidFill>
            <a:miter lim="400000"/>
          </a:ln>
        </p:spPr>
      </p:cxnSp>
      <p:cxnSp>
        <p:nvCxnSpPr>
          <p:cNvPr id="488" name="Connection Line"/>
          <p:cNvCxnSpPr>
            <a:stCxn id="464" idx="0"/>
            <a:endCxn id="460" idx="0"/>
          </p:cNvCxnSpPr>
          <p:nvPr/>
        </p:nvCxnSpPr>
        <p:spPr>
          <a:xfrm flipH="1" flipV="1">
            <a:off x="16197064" y="10166350"/>
            <a:ext cx="4434086" cy="482600"/>
          </a:xfrm>
          <a:prstGeom prst="straightConnector1">
            <a:avLst/>
          </a:prstGeom>
          <a:ln w="88900" cap="sq">
            <a:solidFill>
              <a:srgbClr val="941100"/>
            </a:solidFill>
            <a:miter lim="400000"/>
          </a:ln>
        </p:spPr>
      </p:cxnSp>
      <p:cxnSp>
        <p:nvCxnSpPr>
          <p:cNvPr id="489" name="Connection Line"/>
          <p:cNvCxnSpPr>
            <a:stCxn id="468" idx="0"/>
            <a:endCxn id="460" idx="0"/>
          </p:cNvCxnSpPr>
          <p:nvPr/>
        </p:nvCxnSpPr>
        <p:spPr>
          <a:xfrm flipH="1">
            <a:off x="16197064" y="5334000"/>
            <a:ext cx="4110236" cy="4832350"/>
          </a:xfrm>
          <a:prstGeom prst="straightConnector1">
            <a:avLst/>
          </a:prstGeom>
          <a:ln w="88900" cap="sq">
            <a:solidFill>
              <a:srgbClr val="941100"/>
            </a:solidFill>
            <a:miter lim="400000"/>
          </a:ln>
        </p:spPr>
      </p:cxnSp>
      <p:cxnSp>
        <p:nvCxnSpPr>
          <p:cNvPr id="490" name="Connection Line"/>
          <p:cNvCxnSpPr>
            <a:stCxn id="469" idx="0"/>
            <a:endCxn id="460" idx="0"/>
          </p:cNvCxnSpPr>
          <p:nvPr/>
        </p:nvCxnSpPr>
        <p:spPr>
          <a:xfrm flipH="1">
            <a:off x="16197064" y="3619500"/>
            <a:ext cx="2319536" cy="6546850"/>
          </a:xfrm>
          <a:prstGeom prst="straightConnector1">
            <a:avLst/>
          </a:prstGeom>
          <a:ln w="88900" cap="sq">
            <a:solidFill>
              <a:srgbClr val="941100"/>
            </a:solidFill>
            <a:miter lim="400000"/>
          </a:ln>
        </p:spPr>
      </p:cxnSp>
      <p:cxnSp>
        <p:nvCxnSpPr>
          <p:cNvPr id="491" name="Connection Line"/>
          <p:cNvCxnSpPr>
            <a:stCxn id="466" idx="0"/>
            <a:endCxn id="462" idx="0"/>
          </p:cNvCxnSpPr>
          <p:nvPr/>
        </p:nvCxnSpPr>
        <p:spPr>
          <a:xfrm flipH="1">
            <a:off x="16738234" y="8515350"/>
            <a:ext cx="4045316" cy="2730500"/>
          </a:xfrm>
          <a:prstGeom prst="straightConnector1">
            <a:avLst/>
          </a:prstGeom>
          <a:ln w="88900" cap="sq">
            <a:solidFill>
              <a:srgbClr val="941100"/>
            </a:solidFill>
            <a:miter lim="400000"/>
          </a:ln>
        </p:spPr>
      </p:cxnSp>
      <p:cxnSp>
        <p:nvCxnSpPr>
          <p:cNvPr id="492" name="Connection Line"/>
          <p:cNvCxnSpPr>
            <a:stCxn id="468" idx="0"/>
            <a:endCxn id="462" idx="0"/>
          </p:cNvCxnSpPr>
          <p:nvPr/>
        </p:nvCxnSpPr>
        <p:spPr>
          <a:xfrm flipH="1">
            <a:off x="16738234" y="5334000"/>
            <a:ext cx="3569066" cy="5911850"/>
          </a:xfrm>
          <a:prstGeom prst="straightConnector1">
            <a:avLst/>
          </a:prstGeom>
          <a:ln w="88900" cap="sq">
            <a:solidFill>
              <a:srgbClr val="941100"/>
            </a:solidFill>
            <a:miter lim="400000"/>
          </a:ln>
        </p:spPr>
      </p:cxnSp>
      <p:cxnSp>
        <p:nvCxnSpPr>
          <p:cNvPr id="493" name="Connection Line"/>
          <p:cNvCxnSpPr>
            <a:stCxn id="469" idx="0"/>
            <a:endCxn id="462" idx="0"/>
          </p:cNvCxnSpPr>
          <p:nvPr/>
        </p:nvCxnSpPr>
        <p:spPr>
          <a:xfrm flipH="1">
            <a:off x="16738234" y="3619500"/>
            <a:ext cx="1778366" cy="7626350"/>
          </a:xfrm>
          <a:prstGeom prst="straightConnector1">
            <a:avLst/>
          </a:prstGeom>
          <a:ln w="88900" cap="sq">
            <a:solidFill>
              <a:srgbClr val="941100"/>
            </a:solidFill>
            <a:miter lim="400000"/>
          </a:ln>
        </p:spPr>
      </p:cxnSp>
      <p:cxnSp>
        <p:nvCxnSpPr>
          <p:cNvPr id="494" name="Connection Line"/>
          <p:cNvCxnSpPr>
            <a:stCxn id="468" idx="0"/>
            <a:endCxn id="464" idx="0"/>
          </p:cNvCxnSpPr>
          <p:nvPr/>
        </p:nvCxnSpPr>
        <p:spPr>
          <a:xfrm>
            <a:off x="20307300" y="5334000"/>
            <a:ext cx="323850" cy="5314950"/>
          </a:xfrm>
          <a:prstGeom prst="straightConnector1">
            <a:avLst/>
          </a:prstGeom>
          <a:ln w="88900" cap="sq">
            <a:solidFill>
              <a:srgbClr val="941100"/>
            </a:solidFill>
            <a:miter lim="400000"/>
          </a:ln>
        </p:spPr>
      </p:cxnSp>
      <p:cxnSp>
        <p:nvCxnSpPr>
          <p:cNvPr id="495" name="Connection Line"/>
          <p:cNvCxnSpPr>
            <a:stCxn id="469" idx="0"/>
            <a:endCxn id="464" idx="0"/>
          </p:cNvCxnSpPr>
          <p:nvPr/>
        </p:nvCxnSpPr>
        <p:spPr>
          <a:xfrm>
            <a:off x="18516600" y="3619500"/>
            <a:ext cx="2114550" cy="7029450"/>
          </a:xfrm>
          <a:prstGeom prst="straightConnector1">
            <a:avLst/>
          </a:prstGeom>
          <a:ln w="88900" cap="sq">
            <a:solidFill>
              <a:srgbClr val="941100"/>
            </a:solidFill>
            <a:miter lim="400000"/>
          </a:ln>
        </p:spPr>
      </p:cxnSp>
      <p:cxnSp>
        <p:nvCxnSpPr>
          <p:cNvPr id="496" name="Connection Line"/>
          <p:cNvCxnSpPr>
            <a:stCxn id="469" idx="0"/>
            <a:endCxn id="466" idx="0"/>
          </p:cNvCxnSpPr>
          <p:nvPr/>
        </p:nvCxnSpPr>
        <p:spPr>
          <a:xfrm>
            <a:off x="18516600" y="3619500"/>
            <a:ext cx="2266950" cy="4895850"/>
          </a:xfrm>
          <a:prstGeom prst="straightConnector1">
            <a:avLst/>
          </a:prstGeom>
          <a:ln w="88900" cap="sq">
            <a:solidFill>
              <a:srgbClr val="941100"/>
            </a:solidFill>
            <a:miter lim="400000"/>
          </a:ln>
        </p:spPr>
      </p:cxnSp>
      <p:sp>
        <p:nvSpPr>
          <p:cNvPr id="497" name="A dense graph"/>
          <p:cNvSpPr/>
          <p:nvPr/>
        </p:nvSpPr>
        <p:spPr>
          <a:xfrm>
            <a:off x="5439432" y="9298260"/>
            <a:ext cx="6949418"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chemeClr val="accent3">
                    <a:hueOff val="914337"/>
                    <a:satOff val="31515"/>
                    <a:lumOff val="-30790"/>
                  </a:schemeClr>
                </a:solidFill>
                <a:latin typeface="Comic Sans MS"/>
                <a:ea typeface="Comic Sans MS"/>
                <a:cs typeface="Comic Sans MS"/>
                <a:sym typeface="Comic Sans MS"/>
              </a:defRPr>
            </a:lvl1pPr>
          </a:lstStyle>
          <a:p>
            <a:r>
              <a:t>A dense graph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0" nodeType="clickEffect">
                                  <p:stCondLst>
                                    <p:cond delay="0"/>
                                  </p:stCondLst>
                                  <p:iterate>
                                    <p:tmAbs val="0"/>
                                  </p:iterate>
                                  <p:childTnLst>
                                    <p:set>
                                      <p:cBhvr>
                                        <p:cTn id="6" fill="hold"/>
                                        <p:tgtEl>
                                          <p:spTgt spid="453">
                                            <p:bg/>
                                          </p:spTgt>
                                        </p:tgtEl>
                                        <p:attrNameLst>
                                          <p:attrName>style.visibility</p:attrName>
                                        </p:attrNameLst>
                                      </p:cBhvr>
                                      <p:to>
                                        <p:strVal val="visible"/>
                                      </p:to>
                                    </p:set>
                                    <p:animEffect transition="in" filter="fade">
                                      <p:cBhvr>
                                        <p:cTn id="7" dur="500"/>
                                        <p:tgtEl>
                                          <p:spTgt spid="453">
                                            <p:bg/>
                                          </p:spTgt>
                                        </p:tgtEl>
                                      </p:cBhvr>
                                    </p:animEffect>
                                  </p:childTnLst>
                                </p:cTn>
                              </p:par>
                              <p:par>
                                <p:cTn id="8" presetID="10" presetClass="entr" presetSubtype="0" fill="hold" grpId="0" nodeType="withEffect">
                                  <p:stCondLst>
                                    <p:cond delay="0"/>
                                  </p:stCondLst>
                                  <p:iterate>
                                    <p:tmAbs val="0"/>
                                  </p:iterate>
                                  <p:childTnLst>
                                    <p:set>
                                      <p:cBhvr>
                                        <p:cTn id="9" fill="hold"/>
                                        <p:tgtEl>
                                          <p:spTgt spid="453">
                                            <p:txEl>
                                              <p:pRg st="0" end="0"/>
                                            </p:txEl>
                                          </p:spTgt>
                                        </p:tgtEl>
                                        <p:attrNameLst>
                                          <p:attrName>style.visibility</p:attrName>
                                        </p:attrNameLst>
                                      </p:cBhvr>
                                      <p:to>
                                        <p:strVal val="visible"/>
                                      </p:to>
                                    </p:set>
                                    <p:animEffect transition="in" filter="fade">
                                      <p:cBhvr>
                                        <p:cTn id="10" dur="500"/>
                                        <p:tgtEl>
                                          <p:spTgt spid="453">
                                            <p:txEl>
                                              <p:pRg st="0" end="0"/>
                                            </p:txEl>
                                          </p:spTgt>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453">
                                            <p:txEl>
                                              <p:pRg st="1" end="1"/>
                                            </p:txEl>
                                          </p:spTgt>
                                        </p:tgtEl>
                                        <p:attrNameLst>
                                          <p:attrName>style.visibility</p:attrName>
                                        </p:attrNameLst>
                                      </p:cBhvr>
                                      <p:to>
                                        <p:strVal val="visible"/>
                                      </p:to>
                                    </p:set>
                                    <p:animEffect transition="in" filter="fade">
                                      <p:cBhvr>
                                        <p:cTn id="14" dur="500"/>
                                        <p:tgtEl>
                                          <p:spTgt spid="45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fill="hold" grpId="0" nodeType="clickEffect">
                                  <p:stCondLst>
                                    <p:cond delay="0"/>
                                  </p:stCondLst>
                                  <p:iterate>
                                    <p:tmAbs val="0"/>
                                  </p:iterate>
                                  <p:childTnLst>
                                    <p:set>
                                      <p:cBhvr>
                                        <p:cTn id="18" fill="hold"/>
                                        <p:tgtEl>
                                          <p:spTgt spid="479"/>
                                        </p:tgtEl>
                                        <p:attrNameLst>
                                          <p:attrName>style.visibility</p:attrName>
                                        </p:attrNameLst>
                                      </p:cBhvr>
                                      <p:to>
                                        <p:strVal val="visible"/>
                                      </p:to>
                                    </p:set>
                                    <p:animEffect transition="in" filter="dissolve">
                                      <p:cBhvr>
                                        <p:cTn id="19" dur="500"/>
                                        <p:tgtEl>
                                          <p:spTgt spid="479"/>
                                        </p:tgtEl>
                                      </p:cBhvr>
                                    </p:animEffect>
                                  </p:childTnLst>
                                </p:cTn>
                              </p:par>
                            </p:childTnLst>
                          </p:cTn>
                        </p:par>
                        <p:par>
                          <p:cTn id="20" fill="hold">
                            <p:stCondLst>
                              <p:cond delay="500"/>
                            </p:stCondLst>
                            <p:childTnLst>
                              <p:par>
                                <p:cTn id="21" presetID="9" presetClass="entr" fill="hold" grpId="0" nodeType="afterEffect">
                                  <p:stCondLst>
                                    <p:cond delay="200"/>
                                  </p:stCondLst>
                                  <p:iterate>
                                    <p:tmAbs val="0"/>
                                  </p:iterate>
                                  <p:childTnLst>
                                    <p:set>
                                      <p:cBhvr>
                                        <p:cTn id="22" fill="hold"/>
                                        <p:tgtEl>
                                          <p:spTgt spid="480"/>
                                        </p:tgtEl>
                                        <p:attrNameLst>
                                          <p:attrName>style.visibility</p:attrName>
                                        </p:attrNameLst>
                                      </p:cBhvr>
                                      <p:to>
                                        <p:strVal val="visible"/>
                                      </p:to>
                                    </p:set>
                                    <p:animEffect transition="in" filter="dissolve">
                                      <p:cBhvr>
                                        <p:cTn id="23" dur="500"/>
                                        <p:tgtEl>
                                          <p:spTgt spid="480"/>
                                        </p:tgtEl>
                                      </p:cBhvr>
                                    </p:animEffect>
                                  </p:childTnLst>
                                </p:cTn>
                              </p:par>
                            </p:childTnLst>
                          </p:cTn>
                        </p:par>
                        <p:par>
                          <p:cTn id="24" fill="hold">
                            <p:stCondLst>
                              <p:cond delay="1200"/>
                            </p:stCondLst>
                            <p:childTnLst>
                              <p:par>
                                <p:cTn id="25" presetID="9" presetClass="entr" fill="hold" grpId="0" nodeType="afterEffect">
                                  <p:stCondLst>
                                    <p:cond delay="200"/>
                                  </p:stCondLst>
                                  <p:iterate>
                                    <p:tmAbs val="0"/>
                                  </p:iterate>
                                  <p:childTnLst>
                                    <p:set>
                                      <p:cBhvr>
                                        <p:cTn id="26" fill="hold"/>
                                        <p:tgtEl>
                                          <p:spTgt spid="481"/>
                                        </p:tgtEl>
                                        <p:attrNameLst>
                                          <p:attrName>style.visibility</p:attrName>
                                        </p:attrNameLst>
                                      </p:cBhvr>
                                      <p:to>
                                        <p:strVal val="visible"/>
                                      </p:to>
                                    </p:set>
                                    <p:animEffect transition="in" filter="dissolve">
                                      <p:cBhvr>
                                        <p:cTn id="27" dur="500"/>
                                        <p:tgtEl>
                                          <p:spTgt spid="481"/>
                                        </p:tgtEl>
                                      </p:cBhvr>
                                    </p:animEffect>
                                  </p:childTnLst>
                                </p:cTn>
                              </p:par>
                            </p:childTnLst>
                          </p:cTn>
                        </p:par>
                        <p:par>
                          <p:cTn id="28" fill="hold">
                            <p:stCondLst>
                              <p:cond delay="1900"/>
                            </p:stCondLst>
                            <p:childTnLst>
                              <p:par>
                                <p:cTn id="29" presetID="9" presetClass="entr" fill="hold" grpId="0" nodeType="afterEffect">
                                  <p:stCondLst>
                                    <p:cond delay="200"/>
                                  </p:stCondLst>
                                  <p:iterate>
                                    <p:tmAbs val="0"/>
                                  </p:iterate>
                                  <p:childTnLst>
                                    <p:set>
                                      <p:cBhvr>
                                        <p:cTn id="30" fill="hold"/>
                                        <p:tgtEl>
                                          <p:spTgt spid="482"/>
                                        </p:tgtEl>
                                        <p:attrNameLst>
                                          <p:attrName>style.visibility</p:attrName>
                                        </p:attrNameLst>
                                      </p:cBhvr>
                                      <p:to>
                                        <p:strVal val="visible"/>
                                      </p:to>
                                    </p:set>
                                    <p:animEffect transition="in" filter="dissolve">
                                      <p:cBhvr>
                                        <p:cTn id="31" dur="500"/>
                                        <p:tgtEl>
                                          <p:spTgt spid="482"/>
                                        </p:tgtEl>
                                      </p:cBhvr>
                                    </p:animEffect>
                                  </p:childTnLst>
                                </p:cTn>
                              </p:par>
                            </p:childTnLst>
                          </p:cTn>
                        </p:par>
                        <p:par>
                          <p:cTn id="32" fill="hold">
                            <p:stCondLst>
                              <p:cond delay="2600"/>
                            </p:stCondLst>
                            <p:childTnLst>
                              <p:par>
                                <p:cTn id="33" presetID="9" presetClass="entr" fill="hold" grpId="0" nodeType="afterEffect">
                                  <p:stCondLst>
                                    <p:cond delay="200"/>
                                  </p:stCondLst>
                                  <p:iterate>
                                    <p:tmAbs val="0"/>
                                  </p:iterate>
                                  <p:childTnLst>
                                    <p:set>
                                      <p:cBhvr>
                                        <p:cTn id="34" fill="hold"/>
                                        <p:tgtEl>
                                          <p:spTgt spid="483"/>
                                        </p:tgtEl>
                                        <p:attrNameLst>
                                          <p:attrName>style.visibility</p:attrName>
                                        </p:attrNameLst>
                                      </p:cBhvr>
                                      <p:to>
                                        <p:strVal val="visible"/>
                                      </p:to>
                                    </p:set>
                                    <p:animEffect transition="in" filter="dissolve">
                                      <p:cBhvr>
                                        <p:cTn id="35" dur="500"/>
                                        <p:tgtEl>
                                          <p:spTgt spid="483"/>
                                        </p:tgtEl>
                                      </p:cBhvr>
                                    </p:animEffect>
                                  </p:childTnLst>
                                </p:cTn>
                              </p:par>
                            </p:childTnLst>
                          </p:cTn>
                        </p:par>
                        <p:par>
                          <p:cTn id="36" fill="hold">
                            <p:stCondLst>
                              <p:cond delay="3300"/>
                            </p:stCondLst>
                            <p:childTnLst>
                              <p:par>
                                <p:cTn id="37" presetID="9" presetClass="entr" fill="hold" grpId="0" nodeType="afterEffect">
                                  <p:stCondLst>
                                    <p:cond delay="200"/>
                                  </p:stCondLst>
                                  <p:iterate>
                                    <p:tmAbs val="0"/>
                                  </p:iterate>
                                  <p:childTnLst>
                                    <p:set>
                                      <p:cBhvr>
                                        <p:cTn id="38" fill="hold"/>
                                        <p:tgtEl>
                                          <p:spTgt spid="484"/>
                                        </p:tgtEl>
                                        <p:attrNameLst>
                                          <p:attrName>style.visibility</p:attrName>
                                        </p:attrNameLst>
                                      </p:cBhvr>
                                      <p:to>
                                        <p:strVal val="visible"/>
                                      </p:to>
                                    </p:set>
                                    <p:animEffect transition="in" filter="dissolve">
                                      <p:cBhvr>
                                        <p:cTn id="39" dur="500"/>
                                        <p:tgtEl>
                                          <p:spTgt spid="484"/>
                                        </p:tgtEl>
                                      </p:cBhvr>
                                    </p:animEffect>
                                  </p:childTnLst>
                                </p:cTn>
                              </p:par>
                            </p:childTnLst>
                          </p:cTn>
                        </p:par>
                        <p:par>
                          <p:cTn id="40" fill="hold">
                            <p:stCondLst>
                              <p:cond delay="4000"/>
                            </p:stCondLst>
                            <p:childTnLst>
                              <p:par>
                                <p:cTn id="41" presetID="9" presetClass="entr" fill="hold" grpId="0" nodeType="afterEffect">
                                  <p:stCondLst>
                                    <p:cond delay="200"/>
                                  </p:stCondLst>
                                  <p:iterate>
                                    <p:tmAbs val="0"/>
                                  </p:iterate>
                                  <p:childTnLst>
                                    <p:set>
                                      <p:cBhvr>
                                        <p:cTn id="42" fill="hold"/>
                                        <p:tgtEl>
                                          <p:spTgt spid="485"/>
                                        </p:tgtEl>
                                        <p:attrNameLst>
                                          <p:attrName>style.visibility</p:attrName>
                                        </p:attrNameLst>
                                      </p:cBhvr>
                                      <p:to>
                                        <p:strVal val="visible"/>
                                      </p:to>
                                    </p:set>
                                    <p:animEffect transition="in" filter="dissolve">
                                      <p:cBhvr>
                                        <p:cTn id="43" dur="500"/>
                                        <p:tgtEl>
                                          <p:spTgt spid="485"/>
                                        </p:tgtEl>
                                      </p:cBhvr>
                                    </p:animEffect>
                                  </p:childTnLst>
                                </p:cTn>
                              </p:par>
                            </p:childTnLst>
                          </p:cTn>
                        </p:par>
                        <p:par>
                          <p:cTn id="44" fill="hold">
                            <p:stCondLst>
                              <p:cond delay="4700"/>
                            </p:stCondLst>
                            <p:childTnLst>
                              <p:par>
                                <p:cTn id="45" presetID="9" presetClass="entr" fill="hold" grpId="0" nodeType="afterEffect">
                                  <p:stCondLst>
                                    <p:cond delay="200"/>
                                  </p:stCondLst>
                                  <p:iterate>
                                    <p:tmAbs val="0"/>
                                  </p:iterate>
                                  <p:childTnLst>
                                    <p:set>
                                      <p:cBhvr>
                                        <p:cTn id="46" fill="hold"/>
                                        <p:tgtEl>
                                          <p:spTgt spid="486"/>
                                        </p:tgtEl>
                                        <p:attrNameLst>
                                          <p:attrName>style.visibility</p:attrName>
                                        </p:attrNameLst>
                                      </p:cBhvr>
                                      <p:to>
                                        <p:strVal val="visible"/>
                                      </p:to>
                                    </p:set>
                                    <p:animEffect transition="in" filter="dissolve">
                                      <p:cBhvr>
                                        <p:cTn id="47" dur="500"/>
                                        <p:tgtEl>
                                          <p:spTgt spid="486"/>
                                        </p:tgtEl>
                                      </p:cBhvr>
                                    </p:animEffect>
                                  </p:childTnLst>
                                </p:cTn>
                              </p:par>
                            </p:childTnLst>
                          </p:cTn>
                        </p:par>
                        <p:par>
                          <p:cTn id="48" fill="hold">
                            <p:stCondLst>
                              <p:cond delay="5400"/>
                            </p:stCondLst>
                            <p:childTnLst>
                              <p:par>
                                <p:cTn id="49" presetID="9" presetClass="entr" fill="hold" grpId="0" nodeType="afterEffect">
                                  <p:stCondLst>
                                    <p:cond delay="200"/>
                                  </p:stCondLst>
                                  <p:iterate>
                                    <p:tmAbs val="0"/>
                                  </p:iterate>
                                  <p:childTnLst>
                                    <p:set>
                                      <p:cBhvr>
                                        <p:cTn id="50" fill="hold"/>
                                        <p:tgtEl>
                                          <p:spTgt spid="487"/>
                                        </p:tgtEl>
                                        <p:attrNameLst>
                                          <p:attrName>style.visibility</p:attrName>
                                        </p:attrNameLst>
                                      </p:cBhvr>
                                      <p:to>
                                        <p:strVal val="visible"/>
                                      </p:to>
                                    </p:set>
                                    <p:animEffect transition="in" filter="dissolve">
                                      <p:cBhvr>
                                        <p:cTn id="51" dur="500"/>
                                        <p:tgtEl>
                                          <p:spTgt spid="487"/>
                                        </p:tgtEl>
                                      </p:cBhvr>
                                    </p:animEffect>
                                  </p:childTnLst>
                                </p:cTn>
                              </p:par>
                            </p:childTnLst>
                          </p:cTn>
                        </p:par>
                        <p:par>
                          <p:cTn id="52" fill="hold">
                            <p:stCondLst>
                              <p:cond delay="6100"/>
                            </p:stCondLst>
                            <p:childTnLst>
                              <p:par>
                                <p:cTn id="53" presetID="9" presetClass="entr" fill="hold" grpId="0" nodeType="afterEffect">
                                  <p:stCondLst>
                                    <p:cond delay="200"/>
                                  </p:stCondLst>
                                  <p:iterate>
                                    <p:tmAbs val="0"/>
                                  </p:iterate>
                                  <p:childTnLst>
                                    <p:set>
                                      <p:cBhvr>
                                        <p:cTn id="54" fill="hold"/>
                                        <p:tgtEl>
                                          <p:spTgt spid="488"/>
                                        </p:tgtEl>
                                        <p:attrNameLst>
                                          <p:attrName>style.visibility</p:attrName>
                                        </p:attrNameLst>
                                      </p:cBhvr>
                                      <p:to>
                                        <p:strVal val="visible"/>
                                      </p:to>
                                    </p:set>
                                    <p:animEffect transition="in" filter="dissolve">
                                      <p:cBhvr>
                                        <p:cTn id="55" dur="500"/>
                                        <p:tgtEl>
                                          <p:spTgt spid="488"/>
                                        </p:tgtEl>
                                      </p:cBhvr>
                                    </p:animEffect>
                                  </p:childTnLst>
                                </p:cTn>
                              </p:par>
                            </p:childTnLst>
                          </p:cTn>
                        </p:par>
                        <p:par>
                          <p:cTn id="56" fill="hold">
                            <p:stCondLst>
                              <p:cond delay="6800"/>
                            </p:stCondLst>
                            <p:childTnLst>
                              <p:par>
                                <p:cTn id="57" presetID="9" presetClass="entr" fill="hold" grpId="0" nodeType="afterEffect">
                                  <p:stCondLst>
                                    <p:cond delay="200"/>
                                  </p:stCondLst>
                                  <p:iterate>
                                    <p:tmAbs val="0"/>
                                  </p:iterate>
                                  <p:childTnLst>
                                    <p:set>
                                      <p:cBhvr>
                                        <p:cTn id="58" fill="hold"/>
                                        <p:tgtEl>
                                          <p:spTgt spid="489"/>
                                        </p:tgtEl>
                                        <p:attrNameLst>
                                          <p:attrName>style.visibility</p:attrName>
                                        </p:attrNameLst>
                                      </p:cBhvr>
                                      <p:to>
                                        <p:strVal val="visible"/>
                                      </p:to>
                                    </p:set>
                                    <p:animEffect transition="in" filter="dissolve">
                                      <p:cBhvr>
                                        <p:cTn id="59" dur="500"/>
                                        <p:tgtEl>
                                          <p:spTgt spid="489"/>
                                        </p:tgtEl>
                                      </p:cBhvr>
                                    </p:animEffect>
                                  </p:childTnLst>
                                </p:cTn>
                              </p:par>
                            </p:childTnLst>
                          </p:cTn>
                        </p:par>
                        <p:par>
                          <p:cTn id="60" fill="hold">
                            <p:stCondLst>
                              <p:cond delay="7500"/>
                            </p:stCondLst>
                            <p:childTnLst>
                              <p:par>
                                <p:cTn id="61" presetID="9" presetClass="entr" fill="hold" grpId="0" nodeType="afterEffect">
                                  <p:stCondLst>
                                    <p:cond delay="200"/>
                                  </p:stCondLst>
                                  <p:iterate>
                                    <p:tmAbs val="0"/>
                                  </p:iterate>
                                  <p:childTnLst>
                                    <p:set>
                                      <p:cBhvr>
                                        <p:cTn id="62" fill="hold"/>
                                        <p:tgtEl>
                                          <p:spTgt spid="490"/>
                                        </p:tgtEl>
                                        <p:attrNameLst>
                                          <p:attrName>style.visibility</p:attrName>
                                        </p:attrNameLst>
                                      </p:cBhvr>
                                      <p:to>
                                        <p:strVal val="visible"/>
                                      </p:to>
                                    </p:set>
                                    <p:animEffect transition="in" filter="dissolve">
                                      <p:cBhvr>
                                        <p:cTn id="63" dur="500"/>
                                        <p:tgtEl>
                                          <p:spTgt spid="490"/>
                                        </p:tgtEl>
                                      </p:cBhvr>
                                    </p:animEffect>
                                  </p:childTnLst>
                                </p:cTn>
                              </p:par>
                            </p:childTnLst>
                          </p:cTn>
                        </p:par>
                        <p:par>
                          <p:cTn id="64" fill="hold">
                            <p:stCondLst>
                              <p:cond delay="8200"/>
                            </p:stCondLst>
                            <p:childTnLst>
                              <p:par>
                                <p:cTn id="65" presetID="9" presetClass="entr" fill="hold" grpId="0" nodeType="afterEffect">
                                  <p:stCondLst>
                                    <p:cond delay="200"/>
                                  </p:stCondLst>
                                  <p:iterate>
                                    <p:tmAbs val="0"/>
                                  </p:iterate>
                                  <p:childTnLst>
                                    <p:set>
                                      <p:cBhvr>
                                        <p:cTn id="66" fill="hold"/>
                                        <p:tgtEl>
                                          <p:spTgt spid="491"/>
                                        </p:tgtEl>
                                        <p:attrNameLst>
                                          <p:attrName>style.visibility</p:attrName>
                                        </p:attrNameLst>
                                      </p:cBhvr>
                                      <p:to>
                                        <p:strVal val="visible"/>
                                      </p:to>
                                    </p:set>
                                    <p:animEffect transition="in" filter="dissolve">
                                      <p:cBhvr>
                                        <p:cTn id="67" dur="500"/>
                                        <p:tgtEl>
                                          <p:spTgt spid="491"/>
                                        </p:tgtEl>
                                      </p:cBhvr>
                                    </p:animEffect>
                                  </p:childTnLst>
                                </p:cTn>
                              </p:par>
                            </p:childTnLst>
                          </p:cTn>
                        </p:par>
                        <p:par>
                          <p:cTn id="68" fill="hold">
                            <p:stCondLst>
                              <p:cond delay="8900"/>
                            </p:stCondLst>
                            <p:childTnLst>
                              <p:par>
                                <p:cTn id="69" presetID="9" presetClass="entr" fill="hold" grpId="0" nodeType="afterEffect">
                                  <p:stCondLst>
                                    <p:cond delay="200"/>
                                  </p:stCondLst>
                                  <p:iterate>
                                    <p:tmAbs val="0"/>
                                  </p:iterate>
                                  <p:childTnLst>
                                    <p:set>
                                      <p:cBhvr>
                                        <p:cTn id="70" fill="hold"/>
                                        <p:tgtEl>
                                          <p:spTgt spid="492"/>
                                        </p:tgtEl>
                                        <p:attrNameLst>
                                          <p:attrName>style.visibility</p:attrName>
                                        </p:attrNameLst>
                                      </p:cBhvr>
                                      <p:to>
                                        <p:strVal val="visible"/>
                                      </p:to>
                                    </p:set>
                                    <p:animEffect transition="in" filter="dissolve">
                                      <p:cBhvr>
                                        <p:cTn id="71" dur="500"/>
                                        <p:tgtEl>
                                          <p:spTgt spid="492"/>
                                        </p:tgtEl>
                                      </p:cBhvr>
                                    </p:animEffect>
                                  </p:childTnLst>
                                </p:cTn>
                              </p:par>
                            </p:childTnLst>
                          </p:cTn>
                        </p:par>
                        <p:par>
                          <p:cTn id="72" fill="hold">
                            <p:stCondLst>
                              <p:cond delay="9600"/>
                            </p:stCondLst>
                            <p:childTnLst>
                              <p:par>
                                <p:cTn id="73" presetID="9" presetClass="entr" fill="hold" grpId="0" nodeType="afterEffect">
                                  <p:stCondLst>
                                    <p:cond delay="200"/>
                                  </p:stCondLst>
                                  <p:iterate>
                                    <p:tmAbs val="0"/>
                                  </p:iterate>
                                  <p:childTnLst>
                                    <p:set>
                                      <p:cBhvr>
                                        <p:cTn id="74" fill="hold"/>
                                        <p:tgtEl>
                                          <p:spTgt spid="493"/>
                                        </p:tgtEl>
                                        <p:attrNameLst>
                                          <p:attrName>style.visibility</p:attrName>
                                        </p:attrNameLst>
                                      </p:cBhvr>
                                      <p:to>
                                        <p:strVal val="visible"/>
                                      </p:to>
                                    </p:set>
                                    <p:animEffect transition="in" filter="dissolve">
                                      <p:cBhvr>
                                        <p:cTn id="75" dur="500"/>
                                        <p:tgtEl>
                                          <p:spTgt spid="493"/>
                                        </p:tgtEl>
                                      </p:cBhvr>
                                    </p:animEffect>
                                  </p:childTnLst>
                                </p:cTn>
                              </p:par>
                            </p:childTnLst>
                          </p:cTn>
                        </p:par>
                        <p:par>
                          <p:cTn id="76" fill="hold">
                            <p:stCondLst>
                              <p:cond delay="10300"/>
                            </p:stCondLst>
                            <p:childTnLst>
                              <p:par>
                                <p:cTn id="77" presetID="9" presetClass="entr" fill="hold" grpId="0" nodeType="afterEffect">
                                  <p:stCondLst>
                                    <p:cond delay="200"/>
                                  </p:stCondLst>
                                  <p:iterate>
                                    <p:tmAbs val="0"/>
                                  </p:iterate>
                                  <p:childTnLst>
                                    <p:set>
                                      <p:cBhvr>
                                        <p:cTn id="78" fill="hold"/>
                                        <p:tgtEl>
                                          <p:spTgt spid="494"/>
                                        </p:tgtEl>
                                        <p:attrNameLst>
                                          <p:attrName>style.visibility</p:attrName>
                                        </p:attrNameLst>
                                      </p:cBhvr>
                                      <p:to>
                                        <p:strVal val="visible"/>
                                      </p:to>
                                    </p:set>
                                    <p:animEffect transition="in" filter="dissolve">
                                      <p:cBhvr>
                                        <p:cTn id="79" dur="500"/>
                                        <p:tgtEl>
                                          <p:spTgt spid="494"/>
                                        </p:tgtEl>
                                      </p:cBhvr>
                                    </p:animEffect>
                                  </p:childTnLst>
                                </p:cTn>
                              </p:par>
                            </p:childTnLst>
                          </p:cTn>
                        </p:par>
                        <p:par>
                          <p:cTn id="80" fill="hold">
                            <p:stCondLst>
                              <p:cond delay="11000"/>
                            </p:stCondLst>
                            <p:childTnLst>
                              <p:par>
                                <p:cTn id="81" presetID="9" presetClass="entr" fill="hold" grpId="0" nodeType="afterEffect">
                                  <p:stCondLst>
                                    <p:cond delay="200"/>
                                  </p:stCondLst>
                                  <p:iterate>
                                    <p:tmAbs val="0"/>
                                  </p:iterate>
                                  <p:childTnLst>
                                    <p:set>
                                      <p:cBhvr>
                                        <p:cTn id="82" fill="hold"/>
                                        <p:tgtEl>
                                          <p:spTgt spid="495"/>
                                        </p:tgtEl>
                                        <p:attrNameLst>
                                          <p:attrName>style.visibility</p:attrName>
                                        </p:attrNameLst>
                                      </p:cBhvr>
                                      <p:to>
                                        <p:strVal val="visible"/>
                                      </p:to>
                                    </p:set>
                                    <p:animEffect transition="in" filter="dissolve">
                                      <p:cBhvr>
                                        <p:cTn id="83" dur="500"/>
                                        <p:tgtEl>
                                          <p:spTgt spid="495"/>
                                        </p:tgtEl>
                                      </p:cBhvr>
                                    </p:animEffect>
                                  </p:childTnLst>
                                </p:cTn>
                              </p:par>
                            </p:childTnLst>
                          </p:cTn>
                        </p:par>
                        <p:par>
                          <p:cTn id="84" fill="hold">
                            <p:stCondLst>
                              <p:cond delay="11700"/>
                            </p:stCondLst>
                            <p:childTnLst>
                              <p:par>
                                <p:cTn id="85" presetID="9" presetClass="entr" fill="hold" grpId="0" nodeType="afterEffect">
                                  <p:stCondLst>
                                    <p:cond delay="200"/>
                                  </p:stCondLst>
                                  <p:iterate>
                                    <p:tmAbs val="0"/>
                                  </p:iterate>
                                  <p:childTnLst>
                                    <p:set>
                                      <p:cBhvr>
                                        <p:cTn id="86" fill="hold"/>
                                        <p:tgtEl>
                                          <p:spTgt spid="496"/>
                                        </p:tgtEl>
                                        <p:attrNameLst>
                                          <p:attrName>style.visibility</p:attrName>
                                        </p:attrNameLst>
                                      </p:cBhvr>
                                      <p:to>
                                        <p:strVal val="visible"/>
                                      </p:to>
                                    </p:set>
                                    <p:animEffect transition="in" filter="dissolve">
                                      <p:cBhvr>
                                        <p:cTn id="87" dur="500"/>
                                        <p:tgtEl>
                                          <p:spTgt spid="49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0" nodeType="clickEffect">
                                  <p:stCondLst>
                                    <p:cond delay="0"/>
                                  </p:stCondLst>
                                  <p:iterate>
                                    <p:tmAbs val="0"/>
                                  </p:iterate>
                                  <p:childTnLst>
                                    <p:set>
                                      <p:cBhvr>
                                        <p:cTn id="91" fill="hold"/>
                                        <p:tgtEl>
                                          <p:spTgt spid="453">
                                            <p:txEl>
                                              <p:pRg st="2" end="2"/>
                                            </p:txEl>
                                          </p:spTgt>
                                        </p:tgtEl>
                                        <p:attrNameLst>
                                          <p:attrName>style.visibility</p:attrName>
                                        </p:attrNameLst>
                                      </p:cBhvr>
                                      <p:to>
                                        <p:strVal val="visible"/>
                                      </p:to>
                                    </p:set>
                                    <p:animEffect transition="in" filter="fade">
                                      <p:cBhvr>
                                        <p:cTn id="92" dur="500"/>
                                        <p:tgtEl>
                                          <p:spTgt spid="453">
                                            <p:txEl>
                                              <p:pRg st="2" end="2"/>
                                            </p:txEl>
                                          </p:spTgt>
                                        </p:tgtEl>
                                      </p:cBhvr>
                                    </p:animEffect>
                                  </p:childTnLst>
                                </p:cTn>
                              </p:par>
                            </p:childTnLst>
                          </p:cTn>
                        </p:par>
                        <p:par>
                          <p:cTn id="93" fill="hold">
                            <p:stCondLst>
                              <p:cond delay="500"/>
                            </p:stCondLst>
                            <p:childTnLst>
                              <p:par>
                                <p:cTn id="94" presetID="10" presetClass="entr" fill="hold" grpId="0" nodeType="afterEffect">
                                  <p:stCondLst>
                                    <p:cond delay="0"/>
                                  </p:stCondLst>
                                  <p:iterate>
                                    <p:tmAbs val="0"/>
                                  </p:iterate>
                                  <p:childTnLst>
                                    <p:set>
                                      <p:cBhvr>
                                        <p:cTn id="95" fill="hold"/>
                                        <p:tgtEl>
                                          <p:spTgt spid="453">
                                            <p:txEl>
                                              <p:pRg st="3" end="3"/>
                                            </p:txEl>
                                          </p:spTgt>
                                        </p:tgtEl>
                                        <p:attrNameLst>
                                          <p:attrName>style.visibility</p:attrName>
                                        </p:attrNameLst>
                                      </p:cBhvr>
                                      <p:to>
                                        <p:strVal val="visible"/>
                                      </p:to>
                                    </p:set>
                                    <p:animEffect transition="in" filter="fade">
                                      <p:cBhvr>
                                        <p:cTn id="96" dur="500"/>
                                        <p:tgtEl>
                                          <p:spTgt spid="453">
                                            <p:txEl>
                                              <p:pRg st="3" end="3"/>
                                            </p:txEl>
                                          </p:spTgt>
                                        </p:tgtEl>
                                      </p:cBhvr>
                                    </p:animEffect>
                                  </p:childTnLst>
                                </p:cTn>
                              </p:par>
                            </p:childTnLst>
                          </p:cTn>
                        </p:par>
                        <p:par>
                          <p:cTn id="97" fill="hold">
                            <p:stCondLst>
                              <p:cond delay="1000"/>
                            </p:stCondLst>
                            <p:childTnLst>
                              <p:par>
                                <p:cTn id="98" presetID="10" presetClass="entr" fill="hold" grpId="0" nodeType="afterEffect">
                                  <p:stCondLst>
                                    <p:cond delay="0"/>
                                  </p:stCondLst>
                                  <p:iterate>
                                    <p:tmAbs val="0"/>
                                  </p:iterate>
                                  <p:childTnLst>
                                    <p:set>
                                      <p:cBhvr>
                                        <p:cTn id="99" fill="hold"/>
                                        <p:tgtEl>
                                          <p:spTgt spid="453">
                                            <p:txEl>
                                              <p:pRg st="4" end="4"/>
                                            </p:txEl>
                                          </p:spTgt>
                                        </p:tgtEl>
                                        <p:attrNameLst>
                                          <p:attrName>style.visibility</p:attrName>
                                        </p:attrNameLst>
                                      </p:cBhvr>
                                      <p:to>
                                        <p:strVal val="visible"/>
                                      </p:to>
                                    </p:set>
                                    <p:animEffect transition="in" filter="fade">
                                      <p:cBhvr>
                                        <p:cTn id="100" dur="500"/>
                                        <p:tgtEl>
                                          <p:spTgt spid="453">
                                            <p:txEl>
                                              <p:pRg st="4" end="4"/>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fill="hold" grpId="0" nodeType="clickEffect">
                                  <p:stCondLst>
                                    <p:cond delay="0"/>
                                  </p:stCondLst>
                                  <p:iterate>
                                    <p:tmAbs val="0"/>
                                  </p:iterate>
                                  <p:childTnLst>
                                    <p:set>
                                      <p:cBhvr>
                                        <p:cTn id="104" fill="hold"/>
                                        <p:tgtEl>
                                          <p:spTgt spid="497"/>
                                        </p:tgtEl>
                                        <p:attrNameLst>
                                          <p:attrName>style.visibility</p:attrName>
                                        </p:attrNameLst>
                                      </p:cBhvr>
                                      <p:to>
                                        <p:strVal val="visible"/>
                                      </p:to>
                                    </p:set>
                                    <p:animEffect transition="in" filter="fade">
                                      <p:cBhvr>
                                        <p:cTn id="105" dur="1000"/>
                                        <p:tgtEl>
                                          <p:spTgt spid="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 grpId="0" build="p" bldLvl="5" animBg="1" advAuto="0"/>
      <p:bldP spid="479" grpId="0" animBg="1" advAuto="0"/>
      <p:bldP spid="480" grpId="0" animBg="1" advAuto="0"/>
      <p:bldP spid="481" grpId="0" animBg="1" advAuto="0"/>
      <p:bldP spid="482" grpId="0" animBg="1" advAuto="0"/>
      <p:bldP spid="483" grpId="0" animBg="1" advAuto="0"/>
      <p:bldP spid="484" grpId="0" animBg="1" advAuto="0"/>
      <p:bldP spid="485" grpId="0" animBg="1" advAuto="0"/>
      <p:bldP spid="486" grpId="0" animBg="1" advAuto="0"/>
      <p:bldP spid="487" grpId="0" animBg="1" advAuto="0"/>
      <p:bldP spid="488" grpId="0" animBg="1" advAuto="0"/>
      <p:bldP spid="489" grpId="0" animBg="1" advAuto="0"/>
      <p:bldP spid="490" grpId="0" animBg="1" advAuto="0"/>
      <p:bldP spid="491" grpId="0" animBg="1" advAuto="0"/>
      <p:bldP spid="492" grpId="0" animBg="1" advAuto="0"/>
      <p:bldP spid="493" grpId="0" animBg="1" advAuto="0"/>
      <p:bldP spid="494" grpId="0" animBg="1" advAuto="0"/>
      <p:bldP spid="495" grpId="0" animBg="1" advAuto="0"/>
      <p:bldP spid="496" grpId="0" animBg="1" advAuto="0"/>
      <p:bldP spid="497" grpId="0"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 name="Adjacency and Connectedness"/>
          <p:cNvSpPr txBox="1">
            <a:spLocks noGrp="1"/>
          </p:cNvSpPr>
          <p:nvPr>
            <p:ph type="title"/>
          </p:nvPr>
        </p:nvSpPr>
        <p:spPr>
          <a:xfrm>
            <a:off x="400050" y="0"/>
            <a:ext cx="21964650" cy="2095500"/>
          </a:xfrm>
          <a:prstGeom prst="rect">
            <a:avLst/>
          </a:prstGeom>
        </p:spPr>
        <p:txBody>
          <a:bodyPr/>
          <a:lstStyle/>
          <a:p>
            <a:r>
              <a:t>Adjacency and Connectedness</a:t>
            </a:r>
          </a:p>
        </p:txBody>
      </p:sp>
      <p:sp>
        <p:nvSpPr>
          <p:cNvPr id="502" name="Complete Graph…"/>
          <p:cNvSpPr txBox="1">
            <a:spLocks noGrp="1"/>
          </p:cNvSpPr>
          <p:nvPr>
            <p:ph type="body" sz="half" idx="1"/>
          </p:nvPr>
        </p:nvSpPr>
        <p:spPr>
          <a:xfrm>
            <a:off x="186500" y="2438400"/>
            <a:ext cx="14269995" cy="8775700"/>
          </a:xfrm>
          <a:prstGeom prst="rect">
            <a:avLst/>
          </a:prstGeom>
        </p:spPr>
        <p:txBody>
          <a:bodyPr/>
          <a:lstStyle/>
          <a:p>
            <a:pPr>
              <a:buBlip>
                <a:blip r:embed="rId3"/>
              </a:buBlip>
            </a:pPr>
            <a:r>
              <a:t>Complete Graph</a:t>
            </a:r>
          </a:p>
          <a:p>
            <a:pPr lvl="1">
              <a:buBlip>
                <a:blip r:embed="rId3"/>
              </a:buBlip>
            </a:pPr>
            <a:r>
              <a:t>Every pair of vertices is connected</a:t>
            </a:r>
          </a:p>
          <a:p>
            <a:pPr>
              <a:buBlip>
                <a:blip r:embed="rId3"/>
              </a:buBlip>
            </a:pPr>
            <a:r>
              <a:t>A graph with </a:t>
            </a:r>
            <a:r>
              <a:rPr i="1">
                <a:latin typeface="Courier New"/>
                <a:ea typeface="Courier New"/>
                <a:cs typeface="Courier New"/>
                <a:sym typeface="Courier New"/>
              </a:rPr>
              <a:t>n</a:t>
            </a:r>
            <a:r>
              <a:t> vertices, can have at most</a:t>
            </a:r>
          </a:p>
          <a:p>
            <a:pPr lvl="1">
              <a:spcBef>
                <a:spcPts val="3000"/>
              </a:spcBef>
              <a:buBlip>
                <a:blip r:embed="rId3"/>
              </a:buBlip>
            </a:pPr>
            <a:r>
              <a:rPr b="1" i="1">
                <a:latin typeface="Courier New"/>
                <a:ea typeface="Courier New"/>
                <a:cs typeface="Courier New"/>
                <a:sym typeface="Courier New"/>
              </a:rPr>
              <a:t>n(n-1)/2</a:t>
            </a:r>
            <a:r>
              <a:t> edges if the graph is undirected</a:t>
            </a:r>
          </a:p>
          <a:p>
            <a:pPr lvl="1">
              <a:buBlip>
                <a:blip r:embed="rId3"/>
              </a:buBlip>
            </a:pPr>
            <a:r>
              <a:rPr b="1" i="1">
                <a:latin typeface="Courier New"/>
                <a:ea typeface="Courier New"/>
                <a:cs typeface="Courier New"/>
                <a:sym typeface="Courier New"/>
              </a:rPr>
              <a:t>n(n-1)</a:t>
            </a:r>
            <a:r>
              <a:rPr b="1" i="1">
                <a:latin typeface="Gill Sans"/>
                <a:ea typeface="Gill Sans"/>
                <a:cs typeface="Gill Sans"/>
                <a:sym typeface="Gill Sans"/>
              </a:rPr>
              <a:t> </a:t>
            </a:r>
            <a:r>
              <a:t>edges if the graph is directed</a:t>
            </a:r>
          </a:p>
        </p:txBody>
      </p:sp>
      <p:cxnSp>
        <p:nvCxnSpPr>
          <p:cNvPr id="503" name="Connection Line"/>
          <p:cNvCxnSpPr>
            <a:stCxn id="504" idx="0"/>
            <a:endCxn id="509" idx="0"/>
          </p:cNvCxnSpPr>
          <p:nvPr/>
        </p:nvCxnSpPr>
        <p:spPr>
          <a:xfrm>
            <a:off x="13925550" y="8705850"/>
            <a:ext cx="2271515" cy="1460500"/>
          </a:xfrm>
          <a:prstGeom prst="straightConnector1">
            <a:avLst/>
          </a:prstGeom>
          <a:ln w="88900" cap="sq">
            <a:solidFill>
              <a:srgbClr val="941100"/>
            </a:solidFill>
            <a:miter lim="400000"/>
          </a:ln>
        </p:spPr>
      </p:cxnSp>
      <p:sp>
        <p:nvSpPr>
          <p:cNvPr id="504"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05" name="Connection Line"/>
          <p:cNvCxnSpPr>
            <a:stCxn id="511" idx="0"/>
            <a:endCxn id="506" idx="0"/>
          </p:cNvCxnSpPr>
          <p:nvPr/>
        </p:nvCxnSpPr>
        <p:spPr>
          <a:xfrm flipH="1">
            <a:off x="12039600" y="11245850"/>
            <a:ext cx="4698635" cy="317500"/>
          </a:xfrm>
          <a:prstGeom prst="straightConnector1">
            <a:avLst/>
          </a:prstGeom>
          <a:ln w="88900" cap="sq">
            <a:solidFill>
              <a:srgbClr val="941100"/>
            </a:solidFill>
            <a:miter lim="400000"/>
          </a:ln>
        </p:spPr>
      </p:cxnSp>
      <p:sp>
        <p:nvSpPr>
          <p:cNvPr id="506"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07" name="Connection Line"/>
          <p:cNvCxnSpPr>
            <a:stCxn id="509" idx="0"/>
            <a:endCxn id="511" idx="0"/>
          </p:cNvCxnSpPr>
          <p:nvPr/>
        </p:nvCxnSpPr>
        <p:spPr>
          <a:xfrm>
            <a:off x="16197064" y="10166350"/>
            <a:ext cx="541171" cy="1079500"/>
          </a:xfrm>
          <a:prstGeom prst="straightConnector1">
            <a:avLst/>
          </a:prstGeom>
          <a:ln w="88900" cap="sq">
            <a:solidFill>
              <a:srgbClr val="941100"/>
            </a:solidFill>
            <a:miter lim="400000"/>
          </a:ln>
        </p:spPr>
      </p:cxnSp>
      <p:cxnSp>
        <p:nvCxnSpPr>
          <p:cNvPr id="508" name="Connection Line"/>
          <p:cNvCxnSpPr>
            <a:stCxn id="515" idx="0"/>
            <a:endCxn id="509" idx="0"/>
          </p:cNvCxnSpPr>
          <p:nvPr/>
        </p:nvCxnSpPr>
        <p:spPr>
          <a:xfrm flipH="1">
            <a:off x="16197064" y="8515350"/>
            <a:ext cx="4586486" cy="1651000"/>
          </a:xfrm>
          <a:prstGeom prst="straightConnector1">
            <a:avLst/>
          </a:prstGeom>
          <a:ln w="88900" cap="sq">
            <a:solidFill>
              <a:srgbClr val="941100"/>
            </a:solidFill>
            <a:miter lim="400000"/>
          </a:ln>
        </p:spPr>
      </p:cxnSp>
      <p:sp>
        <p:nvSpPr>
          <p:cNvPr id="509"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10" name="Connection Line"/>
          <p:cNvCxnSpPr>
            <a:stCxn id="513" idx="0"/>
            <a:endCxn id="511" idx="0"/>
          </p:cNvCxnSpPr>
          <p:nvPr/>
        </p:nvCxnSpPr>
        <p:spPr>
          <a:xfrm flipH="1">
            <a:off x="16738234" y="10648950"/>
            <a:ext cx="3892916" cy="596900"/>
          </a:xfrm>
          <a:prstGeom prst="straightConnector1">
            <a:avLst/>
          </a:prstGeom>
          <a:ln w="88900" cap="sq">
            <a:solidFill>
              <a:srgbClr val="941100"/>
            </a:solidFill>
            <a:miter lim="400000"/>
          </a:ln>
        </p:spPr>
      </p:cxnSp>
      <p:sp>
        <p:nvSpPr>
          <p:cNvPr id="511"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12" name="Connection Line"/>
          <p:cNvCxnSpPr>
            <a:stCxn id="515" idx="0"/>
            <a:endCxn id="513" idx="0"/>
          </p:cNvCxnSpPr>
          <p:nvPr/>
        </p:nvCxnSpPr>
        <p:spPr>
          <a:xfrm flipH="1">
            <a:off x="20631150" y="8515350"/>
            <a:ext cx="152400" cy="2133600"/>
          </a:xfrm>
          <a:prstGeom prst="straightConnector1">
            <a:avLst/>
          </a:prstGeom>
          <a:ln w="88900" cap="sq">
            <a:solidFill>
              <a:srgbClr val="941100"/>
            </a:solidFill>
            <a:miter lim="400000"/>
          </a:ln>
        </p:spPr>
      </p:cxnSp>
      <p:sp>
        <p:nvSpPr>
          <p:cNvPr id="513"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14" name="Connection Line"/>
          <p:cNvCxnSpPr>
            <a:stCxn id="517" idx="0"/>
            <a:endCxn id="515" idx="0"/>
          </p:cNvCxnSpPr>
          <p:nvPr/>
        </p:nvCxnSpPr>
        <p:spPr>
          <a:xfrm>
            <a:off x="20307300" y="5334000"/>
            <a:ext cx="476250" cy="3181350"/>
          </a:xfrm>
          <a:prstGeom prst="straightConnector1">
            <a:avLst/>
          </a:prstGeom>
          <a:ln w="88900" cap="sq">
            <a:solidFill>
              <a:srgbClr val="941100"/>
            </a:solidFill>
            <a:miter lim="400000"/>
          </a:ln>
        </p:spPr>
      </p:cxnSp>
      <p:sp>
        <p:nvSpPr>
          <p:cNvPr id="515"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16" name="Connection Line"/>
          <p:cNvCxnSpPr>
            <a:stCxn id="518" idx="0"/>
            <a:endCxn id="517" idx="0"/>
          </p:cNvCxnSpPr>
          <p:nvPr/>
        </p:nvCxnSpPr>
        <p:spPr>
          <a:xfrm>
            <a:off x="18516600" y="3619500"/>
            <a:ext cx="1790700" cy="1714500"/>
          </a:xfrm>
          <a:prstGeom prst="straightConnector1">
            <a:avLst/>
          </a:prstGeom>
          <a:ln w="88900" cap="sq">
            <a:solidFill>
              <a:srgbClr val="941100"/>
            </a:solidFill>
            <a:miter lim="400000"/>
          </a:ln>
        </p:spPr>
      </p:cxnSp>
      <p:sp>
        <p:nvSpPr>
          <p:cNvPr id="517"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518"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519" name="Connection Line"/>
          <p:cNvCxnSpPr>
            <a:stCxn id="504" idx="0"/>
            <a:endCxn id="506" idx="0"/>
          </p:cNvCxnSpPr>
          <p:nvPr/>
        </p:nvCxnSpPr>
        <p:spPr>
          <a:xfrm flipH="1">
            <a:off x="12039600" y="8705850"/>
            <a:ext cx="1885950" cy="2857500"/>
          </a:xfrm>
          <a:prstGeom prst="straightConnector1">
            <a:avLst/>
          </a:prstGeom>
          <a:ln w="88900" cap="sq">
            <a:solidFill>
              <a:srgbClr val="941100"/>
            </a:solidFill>
            <a:miter lim="400000"/>
          </a:ln>
        </p:spPr>
      </p:cxnSp>
      <p:sp>
        <p:nvSpPr>
          <p:cNvPr id="520"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521"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522"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523"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524"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525"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526"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527"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
        <p:nvSpPr>
          <p:cNvPr id="528" name="A sparse graph"/>
          <p:cNvSpPr/>
          <p:nvPr/>
        </p:nvSpPr>
        <p:spPr>
          <a:xfrm>
            <a:off x="5439432" y="9298260"/>
            <a:ext cx="6949418"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chemeClr val="accent3">
                    <a:hueOff val="914337"/>
                    <a:satOff val="31515"/>
                    <a:lumOff val="-30790"/>
                  </a:schemeClr>
                </a:solidFill>
                <a:latin typeface="Comic Sans MS"/>
                <a:ea typeface="Comic Sans MS"/>
                <a:cs typeface="Comic Sans MS"/>
                <a:sym typeface="Comic Sans MS"/>
              </a:defRPr>
            </a:lvl1pPr>
          </a:lstStyle>
          <a:p>
            <a:r>
              <a:t>A sparse graph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528"/>
                                        </p:tgtEl>
                                        <p:attrNameLst>
                                          <p:attrName>style.visibility</p:attrName>
                                        </p:attrNameLst>
                                      </p:cBhvr>
                                      <p:to>
                                        <p:strVal val="visible"/>
                                      </p:to>
                                    </p:set>
                                    <p:animEffect transition="in" filter="fade">
                                      <p:cBhvr>
                                        <p:cTn id="7" dur="1000"/>
                                        <p:tgtEl>
                                          <p:spTgt spid="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 grpId="0"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Representing Adjacency"/>
          <p:cNvSpPr txBox="1">
            <a:spLocks noGrp="1"/>
          </p:cNvSpPr>
          <p:nvPr>
            <p:ph type="ctrTitle"/>
          </p:nvPr>
        </p:nvSpPr>
        <p:spPr>
          <a:xfrm>
            <a:off x="2752725" y="4543425"/>
            <a:ext cx="18878550" cy="4629150"/>
          </a:xfrm>
          <a:prstGeom prst="rect">
            <a:avLst/>
          </a:prstGeom>
        </p:spPr>
        <p:txBody>
          <a:bodyPr anchor="ctr"/>
          <a:lstStyle/>
          <a:p>
            <a:r>
              <a:t>Representing Adjacency</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532"/>
                                        </p:tgtEl>
                                        <p:attrNameLst>
                                          <p:attrName>style.visibility</p:attrName>
                                        </p:attrNameLst>
                                      </p:cBhvr>
                                      <p:to>
                                        <p:strVal val="visible"/>
                                      </p:to>
                                    </p:set>
                                    <p:animEffect transition="in" filter="wipe(left)">
                                      <p:cBhvr>
                                        <p:cTn id="7" dur="1000"/>
                                        <p:tgtEl>
                                          <p:spTgt spid="5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 grpId="0"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Representing Vertex Relationships"/>
          <p:cNvSpPr txBox="1">
            <a:spLocks noGrp="1"/>
          </p:cNvSpPr>
          <p:nvPr>
            <p:ph type="title"/>
          </p:nvPr>
        </p:nvSpPr>
        <p:spPr>
          <a:xfrm>
            <a:off x="361950" y="0"/>
            <a:ext cx="22854742" cy="2095500"/>
          </a:xfrm>
          <a:prstGeom prst="rect">
            <a:avLst/>
          </a:prstGeom>
        </p:spPr>
        <p:txBody>
          <a:bodyPr/>
          <a:lstStyle/>
          <a:p>
            <a:r>
              <a:t>Representing Vertex Relationships</a:t>
            </a:r>
          </a:p>
        </p:txBody>
      </p:sp>
      <p:sp>
        <p:nvSpPr>
          <p:cNvPr id="537" name="Edges connect vertices…"/>
          <p:cNvSpPr txBox="1">
            <a:spLocks noGrp="1"/>
          </p:cNvSpPr>
          <p:nvPr>
            <p:ph type="body" idx="1"/>
          </p:nvPr>
        </p:nvSpPr>
        <p:spPr>
          <a:xfrm>
            <a:off x="190500" y="2747664"/>
            <a:ext cx="12608422" cy="10911186"/>
          </a:xfrm>
          <a:prstGeom prst="rect">
            <a:avLst/>
          </a:prstGeom>
        </p:spPr>
        <p:txBody>
          <a:bodyPr/>
          <a:lstStyle/>
          <a:p>
            <a:pPr>
              <a:buBlip>
                <a:blip r:embed="rId2"/>
              </a:buBlip>
            </a:pPr>
            <a:r>
              <a:t>Edges connect vertices</a:t>
            </a:r>
          </a:p>
          <a:p>
            <a:pPr>
              <a:buBlip>
                <a:blip r:embed="rId2"/>
              </a:buBlip>
            </a:pPr>
            <a:r>
              <a:t>Connections represent relationship among vertices</a:t>
            </a:r>
          </a:p>
          <a:p>
            <a:pPr>
              <a:buBlip>
                <a:blip r:embed="rId2"/>
              </a:buBlip>
            </a:pPr>
            <a:r>
              <a:t>Adjacency Matrix</a:t>
            </a:r>
          </a:p>
          <a:p>
            <a:pPr lvl="1">
              <a:buBlip>
                <a:blip r:embed="rId2"/>
              </a:buBlip>
            </a:pPr>
            <a:r>
              <a:t>Two-dimensional array </a:t>
            </a:r>
          </a:p>
          <a:p>
            <a:pPr>
              <a:buBlip>
                <a:blip r:embed="rId2"/>
              </a:buBlip>
            </a:pPr>
            <a:r>
              <a:t>Adjacency List</a:t>
            </a:r>
          </a:p>
          <a:p>
            <a:pPr lvl="1">
              <a:buBlip>
                <a:blip r:embed="rId2"/>
              </a:buBlip>
            </a:pPr>
            <a:r>
              <a:t>List of lists</a:t>
            </a:r>
          </a:p>
        </p:txBody>
      </p:sp>
      <p:sp>
        <p:nvSpPr>
          <p:cNvPr id="538"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539"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540"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541"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542"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543"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544"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545"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546"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547"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48"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49"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0"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1"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2"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3"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4"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5"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6"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7"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8"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59"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60" name="Directed Graph"/>
          <p:cNvSpPr/>
          <p:nvPr/>
        </p:nvSpPr>
        <p:spPr>
          <a:xfrm>
            <a:off x="15067280" y="11305225"/>
            <a:ext cx="8191501"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7800" b="1">
                <a:solidFill>
                  <a:schemeClr val="accent1">
                    <a:hueOff val="114395"/>
                    <a:lumOff val="-24975"/>
                  </a:schemeClr>
                </a:solidFill>
                <a:latin typeface="Comic Sans MS"/>
                <a:ea typeface="Comic Sans MS"/>
                <a:cs typeface="Comic Sans MS"/>
                <a:sym typeface="Comic Sans MS"/>
              </a:defRPr>
            </a:lvl1pPr>
          </a:lstStyle>
          <a:p>
            <a:r>
              <a:t>Directed Graph</a:t>
            </a: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536"/>
                                        </p:tgtEl>
                                        <p:attrNameLst>
                                          <p:attrName>style.visibility</p:attrName>
                                        </p:attrNameLst>
                                      </p:cBhvr>
                                      <p:to>
                                        <p:strVal val="visible"/>
                                      </p:to>
                                    </p:set>
                                    <p:anim calcmode="lin" valueType="num">
                                      <p:cBhvr>
                                        <p:cTn id="7" dur="1000" fill="hold"/>
                                        <p:tgtEl>
                                          <p:spTgt spid="536"/>
                                        </p:tgtEl>
                                        <p:attrNameLst>
                                          <p:attrName>ppt_w</p:attrName>
                                        </p:attrNameLst>
                                      </p:cBhvr>
                                      <p:tavLst>
                                        <p:tav tm="0">
                                          <p:val>
                                            <p:strVal val="4*#ppt_w"/>
                                          </p:val>
                                        </p:tav>
                                        <p:tav tm="100000">
                                          <p:val>
                                            <p:strVal val="#ppt_w"/>
                                          </p:val>
                                        </p:tav>
                                      </p:tavLst>
                                    </p:anim>
                                    <p:anim calcmode="lin" valueType="num">
                                      <p:cBhvr>
                                        <p:cTn id="8" dur="1000" fill="hold"/>
                                        <p:tgtEl>
                                          <p:spTgt spid="53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537">
                                            <p:bg/>
                                          </p:spTgt>
                                        </p:tgtEl>
                                        <p:attrNameLst>
                                          <p:attrName>style.visibility</p:attrName>
                                        </p:attrNameLst>
                                      </p:cBhvr>
                                      <p:to>
                                        <p:strVal val="visible"/>
                                      </p:to>
                                    </p:set>
                                    <p:animEffect transition="in" filter="fade">
                                      <p:cBhvr>
                                        <p:cTn id="12" dur="500"/>
                                        <p:tgtEl>
                                          <p:spTgt spid="537">
                                            <p:bg/>
                                          </p:spTgt>
                                        </p:tgtEl>
                                      </p:cBhvr>
                                    </p:animEffect>
                                  </p:childTnLst>
                                </p:cTn>
                              </p:par>
                              <p:par>
                                <p:cTn id="13" presetID="10" presetClass="entr" presetSubtype="0" fill="hold" grpId="0" nodeType="withEffect">
                                  <p:stCondLst>
                                    <p:cond delay="0"/>
                                  </p:stCondLst>
                                  <p:iterate>
                                    <p:tmAbs val="0"/>
                                  </p:iterate>
                                  <p:childTnLst>
                                    <p:set>
                                      <p:cBhvr>
                                        <p:cTn id="14" fill="hold"/>
                                        <p:tgtEl>
                                          <p:spTgt spid="537">
                                            <p:txEl>
                                              <p:pRg st="0" end="0"/>
                                            </p:txEl>
                                          </p:spTgt>
                                        </p:tgtEl>
                                        <p:attrNameLst>
                                          <p:attrName>style.visibility</p:attrName>
                                        </p:attrNameLst>
                                      </p:cBhvr>
                                      <p:to>
                                        <p:strVal val="visible"/>
                                      </p:to>
                                    </p:set>
                                    <p:animEffect transition="in" filter="fade">
                                      <p:cBhvr>
                                        <p:cTn id="15" dur="500"/>
                                        <p:tgtEl>
                                          <p:spTgt spid="537">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537">
                                            <p:txEl>
                                              <p:pRg st="1" end="1"/>
                                            </p:txEl>
                                          </p:spTgt>
                                        </p:tgtEl>
                                        <p:attrNameLst>
                                          <p:attrName>style.visibility</p:attrName>
                                        </p:attrNameLst>
                                      </p:cBhvr>
                                      <p:to>
                                        <p:strVal val="visible"/>
                                      </p:to>
                                    </p:set>
                                    <p:animEffect transition="in" filter="fade">
                                      <p:cBhvr>
                                        <p:cTn id="19" dur="500"/>
                                        <p:tgtEl>
                                          <p:spTgt spid="537">
                                            <p:txEl>
                                              <p:pRg st="1" end="1"/>
                                            </p:txEl>
                                          </p:spTgt>
                                        </p:tgtEl>
                                      </p:cBhvr>
                                    </p:animEffect>
                                  </p:childTnLst>
                                </p:cTn>
                              </p:par>
                            </p:childTnLst>
                          </p:cTn>
                        </p:par>
                        <p:par>
                          <p:cTn id="20" fill="hold">
                            <p:stCondLst>
                              <p:cond delay="2000"/>
                            </p:stCondLst>
                            <p:childTnLst>
                              <p:par>
                                <p:cTn id="21" presetID="19" presetClass="entr" presetSubtype="10" fill="hold" grpId="0" nodeType="afterEffect">
                                  <p:stCondLst>
                                    <p:cond delay="0"/>
                                  </p:stCondLst>
                                  <p:iterate type="lt">
                                    <p:tmAbs val="0"/>
                                  </p:iterate>
                                  <p:childTnLst>
                                    <p:set>
                                      <p:cBhvr>
                                        <p:cTn id="22" fill="hold"/>
                                        <p:tgtEl>
                                          <p:spTgt spid="538"/>
                                        </p:tgtEl>
                                        <p:attrNameLst>
                                          <p:attrName>style.visibility</p:attrName>
                                        </p:attrNameLst>
                                      </p:cBhvr>
                                      <p:to>
                                        <p:strVal val="visible"/>
                                      </p:to>
                                    </p:set>
                                    <p:anim calcmode="lin" valueType="num">
                                      <p:cBhvr>
                                        <p:cTn id="23" dur="500" fill="hold"/>
                                        <p:tgtEl>
                                          <p:spTgt spid="538"/>
                                        </p:tgtEl>
                                        <p:attrNameLst>
                                          <p:attrName>ppt_w</p:attrName>
                                        </p:attrNameLst>
                                      </p:cBhvr>
                                      <p:tavLst>
                                        <p:tav tm="0" fmla="#ppt_w*sin(2.5*pi*$)">
                                          <p:val>
                                            <p:fltVal val="0"/>
                                          </p:val>
                                        </p:tav>
                                        <p:tav tm="100000">
                                          <p:val>
                                            <p:fltVal val="1"/>
                                          </p:val>
                                        </p:tav>
                                      </p:tavLst>
                                    </p:anim>
                                    <p:anim calcmode="lin" valueType="num">
                                      <p:cBhvr>
                                        <p:cTn id="24" dur="500" fill="hold"/>
                                        <p:tgtEl>
                                          <p:spTgt spid="538"/>
                                        </p:tgtEl>
                                        <p:attrNameLst>
                                          <p:attrName>ppt_h</p:attrName>
                                        </p:attrNameLst>
                                      </p:cBhvr>
                                      <p:tavLst>
                                        <p:tav tm="0">
                                          <p:val>
                                            <p:strVal val="#ppt_h"/>
                                          </p:val>
                                        </p:tav>
                                        <p:tav tm="100000">
                                          <p:val>
                                            <p:strVal val="#ppt_h"/>
                                          </p:val>
                                        </p:tav>
                                      </p:tavLst>
                                    </p:anim>
                                  </p:childTnLst>
                                </p:cTn>
                              </p:par>
                            </p:childTnLst>
                          </p:cTn>
                        </p:par>
                        <p:par>
                          <p:cTn id="25" fill="hold">
                            <p:stCondLst>
                              <p:cond delay="2500"/>
                            </p:stCondLst>
                            <p:childTnLst>
                              <p:par>
                                <p:cTn id="26" presetID="19" presetClass="entr" presetSubtype="10" fill="hold" grpId="0" nodeType="afterEffect">
                                  <p:stCondLst>
                                    <p:cond delay="200"/>
                                  </p:stCondLst>
                                  <p:iterate type="lt">
                                    <p:tmAbs val="0"/>
                                  </p:iterate>
                                  <p:childTnLst>
                                    <p:set>
                                      <p:cBhvr>
                                        <p:cTn id="27" fill="hold"/>
                                        <p:tgtEl>
                                          <p:spTgt spid="539"/>
                                        </p:tgtEl>
                                        <p:attrNameLst>
                                          <p:attrName>style.visibility</p:attrName>
                                        </p:attrNameLst>
                                      </p:cBhvr>
                                      <p:to>
                                        <p:strVal val="visible"/>
                                      </p:to>
                                    </p:set>
                                    <p:anim calcmode="lin" valueType="num">
                                      <p:cBhvr>
                                        <p:cTn id="28" dur="500" fill="hold"/>
                                        <p:tgtEl>
                                          <p:spTgt spid="539"/>
                                        </p:tgtEl>
                                        <p:attrNameLst>
                                          <p:attrName>ppt_w</p:attrName>
                                        </p:attrNameLst>
                                      </p:cBhvr>
                                      <p:tavLst>
                                        <p:tav tm="0" fmla="#ppt_w*sin(2.5*pi*$)">
                                          <p:val>
                                            <p:fltVal val="0"/>
                                          </p:val>
                                        </p:tav>
                                        <p:tav tm="100000">
                                          <p:val>
                                            <p:fltVal val="1"/>
                                          </p:val>
                                        </p:tav>
                                      </p:tavLst>
                                    </p:anim>
                                    <p:anim calcmode="lin" valueType="num">
                                      <p:cBhvr>
                                        <p:cTn id="29" dur="500" fill="hold"/>
                                        <p:tgtEl>
                                          <p:spTgt spid="539"/>
                                        </p:tgtEl>
                                        <p:attrNameLst>
                                          <p:attrName>ppt_h</p:attrName>
                                        </p:attrNameLst>
                                      </p:cBhvr>
                                      <p:tavLst>
                                        <p:tav tm="0">
                                          <p:val>
                                            <p:strVal val="#ppt_h"/>
                                          </p:val>
                                        </p:tav>
                                        <p:tav tm="100000">
                                          <p:val>
                                            <p:strVal val="#ppt_h"/>
                                          </p:val>
                                        </p:tav>
                                      </p:tavLst>
                                    </p:anim>
                                  </p:childTnLst>
                                </p:cTn>
                              </p:par>
                            </p:childTnLst>
                          </p:cTn>
                        </p:par>
                        <p:par>
                          <p:cTn id="30" fill="hold">
                            <p:stCondLst>
                              <p:cond delay="3200"/>
                            </p:stCondLst>
                            <p:childTnLst>
                              <p:par>
                                <p:cTn id="31" presetID="19" presetClass="entr" presetSubtype="10" fill="hold" grpId="0" nodeType="afterEffect">
                                  <p:stCondLst>
                                    <p:cond delay="200"/>
                                  </p:stCondLst>
                                  <p:iterate type="lt">
                                    <p:tmAbs val="0"/>
                                  </p:iterate>
                                  <p:childTnLst>
                                    <p:set>
                                      <p:cBhvr>
                                        <p:cTn id="32" fill="hold"/>
                                        <p:tgtEl>
                                          <p:spTgt spid="540"/>
                                        </p:tgtEl>
                                        <p:attrNameLst>
                                          <p:attrName>style.visibility</p:attrName>
                                        </p:attrNameLst>
                                      </p:cBhvr>
                                      <p:to>
                                        <p:strVal val="visible"/>
                                      </p:to>
                                    </p:set>
                                    <p:anim calcmode="lin" valueType="num">
                                      <p:cBhvr>
                                        <p:cTn id="33" dur="500" fill="hold"/>
                                        <p:tgtEl>
                                          <p:spTgt spid="540"/>
                                        </p:tgtEl>
                                        <p:attrNameLst>
                                          <p:attrName>ppt_w</p:attrName>
                                        </p:attrNameLst>
                                      </p:cBhvr>
                                      <p:tavLst>
                                        <p:tav tm="0" fmla="#ppt_w*sin(2.5*pi*$)">
                                          <p:val>
                                            <p:fltVal val="0"/>
                                          </p:val>
                                        </p:tav>
                                        <p:tav tm="100000">
                                          <p:val>
                                            <p:fltVal val="1"/>
                                          </p:val>
                                        </p:tav>
                                      </p:tavLst>
                                    </p:anim>
                                    <p:anim calcmode="lin" valueType="num">
                                      <p:cBhvr>
                                        <p:cTn id="34" dur="500" fill="hold"/>
                                        <p:tgtEl>
                                          <p:spTgt spid="540"/>
                                        </p:tgtEl>
                                        <p:attrNameLst>
                                          <p:attrName>ppt_h</p:attrName>
                                        </p:attrNameLst>
                                      </p:cBhvr>
                                      <p:tavLst>
                                        <p:tav tm="0">
                                          <p:val>
                                            <p:strVal val="#ppt_h"/>
                                          </p:val>
                                        </p:tav>
                                        <p:tav tm="100000">
                                          <p:val>
                                            <p:strVal val="#ppt_h"/>
                                          </p:val>
                                        </p:tav>
                                      </p:tavLst>
                                    </p:anim>
                                  </p:childTnLst>
                                </p:cTn>
                              </p:par>
                            </p:childTnLst>
                          </p:cTn>
                        </p:par>
                        <p:par>
                          <p:cTn id="35" fill="hold">
                            <p:stCondLst>
                              <p:cond delay="3900"/>
                            </p:stCondLst>
                            <p:childTnLst>
                              <p:par>
                                <p:cTn id="36" presetID="19" presetClass="entr" presetSubtype="10" fill="hold" grpId="0" nodeType="afterEffect">
                                  <p:stCondLst>
                                    <p:cond delay="200"/>
                                  </p:stCondLst>
                                  <p:iterate type="lt">
                                    <p:tmAbs val="0"/>
                                  </p:iterate>
                                  <p:childTnLst>
                                    <p:set>
                                      <p:cBhvr>
                                        <p:cTn id="37" fill="hold"/>
                                        <p:tgtEl>
                                          <p:spTgt spid="541"/>
                                        </p:tgtEl>
                                        <p:attrNameLst>
                                          <p:attrName>style.visibility</p:attrName>
                                        </p:attrNameLst>
                                      </p:cBhvr>
                                      <p:to>
                                        <p:strVal val="visible"/>
                                      </p:to>
                                    </p:set>
                                    <p:anim calcmode="lin" valueType="num">
                                      <p:cBhvr>
                                        <p:cTn id="38" dur="500" fill="hold"/>
                                        <p:tgtEl>
                                          <p:spTgt spid="541"/>
                                        </p:tgtEl>
                                        <p:attrNameLst>
                                          <p:attrName>ppt_w</p:attrName>
                                        </p:attrNameLst>
                                      </p:cBhvr>
                                      <p:tavLst>
                                        <p:tav tm="0" fmla="#ppt_w*sin(2.5*pi*$)">
                                          <p:val>
                                            <p:fltVal val="0"/>
                                          </p:val>
                                        </p:tav>
                                        <p:tav tm="100000">
                                          <p:val>
                                            <p:fltVal val="1"/>
                                          </p:val>
                                        </p:tav>
                                      </p:tavLst>
                                    </p:anim>
                                    <p:anim calcmode="lin" valueType="num">
                                      <p:cBhvr>
                                        <p:cTn id="39" dur="500" fill="hold"/>
                                        <p:tgtEl>
                                          <p:spTgt spid="541"/>
                                        </p:tgtEl>
                                        <p:attrNameLst>
                                          <p:attrName>ppt_h</p:attrName>
                                        </p:attrNameLst>
                                      </p:cBhvr>
                                      <p:tavLst>
                                        <p:tav tm="0">
                                          <p:val>
                                            <p:strVal val="#ppt_h"/>
                                          </p:val>
                                        </p:tav>
                                        <p:tav tm="100000">
                                          <p:val>
                                            <p:strVal val="#ppt_h"/>
                                          </p:val>
                                        </p:tav>
                                      </p:tavLst>
                                    </p:anim>
                                  </p:childTnLst>
                                </p:cTn>
                              </p:par>
                            </p:childTnLst>
                          </p:cTn>
                        </p:par>
                        <p:par>
                          <p:cTn id="40" fill="hold">
                            <p:stCondLst>
                              <p:cond delay="4600"/>
                            </p:stCondLst>
                            <p:childTnLst>
                              <p:par>
                                <p:cTn id="41" presetID="19" presetClass="entr" presetSubtype="10" fill="hold" grpId="0" nodeType="afterEffect">
                                  <p:stCondLst>
                                    <p:cond delay="200"/>
                                  </p:stCondLst>
                                  <p:iterate type="lt">
                                    <p:tmAbs val="0"/>
                                  </p:iterate>
                                  <p:childTnLst>
                                    <p:set>
                                      <p:cBhvr>
                                        <p:cTn id="42" fill="hold"/>
                                        <p:tgtEl>
                                          <p:spTgt spid="542"/>
                                        </p:tgtEl>
                                        <p:attrNameLst>
                                          <p:attrName>style.visibility</p:attrName>
                                        </p:attrNameLst>
                                      </p:cBhvr>
                                      <p:to>
                                        <p:strVal val="visible"/>
                                      </p:to>
                                    </p:set>
                                    <p:anim calcmode="lin" valueType="num">
                                      <p:cBhvr>
                                        <p:cTn id="43" dur="500" fill="hold"/>
                                        <p:tgtEl>
                                          <p:spTgt spid="542"/>
                                        </p:tgtEl>
                                        <p:attrNameLst>
                                          <p:attrName>ppt_w</p:attrName>
                                        </p:attrNameLst>
                                      </p:cBhvr>
                                      <p:tavLst>
                                        <p:tav tm="0" fmla="#ppt_w*sin(2.5*pi*$)">
                                          <p:val>
                                            <p:fltVal val="0"/>
                                          </p:val>
                                        </p:tav>
                                        <p:tav tm="100000">
                                          <p:val>
                                            <p:fltVal val="1"/>
                                          </p:val>
                                        </p:tav>
                                      </p:tavLst>
                                    </p:anim>
                                    <p:anim calcmode="lin" valueType="num">
                                      <p:cBhvr>
                                        <p:cTn id="44" dur="500" fill="hold"/>
                                        <p:tgtEl>
                                          <p:spTgt spid="542"/>
                                        </p:tgtEl>
                                        <p:attrNameLst>
                                          <p:attrName>ppt_h</p:attrName>
                                        </p:attrNameLst>
                                      </p:cBhvr>
                                      <p:tavLst>
                                        <p:tav tm="0">
                                          <p:val>
                                            <p:strVal val="#ppt_h"/>
                                          </p:val>
                                        </p:tav>
                                        <p:tav tm="100000">
                                          <p:val>
                                            <p:strVal val="#ppt_h"/>
                                          </p:val>
                                        </p:tav>
                                      </p:tavLst>
                                    </p:anim>
                                  </p:childTnLst>
                                </p:cTn>
                              </p:par>
                            </p:childTnLst>
                          </p:cTn>
                        </p:par>
                        <p:par>
                          <p:cTn id="45" fill="hold">
                            <p:stCondLst>
                              <p:cond delay="5300"/>
                            </p:stCondLst>
                            <p:childTnLst>
                              <p:par>
                                <p:cTn id="46" presetID="19" presetClass="entr" presetSubtype="10" fill="hold" grpId="0" nodeType="afterEffect">
                                  <p:stCondLst>
                                    <p:cond delay="200"/>
                                  </p:stCondLst>
                                  <p:iterate type="lt">
                                    <p:tmAbs val="0"/>
                                  </p:iterate>
                                  <p:childTnLst>
                                    <p:set>
                                      <p:cBhvr>
                                        <p:cTn id="47" fill="hold"/>
                                        <p:tgtEl>
                                          <p:spTgt spid="543"/>
                                        </p:tgtEl>
                                        <p:attrNameLst>
                                          <p:attrName>style.visibility</p:attrName>
                                        </p:attrNameLst>
                                      </p:cBhvr>
                                      <p:to>
                                        <p:strVal val="visible"/>
                                      </p:to>
                                    </p:set>
                                    <p:anim calcmode="lin" valueType="num">
                                      <p:cBhvr>
                                        <p:cTn id="48" dur="500" fill="hold"/>
                                        <p:tgtEl>
                                          <p:spTgt spid="543"/>
                                        </p:tgtEl>
                                        <p:attrNameLst>
                                          <p:attrName>ppt_w</p:attrName>
                                        </p:attrNameLst>
                                      </p:cBhvr>
                                      <p:tavLst>
                                        <p:tav tm="0" fmla="#ppt_w*sin(2.5*pi*$)">
                                          <p:val>
                                            <p:fltVal val="0"/>
                                          </p:val>
                                        </p:tav>
                                        <p:tav tm="100000">
                                          <p:val>
                                            <p:fltVal val="1"/>
                                          </p:val>
                                        </p:tav>
                                      </p:tavLst>
                                    </p:anim>
                                    <p:anim calcmode="lin" valueType="num">
                                      <p:cBhvr>
                                        <p:cTn id="49" dur="500" fill="hold"/>
                                        <p:tgtEl>
                                          <p:spTgt spid="543"/>
                                        </p:tgtEl>
                                        <p:attrNameLst>
                                          <p:attrName>ppt_h</p:attrName>
                                        </p:attrNameLst>
                                      </p:cBhvr>
                                      <p:tavLst>
                                        <p:tav tm="0">
                                          <p:val>
                                            <p:strVal val="#ppt_h"/>
                                          </p:val>
                                        </p:tav>
                                        <p:tav tm="100000">
                                          <p:val>
                                            <p:strVal val="#ppt_h"/>
                                          </p:val>
                                        </p:tav>
                                      </p:tavLst>
                                    </p:anim>
                                  </p:childTnLst>
                                </p:cTn>
                              </p:par>
                            </p:childTnLst>
                          </p:cTn>
                        </p:par>
                        <p:par>
                          <p:cTn id="50" fill="hold">
                            <p:stCondLst>
                              <p:cond delay="6000"/>
                            </p:stCondLst>
                            <p:childTnLst>
                              <p:par>
                                <p:cTn id="51" presetID="19" presetClass="entr" presetSubtype="10" fill="hold" grpId="0" nodeType="afterEffect">
                                  <p:stCondLst>
                                    <p:cond delay="200"/>
                                  </p:stCondLst>
                                  <p:iterate type="lt">
                                    <p:tmAbs val="0"/>
                                  </p:iterate>
                                  <p:childTnLst>
                                    <p:set>
                                      <p:cBhvr>
                                        <p:cTn id="52" fill="hold"/>
                                        <p:tgtEl>
                                          <p:spTgt spid="544"/>
                                        </p:tgtEl>
                                        <p:attrNameLst>
                                          <p:attrName>style.visibility</p:attrName>
                                        </p:attrNameLst>
                                      </p:cBhvr>
                                      <p:to>
                                        <p:strVal val="visible"/>
                                      </p:to>
                                    </p:set>
                                    <p:anim calcmode="lin" valueType="num">
                                      <p:cBhvr>
                                        <p:cTn id="53" dur="500" fill="hold"/>
                                        <p:tgtEl>
                                          <p:spTgt spid="544"/>
                                        </p:tgtEl>
                                        <p:attrNameLst>
                                          <p:attrName>ppt_w</p:attrName>
                                        </p:attrNameLst>
                                      </p:cBhvr>
                                      <p:tavLst>
                                        <p:tav tm="0" fmla="#ppt_w*sin(2.5*pi*$)">
                                          <p:val>
                                            <p:fltVal val="0"/>
                                          </p:val>
                                        </p:tav>
                                        <p:tav tm="100000">
                                          <p:val>
                                            <p:fltVal val="1"/>
                                          </p:val>
                                        </p:tav>
                                      </p:tavLst>
                                    </p:anim>
                                    <p:anim calcmode="lin" valueType="num">
                                      <p:cBhvr>
                                        <p:cTn id="54" dur="500" fill="hold"/>
                                        <p:tgtEl>
                                          <p:spTgt spid="544"/>
                                        </p:tgtEl>
                                        <p:attrNameLst>
                                          <p:attrName>ppt_h</p:attrName>
                                        </p:attrNameLst>
                                      </p:cBhvr>
                                      <p:tavLst>
                                        <p:tav tm="0">
                                          <p:val>
                                            <p:strVal val="#ppt_h"/>
                                          </p:val>
                                        </p:tav>
                                        <p:tav tm="100000">
                                          <p:val>
                                            <p:strVal val="#ppt_h"/>
                                          </p:val>
                                        </p:tav>
                                      </p:tavLst>
                                    </p:anim>
                                  </p:childTnLst>
                                </p:cTn>
                              </p:par>
                            </p:childTnLst>
                          </p:cTn>
                        </p:par>
                        <p:par>
                          <p:cTn id="55" fill="hold">
                            <p:stCondLst>
                              <p:cond delay="6700"/>
                            </p:stCondLst>
                            <p:childTnLst>
                              <p:par>
                                <p:cTn id="56" presetID="19" presetClass="entr" presetSubtype="10" fill="hold" grpId="0" nodeType="afterEffect">
                                  <p:stCondLst>
                                    <p:cond delay="200"/>
                                  </p:stCondLst>
                                  <p:iterate type="lt">
                                    <p:tmAbs val="0"/>
                                  </p:iterate>
                                  <p:childTnLst>
                                    <p:set>
                                      <p:cBhvr>
                                        <p:cTn id="57" fill="hold"/>
                                        <p:tgtEl>
                                          <p:spTgt spid="545"/>
                                        </p:tgtEl>
                                        <p:attrNameLst>
                                          <p:attrName>style.visibility</p:attrName>
                                        </p:attrNameLst>
                                      </p:cBhvr>
                                      <p:to>
                                        <p:strVal val="visible"/>
                                      </p:to>
                                    </p:set>
                                    <p:anim calcmode="lin" valueType="num">
                                      <p:cBhvr>
                                        <p:cTn id="58" dur="500" fill="hold"/>
                                        <p:tgtEl>
                                          <p:spTgt spid="545"/>
                                        </p:tgtEl>
                                        <p:attrNameLst>
                                          <p:attrName>ppt_w</p:attrName>
                                        </p:attrNameLst>
                                      </p:cBhvr>
                                      <p:tavLst>
                                        <p:tav tm="0" fmla="#ppt_w*sin(2.5*pi*$)">
                                          <p:val>
                                            <p:fltVal val="0"/>
                                          </p:val>
                                        </p:tav>
                                        <p:tav tm="100000">
                                          <p:val>
                                            <p:fltVal val="1"/>
                                          </p:val>
                                        </p:tav>
                                      </p:tavLst>
                                    </p:anim>
                                    <p:anim calcmode="lin" valueType="num">
                                      <p:cBhvr>
                                        <p:cTn id="59" dur="500" fill="hold"/>
                                        <p:tgtEl>
                                          <p:spTgt spid="545"/>
                                        </p:tgtEl>
                                        <p:attrNameLst>
                                          <p:attrName>ppt_h</p:attrName>
                                        </p:attrNameLst>
                                      </p:cBhvr>
                                      <p:tavLst>
                                        <p:tav tm="0">
                                          <p:val>
                                            <p:strVal val="#ppt_h"/>
                                          </p:val>
                                        </p:tav>
                                        <p:tav tm="100000">
                                          <p:val>
                                            <p:strVal val="#ppt_h"/>
                                          </p:val>
                                        </p:tav>
                                      </p:tavLst>
                                    </p:anim>
                                  </p:childTnLst>
                                </p:cTn>
                              </p:par>
                            </p:childTnLst>
                          </p:cTn>
                        </p:par>
                        <p:par>
                          <p:cTn id="60" fill="hold">
                            <p:stCondLst>
                              <p:cond delay="7400"/>
                            </p:stCondLst>
                            <p:childTnLst>
                              <p:par>
                                <p:cTn id="61" presetID="19" presetClass="entr" presetSubtype="10" fill="hold" grpId="0" nodeType="afterEffect">
                                  <p:stCondLst>
                                    <p:cond delay="200"/>
                                  </p:stCondLst>
                                  <p:iterate type="lt">
                                    <p:tmAbs val="0"/>
                                  </p:iterate>
                                  <p:childTnLst>
                                    <p:set>
                                      <p:cBhvr>
                                        <p:cTn id="62" fill="hold"/>
                                        <p:tgtEl>
                                          <p:spTgt spid="546"/>
                                        </p:tgtEl>
                                        <p:attrNameLst>
                                          <p:attrName>style.visibility</p:attrName>
                                        </p:attrNameLst>
                                      </p:cBhvr>
                                      <p:to>
                                        <p:strVal val="visible"/>
                                      </p:to>
                                    </p:set>
                                    <p:anim calcmode="lin" valueType="num">
                                      <p:cBhvr>
                                        <p:cTn id="63" dur="500" fill="hold"/>
                                        <p:tgtEl>
                                          <p:spTgt spid="546"/>
                                        </p:tgtEl>
                                        <p:attrNameLst>
                                          <p:attrName>ppt_w</p:attrName>
                                        </p:attrNameLst>
                                      </p:cBhvr>
                                      <p:tavLst>
                                        <p:tav tm="0" fmla="#ppt_w*sin(2.5*pi*$)">
                                          <p:val>
                                            <p:fltVal val="0"/>
                                          </p:val>
                                        </p:tav>
                                        <p:tav tm="100000">
                                          <p:val>
                                            <p:fltVal val="1"/>
                                          </p:val>
                                        </p:tav>
                                      </p:tavLst>
                                    </p:anim>
                                    <p:anim calcmode="lin" valueType="num">
                                      <p:cBhvr>
                                        <p:cTn id="64" dur="500" fill="hold"/>
                                        <p:tgtEl>
                                          <p:spTgt spid="546"/>
                                        </p:tgtEl>
                                        <p:attrNameLst>
                                          <p:attrName>ppt_h</p:attrName>
                                        </p:attrNameLst>
                                      </p:cBhvr>
                                      <p:tavLst>
                                        <p:tav tm="0">
                                          <p:val>
                                            <p:strVal val="#ppt_h"/>
                                          </p:val>
                                        </p:tav>
                                        <p:tav tm="100000">
                                          <p:val>
                                            <p:strVal val="#ppt_h"/>
                                          </p:val>
                                        </p:tav>
                                      </p:tavLst>
                                    </p:anim>
                                  </p:childTnLst>
                                </p:cTn>
                              </p:par>
                            </p:childTnLst>
                          </p:cTn>
                        </p:par>
                        <p:par>
                          <p:cTn id="65" fill="hold">
                            <p:stCondLst>
                              <p:cond delay="8100"/>
                            </p:stCondLst>
                            <p:childTnLst>
                              <p:par>
                                <p:cTn id="66" presetID="19" presetClass="entr" presetSubtype="10" fill="hold" grpId="0" nodeType="afterEffect">
                                  <p:stCondLst>
                                    <p:cond delay="200"/>
                                  </p:stCondLst>
                                  <p:iterate type="lt">
                                    <p:tmAbs val="0"/>
                                  </p:iterate>
                                  <p:childTnLst>
                                    <p:set>
                                      <p:cBhvr>
                                        <p:cTn id="67" fill="hold"/>
                                        <p:tgtEl>
                                          <p:spTgt spid="547"/>
                                        </p:tgtEl>
                                        <p:attrNameLst>
                                          <p:attrName>style.visibility</p:attrName>
                                        </p:attrNameLst>
                                      </p:cBhvr>
                                      <p:to>
                                        <p:strVal val="visible"/>
                                      </p:to>
                                    </p:set>
                                    <p:anim calcmode="lin" valueType="num">
                                      <p:cBhvr>
                                        <p:cTn id="68" dur="500" fill="hold"/>
                                        <p:tgtEl>
                                          <p:spTgt spid="547"/>
                                        </p:tgtEl>
                                        <p:attrNameLst>
                                          <p:attrName>ppt_w</p:attrName>
                                        </p:attrNameLst>
                                      </p:cBhvr>
                                      <p:tavLst>
                                        <p:tav tm="0" fmla="#ppt_w*sin(2.5*pi*$)">
                                          <p:val>
                                            <p:fltVal val="0"/>
                                          </p:val>
                                        </p:tav>
                                        <p:tav tm="100000">
                                          <p:val>
                                            <p:fltVal val="1"/>
                                          </p:val>
                                        </p:tav>
                                      </p:tavLst>
                                    </p:anim>
                                    <p:anim calcmode="lin" valueType="num">
                                      <p:cBhvr>
                                        <p:cTn id="69" dur="500" fill="hold"/>
                                        <p:tgtEl>
                                          <p:spTgt spid="547"/>
                                        </p:tgtEl>
                                        <p:attrNameLst>
                                          <p:attrName>ppt_h</p:attrName>
                                        </p:attrNameLst>
                                      </p:cBhvr>
                                      <p:tavLst>
                                        <p:tav tm="0">
                                          <p:val>
                                            <p:strVal val="#ppt_h"/>
                                          </p:val>
                                        </p:tav>
                                        <p:tav tm="100000">
                                          <p:val>
                                            <p:strVal val="#ppt_h"/>
                                          </p:val>
                                        </p:tav>
                                      </p:tavLst>
                                    </p:anim>
                                  </p:childTnLst>
                                </p:cTn>
                              </p:par>
                            </p:childTnLst>
                          </p:cTn>
                        </p:par>
                        <p:par>
                          <p:cTn id="70" fill="hold">
                            <p:stCondLst>
                              <p:cond delay="8800"/>
                            </p:stCondLst>
                            <p:childTnLst>
                              <p:par>
                                <p:cTn id="71" presetID="19" presetClass="entr" presetSubtype="10" fill="hold" grpId="0" nodeType="afterEffect">
                                  <p:stCondLst>
                                    <p:cond delay="200"/>
                                  </p:stCondLst>
                                  <p:iterate type="lt">
                                    <p:tmAbs val="0"/>
                                  </p:iterate>
                                  <p:childTnLst>
                                    <p:set>
                                      <p:cBhvr>
                                        <p:cTn id="72" fill="hold"/>
                                        <p:tgtEl>
                                          <p:spTgt spid="548"/>
                                        </p:tgtEl>
                                        <p:attrNameLst>
                                          <p:attrName>style.visibility</p:attrName>
                                        </p:attrNameLst>
                                      </p:cBhvr>
                                      <p:to>
                                        <p:strVal val="visible"/>
                                      </p:to>
                                    </p:set>
                                    <p:anim calcmode="lin" valueType="num">
                                      <p:cBhvr>
                                        <p:cTn id="73" dur="500" fill="hold"/>
                                        <p:tgtEl>
                                          <p:spTgt spid="548"/>
                                        </p:tgtEl>
                                        <p:attrNameLst>
                                          <p:attrName>ppt_w</p:attrName>
                                        </p:attrNameLst>
                                      </p:cBhvr>
                                      <p:tavLst>
                                        <p:tav tm="0" fmla="#ppt_w*sin(2.5*pi*$)">
                                          <p:val>
                                            <p:fltVal val="0"/>
                                          </p:val>
                                        </p:tav>
                                        <p:tav tm="100000">
                                          <p:val>
                                            <p:fltVal val="1"/>
                                          </p:val>
                                        </p:tav>
                                      </p:tavLst>
                                    </p:anim>
                                    <p:anim calcmode="lin" valueType="num">
                                      <p:cBhvr>
                                        <p:cTn id="74" dur="500" fill="hold"/>
                                        <p:tgtEl>
                                          <p:spTgt spid="548"/>
                                        </p:tgtEl>
                                        <p:attrNameLst>
                                          <p:attrName>ppt_h</p:attrName>
                                        </p:attrNameLst>
                                      </p:cBhvr>
                                      <p:tavLst>
                                        <p:tav tm="0">
                                          <p:val>
                                            <p:strVal val="#ppt_h"/>
                                          </p:val>
                                        </p:tav>
                                        <p:tav tm="100000">
                                          <p:val>
                                            <p:strVal val="#ppt_h"/>
                                          </p:val>
                                        </p:tav>
                                      </p:tavLst>
                                    </p:anim>
                                  </p:childTnLst>
                                </p:cTn>
                              </p:par>
                            </p:childTnLst>
                          </p:cTn>
                        </p:par>
                        <p:par>
                          <p:cTn id="75" fill="hold">
                            <p:stCondLst>
                              <p:cond delay="9500"/>
                            </p:stCondLst>
                            <p:childTnLst>
                              <p:par>
                                <p:cTn id="76" presetID="19" presetClass="entr" presetSubtype="10" fill="hold" grpId="0" nodeType="afterEffect">
                                  <p:stCondLst>
                                    <p:cond delay="200"/>
                                  </p:stCondLst>
                                  <p:iterate type="lt">
                                    <p:tmAbs val="0"/>
                                  </p:iterate>
                                  <p:childTnLst>
                                    <p:set>
                                      <p:cBhvr>
                                        <p:cTn id="77" fill="hold"/>
                                        <p:tgtEl>
                                          <p:spTgt spid="549"/>
                                        </p:tgtEl>
                                        <p:attrNameLst>
                                          <p:attrName>style.visibility</p:attrName>
                                        </p:attrNameLst>
                                      </p:cBhvr>
                                      <p:to>
                                        <p:strVal val="visible"/>
                                      </p:to>
                                    </p:set>
                                    <p:anim calcmode="lin" valueType="num">
                                      <p:cBhvr>
                                        <p:cTn id="78" dur="500" fill="hold"/>
                                        <p:tgtEl>
                                          <p:spTgt spid="549"/>
                                        </p:tgtEl>
                                        <p:attrNameLst>
                                          <p:attrName>ppt_w</p:attrName>
                                        </p:attrNameLst>
                                      </p:cBhvr>
                                      <p:tavLst>
                                        <p:tav tm="0" fmla="#ppt_w*sin(2.5*pi*$)">
                                          <p:val>
                                            <p:fltVal val="0"/>
                                          </p:val>
                                        </p:tav>
                                        <p:tav tm="100000">
                                          <p:val>
                                            <p:fltVal val="1"/>
                                          </p:val>
                                        </p:tav>
                                      </p:tavLst>
                                    </p:anim>
                                    <p:anim calcmode="lin" valueType="num">
                                      <p:cBhvr>
                                        <p:cTn id="79" dur="500" fill="hold"/>
                                        <p:tgtEl>
                                          <p:spTgt spid="549"/>
                                        </p:tgtEl>
                                        <p:attrNameLst>
                                          <p:attrName>ppt_h</p:attrName>
                                        </p:attrNameLst>
                                      </p:cBhvr>
                                      <p:tavLst>
                                        <p:tav tm="0">
                                          <p:val>
                                            <p:strVal val="#ppt_h"/>
                                          </p:val>
                                        </p:tav>
                                        <p:tav tm="100000">
                                          <p:val>
                                            <p:strVal val="#ppt_h"/>
                                          </p:val>
                                        </p:tav>
                                      </p:tavLst>
                                    </p:anim>
                                  </p:childTnLst>
                                </p:cTn>
                              </p:par>
                            </p:childTnLst>
                          </p:cTn>
                        </p:par>
                        <p:par>
                          <p:cTn id="80" fill="hold">
                            <p:stCondLst>
                              <p:cond delay="10200"/>
                            </p:stCondLst>
                            <p:childTnLst>
                              <p:par>
                                <p:cTn id="81" presetID="19" presetClass="entr" presetSubtype="10" fill="hold" grpId="0" nodeType="afterEffect">
                                  <p:stCondLst>
                                    <p:cond delay="200"/>
                                  </p:stCondLst>
                                  <p:iterate type="lt">
                                    <p:tmAbs val="0"/>
                                  </p:iterate>
                                  <p:childTnLst>
                                    <p:set>
                                      <p:cBhvr>
                                        <p:cTn id="82" fill="hold"/>
                                        <p:tgtEl>
                                          <p:spTgt spid="550"/>
                                        </p:tgtEl>
                                        <p:attrNameLst>
                                          <p:attrName>style.visibility</p:attrName>
                                        </p:attrNameLst>
                                      </p:cBhvr>
                                      <p:to>
                                        <p:strVal val="visible"/>
                                      </p:to>
                                    </p:set>
                                    <p:anim calcmode="lin" valueType="num">
                                      <p:cBhvr>
                                        <p:cTn id="83" dur="500" fill="hold"/>
                                        <p:tgtEl>
                                          <p:spTgt spid="550"/>
                                        </p:tgtEl>
                                        <p:attrNameLst>
                                          <p:attrName>ppt_w</p:attrName>
                                        </p:attrNameLst>
                                      </p:cBhvr>
                                      <p:tavLst>
                                        <p:tav tm="0" fmla="#ppt_w*sin(2.5*pi*$)">
                                          <p:val>
                                            <p:fltVal val="0"/>
                                          </p:val>
                                        </p:tav>
                                        <p:tav tm="100000">
                                          <p:val>
                                            <p:fltVal val="1"/>
                                          </p:val>
                                        </p:tav>
                                      </p:tavLst>
                                    </p:anim>
                                    <p:anim calcmode="lin" valueType="num">
                                      <p:cBhvr>
                                        <p:cTn id="84" dur="500" fill="hold"/>
                                        <p:tgtEl>
                                          <p:spTgt spid="550"/>
                                        </p:tgtEl>
                                        <p:attrNameLst>
                                          <p:attrName>ppt_h</p:attrName>
                                        </p:attrNameLst>
                                      </p:cBhvr>
                                      <p:tavLst>
                                        <p:tav tm="0">
                                          <p:val>
                                            <p:strVal val="#ppt_h"/>
                                          </p:val>
                                        </p:tav>
                                        <p:tav tm="100000">
                                          <p:val>
                                            <p:strVal val="#ppt_h"/>
                                          </p:val>
                                        </p:tav>
                                      </p:tavLst>
                                    </p:anim>
                                  </p:childTnLst>
                                </p:cTn>
                              </p:par>
                            </p:childTnLst>
                          </p:cTn>
                        </p:par>
                        <p:par>
                          <p:cTn id="85" fill="hold">
                            <p:stCondLst>
                              <p:cond delay="10900"/>
                            </p:stCondLst>
                            <p:childTnLst>
                              <p:par>
                                <p:cTn id="86" presetID="19" presetClass="entr" presetSubtype="10" fill="hold" grpId="0" nodeType="afterEffect">
                                  <p:stCondLst>
                                    <p:cond delay="200"/>
                                  </p:stCondLst>
                                  <p:iterate type="lt">
                                    <p:tmAbs val="0"/>
                                  </p:iterate>
                                  <p:childTnLst>
                                    <p:set>
                                      <p:cBhvr>
                                        <p:cTn id="87" fill="hold"/>
                                        <p:tgtEl>
                                          <p:spTgt spid="551"/>
                                        </p:tgtEl>
                                        <p:attrNameLst>
                                          <p:attrName>style.visibility</p:attrName>
                                        </p:attrNameLst>
                                      </p:cBhvr>
                                      <p:to>
                                        <p:strVal val="visible"/>
                                      </p:to>
                                    </p:set>
                                    <p:anim calcmode="lin" valueType="num">
                                      <p:cBhvr>
                                        <p:cTn id="88" dur="500" fill="hold"/>
                                        <p:tgtEl>
                                          <p:spTgt spid="551"/>
                                        </p:tgtEl>
                                        <p:attrNameLst>
                                          <p:attrName>ppt_w</p:attrName>
                                        </p:attrNameLst>
                                      </p:cBhvr>
                                      <p:tavLst>
                                        <p:tav tm="0" fmla="#ppt_w*sin(2.5*pi*$)">
                                          <p:val>
                                            <p:fltVal val="0"/>
                                          </p:val>
                                        </p:tav>
                                        <p:tav tm="100000">
                                          <p:val>
                                            <p:fltVal val="1"/>
                                          </p:val>
                                        </p:tav>
                                      </p:tavLst>
                                    </p:anim>
                                    <p:anim calcmode="lin" valueType="num">
                                      <p:cBhvr>
                                        <p:cTn id="89" dur="500" fill="hold"/>
                                        <p:tgtEl>
                                          <p:spTgt spid="551"/>
                                        </p:tgtEl>
                                        <p:attrNameLst>
                                          <p:attrName>ppt_h</p:attrName>
                                        </p:attrNameLst>
                                      </p:cBhvr>
                                      <p:tavLst>
                                        <p:tav tm="0">
                                          <p:val>
                                            <p:strVal val="#ppt_h"/>
                                          </p:val>
                                        </p:tav>
                                        <p:tav tm="100000">
                                          <p:val>
                                            <p:strVal val="#ppt_h"/>
                                          </p:val>
                                        </p:tav>
                                      </p:tavLst>
                                    </p:anim>
                                  </p:childTnLst>
                                </p:cTn>
                              </p:par>
                            </p:childTnLst>
                          </p:cTn>
                        </p:par>
                        <p:par>
                          <p:cTn id="90" fill="hold">
                            <p:stCondLst>
                              <p:cond delay="11600"/>
                            </p:stCondLst>
                            <p:childTnLst>
                              <p:par>
                                <p:cTn id="91" presetID="19" presetClass="entr" presetSubtype="10" fill="hold" grpId="0" nodeType="afterEffect">
                                  <p:stCondLst>
                                    <p:cond delay="200"/>
                                  </p:stCondLst>
                                  <p:iterate type="lt">
                                    <p:tmAbs val="0"/>
                                  </p:iterate>
                                  <p:childTnLst>
                                    <p:set>
                                      <p:cBhvr>
                                        <p:cTn id="92" fill="hold"/>
                                        <p:tgtEl>
                                          <p:spTgt spid="552"/>
                                        </p:tgtEl>
                                        <p:attrNameLst>
                                          <p:attrName>style.visibility</p:attrName>
                                        </p:attrNameLst>
                                      </p:cBhvr>
                                      <p:to>
                                        <p:strVal val="visible"/>
                                      </p:to>
                                    </p:set>
                                    <p:anim calcmode="lin" valueType="num">
                                      <p:cBhvr>
                                        <p:cTn id="93" dur="500" fill="hold"/>
                                        <p:tgtEl>
                                          <p:spTgt spid="552"/>
                                        </p:tgtEl>
                                        <p:attrNameLst>
                                          <p:attrName>ppt_w</p:attrName>
                                        </p:attrNameLst>
                                      </p:cBhvr>
                                      <p:tavLst>
                                        <p:tav tm="0" fmla="#ppt_w*sin(2.5*pi*$)">
                                          <p:val>
                                            <p:fltVal val="0"/>
                                          </p:val>
                                        </p:tav>
                                        <p:tav tm="100000">
                                          <p:val>
                                            <p:fltVal val="1"/>
                                          </p:val>
                                        </p:tav>
                                      </p:tavLst>
                                    </p:anim>
                                    <p:anim calcmode="lin" valueType="num">
                                      <p:cBhvr>
                                        <p:cTn id="94" dur="500" fill="hold"/>
                                        <p:tgtEl>
                                          <p:spTgt spid="552"/>
                                        </p:tgtEl>
                                        <p:attrNameLst>
                                          <p:attrName>ppt_h</p:attrName>
                                        </p:attrNameLst>
                                      </p:cBhvr>
                                      <p:tavLst>
                                        <p:tav tm="0">
                                          <p:val>
                                            <p:strVal val="#ppt_h"/>
                                          </p:val>
                                        </p:tav>
                                        <p:tav tm="100000">
                                          <p:val>
                                            <p:strVal val="#ppt_h"/>
                                          </p:val>
                                        </p:tav>
                                      </p:tavLst>
                                    </p:anim>
                                  </p:childTnLst>
                                </p:cTn>
                              </p:par>
                            </p:childTnLst>
                          </p:cTn>
                        </p:par>
                        <p:par>
                          <p:cTn id="95" fill="hold">
                            <p:stCondLst>
                              <p:cond delay="12300"/>
                            </p:stCondLst>
                            <p:childTnLst>
                              <p:par>
                                <p:cTn id="96" presetID="19" presetClass="entr" presetSubtype="10" fill="hold" grpId="0" nodeType="afterEffect">
                                  <p:stCondLst>
                                    <p:cond delay="200"/>
                                  </p:stCondLst>
                                  <p:iterate type="lt">
                                    <p:tmAbs val="0"/>
                                  </p:iterate>
                                  <p:childTnLst>
                                    <p:set>
                                      <p:cBhvr>
                                        <p:cTn id="97" fill="hold"/>
                                        <p:tgtEl>
                                          <p:spTgt spid="553"/>
                                        </p:tgtEl>
                                        <p:attrNameLst>
                                          <p:attrName>style.visibility</p:attrName>
                                        </p:attrNameLst>
                                      </p:cBhvr>
                                      <p:to>
                                        <p:strVal val="visible"/>
                                      </p:to>
                                    </p:set>
                                    <p:anim calcmode="lin" valueType="num">
                                      <p:cBhvr>
                                        <p:cTn id="98" dur="500" fill="hold"/>
                                        <p:tgtEl>
                                          <p:spTgt spid="553"/>
                                        </p:tgtEl>
                                        <p:attrNameLst>
                                          <p:attrName>ppt_w</p:attrName>
                                        </p:attrNameLst>
                                      </p:cBhvr>
                                      <p:tavLst>
                                        <p:tav tm="0" fmla="#ppt_w*sin(2.5*pi*$)">
                                          <p:val>
                                            <p:fltVal val="0"/>
                                          </p:val>
                                        </p:tav>
                                        <p:tav tm="100000">
                                          <p:val>
                                            <p:fltVal val="1"/>
                                          </p:val>
                                        </p:tav>
                                      </p:tavLst>
                                    </p:anim>
                                    <p:anim calcmode="lin" valueType="num">
                                      <p:cBhvr>
                                        <p:cTn id="99" dur="500" fill="hold"/>
                                        <p:tgtEl>
                                          <p:spTgt spid="553"/>
                                        </p:tgtEl>
                                        <p:attrNameLst>
                                          <p:attrName>ppt_h</p:attrName>
                                        </p:attrNameLst>
                                      </p:cBhvr>
                                      <p:tavLst>
                                        <p:tav tm="0">
                                          <p:val>
                                            <p:strVal val="#ppt_h"/>
                                          </p:val>
                                        </p:tav>
                                        <p:tav tm="100000">
                                          <p:val>
                                            <p:strVal val="#ppt_h"/>
                                          </p:val>
                                        </p:tav>
                                      </p:tavLst>
                                    </p:anim>
                                  </p:childTnLst>
                                </p:cTn>
                              </p:par>
                            </p:childTnLst>
                          </p:cTn>
                        </p:par>
                        <p:par>
                          <p:cTn id="100" fill="hold">
                            <p:stCondLst>
                              <p:cond delay="13000"/>
                            </p:stCondLst>
                            <p:childTnLst>
                              <p:par>
                                <p:cTn id="101" presetID="19" presetClass="entr" presetSubtype="10" fill="hold" grpId="0" nodeType="afterEffect">
                                  <p:stCondLst>
                                    <p:cond delay="200"/>
                                  </p:stCondLst>
                                  <p:iterate type="lt">
                                    <p:tmAbs val="0"/>
                                  </p:iterate>
                                  <p:childTnLst>
                                    <p:set>
                                      <p:cBhvr>
                                        <p:cTn id="102" fill="hold"/>
                                        <p:tgtEl>
                                          <p:spTgt spid="554"/>
                                        </p:tgtEl>
                                        <p:attrNameLst>
                                          <p:attrName>style.visibility</p:attrName>
                                        </p:attrNameLst>
                                      </p:cBhvr>
                                      <p:to>
                                        <p:strVal val="visible"/>
                                      </p:to>
                                    </p:set>
                                    <p:anim calcmode="lin" valueType="num">
                                      <p:cBhvr>
                                        <p:cTn id="103" dur="500" fill="hold"/>
                                        <p:tgtEl>
                                          <p:spTgt spid="554"/>
                                        </p:tgtEl>
                                        <p:attrNameLst>
                                          <p:attrName>ppt_w</p:attrName>
                                        </p:attrNameLst>
                                      </p:cBhvr>
                                      <p:tavLst>
                                        <p:tav tm="0" fmla="#ppt_w*sin(2.5*pi*$)">
                                          <p:val>
                                            <p:fltVal val="0"/>
                                          </p:val>
                                        </p:tav>
                                        <p:tav tm="100000">
                                          <p:val>
                                            <p:fltVal val="1"/>
                                          </p:val>
                                        </p:tav>
                                      </p:tavLst>
                                    </p:anim>
                                    <p:anim calcmode="lin" valueType="num">
                                      <p:cBhvr>
                                        <p:cTn id="104" dur="500" fill="hold"/>
                                        <p:tgtEl>
                                          <p:spTgt spid="554"/>
                                        </p:tgtEl>
                                        <p:attrNameLst>
                                          <p:attrName>ppt_h</p:attrName>
                                        </p:attrNameLst>
                                      </p:cBhvr>
                                      <p:tavLst>
                                        <p:tav tm="0">
                                          <p:val>
                                            <p:strVal val="#ppt_h"/>
                                          </p:val>
                                        </p:tav>
                                        <p:tav tm="100000">
                                          <p:val>
                                            <p:strVal val="#ppt_h"/>
                                          </p:val>
                                        </p:tav>
                                      </p:tavLst>
                                    </p:anim>
                                  </p:childTnLst>
                                </p:cTn>
                              </p:par>
                            </p:childTnLst>
                          </p:cTn>
                        </p:par>
                        <p:par>
                          <p:cTn id="105" fill="hold">
                            <p:stCondLst>
                              <p:cond delay="13700"/>
                            </p:stCondLst>
                            <p:childTnLst>
                              <p:par>
                                <p:cTn id="106" presetID="19" presetClass="entr" presetSubtype="10" fill="hold" grpId="0" nodeType="afterEffect">
                                  <p:stCondLst>
                                    <p:cond delay="200"/>
                                  </p:stCondLst>
                                  <p:iterate type="lt">
                                    <p:tmAbs val="0"/>
                                  </p:iterate>
                                  <p:childTnLst>
                                    <p:set>
                                      <p:cBhvr>
                                        <p:cTn id="107" fill="hold"/>
                                        <p:tgtEl>
                                          <p:spTgt spid="555"/>
                                        </p:tgtEl>
                                        <p:attrNameLst>
                                          <p:attrName>style.visibility</p:attrName>
                                        </p:attrNameLst>
                                      </p:cBhvr>
                                      <p:to>
                                        <p:strVal val="visible"/>
                                      </p:to>
                                    </p:set>
                                    <p:anim calcmode="lin" valueType="num">
                                      <p:cBhvr>
                                        <p:cTn id="108" dur="500" fill="hold"/>
                                        <p:tgtEl>
                                          <p:spTgt spid="555"/>
                                        </p:tgtEl>
                                        <p:attrNameLst>
                                          <p:attrName>ppt_w</p:attrName>
                                        </p:attrNameLst>
                                      </p:cBhvr>
                                      <p:tavLst>
                                        <p:tav tm="0" fmla="#ppt_w*sin(2.5*pi*$)">
                                          <p:val>
                                            <p:fltVal val="0"/>
                                          </p:val>
                                        </p:tav>
                                        <p:tav tm="100000">
                                          <p:val>
                                            <p:fltVal val="1"/>
                                          </p:val>
                                        </p:tav>
                                      </p:tavLst>
                                    </p:anim>
                                    <p:anim calcmode="lin" valueType="num">
                                      <p:cBhvr>
                                        <p:cTn id="109" dur="500" fill="hold"/>
                                        <p:tgtEl>
                                          <p:spTgt spid="555"/>
                                        </p:tgtEl>
                                        <p:attrNameLst>
                                          <p:attrName>ppt_h</p:attrName>
                                        </p:attrNameLst>
                                      </p:cBhvr>
                                      <p:tavLst>
                                        <p:tav tm="0">
                                          <p:val>
                                            <p:strVal val="#ppt_h"/>
                                          </p:val>
                                        </p:tav>
                                        <p:tav tm="100000">
                                          <p:val>
                                            <p:strVal val="#ppt_h"/>
                                          </p:val>
                                        </p:tav>
                                      </p:tavLst>
                                    </p:anim>
                                  </p:childTnLst>
                                </p:cTn>
                              </p:par>
                            </p:childTnLst>
                          </p:cTn>
                        </p:par>
                        <p:par>
                          <p:cTn id="110" fill="hold">
                            <p:stCondLst>
                              <p:cond delay="14400"/>
                            </p:stCondLst>
                            <p:childTnLst>
                              <p:par>
                                <p:cTn id="111" presetID="19" presetClass="entr" presetSubtype="10" fill="hold" grpId="0" nodeType="afterEffect">
                                  <p:stCondLst>
                                    <p:cond delay="200"/>
                                  </p:stCondLst>
                                  <p:iterate type="lt">
                                    <p:tmAbs val="0"/>
                                  </p:iterate>
                                  <p:childTnLst>
                                    <p:set>
                                      <p:cBhvr>
                                        <p:cTn id="112" fill="hold"/>
                                        <p:tgtEl>
                                          <p:spTgt spid="556"/>
                                        </p:tgtEl>
                                        <p:attrNameLst>
                                          <p:attrName>style.visibility</p:attrName>
                                        </p:attrNameLst>
                                      </p:cBhvr>
                                      <p:to>
                                        <p:strVal val="visible"/>
                                      </p:to>
                                    </p:set>
                                    <p:anim calcmode="lin" valueType="num">
                                      <p:cBhvr>
                                        <p:cTn id="113" dur="500" fill="hold"/>
                                        <p:tgtEl>
                                          <p:spTgt spid="556"/>
                                        </p:tgtEl>
                                        <p:attrNameLst>
                                          <p:attrName>ppt_w</p:attrName>
                                        </p:attrNameLst>
                                      </p:cBhvr>
                                      <p:tavLst>
                                        <p:tav tm="0" fmla="#ppt_w*sin(2.5*pi*$)">
                                          <p:val>
                                            <p:fltVal val="0"/>
                                          </p:val>
                                        </p:tav>
                                        <p:tav tm="100000">
                                          <p:val>
                                            <p:fltVal val="1"/>
                                          </p:val>
                                        </p:tav>
                                      </p:tavLst>
                                    </p:anim>
                                    <p:anim calcmode="lin" valueType="num">
                                      <p:cBhvr>
                                        <p:cTn id="114" dur="500" fill="hold"/>
                                        <p:tgtEl>
                                          <p:spTgt spid="556"/>
                                        </p:tgtEl>
                                        <p:attrNameLst>
                                          <p:attrName>ppt_h</p:attrName>
                                        </p:attrNameLst>
                                      </p:cBhvr>
                                      <p:tavLst>
                                        <p:tav tm="0">
                                          <p:val>
                                            <p:strVal val="#ppt_h"/>
                                          </p:val>
                                        </p:tav>
                                        <p:tav tm="100000">
                                          <p:val>
                                            <p:strVal val="#ppt_h"/>
                                          </p:val>
                                        </p:tav>
                                      </p:tavLst>
                                    </p:anim>
                                  </p:childTnLst>
                                </p:cTn>
                              </p:par>
                            </p:childTnLst>
                          </p:cTn>
                        </p:par>
                        <p:par>
                          <p:cTn id="115" fill="hold">
                            <p:stCondLst>
                              <p:cond delay="15100"/>
                            </p:stCondLst>
                            <p:childTnLst>
                              <p:par>
                                <p:cTn id="116" presetID="19" presetClass="entr" presetSubtype="10" fill="hold" grpId="0" nodeType="afterEffect">
                                  <p:stCondLst>
                                    <p:cond delay="200"/>
                                  </p:stCondLst>
                                  <p:iterate type="lt">
                                    <p:tmAbs val="0"/>
                                  </p:iterate>
                                  <p:childTnLst>
                                    <p:set>
                                      <p:cBhvr>
                                        <p:cTn id="117" fill="hold"/>
                                        <p:tgtEl>
                                          <p:spTgt spid="557"/>
                                        </p:tgtEl>
                                        <p:attrNameLst>
                                          <p:attrName>style.visibility</p:attrName>
                                        </p:attrNameLst>
                                      </p:cBhvr>
                                      <p:to>
                                        <p:strVal val="visible"/>
                                      </p:to>
                                    </p:set>
                                    <p:anim calcmode="lin" valueType="num">
                                      <p:cBhvr>
                                        <p:cTn id="118" dur="500" fill="hold"/>
                                        <p:tgtEl>
                                          <p:spTgt spid="557"/>
                                        </p:tgtEl>
                                        <p:attrNameLst>
                                          <p:attrName>ppt_w</p:attrName>
                                        </p:attrNameLst>
                                      </p:cBhvr>
                                      <p:tavLst>
                                        <p:tav tm="0" fmla="#ppt_w*sin(2.5*pi*$)">
                                          <p:val>
                                            <p:fltVal val="0"/>
                                          </p:val>
                                        </p:tav>
                                        <p:tav tm="100000">
                                          <p:val>
                                            <p:fltVal val="1"/>
                                          </p:val>
                                        </p:tav>
                                      </p:tavLst>
                                    </p:anim>
                                    <p:anim calcmode="lin" valueType="num">
                                      <p:cBhvr>
                                        <p:cTn id="119" dur="500" fill="hold"/>
                                        <p:tgtEl>
                                          <p:spTgt spid="557"/>
                                        </p:tgtEl>
                                        <p:attrNameLst>
                                          <p:attrName>ppt_h</p:attrName>
                                        </p:attrNameLst>
                                      </p:cBhvr>
                                      <p:tavLst>
                                        <p:tav tm="0">
                                          <p:val>
                                            <p:strVal val="#ppt_h"/>
                                          </p:val>
                                        </p:tav>
                                        <p:tav tm="100000">
                                          <p:val>
                                            <p:strVal val="#ppt_h"/>
                                          </p:val>
                                        </p:tav>
                                      </p:tavLst>
                                    </p:anim>
                                  </p:childTnLst>
                                </p:cTn>
                              </p:par>
                            </p:childTnLst>
                          </p:cTn>
                        </p:par>
                        <p:par>
                          <p:cTn id="120" fill="hold">
                            <p:stCondLst>
                              <p:cond delay="15800"/>
                            </p:stCondLst>
                            <p:childTnLst>
                              <p:par>
                                <p:cTn id="121" presetID="19" presetClass="entr" presetSubtype="10" fill="hold" grpId="0" nodeType="afterEffect">
                                  <p:stCondLst>
                                    <p:cond delay="200"/>
                                  </p:stCondLst>
                                  <p:iterate type="lt">
                                    <p:tmAbs val="0"/>
                                  </p:iterate>
                                  <p:childTnLst>
                                    <p:set>
                                      <p:cBhvr>
                                        <p:cTn id="122" fill="hold"/>
                                        <p:tgtEl>
                                          <p:spTgt spid="558"/>
                                        </p:tgtEl>
                                        <p:attrNameLst>
                                          <p:attrName>style.visibility</p:attrName>
                                        </p:attrNameLst>
                                      </p:cBhvr>
                                      <p:to>
                                        <p:strVal val="visible"/>
                                      </p:to>
                                    </p:set>
                                    <p:anim calcmode="lin" valueType="num">
                                      <p:cBhvr>
                                        <p:cTn id="123" dur="500" fill="hold"/>
                                        <p:tgtEl>
                                          <p:spTgt spid="558"/>
                                        </p:tgtEl>
                                        <p:attrNameLst>
                                          <p:attrName>ppt_w</p:attrName>
                                        </p:attrNameLst>
                                      </p:cBhvr>
                                      <p:tavLst>
                                        <p:tav tm="0" fmla="#ppt_w*sin(2.5*pi*$)">
                                          <p:val>
                                            <p:fltVal val="0"/>
                                          </p:val>
                                        </p:tav>
                                        <p:tav tm="100000">
                                          <p:val>
                                            <p:fltVal val="1"/>
                                          </p:val>
                                        </p:tav>
                                      </p:tavLst>
                                    </p:anim>
                                    <p:anim calcmode="lin" valueType="num">
                                      <p:cBhvr>
                                        <p:cTn id="124" dur="500" fill="hold"/>
                                        <p:tgtEl>
                                          <p:spTgt spid="558"/>
                                        </p:tgtEl>
                                        <p:attrNameLst>
                                          <p:attrName>ppt_h</p:attrName>
                                        </p:attrNameLst>
                                      </p:cBhvr>
                                      <p:tavLst>
                                        <p:tav tm="0">
                                          <p:val>
                                            <p:strVal val="#ppt_h"/>
                                          </p:val>
                                        </p:tav>
                                        <p:tav tm="100000">
                                          <p:val>
                                            <p:strVal val="#ppt_h"/>
                                          </p:val>
                                        </p:tav>
                                      </p:tavLst>
                                    </p:anim>
                                  </p:childTnLst>
                                </p:cTn>
                              </p:par>
                            </p:childTnLst>
                          </p:cTn>
                        </p:par>
                        <p:par>
                          <p:cTn id="125" fill="hold">
                            <p:stCondLst>
                              <p:cond delay="16500"/>
                            </p:stCondLst>
                            <p:childTnLst>
                              <p:par>
                                <p:cTn id="126" presetID="19" presetClass="entr" presetSubtype="10" fill="hold" grpId="0" nodeType="afterEffect">
                                  <p:stCondLst>
                                    <p:cond delay="200"/>
                                  </p:stCondLst>
                                  <p:iterate type="lt">
                                    <p:tmAbs val="0"/>
                                  </p:iterate>
                                  <p:childTnLst>
                                    <p:set>
                                      <p:cBhvr>
                                        <p:cTn id="127" fill="hold"/>
                                        <p:tgtEl>
                                          <p:spTgt spid="559"/>
                                        </p:tgtEl>
                                        <p:attrNameLst>
                                          <p:attrName>style.visibility</p:attrName>
                                        </p:attrNameLst>
                                      </p:cBhvr>
                                      <p:to>
                                        <p:strVal val="visible"/>
                                      </p:to>
                                    </p:set>
                                    <p:anim calcmode="lin" valueType="num">
                                      <p:cBhvr>
                                        <p:cTn id="128" dur="500" fill="hold"/>
                                        <p:tgtEl>
                                          <p:spTgt spid="559"/>
                                        </p:tgtEl>
                                        <p:attrNameLst>
                                          <p:attrName>ppt_w</p:attrName>
                                        </p:attrNameLst>
                                      </p:cBhvr>
                                      <p:tavLst>
                                        <p:tav tm="0" fmla="#ppt_w*sin(2.5*pi*$)">
                                          <p:val>
                                            <p:fltVal val="0"/>
                                          </p:val>
                                        </p:tav>
                                        <p:tav tm="100000">
                                          <p:val>
                                            <p:fltVal val="1"/>
                                          </p:val>
                                        </p:tav>
                                      </p:tavLst>
                                    </p:anim>
                                    <p:anim calcmode="lin" valueType="num">
                                      <p:cBhvr>
                                        <p:cTn id="129" dur="500" fill="hold"/>
                                        <p:tgtEl>
                                          <p:spTgt spid="559"/>
                                        </p:tgtEl>
                                        <p:attrNameLst>
                                          <p:attrName>ppt_h</p:attrName>
                                        </p:attrNameLst>
                                      </p:cBhvr>
                                      <p:tavLst>
                                        <p:tav tm="0">
                                          <p:val>
                                            <p:strVal val="#ppt_h"/>
                                          </p:val>
                                        </p:tav>
                                        <p:tav tm="100000">
                                          <p:val>
                                            <p:strVal val="#ppt_h"/>
                                          </p:val>
                                        </p:tav>
                                      </p:tavLst>
                                    </p:anim>
                                  </p:childTnLst>
                                </p:cTn>
                              </p:par>
                            </p:childTnLst>
                          </p:cTn>
                        </p:par>
                        <p:par>
                          <p:cTn id="130" fill="hold">
                            <p:stCondLst>
                              <p:cond delay="17200"/>
                            </p:stCondLst>
                            <p:childTnLst>
                              <p:par>
                                <p:cTn id="131" presetID="10" presetClass="entr" fill="hold" grpId="0" nodeType="afterEffect">
                                  <p:stCondLst>
                                    <p:cond delay="0"/>
                                  </p:stCondLst>
                                  <p:iterate>
                                    <p:tmAbs val="0"/>
                                  </p:iterate>
                                  <p:childTnLst>
                                    <p:set>
                                      <p:cBhvr>
                                        <p:cTn id="132" fill="hold"/>
                                        <p:tgtEl>
                                          <p:spTgt spid="560"/>
                                        </p:tgtEl>
                                        <p:attrNameLst>
                                          <p:attrName>style.visibility</p:attrName>
                                        </p:attrNameLst>
                                      </p:cBhvr>
                                      <p:to>
                                        <p:strVal val="visible"/>
                                      </p:to>
                                    </p:set>
                                    <p:animEffect transition="in" filter="fade">
                                      <p:cBhvr>
                                        <p:cTn id="133" dur="750"/>
                                        <p:tgtEl>
                                          <p:spTgt spid="560"/>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fill="hold" grpId="0" nodeType="clickEffect">
                                  <p:stCondLst>
                                    <p:cond delay="0"/>
                                  </p:stCondLst>
                                  <p:iterate>
                                    <p:tmAbs val="0"/>
                                  </p:iterate>
                                  <p:childTnLst>
                                    <p:set>
                                      <p:cBhvr>
                                        <p:cTn id="137" fill="hold"/>
                                        <p:tgtEl>
                                          <p:spTgt spid="537">
                                            <p:txEl>
                                              <p:pRg st="2" end="2"/>
                                            </p:txEl>
                                          </p:spTgt>
                                        </p:tgtEl>
                                        <p:attrNameLst>
                                          <p:attrName>style.visibility</p:attrName>
                                        </p:attrNameLst>
                                      </p:cBhvr>
                                      <p:to>
                                        <p:strVal val="visible"/>
                                      </p:to>
                                    </p:set>
                                    <p:animEffect transition="in" filter="fade">
                                      <p:cBhvr>
                                        <p:cTn id="138" dur="500"/>
                                        <p:tgtEl>
                                          <p:spTgt spid="537">
                                            <p:txEl>
                                              <p:pRg st="2" end="2"/>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10" presetClass="entr" fill="hold" grpId="0" nodeType="clickEffect">
                                  <p:stCondLst>
                                    <p:cond delay="0"/>
                                  </p:stCondLst>
                                  <p:iterate>
                                    <p:tmAbs val="0"/>
                                  </p:iterate>
                                  <p:childTnLst>
                                    <p:set>
                                      <p:cBhvr>
                                        <p:cTn id="142" fill="hold"/>
                                        <p:tgtEl>
                                          <p:spTgt spid="537">
                                            <p:txEl>
                                              <p:pRg st="3" end="3"/>
                                            </p:txEl>
                                          </p:spTgt>
                                        </p:tgtEl>
                                        <p:attrNameLst>
                                          <p:attrName>style.visibility</p:attrName>
                                        </p:attrNameLst>
                                      </p:cBhvr>
                                      <p:to>
                                        <p:strVal val="visible"/>
                                      </p:to>
                                    </p:set>
                                    <p:animEffect transition="in" filter="fade">
                                      <p:cBhvr>
                                        <p:cTn id="143" dur="500"/>
                                        <p:tgtEl>
                                          <p:spTgt spid="537">
                                            <p:txEl>
                                              <p:pRg st="3" end="3"/>
                                            </p:txEl>
                                          </p:spTgt>
                                        </p:tgtEl>
                                      </p:cBhvr>
                                    </p:animEffect>
                                  </p:childTnLst>
                                </p:cTn>
                              </p:par>
                            </p:childTnLst>
                          </p:cTn>
                        </p:par>
                      </p:childTnLst>
                    </p:cTn>
                  </p:par>
                  <p:par>
                    <p:cTn id="144" fill="hold">
                      <p:stCondLst>
                        <p:cond delay="indefinite"/>
                      </p:stCondLst>
                      <p:childTnLst>
                        <p:par>
                          <p:cTn id="145" fill="hold">
                            <p:stCondLst>
                              <p:cond delay="0"/>
                            </p:stCondLst>
                            <p:childTnLst>
                              <p:par>
                                <p:cTn id="146" presetID="10" presetClass="entr" fill="hold" grpId="0" nodeType="clickEffect">
                                  <p:stCondLst>
                                    <p:cond delay="0"/>
                                  </p:stCondLst>
                                  <p:iterate>
                                    <p:tmAbs val="0"/>
                                  </p:iterate>
                                  <p:childTnLst>
                                    <p:set>
                                      <p:cBhvr>
                                        <p:cTn id="147" fill="hold"/>
                                        <p:tgtEl>
                                          <p:spTgt spid="537">
                                            <p:txEl>
                                              <p:pRg st="4" end="4"/>
                                            </p:txEl>
                                          </p:spTgt>
                                        </p:tgtEl>
                                        <p:attrNameLst>
                                          <p:attrName>style.visibility</p:attrName>
                                        </p:attrNameLst>
                                      </p:cBhvr>
                                      <p:to>
                                        <p:strVal val="visible"/>
                                      </p:to>
                                    </p:set>
                                    <p:animEffect transition="in" filter="fade">
                                      <p:cBhvr>
                                        <p:cTn id="148" dur="500"/>
                                        <p:tgtEl>
                                          <p:spTgt spid="537">
                                            <p:txEl>
                                              <p:pRg st="4" end="4"/>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fill="hold" grpId="0" nodeType="clickEffect">
                                  <p:stCondLst>
                                    <p:cond delay="0"/>
                                  </p:stCondLst>
                                  <p:iterate>
                                    <p:tmAbs val="0"/>
                                  </p:iterate>
                                  <p:childTnLst>
                                    <p:set>
                                      <p:cBhvr>
                                        <p:cTn id="152" fill="hold"/>
                                        <p:tgtEl>
                                          <p:spTgt spid="537">
                                            <p:txEl>
                                              <p:pRg st="5" end="5"/>
                                            </p:txEl>
                                          </p:spTgt>
                                        </p:tgtEl>
                                        <p:attrNameLst>
                                          <p:attrName>style.visibility</p:attrName>
                                        </p:attrNameLst>
                                      </p:cBhvr>
                                      <p:to>
                                        <p:strVal val="visible"/>
                                      </p:to>
                                    </p:set>
                                    <p:animEffect transition="in" filter="fade">
                                      <p:cBhvr>
                                        <p:cTn id="153" dur="500"/>
                                        <p:tgtEl>
                                          <p:spTgt spid="53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 grpId="0" animBg="1" advAuto="0"/>
      <p:bldP spid="537" grpId="0" build="p" bldLvl="5" animBg="1" advAuto="0"/>
      <p:bldP spid="538" grpId="0" animBg="1" advAuto="0"/>
      <p:bldP spid="539" grpId="0" animBg="1" advAuto="0"/>
      <p:bldP spid="540" grpId="0" animBg="1" advAuto="0"/>
      <p:bldP spid="541" grpId="0" animBg="1" advAuto="0"/>
      <p:bldP spid="542" grpId="0" animBg="1" advAuto="0"/>
      <p:bldP spid="543" grpId="0" animBg="1" advAuto="0"/>
      <p:bldP spid="544" grpId="0" animBg="1" advAuto="0"/>
      <p:bldP spid="545" grpId="0" animBg="1" advAuto="0"/>
      <p:bldP spid="546" grpId="0" animBg="1" advAuto="0"/>
      <p:bldP spid="547" grpId="0" animBg="1" advAuto="0"/>
      <p:bldP spid="548" grpId="0" animBg="1" advAuto="0"/>
      <p:bldP spid="549" grpId="0" animBg="1" advAuto="0"/>
      <p:bldP spid="550" grpId="0" animBg="1" advAuto="0"/>
      <p:bldP spid="551" grpId="0" animBg="1" advAuto="0"/>
      <p:bldP spid="552" grpId="0" animBg="1" advAuto="0"/>
      <p:bldP spid="553" grpId="0" animBg="1" advAuto="0"/>
      <p:bldP spid="554" grpId="0" animBg="1" advAuto="0"/>
      <p:bldP spid="555" grpId="0" animBg="1" advAuto="0"/>
      <p:bldP spid="556" grpId="0" animBg="1" advAuto="0"/>
      <p:bldP spid="557" grpId="0" animBg="1" advAuto="0"/>
      <p:bldP spid="558" grpId="0" animBg="1" advAuto="0"/>
      <p:bldP spid="559" grpId="0" animBg="1" advAuto="0"/>
      <p:bldP spid="560"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The Adjacency Matrix"/>
          <p:cNvSpPr txBox="1">
            <a:spLocks noGrp="1"/>
          </p:cNvSpPr>
          <p:nvPr>
            <p:ph type="title"/>
          </p:nvPr>
        </p:nvSpPr>
        <p:spPr>
          <a:prstGeom prst="rect">
            <a:avLst/>
          </a:prstGeom>
        </p:spPr>
        <p:txBody>
          <a:bodyPr/>
          <a:lstStyle/>
          <a:p>
            <a:r>
              <a:t>The Adjacency Matrix</a:t>
            </a:r>
          </a:p>
        </p:txBody>
      </p:sp>
      <p:sp>
        <p:nvSpPr>
          <p:cNvPr id="563"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564"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565"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566"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567"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568"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569"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570"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571"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572"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3"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4"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5"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6"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7"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8"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79"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80"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81"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82"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83"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584"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aphicFrame>
        <p:nvGraphicFramePr>
          <p:cNvPr id="585" name="Table 1"/>
          <p:cNvGraphicFramePr/>
          <p:nvPr>
            <p:extLst>
              <p:ext uri="{D42A27DB-BD31-4B8C-83A1-F6EECF244321}">
                <p14:modId xmlns:p14="http://schemas.microsoft.com/office/powerpoint/2010/main" val="526038533"/>
              </p:ext>
            </p:extLst>
          </p:nvPr>
        </p:nvGraphicFramePr>
        <p:xfrm>
          <a:off x="3346241" y="4227910"/>
          <a:ext cx="9404350" cy="8331200"/>
        </p:xfrm>
        <a:graphic>
          <a:graphicData uri="http://schemas.openxmlformats.org/drawingml/2006/table">
            <a:tbl>
              <a:tblPr>
                <a:tableStyleId>{4C3C2611-4C71-4FC5-86AE-919BDF0F9419}</a:tableStyleId>
              </a:tblPr>
              <a:tblGrid>
                <a:gridCol w="940435">
                  <a:extLst>
                    <a:ext uri="{9D8B030D-6E8A-4147-A177-3AD203B41FA5}">
                      <a16:colId xmlns:a16="http://schemas.microsoft.com/office/drawing/2014/main" val="20000"/>
                    </a:ext>
                  </a:extLst>
                </a:gridCol>
                <a:gridCol w="940435">
                  <a:extLst>
                    <a:ext uri="{9D8B030D-6E8A-4147-A177-3AD203B41FA5}">
                      <a16:colId xmlns:a16="http://schemas.microsoft.com/office/drawing/2014/main" val="20001"/>
                    </a:ext>
                  </a:extLst>
                </a:gridCol>
                <a:gridCol w="940435">
                  <a:extLst>
                    <a:ext uri="{9D8B030D-6E8A-4147-A177-3AD203B41FA5}">
                      <a16:colId xmlns:a16="http://schemas.microsoft.com/office/drawing/2014/main" val="20002"/>
                    </a:ext>
                  </a:extLst>
                </a:gridCol>
                <a:gridCol w="940435">
                  <a:extLst>
                    <a:ext uri="{9D8B030D-6E8A-4147-A177-3AD203B41FA5}">
                      <a16:colId xmlns:a16="http://schemas.microsoft.com/office/drawing/2014/main" val="20003"/>
                    </a:ext>
                  </a:extLst>
                </a:gridCol>
                <a:gridCol w="940435">
                  <a:extLst>
                    <a:ext uri="{9D8B030D-6E8A-4147-A177-3AD203B41FA5}">
                      <a16:colId xmlns:a16="http://schemas.microsoft.com/office/drawing/2014/main" val="20004"/>
                    </a:ext>
                  </a:extLst>
                </a:gridCol>
                <a:gridCol w="940435">
                  <a:extLst>
                    <a:ext uri="{9D8B030D-6E8A-4147-A177-3AD203B41FA5}">
                      <a16:colId xmlns:a16="http://schemas.microsoft.com/office/drawing/2014/main" val="20005"/>
                    </a:ext>
                  </a:extLst>
                </a:gridCol>
                <a:gridCol w="940435">
                  <a:extLst>
                    <a:ext uri="{9D8B030D-6E8A-4147-A177-3AD203B41FA5}">
                      <a16:colId xmlns:a16="http://schemas.microsoft.com/office/drawing/2014/main" val="20006"/>
                    </a:ext>
                  </a:extLst>
                </a:gridCol>
                <a:gridCol w="940435">
                  <a:extLst>
                    <a:ext uri="{9D8B030D-6E8A-4147-A177-3AD203B41FA5}">
                      <a16:colId xmlns:a16="http://schemas.microsoft.com/office/drawing/2014/main" val="20007"/>
                    </a:ext>
                  </a:extLst>
                </a:gridCol>
                <a:gridCol w="940435">
                  <a:extLst>
                    <a:ext uri="{9D8B030D-6E8A-4147-A177-3AD203B41FA5}">
                      <a16:colId xmlns:a16="http://schemas.microsoft.com/office/drawing/2014/main" val="20008"/>
                    </a:ext>
                  </a:extLst>
                </a:gridCol>
                <a:gridCol w="940435">
                  <a:extLst>
                    <a:ext uri="{9D8B030D-6E8A-4147-A177-3AD203B41FA5}">
                      <a16:colId xmlns:a16="http://schemas.microsoft.com/office/drawing/2014/main" val="20009"/>
                    </a:ext>
                  </a:extLst>
                </a:gridCol>
              </a:tblGrid>
              <a:tr h="75882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76200">
                      <a:solidFill>
                        <a:srgbClr val="000000"/>
                      </a:solidFill>
                      <a:miter lim="400000"/>
                    </a:lnR>
                    <a:lnT w="3175">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A</a:t>
                      </a: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B</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C</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D</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E</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F</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G</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H</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I</a:t>
                      </a: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noFill/>
                  </a:tcPr>
                </a:tc>
                <a:extLst>
                  <a:ext uri="{0D108BD9-81ED-4DB2-BD59-A6C34878D82A}">
                    <a16:rowId xmlns:a16="http://schemas.microsoft.com/office/drawing/2014/main" val="10000"/>
                  </a:ext>
                </a:extLst>
              </a:tr>
              <a:tr h="758825">
                <a:tc>
                  <a:txBody>
                    <a:bodyPr/>
                    <a:lstStyle/>
                    <a:p>
                      <a:pPr defTabSz="914400">
                        <a:tabLst>
                          <a:tab pos="1371600" algn="l"/>
                        </a:tabLst>
                        <a:defRPr sz="1800"/>
                      </a:pPr>
                      <a:r>
                        <a:rPr sz="4800" b="1">
                          <a:latin typeface="Courier New"/>
                          <a:ea typeface="Courier New"/>
                          <a:cs typeface="Courier New"/>
                          <a:sym typeface="Courier New"/>
                        </a:rPr>
                        <a:t>A</a:t>
                      </a: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1"/>
                  </a:ext>
                </a:extLst>
              </a:tr>
              <a:tr h="758825">
                <a:tc>
                  <a:txBody>
                    <a:bodyPr/>
                    <a:lstStyle/>
                    <a:p>
                      <a:pPr defTabSz="914400">
                        <a:tabLst>
                          <a:tab pos="1371600" algn="l"/>
                        </a:tabLst>
                        <a:defRPr sz="1800"/>
                      </a:pPr>
                      <a:r>
                        <a:rPr sz="4800" b="1">
                          <a:latin typeface="Courier New"/>
                          <a:ea typeface="Courier New"/>
                          <a:cs typeface="Courier New"/>
                          <a:sym typeface="Courier New"/>
                        </a:rPr>
                        <a:t>B</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2"/>
                  </a:ext>
                </a:extLst>
              </a:tr>
              <a:tr h="758825">
                <a:tc>
                  <a:txBody>
                    <a:bodyPr/>
                    <a:lstStyle/>
                    <a:p>
                      <a:pPr defTabSz="914400">
                        <a:tabLst>
                          <a:tab pos="1371600" algn="l"/>
                        </a:tabLst>
                        <a:defRPr sz="1800"/>
                      </a:pPr>
                      <a:r>
                        <a:rPr sz="4800" b="1">
                          <a:latin typeface="Courier New"/>
                          <a:ea typeface="Courier New"/>
                          <a:cs typeface="Courier New"/>
                          <a:sym typeface="Courier New"/>
                        </a:rPr>
                        <a:t>C</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3"/>
                  </a:ext>
                </a:extLst>
              </a:tr>
              <a:tr h="758825">
                <a:tc>
                  <a:txBody>
                    <a:bodyPr/>
                    <a:lstStyle/>
                    <a:p>
                      <a:pPr defTabSz="914400">
                        <a:tabLst>
                          <a:tab pos="1371600" algn="l"/>
                        </a:tabLst>
                        <a:defRPr sz="1800"/>
                      </a:pPr>
                      <a:r>
                        <a:rPr sz="4800" b="1">
                          <a:latin typeface="Courier New"/>
                          <a:ea typeface="Courier New"/>
                          <a:cs typeface="Courier New"/>
                          <a:sym typeface="Courier New"/>
                        </a:rPr>
                        <a:t>D</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4"/>
                  </a:ext>
                </a:extLst>
              </a:tr>
              <a:tr h="758825">
                <a:tc>
                  <a:txBody>
                    <a:bodyPr/>
                    <a:lstStyle/>
                    <a:p>
                      <a:pPr defTabSz="914400">
                        <a:tabLst>
                          <a:tab pos="1371600" algn="l"/>
                        </a:tabLst>
                        <a:defRPr sz="1800"/>
                      </a:pPr>
                      <a:r>
                        <a:rPr sz="4800" b="1">
                          <a:latin typeface="Courier New"/>
                          <a:ea typeface="Courier New"/>
                          <a:cs typeface="Courier New"/>
                          <a:sym typeface="Courier New"/>
                        </a:rPr>
                        <a:t>E</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5"/>
                  </a:ext>
                </a:extLst>
              </a:tr>
              <a:tr h="758825">
                <a:tc>
                  <a:txBody>
                    <a:bodyPr/>
                    <a:lstStyle/>
                    <a:p>
                      <a:pPr defTabSz="914400">
                        <a:tabLst>
                          <a:tab pos="1371600" algn="l"/>
                        </a:tabLst>
                        <a:defRPr sz="1800"/>
                      </a:pPr>
                      <a:r>
                        <a:rPr sz="4800" b="1">
                          <a:latin typeface="Courier New"/>
                          <a:ea typeface="Courier New"/>
                          <a:cs typeface="Courier New"/>
                          <a:sym typeface="Courier New"/>
                        </a:rPr>
                        <a:t>F</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6"/>
                  </a:ext>
                </a:extLst>
              </a:tr>
              <a:tr h="758825">
                <a:tc>
                  <a:txBody>
                    <a:bodyPr/>
                    <a:lstStyle/>
                    <a:p>
                      <a:pPr defTabSz="914400">
                        <a:tabLst>
                          <a:tab pos="1371600" algn="l"/>
                        </a:tabLst>
                        <a:defRPr sz="1800"/>
                      </a:pPr>
                      <a:r>
                        <a:rPr sz="4800" b="1">
                          <a:latin typeface="Courier New"/>
                          <a:ea typeface="Courier New"/>
                          <a:cs typeface="Courier New"/>
                          <a:sym typeface="Courier New"/>
                        </a:rPr>
                        <a:t>G</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7"/>
                  </a:ext>
                </a:extLst>
              </a:tr>
              <a:tr h="758825">
                <a:tc>
                  <a:txBody>
                    <a:bodyPr/>
                    <a:lstStyle/>
                    <a:p>
                      <a:pPr defTabSz="914400">
                        <a:tabLst>
                          <a:tab pos="1371600" algn="l"/>
                        </a:tabLst>
                        <a:defRPr sz="1800"/>
                      </a:pPr>
                      <a:r>
                        <a:rPr sz="4800" b="1">
                          <a:latin typeface="Courier New"/>
                          <a:ea typeface="Courier New"/>
                          <a:cs typeface="Courier New"/>
                          <a:sym typeface="Courier New"/>
                        </a:rPr>
                        <a:t>H</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000"/>
                      </a:srgbClr>
                    </a:solidFill>
                  </a:tcPr>
                </a:tc>
                <a:extLst>
                  <a:ext uri="{0D108BD9-81ED-4DB2-BD59-A6C34878D82A}">
                    <a16:rowId xmlns:a16="http://schemas.microsoft.com/office/drawing/2014/main" val="10008"/>
                  </a:ext>
                </a:extLst>
              </a:tr>
              <a:tr h="758825">
                <a:tc>
                  <a:txBody>
                    <a:bodyPr/>
                    <a:lstStyle/>
                    <a:p>
                      <a:pPr defTabSz="914400">
                        <a:tabLst>
                          <a:tab pos="1371600" algn="l"/>
                        </a:tabLst>
                        <a:defRPr sz="1800"/>
                      </a:pPr>
                      <a:r>
                        <a:rPr sz="4800" b="1">
                          <a:latin typeface="Courier New"/>
                          <a:ea typeface="Courier New"/>
                          <a:cs typeface="Courier New"/>
                          <a:sym typeface="Courier New"/>
                        </a:rPr>
                        <a:t>I</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solidFill>
                      <a:srgbClr val="FFD479">
                        <a:alpha val="50000"/>
                      </a:srgbClr>
                    </a:solidFill>
                  </a:tcPr>
                </a:tc>
                <a:extLst>
                  <a:ext uri="{0D108BD9-81ED-4DB2-BD59-A6C34878D82A}">
                    <a16:rowId xmlns:a16="http://schemas.microsoft.com/office/drawing/2014/main" val="10009"/>
                  </a:ext>
                </a:extLst>
              </a:tr>
            </a:tbl>
          </a:graphicData>
        </a:graphic>
      </p:graphicFrame>
      <p:sp>
        <p:nvSpPr>
          <p:cNvPr id="586" name="Vertex"/>
          <p:cNvSpPr/>
          <p:nvPr/>
        </p:nvSpPr>
        <p:spPr>
          <a:xfrm rot="16200000">
            <a:off x="-363581" y="7573857"/>
            <a:ext cx="34687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800" b="1">
                <a:solidFill>
                  <a:srgbClr val="942193"/>
                </a:solidFill>
                <a:latin typeface="Comic Sans MS"/>
                <a:ea typeface="Comic Sans MS"/>
                <a:cs typeface="Comic Sans MS"/>
                <a:sym typeface="Comic Sans MS"/>
              </a:defRPr>
            </a:lvl1pPr>
          </a:lstStyle>
          <a:p>
            <a:r>
              <a:t>Vertex</a:t>
            </a:r>
          </a:p>
        </p:txBody>
      </p:sp>
      <p:sp>
        <p:nvSpPr>
          <p:cNvPr id="587" name="is connected to"/>
          <p:cNvSpPr/>
          <p:nvPr/>
        </p:nvSpPr>
        <p:spPr>
          <a:xfrm>
            <a:off x="4588767" y="1930653"/>
            <a:ext cx="8191501"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7800" b="1">
                <a:solidFill>
                  <a:srgbClr val="942193"/>
                </a:solidFill>
                <a:latin typeface="Comic Sans MS"/>
                <a:ea typeface="Comic Sans MS"/>
                <a:cs typeface="Comic Sans MS"/>
                <a:sym typeface="Comic Sans MS"/>
              </a:defRPr>
            </a:lvl1pPr>
          </a:lstStyle>
          <a:p>
            <a:r>
              <a:t>is connected to</a:t>
            </a:r>
          </a:p>
        </p:txBody>
      </p:sp>
      <p:graphicFrame>
        <p:nvGraphicFramePr>
          <p:cNvPr id="588" name="Table 1-1"/>
          <p:cNvGraphicFramePr/>
          <p:nvPr>
            <p:extLst>
              <p:ext uri="{D42A27DB-BD31-4B8C-83A1-F6EECF244321}">
                <p14:modId xmlns:p14="http://schemas.microsoft.com/office/powerpoint/2010/main" val="649277620"/>
              </p:ext>
            </p:extLst>
          </p:nvPr>
        </p:nvGraphicFramePr>
        <p:xfrm>
          <a:off x="2406648" y="3467353"/>
          <a:ext cx="10335512" cy="833120"/>
        </p:xfrm>
        <a:graphic>
          <a:graphicData uri="http://schemas.openxmlformats.org/drawingml/2006/table">
            <a:tbl>
              <a:tblPr>
                <a:tableStyleId>{4C3C2611-4C71-4FC5-86AE-919BDF0F9419}</a:tableStyleId>
              </a:tblPr>
              <a:tblGrid>
                <a:gridCol w="939592">
                  <a:extLst>
                    <a:ext uri="{9D8B030D-6E8A-4147-A177-3AD203B41FA5}">
                      <a16:colId xmlns:a16="http://schemas.microsoft.com/office/drawing/2014/main" val="20000"/>
                    </a:ext>
                  </a:extLst>
                </a:gridCol>
                <a:gridCol w="939592">
                  <a:extLst>
                    <a:ext uri="{9D8B030D-6E8A-4147-A177-3AD203B41FA5}">
                      <a16:colId xmlns:a16="http://schemas.microsoft.com/office/drawing/2014/main" val="20001"/>
                    </a:ext>
                  </a:extLst>
                </a:gridCol>
                <a:gridCol w="939592">
                  <a:extLst>
                    <a:ext uri="{9D8B030D-6E8A-4147-A177-3AD203B41FA5}">
                      <a16:colId xmlns:a16="http://schemas.microsoft.com/office/drawing/2014/main" val="20002"/>
                    </a:ext>
                  </a:extLst>
                </a:gridCol>
                <a:gridCol w="939592">
                  <a:extLst>
                    <a:ext uri="{9D8B030D-6E8A-4147-A177-3AD203B41FA5}">
                      <a16:colId xmlns:a16="http://schemas.microsoft.com/office/drawing/2014/main" val="20003"/>
                    </a:ext>
                  </a:extLst>
                </a:gridCol>
                <a:gridCol w="939592">
                  <a:extLst>
                    <a:ext uri="{9D8B030D-6E8A-4147-A177-3AD203B41FA5}">
                      <a16:colId xmlns:a16="http://schemas.microsoft.com/office/drawing/2014/main" val="20004"/>
                    </a:ext>
                  </a:extLst>
                </a:gridCol>
                <a:gridCol w="939592">
                  <a:extLst>
                    <a:ext uri="{9D8B030D-6E8A-4147-A177-3AD203B41FA5}">
                      <a16:colId xmlns:a16="http://schemas.microsoft.com/office/drawing/2014/main" val="20005"/>
                    </a:ext>
                  </a:extLst>
                </a:gridCol>
                <a:gridCol w="939592">
                  <a:extLst>
                    <a:ext uri="{9D8B030D-6E8A-4147-A177-3AD203B41FA5}">
                      <a16:colId xmlns:a16="http://schemas.microsoft.com/office/drawing/2014/main" val="20006"/>
                    </a:ext>
                  </a:extLst>
                </a:gridCol>
                <a:gridCol w="939592">
                  <a:extLst>
                    <a:ext uri="{9D8B030D-6E8A-4147-A177-3AD203B41FA5}">
                      <a16:colId xmlns:a16="http://schemas.microsoft.com/office/drawing/2014/main" val="20007"/>
                    </a:ext>
                  </a:extLst>
                </a:gridCol>
                <a:gridCol w="939592">
                  <a:extLst>
                    <a:ext uri="{9D8B030D-6E8A-4147-A177-3AD203B41FA5}">
                      <a16:colId xmlns:a16="http://schemas.microsoft.com/office/drawing/2014/main" val="20008"/>
                    </a:ext>
                  </a:extLst>
                </a:gridCol>
                <a:gridCol w="939592">
                  <a:extLst>
                    <a:ext uri="{9D8B030D-6E8A-4147-A177-3AD203B41FA5}">
                      <a16:colId xmlns:a16="http://schemas.microsoft.com/office/drawing/2014/main" val="20009"/>
                    </a:ext>
                  </a:extLst>
                </a:gridCol>
                <a:gridCol w="939592">
                  <a:extLst>
                    <a:ext uri="{9D8B030D-6E8A-4147-A177-3AD203B41FA5}">
                      <a16:colId xmlns:a16="http://schemas.microsoft.com/office/drawing/2014/main" val="20010"/>
                    </a:ext>
                  </a:extLst>
                </a:gridCol>
              </a:tblGrid>
              <a:tr h="759113">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3175">
                      <a:miter lim="400000"/>
                    </a:lnR>
                    <a:lnT w="3175">
                      <a:miter lim="400000"/>
                    </a:lnT>
                    <a:lnB w="3175">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76200">
                      <a:solidFill>
                        <a:srgbClr val="000000"/>
                      </a:solidFill>
                      <a:miter lim="400000"/>
                    </a:lnR>
                    <a:lnT w="3175">
                      <a:miter lim="400000"/>
                    </a:lnT>
                    <a:lnB w="3175">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0</a:t>
                      </a: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1</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2</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3</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4</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5</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6</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7</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solidFill>
                            <a:srgbClr val="5E5E5E"/>
                          </a:solidFill>
                          <a:latin typeface="Courier New"/>
                          <a:ea typeface="Courier New"/>
                          <a:cs typeface="Courier New"/>
                          <a:sym typeface="Courier New"/>
                        </a:rPr>
                        <a:t>8</a:t>
                      </a: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noFill/>
                  </a:tcPr>
                </a:tc>
                <a:extLst>
                  <a:ext uri="{0D108BD9-81ED-4DB2-BD59-A6C34878D82A}">
                    <a16:rowId xmlns:a16="http://schemas.microsoft.com/office/drawing/2014/main" val="10000"/>
                  </a:ext>
                </a:extLst>
              </a:tr>
            </a:tbl>
          </a:graphicData>
        </a:graphic>
      </p:graphicFrame>
      <p:graphicFrame>
        <p:nvGraphicFramePr>
          <p:cNvPr id="589" name="Table 1-2"/>
          <p:cNvGraphicFramePr/>
          <p:nvPr>
            <p:extLst>
              <p:ext uri="{D42A27DB-BD31-4B8C-83A1-F6EECF244321}">
                <p14:modId xmlns:p14="http://schemas.microsoft.com/office/powerpoint/2010/main" val="4017432717"/>
              </p:ext>
            </p:extLst>
          </p:nvPr>
        </p:nvGraphicFramePr>
        <p:xfrm>
          <a:off x="2410690" y="3467353"/>
          <a:ext cx="935759" cy="9164320"/>
        </p:xfrm>
        <a:graphic>
          <a:graphicData uri="http://schemas.openxmlformats.org/drawingml/2006/table">
            <a:tbl>
              <a:tblPr>
                <a:tableStyleId>{4C3C2611-4C71-4FC5-86AE-919BDF0F9419}</a:tableStyleId>
              </a:tblPr>
              <a:tblGrid>
                <a:gridCol w="935759">
                  <a:extLst>
                    <a:ext uri="{9D8B030D-6E8A-4147-A177-3AD203B41FA5}">
                      <a16:colId xmlns:a16="http://schemas.microsoft.com/office/drawing/2014/main" val="20000"/>
                    </a:ext>
                  </a:extLst>
                </a:gridCol>
              </a:tblGrid>
              <a:tr h="759113">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3175">
                      <a:miter lim="400000"/>
                    </a:lnR>
                    <a:lnT w="3175">
                      <a:miter lim="400000"/>
                    </a:lnT>
                    <a:lnB w="3175">
                      <a:miter lim="400000"/>
                    </a:lnB>
                    <a:noFill/>
                  </a:tcPr>
                </a:tc>
                <a:extLst>
                  <a:ext uri="{0D108BD9-81ED-4DB2-BD59-A6C34878D82A}">
                    <a16:rowId xmlns:a16="http://schemas.microsoft.com/office/drawing/2014/main" val="10000"/>
                  </a:ext>
                </a:extLst>
              </a:tr>
              <a:tr h="759113">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3175">
                      <a:miter lim="400000"/>
                    </a:lnR>
                    <a:lnT w="3175">
                      <a:miter lim="400000"/>
                    </a:lnT>
                    <a:lnB w="76200">
                      <a:solidFill>
                        <a:srgbClr val="000000"/>
                      </a:solidFill>
                      <a:miter lim="400000"/>
                    </a:lnB>
                    <a:noFill/>
                  </a:tcPr>
                </a:tc>
                <a:extLst>
                  <a:ext uri="{0D108BD9-81ED-4DB2-BD59-A6C34878D82A}">
                    <a16:rowId xmlns:a16="http://schemas.microsoft.com/office/drawing/2014/main" val="10001"/>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0</a:t>
                      </a: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noFill/>
                  </a:tcPr>
                </a:tc>
                <a:extLst>
                  <a:ext uri="{0D108BD9-81ED-4DB2-BD59-A6C34878D82A}">
                    <a16:rowId xmlns:a16="http://schemas.microsoft.com/office/drawing/2014/main" val="10002"/>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1</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3"/>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2</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4"/>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3</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5"/>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4</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6"/>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5</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7"/>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6</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8"/>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7</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extLst>
                  <a:ext uri="{0D108BD9-81ED-4DB2-BD59-A6C34878D82A}">
                    <a16:rowId xmlns:a16="http://schemas.microsoft.com/office/drawing/2014/main" val="10009"/>
                  </a:ext>
                </a:extLst>
              </a:tr>
              <a:tr h="759113">
                <a:tc>
                  <a:txBody>
                    <a:bodyPr/>
                    <a:lstStyle/>
                    <a:p>
                      <a:pPr defTabSz="914400">
                        <a:tabLst>
                          <a:tab pos="1371600" algn="l"/>
                        </a:tabLst>
                        <a:defRPr sz="1800"/>
                      </a:pPr>
                      <a:r>
                        <a:rPr sz="4800" b="1">
                          <a:solidFill>
                            <a:srgbClr val="5E5E5E"/>
                          </a:solidFill>
                          <a:latin typeface="Courier New"/>
                          <a:ea typeface="Courier New"/>
                          <a:cs typeface="Courier New"/>
                          <a:sym typeface="Courier New"/>
                        </a:rPr>
                        <a:t>8</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noFill/>
                  </a:tcPr>
                </a:tc>
                <a:extLst>
                  <a:ext uri="{0D108BD9-81ED-4DB2-BD59-A6C34878D82A}">
                    <a16:rowId xmlns:a16="http://schemas.microsoft.com/office/drawing/2014/main" val="10010"/>
                  </a:ext>
                </a:extLst>
              </a:tr>
            </a:tbl>
          </a:graphicData>
        </a:graphic>
      </p:graphicFrame>
      <p:graphicFrame>
        <p:nvGraphicFramePr>
          <p:cNvPr id="590" name="Table 1-3"/>
          <p:cNvGraphicFramePr/>
          <p:nvPr>
            <p:extLst>
              <p:ext uri="{D42A27DB-BD31-4B8C-83A1-F6EECF244321}">
                <p14:modId xmlns:p14="http://schemas.microsoft.com/office/powerpoint/2010/main" val="4121868481"/>
              </p:ext>
            </p:extLst>
          </p:nvPr>
        </p:nvGraphicFramePr>
        <p:xfrm>
          <a:off x="4285834" y="5015310"/>
          <a:ext cx="8464545" cy="7498080"/>
        </p:xfrm>
        <a:graphic>
          <a:graphicData uri="http://schemas.openxmlformats.org/drawingml/2006/table">
            <a:tbl>
              <a:tblPr>
                <a:tableStyleId>{4C3C2611-4C71-4FC5-86AE-919BDF0F9419}</a:tableStyleId>
              </a:tblPr>
              <a:tblGrid>
                <a:gridCol w="940505">
                  <a:extLst>
                    <a:ext uri="{9D8B030D-6E8A-4147-A177-3AD203B41FA5}">
                      <a16:colId xmlns:a16="http://schemas.microsoft.com/office/drawing/2014/main" val="20000"/>
                    </a:ext>
                  </a:extLst>
                </a:gridCol>
                <a:gridCol w="940505">
                  <a:extLst>
                    <a:ext uri="{9D8B030D-6E8A-4147-A177-3AD203B41FA5}">
                      <a16:colId xmlns:a16="http://schemas.microsoft.com/office/drawing/2014/main" val="20001"/>
                    </a:ext>
                  </a:extLst>
                </a:gridCol>
                <a:gridCol w="940505">
                  <a:extLst>
                    <a:ext uri="{9D8B030D-6E8A-4147-A177-3AD203B41FA5}">
                      <a16:colId xmlns:a16="http://schemas.microsoft.com/office/drawing/2014/main" val="20002"/>
                    </a:ext>
                  </a:extLst>
                </a:gridCol>
                <a:gridCol w="940505">
                  <a:extLst>
                    <a:ext uri="{9D8B030D-6E8A-4147-A177-3AD203B41FA5}">
                      <a16:colId xmlns:a16="http://schemas.microsoft.com/office/drawing/2014/main" val="20003"/>
                    </a:ext>
                  </a:extLst>
                </a:gridCol>
                <a:gridCol w="940505">
                  <a:extLst>
                    <a:ext uri="{9D8B030D-6E8A-4147-A177-3AD203B41FA5}">
                      <a16:colId xmlns:a16="http://schemas.microsoft.com/office/drawing/2014/main" val="20004"/>
                    </a:ext>
                  </a:extLst>
                </a:gridCol>
                <a:gridCol w="940505">
                  <a:extLst>
                    <a:ext uri="{9D8B030D-6E8A-4147-A177-3AD203B41FA5}">
                      <a16:colId xmlns:a16="http://schemas.microsoft.com/office/drawing/2014/main" val="20005"/>
                    </a:ext>
                  </a:extLst>
                </a:gridCol>
                <a:gridCol w="940505">
                  <a:extLst>
                    <a:ext uri="{9D8B030D-6E8A-4147-A177-3AD203B41FA5}">
                      <a16:colId xmlns:a16="http://schemas.microsoft.com/office/drawing/2014/main" val="20006"/>
                    </a:ext>
                  </a:extLst>
                </a:gridCol>
                <a:gridCol w="940505">
                  <a:extLst>
                    <a:ext uri="{9D8B030D-6E8A-4147-A177-3AD203B41FA5}">
                      <a16:colId xmlns:a16="http://schemas.microsoft.com/office/drawing/2014/main" val="20007"/>
                    </a:ext>
                  </a:extLst>
                </a:gridCol>
                <a:gridCol w="940505">
                  <a:extLst>
                    <a:ext uri="{9D8B030D-6E8A-4147-A177-3AD203B41FA5}">
                      <a16:colId xmlns:a16="http://schemas.microsoft.com/office/drawing/2014/main" val="20008"/>
                    </a:ext>
                  </a:extLst>
                </a:gridCol>
              </a:tblGrid>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0"/>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7"/>
                  </a:ext>
                </a:extLst>
              </a:tr>
              <a:tr h="762705">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chemeClr val="accent1">
                              <a:hueOff val="114395"/>
                              <a:lumOff val="-24975"/>
                            </a:schemeClr>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chemeClr val="accent1">
                              <a:hueOff val="114395"/>
                              <a:lumOff val="-24975"/>
                            </a:schemeClr>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8"/>
                  </a:ext>
                </a:extLst>
              </a:tr>
            </a:tbl>
          </a:graphicData>
        </a:graphic>
      </p:graphicFrame>
      <p:sp>
        <p:nvSpPr>
          <p:cNvPr id="591" name="Directed Graph"/>
          <p:cNvSpPr/>
          <p:nvPr/>
        </p:nvSpPr>
        <p:spPr>
          <a:xfrm>
            <a:off x="15067280" y="11305225"/>
            <a:ext cx="8191501"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7800" b="1">
                <a:solidFill>
                  <a:schemeClr val="accent1">
                    <a:hueOff val="114395"/>
                    <a:lumOff val="-24975"/>
                  </a:schemeClr>
                </a:solidFill>
                <a:latin typeface="Comic Sans MS"/>
                <a:ea typeface="Comic Sans MS"/>
                <a:cs typeface="Comic Sans MS"/>
                <a:sym typeface="Comic Sans MS"/>
              </a:defRPr>
            </a:lvl1pPr>
          </a:lstStyle>
          <a:p>
            <a:r>
              <a:t>Directed Graph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562"/>
                                        </p:tgtEl>
                                        <p:attrNameLst>
                                          <p:attrName>style.visibility</p:attrName>
                                        </p:attrNameLst>
                                      </p:cBhvr>
                                      <p:to>
                                        <p:strVal val="visible"/>
                                      </p:to>
                                    </p:set>
                                    <p:anim calcmode="lin" valueType="num">
                                      <p:cBhvr>
                                        <p:cTn id="7" dur="1000" fill="hold"/>
                                        <p:tgtEl>
                                          <p:spTgt spid="562"/>
                                        </p:tgtEl>
                                        <p:attrNameLst>
                                          <p:attrName>ppt_w</p:attrName>
                                        </p:attrNameLst>
                                      </p:cBhvr>
                                      <p:tavLst>
                                        <p:tav tm="0">
                                          <p:val>
                                            <p:strVal val="4*#ppt_w"/>
                                          </p:val>
                                        </p:tav>
                                        <p:tav tm="100000">
                                          <p:val>
                                            <p:strVal val="#ppt_w"/>
                                          </p:val>
                                        </p:tav>
                                      </p:tavLst>
                                    </p:anim>
                                    <p:anim calcmode="lin" valueType="num">
                                      <p:cBhvr>
                                        <p:cTn id="8" dur="1000" fill="hold"/>
                                        <p:tgtEl>
                                          <p:spTgt spid="56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3" presetClass="entr" presetSubtype="10" fill="hold" grpId="0" nodeType="afterEffect">
                                  <p:stCondLst>
                                    <p:cond delay="0"/>
                                  </p:stCondLst>
                                  <p:iterate>
                                    <p:tmAbs val="0"/>
                                  </p:iterate>
                                  <p:childTnLst>
                                    <p:set>
                                      <p:cBhvr>
                                        <p:cTn id="11" fill="hold"/>
                                        <p:tgtEl>
                                          <p:spTgt spid="585"/>
                                        </p:tgtEl>
                                        <p:attrNameLst>
                                          <p:attrName>style.visibility</p:attrName>
                                        </p:attrNameLst>
                                      </p:cBhvr>
                                      <p:to>
                                        <p:strVal val="visible"/>
                                      </p:to>
                                    </p:set>
                                    <p:animEffect transition="in" filter="blinds(horizontal)">
                                      <p:cBhvr>
                                        <p:cTn id="12" dur="400"/>
                                        <p:tgtEl>
                                          <p:spTgt spid="5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0" nodeType="clickEffect">
                                  <p:stCondLst>
                                    <p:cond delay="0"/>
                                  </p:stCondLst>
                                  <p:iterate>
                                    <p:tmAbs val="0"/>
                                  </p:iterate>
                                  <p:childTnLst>
                                    <p:set>
                                      <p:cBhvr>
                                        <p:cTn id="16" fill="hold"/>
                                        <p:tgtEl>
                                          <p:spTgt spid="586"/>
                                        </p:tgtEl>
                                        <p:attrNameLst>
                                          <p:attrName>style.visibility</p:attrName>
                                        </p:attrNameLst>
                                      </p:cBhvr>
                                      <p:to>
                                        <p:strVal val="visible"/>
                                      </p:to>
                                    </p:set>
                                    <p:animEffect transition="in" filter="fade">
                                      <p:cBhvr>
                                        <p:cTn id="17" dur="750"/>
                                        <p:tgtEl>
                                          <p:spTgt spid="586"/>
                                        </p:tgtEl>
                                      </p:cBhvr>
                                    </p:animEffect>
                                  </p:childTnLst>
                                </p:cTn>
                              </p:par>
                            </p:childTnLst>
                          </p:cTn>
                        </p:par>
                        <p:par>
                          <p:cTn id="18" fill="hold">
                            <p:stCondLst>
                              <p:cond delay="750"/>
                            </p:stCondLst>
                            <p:childTnLst>
                              <p:par>
                                <p:cTn id="19" presetID="10" presetClass="entr" fill="hold" grpId="0" nodeType="afterEffect">
                                  <p:stCondLst>
                                    <p:cond delay="0"/>
                                  </p:stCondLst>
                                  <p:iterate>
                                    <p:tmAbs val="0"/>
                                  </p:iterate>
                                  <p:childTnLst>
                                    <p:set>
                                      <p:cBhvr>
                                        <p:cTn id="20" fill="hold"/>
                                        <p:tgtEl>
                                          <p:spTgt spid="587"/>
                                        </p:tgtEl>
                                        <p:attrNameLst>
                                          <p:attrName>style.visibility</p:attrName>
                                        </p:attrNameLst>
                                      </p:cBhvr>
                                      <p:to>
                                        <p:strVal val="visible"/>
                                      </p:to>
                                    </p:set>
                                    <p:animEffect transition="in" filter="fade">
                                      <p:cBhvr>
                                        <p:cTn id="21" dur="750"/>
                                        <p:tgtEl>
                                          <p:spTgt spid="58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p:tmAbs val="0"/>
                                  </p:iterate>
                                  <p:childTnLst>
                                    <p:set>
                                      <p:cBhvr>
                                        <p:cTn id="25" fill="hold"/>
                                        <p:tgtEl>
                                          <p:spTgt spid="588"/>
                                        </p:tgtEl>
                                        <p:attrNameLst>
                                          <p:attrName>style.visibility</p:attrName>
                                        </p:attrNameLst>
                                      </p:cBhvr>
                                      <p:to>
                                        <p:strVal val="visible"/>
                                      </p:to>
                                    </p:set>
                                    <p:animEffect transition="in" filter="wipe(left)">
                                      <p:cBhvr>
                                        <p:cTn id="26" dur="1000"/>
                                        <p:tgtEl>
                                          <p:spTgt spid="588"/>
                                        </p:tgtEl>
                                      </p:cBhvr>
                                    </p:animEffect>
                                  </p:childTnLst>
                                </p:cTn>
                              </p:par>
                            </p:childTnLst>
                          </p:cTn>
                        </p:par>
                        <p:par>
                          <p:cTn id="27" fill="hold">
                            <p:stCondLst>
                              <p:cond delay="1000"/>
                            </p:stCondLst>
                            <p:childTnLst>
                              <p:par>
                                <p:cTn id="28" presetID="22" presetClass="entr" presetSubtype="1" fill="hold" grpId="0" nodeType="afterEffect">
                                  <p:stCondLst>
                                    <p:cond delay="0"/>
                                  </p:stCondLst>
                                  <p:iterate>
                                    <p:tmAbs val="0"/>
                                  </p:iterate>
                                  <p:childTnLst>
                                    <p:set>
                                      <p:cBhvr>
                                        <p:cTn id="29" fill="hold"/>
                                        <p:tgtEl>
                                          <p:spTgt spid="589"/>
                                        </p:tgtEl>
                                        <p:attrNameLst>
                                          <p:attrName>style.visibility</p:attrName>
                                        </p:attrNameLst>
                                      </p:cBhvr>
                                      <p:to>
                                        <p:strVal val="visible"/>
                                      </p:to>
                                    </p:set>
                                    <p:animEffect transition="in" filter="wipe(up)">
                                      <p:cBhvr>
                                        <p:cTn id="30" dur="1000"/>
                                        <p:tgtEl>
                                          <p:spTgt spid="58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2" fill="hold" grpId="1" nodeType="clickEffect">
                                  <p:stCondLst>
                                    <p:cond delay="0"/>
                                  </p:stCondLst>
                                  <p:iterate>
                                    <p:tmAbs val="0"/>
                                  </p:iterate>
                                  <p:childTnLst>
                                    <p:animEffect transition="out" filter="wipe(right)">
                                      <p:cBhvr>
                                        <p:cTn id="34" dur="1000" fill="hold"/>
                                        <p:tgtEl>
                                          <p:spTgt spid="588"/>
                                        </p:tgtEl>
                                      </p:cBhvr>
                                    </p:animEffect>
                                    <p:set>
                                      <p:cBhvr>
                                        <p:cTn id="35" fill="hold">
                                          <p:stCondLst>
                                            <p:cond delay="999"/>
                                          </p:stCondLst>
                                        </p:cTn>
                                        <p:tgtEl>
                                          <p:spTgt spid="588"/>
                                        </p:tgtEl>
                                        <p:attrNameLst>
                                          <p:attrName>style.visibility</p:attrName>
                                        </p:attrNameLst>
                                      </p:cBhvr>
                                      <p:to>
                                        <p:strVal val="hidden"/>
                                      </p:to>
                                    </p:set>
                                  </p:childTnLst>
                                </p:cTn>
                              </p:par>
                            </p:childTnLst>
                          </p:cTn>
                        </p:par>
                        <p:par>
                          <p:cTn id="36" fill="hold">
                            <p:stCondLst>
                              <p:cond delay="1000"/>
                            </p:stCondLst>
                            <p:childTnLst>
                              <p:par>
                                <p:cTn id="37" presetID="22" presetClass="exit" presetSubtype="4" fill="hold" grpId="1" nodeType="afterEffect">
                                  <p:stCondLst>
                                    <p:cond delay="0"/>
                                  </p:stCondLst>
                                  <p:iterate>
                                    <p:tmAbs val="0"/>
                                  </p:iterate>
                                  <p:childTnLst>
                                    <p:animEffect transition="out" filter="wipe(down)">
                                      <p:cBhvr>
                                        <p:cTn id="38" dur="1000" fill="hold"/>
                                        <p:tgtEl>
                                          <p:spTgt spid="589"/>
                                        </p:tgtEl>
                                      </p:cBhvr>
                                    </p:animEffect>
                                    <p:set>
                                      <p:cBhvr>
                                        <p:cTn id="39" fill="hold">
                                          <p:stCondLst>
                                            <p:cond delay="999"/>
                                          </p:stCondLst>
                                        </p:cTn>
                                        <p:tgtEl>
                                          <p:spTgt spid="589"/>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iterate>
                                    <p:tmAbs val="0"/>
                                  </p:iterate>
                                  <p:childTnLst>
                                    <p:set>
                                      <p:cBhvr>
                                        <p:cTn id="43" fill="hold"/>
                                        <p:tgtEl>
                                          <p:spTgt spid="590"/>
                                        </p:tgtEl>
                                        <p:attrNameLst>
                                          <p:attrName>style.visibility</p:attrName>
                                        </p:attrNameLst>
                                      </p:cBhvr>
                                      <p:to>
                                        <p:strVal val="visible"/>
                                      </p:to>
                                    </p:set>
                                    <p:animEffect transition="in" filter="wipe(left)">
                                      <p:cBhvr>
                                        <p:cTn id="44" dur="500"/>
                                        <p:tgtEl>
                                          <p:spTgt spid="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 grpId="0" animBg="1" advAuto="0"/>
      <p:bldP spid="585" grpId="0" animBg="1" advAuto="0"/>
      <p:bldP spid="586" grpId="0" animBg="1" advAuto="0"/>
      <p:bldP spid="587" grpId="0" animBg="1" advAuto="0"/>
      <p:bldP spid="588" grpId="0" animBg="1" advAuto="0"/>
      <p:bldP spid="588" grpId="1" animBg="1" advAuto="0"/>
      <p:bldP spid="589" grpId="0" animBg="1" advAuto="0"/>
      <p:bldP spid="589" grpId="1" animBg="1" advAuto="0"/>
      <p:bldP spid="590" grpId="0"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 name="The Adjacency Matrix"/>
          <p:cNvSpPr txBox="1">
            <a:spLocks noGrp="1"/>
          </p:cNvSpPr>
          <p:nvPr>
            <p:ph type="title"/>
          </p:nvPr>
        </p:nvSpPr>
        <p:spPr>
          <a:prstGeom prst="rect">
            <a:avLst/>
          </a:prstGeom>
        </p:spPr>
        <p:txBody>
          <a:bodyPr/>
          <a:lstStyle/>
          <a:p>
            <a:r>
              <a:t>The Adjacency Matrix</a:t>
            </a:r>
          </a:p>
        </p:txBody>
      </p:sp>
      <p:sp>
        <p:nvSpPr>
          <p:cNvPr id="596"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597"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598"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599"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600"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601"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602"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603"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604"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605"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06"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07"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08"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09"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0"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1"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2"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3"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4"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5"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6"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17"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aphicFrame>
        <p:nvGraphicFramePr>
          <p:cNvPr id="618" name="Table 1"/>
          <p:cNvGraphicFramePr/>
          <p:nvPr>
            <p:extLst>
              <p:ext uri="{D42A27DB-BD31-4B8C-83A1-F6EECF244321}">
                <p14:modId xmlns:p14="http://schemas.microsoft.com/office/powerpoint/2010/main" val="2741552707"/>
              </p:ext>
            </p:extLst>
          </p:nvPr>
        </p:nvGraphicFramePr>
        <p:xfrm>
          <a:off x="3346241" y="4483942"/>
          <a:ext cx="9404350" cy="8331200"/>
        </p:xfrm>
        <a:graphic>
          <a:graphicData uri="http://schemas.openxmlformats.org/drawingml/2006/table">
            <a:tbl>
              <a:tblPr>
                <a:tableStyleId>{4C3C2611-4C71-4FC5-86AE-919BDF0F9419}</a:tableStyleId>
              </a:tblPr>
              <a:tblGrid>
                <a:gridCol w="940435">
                  <a:extLst>
                    <a:ext uri="{9D8B030D-6E8A-4147-A177-3AD203B41FA5}">
                      <a16:colId xmlns:a16="http://schemas.microsoft.com/office/drawing/2014/main" val="20000"/>
                    </a:ext>
                  </a:extLst>
                </a:gridCol>
                <a:gridCol w="940435">
                  <a:extLst>
                    <a:ext uri="{9D8B030D-6E8A-4147-A177-3AD203B41FA5}">
                      <a16:colId xmlns:a16="http://schemas.microsoft.com/office/drawing/2014/main" val="20001"/>
                    </a:ext>
                  </a:extLst>
                </a:gridCol>
                <a:gridCol w="940435">
                  <a:extLst>
                    <a:ext uri="{9D8B030D-6E8A-4147-A177-3AD203B41FA5}">
                      <a16:colId xmlns:a16="http://schemas.microsoft.com/office/drawing/2014/main" val="20002"/>
                    </a:ext>
                  </a:extLst>
                </a:gridCol>
                <a:gridCol w="940435">
                  <a:extLst>
                    <a:ext uri="{9D8B030D-6E8A-4147-A177-3AD203B41FA5}">
                      <a16:colId xmlns:a16="http://schemas.microsoft.com/office/drawing/2014/main" val="20003"/>
                    </a:ext>
                  </a:extLst>
                </a:gridCol>
                <a:gridCol w="940435">
                  <a:extLst>
                    <a:ext uri="{9D8B030D-6E8A-4147-A177-3AD203B41FA5}">
                      <a16:colId xmlns:a16="http://schemas.microsoft.com/office/drawing/2014/main" val="20004"/>
                    </a:ext>
                  </a:extLst>
                </a:gridCol>
                <a:gridCol w="940435">
                  <a:extLst>
                    <a:ext uri="{9D8B030D-6E8A-4147-A177-3AD203B41FA5}">
                      <a16:colId xmlns:a16="http://schemas.microsoft.com/office/drawing/2014/main" val="20005"/>
                    </a:ext>
                  </a:extLst>
                </a:gridCol>
                <a:gridCol w="940435">
                  <a:extLst>
                    <a:ext uri="{9D8B030D-6E8A-4147-A177-3AD203B41FA5}">
                      <a16:colId xmlns:a16="http://schemas.microsoft.com/office/drawing/2014/main" val="20006"/>
                    </a:ext>
                  </a:extLst>
                </a:gridCol>
                <a:gridCol w="940435">
                  <a:extLst>
                    <a:ext uri="{9D8B030D-6E8A-4147-A177-3AD203B41FA5}">
                      <a16:colId xmlns:a16="http://schemas.microsoft.com/office/drawing/2014/main" val="20007"/>
                    </a:ext>
                  </a:extLst>
                </a:gridCol>
                <a:gridCol w="940435">
                  <a:extLst>
                    <a:ext uri="{9D8B030D-6E8A-4147-A177-3AD203B41FA5}">
                      <a16:colId xmlns:a16="http://schemas.microsoft.com/office/drawing/2014/main" val="20008"/>
                    </a:ext>
                  </a:extLst>
                </a:gridCol>
                <a:gridCol w="940435">
                  <a:extLst>
                    <a:ext uri="{9D8B030D-6E8A-4147-A177-3AD203B41FA5}">
                      <a16:colId xmlns:a16="http://schemas.microsoft.com/office/drawing/2014/main" val="20009"/>
                    </a:ext>
                  </a:extLst>
                </a:gridCol>
              </a:tblGrid>
              <a:tr h="75882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76200">
                      <a:solidFill>
                        <a:srgbClr val="000000"/>
                      </a:solidFill>
                      <a:miter lim="400000"/>
                    </a:lnR>
                    <a:lnT w="3175">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A</a:t>
                      </a: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B</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C</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D</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E</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F</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G</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H</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I</a:t>
                      </a: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noFill/>
                  </a:tcPr>
                </a:tc>
                <a:extLst>
                  <a:ext uri="{0D108BD9-81ED-4DB2-BD59-A6C34878D82A}">
                    <a16:rowId xmlns:a16="http://schemas.microsoft.com/office/drawing/2014/main" val="10000"/>
                  </a:ext>
                </a:extLst>
              </a:tr>
              <a:tr h="758825">
                <a:tc>
                  <a:txBody>
                    <a:bodyPr/>
                    <a:lstStyle/>
                    <a:p>
                      <a:pPr defTabSz="914400">
                        <a:tabLst>
                          <a:tab pos="1371600" algn="l"/>
                        </a:tabLst>
                        <a:defRPr sz="1800"/>
                      </a:pPr>
                      <a:r>
                        <a:rPr sz="4800" b="1">
                          <a:latin typeface="Courier New"/>
                          <a:ea typeface="Courier New"/>
                          <a:cs typeface="Courier New"/>
                          <a:sym typeface="Courier New"/>
                        </a:rPr>
                        <a:t>A</a:t>
                      </a: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1"/>
                  </a:ext>
                </a:extLst>
              </a:tr>
              <a:tr h="758825">
                <a:tc>
                  <a:txBody>
                    <a:bodyPr/>
                    <a:lstStyle/>
                    <a:p>
                      <a:pPr defTabSz="914400">
                        <a:tabLst>
                          <a:tab pos="1371600" algn="l"/>
                        </a:tabLst>
                        <a:defRPr sz="1800"/>
                      </a:pPr>
                      <a:r>
                        <a:rPr sz="4800" b="1">
                          <a:latin typeface="Courier New"/>
                          <a:ea typeface="Courier New"/>
                          <a:cs typeface="Courier New"/>
                          <a:sym typeface="Courier New"/>
                        </a:rPr>
                        <a:t>B</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2"/>
                  </a:ext>
                </a:extLst>
              </a:tr>
              <a:tr h="758825">
                <a:tc>
                  <a:txBody>
                    <a:bodyPr/>
                    <a:lstStyle/>
                    <a:p>
                      <a:pPr defTabSz="914400">
                        <a:tabLst>
                          <a:tab pos="1371600" algn="l"/>
                        </a:tabLst>
                        <a:defRPr sz="1800"/>
                      </a:pPr>
                      <a:r>
                        <a:rPr sz="4800" b="1">
                          <a:latin typeface="Courier New"/>
                          <a:ea typeface="Courier New"/>
                          <a:cs typeface="Courier New"/>
                          <a:sym typeface="Courier New"/>
                        </a:rPr>
                        <a:t>C</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3"/>
                  </a:ext>
                </a:extLst>
              </a:tr>
              <a:tr h="758825">
                <a:tc>
                  <a:txBody>
                    <a:bodyPr/>
                    <a:lstStyle/>
                    <a:p>
                      <a:pPr defTabSz="914400">
                        <a:tabLst>
                          <a:tab pos="1371600" algn="l"/>
                        </a:tabLst>
                        <a:defRPr sz="1800"/>
                      </a:pPr>
                      <a:r>
                        <a:rPr sz="4800" b="1">
                          <a:latin typeface="Courier New"/>
                          <a:ea typeface="Courier New"/>
                          <a:cs typeface="Courier New"/>
                          <a:sym typeface="Courier New"/>
                        </a:rPr>
                        <a:t>D</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4"/>
                  </a:ext>
                </a:extLst>
              </a:tr>
              <a:tr h="758825">
                <a:tc>
                  <a:txBody>
                    <a:bodyPr/>
                    <a:lstStyle/>
                    <a:p>
                      <a:pPr defTabSz="914400">
                        <a:tabLst>
                          <a:tab pos="1371600" algn="l"/>
                        </a:tabLst>
                        <a:defRPr sz="1800"/>
                      </a:pPr>
                      <a:r>
                        <a:rPr sz="4800" b="1">
                          <a:latin typeface="Courier New"/>
                          <a:ea typeface="Courier New"/>
                          <a:cs typeface="Courier New"/>
                          <a:sym typeface="Courier New"/>
                        </a:rPr>
                        <a:t>E</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5"/>
                  </a:ext>
                </a:extLst>
              </a:tr>
              <a:tr h="758825">
                <a:tc>
                  <a:txBody>
                    <a:bodyPr/>
                    <a:lstStyle/>
                    <a:p>
                      <a:pPr defTabSz="914400">
                        <a:tabLst>
                          <a:tab pos="1371600" algn="l"/>
                        </a:tabLst>
                        <a:defRPr sz="1800"/>
                      </a:pPr>
                      <a:r>
                        <a:rPr sz="4800" b="1">
                          <a:latin typeface="Courier New"/>
                          <a:ea typeface="Courier New"/>
                          <a:cs typeface="Courier New"/>
                          <a:sym typeface="Courier New"/>
                        </a:rPr>
                        <a:t>F</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6"/>
                  </a:ext>
                </a:extLst>
              </a:tr>
              <a:tr h="758825">
                <a:tc>
                  <a:txBody>
                    <a:bodyPr/>
                    <a:lstStyle/>
                    <a:p>
                      <a:pPr defTabSz="914400">
                        <a:tabLst>
                          <a:tab pos="1371600" algn="l"/>
                        </a:tabLst>
                        <a:defRPr sz="1800"/>
                      </a:pPr>
                      <a:r>
                        <a:rPr sz="4800" b="1">
                          <a:latin typeface="Courier New"/>
                          <a:ea typeface="Courier New"/>
                          <a:cs typeface="Courier New"/>
                          <a:sym typeface="Courier New"/>
                        </a:rPr>
                        <a:t>G</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7"/>
                  </a:ext>
                </a:extLst>
              </a:tr>
              <a:tr h="758825">
                <a:tc>
                  <a:txBody>
                    <a:bodyPr/>
                    <a:lstStyle/>
                    <a:p>
                      <a:pPr defTabSz="914400">
                        <a:tabLst>
                          <a:tab pos="1371600" algn="l"/>
                        </a:tabLst>
                        <a:defRPr sz="1800"/>
                      </a:pPr>
                      <a:r>
                        <a:rPr sz="4800" b="1">
                          <a:latin typeface="Courier New"/>
                          <a:ea typeface="Courier New"/>
                          <a:cs typeface="Courier New"/>
                          <a:sym typeface="Courier New"/>
                        </a:rPr>
                        <a:t>H</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49420"/>
                      </a:srgbClr>
                    </a:solidFill>
                  </a:tcPr>
                </a:tc>
                <a:extLst>
                  <a:ext uri="{0D108BD9-81ED-4DB2-BD59-A6C34878D82A}">
                    <a16:rowId xmlns:a16="http://schemas.microsoft.com/office/drawing/2014/main" val="10008"/>
                  </a:ext>
                </a:extLst>
              </a:tr>
              <a:tr h="758825">
                <a:tc>
                  <a:txBody>
                    <a:bodyPr/>
                    <a:lstStyle/>
                    <a:p>
                      <a:pPr defTabSz="914400">
                        <a:tabLst>
                          <a:tab pos="1371600" algn="l"/>
                        </a:tabLst>
                        <a:defRPr sz="1800"/>
                      </a:pPr>
                      <a:r>
                        <a:rPr sz="4800" b="1">
                          <a:latin typeface="Courier New"/>
                          <a:ea typeface="Courier New"/>
                          <a:cs typeface="Courier New"/>
                          <a:sym typeface="Courier New"/>
                        </a:rPr>
                        <a:t>I</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solidFill>
                      <a:srgbClr val="FFD479">
                        <a:alpha val="49420"/>
                      </a:srgbClr>
                    </a:solidFill>
                  </a:tcPr>
                </a:tc>
                <a:extLst>
                  <a:ext uri="{0D108BD9-81ED-4DB2-BD59-A6C34878D82A}">
                    <a16:rowId xmlns:a16="http://schemas.microsoft.com/office/drawing/2014/main" val="10009"/>
                  </a:ext>
                </a:extLst>
              </a:tr>
            </a:tbl>
          </a:graphicData>
        </a:graphic>
      </p:graphicFrame>
      <p:sp>
        <p:nvSpPr>
          <p:cNvPr id="619" name="Vertex"/>
          <p:cNvSpPr/>
          <p:nvPr/>
        </p:nvSpPr>
        <p:spPr>
          <a:xfrm rot="16200000">
            <a:off x="-363581" y="7829889"/>
            <a:ext cx="34687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800" b="1">
                <a:solidFill>
                  <a:srgbClr val="942193"/>
                </a:solidFill>
                <a:latin typeface="Comic Sans MS"/>
                <a:ea typeface="Comic Sans MS"/>
                <a:cs typeface="Comic Sans MS"/>
                <a:sym typeface="Comic Sans MS"/>
              </a:defRPr>
            </a:lvl1pPr>
          </a:lstStyle>
          <a:p>
            <a:r>
              <a:t>Vertex</a:t>
            </a:r>
          </a:p>
        </p:txBody>
      </p:sp>
      <p:sp>
        <p:nvSpPr>
          <p:cNvPr id="620" name="is connected to"/>
          <p:cNvSpPr/>
          <p:nvPr/>
        </p:nvSpPr>
        <p:spPr>
          <a:xfrm>
            <a:off x="4588767" y="2186685"/>
            <a:ext cx="8191501"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7800" b="1">
                <a:solidFill>
                  <a:srgbClr val="942193"/>
                </a:solidFill>
                <a:latin typeface="Comic Sans MS"/>
                <a:ea typeface="Comic Sans MS"/>
                <a:cs typeface="Comic Sans MS"/>
                <a:sym typeface="Comic Sans MS"/>
              </a:defRPr>
            </a:lvl1pPr>
          </a:lstStyle>
          <a:p>
            <a:r>
              <a:t>is connected to</a:t>
            </a:r>
          </a:p>
        </p:txBody>
      </p:sp>
      <p:sp>
        <p:nvSpPr>
          <p:cNvPr id="621" name="Weighted  Directed Graph"/>
          <p:cNvSpPr/>
          <p:nvPr/>
        </p:nvSpPr>
        <p:spPr>
          <a:xfrm>
            <a:off x="14201775" y="11343170"/>
            <a:ext cx="9480550" cy="2117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p>
            <a:pPr>
              <a:lnSpc>
                <a:spcPct val="70000"/>
              </a:lnSpc>
              <a:defRPr sz="6500" b="1">
                <a:solidFill>
                  <a:schemeClr val="accent1">
                    <a:hueOff val="114395"/>
                    <a:lumOff val="-24975"/>
                  </a:schemeClr>
                </a:solidFill>
                <a:latin typeface="Comic Sans MS"/>
                <a:ea typeface="Comic Sans MS"/>
                <a:cs typeface="Comic Sans MS"/>
                <a:sym typeface="Comic Sans MS"/>
              </a:defRPr>
            </a:pPr>
            <a:r>
              <a:t>Weighted </a:t>
            </a:r>
            <a:br/>
            <a:r>
              <a:t>Directed Graph</a:t>
            </a:r>
          </a:p>
        </p:txBody>
      </p:sp>
      <p:sp>
        <p:nvSpPr>
          <p:cNvPr id="622" name="3"/>
          <p:cNvSpPr txBox="1"/>
          <p:nvPr/>
        </p:nvSpPr>
        <p:spPr>
          <a:xfrm>
            <a:off x="16841403" y="3994149"/>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623" name="4"/>
          <p:cNvSpPr txBox="1"/>
          <p:nvPr/>
        </p:nvSpPr>
        <p:spPr>
          <a:xfrm>
            <a:off x="19879878" y="3994149"/>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4</a:t>
            </a:r>
          </a:p>
        </p:txBody>
      </p:sp>
      <p:sp>
        <p:nvSpPr>
          <p:cNvPr id="624" name="5"/>
          <p:cNvSpPr txBox="1"/>
          <p:nvPr/>
        </p:nvSpPr>
        <p:spPr>
          <a:xfrm>
            <a:off x="17443141" y="5677535"/>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5</a:t>
            </a:r>
          </a:p>
        </p:txBody>
      </p:sp>
      <p:sp>
        <p:nvSpPr>
          <p:cNvPr id="625" name="3"/>
          <p:cNvSpPr txBox="1"/>
          <p:nvPr/>
        </p:nvSpPr>
        <p:spPr>
          <a:xfrm>
            <a:off x="15317403" y="5677535"/>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626" name="3"/>
          <p:cNvSpPr txBox="1"/>
          <p:nvPr/>
        </p:nvSpPr>
        <p:spPr>
          <a:xfrm>
            <a:off x="17154817" y="9615420"/>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627" name="2"/>
          <p:cNvSpPr txBox="1"/>
          <p:nvPr/>
        </p:nvSpPr>
        <p:spPr>
          <a:xfrm>
            <a:off x="15303499" y="8851899"/>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2</a:t>
            </a:r>
          </a:p>
        </p:txBody>
      </p:sp>
      <p:sp>
        <p:nvSpPr>
          <p:cNvPr id="628" name="7"/>
          <p:cNvSpPr txBox="1"/>
          <p:nvPr/>
        </p:nvSpPr>
        <p:spPr>
          <a:xfrm>
            <a:off x="16777197" y="6857999"/>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7</a:t>
            </a:r>
          </a:p>
        </p:txBody>
      </p:sp>
      <p:sp>
        <p:nvSpPr>
          <p:cNvPr id="629" name="4"/>
          <p:cNvSpPr txBox="1"/>
          <p:nvPr/>
        </p:nvSpPr>
        <p:spPr>
          <a:xfrm>
            <a:off x="19879878" y="6833077"/>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4</a:t>
            </a:r>
          </a:p>
        </p:txBody>
      </p:sp>
      <p:sp>
        <p:nvSpPr>
          <p:cNvPr id="630" name="2"/>
          <p:cNvSpPr txBox="1"/>
          <p:nvPr/>
        </p:nvSpPr>
        <p:spPr>
          <a:xfrm>
            <a:off x="22009099" y="5677535"/>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2</a:t>
            </a:r>
          </a:p>
        </p:txBody>
      </p:sp>
      <p:sp>
        <p:nvSpPr>
          <p:cNvPr id="631" name="3"/>
          <p:cNvSpPr txBox="1"/>
          <p:nvPr/>
        </p:nvSpPr>
        <p:spPr>
          <a:xfrm>
            <a:off x="22211030" y="8366083"/>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632" name="5"/>
          <p:cNvSpPr txBox="1"/>
          <p:nvPr/>
        </p:nvSpPr>
        <p:spPr>
          <a:xfrm>
            <a:off x="20456524" y="9563561"/>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5</a:t>
            </a:r>
          </a:p>
        </p:txBody>
      </p:sp>
      <p:sp>
        <p:nvSpPr>
          <p:cNvPr id="633" name="6"/>
          <p:cNvSpPr txBox="1"/>
          <p:nvPr/>
        </p:nvSpPr>
        <p:spPr>
          <a:xfrm>
            <a:off x="19820154" y="8464549"/>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6</a:t>
            </a:r>
          </a:p>
        </p:txBody>
      </p:sp>
      <p:sp>
        <p:nvSpPr>
          <p:cNvPr id="634" name="1"/>
          <p:cNvSpPr txBox="1"/>
          <p:nvPr/>
        </p:nvSpPr>
        <p:spPr>
          <a:xfrm>
            <a:off x="18313399" y="8471361"/>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1</a:t>
            </a:r>
          </a:p>
        </p:txBody>
      </p:sp>
      <p:graphicFrame>
        <p:nvGraphicFramePr>
          <p:cNvPr id="635" name="Table 1-3"/>
          <p:cNvGraphicFramePr/>
          <p:nvPr>
            <p:extLst>
              <p:ext uri="{D42A27DB-BD31-4B8C-83A1-F6EECF244321}">
                <p14:modId xmlns:p14="http://schemas.microsoft.com/office/powerpoint/2010/main" val="1268346270"/>
              </p:ext>
            </p:extLst>
          </p:nvPr>
        </p:nvGraphicFramePr>
        <p:xfrm>
          <a:off x="4285834" y="5271342"/>
          <a:ext cx="8464545" cy="7498080"/>
        </p:xfrm>
        <a:graphic>
          <a:graphicData uri="http://schemas.openxmlformats.org/drawingml/2006/table">
            <a:tbl>
              <a:tblPr>
                <a:tableStyleId>{4C3C2611-4C71-4FC5-86AE-919BDF0F9419}</a:tableStyleId>
              </a:tblPr>
              <a:tblGrid>
                <a:gridCol w="940505">
                  <a:extLst>
                    <a:ext uri="{9D8B030D-6E8A-4147-A177-3AD203B41FA5}">
                      <a16:colId xmlns:a16="http://schemas.microsoft.com/office/drawing/2014/main" val="20000"/>
                    </a:ext>
                  </a:extLst>
                </a:gridCol>
                <a:gridCol w="940505">
                  <a:extLst>
                    <a:ext uri="{9D8B030D-6E8A-4147-A177-3AD203B41FA5}">
                      <a16:colId xmlns:a16="http://schemas.microsoft.com/office/drawing/2014/main" val="20001"/>
                    </a:ext>
                  </a:extLst>
                </a:gridCol>
                <a:gridCol w="940505">
                  <a:extLst>
                    <a:ext uri="{9D8B030D-6E8A-4147-A177-3AD203B41FA5}">
                      <a16:colId xmlns:a16="http://schemas.microsoft.com/office/drawing/2014/main" val="20002"/>
                    </a:ext>
                  </a:extLst>
                </a:gridCol>
                <a:gridCol w="940505">
                  <a:extLst>
                    <a:ext uri="{9D8B030D-6E8A-4147-A177-3AD203B41FA5}">
                      <a16:colId xmlns:a16="http://schemas.microsoft.com/office/drawing/2014/main" val="20003"/>
                    </a:ext>
                  </a:extLst>
                </a:gridCol>
                <a:gridCol w="940505">
                  <a:extLst>
                    <a:ext uri="{9D8B030D-6E8A-4147-A177-3AD203B41FA5}">
                      <a16:colId xmlns:a16="http://schemas.microsoft.com/office/drawing/2014/main" val="20004"/>
                    </a:ext>
                  </a:extLst>
                </a:gridCol>
                <a:gridCol w="940505">
                  <a:extLst>
                    <a:ext uri="{9D8B030D-6E8A-4147-A177-3AD203B41FA5}">
                      <a16:colId xmlns:a16="http://schemas.microsoft.com/office/drawing/2014/main" val="20005"/>
                    </a:ext>
                  </a:extLst>
                </a:gridCol>
                <a:gridCol w="940505">
                  <a:extLst>
                    <a:ext uri="{9D8B030D-6E8A-4147-A177-3AD203B41FA5}">
                      <a16:colId xmlns:a16="http://schemas.microsoft.com/office/drawing/2014/main" val="20006"/>
                    </a:ext>
                  </a:extLst>
                </a:gridCol>
                <a:gridCol w="940505">
                  <a:extLst>
                    <a:ext uri="{9D8B030D-6E8A-4147-A177-3AD203B41FA5}">
                      <a16:colId xmlns:a16="http://schemas.microsoft.com/office/drawing/2014/main" val="20007"/>
                    </a:ext>
                  </a:extLst>
                </a:gridCol>
                <a:gridCol w="940505">
                  <a:extLst>
                    <a:ext uri="{9D8B030D-6E8A-4147-A177-3AD203B41FA5}">
                      <a16:colId xmlns:a16="http://schemas.microsoft.com/office/drawing/2014/main" val="20008"/>
                    </a:ext>
                  </a:extLst>
                </a:gridCol>
              </a:tblGrid>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5</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0"/>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7</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2</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4</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4</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6</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2</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7"/>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5</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8"/>
                  </a:ext>
                </a:extLst>
              </a:tr>
            </a:tbl>
          </a:graphicData>
        </a:graphic>
      </p:graphicFrame>
      <p:graphicFrame>
        <p:nvGraphicFramePr>
          <p:cNvPr id="636" name="Table 1-3-1"/>
          <p:cNvGraphicFramePr/>
          <p:nvPr>
            <p:extLst>
              <p:ext uri="{D42A27DB-BD31-4B8C-83A1-F6EECF244321}">
                <p14:modId xmlns:p14="http://schemas.microsoft.com/office/powerpoint/2010/main" val="706039163"/>
              </p:ext>
            </p:extLst>
          </p:nvPr>
        </p:nvGraphicFramePr>
        <p:xfrm>
          <a:off x="4285834" y="5271342"/>
          <a:ext cx="8464545" cy="7498080"/>
        </p:xfrm>
        <a:graphic>
          <a:graphicData uri="http://schemas.openxmlformats.org/drawingml/2006/table">
            <a:tbl>
              <a:tblPr>
                <a:tableStyleId>{4C3C2611-4C71-4FC5-86AE-919BDF0F9419}</a:tableStyleId>
              </a:tblPr>
              <a:tblGrid>
                <a:gridCol w="940505">
                  <a:extLst>
                    <a:ext uri="{9D8B030D-6E8A-4147-A177-3AD203B41FA5}">
                      <a16:colId xmlns:a16="http://schemas.microsoft.com/office/drawing/2014/main" val="20000"/>
                    </a:ext>
                  </a:extLst>
                </a:gridCol>
                <a:gridCol w="940505">
                  <a:extLst>
                    <a:ext uri="{9D8B030D-6E8A-4147-A177-3AD203B41FA5}">
                      <a16:colId xmlns:a16="http://schemas.microsoft.com/office/drawing/2014/main" val="20001"/>
                    </a:ext>
                  </a:extLst>
                </a:gridCol>
                <a:gridCol w="940505">
                  <a:extLst>
                    <a:ext uri="{9D8B030D-6E8A-4147-A177-3AD203B41FA5}">
                      <a16:colId xmlns:a16="http://schemas.microsoft.com/office/drawing/2014/main" val="20002"/>
                    </a:ext>
                  </a:extLst>
                </a:gridCol>
                <a:gridCol w="940505">
                  <a:extLst>
                    <a:ext uri="{9D8B030D-6E8A-4147-A177-3AD203B41FA5}">
                      <a16:colId xmlns:a16="http://schemas.microsoft.com/office/drawing/2014/main" val="20003"/>
                    </a:ext>
                  </a:extLst>
                </a:gridCol>
                <a:gridCol w="940505">
                  <a:extLst>
                    <a:ext uri="{9D8B030D-6E8A-4147-A177-3AD203B41FA5}">
                      <a16:colId xmlns:a16="http://schemas.microsoft.com/office/drawing/2014/main" val="20004"/>
                    </a:ext>
                  </a:extLst>
                </a:gridCol>
                <a:gridCol w="940505">
                  <a:extLst>
                    <a:ext uri="{9D8B030D-6E8A-4147-A177-3AD203B41FA5}">
                      <a16:colId xmlns:a16="http://schemas.microsoft.com/office/drawing/2014/main" val="20005"/>
                    </a:ext>
                  </a:extLst>
                </a:gridCol>
                <a:gridCol w="940505">
                  <a:extLst>
                    <a:ext uri="{9D8B030D-6E8A-4147-A177-3AD203B41FA5}">
                      <a16:colId xmlns:a16="http://schemas.microsoft.com/office/drawing/2014/main" val="20006"/>
                    </a:ext>
                  </a:extLst>
                </a:gridCol>
                <a:gridCol w="940505">
                  <a:extLst>
                    <a:ext uri="{9D8B030D-6E8A-4147-A177-3AD203B41FA5}">
                      <a16:colId xmlns:a16="http://schemas.microsoft.com/office/drawing/2014/main" val="20007"/>
                    </a:ext>
                  </a:extLst>
                </a:gridCol>
                <a:gridCol w="940505">
                  <a:extLst>
                    <a:ext uri="{9D8B030D-6E8A-4147-A177-3AD203B41FA5}">
                      <a16:colId xmlns:a16="http://schemas.microsoft.com/office/drawing/2014/main" val="20008"/>
                    </a:ext>
                  </a:extLst>
                </a:gridCol>
              </a:tblGrid>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5</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0"/>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7</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2</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4</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4</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6</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2</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3</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7"/>
                  </a:ext>
                </a:extLst>
              </a:tr>
              <a:tr h="762705">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5</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latin typeface="Courier New"/>
                          <a:ea typeface="Courier New"/>
                          <a:cs typeface="Courier New"/>
                          <a:sym typeface="Courier New"/>
                        </a:rPr>
                        <a:t>∞</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8"/>
                  </a:ext>
                </a:extLst>
              </a:tr>
            </a:tbl>
          </a:graphicData>
        </a:graphic>
      </p:graphicFrame>
      <p:pic>
        <p:nvPicPr>
          <p:cNvPr id="637" name="Line Line" descr="Line Line"/>
          <p:cNvPicPr>
            <a:picLocks/>
          </p:cNvPicPr>
          <p:nvPr/>
        </p:nvPicPr>
        <p:blipFill>
          <a:blip r:embed="rId4"/>
          <a:stretch>
            <a:fillRect/>
          </a:stretch>
        </p:blipFill>
        <p:spPr>
          <a:xfrm rot="21402903">
            <a:off x="4467307" y="4993062"/>
            <a:ext cx="8111702" cy="730883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621"/>
                                        </p:tgtEl>
                                        <p:attrNameLst>
                                          <p:attrName>style.visibility</p:attrName>
                                        </p:attrNameLst>
                                      </p:cBhvr>
                                      <p:to>
                                        <p:strVal val="visible"/>
                                      </p:to>
                                    </p:set>
                                    <p:animEffect transition="in" filter="fade">
                                      <p:cBhvr>
                                        <p:cTn id="7" dur="1000"/>
                                        <p:tgtEl>
                                          <p:spTgt spid="621"/>
                                        </p:tgtEl>
                                      </p:cBhvr>
                                    </p:animEffect>
                                  </p:childTnLst>
                                </p:cTn>
                              </p:par>
                            </p:childTnLst>
                          </p:cTn>
                        </p:par>
                        <p:par>
                          <p:cTn id="8" fill="hold">
                            <p:stCondLst>
                              <p:cond delay="1000"/>
                            </p:stCondLst>
                            <p:childTnLst>
                              <p:par>
                                <p:cTn id="9" presetID="23" presetClass="entr" presetSubtype="16" fill="hold" grpId="0" nodeType="afterEffect">
                                  <p:stCondLst>
                                    <p:cond delay="0"/>
                                  </p:stCondLst>
                                  <p:iterate>
                                    <p:tmAbs val="0"/>
                                  </p:iterate>
                                  <p:childTnLst>
                                    <p:set>
                                      <p:cBhvr>
                                        <p:cTn id="10" fill="hold"/>
                                        <p:tgtEl>
                                          <p:spTgt spid="622"/>
                                        </p:tgtEl>
                                        <p:attrNameLst>
                                          <p:attrName>style.visibility</p:attrName>
                                        </p:attrNameLst>
                                      </p:cBhvr>
                                      <p:to>
                                        <p:strVal val="visible"/>
                                      </p:to>
                                    </p:set>
                                    <p:anim calcmode="lin" valueType="num">
                                      <p:cBhvr>
                                        <p:cTn id="11" dur="500" fill="hold"/>
                                        <p:tgtEl>
                                          <p:spTgt spid="622"/>
                                        </p:tgtEl>
                                        <p:attrNameLst>
                                          <p:attrName>ppt_w</p:attrName>
                                        </p:attrNameLst>
                                      </p:cBhvr>
                                      <p:tavLst>
                                        <p:tav tm="0">
                                          <p:val>
                                            <p:fltVal val="0"/>
                                          </p:val>
                                        </p:tav>
                                        <p:tav tm="100000">
                                          <p:val>
                                            <p:strVal val="#ppt_w"/>
                                          </p:val>
                                        </p:tav>
                                      </p:tavLst>
                                    </p:anim>
                                    <p:anim calcmode="lin" valueType="num">
                                      <p:cBhvr>
                                        <p:cTn id="12" dur="500" fill="hold"/>
                                        <p:tgtEl>
                                          <p:spTgt spid="622"/>
                                        </p:tgtEl>
                                        <p:attrNameLst>
                                          <p:attrName>ppt_h</p:attrName>
                                        </p:attrNameLst>
                                      </p:cBhvr>
                                      <p:tavLst>
                                        <p:tav tm="0">
                                          <p:val>
                                            <p:fltVal val="0"/>
                                          </p:val>
                                        </p:tav>
                                        <p:tav tm="100000">
                                          <p:val>
                                            <p:strVal val="#ppt_h"/>
                                          </p:val>
                                        </p:tav>
                                      </p:tavLst>
                                    </p:anim>
                                  </p:childTnLst>
                                </p:cTn>
                              </p:par>
                            </p:childTnLst>
                          </p:cTn>
                        </p:par>
                        <p:par>
                          <p:cTn id="13" fill="hold">
                            <p:stCondLst>
                              <p:cond delay="1500"/>
                            </p:stCondLst>
                            <p:childTnLst>
                              <p:par>
                                <p:cTn id="14" presetID="23" presetClass="entr" presetSubtype="16" fill="hold" grpId="0" nodeType="afterEffect">
                                  <p:stCondLst>
                                    <p:cond delay="200"/>
                                  </p:stCondLst>
                                  <p:iterate>
                                    <p:tmAbs val="0"/>
                                  </p:iterate>
                                  <p:childTnLst>
                                    <p:set>
                                      <p:cBhvr>
                                        <p:cTn id="15" fill="hold"/>
                                        <p:tgtEl>
                                          <p:spTgt spid="623"/>
                                        </p:tgtEl>
                                        <p:attrNameLst>
                                          <p:attrName>style.visibility</p:attrName>
                                        </p:attrNameLst>
                                      </p:cBhvr>
                                      <p:to>
                                        <p:strVal val="visible"/>
                                      </p:to>
                                    </p:set>
                                    <p:anim calcmode="lin" valueType="num">
                                      <p:cBhvr>
                                        <p:cTn id="16" dur="500" fill="hold"/>
                                        <p:tgtEl>
                                          <p:spTgt spid="623"/>
                                        </p:tgtEl>
                                        <p:attrNameLst>
                                          <p:attrName>ppt_w</p:attrName>
                                        </p:attrNameLst>
                                      </p:cBhvr>
                                      <p:tavLst>
                                        <p:tav tm="0">
                                          <p:val>
                                            <p:fltVal val="0"/>
                                          </p:val>
                                        </p:tav>
                                        <p:tav tm="100000">
                                          <p:val>
                                            <p:strVal val="#ppt_w"/>
                                          </p:val>
                                        </p:tav>
                                      </p:tavLst>
                                    </p:anim>
                                    <p:anim calcmode="lin" valueType="num">
                                      <p:cBhvr>
                                        <p:cTn id="17" dur="500" fill="hold"/>
                                        <p:tgtEl>
                                          <p:spTgt spid="623"/>
                                        </p:tgtEl>
                                        <p:attrNameLst>
                                          <p:attrName>ppt_h</p:attrName>
                                        </p:attrNameLst>
                                      </p:cBhvr>
                                      <p:tavLst>
                                        <p:tav tm="0">
                                          <p:val>
                                            <p:fltVal val="0"/>
                                          </p:val>
                                        </p:tav>
                                        <p:tav tm="100000">
                                          <p:val>
                                            <p:strVal val="#ppt_h"/>
                                          </p:val>
                                        </p:tav>
                                      </p:tavLst>
                                    </p:anim>
                                  </p:childTnLst>
                                </p:cTn>
                              </p:par>
                            </p:childTnLst>
                          </p:cTn>
                        </p:par>
                        <p:par>
                          <p:cTn id="18" fill="hold">
                            <p:stCondLst>
                              <p:cond delay="2200"/>
                            </p:stCondLst>
                            <p:childTnLst>
                              <p:par>
                                <p:cTn id="19" presetID="23" presetClass="entr" presetSubtype="16" fill="hold" grpId="0" nodeType="afterEffect">
                                  <p:stCondLst>
                                    <p:cond delay="200"/>
                                  </p:stCondLst>
                                  <p:iterate>
                                    <p:tmAbs val="0"/>
                                  </p:iterate>
                                  <p:childTnLst>
                                    <p:set>
                                      <p:cBhvr>
                                        <p:cTn id="20" fill="hold"/>
                                        <p:tgtEl>
                                          <p:spTgt spid="625"/>
                                        </p:tgtEl>
                                        <p:attrNameLst>
                                          <p:attrName>style.visibility</p:attrName>
                                        </p:attrNameLst>
                                      </p:cBhvr>
                                      <p:to>
                                        <p:strVal val="visible"/>
                                      </p:to>
                                    </p:set>
                                    <p:anim calcmode="lin" valueType="num">
                                      <p:cBhvr>
                                        <p:cTn id="21" dur="500" fill="hold"/>
                                        <p:tgtEl>
                                          <p:spTgt spid="625"/>
                                        </p:tgtEl>
                                        <p:attrNameLst>
                                          <p:attrName>ppt_w</p:attrName>
                                        </p:attrNameLst>
                                      </p:cBhvr>
                                      <p:tavLst>
                                        <p:tav tm="0">
                                          <p:val>
                                            <p:fltVal val="0"/>
                                          </p:val>
                                        </p:tav>
                                        <p:tav tm="100000">
                                          <p:val>
                                            <p:strVal val="#ppt_w"/>
                                          </p:val>
                                        </p:tav>
                                      </p:tavLst>
                                    </p:anim>
                                    <p:anim calcmode="lin" valueType="num">
                                      <p:cBhvr>
                                        <p:cTn id="22" dur="500" fill="hold"/>
                                        <p:tgtEl>
                                          <p:spTgt spid="625"/>
                                        </p:tgtEl>
                                        <p:attrNameLst>
                                          <p:attrName>ppt_h</p:attrName>
                                        </p:attrNameLst>
                                      </p:cBhvr>
                                      <p:tavLst>
                                        <p:tav tm="0">
                                          <p:val>
                                            <p:fltVal val="0"/>
                                          </p:val>
                                        </p:tav>
                                        <p:tav tm="100000">
                                          <p:val>
                                            <p:strVal val="#ppt_h"/>
                                          </p:val>
                                        </p:tav>
                                      </p:tavLst>
                                    </p:anim>
                                  </p:childTnLst>
                                </p:cTn>
                              </p:par>
                            </p:childTnLst>
                          </p:cTn>
                        </p:par>
                        <p:par>
                          <p:cTn id="23" fill="hold">
                            <p:stCondLst>
                              <p:cond delay="2900"/>
                            </p:stCondLst>
                            <p:childTnLst>
                              <p:par>
                                <p:cTn id="24" presetID="23" presetClass="entr" presetSubtype="16" fill="hold" grpId="0" nodeType="afterEffect">
                                  <p:stCondLst>
                                    <p:cond delay="200"/>
                                  </p:stCondLst>
                                  <p:iterate>
                                    <p:tmAbs val="0"/>
                                  </p:iterate>
                                  <p:childTnLst>
                                    <p:set>
                                      <p:cBhvr>
                                        <p:cTn id="25" fill="hold"/>
                                        <p:tgtEl>
                                          <p:spTgt spid="624"/>
                                        </p:tgtEl>
                                        <p:attrNameLst>
                                          <p:attrName>style.visibility</p:attrName>
                                        </p:attrNameLst>
                                      </p:cBhvr>
                                      <p:to>
                                        <p:strVal val="visible"/>
                                      </p:to>
                                    </p:set>
                                    <p:anim calcmode="lin" valueType="num">
                                      <p:cBhvr>
                                        <p:cTn id="26" dur="500" fill="hold"/>
                                        <p:tgtEl>
                                          <p:spTgt spid="624"/>
                                        </p:tgtEl>
                                        <p:attrNameLst>
                                          <p:attrName>ppt_w</p:attrName>
                                        </p:attrNameLst>
                                      </p:cBhvr>
                                      <p:tavLst>
                                        <p:tav tm="0">
                                          <p:val>
                                            <p:fltVal val="0"/>
                                          </p:val>
                                        </p:tav>
                                        <p:tav tm="100000">
                                          <p:val>
                                            <p:strVal val="#ppt_w"/>
                                          </p:val>
                                        </p:tav>
                                      </p:tavLst>
                                    </p:anim>
                                    <p:anim calcmode="lin" valueType="num">
                                      <p:cBhvr>
                                        <p:cTn id="27" dur="500" fill="hold"/>
                                        <p:tgtEl>
                                          <p:spTgt spid="624"/>
                                        </p:tgtEl>
                                        <p:attrNameLst>
                                          <p:attrName>ppt_h</p:attrName>
                                        </p:attrNameLst>
                                      </p:cBhvr>
                                      <p:tavLst>
                                        <p:tav tm="0">
                                          <p:val>
                                            <p:fltVal val="0"/>
                                          </p:val>
                                        </p:tav>
                                        <p:tav tm="100000">
                                          <p:val>
                                            <p:strVal val="#ppt_h"/>
                                          </p:val>
                                        </p:tav>
                                      </p:tavLst>
                                    </p:anim>
                                  </p:childTnLst>
                                </p:cTn>
                              </p:par>
                            </p:childTnLst>
                          </p:cTn>
                        </p:par>
                        <p:par>
                          <p:cTn id="28" fill="hold">
                            <p:stCondLst>
                              <p:cond delay="3600"/>
                            </p:stCondLst>
                            <p:childTnLst>
                              <p:par>
                                <p:cTn id="29" presetID="23" presetClass="entr" presetSubtype="16" fill="hold" grpId="0" nodeType="afterEffect">
                                  <p:stCondLst>
                                    <p:cond delay="200"/>
                                  </p:stCondLst>
                                  <p:iterate>
                                    <p:tmAbs val="0"/>
                                  </p:iterate>
                                  <p:childTnLst>
                                    <p:set>
                                      <p:cBhvr>
                                        <p:cTn id="30" fill="hold"/>
                                        <p:tgtEl>
                                          <p:spTgt spid="630"/>
                                        </p:tgtEl>
                                        <p:attrNameLst>
                                          <p:attrName>style.visibility</p:attrName>
                                        </p:attrNameLst>
                                      </p:cBhvr>
                                      <p:to>
                                        <p:strVal val="visible"/>
                                      </p:to>
                                    </p:set>
                                    <p:anim calcmode="lin" valueType="num">
                                      <p:cBhvr>
                                        <p:cTn id="31" dur="500" fill="hold"/>
                                        <p:tgtEl>
                                          <p:spTgt spid="630"/>
                                        </p:tgtEl>
                                        <p:attrNameLst>
                                          <p:attrName>ppt_w</p:attrName>
                                        </p:attrNameLst>
                                      </p:cBhvr>
                                      <p:tavLst>
                                        <p:tav tm="0">
                                          <p:val>
                                            <p:fltVal val="0"/>
                                          </p:val>
                                        </p:tav>
                                        <p:tav tm="100000">
                                          <p:val>
                                            <p:strVal val="#ppt_w"/>
                                          </p:val>
                                        </p:tav>
                                      </p:tavLst>
                                    </p:anim>
                                    <p:anim calcmode="lin" valueType="num">
                                      <p:cBhvr>
                                        <p:cTn id="32" dur="500" fill="hold"/>
                                        <p:tgtEl>
                                          <p:spTgt spid="630"/>
                                        </p:tgtEl>
                                        <p:attrNameLst>
                                          <p:attrName>ppt_h</p:attrName>
                                        </p:attrNameLst>
                                      </p:cBhvr>
                                      <p:tavLst>
                                        <p:tav tm="0">
                                          <p:val>
                                            <p:fltVal val="0"/>
                                          </p:val>
                                        </p:tav>
                                        <p:tav tm="100000">
                                          <p:val>
                                            <p:strVal val="#ppt_h"/>
                                          </p:val>
                                        </p:tav>
                                      </p:tavLst>
                                    </p:anim>
                                  </p:childTnLst>
                                </p:cTn>
                              </p:par>
                            </p:childTnLst>
                          </p:cTn>
                        </p:par>
                        <p:par>
                          <p:cTn id="33" fill="hold">
                            <p:stCondLst>
                              <p:cond delay="4300"/>
                            </p:stCondLst>
                            <p:childTnLst>
                              <p:par>
                                <p:cTn id="34" presetID="23" presetClass="entr" presetSubtype="16" fill="hold" grpId="0" nodeType="afterEffect">
                                  <p:stCondLst>
                                    <p:cond delay="200"/>
                                  </p:stCondLst>
                                  <p:iterate>
                                    <p:tmAbs val="0"/>
                                  </p:iterate>
                                  <p:childTnLst>
                                    <p:set>
                                      <p:cBhvr>
                                        <p:cTn id="35" fill="hold"/>
                                        <p:tgtEl>
                                          <p:spTgt spid="629"/>
                                        </p:tgtEl>
                                        <p:attrNameLst>
                                          <p:attrName>style.visibility</p:attrName>
                                        </p:attrNameLst>
                                      </p:cBhvr>
                                      <p:to>
                                        <p:strVal val="visible"/>
                                      </p:to>
                                    </p:set>
                                    <p:anim calcmode="lin" valueType="num">
                                      <p:cBhvr>
                                        <p:cTn id="36" dur="500" fill="hold"/>
                                        <p:tgtEl>
                                          <p:spTgt spid="629"/>
                                        </p:tgtEl>
                                        <p:attrNameLst>
                                          <p:attrName>ppt_w</p:attrName>
                                        </p:attrNameLst>
                                      </p:cBhvr>
                                      <p:tavLst>
                                        <p:tav tm="0">
                                          <p:val>
                                            <p:fltVal val="0"/>
                                          </p:val>
                                        </p:tav>
                                        <p:tav tm="100000">
                                          <p:val>
                                            <p:strVal val="#ppt_w"/>
                                          </p:val>
                                        </p:tav>
                                      </p:tavLst>
                                    </p:anim>
                                    <p:anim calcmode="lin" valueType="num">
                                      <p:cBhvr>
                                        <p:cTn id="37" dur="500" fill="hold"/>
                                        <p:tgtEl>
                                          <p:spTgt spid="629"/>
                                        </p:tgtEl>
                                        <p:attrNameLst>
                                          <p:attrName>ppt_h</p:attrName>
                                        </p:attrNameLst>
                                      </p:cBhvr>
                                      <p:tavLst>
                                        <p:tav tm="0">
                                          <p:val>
                                            <p:fltVal val="0"/>
                                          </p:val>
                                        </p:tav>
                                        <p:tav tm="100000">
                                          <p:val>
                                            <p:strVal val="#ppt_h"/>
                                          </p:val>
                                        </p:tav>
                                      </p:tavLst>
                                    </p:anim>
                                  </p:childTnLst>
                                </p:cTn>
                              </p:par>
                            </p:childTnLst>
                          </p:cTn>
                        </p:par>
                        <p:par>
                          <p:cTn id="38" fill="hold">
                            <p:stCondLst>
                              <p:cond delay="5000"/>
                            </p:stCondLst>
                            <p:childTnLst>
                              <p:par>
                                <p:cTn id="39" presetID="23" presetClass="entr" presetSubtype="16" fill="hold" grpId="0" nodeType="afterEffect">
                                  <p:stCondLst>
                                    <p:cond delay="200"/>
                                  </p:stCondLst>
                                  <p:iterate>
                                    <p:tmAbs val="0"/>
                                  </p:iterate>
                                  <p:childTnLst>
                                    <p:set>
                                      <p:cBhvr>
                                        <p:cTn id="40" fill="hold"/>
                                        <p:tgtEl>
                                          <p:spTgt spid="628"/>
                                        </p:tgtEl>
                                        <p:attrNameLst>
                                          <p:attrName>style.visibility</p:attrName>
                                        </p:attrNameLst>
                                      </p:cBhvr>
                                      <p:to>
                                        <p:strVal val="visible"/>
                                      </p:to>
                                    </p:set>
                                    <p:anim calcmode="lin" valueType="num">
                                      <p:cBhvr>
                                        <p:cTn id="41" dur="500" fill="hold"/>
                                        <p:tgtEl>
                                          <p:spTgt spid="628"/>
                                        </p:tgtEl>
                                        <p:attrNameLst>
                                          <p:attrName>ppt_w</p:attrName>
                                        </p:attrNameLst>
                                      </p:cBhvr>
                                      <p:tavLst>
                                        <p:tav tm="0">
                                          <p:val>
                                            <p:fltVal val="0"/>
                                          </p:val>
                                        </p:tav>
                                        <p:tav tm="100000">
                                          <p:val>
                                            <p:strVal val="#ppt_w"/>
                                          </p:val>
                                        </p:tav>
                                      </p:tavLst>
                                    </p:anim>
                                    <p:anim calcmode="lin" valueType="num">
                                      <p:cBhvr>
                                        <p:cTn id="42" dur="500" fill="hold"/>
                                        <p:tgtEl>
                                          <p:spTgt spid="628"/>
                                        </p:tgtEl>
                                        <p:attrNameLst>
                                          <p:attrName>ppt_h</p:attrName>
                                        </p:attrNameLst>
                                      </p:cBhvr>
                                      <p:tavLst>
                                        <p:tav tm="0">
                                          <p:val>
                                            <p:fltVal val="0"/>
                                          </p:val>
                                        </p:tav>
                                        <p:tav tm="100000">
                                          <p:val>
                                            <p:strVal val="#ppt_h"/>
                                          </p:val>
                                        </p:tav>
                                      </p:tavLst>
                                    </p:anim>
                                  </p:childTnLst>
                                </p:cTn>
                              </p:par>
                            </p:childTnLst>
                          </p:cTn>
                        </p:par>
                        <p:par>
                          <p:cTn id="43" fill="hold">
                            <p:stCondLst>
                              <p:cond delay="5700"/>
                            </p:stCondLst>
                            <p:childTnLst>
                              <p:par>
                                <p:cTn id="44" presetID="23" presetClass="entr" presetSubtype="16" fill="hold" grpId="0" nodeType="afterEffect">
                                  <p:stCondLst>
                                    <p:cond delay="200"/>
                                  </p:stCondLst>
                                  <p:iterate>
                                    <p:tmAbs val="0"/>
                                  </p:iterate>
                                  <p:childTnLst>
                                    <p:set>
                                      <p:cBhvr>
                                        <p:cTn id="45" fill="hold"/>
                                        <p:tgtEl>
                                          <p:spTgt spid="631"/>
                                        </p:tgtEl>
                                        <p:attrNameLst>
                                          <p:attrName>style.visibility</p:attrName>
                                        </p:attrNameLst>
                                      </p:cBhvr>
                                      <p:to>
                                        <p:strVal val="visible"/>
                                      </p:to>
                                    </p:set>
                                    <p:anim calcmode="lin" valueType="num">
                                      <p:cBhvr>
                                        <p:cTn id="46" dur="500" fill="hold"/>
                                        <p:tgtEl>
                                          <p:spTgt spid="631"/>
                                        </p:tgtEl>
                                        <p:attrNameLst>
                                          <p:attrName>ppt_w</p:attrName>
                                        </p:attrNameLst>
                                      </p:cBhvr>
                                      <p:tavLst>
                                        <p:tav tm="0">
                                          <p:val>
                                            <p:fltVal val="0"/>
                                          </p:val>
                                        </p:tav>
                                        <p:tav tm="100000">
                                          <p:val>
                                            <p:strVal val="#ppt_w"/>
                                          </p:val>
                                        </p:tav>
                                      </p:tavLst>
                                    </p:anim>
                                    <p:anim calcmode="lin" valueType="num">
                                      <p:cBhvr>
                                        <p:cTn id="47" dur="500" fill="hold"/>
                                        <p:tgtEl>
                                          <p:spTgt spid="631"/>
                                        </p:tgtEl>
                                        <p:attrNameLst>
                                          <p:attrName>ppt_h</p:attrName>
                                        </p:attrNameLst>
                                      </p:cBhvr>
                                      <p:tavLst>
                                        <p:tav tm="0">
                                          <p:val>
                                            <p:fltVal val="0"/>
                                          </p:val>
                                        </p:tav>
                                        <p:tav tm="100000">
                                          <p:val>
                                            <p:strVal val="#ppt_h"/>
                                          </p:val>
                                        </p:tav>
                                      </p:tavLst>
                                    </p:anim>
                                  </p:childTnLst>
                                </p:cTn>
                              </p:par>
                            </p:childTnLst>
                          </p:cTn>
                        </p:par>
                        <p:par>
                          <p:cTn id="48" fill="hold">
                            <p:stCondLst>
                              <p:cond delay="6400"/>
                            </p:stCondLst>
                            <p:childTnLst>
                              <p:par>
                                <p:cTn id="49" presetID="23" presetClass="entr" presetSubtype="16" fill="hold" grpId="0" nodeType="afterEffect">
                                  <p:stCondLst>
                                    <p:cond delay="200"/>
                                  </p:stCondLst>
                                  <p:iterate>
                                    <p:tmAbs val="0"/>
                                  </p:iterate>
                                  <p:childTnLst>
                                    <p:set>
                                      <p:cBhvr>
                                        <p:cTn id="50" fill="hold"/>
                                        <p:tgtEl>
                                          <p:spTgt spid="633"/>
                                        </p:tgtEl>
                                        <p:attrNameLst>
                                          <p:attrName>style.visibility</p:attrName>
                                        </p:attrNameLst>
                                      </p:cBhvr>
                                      <p:to>
                                        <p:strVal val="visible"/>
                                      </p:to>
                                    </p:set>
                                    <p:anim calcmode="lin" valueType="num">
                                      <p:cBhvr>
                                        <p:cTn id="51" dur="500" fill="hold"/>
                                        <p:tgtEl>
                                          <p:spTgt spid="633"/>
                                        </p:tgtEl>
                                        <p:attrNameLst>
                                          <p:attrName>ppt_w</p:attrName>
                                        </p:attrNameLst>
                                      </p:cBhvr>
                                      <p:tavLst>
                                        <p:tav tm="0">
                                          <p:val>
                                            <p:fltVal val="0"/>
                                          </p:val>
                                        </p:tav>
                                        <p:tav tm="100000">
                                          <p:val>
                                            <p:strVal val="#ppt_w"/>
                                          </p:val>
                                        </p:tav>
                                      </p:tavLst>
                                    </p:anim>
                                    <p:anim calcmode="lin" valueType="num">
                                      <p:cBhvr>
                                        <p:cTn id="52" dur="500" fill="hold"/>
                                        <p:tgtEl>
                                          <p:spTgt spid="633"/>
                                        </p:tgtEl>
                                        <p:attrNameLst>
                                          <p:attrName>ppt_h</p:attrName>
                                        </p:attrNameLst>
                                      </p:cBhvr>
                                      <p:tavLst>
                                        <p:tav tm="0">
                                          <p:val>
                                            <p:fltVal val="0"/>
                                          </p:val>
                                        </p:tav>
                                        <p:tav tm="100000">
                                          <p:val>
                                            <p:strVal val="#ppt_h"/>
                                          </p:val>
                                        </p:tav>
                                      </p:tavLst>
                                    </p:anim>
                                  </p:childTnLst>
                                </p:cTn>
                              </p:par>
                            </p:childTnLst>
                          </p:cTn>
                        </p:par>
                        <p:par>
                          <p:cTn id="53" fill="hold">
                            <p:stCondLst>
                              <p:cond delay="7100"/>
                            </p:stCondLst>
                            <p:childTnLst>
                              <p:par>
                                <p:cTn id="54" presetID="23" presetClass="entr" presetSubtype="16" fill="hold" grpId="0" nodeType="afterEffect">
                                  <p:stCondLst>
                                    <p:cond delay="200"/>
                                  </p:stCondLst>
                                  <p:iterate>
                                    <p:tmAbs val="0"/>
                                  </p:iterate>
                                  <p:childTnLst>
                                    <p:set>
                                      <p:cBhvr>
                                        <p:cTn id="55" fill="hold"/>
                                        <p:tgtEl>
                                          <p:spTgt spid="634"/>
                                        </p:tgtEl>
                                        <p:attrNameLst>
                                          <p:attrName>style.visibility</p:attrName>
                                        </p:attrNameLst>
                                      </p:cBhvr>
                                      <p:to>
                                        <p:strVal val="visible"/>
                                      </p:to>
                                    </p:set>
                                    <p:anim calcmode="lin" valueType="num">
                                      <p:cBhvr>
                                        <p:cTn id="56" dur="500" fill="hold"/>
                                        <p:tgtEl>
                                          <p:spTgt spid="634"/>
                                        </p:tgtEl>
                                        <p:attrNameLst>
                                          <p:attrName>ppt_w</p:attrName>
                                        </p:attrNameLst>
                                      </p:cBhvr>
                                      <p:tavLst>
                                        <p:tav tm="0">
                                          <p:val>
                                            <p:fltVal val="0"/>
                                          </p:val>
                                        </p:tav>
                                        <p:tav tm="100000">
                                          <p:val>
                                            <p:strVal val="#ppt_w"/>
                                          </p:val>
                                        </p:tav>
                                      </p:tavLst>
                                    </p:anim>
                                    <p:anim calcmode="lin" valueType="num">
                                      <p:cBhvr>
                                        <p:cTn id="57" dur="500" fill="hold"/>
                                        <p:tgtEl>
                                          <p:spTgt spid="634"/>
                                        </p:tgtEl>
                                        <p:attrNameLst>
                                          <p:attrName>ppt_h</p:attrName>
                                        </p:attrNameLst>
                                      </p:cBhvr>
                                      <p:tavLst>
                                        <p:tav tm="0">
                                          <p:val>
                                            <p:fltVal val="0"/>
                                          </p:val>
                                        </p:tav>
                                        <p:tav tm="100000">
                                          <p:val>
                                            <p:strVal val="#ppt_h"/>
                                          </p:val>
                                        </p:tav>
                                      </p:tavLst>
                                    </p:anim>
                                  </p:childTnLst>
                                </p:cTn>
                              </p:par>
                            </p:childTnLst>
                          </p:cTn>
                        </p:par>
                        <p:par>
                          <p:cTn id="58" fill="hold">
                            <p:stCondLst>
                              <p:cond delay="7800"/>
                            </p:stCondLst>
                            <p:childTnLst>
                              <p:par>
                                <p:cTn id="59" presetID="23" presetClass="entr" presetSubtype="16" fill="hold" grpId="0" nodeType="afterEffect">
                                  <p:stCondLst>
                                    <p:cond delay="200"/>
                                  </p:stCondLst>
                                  <p:iterate>
                                    <p:tmAbs val="0"/>
                                  </p:iterate>
                                  <p:childTnLst>
                                    <p:set>
                                      <p:cBhvr>
                                        <p:cTn id="60" fill="hold"/>
                                        <p:tgtEl>
                                          <p:spTgt spid="627"/>
                                        </p:tgtEl>
                                        <p:attrNameLst>
                                          <p:attrName>style.visibility</p:attrName>
                                        </p:attrNameLst>
                                      </p:cBhvr>
                                      <p:to>
                                        <p:strVal val="visible"/>
                                      </p:to>
                                    </p:set>
                                    <p:anim calcmode="lin" valueType="num">
                                      <p:cBhvr>
                                        <p:cTn id="61" dur="500" fill="hold"/>
                                        <p:tgtEl>
                                          <p:spTgt spid="627"/>
                                        </p:tgtEl>
                                        <p:attrNameLst>
                                          <p:attrName>ppt_w</p:attrName>
                                        </p:attrNameLst>
                                      </p:cBhvr>
                                      <p:tavLst>
                                        <p:tav tm="0">
                                          <p:val>
                                            <p:fltVal val="0"/>
                                          </p:val>
                                        </p:tav>
                                        <p:tav tm="100000">
                                          <p:val>
                                            <p:strVal val="#ppt_w"/>
                                          </p:val>
                                        </p:tav>
                                      </p:tavLst>
                                    </p:anim>
                                    <p:anim calcmode="lin" valueType="num">
                                      <p:cBhvr>
                                        <p:cTn id="62" dur="500" fill="hold"/>
                                        <p:tgtEl>
                                          <p:spTgt spid="627"/>
                                        </p:tgtEl>
                                        <p:attrNameLst>
                                          <p:attrName>ppt_h</p:attrName>
                                        </p:attrNameLst>
                                      </p:cBhvr>
                                      <p:tavLst>
                                        <p:tav tm="0">
                                          <p:val>
                                            <p:fltVal val="0"/>
                                          </p:val>
                                        </p:tav>
                                        <p:tav tm="100000">
                                          <p:val>
                                            <p:strVal val="#ppt_h"/>
                                          </p:val>
                                        </p:tav>
                                      </p:tavLst>
                                    </p:anim>
                                  </p:childTnLst>
                                </p:cTn>
                              </p:par>
                            </p:childTnLst>
                          </p:cTn>
                        </p:par>
                        <p:par>
                          <p:cTn id="63" fill="hold">
                            <p:stCondLst>
                              <p:cond delay="8500"/>
                            </p:stCondLst>
                            <p:childTnLst>
                              <p:par>
                                <p:cTn id="64" presetID="23" presetClass="entr" presetSubtype="16" fill="hold" grpId="0" nodeType="afterEffect">
                                  <p:stCondLst>
                                    <p:cond delay="200"/>
                                  </p:stCondLst>
                                  <p:iterate>
                                    <p:tmAbs val="0"/>
                                  </p:iterate>
                                  <p:childTnLst>
                                    <p:set>
                                      <p:cBhvr>
                                        <p:cTn id="65" fill="hold"/>
                                        <p:tgtEl>
                                          <p:spTgt spid="632"/>
                                        </p:tgtEl>
                                        <p:attrNameLst>
                                          <p:attrName>style.visibility</p:attrName>
                                        </p:attrNameLst>
                                      </p:cBhvr>
                                      <p:to>
                                        <p:strVal val="visible"/>
                                      </p:to>
                                    </p:set>
                                    <p:anim calcmode="lin" valueType="num">
                                      <p:cBhvr>
                                        <p:cTn id="66" dur="500" fill="hold"/>
                                        <p:tgtEl>
                                          <p:spTgt spid="632"/>
                                        </p:tgtEl>
                                        <p:attrNameLst>
                                          <p:attrName>ppt_w</p:attrName>
                                        </p:attrNameLst>
                                      </p:cBhvr>
                                      <p:tavLst>
                                        <p:tav tm="0">
                                          <p:val>
                                            <p:fltVal val="0"/>
                                          </p:val>
                                        </p:tav>
                                        <p:tav tm="100000">
                                          <p:val>
                                            <p:strVal val="#ppt_w"/>
                                          </p:val>
                                        </p:tav>
                                      </p:tavLst>
                                    </p:anim>
                                    <p:anim calcmode="lin" valueType="num">
                                      <p:cBhvr>
                                        <p:cTn id="67" dur="500" fill="hold"/>
                                        <p:tgtEl>
                                          <p:spTgt spid="632"/>
                                        </p:tgtEl>
                                        <p:attrNameLst>
                                          <p:attrName>ppt_h</p:attrName>
                                        </p:attrNameLst>
                                      </p:cBhvr>
                                      <p:tavLst>
                                        <p:tav tm="0">
                                          <p:val>
                                            <p:fltVal val="0"/>
                                          </p:val>
                                        </p:tav>
                                        <p:tav tm="100000">
                                          <p:val>
                                            <p:strVal val="#ppt_h"/>
                                          </p:val>
                                        </p:tav>
                                      </p:tavLst>
                                    </p:anim>
                                  </p:childTnLst>
                                </p:cTn>
                              </p:par>
                            </p:childTnLst>
                          </p:cTn>
                        </p:par>
                        <p:par>
                          <p:cTn id="68" fill="hold">
                            <p:stCondLst>
                              <p:cond delay="9200"/>
                            </p:stCondLst>
                            <p:childTnLst>
                              <p:par>
                                <p:cTn id="69" presetID="23" presetClass="entr" presetSubtype="16" fill="hold" grpId="0" nodeType="afterEffect">
                                  <p:stCondLst>
                                    <p:cond delay="200"/>
                                  </p:stCondLst>
                                  <p:iterate>
                                    <p:tmAbs val="0"/>
                                  </p:iterate>
                                  <p:childTnLst>
                                    <p:set>
                                      <p:cBhvr>
                                        <p:cTn id="70" fill="hold"/>
                                        <p:tgtEl>
                                          <p:spTgt spid="626"/>
                                        </p:tgtEl>
                                        <p:attrNameLst>
                                          <p:attrName>style.visibility</p:attrName>
                                        </p:attrNameLst>
                                      </p:cBhvr>
                                      <p:to>
                                        <p:strVal val="visible"/>
                                      </p:to>
                                    </p:set>
                                    <p:anim calcmode="lin" valueType="num">
                                      <p:cBhvr>
                                        <p:cTn id="71" dur="500" fill="hold"/>
                                        <p:tgtEl>
                                          <p:spTgt spid="626"/>
                                        </p:tgtEl>
                                        <p:attrNameLst>
                                          <p:attrName>ppt_w</p:attrName>
                                        </p:attrNameLst>
                                      </p:cBhvr>
                                      <p:tavLst>
                                        <p:tav tm="0">
                                          <p:val>
                                            <p:fltVal val="0"/>
                                          </p:val>
                                        </p:tav>
                                        <p:tav tm="100000">
                                          <p:val>
                                            <p:strVal val="#ppt_w"/>
                                          </p:val>
                                        </p:tav>
                                      </p:tavLst>
                                    </p:anim>
                                    <p:anim calcmode="lin" valueType="num">
                                      <p:cBhvr>
                                        <p:cTn id="72" dur="500" fill="hold"/>
                                        <p:tgtEl>
                                          <p:spTgt spid="626"/>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p:tmAbs val="0"/>
                                  </p:iterate>
                                  <p:childTnLst>
                                    <p:set>
                                      <p:cBhvr>
                                        <p:cTn id="76" fill="hold"/>
                                        <p:tgtEl>
                                          <p:spTgt spid="635"/>
                                        </p:tgtEl>
                                        <p:attrNameLst>
                                          <p:attrName>style.visibility</p:attrName>
                                        </p:attrNameLst>
                                      </p:cBhvr>
                                      <p:to>
                                        <p:strVal val="visible"/>
                                      </p:to>
                                    </p:set>
                                    <p:animEffect transition="in" filter="wipe(left)">
                                      <p:cBhvr>
                                        <p:cTn id="77" dur="500"/>
                                        <p:tgtEl>
                                          <p:spTgt spid="635"/>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iterate>
                                    <p:tmAbs val="0"/>
                                  </p:iterate>
                                  <p:childTnLst>
                                    <p:set>
                                      <p:cBhvr>
                                        <p:cTn id="81" fill="hold"/>
                                        <p:tgtEl>
                                          <p:spTgt spid="636"/>
                                        </p:tgtEl>
                                        <p:attrNameLst>
                                          <p:attrName>style.visibility</p:attrName>
                                        </p:attrNameLst>
                                      </p:cBhvr>
                                      <p:to>
                                        <p:strVal val="visible"/>
                                      </p:to>
                                    </p:set>
                                    <p:animEffect transition="in" filter="wipe(left)">
                                      <p:cBhvr>
                                        <p:cTn id="82" dur="500"/>
                                        <p:tgtEl>
                                          <p:spTgt spid="636"/>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fill="hold" grpId="0" nodeType="clickEffect">
                                  <p:stCondLst>
                                    <p:cond delay="0"/>
                                  </p:stCondLst>
                                  <p:iterate>
                                    <p:tmAbs val="0"/>
                                  </p:iterate>
                                  <p:childTnLst>
                                    <p:set>
                                      <p:cBhvr>
                                        <p:cTn id="86" fill="hold"/>
                                        <p:tgtEl>
                                          <p:spTgt spid="637"/>
                                        </p:tgtEl>
                                        <p:attrNameLst>
                                          <p:attrName>style.visibility</p:attrName>
                                        </p:attrNameLst>
                                      </p:cBhvr>
                                      <p:to>
                                        <p:strVal val="visible"/>
                                      </p:to>
                                    </p:set>
                                    <p:animEffect transition="in" filter="dissolve">
                                      <p:cBhvr>
                                        <p:cTn id="87" dur="2000"/>
                                        <p:tgtEl>
                                          <p:spTgt spid="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 grpId="0" animBg="1" advAuto="0"/>
      <p:bldP spid="622" grpId="0" animBg="1" advAuto="0"/>
      <p:bldP spid="623" grpId="0" animBg="1" advAuto="0"/>
      <p:bldP spid="624" grpId="0" animBg="1" advAuto="0"/>
      <p:bldP spid="625" grpId="0" animBg="1" advAuto="0"/>
      <p:bldP spid="626" grpId="0" animBg="1" advAuto="0"/>
      <p:bldP spid="627" grpId="0" animBg="1" advAuto="0"/>
      <p:bldP spid="628" grpId="0" animBg="1" advAuto="0"/>
      <p:bldP spid="629" grpId="0" animBg="1" advAuto="0"/>
      <p:bldP spid="630" grpId="0" animBg="1" advAuto="0"/>
      <p:bldP spid="631" grpId="0" animBg="1" advAuto="0"/>
      <p:bldP spid="632" grpId="0" animBg="1" advAuto="0"/>
      <p:bldP spid="633" grpId="0" animBg="1" advAuto="0"/>
      <p:bldP spid="634" grpId="0" animBg="1" advAuto="0"/>
      <p:bldP spid="635" grpId="0" animBg="1" advAuto="0"/>
      <p:bldP spid="636" grpId="0" animBg="1" advAuto="0"/>
      <p:bldP spid="637" grpId="0"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2" name="The Adjacency Matrix"/>
          <p:cNvSpPr txBox="1">
            <a:spLocks noGrp="1"/>
          </p:cNvSpPr>
          <p:nvPr>
            <p:ph type="title"/>
          </p:nvPr>
        </p:nvSpPr>
        <p:spPr>
          <a:prstGeom prst="rect">
            <a:avLst/>
          </a:prstGeom>
        </p:spPr>
        <p:txBody>
          <a:bodyPr/>
          <a:lstStyle/>
          <a:p>
            <a:r>
              <a:t>The Adjacency Matrix</a:t>
            </a:r>
          </a:p>
        </p:txBody>
      </p:sp>
      <p:sp>
        <p:nvSpPr>
          <p:cNvPr id="643"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644"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645"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646"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647"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648"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649"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650"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651"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652" name="Line"/>
          <p:cNvSpPr/>
          <p:nvPr/>
        </p:nvSpPr>
        <p:spPr>
          <a:xfrm flipH="1">
            <a:off x="16522700" y="4921250"/>
            <a:ext cx="1790700" cy="1"/>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3" name="Line"/>
          <p:cNvSpPr/>
          <p:nvPr/>
        </p:nvSpPr>
        <p:spPr>
          <a:xfrm flipH="1">
            <a:off x="16522700" y="7664450"/>
            <a:ext cx="1790700" cy="1"/>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4" name="Line"/>
          <p:cNvSpPr/>
          <p:nvPr/>
        </p:nvSpPr>
        <p:spPr>
          <a:xfrm flipH="1">
            <a:off x="16522700" y="10407650"/>
            <a:ext cx="1790700" cy="1"/>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5" name="Line"/>
          <p:cNvSpPr/>
          <p:nvPr/>
        </p:nvSpPr>
        <p:spPr>
          <a:xfrm flipH="1">
            <a:off x="19551650" y="7664450"/>
            <a:ext cx="1809751" cy="1"/>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6" name="Line"/>
          <p:cNvSpPr/>
          <p:nvPr/>
        </p:nvSpPr>
        <p:spPr>
          <a:xfrm flipH="1">
            <a:off x="19570700" y="4921250"/>
            <a:ext cx="1755399" cy="1"/>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7" name="Line"/>
          <p:cNvSpPr/>
          <p:nvPr/>
        </p:nvSpPr>
        <p:spPr>
          <a:xfrm flipH="1">
            <a:off x="19551650" y="10407650"/>
            <a:ext cx="1809751" cy="1"/>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8" name="Line"/>
          <p:cNvSpPr/>
          <p:nvPr/>
        </p:nvSpPr>
        <p:spPr>
          <a:xfrm>
            <a:off x="15894050" y="8235950"/>
            <a:ext cx="0" cy="1543050"/>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59" name="Line"/>
          <p:cNvSpPr/>
          <p:nvPr/>
        </p:nvSpPr>
        <p:spPr>
          <a:xfrm>
            <a:off x="18942050" y="8235950"/>
            <a:ext cx="0" cy="1543050"/>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0" name="Line"/>
          <p:cNvSpPr/>
          <p:nvPr/>
        </p:nvSpPr>
        <p:spPr>
          <a:xfrm>
            <a:off x="22009100" y="8235950"/>
            <a:ext cx="0" cy="1543050"/>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1" name="Line"/>
          <p:cNvSpPr/>
          <p:nvPr/>
        </p:nvSpPr>
        <p:spPr>
          <a:xfrm>
            <a:off x="15894050" y="5549900"/>
            <a:ext cx="0" cy="1543050"/>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2" name="Line"/>
          <p:cNvSpPr/>
          <p:nvPr/>
        </p:nvSpPr>
        <p:spPr>
          <a:xfrm>
            <a:off x="21990050" y="5492750"/>
            <a:ext cx="0" cy="1543050"/>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3" name="Line"/>
          <p:cNvSpPr/>
          <p:nvPr/>
        </p:nvSpPr>
        <p:spPr>
          <a:xfrm>
            <a:off x="16382503" y="5321696"/>
            <a:ext cx="2159497" cy="1942704"/>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64" name="Line"/>
          <p:cNvSpPr/>
          <p:nvPr/>
        </p:nvSpPr>
        <p:spPr>
          <a:xfrm flipV="1">
            <a:off x="19430006" y="8083548"/>
            <a:ext cx="2102843" cy="1914428"/>
          </a:xfrm>
          <a:prstGeom prst="line">
            <a:avLst/>
          </a:prstGeom>
          <a:ln w="114300">
            <a:solidFill>
              <a:srgbClr val="000000"/>
            </a:solidFill>
            <a:miter lim="400000"/>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aphicFrame>
        <p:nvGraphicFramePr>
          <p:cNvPr id="665" name="Table 1"/>
          <p:cNvGraphicFramePr/>
          <p:nvPr>
            <p:extLst>
              <p:ext uri="{D42A27DB-BD31-4B8C-83A1-F6EECF244321}">
                <p14:modId xmlns:p14="http://schemas.microsoft.com/office/powerpoint/2010/main" val="3654470065"/>
              </p:ext>
            </p:extLst>
          </p:nvPr>
        </p:nvGraphicFramePr>
        <p:xfrm>
          <a:off x="3346241" y="4429078"/>
          <a:ext cx="9404350" cy="8331200"/>
        </p:xfrm>
        <a:graphic>
          <a:graphicData uri="http://schemas.openxmlformats.org/drawingml/2006/table">
            <a:tbl>
              <a:tblPr>
                <a:tableStyleId>{4C3C2611-4C71-4FC5-86AE-919BDF0F9419}</a:tableStyleId>
              </a:tblPr>
              <a:tblGrid>
                <a:gridCol w="940435">
                  <a:extLst>
                    <a:ext uri="{9D8B030D-6E8A-4147-A177-3AD203B41FA5}">
                      <a16:colId xmlns:a16="http://schemas.microsoft.com/office/drawing/2014/main" val="20000"/>
                    </a:ext>
                  </a:extLst>
                </a:gridCol>
                <a:gridCol w="940435">
                  <a:extLst>
                    <a:ext uri="{9D8B030D-6E8A-4147-A177-3AD203B41FA5}">
                      <a16:colId xmlns:a16="http://schemas.microsoft.com/office/drawing/2014/main" val="20001"/>
                    </a:ext>
                  </a:extLst>
                </a:gridCol>
                <a:gridCol w="940435">
                  <a:extLst>
                    <a:ext uri="{9D8B030D-6E8A-4147-A177-3AD203B41FA5}">
                      <a16:colId xmlns:a16="http://schemas.microsoft.com/office/drawing/2014/main" val="20002"/>
                    </a:ext>
                  </a:extLst>
                </a:gridCol>
                <a:gridCol w="940435">
                  <a:extLst>
                    <a:ext uri="{9D8B030D-6E8A-4147-A177-3AD203B41FA5}">
                      <a16:colId xmlns:a16="http://schemas.microsoft.com/office/drawing/2014/main" val="20003"/>
                    </a:ext>
                  </a:extLst>
                </a:gridCol>
                <a:gridCol w="940435">
                  <a:extLst>
                    <a:ext uri="{9D8B030D-6E8A-4147-A177-3AD203B41FA5}">
                      <a16:colId xmlns:a16="http://schemas.microsoft.com/office/drawing/2014/main" val="20004"/>
                    </a:ext>
                  </a:extLst>
                </a:gridCol>
                <a:gridCol w="940435">
                  <a:extLst>
                    <a:ext uri="{9D8B030D-6E8A-4147-A177-3AD203B41FA5}">
                      <a16:colId xmlns:a16="http://schemas.microsoft.com/office/drawing/2014/main" val="20005"/>
                    </a:ext>
                  </a:extLst>
                </a:gridCol>
                <a:gridCol w="940435">
                  <a:extLst>
                    <a:ext uri="{9D8B030D-6E8A-4147-A177-3AD203B41FA5}">
                      <a16:colId xmlns:a16="http://schemas.microsoft.com/office/drawing/2014/main" val="20006"/>
                    </a:ext>
                  </a:extLst>
                </a:gridCol>
                <a:gridCol w="940435">
                  <a:extLst>
                    <a:ext uri="{9D8B030D-6E8A-4147-A177-3AD203B41FA5}">
                      <a16:colId xmlns:a16="http://schemas.microsoft.com/office/drawing/2014/main" val="20007"/>
                    </a:ext>
                  </a:extLst>
                </a:gridCol>
                <a:gridCol w="940435">
                  <a:extLst>
                    <a:ext uri="{9D8B030D-6E8A-4147-A177-3AD203B41FA5}">
                      <a16:colId xmlns:a16="http://schemas.microsoft.com/office/drawing/2014/main" val="20008"/>
                    </a:ext>
                  </a:extLst>
                </a:gridCol>
                <a:gridCol w="940435">
                  <a:extLst>
                    <a:ext uri="{9D8B030D-6E8A-4147-A177-3AD203B41FA5}">
                      <a16:colId xmlns:a16="http://schemas.microsoft.com/office/drawing/2014/main" val="20009"/>
                    </a:ext>
                  </a:extLst>
                </a:gridCol>
              </a:tblGrid>
              <a:tr h="75882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175">
                      <a:miter lim="400000"/>
                    </a:lnL>
                    <a:lnR w="76200">
                      <a:solidFill>
                        <a:srgbClr val="000000"/>
                      </a:solidFill>
                      <a:miter lim="400000"/>
                    </a:lnR>
                    <a:lnT w="3175">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A</a:t>
                      </a: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B</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C</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D</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E</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F</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G</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H</a:t>
                      </a: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76200">
                      <a:solidFill>
                        <a:srgbClr val="000000"/>
                      </a:solidFill>
                      <a:miter lim="400000"/>
                    </a:lnB>
                    <a:noFill/>
                  </a:tcPr>
                </a:tc>
                <a:tc>
                  <a:txBody>
                    <a:bodyPr/>
                    <a:lstStyle/>
                    <a:p>
                      <a:pPr defTabSz="914400">
                        <a:tabLst>
                          <a:tab pos="1371600" algn="l"/>
                        </a:tabLst>
                        <a:defRPr sz="1800"/>
                      </a:pPr>
                      <a:r>
                        <a:rPr sz="4800" b="1">
                          <a:latin typeface="Courier New"/>
                          <a:ea typeface="Courier New"/>
                          <a:cs typeface="Courier New"/>
                          <a:sym typeface="Courier New"/>
                        </a:rPr>
                        <a:t>I</a:t>
                      </a: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76200">
                      <a:solidFill>
                        <a:srgbClr val="000000"/>
                      </a:solidFill>
                      <a:miter lim="400000"/>
                    </a:lnB>
                    <a:noFill/>
                  </a:tcPr>
                </a:tc>
                <a:extLst>
                  <a:ext uri="{0D108BD9-81ED-4DB2-BD59-A6C34878D82A}">
                    <a16:rowId xmlns:a16="http://schemas.microsoft.com/office/drawing/2014/main" val="10000"/>
                  </a:ext>
                </a:extLst>
              </a:tr>
              <a:tr h="758825">
                <a:tc>
                  <a:txBody>
                    <a:bodyPr/>
                    <a:lstStyle/>
                    <a:p>
                      <a:pPr defTabSz="914400">
                        <a:tabLst>
                          <a:tab pos="1371600" algn="l"/>
                        </a:tabLst>
                        <a:defRPr sz="1800"/>
                      </a:pPr>
                      <a:r>
                        <a:rPr sz="4800" b="1">
                          <a:latin typeface="Courier New"/>
                          <a:ea typeface="Courier New"/>
                          <a:cs typeface="Courier New"/>
                          <a:sym typeface="Courier New"/>
                        </a:rPr>
                        <a:t>A</a:t>
                      </a:r>
                    </a:p>
                  </a:txBody>
                  <a:tcPr marL="50800" marR="50800" marT="50800" marB="50800" anchor="ctr" horzOverflow="overflow">
                    <a:lnL w="762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762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1"/>
                  </a:ext>
                </a:extLst>
              </a:tr>
              <a:tr h="758825">
                <a:tc>
                  <a:txBody>
                    <a:bodyPr/>
                    <a:lstStyle/>
                    <a:p>
                      <a:pPr defTabSz="914400">
                        <a:tabLst>
                          <a:tab pos="1371600" algn="l"/>
                        </a:tabLst>
                        <a:defRPr sz="1800"/>
                      </a:pPr>
                      <a:r>
                        <a:rPr sz="4800" b="1">
                          <a:latin typeface="Courier New"/>
                          <a:ea typeface="Courier New"/>
                          <a:cs typeface="Courier New"/>
                          <a:sym typeface="Courier New"/>
                        </a:rPr>
                        <a:t>B</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2"/>
                  </a:ext>
                </a:extLst>
              </a:tr>
              <a:tr h="758825">
                <a:tc>
                  <a:txBody>
                    <a:bodyPr/>
                    <a:lstStyle/>
                    <a:p>
                      <a:pPr defTabSz="914400">
                        <a:tabLst>
                          <a:tab pos="1371600" algn="l"/>
                        </a:tabLst>
                        <a:defRPr sz="1800"/>
                      </a:pPr>
                      <a:r>
                        <a:rPr sz="4800" b="1">
                          <a:latin typeface="Courier New"/>
                          <a:ea typeface="Courier New"/>
                          <a:cs typeface="Courier New"/>
                          <a:sym typeface="Courier New"/>
                        </a:rPr>
                        <a:t>C</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3"/>
                  </a:ext>
                </a:extLst>
              </a:tr>
              <a:tr h="758825">
                <a:tc>
                  <a:txBody>
                    <a:bodyPr/>
                    <a:lstStyle/>
                    <a:p>
                      <a:pPr defTabSz="914400">
                        <a:tabLst>
                          <a:tab pos="1371600" algn="l"/>
                        </a:tabLst>
                        <a:defRPr sz="1800"/>
                      </a:pPr>
                      <a:r>
                        <a:rPr sz="4800" b="1">
                          <a:latin typeface="Courier New"/>
                          <a:ea typeface="Courier New"/>
                          <a:cs typeface="Courier New"/>
                          <a:sym typeface="Courier New"/>
                        </a:rPr>
                        <a:t>D</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4"/>
                  </a:ext>
                </a:extLst>
              </a:tr>
              <a:tr h="758825">
                <a:tc>
                  <a:txBody>
                    <a:bodyPr/>
                    <a:lstStyle/>
                    <a:p>
                      <a:pPr defTabSz="914400">
                        <a:tabLst>
                          <a:tab pos="1371600" algn="l"/>
                        </a:tabLst>
                        <a:defRPr sz="1800"/>
                      </a:pPr>
                      <a:r>
                        <a:rPr sz="4800" b="1">
                          <a:latin typeface="Courier New"/>
                          <a:ea typeface="Courier New"/>
                          <a:cs typeface="Courier New"/>
                          <a:sym typeface="Courier New"/>
                        </a:rPr>
                        <a:t>E</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5"/>
                  </a:ext>
                </a:extLst>
              </a:tr>
              <a:tr h="758825">
                <a:tc>
                  <a:txBody>
                    <a:bodyPr/>
                    <a:lstStyle/>
                    <a:p>
                      <a:pPr defTabSz="914400">
                        <a:tabLst>
                          <a:tab pos="1371600" algn="l"/>
                        </a:tabLst>
                        <a:defRPr sz="1800"/>
                      </a:pPr>
                      <a:r>
                        <a:rPr sz="4800" b="1">
                          <a:latin typeface="Courier New"/>
                          <a:ea typeface="Courier New"/>
                          <a:cs typeface="Courier New"/>
                          <a:sym typeface="Courier New"/>
                        </a:rPr>
                        <a:t>F</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6"/>
                  </a:ext>
                </a:extLst>
              </a:tr>
              <a:tr h="758825">
                <a:tc>
                  <a:txBody>
                    <a:bodyPr/>
                    <a:lstStyle/>
                    <a:p>
                      <a:pPr defTabSz="914400">
                        <a:tabLst>
                          <a:tab pos="1371600" algn="l"/>
                        </a:tabLst>
                        <a:defRPr sz="1800"/>
                      </a:pPr>
                      <a:r>
                        <a:rPr sz="4800" b="1">
                          <a:latin typeface="Courier New"/>
                          <a:ea typeface="Courier New"/>
                          <a:cs typeface="Courier New"/>
                          <a:sym typeface="Courier New"/>
                        </a:rPr>
                        <a:t>G</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7"/>
                  </a:ext>
                </a:extLst>
              </a:tr>
              <a:tr h="758825">
                <a:tc>
                  <a:txBody>
                    <a:bodyPr/>
                    <a:lstStyle/>
                    <a:p>
                      <a:pPr defTabSz="914400">
                        <a:tabLst>
                          <a:tab pos="1371600" algn="l"/>
                        </a:tabLst>
                        <a:defRPr sz="1800"/>
                      </a:pPr>
                      <a:r>
                        <a:rPr sz="4800" b="1">
                          <a:latin typeface="Courier New"/>
                          <a:ea typeface="Courier New"/>
                          <a:cs typeface="Courier New"/>
                          <a:sym typeface="Courier New"/>
                        </a:rPr>
                        <a:t>H</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38100">
                      <a:solidFill>
                        <a:srgbClr val="000000"/>
                      </a:solidFill>
                      <a:miter lim="400000"/>
                    </a:lnB>
                    <a:solidFill>
                      <a:srgbClr val="FFD479">
                        <a:alpha val="50553"/>
                      </a:srgbClr>
                    </a:solidFill>
                  </a:tcPr>
                </a:tc>
                <a:extLst>
                  <a:ext uri="{0D108BD9-81ED-4DB2-BD59-A6C34878D82A}">
                    <a16:rowId xmlns:a16="http://schemas.microsoft.com/office/drawing/2014/main" val="10008"/>
                  </a:ext>
                </a:extLst>
              </a:tr>
              <a:tr h="758825">
                <a:tc>
                  <a:txBody>
                    <a:bodyPr/>
                    <a:lstStyle/>
                    <a:p>
                      <a:pPr defTabSz="914400">
                        <a:tabLst>
                          <a:tab pos="1371600" algn="l"/>
                        </a:tabLst>
                        <a:defRPr sz="1800"/>
                      </a:pPr>
                      <a:r>
                        <a:rPr sz="4800" b="1">
                          <a:latin typeface="Courier New"/>
                          <a:ea typeface="Courier New"/>
                          <a:cs typeface="Courier New"/>
                          <a:sym typeface="Courier New"/>
                        </a:rPr>
                        <a:t>I</a:t>
                      </a:r>
                    </a:p>
                  </a:txBody>
                  <a:tcPr marL="50800" marR="50800" marT="50800" marB="50800" anchor="ctr" horzOverflow="overflow">
                    <a:lnL w="762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762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381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38100">
                      <a:solidFill>
                        <a:srgbClr val="000000"/>
                      </a:solidFill>
                      <a:miter lim="400000"/>
                    </a:lnL>
                    <a:lnR w="76200">
                      <a:solidFill>
                        <a:srgbClr val="000000"/>
                      </a:solidFill>
                      <a:miter lim="400000"/>
                    </a:lnR>
                    <a:lnT w="38100">
                      <a:solidFill>
                        <a:srgbClr val="000000"/>
                      </a:solidFill>
                      <a:miter lim="400000"/>
                    </a:lnT>
                    <a:lnB w="76200">
                      <a:solidFill>
                        <a:srgbClr val="000000"/>
                      </a:solidFill>
                      <a:miter lim="400000"/>
                    </a:lnB>
                    <a:solidFill>
                      <a:srgbClr val="FFD479">
                        <a:alpha val="50553"/>
                      </a:srgbClr>
                    </a:solidFill>
                  </a:tcPr>
                </a:tc>
                <a:extLst>
                  <a:ext uri="{0D108BD9-81ED-4DB2-BD59-A6C34878D82A}">
                    <a16:rowId xmlns:a16="http://schemas.microsoft.com/office/drawing/2014/main" val="10009"/>
                  </a:ext>
                </a:extLst>
              </a:tr>
            </a:tbl>
          </a:graphicData>
        </a:graphic>
      </p:graphicFrame>
      <p:sp>
        <p:nvSpPr>
          <p:cNvPr id="666" name="Vertex"/>
          <p:cNvSpPr/>
          <p:nvPr/>
        </p:nvSpPr>
        <p:spPr>
          <a:xfrm rot="16200000">
            <a:off x="-363581" y="7775025"/>
            <a:ext cx="3468713"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sz="7800" b="1">
                <a:solidFill>
                  <a:srgbClr val="942193"/>
                </a:solidFill>
                <a:latin typeface="Comic Sans MS"/>
                <a:ea typeface="Comic Sans MS"/>
                <a:cs typeface="Comic Sans MS"/>
                <a:sym typeface="Comic Sans MS"/>
              </a:defRPr>
            </a:lvl1pPr>
          </a:lstStyle>
          <a:p>
            <a:r>
              <a:t>Vertex</a:t>
            </a:r>
          </a:p>
        </p:txBody>
      </p:sp>
      <p:sp>
        <p:nvSpPr>
          <p:cNvPr id="667" name="is connected to"/>
          <p:cNvSpPr/>
          <p:nvPr/>
        </p:nvSpPr>
        <p:spPr>
          <a:xfrm>
            <a:off x="4588767" y="2131821"/>
            <a:ext cx="8191501"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7800" b="1">
                <a:solidFill>
                  <a:srgbClr val="942193"/>
                </a:solidFill>
                <a:latin typeface="Comic Sans MS"/>
                <a:ea typeface="Comic Sans MS"/>
                <a:cs typeface="Comic Sans MS"/>
                <a:sym typeface="Comic Sans MS"/>
              </a:defRPr>
            </a:lvl1pPr>
          </a:lstStyle>
          <a:p>
            <a:r>
              <a:t>is connected to</a:t>
            </a:r>
          </a:p>
        </p:txBody>
      </p:sp>
      <p:sp>
        <p:nvSpPr>
          <p:cNvPr id="668" name="Undirected Graph"/>
          <p:cNvSpPr/>
          <p:nvPr/>
        </p:nvSpPr>
        <p:spPr>
          <a:xfrm>
            <a:off x="14201775" y="11747665"/>
            <a:ext cx="9480550" cy="130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6500" b="1">
                <a:solidFill>
                  <a:schemeClr val="accent1">
                    <a:hueOff val="114395"/>
                    <a:lumOff val="-24975"/>
                  </a:schemeClr>
                </a:solidFill>
                <a:latin typeface="Comic Sans MS"/>
                <a:ea typeface="Comic Sans MS"/>
                <a:cs typeface="Comic Sans MS"/>
                <a:sym typeface="Comic Sans MS"/>
              </a:defRPr>
            </a:lvl1pPr>
          </a:lstStyle>
          <a:p>
            <a:r>
              <a:t>Undirected Graph</a:t>
            </a:r>
          </a:p>
        </p:txBody>
      </p:sp>
      <p:graphicFrame>
        <p:nvGraphicFramePr>
          <p:cNvPr id="669" name="Table 1-3"/>
          <p:cNvGraphicFramePr/>
          <p:nvPr>
            <p:extLst>
              <p:ext uri="{D42A27DB-BD31-4B8C-83A1-F6EECF244321}">
                <p14:modId xmlns:p14="http://schemas.microsoft.com/office/powerpoint/2010/main" val="2649368205"/>
              </p:ext>
            </p:extLst>
          </p:nvPr>
        </p:nvGraphicFramePr>
        <p:xfrm>
          <a:off x="4286676" y="5191078"/>
          <a:ext cx="8464545" cy="7498080"/>
        </p:xfrm>
        <a:graphic>
          <a:graphicData uri="http://schemas.openxmlformats.org/drawingml/2006/table">
            <a:tbl>
              <a:tblPr>
                <a:tableStyleId>{4C3C2611-4C71-4FC5-86AE-919BDF0F9419}</a:tableStyleId>
              </a:tblPr>
              <a:tblGrid>
                <a:gridCol w="940505">
                  <a:extLst>
                    <a:ext uri="{9D8B030D-6E8A-4147-A177-3AD203B41FA5}">
                      <a16:colId xmlns:a16="http://schemas.microsoft.com/office/drawing/2014/main" val="20000"/>
                    </a:ext>
                  </a:extLst>
                </a:gridCol>
                <a:gridCol w="940505">
                  <a:extLst>
                    <a:ext uri="{9D8B030D-6E8A-4147-A177-3AD203B41FA5}">
                      <a16:colId xmlns:a16="http://schemas.microsoft.com/office/drawing/2014/main" val="20001"/>
                    </a:ext>
                  </a:extLst>
                </a:gridCol>
                <a:gridCol w="940505">
                  <a:extLst>
                    <a:ext uri="{9D8B030D-6E8A-4147-A177-3AD203B41FA5}">
                      <a16:colId xmlns:a16="http://schemas.microsoft.com/office/drawing/2014/main" val="20002"/>
                    </a:ext>
                  </a:extLst>
                </a:gridCol>
                <a:gridCol w="940505">
                  <a:extLst>
                    <a:ext uri="{9D8B030D-6E8A-4147-A177-3AD203B41FA5}">
                      <a16:colId xmlns:a16="http://schemas.microsoft.com/office/drawing/2014/main" val="20003"/>
                    </a:ext>
                  </a:extLst>
                </a:gridCol>
                <a:gridCol w="940505">
                  <a:extLst>
                    <a:ext uri="{9D8B030D-6E8A-4147-A177-3AD203B41FA5}">
                      <a16:colId xmlns:a16="http://schemas.microsoft.com/office/drawing/2014/main" val="20004"/>
                    </a:ext>
                  </a:extLst>
                </a:gridCol>
                <a:gridCol w="940505">
                  <a:extLst>
                    <a:ext uri="{9D8B030D-6E8A-4147-A177-3AD203B41FA5}">
                      <a16:colId xmlns:a16="http://schemas.microsoft.com/office/drawing/2014/main" val="20005"/>
                    </a:ext>
                  </a:extLst>
                </a:gridCol>
                <a:gridCol w="940505">
                  <a:extLst>
                    <a:ext uri="{9D8B030D-6E8A-4147-A177-3AD203B41FA5}">
                      <a16:colId xmlns:a16="http://schemas.microsoft.com/office/drawing/2014/main" val="20006"/>
                    </a:ext>
                  </a:extLst>
                </a:gridCol>
                <a:gridCol w="940505">
                  <a:extLst>
                    <a:ext uri="{9D8B030D-6E8A-4147-A177-3AD203B41FA5}">
                      <a16:colId xmlns:a16="http://schemas.microsoft.com/office/drawing/2014/main" val="20007"/>
                    </a:ext>
                  </a:extLst>
                </a:gridCol>
                <a:gridCol w="940505">
                  <a:extLst>
                    <a:ext uri="{9D8B030D-6E8A-4147-A177-3AD203B41FA5}">
                      <a16:colId xmlns:a16="http://schemas.microsoft.com/office/drawing/2014/main" val="20008"/>
                    </a:ext>
                  </a:extLst>
                </a:gridCol>
              </a:tblGrid>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0"/>
                  </a:ext>
                </a:extLst>
              </a:tr>
              <a:tr h="762705">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1"/>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2"/>
                  </a:ext>
                </a:extLst>
              </a:tr>
              <a:tr h="762705">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3"/>
                  </a:ext>
                </a:extLst>
              </a:tr>
              <a:tr h="762705">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4"/>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5"/>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solidFill>
                            <a:srgbClr val="0433FF"/>
                          </a:solidFill>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6"/>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7"/>
                  </a:ext>
                </a:extLst>
              </a:tr>
              <a:tr h="762705">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1800"/>
                      </a:pPr>
                      <a:r>
                        <a:rPr sz="4800" b="1">
                          <a:solidFill>
                            <a:srgbClr val="0433FF"/>
                          </a:solidFill>
                          <a:latin typeface="Courier New"/>
                          <a:ea typeface="Courier New"/>
                          <a:cs typeface="Courier New"/>
                          <a:sym typeface="Courier New"/>
                        </a:rPr>
                        <a:t>1</a:t>
                      </a:r>
                    </a:p>
                  </a:txBody>
                  <a:tcPr marL="50800" marR="50800" marT="50800" marB="50800" anchor="ctr" horzOverflow="overflow">
                    <a:lnL w="0">
                      <a:miter lim="400000"/>
                    </a:lnL>
                    <a:lnR w="0">
                      <a:miter lim="400000"/>
                    </a:lnR>
                    <a:lnT w="0">
                      <a:miter lim="400000"/>
                    </a:lnT>
                    <a:lnB w="0">
                      <a:miter lim="400000"/>
                    </a:lnB>
                    <a:noFill/>
                  </a:tcPr>
                </a:tc>
                <a:tc>
                  <a:txBody>
                    <a:bodyPr/>
                    <a:lstStyle/>
                    <a:p>
                      <a:pPr defTabSz="914400">
                        <a:tabLst>
                          <a:tab pos="1371600" algn="l"/>
                        </a:tabLst>
                        <a:defRPr sz="4800" b="1">
                          <a:latin typeface="Courier New"/>
                          <a:ea typeface="Courier New"/>
                          <a:cs typeface="Courier New"/>
                          <a:sym typeface="Courier New"/>
                        </a:defRPr>
                      </a:pPr>
                      <a:endParaRPr/>
                    </a:p>
                  </a:txBody>
                  <a:tcPr marL="50800" marR="50800" marT="50800" marB="50800" anchor="ctr" horzOverflow="overflow">
                    <a:lnL w="0">
                      <a:miter lim="400000"/>
                    </a:lnL>
                    <a:lnR w="0">
                      <a:miter lim="400000"/>
                    </a:lnR>
                    <a:lnT w="0">
                      <a:miter lim="400000"/>
                    </a:lnT>
                    <a:lnB w="0">
                      <a:miter lim="400000"/>
                    </a:lnB>
                    <a:noFill/>
                  </a:tcPr>
                </a:tc>
                <a:extLst>
                  <a:ext uri="{0D108BD9-81ED-4DB2-BD59-A6C34878D82A}">
                    <a16:rowId xmlns:a16="http://schemas.microsoft.com/office/drawing/2014/main" val="10008"/>
                  </a:ext>
                </a:extLst>
              </a:tr>
            </a:tbl>
          </a:graphicData>
        </a:graphic>
      </p:graphicFrame>
      <p:pic>
        <p:nvPicPr>
          <p:cNvPr id="670" name="Line Line" descr="Line Line"/>
          <p:cNvPicPr>
            <a:picLocks/>
          </p:cNvPicPr>
          <p:nvPr/>
        </p:nvPicPr>
        <p:blipFill>
          <a:blip r:embed="rId4"/>
          <a:stretch>
            <a:fillRect/>
          </a:stretch>
        </p:blipFill>
        <p:spPr>
          <a:xfrm rot="21402903">
            <a:off x="4467307" y="4938198"/>
            <a:ext cx="8111702" cy="7308839"/>
          </a:xfrm>
          <a:prstGeom prst="rect">
            <a:avLst/>
          </a:prstGeom>
        </p:spPr>
      </p:pic>
      <p:pic>
        <p:nvPicPr>
          <p:cNvPr id="672" name="Circle Circle" descr="Circle Circle"/>
          <p:cNvPicPr>
            <a:picLocks/>
          </p:cNvPicPr>
          <p:nvPr/>
        </p:nvPicPr>
        <p:blipFill>
          <a:blip r:embed="rId5"/>
          <a:stretch>
            <a:fillRect/>
          </a:stretch>
        </p:blipFill>
        <p:spPr>
          <a:xfrm>
            <a:off x="7031781" y="5022223"/>
            <a:ext cx="1042036" cy="1042036"/>
          </a:xfrm>
          <a:prstGeom prst="rect">
            <a:avLst/>
          </a:prstGeom>
        </p:spPr>
      </p:pic>
      <p:pic>
        <p:nvPicPr>
          <p:cNvPr id="674" name="Circle Circle" descr="Circle Circle"/>
          <p:cNvPicPr>
            <a:picLocks/>
          </p:cNvPicPr>
          <p:nvPr/>
        </p:nvPicPr>
        <p:blipFill>
          <a:blip r:embed="rId5"/>
          <a:stretch>
            <a:fillRect/>
          </a:stretch>
        </p:blipFill>
        <p:spPr>
          <a:xfrm>
            <a:off x="4241098" y="7550580"/>
            <a:ext cx="1042036" cy="1042037"/>
          </a:xfrm>
          <a:prstGeom prst="rect">
            <a:avLst/>
          </a:prstGeom>
        </p:spPr>
      </p:pic>
      <p:pic>
        <p:nvPicPr>
          <p:cNvPr id="676" name="Line Line" descr="Line Line"/>
          <p:cNvPicPr>
            <a:picLocks/>
          </p:cNvPicPr>
          <p:nvPr/>
        </p:nvPicPr>
        <p:blipFill>
          <a:blip r:embed="rId6"/>
          <a:stretch>
            <a:fillRect/>
          </a:stretch>
        </p:blipFill>
        <p:spPr>
          <a:xfrm>
            <a:off x="16351250" y="4749800"/>
            <a:ext cx="2133600" cy="342901"/>
          </a:xfrm>
          <a:prstGeom prst="rect">
            <a:avLst/>
          </a:prstGeom>
          <a:effectLst>
            <a:outerShdw blurRad="190500" dir="2700000" rotWithShape="0">
              <a:srgbClr val="000000">
                <a:alpha val="25090"/>
              </a:srgbClr>
            </a:outerShdw>
          </a:effectLst>
        </p:spPr>
      </p:pic>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668"/>
                                        </p:tgtEl>
                                        <p:attrNameLst>
                                          <p:attrName>style.visibility</p:attrName>
                                        </p:attrNameLst>
                                      </p:cBhvr>
                                      <p:to>
                                        <p:strVal val="visible"/>
                                      </p:to>
                                    </p:set>
                                    <p:animEffect transition="in" filter="fade">
                                      <p:cBhvr>
                                        <p:cTn id="7" dur="1000"/>
                                        <p:tgtEl>
                                          <p:spTgt spid="66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669"/>
                                        </p:tgtEl>
                                        <p:attrNameLst>
                                          <p:attrName>style.visibility</p:attrName>
                                        </p:attrNameLst>
                                      </p:cBhvr>
                                      <p:to>
                                        <p:strVal val="visible"/>
                                      </p:to>
                                    </p:set>
                                    <p:animEffect transition="in" filter="wipe(left)">
                                      <p:cBhvr>
                                        <p:cTn id="12" dur="500"/>
                                        <p:tgtEl>
                                          <p:spTgt spid="6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fill="hold" grpId="0" nodeType="clickEffect">
                                  <p:stCondLst>
                                    <p:cond delay="0"/>
                                  </p:stCondLst>
                                  <p:iterate>
                                    <p:tmAbs val="0"/>
                                  </p:iterate>
                                  <p:childTnLst>
                                    <p:set>
                                      <p:cBhvr>
                                        <p:cTn id="16" fill="hold"/>
                                        <p:tgtEl>
                                          <p:spTgt spid="676"/>
                                        </p:tgtEl>
                                        <p:attrNameLst>
                                          <p:attrName>style.visibility</p:attrName>
                                        </p:attrNameLst>
                                      </p:cBhvr>
                                      <p:to>
                                        <p:strVal val="visible"/>
                                      </p:to>
                                    </p:set>
                                    <p:animEffect transition="in" filter="dissolve">
                                      <p:cBhvr>
                                        <p:cTn id="17" dur="500"/>
                                        <p:tgtEl>
                                          <p:spTgt spid="676"/>
                                        </p:tgtEl>
                                      </p:cBhvr>
                                    </p:animEffect>
                                  </p:childTnLst>
                                </p:cTn>
                              </p:par>
                            </p:childTnLst>
                          </p:cTn>
                        </p:par>
                        <p:par>
                          <p:cTn id="18" fill="hold">
                            <p:stCondLst>
                              <p:cond delay="500"/>
                            </p:stCondLst>
                            <p:childTnLst>
                              <p:par>
                                <p:cTn id="19" presetID="9" presetClass="entr" fill="hold" grpId="0" nodeType="afterEffect">
                                  <p:stCondLst>
                                    <p:cond delay="0"/>
                                  </p:stCondLst>
                                  <p:iterate>
                                    <p:tmAbs val="0"/>
                                  </p:iterate>
                                  <p:childTnLst>
                                    <p:set>
                                      <p:cBhvr>
                                        <p:cTn id="20" fill="hold"/>
                                        <p:tgtEl>
                                          <p:spTgt spid="672"/>
                                        </p:tgtEl>
                                        <p:attrNameLst>
                                          <p:attrName>style.visibility</p:attrName>
                                        </p:attrNameLst>
                                      </p:cBhvr>
                                      <p:to>
                                        <p:strVal val="visible"/>
                                      </p:to>
                                    </p:set>
                                    <p:animEffect transition="in" filter="dissolve">
                                      <p:cBhvr>
                                        <p:cTn id="21" dur="500"/>
                                        <p:tgtEl>
                                          <p:spTgt spid="672"/>
                                        </p:tgtEl>
                                      </p:cBhvr>
                                    </p:animEffect>
                                  </p:childTnLst>
                                </p:cTn>
                              </p:par>
                            </p:childTnLst>
                          </p:cTn>
                        </p:par>
                        <p:par>
                          <p:cTn id="22" fill="hold">
                            <p:stCondLst>
                              <p:cond delay="1000"/>
                            </p:stCondLst>
                            <p:childTnLst>
                              <p:par>
                                <p:cTn id="23" presetID="9" presetClass="entr" fill="hold" grpId="0" nodeType="afterEffect">
                                  <p:stCondLst>
                                    <p:cond delay="0"/>
                                  </p:stCondLst>
                                  <p:iterate>
                                    <p:tmAbs val="0"/>
                                  </p:iterate>
                                  <p:childTnLst>
                                    <p:set>
                                      <p:cBhvr>
                                        <p:cTn id="24" fill="hold"/>
                                        <p:tgtEl>
                                          <p:spTgt spid="674"/>
                                        </p:tgtEl>
                                        <p:attrNameLst>
                                          <p:attrName>style.visibility</p:attrName>
                                        </p:attrNameLst>
                                      </p:cBhvr>
                                      <p:to>
                                        <p:strVal val="visible"/>
                                      </p:to>
                                    </p:set>
                                    <p:animEffect transition="in" filter="dissolve">
                                      <p:cBhvr>
                                        <p:cTn id="25" dur="500"/>
                                        <p:tgtEl>
                                          <p:spTgt spid="674"/>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xit" presetSubtype="32" fill="hold" grpId="1" nodeType="clickEffect">
                                  <p:stCondLst>
                                    <p:cond delay="0"/>
                                  </p:stCondLst>
                                  <p:iterate>
                                    <p:tmAbs val="0"/>
                                  </p:iterate>
                                  <p:childTnLst>
                                    <p:anim calcmode="lin" valueType="num">
                                      <p:cBhvr>
                                        <p:cTn id="29" dur="500" fill="hold"/>
                                        <p:tgtEl>
                                          <p:spTgt spid="672"/>
                                        </p:tgtEl>
                                        <p:attrNameLst>
                                          <p:attrName>ppt_w</p:attrName>
                                        </p:attrNameLst>
                                      </p:cBhvr>
                                      <p:tavLst>
                                        <p:tav tm="0">
                                          <p:val>
                                            <p:strVal val="ppt_w"/>
                                          </p:val>
                                        </p:tav>
                                        <p:tav tm="100000">
                                          <p:val>
                                            <p:fltVal val="0"/>
                                          </p:val>
                                        </p:tav>
                                      </p:tavLst>
                                    </p:anim>
                                    <p:anim calcmode="lin" valueType="num">
                                      <p:cBhvr>
                                        <p:cTn id="30" dur="500" fill="hold"/>
                                        <p:tgtEl>
                                          <p:spTgt spid="672"/>
                                        </p:tgtEl>
                                        <p:attrNameLst>
                                          <p:attrName>ppt_h</p:attrName>
                                        </p:attrNameLst>
                                      </p:cBhvr>
                                      <p:tavLst>
                                        <p:tav tm="0">
                                          <p:val>
                                            <p:strVal val="ppt_h"/>
                                          </p:val>
                                        </p:tav>
                                        <p:tav tm="100000">
                                          <p:val>
                                            <p:fltVal val="0"/>
                                          </p:val>
                                        </p:tav>
                                      </p:tavLst>
                                    </p:anim>
                                    <p:set>
                                      <p:cBhvr>
                                        <p:cTn id="31" fill="hold">
                                          <p:stCondLst>
                                            <p:cond delay="499"/>
                                          </p:stCondLst>
                                        </p:cTn>
                                        <p:tgtEl>
                                          <p:spTgt spid="672"/>
                                        </p:tgtEl>
                                        <p:attrNameLst>
                                          <p:attrName>style.visibility</p:attrName>
                                        </p:attrNameLst>
                                      </p:cBhvr>
                                      <p:to>
                                        <p:strVal val="hidden"/>
                                      </p:to>
                                    </p:set>
                                  </p:childTnLst>
                                </p:cTn>
                              </p:par>
                            </p:childTnLst>
                          </p:cTn>
                        </p:par>
                        <p:par>
                          <p:cTn id="32" fill="hold">
                            <p:stCondLst>
                              <p:cond delay="500"/>
                            </p:stCondLst>
                            <p:childTnLst>
                              <p:par>
                                <p:cTn id="33" presetID="23" presetClass="exit" presetSubtype="32" fill="hold" grpId="1" nodeType="afterEffect">
                                  <p:stCondLst>
                                    <p:cond delay="0"/>
                                  </p:stCondLst>
                                  <p:iterate>
                                    <p:tmAbs val="0"/>
                                  </p:iterate>
                                  <p:childTnLst>
                                    <p:anim calcmode="lin" valueType="num">
                                      <p:cBhvr>
                                        <p:cTn id="34" dur="500" fill="hold"/>
                                        <p:tgtEl>
                                          <p:spTgt spid="674"/>
                                        </p:tgtEl>
                                        <p:attrNameLst>
                                          <p:attrName>ppt_w</p:attrName>
                                        </p:attrNameLst>
                                      </p:cBhvr>
                                      <p:tavLst>
                                        <p:tav tm="0">
                                          <p:val>
                                            <p:strVal val="ppt_w"/>
                                          </p:val>
                                        </p:tav>
                                        <p:tav tm="100000">
                                          <p:val>
                                            <p:fltVal val="0"/>
                                          </p:val>
                                        </p:tav>
                                      </p:tavLst>
                                    </p:anim>
                                    <p:anim calcmode="lin" valueType="num">
                                      <p:cBhvr>
                                        <p:cTn id="35" dur="500" fill="hold"/>
                                        <p:tgtEl>
                                          <p:spTgt spid="674"/>
                                        </p:tgtEl>
                                        <p:attrNameLst>
                                          <p:attrName>ppt_h</p:attrName>
                                        </p:attrNameLst>
                                      </p:cBhvr>
                                      <p:tavLst>
                                        <p:tav tm="0">
                                          <p:val>
                                            <p:strVal val="ppt_h"/>
                                          </p:val>
                                        </p:tav>
                                        <p:tav tm="100000">
                                          <p:val>
                                            <p:fltVal val="0"/>
                                          </p:val>
                                        </p:tav>
                                      </p:tavLst>
                                    </p:anim>
                                    <p:set>
                                      <p:cBhvr>
                                        <p:cTn id="36" fill="hold">
                                          <p:stCondLst>
                                            <p:cond delay="499"/>
                                          </p:stCondLst>
                                        </p:cTn>
                                        <p:tgtEl>
                                          <p:spTgt spid="6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 grpId="0" animBg="1" advAuto="0"/>
      <p:bldP spid="669" grpId="0" animBg="1" advAuto="0"/>
      <p:bldP spid="672" grpId="0" animBg="1" advAuto="0"/>
      <p:bldP spid="672" grpId="1" animBg="1" advAuto="0"/>
      <p:bldP spid="674" grpId="0" animBg="1" advAuto="0"/>
      <p:bldP spid="674" grpId="1" animBg="1" advAuto="0"/>
      <p:bldP spid="676" grpId="0"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 name="Adjacency Matrix Operations"/>
          <p:cNvSpPr txBox="1">
            <a:spLocks noGrp="1"/>
          </p:cNvSpPr>
          <p:nvPr>
            <p:ph type="title"/>
          </p:nvPr>
        </p:nvSpPr>
        <p:spPr>
          <a:prstGeom prst="rect">
            <a:avLst/>
          </a:prstGeom>
        </p:spPr>
        <p:txBody>
          <a:bodyPr/>
          <a:lstStyle/>
          <a:p>
            <a:r>
              <a:t>Adjacency Matrix Operations</a:t>
            </a:r>
          </a:p>
        </p:txBody>
      </p:sp>
      <p:sp>
        <p:nvSpPr>
          <p:cNvPr id="681" name="Determining existence of an edge…"/>
          <p:cNvSpPr txBox="1">
            <a:spLocks noGrp="1"/>
          </p:cNvSpPr>
          <p:nvPr>
            <p:ph type="body" idx="1"/>
          </p:nvPr>
        </p:nvSpPr>
        <p:spPr>
          <a:xfrm>
            <a:off x="190500" y="2343150"/>
            <a:ext cx="14093627" cy="11082140"/>
          </a:xfrm>
          <a:prstGeom prst="rect">
            <a:avLst/>
          </a:prstGeom>
        </p:spPr>
        <p:txBody>
          <a:bodyPr/>
          <a:lstStyle/>
          <a:p>
            <a:pPr>
              <a:buBlip>
                <a:blip r:embed="rId3"/>
              </a:buBlip>
            </a:pPr>
            <a:r>
              <a:t>Determining existence of an edge</a:t>
            </a:r>
            <a:endParaRPr>
              <a:solidFill>
                <a:schemeClr val="accent1">
                  <a:lumOff val="16847"/>
                </a:schemeClr>
              </a:solidFill>
            </a:endParaRPr>
          </a:p>
          <a:p>
            <a:pPr marL="2497771" lvl="5" indent="-592771">
              <a:buBlip>
                <a:blip r:embed="rId3"/>
              </a:buBlip>
              <a:defRPr sz="6200"/>
            </a:pPr>
            <a:r>
              <a:rPr sz="6600" b="0">
                <a:latin typeface="Snell Roundhand Bold"/>
                <a:ea typeface="Snell Roundhand Bold"/>
                <a:cs typeface="Snell Roundhand Bold"/>
                <a:sym typeface="Snell Roundhand Bold"/>
              </a:rPr>
              <a:t>O</a:t>
            </a:r>
            <a:r>
              <a:t>(</a:t>
            </a:r>
            <a:r>
              <a:rPr>
                <a:latin typeface="Courier New"/>
                <a:ea typeface="Courier New"/>
                <a:cs typeface="Courier New"/>
                <a:sym typeface="Courier New"/>
              </a:rPr>
              <a:t>1</a:t>
            </a:r>
            <a:r>
              <a:t>)</a:t>
            </a:r>
          </a:p>
          <a:p>
            <a:pPr>
              <a:buBlip>
                <a:blip r:embed="rId3"/>
              </a:buBlip>
            </a:pPr>
            <a:r>
              <a:t>Determining weight of an edge</a:t>
            </a:r>
            <a:endParaRPr>
              <a:solidFill>
                <a:schemeClr val="accent1">
                  <a:lumOff val="16847"/>
                </a:schemeClr>
              </a:solidFill>
            </a:endParaRPr>
          </a:p>
          <a:p>
            <a:pPr marL="2497771" lvl="5" indent="-592771">
              <a:buBlip>
                <a:blip r:embed="rId3"/>
              </a:buBlip>
              <a:defRPr sz="6200"/>
            </a:pPr>
            <a:r>
              <a:rPr sz="6600" b="0">
                <a:latin typeface="Snell Roundhand Bold"/>
                <a:ea typeface="Snell Roundhand Bold"/>
                <a:cs typeface="Snell Roundhand Bold"/>
                <a:sym typeface="Snell Roundhand Bold"/>
              </a:rPr>
              <a:t>O</a:t>
            </a:r>
            <a:r>
              <a:t>(</a:t>
            </a:r>
            <a:r>
              <a:rPr>
                <a:latin typeface="Courier New"/>
                <a:ea typeface="Courier New"/>
                <a:cs typeface="Courier New"/>
                <a:sym typeface="Courier New"/>
              </a:rPr>
              <a:t>1</a:t>
            </a:r>
            <a:r>
              <a:t>)</a:t>
            </a:r>
          </a:p>
          <a:p>
            <a:pPr>
              <a:buBlip>
                <a:blip r:embed="rId3"/>
              </a:buBlip>
            </a:pPr>
            <a:r>
              <a:t>Determining all neighbors of a vertex</a:t>
            </a:r>
            <a:endParaRPr>
              <a:solidFill>
                <a:schemeClr val="accent1">
                  <a:lumOff val="16847"/>
                </a:schemeClr>
              </a:solidFill>
            </a:endParaRPr>
          </a:p>
          <a:p>
            <a:pPr marL="2497771" lvl="5" indent="-592771">
              <a:buBlip>
                <a:blip r:embed="rId3"/>
              </a:buBlip>
              <a:defRPr sz="6200"/>
            </a:pPr>
            <a:r>
              <a:rPr sz="6600" b="0">
                <a:latin typeface="Snell Roundhand Bold"/>
                <a:ea typeface="Snell Roundhand Bold"/>
                <a:cs typeface="Snell Roundhand Bold"/>
                <a:sym typeface="Snell Roundhand Bold"/>
              </a:rPr>
              <a:t>O</a:t>
            </a:r>
            <a:r>
              <a:t>(</a:t>
            </a:r>
            <a:r>
              <a:rPr i="1">
                <a:latin typeface="Courier New"/>
                <a:ea typeface="Courier New"/>
                <a:cs typeface="Courier New"/>
                <a:sym typeface="Courier New"/>
              </a:rPr>
              <a:t>n</a:t>
            </a:r>
            <a:r>
              <a:t>)</a:t>
            </a:r>
          </a:p>
          <a:p>
            <a:pPr>
              <a:buBlip>
                <a:blip r:embed="rId3"/>
              </a:buBlip>
            </a:pPr>
            <a:r>
              <a:t>Requires storage for </a:t>
            </a:r>
            <a:r>
              <a:rPr i="1">
                <a:latin typeface="Courier New"/>
                <a:ea typeface="Courier New"/>
                <a:cs typeface="Courier New"/>
                <a:sym typeface="Courier New"/>
              </a:rPr>
              <a:t>n</a:t>
            </a:r>
            <a:r>
              <a:rPr baseline="31999">
                <a:latin typeface="Courier New"/>
                <a:ea typeface="Courier New"/>
                <a:cs typeface="Courier New"/>
                <a:sym typeface="Courier New"/>
              </a:rPr>
              <a:t>2</a:t>
            </a:r>
            <a:r>
              <a:t> values</a:t>
            </a:r>
          </a:p>
        </p:txBody>
      </p:sp>
      <p:sp>
        <p:nvSpPr>
          <p:cNvPr id="682" name="A"/>
          <p:cNvSpPr/>
          <p:nvPr/>
        </p:nvSpPr>
        <p:spPr>
          <a:xfrm>
            <a:off x="15322550" y="4304528"/>
            <a:ext cx="1219200" cy="1217562"/>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683" name="D"/>
          <p:cNvSpPr/>
          <p:nvPr/>
        </p:nvSpPr>
        <p:spPr>
          <a:xfrm>
            <a:off x="18332450" y="4304528"/>
            <a:ext cx="1219200" cy="1217562"/>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684" name="G"/>
          <p:cNvSpPr/>
          <p:nvPr/>
        </p:nvSpPr>
        <p:spPr>
          <a:xfrm>
            <a:off x="21361400" y="4304528"/>
            <a:ext cx="1219200" cy="1217562"/>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685" name="B"/>
          <p:cNvSpPr/>
          <p:nvPr/>
        </p:nvSpPr>
        <p:spPr>
          <a:xfrm>
            <a:off x="15322550" y="70477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686" name="E"/>
          <p:cNvSpPr/>
          <p:nvPr/>
        </p:nvSpPr>
        <p:spPr>
          <a:xfrm>
            <a:off x="18332450" y="70477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687" name="H"/>
          <p:cNvSpPr/>
          <p:nvPr/>
        </p:nvSpPr>
        <p:spPr>
          <a:xfrm>
            <a:off x="21361400" y="70477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688" name="C"/>
          <p:cNvSpPr/>
          <p:nvPr/>
        </p:nvSpPr>
        <p:spPr>
          <a:xfrm>
            <a:off x="15322550" y="97909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689" name="F"/>
          <p:cNvSpPr/>
          <p:nvPr/>
        </p:nvSpPr>
        <p:spPr>
          <a:xfrm>
            <a:off x="18332450" y="97909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690" name="I"/>
          <p:cNvSpPr/>
          <p:nvPr/>
        </p:nvSpPr>
        <p:spPr>
          <a:xfrm>
            <a:off x="21361400" y="97909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691"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2"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3"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4"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5"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6"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7"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8"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699"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00"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01"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02"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03"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680"/>
                                        </p:tgtEl>
                                        <p:attrNameLst>
                                          <p:attrName>style.visibility</p:attrName>
                                        </p:attrNameLst>
                                      </p:cBhvr>
                                      <p:to>
                                        <p:strVal val="visible"/>
                                      </p:to>
                                    </p:set>
                                    <p:anim calcmode="lin" valueType="num">
                                      <p:cBhvr>
                                        <p:cTn id="7" dur="1000" fill="hold"/>
                                        <p:tgtEl>
                                          <p:spTgt spid="680"/>
                                        </p:tgtEl>
                                        <p:attrNameLst>
                                          <p:attrName>ppt_w</p:attrName>
                                        </p:attrNameLst>
                                      </p:cBhvr>
                                      <p:tavLst>
                                        <p:tav tm="0">
                                          <p:val>
                                            <p:strVal val="4*#ppt_w"/>
                                          </p:val>
                                        </p:tav>
                                        <p:tav tm="100000">
                                          <p:val>
                                            <p:strVal val="#ppt_w"/>
                                          </p:val>
                                        </p:tav>
                                      </p:tavLst>
                                    </p:anim>
                                    <p:anim calcmode="lin" valueType="num">
                                      <p:cBhvr>
                                        <p:cTn id="8" dur="1000" fill="hold"/>
                                        <p:tgtEl>
                                          <p:spTgt spid="68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681">
                                            <p:bg/>
                                          </p:spTgt>
                                        </p:tgtEl>
                                        <p:attrNameLst>
                                          <p:attrName>style.visibility</p:attrName>
                                        </p:attrNameLst>
                                      </p:cBhvr>
                                      <p:to>
                                        <p:strVal val="visible"/>
                                      </p:to>
                                    </p:set>
                                    <p:animEffect transition="in" filter="fade">
                                      <p:cBhvr>
                                        <p:cTn id="12" dur="500"/>
                                        <p:tgtEl>
                                          <p:spTgt spid="681">
                                            <p:bg/>
                                          </p:spTgt>
                                        </p:tgtEl>
                                      </p:cBhvr>
                                    </p:animEffect>
                                  </p:childTnLst>
                                </p:cTn>
                              </p:par>
                              <p:par>
                                <p:cTn id="13" presetID="10" presetClass="entr" presetSubtype="0" fill="hold" grpId="0" nodeType="withEffect">
                                  <p:stCondLst>
                                    <p:cond delay="0"/>
                                  </p:stCondLst>
                                  <p:iterate>
                                    <p:tmAbs val="0"/>
                                  </p:iterate>
                                  <p:childTnLst>
                                    <p:set>
                                      <p:cBhvr>
                                        <p:cTn id="14" fill="hold"/>
                                        <p:tgtEl>
                                          <p:spTgt spid="681">
                                            <p:txEl>
                                              <p:pRg st="0" end="0"/>
                                            </p:txEl>
                                          </p:spTgt>
                                        </p:tgtEl>
                                        <p:attrNameLst>
                                          <p:attrName>style.visibility</p:attrName>
                                        </p:attrNameLst>
                                      </p:cBhvr>
                                      <p:to>
                                        <p:strVal val="visible"/>
                                      </p:to>
                                    </p:set>
                                    <p:animEffect transition="in" filter="fade">
                                      <p:cBhvr>
                                        <p:cTn id="15" dur="500"/>
                                        <p:tgtEl>
                                          <p:spTgt spid="681">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681">
                                            <p:txEl>
                                              <p:pRg st="1" end="1"/>
                                            </p:txEl>
                                          </p:spTgt>
                                        </p:tgtEl>
                                        <p:attrNameLst>
                                          <p:attrName>style.visibility</p:attrName>
                                        </p:attrNameLst>
                                      </p:cBhvr>
                                      <p:to>
                                        <p:strVal val="visible"/>
                                      </p:to>
                                    </p:set>
                                    <p:animEffect transition="in" filter="fade">
                                      <p:cBhvr>
                                        <p:cTn id="19" dur="500"/>
                                        <p:tgtEl>
                                          <p:spTgt spid="68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681">
                                            <p:txEl>
                                              <p:pRg st="2" end="2"/>
                                            </p:txEl>
                                          </p:spTgt>
                                        </p:tgtEl>
                                        <p:attrNameLst>
                                          <p:attrName>style.visibility</p:attrName>
                                        </p:attrNameLst>
                                      </p:cBhvr>
                                      <p:to>
                                        <p:strVal val="visible"/>
                                      </p:to>
                                    </p:set>
                                    <p:animEffect transition="in" filter="fade">
                                      <p:cBhvr>
                                        <p:cTn id="24" dur="500"/>
                                        <p:tgtEl>
                                          <p:spTgt spid="681">
                                            <p:txEl>
                                              <p:pRg st="2" end="2"/>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681">
                                            <p:txEl>
                                              <p:pRg st="3" end="3"/>
                                            </p:txEl>
                                          </p:spTgt>
                                        </p:tgtEl>
                                        <p:attrNameLst>
                                          <p:attrName>style.visibility</p:attrName>
                                        </p:attrNameLst>
                                      </p:cBhvr>
                                      <p:to>
                                        <p:strVal val="visible"/>
                                      </p:to>
                                    </p:set>
                                    <p:animEffect transition="in" filter="fade">
                                      <p:cBhvr>
                                        <p:cTn id="28" dur="500"/>
                                        <p:tgtEl>
                                          <p:spTgt spid="68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0" nodeType="clickEffect">
                                  <p:stCondLst>
                                    <p:cond delay="0"/>
                                  </p:stCondLst>
                                  <p:iterate>
                                    <p:tmAbs val="0"/>
                                  </p:iterate>
                                  <p:childTnLst>
                                    <p:set>
                                      <p:cBhvr>
                                        <p:cTn id="32" fill="hold"/>
                                        <p:tgtEl>
                                          <p:spTgt spid="681">
                                            <p:txEl>
                                              <p:pRg st="4" end="4"/>
                                            </p:txEl>
                                          </p:spTgt>
                                        </p:tgtEl>
                                        <p:attrNameLst>
                                          <p:attrName>style.visibility</p:attrName>
                                        </p:attrNameLst>
                                      </p:cBhvr>
                                      <p:to>
                                        <p:strVal val="visible"/>
                                      </p:to>
                                    </p:set>
                                    <p:animEffect transition="in" filter="fade">
                                      <p:cBhvr>
                                        <p:cTn id="33" dur="500"/>
                                        <p:tgtEl>
                                          <p:spTgt spid="681">
                                            <p:txEl>
                                              <p:pRg st="4" end="4"/>
                                            </p:txEl>
                                          </p:spTgt>
                                        </p:tgtEl>
                                      </p:cBhvr>
                                    </p:animEffect>
                                  </p:childTnLst>
                                </p:cTn>
                              </p:par>
                            </p:childTnLst>
                          </p:cTn>
                        </p:par>
                        <p:par>
                          <p:cTn id="34" fill="hold">
                            <p:stCondLst>
                              <p:cond delay="500"/>
                            </p:stCondLst>
                            <p:childTnLst>
                              <p:par>
                                <p:cTn id="35" presetID="10" presetClass="entr" fill="hold" grpId="0" nodeType="afterEffect">
                                  <p:stCondLst>
                                    <p:cond delay="0"/>
                                  </p:stCondLst>
                                  <p:iterate>
                                    <p:tmAbs val="0"/>
                                  </p:iterate>
                                  <p:childTnLst>
                                    <p:set>
                                      <p:cBhvr>
                                        <p:cTn id="36" fill="hold"/>
                                        <p:tgtEl>
                                          <p:spTgt spid="681">
                                            <p:txEl>
                                              <p:pRg st="5" end="5"/>
                                            </p:txEl>
                                          </p:spTgt>
                                        </p:tgtEl>
                                        <p:attrNameLst>
                                          <p:attrName>style.visibility</p:attrName>
                                        </p:attrNameLst>
                                      </p:cBhvr>
                                      <p:to>
                                        <p:strVal val="visible"/>
                                      </p:to>
                                    </p:set>
                                    <p:animEffect transition="in" filter="fade">
                                      <p:cBhvr>
                                        <p:cTn id="37" dur="500"/>
                                        <p:tgtEl>
                                          <p:spTgt spid="681">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0" nodeType="clickEffect">
                                  <p:stCondLst>
                                    <p:cond delay="0"/>
                                  </p:stCondLst>
                                  <p:iterate>
                                    <p:tmAbs val="0"/>
                                  </p:iterate>
                                  <p:childTnLst>
                                    <p:set>
                                      <p:cBhvr>
                                        <p:cTn id="41" fill="hold"/>
                                        <p:tgtEl>
                                          <p:spTgt spid="681">
                                            <p:txEl>
                                              <p:pRg st="6" end="6"/>
                                            </p:txEl>
                                          </p:spTgt>
                                        </p:tgtEl>
                                        <p:attrNameLst>
                                          <p:attrName>style.visibility</p:attrName>
                                        </p:attrNameLst>
                                      </p:cBhvr>
                                      <p:to>
                                        <p:strVal val="visible"/>
                                      </p:to>
                                    </p:set>
                                    <p:animEffect transition="in" filter="fade">
                                      <p:cBhvr>
                                        <p:cTn id="42" dur="500"/>
                                        <p:tgtEl>
                                          <p:spTgt spid="6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 grpId="0" animBg="1" advAuto="0"/>
      <p:bldP spid="681" grpId="0" build="p" bldLvl="5"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rovincetown"/>
          <p:cNvSpPr txBox="1"/>
          <p:nvPr/>
        </p:nvSpPr>
        <p:spPr>
          <a:xfrm>
            <a:off x="14956215" y="3377374"/>
            <a:ext cx="2986883"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56"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57"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58"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59" name="Barnstable"/>
          <p:cNvSpPr txBox="1"/>
          <p:nvPr/>
        </p:nvSpPr>
        <p:spPr>
          <a:xfrm>
            <a:off x="15376526" y="9216955"/>
            <a:ext cx="2337496"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60" name="Hyannis"/>
          <p:cNvSpPr txBox="1"/>
          <p:nvPr/>
        </p:nvSpPr>
        <p:spPr>
          <a:xfrm>
            <a:off x="15918736" y="11401102"/>
            <a:ext cx="185826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61" name="Sandwich"/>
          <p:cNvSpPr txBox="1"/>
          <p:nvPr/>
        </p:nvSpPr>
        <p:spPr>
          <a:xfrm>
            <a:off x="12039600" y="8824937"/>
            <a:ext cx="216857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62" name="Falmouth"/>
          <p:cNvSpPr txBox="1"/>
          <p:nvPr/>
        </p:nvSpPr>
        <p:spPr>
          <a:xfrm>
            <a:off x="11304562" y="106343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
        <p:nvSpPr>
          <p:cNvPr id="63" name="Graph Concepts"/>
          <p:cNvSpPr txBox="1">
            <a:spLocks noGrp="1"/>
          </p:cNvSpPr>
          <p:nvPr>
            <p:ph type="title"/>
          </p:nvPr>
        </p:nvSpPr>
        <p:spPr>
          <a:xfrm>
            <a:off x="400050" y="0"/>
            <a:ext cx="21964650" cy="2095500"/>
          </a:xfrm>
          <a:prstGeom prst="rect">
            <a:avLst/>
          </a:prstGeom>
        </p:spPr>
        <p:txBody>
          <a:bodyPr/>
          <a:lstStyle/>
          <a:p>
            <a:r>
              <a:t>Graph Concepts</a:t>
            </a:r>
          </a:p>
        </p:txBody>
      </p:sp>
      <p:sp>
        <p:nvSpPr>
          <p:cNvPr id="64" name="A Graph is a collection of distinct vertices and distinct edges…"/>
          <p:cNvSpPr txBox="1">
            <a:spLocks noGrp="1"/>
          </p:cNvSpPr>
          <p:nvPr>
            <p:ph type="body" sz="quarter" idx="1"/>
          </p:nvPr>
        </p:nvSpPr>
        <p:spPr>
          <a:xfrm>
            <a:off x="186500" y="2438400"/>
            <a:ext cx="13430251" cy="4419600"/>
          </a:xfrm>
          <a:prstGeom prst="rect">
            <a:avLst/>
          </a:prstGeom>
        </p:spPr>
        <p:txBody>
          <a:bodyPr/>
          <a:lstStyle/>
          <a:p>
            <a:pPr>
              <a:lnSpc>
                <a:spcPct val="110000"/>
              </a:lnSpc>
              <a:spcBef>
                <a:spcPts val="7700"/>
              </a:spcBef>
              <a:buBlip>
                <a:blip r:embed="rId3"/>
              </a:buBlip>
            </a:pPr>
            <a:r>
              <a:t>A </a:t>
            </a:r>
            <a:r>
              <a:rPr>
                <a:solidFill>
                  <a:srgbClr val="0433FF"/>
                </a:solidFill>
              </a:rPr>
              <a:t>Graph</a:t>
            </a:r>
            <a:r>
              <a:t> is a collection of distinct </a:t>
            </a:r>
            <a:r>
              <a:rPr>
                <a:solidFill>
                  <a:srgbClr val="0433FF"/>
                </a:solidFill>
              </a:rPr>
              <a:t>vertices</a:t>
            </a:r>
            <a:r>
              <a:t> and distinct </a:t>
            </a:r>
            <a:r>
              <a:rPr>
                <a:solidFill>
                  <a:srgbClr val="0433FF"/>
                </a:solidFill>
              </a:rPr>
              <a:t>edges</a:t>
            </a:r>
          </a:p>
          <a:p>
            <a:pPr lvl="1">
              <a:lnSpc>
                <a:spcPct val="110000"/>
              </a:lnSpc>
              <a:spcBef>
                <a:spcPts val="7700"/>
              </a:spcBef>
              <a:buBlip>
                <a:blip r:embed="rId3"/>
              </a:buBlip>
            </a:pPr>
            <a:r>
              <a:t>A subgraph is a portion of a graph</a:t>
            </a:r>
          </a:p>
        </p:txBody>
      </p:sp>
      <p:pic>
        <p:nvPicPr>
          <p:cNvPr id="65" name="droppedImage.pdf" descr="droppedImage.pdf"/>
          <p:cNvPicPr>
            <a:picLocks noChangeAspect="1"/>
          </p:cNvPicPr>
          <p:nvPr/>
        </p:nvPicPr>
        <p:blipFill>
          <a:blip r:embed="rId4"/>
          <a:stretch>
            <a:fillRect/>
          </a:stretch>
        </p:blipFill>
        <p:spPr>
          <a:xfrm>
            <a:off x="9925050" y="2952750"/>
            <a:ext cx="13242690" cy="9620251"/>
          </a:xfrm>
          <a:prstGeom prst="rect">
            <a:avLst/>
          </a:prstGeom>
          <a:ln w="12700">
            <a:miter lim="400000"/>
          </a:ln>
          <a:effectLst>
            <a:outerShdw blurRad="88900" dir="2700000" rotWithShape="0">
              <a:srgbClr val="000000"/>
            </a:outerShdw>
          </a:effectLst>
        </p:spPr>
      </p:pic>
      <p:cxnSp>
        <p:nvCxnSpPr>
          <p:cNvPr id="66" name="Connection Line"/>
          <p:cNvCxnSpPr>
            <a:stCxn id="67" idx="0"/>
            <a:endCxn id="72" idx="0"/>
          </p:cNvCxnSpPr>
          <p:nvPr/>
        </p:nvCxnSpPr>
        <p:spPr>
          <a:xfrm>
            <a:off x="13925550" y="8705850"/>
            <a:ext cx="2271515" cy="1460500"/>
          </a:xfrm>
          <a:prstGeom prst="straightConnector1">
            <a:avLst/>
          </a:prstGeom>
          <a:ln w="88900" cap="sq">
            <a:solidFill>
              <a:srgbClr val="941100"/>
            </a:solidFill>
            <a:miter lim="400000"/>
          </a:ln>
        </p:spPr>
      </p:cxnSp>
      <p:sp>
        <p:nvSpPr>
          <p:cNvPr id="67" name="Circle"/>
          <p:cNvSpPr/>
          <p:nvPr/>
        </p:nvSpPr>
        <p:spPr>
          <a:xfrm>
            <a:off x="13620750" y="8401050"/>
            <a:ext cx="609600"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68" name="Connection Line"/>
          <p:cNvCxnSpPr>
            <a:stCxn id="74" idx="0"/>
            <a:endCxn id="69" idx="0"/>
          </p:cNvCxnSpPr>
          <p:nvPr/>
        </p:nvCxnSpPr>
        <p:spPr>
          <a:xfrm flipH="1">
            <a:off x="12039600" y="11245850"/>
            <a:ext cx="4698635" cy="317500"/>
          </a:xfrm>
          <a:prstGeom prst="straightConnector1">
            <a:avLst/>
          </a:prstGeom>
          <a:ln w="88900" cap="sq">
            <a:solidFill>
              <a:srgbClr val="941100"/>
            </a:solidFill>
            <a:miter lim="400000"/>
          </a:ln>
        </p:spPr>
      </p:cxnSp>
      <p:sp>
        <p:nvSpPr>
          <p:cNvPr id="69" name="Circle"/>
          <p:cNvSpPr/>
          <p:nvPr/>
        </p:nvSpPr>
        <p:spPr>
          <a:xfrm>
            <a:off x="11734800" y="11258550"/>
            <a:ext cx="609600"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70" name="Connection Line"/>
          <p:cNvCxnSpPr>
            <a:stCxn id="72" idx="0"/>
            <a:endCxn id="74" idx="0"/>
          </p:cNvCxnSpPr>
          <p:nvPr/>
        </p:nvCxnSpPr>
        <p:spPr>
          <a:xfrm>
            <a:off x="16197064" y="10166350"/>
            <a:ext cx="541171" cy="1079500"/>
          </a:xfrm>
          <a:prstGeom prst="straightConnector1">
            <a:avLst/>
          </a:prstGeom>
          <a:ln w="88900" cap="sq">
            <a:solidFill>
              <a:srgbClr val="941100"/>
            </a:solidFill>
            <a:miter lim="400000"/>
          </a:ln>
        </p:spPr>
      </p:cxnSp>
      <p:cxnSp>
        <p:nvCxnSpPr>
          <p:cNvPr id="71" name="Connection Line"/>
          <p:cNvCxnSpPr>
            <a:stCxn id="78" idx="0"/>
            <a:endCxn id="72" idx="0"/>
          </p:cNvCxnSpPr>
          <p:nvPr/>
        </p:nvCxnSpPr>
        <p:spPr>
          <a:xfrm flipH="1">
            <a:off x="16197064" y="8515350"/>
            <a:ext cx="4586486" cy="1651000"/>
          </a:xfrm>
          <a:prstGeom prst="straightConnector1">
            <a:avLst/>
          </a:prstGeom>
          <a:ln w="88900" cap="sq">
            <a:solidFill>
              <a:srgbClr val="941100"/>
            </a:solidFill>
            <a:miter lim="400000"/>
          </a:ln>
        </p:spPr>
      </p:cxnSp>
      <p:sp>
        <p:nvSpPr>
          <p:cNvPr id="72" name="Circle"/>
          <p:cNvSpPr/>
          <p:nvPr/>
        </p:nvSpPr>
        <p:spPr>
          <a:xfrm>
            <a:off x="15892264" y="9861550"/>
            <a:ext cx="609601"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73" name="Connection Line"/>
          <p:cNvCxnSpPr>
            <a:stCxn id="76" idx="0"/>
            <a:endCxn id="74" idx="0"/>
          </p:cNvCxnSpPr>
          <p:nvPr/>
        </p:nvCxnSpPr>
        <p:spPr>
          <a:xfrm flipH="1">
            <a:off x="16738234" y="10648950"/>
            <a:ext cx="3892916" cy="596900"/>
          </a:xfrm>
          <a:prstGeom prst="straightConnector1">
            <a:avLst/>
          </a:prstGeom>
          <a:ln w="88900" cap="sq">
            <a:solidFill>
              <a:srgbClr val="941100"/>
            </a:solidFill>
            <a:miter lim="400000"/>
          </a:ln>
        </p:spPr>
      </p:cxnSp>
      <p:sp>
        <p:nvSpPr>
          <p:cNvPr id="74" name="Circle"/>
          <p:cNvSpPr/>
          <p:nvPr/>
        </p:nvSpPr>
        <p:spPr>
          <a:xfrm>
            <a:off x="16433434" y="10941050"/>
            <a:ext cx="609601"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75" name="Connection Line"/>
          <p:cNvCxnSpPr>
            <a:stCxn id="78" idx="0"/>
            <a:endCxn id="76" idx="0"/>
          </p:cNvCxnSpPr>
          <p:nvPr/>
        </p:nvCxnSpPr>
        <p:spPr>
          <a:xfrm flipH="1">
            <a:off x="20631150" y="8515350"/>
            <a:ext cx="152400" cy="2133600"/>
          </a:xfrm>
          <a:prstGeom prst="straightConnector1">
            <a:avLst/>
          </a:prstGeom>
          <a:ln w="88900" cap="sq">
            <a:solidFill>
              <a:srgbClr val="941100"/>
            </a:solidFill>
            <a:miter lim="400000"/>
          </a:ln>
        </p:spPr>
      </p:cxnSp>
      <p:sp>
        <p:nvSpPr>
          <p:cNvPr id="76" name="Circle"/>
          <p:cNvSpPr/>
          <p:nvPr/>
        </p:nvSpPr>
        <p:spPr>
          <a:xfrm>
            <a:off x="20326350" y="10344150"/>
            <a:ext cx="609600"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77" name="Connection Line"/>
          <p:cNvCxnSpPr>
            <a:stCxn id="80" idx="0"/>
            <a:endCxn id="78" idx="0"/>
          </p:cNvCxnSpPr>
          <p:nvPr/>
        </p:nvCxnSpPr>
        <p:spPr>
          <a:xfrm>
            <a:off x="20307300" y="5334000"/>
            <a:ext cx="476250" cy="3181350"/>
          </a:xfrm>
          <a:prstGeom prst="straightConnector1">
            <a:avLst/>
          </a:prstGeom>
          <a:ln w="88900" cap="sq">
            <a:solidFill>
              <a:srgbClr val="941100"/>
            </a:solidFill>
            <a:miter lim="400000"/>
          </a:ln>
        </p:spPr>
      </p:cxnSp>
      <p:sp>
        <p:nvSpPr>
          <p:cNvPr id="78" name="Circle"/>
          <p:cNvSpPr/>
          <p:nvPr/>
        </p:nvSpPr>
        <p:spPr>
          <a:xfrm>
            <a:off x="20478750" y="8210550"/>
            <a:ext cx="609600"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79" name="Connection Line"/>
          <p:cNvCxnSpPr>
            <a:stCxn id="81" idx="0"/>
            <a:endCxn id="80" idx="0"/>
          </p:cNvCxnSpPr>
          <p:nvPr/>
        </p:nvCxnSpPr>
        <p:spPr>
          <a:xfrm>
            <a:off x="18516600" y="3619500"/>
            <a:ext cx="1790700" cy="1714500"/>
          </a:xfrm>
          <a:prstGeom prst="straightConnector1">
            <a:avLst/>
          </a:prstGeom>
          <a:ln w="88900" cap="sq">
            <a:solidFill>
              <a:srgbClr val="941100"/>
            </a:solidFill>
            <a:miter lim="400000"/>
          </a:ln>
        </p:spPr>
      </p:cxnSp>
      <p:sp>
        <p:nvSpPr>
          <p:cNvPr id="80" name="Circle"/>
          <p:cNvSpPr/>
          <p:nvPr/>
        </p:nvSpPr>
        <p:spPr>
          <a:xfrm>
            <a:off x="20002500" y="5029200"/>
            <a:ext cx="609600"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1" name="Circle"/>
          <p:cNvSpPr/>
          <p:nvPr/>
        </p:nvSpPr>
        <p:spPr>
          <a:xfrm>
            <a:off x="18211800" y="3314700"/>
            <a:ext cx="609600" cy="609600"/>
          </a:xfrm>
          <a:prstGeom prst="ellipse">
            <a:avLst/>
          </a:prstGeom>
          <a:blipFill>
            <a:blip r:embed="rId5"/>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82" name="Vertices"/>
          <p:cNvSpPr/>
          <p:nvPr/>
        </p:nvSpPr>
        <p:spPr>
          <a:xfrm>
            <a:off x="15189193" y="5527675"/>
            <a:ext cx="2932064"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mic Sans MS"/>
                <a:ea typeface="Comic Sans MS"/>
                <a:cs typeface="Comic Sans MS"/>
                <a:sym typeface="Comic Sans MS"/>
              </a:defRPr>
            </a:lvl1pPr>
          </a:lstStyle>
          <a:p>
            <a:r>
              <a:t>Vertices</a:t>
            </a:r>
          </a:p>
        </p:txBody>
      </p:sp>
      <p:sp>
        <p:nvSpPr>
          <p:cNvPr id="83" name="Edges"/>
          <p:cNvSpPr/>
          <p:nvPr/>
        </p:nvSpPr>
        <p:spPr>
          <a:xfrm>
            <a:off x="15518048" y="12620625"/>
            <a:ext cx="2083855"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mic Sans MS"/>
                <a:ea typeface="Comic Sans MS"/>
                <a:cs typeface="Comic Sans MS"/>
                <a:sym typeface="Comic Sans MS"/>
              </a:defRPr>
            </a:lvl1pPr>
          </a:lstStyle>
          <a:p>
            <a:r>
              <a:t>Edges</a:t>
            </a:r>
          </a:p>
        </p:txBody>
      </p:sp>
      <p:sp>
        <p:nvSpPr>
          <p:cNvPr id="84" name="Line"/>
          <p:cNvSpPr/>
          <p:nvPr/>
        </p:nvSpPr>
        <p:spPr>
          <a:xfrm flipH="1">
            <a:off x="16888221" y="3981450"/>
            <a:ext cx="1475980" cy="1567954"/>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5" name="Line"/>
          <p:cNvSpPr/>
          <p:nvPr/>
        </p:nvSpPr>
        <p:spPr>
          <a:xfrm flipH="1">
            <a:off x="18234917" y="5622627"/>
            <a:ext cx="1656457" cy="334567"/>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6" name="Line"/>
          <p:cNvSpPr/>
          <p:nvPr/>
        </p:nvSpPr>
        <p:spPr>
          <a:xfrm flipH="1" flipV="1">
            <a:off x="17965042" y="6483151"/>
            <a:ext cx="2478782" cy="1977927"/>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7" name="Line"/>
          <p:cNvSpPr/>
          <p:nvPr/>
        </p:nvSpPr>
        <p:spPr>
          <a:xfrm flipV="1">
            <a:off x="16233775" y="6556573"/>
            <a:ext cx="320677" cy="2818905"/>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8" name="Line"/>
          <p:cNvSpPr/>
          <p:nvPr/>
        </p:nvSpPr>
        <p:spPr>
          <a:xfrm flipV="1">
            <a:off x="14366875" y="6442571"/>
            <a:ext cx="1107283" cy="2018507"/>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9" name="Line"/>
          <p:cNvSpPr/>
          <p:nvPr/>
        </p:nvSpPr>
        <p:spPr>
          <a:xfrm flipH="1">
            <a:off x="17339766" y="11148020"/>
            <a:ext cx="1340347" cy="1797528"/>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0" name="Line"/>
          <p:cNvSpPr/>
          <p:nvPr/>
        </p:nvSpPr>
        <p:spPr>
          <a:xfrm>
            <a:off x="14463712" y="11682710"/>
            <a:ext cx="1136155" cy="1335882"/>
          </a:xfrm>
          <a:prstGeom prst="line">
            <a:avLst/>
          </a:prstGeom>
          <a:ln w="114300">
            <a:solidFill>
              <a:srgbClr val="FFFB00"/>
            </a:solidFill>
            <a:miter lim="400000"/>
            <a:headEnd type="stealth"/>
          </a:ln>
          <a:effectLst>
            <a:outerShdw blurRad="1905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cxnSp>
        <p:nvCxnSpPr>
          <p:cNvPr id="91" name="Connection Line"/>
          <p:cNvCxnSpPr>
            <a:stCxn id="67" idx="0"/>
            <a:endCxn id="69" idx="0"/>
          </p:cNvCxnSpPr>
          <p:nvPr/>
        </p:nvCxnSpPr>
        <p:spPr>
          <a:xfrm flipH="1">
            <a:off x="12039600" y="8705850"/>
            <a:ext cx="1885950" cy="2857500"/>
          </a:xfrm>
          <a:prstGeom prst="straightConnector1">
            <a:avLst/>
          </a:prstGeom>
          <a:ln w="88900" cap="sq">
            <a:solidFill>
              <a:srgbClr val="941100"/>
            </a:solidFill>
            <a:miter lim="400000"/>
          </a:ln>
        </p:spPr>
      </p:cxnSp>
      <p:sp>
        <p:nvSpPr>
          <p:cNvPr id="92" name="Line"/>
          <p:cNvSpPr/>
          <p:nvPr/>
        </p:nvSpPr>
        <p:spPr>
          <a:xfrm>
            <a:off x="17764551" y="2551472"/>
            <a:ext cx="1291800" cy="915916"/>
          </a:xfrm>
          <a:custGeom>
            <a:avLst/>
            <a:gdLst/>
            <a:ahLst/>
            <a:cxnLst>
              <a:cxn ang="0">
                <a:pos x="wd2" y="hd2"/>
              </a:cxn>
              <a:cxn ang="5400000">
                <a:pos x="wd2" y="hd2"/>
              </a:cxn>
              <a:cxn ang="10800000">
                <a:pos x="wd2" y="hd2"/>
              </a:cxn>
              <a:cxn ang="16200000">
                <a:pos x="wd2" y="hd2"/>
              </a:cxn>
            </a:cxnLst>
            <a:rect l="0" t="0" r="r" b="b"/>
            <a:pathLst>
              <a:path w="16513" h="20398" extrusionOk="0">
                <a:moveTo>
                  <a:pt x="13156" y="20186"/>
                </a:moveTo>
                <a:cubicBezTo>
                  <a:pt x="20725" y="6926"/>
                  <a:pt x="13129" y="1777"/>
                  <a:pt x="13129" y="1777"/>
                </a:cubicBezTo>
                <a:cubicBezTo>
                  <a:pt x="8622" y="-498"/>
                  <a:pt x="5443" y="-1202"/>
                  <a:pt x="2254" y="3422"/>
                </a:cubicBezTo>
                <a:cubicBezTo>
                  <a:pt x="-875" y="9351"/>
                  <a:pt x="-171" y="13719"/>
                  <a:pt x="949" y="16371"/>
                </a:cubicBezTo>
                <a:cubicBezTo>
                  <a:pt x="2070" y="19023"/>
                  <a:pt x="6240" y="19186"/>
                  <a:pt x="6680" y="20398"/>
                </a:cubicBezTo>
              </a:path>
            </a:pathLst>
          </a:custGeom>
          <a:ln w="127000">
            <a:solidFill>
              <a:srgbClr val="882111"/>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63"/>
                                        </p:tgtEl>
                                        <p:attrNameLst>
                                          <p:attrName>style.visibility</p:attrName>
                                        </p:attrNameLst>
                                      </p:cBhvr>
                                      <p:to>
                                        <p:strVal val="visible"/>
                                      </p:to>
                                    </p:set>
                                    <p:anim calcmode="lin" valueType="num">
                                      <p:cBhvr>
                                        <p:cTn id="7" dur="1000" fill="hold"/>
                                        <p:tgtEl>
                                          <p:spTgt spid="63"/>
                                        </p:tgtEl>
                                        <p:attrNameLst>
                                          <p:attrName>ppt_w</p:attrName>
                                        </p:attrNameLst>
                                      </p:cBhvr>
                                      <p:tavLst>
                                        <p:tav tm="0">
                                          <p:val>
                                            <p:strVal val="4*#ppt_w"/>
                                          </p:val>
                                        </p:tav>
                                        <p:tav tm="100000">
                                          <p:val>
                                            <p:strVal val="#ppt_w"/>
                                          </p:val>
                                        </p:tav>
                                      </p:tavLst>
                                    </p:anim>
                                    <p:anim calcmode="lin" valueType="num">
                                      <p:cBhvr>
                                        <p:cTn id="8" dur="1000" fill="hold"/>
                                        <p:tgtEl>
                                          <p:spTgt spid="63"/>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65"/>
                                        </p:tgtEl>
                                        <p:attrNameLst>
                                          <p:attrName>style.visibility</p:attrName>
                                        </p:attrNameLst>
                                      </p:cBhvr>
                                      <p:to>
                                        <p:strVal val="visible"/>
                                      </p:to>
                                    </p:set>
                                    <p:animEffect transition="in" filter="fade">
                                      <p:cBhvr>
                                        <p:cTn id="12" dur="750"/>
                                        <p:tgtEl>
                                          <p:spTgt spid="65"/>
                                        </p:tgtEl>
                                      </p:cBhvr>
                                    </p:animEffect>
                                  </p:childTnLst>
                                </p:cTn>
                              </p:par>
                            </p:childTnLst>
                          </p:cTn>
                        </p:par>
                        <p:par>
                          <p:cTn id="13" fill="hold">
                            <p:stCondLst>
                              <p:cond delay="1750"/>
                            </p:stCondLst>
                            <p:childTnLst>
                              <p:par>
                                <p:cTn id="14" presetID="10" presetClass="entr" fill="hold" grpId="0" nodeType="afterEffect">
                                  <p:stCondLst>
                                    <p:cond delay="0"/>
                                  </p:stCondLst>
                                  <p:iterate>
                                    <p:tmAbs val="0"/>
                                  </p:iterate>
                                  <p:childTnLst>
                                    <p:set>
                                      <p:cBhvr>
                                        <p:cTn id="15" fill="hold"/>
                                        <p:tgtEl>
                                          <p:spTgt spid="64">
                                            <p:bg/>
                                          </p:spTgt>
                                        </p:tgtEl>
                                        <p:attrNameLst>
                                          <p:attrName>style.visibility</p:attrName>
                                        </p:attrNameLst>
                                      </p:cBhvr>
                                      <p:to>
                                        <p:strVal val="visible"/>
                                      </p:to>
                                    </p:set>
                                    <p:animEffect transition="in" filter="fade">
                                      <p:cBhvr>
                                        <p:cTn id="16" dur="500"/>
                                        <p:tgtEl>
                                          <p:spTgt spid="64">
                                            <p:bg/>
                                          </p:spTgt>
                                        </p:tgtEl>
                                      </p:cBhvr>
                                    </p:animEffect>
                                  </p:childTnLst>
                                </p:cTn>
                              </p:par>
                              <p:par>
                                <p:cTn id="17" presetID="10" presetClass="entr" presetSubtype="0" fill="hold" grpId="0" nodeType="withEffect">
                                  <p:stCondLst>
                                    <p:cond delay="0"/>
                                  </p:stCondLst>
                                  <p:iterate>
                                    <p:tmAbs val="0"/>
                                  </p:iterate>
                                  <p:childTnLst>
                                    <p:set>
                                      <p:cBhvr>
                                        <p:cTn id="18" fill="hold"/>
                                        <p:tgtEl>
                                          <p:spTgt spid="64">
                                            <p:txEl>
                                              <p:pRg st="0" end="0"/>
                                            </p:txEl>
                                          </p:spTgt>
                                        </p:tgtEl>
                                        <p:attrNameLst>
                                          <p:attrName>style.visibility</p:attrName>
                                        </p:attrNameLst>
                                      </p:cBhvr>
                                      <p:to>
                                        <p:strVal val="visible"/>
                                      </p:to>
                                    </p:set>
                                    <p:animEffect transition="in" filter="fade">
                                      <p:cBhvr>
                                        <p:cTn id="19" dur="500"/>
                                        <p:tgtEl>
                                          <p:spTgt spid="6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iterate>
                                    <p:tmAbs val="0"/>
                                  </p:iterate>
                                  <p:childTnLst>
                                    <p:set>
                                      <p:cBhvr>
                                        <p:cTn id="23" fill="hold"/>
                                        <p:tgtEl>
                                          <p:spTgt spid="66"/>
                                        </p:tgtEl>
                                        <p:attrNameLst>
                                          <p:attrName>style.visibility</p:attrName>
                                        </p:attrNameLst>
                                      </p:cBhvr>
                                      <p:to>
                                        <p:strVal val="visible"/>
                                      </p:to>
                                    </p:set>
                                    <p:animEffect transition="in" filter="wipe(up)">
                                      <p:cBhvr>
                                        <p:cTn id="24" dur="500"/>
                                        <p:tgtEl>
                                          <p:spTgt spid="66"/>
                                        </p:tgtEl>
                                      </p:cBhvr>
                                    </p:animEffect>
                                  </p:childTnLst>
                                </p:cTn>
                              </p:par>
                            </p:childTnLst>
                          </p:cTn>
                        </p:par>
                        <p:par>
                          <p:cTn id="25" fill="hold">
                            <p:stCondLst>
                              <p:cond delay="500"/>
                            </p:stCondLst>
                            <p:childTnLst>
                              <p:par>
                                <p:cTn id="26" presetID="22" presetClass="entr" presetSubtype="1" fill="hold" grpId="0" nodeType="afterEffect">
                                  <p:stCondLst>
                                    <p:cond delay="0"/>
                                  </p:stCondLst>
                                  <p:iterate>
                                    <p:tmAbs val="0"/>
                                  </p:iterate>
                                  <p:childTnLst>
                                    <p:set>
                                      <p:cBhvr>
                                        <p:cTn id="27" fill="hold"/>
                                        <p:tgtEl>
                                          <p:spTgt spid="67"/>
                                        </p:tgtEl>
                                        <p:attrNameLst>
                                          <p:attrName>style.visibility</p:attrName>
                                        </p:attrNameLst>
                                      </p:cBhvr>
                                      <p:to>
                                        <p:strVal val="visible"/>
                                      </p:to>
                                    </p:set>
                                    <p:animEffect transition="in" filter="wipe(up)">
                                      <p:cBhvr>
                                        <p:cTn id="28" dur="500"/>
                                        <p:tgtEl>
                                          <p:spTgt spid="67"/>
                                        </p:tgtEl>
                                      </p:cBhvr>
                                    </p:animEffect>
                                  </p:childTnLst>
                                </p:cTn>
                              </p:par>
                            </p:childTnLst>
                          </p:cTn>
                        </p:par>
                        <p:par>
                          <p:cTn id="29" fill="hold">
                            <p:stCondLst>
                              <p:cond delay="1000"/>
                            </p:stCondLst>
                            <p:childTnLst>
                              <p:par>
                                <p:cTn id="30" presetID="22" presetClass="entr" presetSubtype="1" fill="hold" grpId="0" nodeType="afterEffect">
                                  <p:stCondLst>
                                    <p:cond delay="0"/>
                                  </p:stCondLst>
                                  <p:iterate>
                                    <p:tmAbs val="0"/>
                                  </p:iterate>
                                  <p:childTnLst>
                                    <p:set>
                                      <p:cBhvr>
                                        <p:cTn id="31" fill="hold"/>
                                        <p:tgtEl>
                                          <p:spTgt spid="68"/>
                                        </p:tgtEl>
                                        <p:attrNameLst>
                                          <p:attrName>style.visibility</p:attrName>
                                        </p:attrNameLst>
                                      </p:cBhvr>
                                      <p:to>
                                        <p:strVal val="visible"/>
                                      </p:to>
                                    </p:set>
                                    <p:animEffect transition="in" filter="wipe(up)">
                                      <p:cBhvr>
                                        <p:cTn id="32" dur="500"/>
                                        <p:tgtEl>
                                          <p:spTgt spid="68"/>
                                        </p:tgtEl>
                                      </p:cBhvr>
                                    </p:animEffect>
                                  </p:childTnLst>
                                </p:cTn>
                              </p:par>
                            </p:childTnLst>
                          </p:cTn>
                        </p:par>
                        <p:par>
                          <p:cTn id="33" fill="hold">
                            <p:stCondLst>
                              <p:cond delay="1500"/>
                            </p:stCondLst>
                            <p:childTnLst>
                              <p:par>
                                <p:cTn id="34" presetID="22" presetClass="entr" presetSubtype="1" fill="hold" grpId="0" nodeType="afterEffect">
                                  <p:stCondLst>
                                    <p:cond delay="0"/>
                                  </p:stCondLst>
                                  <p:iterate>
                                    <p:tmAbs val="0"/>
                                  </p:iterate>
                                  <p:childTnLst>
                                    <p:set>
                                      <p:cBhvr>
                                        <p:cTn id="35" fill="hold"/>
                                        <p:tgtEl>
                                          <p:spTgt spid="69"/>
                                        </p:tgtEl>
                                        <p:attrNameLst>
                                          <p:attrName>style.visibility</p:attrName>
                                        </p:attrNameLst>
                                      </p:cBhvr>
                                      <p:to>
                                        <p:strVal val="visible"/>
                                      </p:to>
                                    </p:set>
                                    <p:animEffect transition="in" filter="wipe(up)">
                                      <p:cBhvr>
                                        <p:cTn id="36" dur="500"/>
                                        <p:tgtEl>
                                          <p:spTgt spid="69"/>
                                        </p:tgtEl>
                                      </p:cBhvr>
                                    </p:animEffect>
                                  </p:childTnLst>
                                </p:cTn>
                              </p:par>
                            </p:childTnLst>
                          </p:cTn>
                        </p:par>
                        <p:par>
                          <p:cTn id="37" fill="hold">
                            <p:stCondLst>
                              <p:cond delay="2000"/>
                            </p:stCondLst>
                            <p:childTnLst>
                              <p:par>
                                <p:cTn id="38" presetID="22" presetClass="entr" presetSubtype="1" fill="hold" grpId="0" nodeType="afterEffect">
                                  <p:stCondLst>
                                    <p:cond delay="0"/>
                                  </p:stCondLst>
                                  <p:iterate>
                                    <p:tmAbs val="0"/>
                                  </p:iterate>
                                  <p:childTnLst>
                                    <p:set>
                                      <p:cBhvr>
                                        <p:cTn id="39" fill="hold"/>
                                        <p:tgtEl>
                                          <p:spTgt spid="70"/>
                                        </p:tgtEl>
                                        <p:attrNameLst>
                                          <p:attrName>style.visibility</p:attrName>
                                        </p:attrNameLst>
                                      </p:cBhvr>
                                      <p:to>
                                        <p:strVal val="visible"/>
                                      </p:to>
                                    </p:set>
                                    <p:animEffect transition="in" filter="wipe(up)">
                                      <p:cBhvr>
                                        <p:cTn id="40" dur="500"/>
                                        <p:tgtEl>
                                          <p:spTgt spid="70"/>
                                        </p:tgtEl>
                                      </p:cBhvr>
                                    </p:animEffect>
                                  </p:childTnLst>
                                </p:cTn>
                              </p:par>
                            </p:childTnLst>
                          </p:cTn>
                        </p:par>
                        <p:par>
                          <p:cTn id="41" fill="hold">
                            <p:stCondLst>
                              <p:cond delay="2500"/>
                            </p:stCondLst>
                            <p:childTnLst>
                              <p:par>
                                <p:cTn id="42" presetID="22" presetClass="entr" presetSubtype="1" fill="hold" grpId="0" nodeType="afterEffect">
                                  <p:stCondLst>
                                    <p:cond delay="0"/>
                                  </p:stCondLst>
                                  <p:iterate>
                                    <p:tmAbs val="0"/>
                                  </p:iterate>
                                  <p:childTnLst>
                                    <p:set>
                                      <p:cBhvr>
                                        <p:cTn id="43" fill="hold"/>
                                        <p:tgtEl>
                                          <p:spTgt spid="71"/>
                                        </p:tgtEl>
                                        <p:attrNameLst>
                                          <p:attrName>style.visibility</p:attrName>
                                        </p:attrNameLst>
                                      </p:cBhvr>
                                      <p:to>
                                        <p:strVal val="visible"/>
                                      </p:to>
                                    </p:set>
                                    <p:animEffect transition="in" filter="wipe(up)">
                                      <p:cBhvr>
                                        <p:cTn id="44" dur="500"/>
                                        <p:tgtEl>
                                          <p:spTgt spid="71"/>
                                        </p:tgtEl>
                                      </p:cBhvr>
                                    </p:animEffect>
                                  </p:childTnLst>
                                </p:cTn>
                              </p:par>
                            </p:childTnLst>
                          </p:cTn>
                        </p:par>
                        <p:par>
                          <p:cTn id="45" fill="hold">
                            <p:stCondLst>
                              <p:cond delay="3000"/>
                            </p:stCondLst>
                            <p:childTnLst>
                              <p:par>
                                <p:cTn id="46" presetID="22" presetClass="entr" presetSubtype="1" fill="hold" grpId="0" nodeType="afterEffect">
                                  <p:stCondLst>
                                    <p:cond delay="0"/>
                                  </p:stCondLst>
                                  <p:iterate>
                                    <p:tmAbs val="0"/>
                                  </p:iterate>
                                  <p:childTnLst>
                                    <p:set>
                                      <p:cBhvr>
                                        <p:cTn id="47" fill="hold"/>
                                        <p:tgtEl>
                                          <p:spTgt spid="72"/>
                                        </p:tgtEl>
                                        <p:attrNameLst>
                                          <p:attrName>style.visibility</p:attrName>
                                        </p:attrNameLst>
                                      </p:cBhvr>
                                      <p:to>
                                        <p:strVal val="visible"/>
                                      </p:to>
                                    </p:set>
                                    <p:animEffect transition="in" filter="wipe(up)">
                                      <p:cBhvr>
                                        <p:cTn id="48" dur="500"/>
                                        <p:tgtEl>
                                          <p:spTgt spid="72"/>
                                        </p:tgtEl>
                                      </p:cBhvr>
                                    </p:animEffect>
                                  </p:childTnLst>
                                </p:cTn>
                              </p:par>
                            </p:childTnLst>
                          </p:cTn>
                        </p:par>
                        <p:par>
                          <p:cTn id="49" fill="hold">
                            <p:stCondLst>
                              <p:cond delay="3500"/>
                            </p:stCondLst>
                            <p:childTnLst>
                              <p:par>
                                <p:cTn id="50" presetID="22" presetClass="entr" presetSubtype="1" fill="hold" grpId="0" nodeType="afterEffect">
                                  <p:stCondLst>
                                    <p:cond delay="0"/>
                                  </p:stCondLst>
                                  <p:iterate>
                                    <p:tmAbs val="0"/>
                                  </p:iterate>
                                  <p:childTnLst>
                                    <p:set>
                                      <p:cBhvr>
                                        <p:cTn id="51" fill="hold"/>
                                        <p:tgtEl>
                                          <p:spTgt spid="73"/>
                                        </p:tgtEl>
                                        <p:attrNameLst>
                                          <p:attrName>style.visibility</p:attrName>
                                        </p:attrNameLst>
                                      </p:cBhvr>
                                      <p:to>
                                        <p:strVal val="visible"/>
                                      </p:to>
                                    </p:set>
                                    <p:animEffect transition="in" filter="wipe(up)">
                                      <p:cBhvr>
                                        <p:cTn id="52" dur="500"/>
                                        <p:tgtEl>
                                          <p:spTgt spid="73"/>
                                        </p:tgtEl>
                                      </p:cBhvr>
                                    </p:animEffect>
                                  </p:childTnLst>
                                </p:cTn>
                              </p:par>
                            </p:childTnLst>
                          </p:cTn>
                        </p:par>
                        <p:par>
                          <p:cTn id="53" fill="hold">
                            <p:stCondLst>
                              <p:cond delay="4000"/>
                            </p:stCondLst>
                            <p:childTnLst>
                              <p:par>
                                <p:cTn id="54" presetID="22" presetClass="entr" presetSubtype="1" fill="hold" grpId="0" nodeType="afterEffect">
                                  <p:stCondLst>
                                    <p:cond delay="0"/>
                                  </p:stCondLst>
                                  <p:iterate>
                                    <p:tmAbs val="0"/>
                                  </p:iterate>
                                  <p:childTnLst>
                                    <p:set>
                                      <p:cBhvr>
                                        <p:cTn id="55" fill="hold"/>
                                        <p:tgtEl>
                                          <p:spTgt spid="74"/>
                                        </p:tgtEl>
                                        <p:attrNameLst>
                                          <p:attrName>style.visibility</p:attrName>
                                        </p:attrNameLst>
                                      </p:cBhvr>
                                      <p:to>
                                        <p:strVal val="visible"/>
                                      </p:to>
                                    </p:set>
                                    <p:animEffect transition="in" filter="wipe(up)">
                                      <p:cBhvr>
                                        <p:cTn id="56" dur="500"/>
                                        <p:tgtEl>
                                          <p:spTgt spid="74"/>
                                        </p:tgtEl>
                                      </p:cBhvr>
                                    </p:animEffect>
                                  </p:childTnLst>
                                </p:cTn>
                              </p:par>
                            </p:childTnLst>
                          </p:cTn>
                        </p:par>
                        <p:par>
                          <p:cTn id="57" fill="hold">
                            <p:stCondLst>
                              <p:cond delay="4500"/>
                            </p:stCondLst>
                            <p:childTnLst>
                              <p:par>
                                <p:cTn id="58" presetID="22" presetClass="entr" presetSubtype="1" fill="hold" grpId="0" nodeType="afterEffect">
                                  <p:stCondLst>
                                    <p:cond delay="0"/>
                                  </p:stCondLst>
                                  <p:iterate>
                                    <p:tmAbs val="0"/>
                                  </p:iterate>
                                  <p:childTnLst>
                                    <p:set>
                                      <p:cBhvr>
                                        <p:cTn id="59" fill="hold"/>
                                        <p:tgtEl>
                                          <p:spTgt spid="75"/>
                                        </p:tgtEl>
                                        <p:attrNameLst>
                                          <p:attrName>style.visibility</p:attrName>
                                        </p:attrNameLst>
                                      </p:cBhvr>
                                      <p:to>
                                        <p:strVal val="visible"/>
                                      </p:to>
                                    </p:set>
                                    <p:animEffect transition="in" filter="wipe(up)">
                                      <p:cBhvr>
                                        <p:cTn id="60" dur="500"/>
                                        <p:tgtEl>
                                          <p:spTgt spid="75"/>
                                        </p:tgtEl>
                                      </p:cBhvr>
                                    </p:animEffect>
                                  </p:childTnLst>
                                </p:cTn>
                              </p:par>
                            </p:childTnLst>
                          </p:cTn>
                        </p:par>
                        <p:par>
                          <p:cTn id="61" fill="hold">
                            <p:stCondLst>
                              <p:cond delay="5000"/>
                            </p:stCondLst>
                            <p:childTnLst>
                              <p:par>
                                <p:cTn id="62" presetID="22" presetClass="entr" presetSubtype="1" fill="hold" grpId="0" nodeType="afterEffect">
                                  <p:stCondLst>
                                    <p:cond delay="0"/>
                                  </p:stCondLst>
                                  <p:iterate>
                                    <p:tmAbs val="0"/>
                                  </p:iterate>
                                  <p:childTnLst>
                                    <p:set>
                                      <p:cBhvr>
                                        <p:cTn id="63" fill="hold"/>
                                        <p:tgtEl>
                                          <p:spTgt spid="76"/>
                                        </p:tgtEl>
                                        <p:attrNameLst>
                                          <p:attrName>style.visibility</p:attrName>
                                        </p:attrNameLst>
                                      </p:cBhvr>
                                      <p:to>
                                        <p:strVal val="visible"/>
                                      </p:to>
                                    </p:set>
                                    <p:animEffect transition="in" filter="wipe(up)">
                                      <p:cBhvr>
                                        <p:cTn id="64" dur="500"/>
                                        <p:tgtEl>
                                          <p:spTgt spid="76"/>
                                        </p:tgtEl>
                                      </p:cBhvr>
                                    </p:animEffect>
                                  </p:childTnLst>
                                </p:cTn>
                              </p:par>
                            </p:childTnLst>
                          </p:cTn>
                        </p:par>
                        <p:par>
                          <p:cTn id="65" fill="hold">
                            <p:stCondLst>
                              <p:cond delay="5500"/>
                            </p:stCondLst>
                            <p:childTnLst>
                              <p:par>
                                <p:cTn id="66" presetID="22" presetClass="entr" presetSubtype="1" fill="hold" grpId="0" nodeType="afterEffect">
                                  <p:stCondLst>
                                    <p:cond delay="0"/>
                                  </p:stCondLst>
                                  <p:iterate>
                                    <p:tmAbs val="0"/>
                                  </p:iterate>
                                  <p:childTnLst>
                                    <p:set>
                                      <p:cBhvr>
                                        <p:cTn id="67" fill="hold"/>
                                        <p:tgtEl>
                                          <p:spTgt spid="77"/>
                                        </p:tgtEl>
                                        <p:attrNameLst>
                                          <p:attrName>style.visibility</p:attrName>
                                        </p:attrNameLst>
                                      </p:cBhvr>
                                      <p:to>
                                        <p:strVal val="visible"/>
                                      </p:to>
                                    </p:set>
                                    <p:animEffect transition="in" filter="wipe(up)">
                                      <p:cBhvr>
                                        <p:cTn id="68" dur="500"/>
                                        <p:tgtEl>
                                          <p:spTgt spid="77"/>
                                        </p:tgtEl>
                                      </p:cBhvr>
                                    </p:animEffect>
                                  </p:childTnLst>
                                </p:cTn>
                              </p:par>
                            </p:childTnLst>
                          </p:cTn>
                        </p:par>
                        <p:par>
                          <p:cTn id="69" fill="hold">
                            <p:stCondLst>
                              <p:cond delay="6000"/>
                            </p:stCondLst>
                            <p:childTnLst>
                              <p:par>
                                <p:cTn id="70" presetID="22" presetClass="entr" presetSubtype="1" fill="hold" grpId="0" nodeType="afterEffect">
                                  <p:stCondLst>
                                    <p:cond delay="0"/>
                                  </p:stCondLst>
                                  <p:iterate>
                                    <p:tmAbs val="0"/>
                                  </p:iterate>
                                  <p:childTnLst>
                                    <p:set>
                                      <p:cBhvr>
                                        <p:cTn id="71" fill="hold"/>
                                        <p:tgtEl>
                                          <p:spTgt spid="78"/>
                                        </p:tgtEl>
                                        <p:attrNameLst>
                                          <p:attrName>style.visibility</p:attrName>
                                        </p:attrNameLst>
                                      </p:cBhvr>
                                      <p:to>
                                        <p:strVal val="visible"/>
                                      </p:to>
                                    </p:set>
                                    <p:animEffect transition="in" filter="wipe(up)">
                                      <p:cBhvr>
                                        <p:cTn id="72" dur="500"/>
                                        <p:tgtEl>
                                          <p:spTgt spid="78"/>
                                        </p:tgtEl>
                                      </p:cBhvr>
                                    </p:animEffect>
                                  </p:childTnLst>
                                </p:cTn>
                              </p:par>
                            </p:childTnLst>
                          </p:cTn>
                        </p:par>
                        <p:par>
                          <p:cTn id="73" fill="hold">
                            <p:stCondLst>
                              <p:cond delay="6500"/>
                            </p:stCondLst>
                            <p:childTnLst>
                              <p:par>
                                <p:cTn id="74" presetID="22" presetClass="entr" presetSubtype="1" fill="hold" grpId="0" nodeType="afterEffect">
                                  <p:stCondLst>
                                    <p:cond delay="0"/>
                                  </p:stCondLst>
                                  <p:iterate>
                                    <p:tmAbs val="0"/>
                                  </p:iterate>
                                  <p:childTnLst>
                                    <p:set>
                                      <p:cBhvr>
                                        <p:cTn id="75" fill="hold"/>
                                        <p:tgtEl>
                                          <p:spTgt spid="79"/>
                                        </p:tgtEl>
                                        <p:attrNameLst>
                                          <p:attrName>style.visibility</p:attrName>
                                        </p:attrNameLst>
                                      </p:cBhvr>
                                      <p:to>
                                        <p:strVal val="visible"/>
                                      </p:to>
                                    </p:set>
                                    <p:animEffect transition="in" filter="wipe(up)">
                                      <p:cBhvr>
                                        <p:cTn id="76" dur="500"/>
                                        <p:tgtEl>
                                          <p:spTgt spid="79"/>
                                        </p:tgtEl>
                                      </p:cBhvr>
                                    </p:animEffect>
                                  </p:childTnLst>
                                </p:cTn>
                              </p:par>
                            </p:childTnLst>
                          </p:cTn>
                        </p:par>
                        <p:par>
                          <p:cTn id="77" fill="hold">
                            <p:stCondLst>
                              <p:cond delay="7000"/>
                            </p:stCondLst>
                            <p:childTnLst>
                              <p:par>
                                <p:cTn id="78" presetID="22" presetClass="entr" presetSubtype="1" fill="hold" grpId="0" nodeType="afterEffect">
                                  <p:stCondLst>
                                    <p:cond delay="0"/>
                                  </p:stCondLst>
                                  <p:iterate>
                                    <p:tmAbs val="0"/>
                                  </p:iterate>
                                  <p:childTnLst>
                                    <p:set>
                                      <p:cBhvr>
                                        <p:cTn id="79" fill="hold"/>
                                        <p:tgtEl>
                                          <p:spTgt spid="80"/>
                                        </p:tgtEl>
                                        <p:attrNameLst>
                                          <p:attrName>style.visibility</p:attrName>
                                        </p:attrNameLst>
                                      </p:cBhvr>
                                      <p:to>
                                        <p:strVal val="visible"/>
                                      </p:to>
                                    </p:set>
                                    <p:animEffect transition="in" filter="wipe(up)">
                                      <p:cBhvr>
                                        <p:cTn id="80" dur="500"/>
                                        <p:tgtEl>
                                          <p:spTgt spid="80"/>
                                        </p:tgtEl>
                                      </p:cBhvr>
                                    </p:animEffect>
                                  </p:childTnLst>
                                </p:cTn>
                              </p:par>
                            </p:childTnLst>
                          </p:cTn>
                        </p:par>
                        <p:par>
                          <p:cTn id="81" fill="hold">
                            <p:stCondLst>
                              <p:cond delay="7500"/>
                            </p:stCondLst>
                            <p:childTnLst>
                              <p:par>
                                <p:cTn id="82" presetID="22" presetClass="entr" presetSubtype="1" fill="hold" grpId="0" nodeType="afterEffect">
                                  <p:stCondLst>
                                    <p:cond delay="0"/>
                                  </p:stCondLst>
                                  <p:iterate>
                                    <p:tmAbs val="0"/>
                                  </p:iterate>
                                  <p:childTnLst>
                                    <p:set>
                                      <p:cBhvr>
                                        <p:cTn id="83" fill="hold"/>
                                        <p:tgtEl>
                                          <p:spTgt spid="91"/>
                                        </p:tgtEl>
                                        <p:attrNameLst>
                                          <p:attrName>style.visibility</p:attrName>
                                        </p:attrNameLst>
                                      </p:cBhvr>
                                      <p:to>
                                        <p:strVal val="visible"/>
                                      </p:to>
                                    </p:set>
                                    <p:animEffect transition="in" filter="wipe(up)">
                                      <p:cBhvr>
                                        <p:cTn id="84" dur="500"/>
                                        <p:tgtEl>
                                          <p:spTgt spid="91"/>
                                        </p:tgtEl>
                                      </p:cBhvr>
                                    </p:animEffect>
                                  </p:childTnLst>
                                </p:cTn>
                              </p:par>
                            </p:childTnLst>
                          </p:cTn>
                        </p:par>
                        <p:par>
                          <p:cTn id="85" fill="hold">
                            <p:stCondLst>
                              <p:cond delay="8000"/>
                            </p:stCondLst>
                            <p:childTnLst>
                              <p:par>
                                <p:cTn id="86" presetID="22" presetClass="entr" presetSubtype="1" fill="hold" grpId="0" nodeType="afterEffect">
                                  <p:stCondLst>
                                    <p:cond delay="0"/>
                                  </p:stCondLst>
                                  <p:iterate>
                                    <p:tmAbs val="0"/>
                                  </p:iterate>
                                  <p:childTnLst>
                                    <p:set>
                                      <p:cBhvr>
                                        <p:cTn id="87" fill="hold"/>
                                        <p:tgtEl>
                                          <p:spTgt spid="81"/>
                                        </p:tgtEl>
                                        <p:attrNameLst>
                                          <p:attrName>style.visibility</p:attrName>
                                        </p:attrNameLst>
                                      </p:cBhvr>
                                      <p:to>
                                        <p:strVal val="visible"/>
                                      </p:to>
                                    </p:set>
                                    <p:animEffect transition="in" filter="wipe(up)">
                                      <p:cBhvr>
                                        <p:cTn id="88" dur="500"/>
                                        <p:tgtEl>
                                          <p:spTgt spid="81"/>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fill="hold" grpId="0" nodeType="clickEffect">
                                  <p:stCondLst>
                                    <p:cond delay="0"/>
                                  </p:stCondLst>
                                  <p:iterate>
                                    <p:tmAbs val="0"/>
                                  </p:iterate>
                                  <p:childTnLst>
                                    <p:set>
                                      <p:cBhvr>
                                        <p:cTn id="92" fill="hold"/>
                                        <p:tgtEl>
                                          <p:spTgt spid="82"/>
                                        </p:tgtEl>
                                        <p:attrNameLst>
                                          <p:attrName>style.visibility</p:attrName>
                                        </p:attrNameLst>
                                      </p:cBhvr>
                                      <p:to>
                                        <p:strVal val="visible"/>
                                      </p:to>
                                    </p:set>
                                    <p:animEffect transition="in" filter="fade">
                                      <p:cBhvr>
                                        <p:cTn id="93" dur="750"/>
                                        <p:tgtEl>
                                          <p:spTgt spid="82"/>
                                        </p:tgtEl>
                                      </p:cBhvr>
                                    </p:animEffect>
                                  </p:childTnLst>
                                </p:cTn>
                              </p:par>
                            </p:childTnLst>
                          </p:cTn>
                        </p:par>
                        <p:par>
                          <p:cTn id="94" fill="hold">
                            <p:stCondLst>
                              <p:cond delay="750"/>
                            </p:stCondLst>
                            <p:childTnLst>
                              <p:par>
                                <p:cTn id="95" presetID="22" presetClass="entr" presetSubtype="8" fill="hold" grpId="0" nodeType="afterEffect">
                                  <p:stCondLst>
                                    <p:cond delay="0"/>
                                  </p:stCondLst>
                                  <p:iterate>
                                    <p:tmAbs val="0"/>
                                  </p:iterate>
                                  <p:childTnLst>
                                    <p:set>
                                      <p:cBhvr>
                                        <p:cTn id="96" fill="hold"/>
                                        <p:tgtEl>
                                          <p:spTgt spid="84"/>
                                        </p:tgtEl>
                                        <p:attrNameLst>
                                          <p:attrName>style.visibility</p:attrName>
                                        </p:attrNameLst>
                                      </p:cBhvr>
                                      <p:to>
                                        <p:strVal val="visible"/>
                                      </p:to>
                                    </p:set>
                                    <p:animEffect transition="in" filter="wipe(left)">
                                      <p:cBhvr>
                                        <p:cTn id="97" dur="500"/>
                                        <p:tgtEl>
                                          <p:spTgt spid="84"/>
                                        </p:tgtEl>
                                      </p:cBhvr>
                                    </p:animEffect>
                                  </p:childTnLst>
                                </p:cTn>
                              </p:par>
                            </p:childTnLst>
                          </p:cTn>
                        </p:par>
                        <p:par>
                          <p:cTn id="98" fill="hold">
                            <p:stCondLst>
                              <p:cond delay="1250"/>
                            </p:stCondLst>
                            <p:childTnLst>
                              <p:par>
                                <p:cTn id="99" presetID="22" presetClass="entr" presetSubtype="8" fill="hold" grpId="0" nodeType="afterEffect">
                                  <p:stCondLst>
                                    <p:cond delay="0"/>
                                  </p:stCondLst>
                                  <p:iterate>
                                    <p:tmAbs val="0"/>
                                  </p:iterate>
                                  <p:childTnLst>
                                    <p:set>
                                      <p:cBhvr>
                                        <p:cTn id="100" fill="hold"/>
                                        <p:tgtEl>
                                          <p:spTgt spid="85"/>
                                        </p:tgtEl>
                                        <p:attrNameLst>
                                          <p:attrName>style.visibility</p:attrName>
                                        </p:attrNameLst>
                                      </p:cBhvr>
                                      <p:to>
                                        <p:strVal val="visible"/>
                                      </p:to>
                                    </p:set>
                                    <p:animEffect transition="in" filter="wipe(left)">
                                      <p:cBhvr>
                                        <p:cTn id="101" dur="500"/>
                                        <p:tgtEl>
                                          <p:spTgt spid="85"/>
                                        </p:tgtEl>
                                      </p:cBhvr>
                                    </p:animEffect>
                                  </p:childTnLst>
                                </p:cTn>
                              </p:par>
                            </p:childTnLst>
                          </p:cTn>
                        </p:par>
                        <p:par>
                          <p:cTn id="102" fill="hold">
                            <p:stCondLst>
                              <p:cond delay="1750"/>
                            </p:stCondLst>
                            <p:childTnLst>
                              <p:par>
                                <p:cTn id="103" presetID="22" presetClass="entr" presetSubtype="8" fill="hold" grpId="0" nodeType="afterEffect">
                                  <p:stCondLst>
                                    <p:cond delay="0"/>
                                  </p:stCondLst>
                                  <p:iterate>
                                    <p:tmAbs val="0"/>
                                  </p:iterate>
                                  <p:childTnLst>
                                    <p:set>
                                      <p:cBhvr>
                                        <p:cTn id="104" fill="hold"/>
                                        <p:tgtEl>
                                          <p:spTgt spid="86"/>
                                        </p:tgtEl>
                                        <p:attrNameLst>
                                          <p:attrName>style.visibility</p:attrName>
                                        </p:attrNameLst>
                                      </p:cBhvr>
                                      <p:to>
                                        <p:strVal val="visible"/>
                                      </p:to>
                                    </p:set>
                                    <p:animEffect transition="in" filter="wipe(left)">
                                      <p:cBhvr>
                                        <p:cTn id="105" dur="500"/>
                                        <p:tgtEl>
                                          <p:spTgt spid="86"/>
                                        </p:tgtEl>
                                      </p:cBhvr>
                                    </p:animEffect>
                                  </p:childTnLst>
                                </p:cTn>
                              </p:par>
                            </p:childTnLst>
                          </p:cTn>
                        </p:par>
                        <p:par>
                          <p:cTn id="106" fill="hold">
                            <p:stCondLst>
                              <p:cond delay="2250"/>
                            </p:stCondLst>
                            <p:childTnLst>
                              <p:par>
                                <p:cTn id="107" presetID="22" presetClass="entr" presetSubtype="1" fill="hold" grpId="0" nodeType="afterEffect">
                                  <p:stCondLst>
                                    <p:cond delay="0"/>
                                  </p:stCondLst>
                                  <p:iterate>
                                    <p:tmAbs val="0"/>
                                  </p:iterate>
                                  <p:childTnLst>
                                    <p:set>
                                      <p:cBhvr>
                                        <p:cTn id="108" fill="hold"/>
                                        <p:tgtEl>
                                          <p:spTgt spid="87"/>
                                        </p:tgtEl>
                                        <p:attrNameLst>
                                          <p:attrName>style.visibility</p:attrName>
                                        </p:attrNameLst>
                                      </p:cBhvr>
                                      <p:to>
                                        <p:strVal val="visible"/>
                                      </p:to>
                                    </p:set>
                                    <p:animEffect transition="in" filter="wipe(up)">
                                      <p:cBhvr>
                                        <p:cTn id="109" dur="500"/>
                                        <p:tgtEl>
                                          <p:spTgt spid="87"/>
                                        </p:tgtEl>
                                      </p:cBhvr>
                                    </p:animEffect>
                                  </p:childTnLst>
                                </p:cTn>
                              </p:par>
                            </p:childTnLst>
                          </p:cTn>
                        </p:par>
                        <p:par>
                          <p:cTn id="110" fill="hold">
                            <p:stCondLst>
                              <p:cond delay="2750"/>
                            </p:stCondLst>
                            <p:childTnLst>
                              <p:par>
                                <p:cTn id="111" presetID="22" presetClass="entr" presetSubtype="1" fill="hold" grpId="0" nodeType="afterEffect">
                                  <p:stCondLst>
                                    <p:cond delay="0"/>
                                  </p:stCondLst>
                                  <p:iterate>
                                    <p:tmAbs val="0"/>
                                  </p:iterate>
                                  <p:childTnLst>
                                    <p:set>
                                      <p:cBhvr>
                                        <p:cTn id="112" fill="hold"/>
                                        <p:tgtEl>
                                          <p:spTgt spid="88"/>
                                        </p:tgtEl>
                                        <p:attrNameLst>
                                          <p:attrName>style.visibility</p:attrName>
                                        </p:attrNameLst>
                                      </p:cBhvr>
                                      <p:to>
                                        <p:strVal val="visible"/>
                                      </p:to>
                                    </p:set>
                                    <p:animEffect transition="in" filter="wipe(up)">
                                      <p:cBhvr>
                                        <p:cTn id="113" dur="500"/>
                                        <p:tgtEl>
                                          <p:spTgt spid="88"/>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fill="hold" grpId="0" nodeType="clickEffect">
                                  <p:stCondLst>
                                    <p:cond delay="0"/>
                                  </p:stCondLst>
                                  <p:iterate>
                                    <p:tmAbs val="0"/>
                                  </p:iterate>
                                  <p:childTnLst>
                                    <p:set>
                                      <p:cBhvr>
                                        <p:cTn id="117" fill="hold"/>
                                        <p:tgtEl>
                                          <p:spTgt spid="83"/>
                                        </p:tgtEl>
                                        <p:attrNameLst>
                                          <p:attrName>style.visibility</p:attrName>
                                        </p:attrNameLst>
                                      </p:cBhvr>
                                      <p:to>
                                        <p:strVal val="visible"/>
                                      </p:to>
                                    </p:set>
                                    <p:animEffect transition="in" filter="fade">
                                      <p:cBhvr>
                                        <p:cTn id="118" dur="500"/>
                                        <p:tgtEl>
                                          <p:spTgt spid="83"/>
                                        </p:tgtEl>
                                      </p:cBhvr>
                                    </p:animEffect>
                                  </p:childTnLst>
                                </p:cTn>
                              </p:par>
                            </p:childTnLst>
                          </p:cTn>
                        </p:par>
                        <p:par>
                          <p:cTn id="119" fill="hold">
                            <p:stCondLst>
                              <p:cond delay="500"/>
                            </p:stCondLst>
                            <p:childTnLst>
                              <p:par>
                                <p:cTn id="120" presetID="22" presetClass="entr" presetSubtype="8" fill="hold" grpId="0" nodeType="afterEffect">
                                  <p:stCondLst>
                                    <p:cond delay="0"/>
                                  </p:stCondLst>
                                  <p:iterate>
                                    <p:tmAbs val="0"/>
                                  </p:iterate>
                                  <p:childTnLst>
                                    <p:set>
                                      <p:cBhvr>
                                        <p:cTn id="121" fill="hold"/>
                                        <p:tgtEl>
                                          <p:spTgt spid="89"/>
                                        </p:tgtEl>
                                        <p:attrNameLst>
                                          <p:attrName>style.visibility</p:attrName>
                                        </p:attrNameLst>
                                      </p:cBhvr>
                                      <p:to>
                                        <p:strVal val="visible"/>
                                      </p:to>
                                    </p:set>
                                    <p:animEffect transition="in" filter="wipe(left)">
                                      <p:cBhvr>
                                        <p:cTn id="122" dur="500"/>
                                        <p:tgtEl>
                                          <p:spTgt spid="89"/>
                                        </p:tgtEl>
                                      </p:cBhvr>
                                    </p:animEffect>
                                  </p:childTnLst>
                                </p:cTn>
                              </p:par>
                            </p:childTnLst>
                          </p:cTn>
                        </p:par>
                        <p:par>
                          <p:cTn id="123" fill="hold">
                            <p:stCondLst>
                              <p:cond delay="1000"/>
                            </p:stCondLst>
                            <p:childTnLst>
                              <p:par>
                                <p:cTn id="124" presetID="22" presetClass="entr" presetSubtype="8" fill="hold" grpId="0" nodeType="afterEffect">
                                  <p:stCondLst>
                                    <p:cond delay="0"/>
                                  </p:stCondLst>
                                  <p:iterate>
                                    <p:tmAbs val="0"/>
                                  </p:iterate>
                                  <p:childTnLst>
                                    <p:set>
                                      <p:cBhvr>
                                        <p:cTn id="125" fill="hold"/>
                                        <p:tgtEl>
                                          <p:spTgt spid="90"/>
                                        </p:tgtEl>
                                        <p:attrNameLst>
                                          <p:attrName>style.visibility</p:attrName>
                                        </p:attrNameLst>
                                      </p:cBhvr>
                                      <p:to>
                                        <p:strVal val="visible"/>
                                      </p:to>
                                    </p:set>
                                    <p:animEffect transition="in" filter="wipe(left)">
                                      <p:cBhvr>
                                        <p:cTn id="126" dur="500"/>
                                        <p:tgtEl>
                                          <p:spTgt spid="90"/>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fill="hold" grpId="0" nodeType="clickEffect">
                                  <p:stCondLst>
                                    <p:cond delay="0"/>
                                  </p:stCondLst>
                                  <p:iterate>
                                    <p:tmAbs val="0"/>
                                  </p:iterate>
                                  <p:childTnLst>
                                    <p:set>
                                      <p:cBhvr>
                                        <p:cTn id="130" fill="hold"/>
                                        <p:tgtEl>
                                          <p:spTgt spid="64">
                                            <p:txEl>
                                              <p:pRg st="1" end="1"/>
                                            </p:txEl>
                                          </p:spTgt>
                                        </p:tgtEl>
                                        <p:attrNameLst>
                                          <p:attrName>style.visibility</p:attrName>
                                        </p:attrNameLst>
                                      </p:cBhvr>
                                      <p:to>
                                        <p:strVal val="visible"/>
                                      </p:to>
                                    </p:set>
                                    <p:animEffect transition="in" filter="fade">
                                      <p:cBhvr>
                                        <p:cTn id="131" dur="500"/>
                                        <p:tgtEl>
                                          <p:spTgt spid="64">
                                            <p:txEl>
                                              <p:pRg st="1" end="1"/>
                                            </p:txEl>
                                          </p:spTgt>
                                        </p:tgtEl>
                                      </p:cBhvr>
                                    </p:animEffect>
                                  </p:childTnLst>
                                </p:cTn>
                              </p:par>
                            </p:childTnLst>
                          </p:cTn>
                        </p:par>
                        <p:par>
                          <p:cTn id="132" fill="hold">
                            <p:stCondLst>
                              <p:cond delay="500"/>
                            </p:stCondLst>
                            <p:childTnLst>
                              <p:par>
                                <p:cTn id="133" presetID="23" presetClass="exit" presetSubtype="32" fill="hold" grpId="1" nodeType="afterEffect">
                                  <p:stCondLst>
                                    <p:cond delay="0"/>
                                  </p:stCondLst>
                                  <p:iterate>
                                    <p:tmAbs val="0"/>
                                  </p:iterate>
                                  <p:childTnLst>
                                    <p:anim calcmode="lin" valueType="num">
                                      <p:cBhvr>
                                        <p:cTn id="134" dur="500" fill="hold"/>
                                        <p:tgtEl>
                                          <p:spTgt spid="82"/>
                                        </p:tgtEl>
                                        <p:attrNameLst>
                                          <p:attrName>ppt_w</p:attrName>
                                        </p:attrNameLst>
                                      </p:cBhvr>
                                      <p:tavLst>
                                        <p:tav tm="0">
                                          <p:val>
                                            <p:strVal val="ppt_w"/>
                                          </p:val>
                                        </p:tav>
                                        <p:tav tm="100000">
                                          <p:val>
                                            <p:fltVal val="0"/>
                                          </p:val>
                                        </p:tav>
                                      </p:tavLst>
                                    </p:anim>
                                    <p:anim calcmode="lin" valueType="num">
                                      <p:cBhvr>
                                        <p:cTn id="135" dur="500" fill="hold"/>
                                        <p:tgtEl>
                                          <p:spTgt spid="82"/>
                                        </p:tgtEl>
                                        <p:attrNameLst>
                                          <p:attrName>ppt_h</p:attrName>
                                        </p:attrNameLst>
                                      </p:cBhvr>
                                      <p:tavLst>
                                        <p:tav tm="0">
                                          <p:val>
                                            <p:strVal val="ppt_h"/>
                                          </p:val>
                                        </p:tav>
                                        <p:tav tm="100000">
                                          <p:val>
                                            <p:fltVal val="0"/>
                                          </p:val>
                                        </p:tav>
                                      </p:tavLst>
                                    </p:anim>
                                    <p:set>
                                      <p:cBhvr>
                                        <p:cTn id="136" fill="hold">
                                          <p:stCondLst>
                                            <p:cond delay="499"/>
                                          </p:stCondLst>
                                        </p:cTn>
                                        <p:tgtEl>
                                          <p:spTgt spid="82"/>
                                        </p:tgtEl>
                                        <p:attrNameLst>
                                          <p:attrName>style.visibility</p:attrName>
                                        </p:attrNameLst>
                                      </p:cBhvr>
                                      <p:to>
                                        <p:strVal val="hidden"/>
                                      </p:to>
                                    </p:set>
                                  </p:childTnLst>
                                </p:cTn>
                              </p:par>
                            </p:childTnLst>
                          </p:cTn>
                        </p:par>
                        <p:par>
                          <p:cTn id="137" fill="hold">
                            <p:stCondLst>
                              <p:cond delay="1000"/>
                            </p:stCondLst>
                            <p:childTnLst>
                              <p:par>
                                <p:cTn id="138" presetID="23" presetClass="exit" presetSubtype="32" fill="hold" grpId="1" nodeType="afterEffect">
                                  <p:stCondLst>
                                    <p:cond delay="0"/>
                                  </p:stCondLst>
                                  <p:iterate>
                                    <p:tmAbs val="0"/>
                                  </p:iterate>
                                  <p:childTnLst>
                                    <p:anim calcmode="lin" valueType="num">
                                      <p:cBhvr>
                                        <p:cTn id="139" dur="500" fill="hold"/>
                                        <p:tgtEl>
                                          <p:spTgt spid="83"/>
                                        </p:tgtEl>
                                        <p:attrNameLst>
                                          <p:attrName>ppt_w</p:attrName>
                                        </p:attrNameLst>
                                      </p:cBhvr>
                                      <p:tavLst>
                                        <p:tav tm="0">
                                          <p:val>
                                            <p:strVal val="ppt_w"/>
                                          </p:val>
                                        </p:tav>
                                        <p:tav tm="100000">
                                          <p:val>
                                            <p:fltVal val="0"/>
                                          </p:val>
                                        </p:tav>
                                      </p:tavLst>
                                    </p:anim>
                                    <p:anim calcmode="lin" valueType="num">
                                      <p:cBhvr>
                                        <p:cTn id="140" dur="500" fill="hold"/>
                                        <p:tgtEl>
                                          <p:spTgt spid="83"/>
                                        </p:tgtEl>
                                        <p:attrNameLst>
                                          <p:attrName>ppt_h</p:attrName>
                                        </p:attrNameLst>
                                      </p:cBhvr>
                                      <p:tavLst>
                                        <p:tav tm="0">
                                          <p:val>
                                            <p:strVal val="ppt_h"/>
                                          </p:val>
                                        </p:tav>
                                        <p:tav tm="100000">
                                          <p:val>
                                            <p:fltVal val="0"/>
                                          </p:val>
                                        </p:tav>
                                      </p:tavLst>
                                    </p:anim>
                                    <p:set>
                                      <p:cBhvr>
                                        <p:cTn id="141" fill="hold">
                                          <p:stCondLst>
                                            <p:cond delay="499"/>
                                          </p:stCondLst>
                                        </p:cTn>
                                        <p:tgtEl>
                                          <p:spTgt spid="83"/>
                                        </p:tgtEl>
                                        <p:attrNameLst>
                                          <p:attrName>style.visibility</p:attrName>
                                        </p:attrNameLst>
                                      </p:cBhvr>
                                      <p:to>
                                        <p:strVal val="hidden"/>
                                      </p:to>
                                    </p:set>
                                  </p:childTnLst>
                                </p:cTn>
                              </p:par>
                            </p:childTnLst>
                          </p:cTn>
                        </p:par>
                        <p:par>
                          <p:cTn id="142" fill="hold">
                            <p:stCondLst>
                              <p:cond delay="1500"/>
                            </p:stCondLst>
                            <p:childTnLst>
                              <p:par>
                                <p:cTn id="143" presetID="23" presetClass="exit" presetSubtype="32" fill="hold" grpId="1" nodeType="afterEffect">
                                  <p:stCondLst>
                                    <p:cond delay="0"/>
                                  </p:stCondLst>
                                  <p:iterate>
                                    <p:tmAbs val="0"/>
                                  </p:iterate>
                                  <p:childTnLst>
                                    <p:anim calcmode="lin" valueType="num">
                                      <p:cBhvr>
                                        <p:cTn id="144" dur="500" fill="hold"/>
                                        <p:tgtEl>
                                          <p:spTgt spid="84"/>
                                        </p:tgtEl>
                                        <p:attrNameLst>
                                          <p:attrName>ppt_w</p:attrName>
                                        </p:attrNameLst>
                                      </p:cBhvr>
                                      <p:tavLst>
                                        <p:tav tm="0">
                                          <p:val>
                                            <p:strVal val="ppt_w"/>
                                          </p:val>
                                        </p:tav>
                                        <p:tav tm="100000">
                                          <p:val>
                                            <p:fltVal val="0"/>
                                          </p:val>
                                        </p:tav>
                                      </p:tavLst>
                                    </p:anim>
                                    <p:anim calcmode="lin" valueType="num">
                                      <p:cBhvr>
                                        <p:cTn id="145" dur="500" fill="hold"/>
                                        <p:tgtEl>
                                          <p:spTgt spid="84"/>
                                        </p:tgtEl>
                                        <p:attrNameLst>
                                          <p:attrName>ppt_h</p:attrName>
                                        </p:attrNameLst>
                                      </p:cBhvr>
                                      <p:tavLst>
                                        <p:tav tm="0">
                                          <p:val>
                                            <p:strVal val="ppt_h"/>
                                          </p:val>
                                        </p:tav>
                                        <p:tav tm="100000">
                                          <p:val>
                                            <p:fltVal val="0"/>
                                          </p:val>
                                        </p:tav>
                                      </p:tavLst>
                                    </p:anim>
                                    <p:set>
                                      <p:cBhvr>
                                        <p:cTn id="146" fill="hold">
                                          <p:stCondLst>
                                            <p:cond delay="499"/>
                                          </p:stCondLst>
                                        </p:cTn>
                                        <p:tgtEl>
                                          <p:spTgt spid="84"/>
                                        </p:tgtEl>
                                        <p:attrNameLst>
                                          <p:attrName>style.visibility</p:attrName>
                                        </p:attrNameLst>
                                      </p:cBhvr>
                                      <p:to>
                                        <p:strVal val="hidden"/>
                                      </p:to>
                                    </p:set>
                                  </p:childTnLst>
                                </p:cTn>
                              </p:par>
                            </p:childTnLst>
                          </p:cTn>
                        </p:par>
                        <p:par>
                          <p:cTn id="147" fill="hold">
                            <p:stCondLst>
                              <p:cond delay="2000"/>
                            </p:stCondLst>
                            <p:childTnLst>
                              <p:par>
                                <p:cTn id="148" presetID="23" presetClass="exit" presetSubtype="32" fill="hold" grpId="1" nodeType="afterEffect">
                                  <p:stCondLst>
                                    <p:cond delay="0"/>
                                  </p:stCondLst>
                                  <p:iterate>
                                    <p:tmAbs val="0"/>
                                  </p:iterate>
                                  <p:childTnLst>
                                    <p:anim calcmode="lin" valueType="num">
                                      <p:cBhvr>
                                        <p:cTn id="149" dur="500" fill="hold"/>
                                        <p:tgtEl>
                                          <p:spTgt spid="85"/>
                                        </p:tgtEl>
                                        <p:attrNameLst>
                                          <p:attrName>ppt_w</p:attrName>
                                        </p:attrNameLst>
                                      </p:cBhvr>
                                      <p:tavLst>
                                        <p:tav tm="0">
                                          <p:val>
                                            <p:strVal val="ppt_w"/>
                                          </p:val>
                                        </p:tav>
                                        <p:tav tm="100000">
                                          <p:val>
                                            <p:fltVal val="0"/>
                                          </p:val>
                                        </p:tav>
                                      </p:tavLst>
                                    </p:anim>
                                    <p:anim calcmode="lin" valueType="num">
                                      <p:cBhvr>
                                        <p:cTn id="150" dur="500" fill="hold"/>
                                        <p:tgtEl>
                                          <p:spTgt spid="85"/>
                                        </p:tgtEl>
                                        <p:attrNameLst>
                                          <p:attrName>ppt_h</p:attrName>
                                        </p:attrNameLst>
                                      </p:cBhvr>
                                      <p:tavLst>
                                        <p:tav tm="0">
                                          <p:val>
                                            <p:strVal val="ppt_h"/>
                                          </p:val>
                                        </p:tav>
                                        <p:tav tm="100000">
                                          <p:val>
                                            <p:fltVal val="0"/>
                                          </p:val>
                                        </p:tav>
                                      </p:tavLst>
                                    </p:anim>
                                    <p:set>
                                      <p:cBhvr>
                                        <p:cTn id="151" fill="hold">
                                          <p:stCondLst>
                                            <p:cond delay="499"/>
                                          </p:stCondLst>
                                        </p:cTn>
                                        <p:tgtEl>
                                          <p:spTgt spid="85"/>
                                        </p:tgtEl>
                                        <p:attrNameLst>
                                          <p:attrName>style.visibility</p:attrName>
                                        </p:attrNameLst>
                                      </p:cBhvr>
                                      <p:to>
                                        <p:strVal val="hidden"/>
                                      </p:to>
                                    </p:set>
                                  </p:childTnLst>
                                </p:cTn>
                              </p:par>
                            </p:childTnLst>
                          </p:cTn>
                        </p:par>
                        <p:par>
                          <p:cTn id="152" fill="hold">
                            <p:stCondLst>
                              <p:cond delay="2500"/>
                            </p:stCondLst>
                            <p:childTnLst>
                              <p:par>
                                <p:cTn id="153" presetID="23" presetClass="exit" presetSubtype="32" fill="hold" grpId="1" nodeType="afterEffect">
                                  <p:stCondLst>
                                    <p:cond delay="0"/>
                                  </p:stCondLst>
                                  <p:iterate>
                                    <p:tmAbs val="0"/>
                                  </p:iterate>
                                  <p:childTnLst>
                                    <p:anim calcmode="lin" valueType="num">
                                      <p:cBhvr>
                                        <p:cTn id="154" dur="500" fill="hold"/>
                                        <p:tgtEl>
                                          <p:spTgt spid="86"/>
                                        </p:tgtEl>
                                        <p:attrNameLst>
                                          <p:attrName>ppt_w</p:attrName>
                                        </p:attrNameLst>
                                      </p:cBhvr>
                                      <p:tavLst>
                                        <p:tav tm="0">
                                          <p:val>
                                            <p:strVal val="ppt_w"/>
                                          </p:val>
                                        </p:tav>
                                        <p:tav tm="100000">
                                          <p:val>
                                            <p:fltVal val="0"/>
                                          </p:val>
                                        </p:tav>
                                      </p:tavLst>
                                    </p:anim>
                                    <p:anim calcmode="lin" valueType="num">
                                      <p:cBhvr>
                                        <p:cTn id="155" dur="500" fill="hold"/>
                                        <p:tgtEl>
                                          <p:spTgt spid="86"/>
                                        </p:tgtEl>
                                        <p:attrNameLst>
                                          <p:attrName>ppt_h</p:attrName>
                                        </p:attrNameLst>
                                      </p:cBhvr>
                                      <p:tavLst>
                                        <p:tav tm="0">
                                          <p:val>
                                            <p:strVal val="ppt_h"/>
                                          </p:val>
                                        </p:tav>
                                        <p:tav tm="100000">
                                          <p:val>
                                            <p:fltVal val="0"/>
                                          </p:val>
                                        </p:tav>
                                      </p:tavLst>
                                    </p:anim>
                                    <p:set>
                                      <p:cBhvr>
                                        <p:cTn id="156" fill="hold">
                                          <p:stCondLst>
                                            <p:cond delay="499"/>
                                          </p:stCondLst>
                                        </p:cTn>
                                        <p:tgtEl>
                                          <p:spTgt spid="86"/>
                                        </p:tgtEl>
                                        <p:attrNameLst>
                                          <p:attrName>style.visibility</p:attrName>
                                        </p:attrNameLst>
                                      </p:cBhvr>
                                      <p:to>
                                        <p:strVal val="hidden"/>
                                      </p:to>
                                    </p:set>
                                  </p:childTnLst>
                                </p:cTn>
                              </p:par>
                            </p:childTnLst>
                          </p:cTn>
                        </p:par>
                        <p:par>
                          <p:cTn id="157" fill="hold">
                            <p:stCondLst>
                              <p:cond delay="3000"/>
                            </p:stCondLst>
                            <p:childTnLst>
                              <p:par>
                                <p:cTn id="158" presetID="23" presetClass="exit" presetSubtype="32" fill="hold" grpId="1" nodeType="afterEffect">
                                  <p:stCondLst>
                                    <p:cond delay="0"/>
                                  </p:stCondLst>
                                  <p:iterate>
                                    <p:tmAbs val="0"/>
                                  </p:iterate>
                                  <p:childTnLst>
                                    <p:anim calcmode="lin" valueType="num">
                                      <p:cBhvr>
                                        <p:cTn id="159" dur="500" fill="hold"/>
                                        <p:tgtEl>
                                          <p:spTgt spid="87"/>
                                        </p:tgtEl>
                                        <p:attrNameLst>
                                          <p:attrName>ppt_w</p:attrName>
                                        </p:attrNameLst>
                                      </p:cBhvr>
                                      <p:tavLst>
                                        <p:tav tm="0">
                                          <p:val>
                                            <p:strVal val="ppt_w"/>
                                          </p:val>
                                        </p:tav>
                                        <p:tav tm="100000">
                                          <p:val>
                                            <p:fltVal val="0"/>
                                          </p:val>
                                        </p:tav>
                                      </p:tavLst>
                                    </p:anim>
                                    <p:anim calcmode="lin" valueType="num">
                                      <p:cBhvr>
                                        <p:cTn id="160" dur="500" fill="hold"/>
                                        <p:tgtEl>
                                          <p:spTgt spid="87"/>
                                        </p:tgtEl>
                                        <p:attrNameLst>
                                          <p:attrName>ppt_h</p:attrName>
                                        </p:attrNameLst>
                                      </p:cBhvr>
                                      <p:tavLst>
                                        <p:tav tm="0">
                                          <p:val>
                                            <p:strVal val="ppt_h"/>
                                          </p:val>
                                        </p:tav>
                                        <p:tav tm="100000">
                                          <p:val>
                                            <p:fltVal val="0"/>
                                          </p:val>
                                        </p:tav>
                                      </p:tavLst>
                                    </p:anim>
                                    <p:set>
                                      <p:cBhvr>
                                        <p:cTn id="161" fill="hold">
                                          <p:stCondLst>
                                            <p:cond delay="499"/>
                                          </p:stCondLst>
                                        </p:cTn>
                                        <p:tgtEl>
                                          <p:spTgt spid="87"/>
                                        </p:tgtEl>
                                        <p:attrNameLst>
                                          <p:attrName>style.visibility</p:attrName>
                                        </p:attrNameLst>
                                      </p:cBhvr>
                                      <p:to>
                                        <p:strVal val="hidden"/>
                                      </p:to>
                                    </p:set>
                                  </p:childTnLst>
                                </p:cTn>
                              </p:par>
                            </p:childTnLst>
                          </p:cTn>
                        </p:par>
                        <p:par>
                          <p:cTn id="162" fill="hold">
                            <p:stCondLst>
                              <p:cond delay="3500"/>
                            </p:stCondLst>
                            <p:childTnLst>
                              <p:par>
                                <p:cTn id="163" presetID="23" presetClass="exit" presetSubtype="32" fill="hold" grpId="1" nodeType="afterEffect">
                                  <p:stCondLst>
                                    <p:cond delay="0"/>
                                  </p:stCondLst>
                                  <p:iterate>
                                    <p:tmAbs val="0"/>
                                  </p:iterate>
                                  <p:childTnLst>
                                    <p:anim calcmode="lin" valueType="num">
                                      <p:cBhvr>
                                        <p:cTn id="164" dur="500" fill="hold"/>
                                        <p:tgtEl>
                                          <p:spTgt spid="88"/>
                                        </p:tgtEl>
                                        <p:attrNameLst>
                                          <p:attrName>ppt_w</p:attrName>
                                        </p:attrNameLst>
                                      </p:cBhvr>
                                      <p:tavLst>
                                        <p:tav tm="0">
                                          <p:val>
                                            <p:strVal val="ppt_w"/>
                                          </p:val>
                                        </p:tav>
                                        <p:tav tm="100000">
                                          <p:val>
                                            <p:fltVal val="0"/>
                                          </p:val>
                                        </p:tav>
                                      </p:tavLst>
                                    </p:anim>
                                    <p:anim calcmode="lin" valueType="num">
                                      <p:cBhvr>
                                        <p:cTn id="165" dur="500" fill="hold"/>
                                        <p:tgtEl>
                                          <p:spTgt spid="88"/>
                                        </p:tgtEl>
                                        <p:attrNameLst>
                                          <p:attrName>ppt_h</p:attrName>
                                        </p:attrNameLst>
                                      </p:cBhvr>
                                      <p:tavLst>
                                        <p:tav tm="0">
                                          <p:val>
                                            <p:strVal val="ppt_h"/>
                                          </p:val>
                                        </p:tav>
                                        <p:tav tm="100000">
                                          <p:val>
                                            <p:fltVal val="0"/>
                                          </p:val>
                                        </p:tav>
                                      </p:tavLst>
                                    </p:anim>
                                    <p:set>
                                      <p:cBhvr>
                                        <p:cTn id="166" fill="hold">
                                          <p:stCondLst>
                                            <p:cond delay="499"/>
                                          </p:stCondLst>
                                        </p:cTn>
                                        <p:tgtEl>
                                          <p:spTgt spid="88"/>
                                        </p:tgtEl>
                                        <p:attrNameLst>
                                          <p:attrName>style.visibility</p:attrName>
                                        </p:attrNameLst>
                                      </p:cBhvr>
                                      <p:to>
                                        <p:strVal val="hidden"/>
                                      </p:to>
                                    </p:set>
                                  </p:childTnLst>
                                </p:cTn>
                              </p:par>
                            </p:childTnLst>
                          </p:cTn>
                        </p:par>
                        <p:par>
                          <p:cTn id="167" fill="hold">
                            <p:stCondLst>
                              <p:cond delay="4000"/>
                            </p:stCondLst>
                            <p:childTnLst>
                              <p:par>
                                <p:cTn id="168" presetID="23" presetClass="exit" presetSubtype="32" fill="hold" grpId="1" nodeType="afterEffect">
                                  <p:stCondLst>
                                    <p:cond delay="0"/>
                                  </p:stCondLst>
                                  <p:iterate>
                                    <p:tmAbs val="0"/>
                                  </p:iterate>
                                  <p:childTnLst>
                                    <p:anim calcmode="lin" valueType="num">
                                      <p:cBhvr>
                                        <p:cTn id="169" dur="500" fill="hold"/>
                                        <p:tgtEl>
                                          <p:spTgt spid="89"/>
                                        </p:tgtEl>
                                        <p:attrNameLst>
                                          <p:attrName>ppt_w</p:attrName>
                                        </p:attrNameLst>
                                      </p:cBhvr>
                                      <p:tavLst>
                                        <p:tav tm="0">
                                          <p:val>
                                            <p:strVal val="ppt_w"/>
                                          </p:val>
                                        </p:tav>
                                        <p:tav tm="100000">
                                          <p:val>
                                            <p:fltVal val="0"/>
                                          </p:val>
                                        </p:tav>
                                      </p:tavLst>
                                    </p:anim>
                                    <p:anim calcmode="lin" valueType="num">
                                      <p:cBhvr>
                                        <p:cTn id="170" dur="500" fill="hold"/>
                                        <p:tgtEl>
                                          <p:spTgt spid="89"/>
                                        </p:tgtEl>
                                        <p:attrNameLst>
                                          <p:attrName>ppt_h</p:attrName>
                                        </p:attrNameLst>
                                      </p:cBhvr>
                                      <p:tavLst>
                                        <p:tav tm="0">
                                          <p:val>
                                            <p:strVal val="ppt_h"/>
                                          </p:val>
                                        </p:tav>
                                        <p:tav tm="100000">
                                          <p:val>
                                            <p:fltVal val="0"/>
                                          </p:val>
                                        </p:tav>
                                      </p:tavLst>
                                    </p:anim>
                                    <p:set>
                                      <p:cBhvr>
                                        <p:cTn id="171" fill="hold">
                                          <p:stCondLst>
                                            <p:cond delay="499"/>
                                          </p:stCondLst>
                                        </p:cTn>
                                        <p:tgtEl>
                                          <p:spTgt spid="89"/>
                                        </p:tgtEl>
                                        <p:attrNameLst>
                                          <p:attrName>style.visibility</p:attrName>
                                        </p:attrNameLst>
                                      </p:cBhvr>
                                      <p:to>
                                        <p:strVal val="hidden"/>
                                      </p:to>
                                    </p:set>
                                  </p:childTnLst>
                                </p:cTn>
                              </p:par>
                            </p:childTnLst>
                          </p:cTn>
                        </p:par>
                        <p:par>
                          <p:cTn id="172" fill="hold">
                            <p:stCondLst>
                              <p:cond delay="4500"/>
                            </p:stCondLst>
                            <p:childTnLst>
                              <p:par>
                                <p:cTn id="173" presetID="23" presetClass="exit" presetSubtype="32" fill="hold" grpId="1" nodeType="afterEffect">
                                  <p:stCondLst>
                                    <p:cond delay="0"/>
                                  </p:stCondLst>
                                  <p:iterate>
                                    <p:tmAbs val="0"/>
                                  </p:iterate>
                                  <p:childTnLst>
                                    <p:anim calcmode="lin" valueType="num">
                                      <p:cBhvr>
                                        <p:cTn id="174" dur="500" fill="hold"/>
                                        <p:tgtEl>
                                          <p:spTgt spid="90"/>
                                        </p:tgtEl>
                                        <p:attrNameLst>
                                          <p:attrName>ppt_w</p:attrName>
                                        </p:attrNameLst>
                                      </p:cBhvr>
                                      <p:tavLst>
                                        <p:tav tm="0">
                                          <p:val>
                                            <p:strVal val="ppt_w"/>
                                          </p:val>
                                        </p:tav>
                                        <p:tav tm="100000">
                                          <p:val>
                                            <p:fltVal val="0"/>
                                          </p:val>
                                        </p:tav>
                                      </p:tavLst>
                                    </p:anim>
                                    <p:anim calcmode="lin" valueType="num">
                                      <p:cBhvr>
                                        <p:cTn id="175" dur="500" fill="hold"/>
                                        <p:tgtEl>
                                          <p:spTgt spid="90"/>
                                        </p:tgtEl>
                                        <p:attrNameLst>
                                          <p:attrName>ppt_h</p:attrName>
                                        </p:attrNameLst>
                                      </p:cBhvr>
                                      <p:tavLst>
                                        <p:tav tm="0">
                                          <p:val>
                                            <p:strVal val="ppt_h"/>
                                          </p:val>
                                        </p:tav>
                                        <p:tav tm="100000">
                                          <p:val>
                                            <p:fltVal val="0"/>
                                          </p:val>
                                        </p:tav>
                                      </p:tavLst>
                                    </p:anim>
                                    <p:set>
                                      <p:cBhvr>
                                        <p:cTn id="176" fill="hold">
                                          <p:stCondLst>
                                            <p:cond delay="499"/>
                                          </p:stCondLst>
                                        </p:cTn>
                                        <p:tgtEl>
                                          <p:spTgt spid="90"/>
                                        </p:tgtEl>
                                        <p:attrNameLst>
                                          <p:attrName>style.visibility</p:attrName>
                                        </p:attrNameLst>
                                      </p:cBhvr>
                                      <p:to>
                                        <p:strVal val="hidden"/>
                                      </p:to>
                                    </p:set>
                                  </p:childTnLst>
                                </p:cTn>
                              </p:par>
                            </p:childTnLst>
                          </p:cTn>
                        </p:par>
                        <p:par>
                          <p:cTn id="177" fill="hold">
                            <p:stCondLst>
                              <p:cond delay="5000"/>
                            </p:stCondLst>
                            <p:childTnLst>
                              <p:par>
                                <p:cTn id="178" presetID="23" presetClass="exit" presetSubtype="32" fill="hold" grpId="1" nodeType="afterEffect">
                                  <p:stCondLst>
                                    <p:cond delay="0"/>
                                  </p:stCondLst>
                                  <p:iterate>
                                    <p:tmAbs val="0"/>
                                  </p:iterate>
                                  <p:childTnLst>
                                    <p:anim calcmode="lin" valueType="num">
                                      <p:cBhvr>
                                        <p:cTn id="179" dur="500" fill="hold"/>
                                        <p:tgtEl>
                                          <p:spTgt spid="65"/>
                                        </p:tgtEl>
                                        <p:attrNameLst>
                                          <p:attrName>ppt_w</p:attrName>
                                        </p:attrNameLst>
                                      </p:cBhvr>
                                      <p:tavLst>
                                        <p:tav tm="0">
                                          <p:val>
                                            <p:strVal val="ppt_w"/>
                                          </p:val>
                                        </p:tav>
                                        <p:tav tm="100000">
                                          <p:val>
                                            <p:fltVal val="0"/>
                                          </p:val>
                                        </p:tav>
                                      </p:tavLst>
                                    </p:anim>
                                    <p:anim calcmode="lin" valueType="num">
                                      <p:cBhvr>
                                        <p:cTn id="180" dur="500" fill="hold"/>
                                        <p:tgtEl>
                                          <p:spTgt spid="65"/>
                                        </p:tgtEl>
                                        <p:attrNameLst>
                                          <p:attrName>ppt_h</p:attrName>
                                        </p:attrNameLst>
                                      </p:cBhvr>
                                      <p:tavLst>
                                        <p:tav tm="0">
                                          <p:val>
                                            <p:strVal val="ppt_h"/>
                                          </p:val>
                                        </p:tav>
                                        <p:tav tm="100000">
                                          <p:val>
                                            <p:fltVal val="0"/>
                                          </p:val>
                                        </p:tav>
                                      </p:tavLst>
                                    </p:anim>
                                    <p:set>
                                      <p:cBhvr>
                                        <p:cTn id="181" fill="hold">
                                          <p:stCondLst>
                                            <p:cond delay="499"/>
                                          </p:stCondLst>
                                        </p:cTn>
                                        <p:tgtEl>
                                          <p:spTgt spid="65"/>
                                        </p:tgtEl>
                                        <p:attrNameLst>
                                          <p:attrName>style.visibility</p:attrName>
                                        </p:attrNameLst>
                                      </p:cBhvr>
                                      <p:to>
                                        <p:strVal val="hidden"/>
                                      </p:to>
                                    </p:set>
                                  </p:childTnLst>
                                </p:cTn>
                              </p:par>
                            </p:childTnLst>
                          </p:cTn>
                        </p:par>
                        <p:par>
                          <p:cTn id="182" fill="hold">
                            <p:stCondLst>
                              <p:cond delay="5500"/>
                            </p:stCondLst>
                            <p:childTnLst>
                              <p:par>
                                <p:cTn id="183" presetID="10" presetClass="entr" fill="hold" grpId="0" nodeType="afterEffect">
                                  <p:stCondLst>
                                    <p:cond delay="0"/>
                                  </p:stCondLst>
                                  <p:iterate>
                                    <p:tmAbs val="0"/>
                                  </p:iterate>
                                  <p:childTnLst>
                                    <p:set>
                                      <p:cBhvr>
                                        <p:cTn id="184" fill="hold"/>
                                        <p:tgtEl>
                                          <p:spTgt spid="55"/>
                                        </p:tgtEl>
                                        <p:attrNameLst>
                                          <p:attrName>style.visibility</p:attrName>
                                        </p:attrNameLst>
                                      </p:cBhvr>
                                      <p:to>
                                        <p:strVal val="visible"/>
                                      </p:to>
                                    </p:set>
                                    <p:animEffect transition="in" filter="fade">
                                      <p:cBhvr>
                                        <p:cTn id="185" dur="500"/>
                                        <p:tgtEl>
                                          <p:spTgt spid="55"/>
                                        </p:tgtEl>
                                      </p:cBhvr>
                                    </p:animEffect>
                                  </p:childTnLst>
                                </p:cTn>
                              </p:par>
                            </p:childTnLst>
                          </p:cTn>
                        </p:par>
                        <p:par>
                          <p:cTn id="186" fill="hold">
                            <p:stCondLst>
                              <p:cond delay="6000"/>
                            </p:stCondLst>
                            <p:childTnLst>
                              <p:par>
                                <p:cTn id="187" presetID="10" presetClass="entr" fill="hold" grpId="0" nodeType="afterEffect">
                                  <p:stCondLst>
                                    <p:cond delay="0"/>
                                  </p:stCondLst>
                                  <p:iterate>
                                    <p:tmAbs val="0"/>
                                  </p:iterate>
                                  <p:childTnLst>
                                    <p:set>
                                      <p:cBhvr>
                                        <p:cTn id="188" fill="hold"/>
                                        <p:tgtEl>
                                          <p:spTgt spid="56"/>
                                        </p:tgtEl>
                                        <p:attrNameLst>
                                          <p:attrName>style.visibility</p:attrName>
                                        </p:attrNameLst>
                                      </p:cBhvr>
                                      <p:to>
                                        <p:strVal val="visible"/>
                                      </p:to>
                                    </p:set>
                                    <p:animEffect transition="in" filter="fade">
                                      <p:cBhvr>
                                        <p:cTn id="189" dur="500"/>
                                        <p:tgtEl>
                                          <p:spTgt spid="56"/>
                                        </p:tgtEl>
                                      </p:cBhvr>
                                    </p:animEffect>
                                  </p:childTnLst>
                                </p:cTn>
                              </p:par>
                            </p:childTnLst>
                          </p:cTn>
                        </p:par>
                        <p:par>
                          <p:cTn id="190" fill="hold">
                            <p:stCondLst>
                              <p:cond delay="6500"/>
                            </p:stCondLst>
                            <p:childTnLst>
                              <p:par>
                                <p:cTn id="191" presetID="10" presetClass="entr" fill="hold" grpId="0" nodeType="afterEffect">
                                  <p:stCondLst>
                                    <p:cond delay="0"/>
                                  </p:stCondLst>
                                  <p:iterate>
                                    <p:tmAbs val="0"/>
                                  </p:iterate>
                                  <p:childTnLst>
                                    <p:set>
                                      <p:cBhvr>
                                        <p:cTn id="192" fill="hold"/>
                                        <p:tgtEl>
                                          <p:spTgt spid="57"/>
                                        </p:tgtEl>
                                        <p:attrNameLst>
                                          <p:attrName>style.visibility</p:attrName>
                                        </p:attrNameLst>
                                      </p:cBhvr>
                                      <p:to>
                                        <p:strVal val="visible"/>
                                      </p:to>
                                    </p:set>
                                    <p:animEffect transition="in" filter="fade">
                                      <p:cBhvr>
                                        <p:cTn id="193" dur="500"/>
                                        <p:tgtEl>
                                          <p:spTgt spid="57"/>
                                        </p:tgtEl>
                                      </p:cBhvr>
                                    </p:animEffect>
                                  </p:childTnLst>
                                </p:cTn>
                              </p:par>
                            </p:childTnLst>
                          </p:cTn>
                        </p:par>
                        <p:par>
                          <p:cTn id="194" fill="hold">
                            <p:stCondLst>
                              <p:cond delay="7000"/>
                            </p:stCondLst>
                            <p:childTnLst>
                              <p:par>
                                <p:cTn id="195" presetID="10" presetClass="entr" fill="hold" grpId="0" nodeType="afterEffect">
                                  <p:stCondLst>
                                    <p:cond delay="0"/>
                                  </p:stCondLst>
                                  <p:iterate>
                                    <p:tmAbs val="0"/>
                                  </p:iterate>
                                  <p:childTnLst>
                                    <p:set>
                                      <p:cBhvr>
                                        <p:cTn id="196" fill="hold"/>
                                        <p:tgtEl>
                                          <p:spTgt spid="61"/>
                                        </p:tgtEl>
                                        <p:attrNameLst>
                                          <p:attrName>style.visibility</p:attrName>
                                        </p:attrNameLst>
                                      </p:cBhvr>
                                      <p:to>
                                        <p:strVal val="visible"/>
                                      </p:to>
                                    </p:set>
                                    <p:animEffect transition="in" filter="fade">
                                      <p:cBhvr>
                                        <p:cTn id="197" dur="500"/>
                                        <p:tgtEl>
                                          <p:spTgt spid="61"/>
                                        </p:tgtEl>
                                      </p:cBhvr>
                                    </p:animEffect>
                                  </p:childTnLst>
                                </p:cTn>
                              </p:par>
                            </p:childTnLst>
                          </p:cTn>
                        </p:par>
                        <p:par>
                          <p:cTn id="198" fill="hold">
                            <p:stCondLst>
                              <p:cond delay="7500"/>
                            </p:stCondLst>
                            <p:childTnLst>
                              <p:par>
                                <p:cTn id="199" presetID="10" presetClass="entr" fill="hold" grpId="0" nodeType="afterEffect">
                                  <p:stCondLst>
                                    <p:cond delay="0"/>
                                  </p:stCondLst>
                                  <p:iterate>
                                    <p:tmAbs val="0"/>
                                  </p:iterate>
                                  <p:childTnLst>
                                    <p:set>
                                      <p:cBhvr>
                                        <p:cTn id="200" fill="hold"/>
                                        <p:tgtEl>
                                          <p:spTgt spid="59"/>
                                        </p:tgtEl>
                                        <p:attrNameLst>
                                          <p:attrName>style.visibility</p:attrName>
                                        </p:attrNameLst>
                                      </p:cBhvr>
                                      <p:to>
                                        <p:strVal val="visible"/>
                                      </p:to>
                                    </p:set>
                                    <p:animEffect transition="in" filter="fade">
                                      <p:cBhvr>
                                        <p:cTn id="201" dur="500"/>
                                        <p:tgtEl>
                                          <p:spTgt spid="59"/>
                                        </p:tgtEl>
                                      </p:cBhvr>
                                    </p:animEffect>
                                  </p:childTnLst>
                                </p:cTn>
                              </p:par>
                            </p:childTnLst>
                          </p:cTn>
                        </p:par>
                        <p:par>
                          <p:cTn id="202" fill="hold">
                            <p:stCondLst>
                              <p:cond delay="8000"/>
                            </p:stCondLst>
                            <p:childTnLst>
                              <p:par>
                                <p:cTn id="203" presetID="10" presetClass="entr" fill="hold" grpId="0" nodeType="afterEffect">
                                  <p:stCondLst>
                                    <p:cond delay="0"/>
                                  </p:stCondLst>
                                  <p:iterate>
                                    <p:tmAbs val="0"/>
                                  </p:iterate>
                                  <p:childTnLst>
                                    <p:set>
                                      <p:cBhvr>
                                        <p:cTn id="204" fill="hold"/>
                                        <p:tgtEl>
                                          <p:spTgt spid="58"/>
                                        </p:tgtEl>
                                        <p:attrNameLst>
                                          <p:attrName>style.visibility</p:attrName>
                                        </p:attrNameLst>
                                      </p:cBhvr>
                                      <p:to>
                                        <p:strVal val="visible"/>
                                      </p:to>
                                    </p:set>
                                    <p:animEffect transition="in" filter="fade">
                                      <p:cBhvr>
                                        <p:cTn id="205" dur="500"/>
                                        <p:tgtEl>
                                          <p:spTgt spid="58"/>
                                        </p:tgtEl>
                                      </p:cBhvr>
                                    </p:animEffect>
                                  </p:childTnLst>
                                </p:cTn>
                              </p:par>
                            </p:childTnLst>
                          </p:cTn>
                        </p:par>
                        <p:par>
                          <p:cTn id="206" fill="hold">
                            <p:stCondLst>
                              <p:cond delay="8500"/>
                            </p:stCondLst>
                            <p:childTnLst>
                              <p:par>
                                <p:cTn id="207" presetID="10" presetClass="entr" fill="hold" grpId="0" nodeType="afterEffect">
                                  <p:stCondLst>
                                    <p:cond delay="0"/>
                                  </p:stCondLst>
                                  <p:iterate>
                                    <p:tmAbs val="0"/>
                                  </p:iterate>
                                  <p:childTnLst>
                                    <p:set>
                                      <p:cBhvr>
                                        <p:cTn id="208" fill="hold"/>
                                        <p:tgtEl>
                                          <p:spTgt spid="62"/>
                                        </p:tgtEl>
                                        <p:attrNameLst>
                                          <p:attrName>style.visibility</p:attrName>
                                        </p:attrNameLst>
                                      </p:cBhvr>
                                      <p:to>
                                        <p:strVal val="visible"/>
                                      </p:to>
                                    </p:set>
                                    <p:animEffect transition="in" filter="fade">
                                      <p:cBhvr>
                                        <p:cTn id="209" dur="500"/>
                                        <p:tgtEl>
                                          <p:spTgt spid="62"/>
                                        </p:tgtEl>
                                      </p:cBhvr>
                                    </p:animEffect>
                                  </p:childTnLst>
                                </p:cTn>
                              </p:par>
                            </p:childTnLst>
                          </p:cTn>
                        </p:par>
                        <p:par>
                          <p:cTn id="210" fill="hold">
                            <p:stCondLst>
                              <p:cond delay="9000"/>
                            </p:stCondLst>
                            <p:childTnLst>
                              <p:par>
                                <p:cTn id="211" presetID="10" presetClass="entr" fill="hold" grpId="0" nodeType="afterEffect">
                                  <p:stCondLst>
                                    <p:cond delay="0"/>
                                  </p:stCondLst>
                                  <p:iterate>
                                    <p:tmAbs val="0"/>
                                  </p:iterate>
                                  <p:childTnLst>
                                    <p:set>
                                      <p:cBhvr>
                                        <p:cTn id="212" fill="hold"/>
                                        <p:tgtEl>
                                          <p:spTgt spid="60"/>
                                        </p:tgtEl>
                                        <p:attrNameLst>
                                          <p:attrName>style.visibility</p:attrName>
                                        </p:attrNameLst>
                                      </p:cBhvr>
                                      <p:to>
                                        <p:strVal val="visible"/>
                                      </p:to>
                                    </p:set>
                                    <p:animEffect transition="in" filter="fade">
                                      <p:cBhvr>
                                        <p:cTn id="213" dur="500"/>
                                        <p:tgtEl>
                                          <p:spTgt spid="60"/>
                                        </p:tgtEl>
                                      </p:cBhvr>
                                    </p:animEffect>
                                  </p:childTnLst>
                                </p:cTn>
                              </p:par>
                            </p:childTnLst>
                          </p:cTn>
                        </p:par>
                      </p:childTnLst>
                    </p:cTn>
                  </p:par>
                  <p:par>
                    <p:cTn id="214" fill="hold">
                      <p:stCondLst>
                        <p:cond delay="indefinite"/>
                      </p:stCondLst>
                      <p:childTnLst>
                        <p:par>
                          <p:cTn id="215" fill="hold">
                            <p:stCondLst>
                              <p:cond delay="0"/>
                            </p:stCondLst>
                            <p:childTnLst>
                              <p:par>
                                <p:cTn id="216" presetID="23" presetClass="exit" presetSubtype="32" fill="hold" grpId="1" nodeType="clickEffect">
                                  <p:stCondLst>
                                    <p:cond delay="0"/>
                                  </p:stCondLst>
                                  <p:iterate>
                                    <p:tmAbs val="0"/>
                                  </p:iterate>
                                  <p:childTnLst>
                                    <p:anim calcmode="lin" valueType="num">
                                      <p:cBhvr>
                                        <p:cTn id="217" dur="500" fill="hold"/>
                                        <p:tgtEl>
                                          <p:spTgt spid="67"/>
                                        </p:tgtEl>
                                        <p:attrNameLst>
                                          <p:attrName>ppt_w</p:attrName>
                                        </p:attrNameLst>
                                      </p:cBhvr>
                                      <p:tavLst>
                                        <p:tav tm="0">
                                          <p:val>
                                            <p:strVal val="ppt_w"/>
                                          </p:val>
                                        </p:tav>
                                        <p:tav tm="100000">
                                          <p:val>
                                            <p:fltVal val="0"/>
                                          </p:val>
                                        </p:tav>
                                      </p:tavLst>
                                    </p:anim>
                                    <p:anim calcmode="lin" valueType="num">
                                      <p:cBhvr>
                                        <p:cTn id="218" dur="500" fill="hold"/>
                                        <p:tgtEl>
                                          <p:spTgt spid="67"/>
                                        </p:tgtEl>
                                        <p:attrNameLst>
                                          <p:attrName>ppt_h</p:attrName>
                                        </p:attrNameLst>
                                      </p:cBhvr>
                                      <p:tavLst>
                                        <p:tav tm="0">
                                          <p:val>
                                            <p:strVal val="ppt_h"/>
                                          </p:val>
                                        </p:tav>
                                        <p:tav tm="100000">
                                          <p:val>
                                            <p:fltVal val="0"/>
                                          </p:val>
                                        </p:tav>
                                      </p:tavLst>
                                    </p:anim>
                                    <p:set>
                                      <p:cBhvr>
                                        <p:cTn id="219" fill="hold">
                                          <p:stCondLst>
                                            <p:cond delay="499"/>
                                          </p:stCondLst>
                                        </p:cTn>
                                        <p:tgtEl>
                                          <p:spTgt spid="67"/>
                                        </p:tgtEl>
                                        <p:attrNameLst>
                                          <p:attrName>style.visibility</p:attrName>
                                        </p:attrNameLst>
                                      </p:cBhvr>
                                      <p:to>
                                        <p:strVal val="hidden"/>
                                      </p:to>
                                    </p:set>
                                  </p:childTnLst>
                                </p:cTn>
                              </p:par>
                            </p:childTnLst>
                          </p:cTn>
                        </p:par>
                        <p:par>
                          <p:cTn id="220" fill="hold">
                            <p:stCondLst>
                              <p:cond delay="500"/>
                            </p:stCondLst>
                            <p:childTnLst>
                              <p:par>
                                <p:cTn id="221" presetID="23" presetClass="exit" presetSubtype="32" fill="hold" grpId="1" nodeType="afterEffect">
                                  <p:stCondLst>
                                    <p:cond delay="0"/>
                                  </p:stCondLst>
                                  <p:iterate>
                                    <p:tmAbs val="0"/>
                                  </p:iterate>
                                  <p:childTnLst>
                                    <p:anim calcmode="lin" valueType="num">
                                      <p:cBhvr>
                                        <p:cTn id="222" dur="500" fill="hold"/>
                                        <p:tgtEl>
                                          <p:spTgt spid="71"/>
                                        </p:tgtEl>
                                        <p:attrNameLst>
                                          <p:attrName>ppt_w</p:attrName>
                                        </p:attrNameLst>
                                      </p:cBhvr>
                                      <p:tavLst>
                                        <p:tav tm="0">
                                          <p:val>
                                            <p:strVal val="ppt_w"/>
                                          </p:val>
                                        </p:tav>
                                        <p:tav tm="100000">
                                          <p:val>
                                            <p:fltVal val="0"/>
                                          </p:val>
                                        </p:tav>
                                      </p:tavLst>
                                    </p:anim>
                                    <p:anim calcmode="lin" valueType="num">
                                      <p:cBhvr>
                                        <p:cTn id="223" dur="500" fill="hold"/>
                                        <p:tgtEl>
                                          <p:spTgt spid="71"/>
                                        </p:tgtEl>
                                        <p:attrNameLst>
                                          <p:attrName>ppt_h</p:attrName>
                                        </p:attrNameLst>
                                      </p:cBhvr>
                                      <p:tavLst>
                                        <p:tav tm="0">
                                          <p:val>
                                            <p:strVal val="ppt_h"/>
                                          </p:val>
                                        </p:tav>
                                        <p:tav tm="100000">
                                          <p:val>
                                            <p:fltVal val="0"/>
                                          </p:val>
                                        </p:tav>
                                      </p:tavLst>
                                    </p:anim>
                                    <p:set>
                                      <p:cBhvr>
                                        <p:cTn id="224" fill="hold">
                                          <p:stCondLst>
                                            <p:cond delay="499"/>
                                          </p:stCondLst>
                                        </p:cTn>
                                        <p:tgtEl>
                                          <p:spTgt spid="71"/>
                                        </p:tgtEl>
                                        <p:attrNameLst>
                                          <p:attrName>style.visibility</p:attrName>
                                        </p:attrNameLst>
                                      </p:cBhvr>
                                      <p:to>
                                        <p:strVal val="hidden"/>
                                      </p:to>
                                    </p:set>
                                  </p:childTnLst>
                                </p:cTn>
                              </p:par>
                            </p:childTnLst>
                          </p:cTn>
                        </p:par>
                        <p:par>
                          <p:cTn id="225" fill="hold">
                            <p:stCondLst>
                              <p:cond delay="1000"/>
                            </p:stCondLst>
                            <p:childTnLst>
                              <p:par>
                                <p:cTn id="226" presetID="23" presetClass="exit" presetSubtype="32" fill="hold" grpId="1" nodeType="afterEffect">
                                  <p:stCondLst>
                                    <p:cond delay="0"/>
                                  </p:stCondLst>
                                  <p:iterate>
                                    <p:tmAbs val="0"/>
                                  </p:iterate>
                                  <p:childTnLst>
                                    <p:anim calcmode="lin" valueType="num">
                                      <p:cBhvr>
                                        <p:cTn id="227" dur="500" fill="hold"/>
                                        <p:tgtEl>
                                          <p:spTgt spid="66"/>
                                        </p:tgtEl>
                                        <p:attrNameLst>
                                          <p:attrName>ppt_w</p:attrName>
                                        </p:attrNameLst>
                                      </p:cBhvr>
                                      <p:tavLst>
                                        <p:tav tm="0">
                                          <p:val>
                                            <p:strVal val="ppt_w"/>
                                          </p:val>
                                        </p:tav>
                                        <p:tav tm="100000">
                                          <p:val>
                                            <p:fltVal val="0"/>
                                          </p:val>
                                        </p:tav>
                                      </p:tavLst>
                                    </p:anim>
                                    <p:anim calcmode="lin" valueType="num">
                                      <p:cBhvr>
                                        <p:cTn id="228" dur="500" fill="hold"/>
                                        <p:tgtEl>
                                          <p:spTgt spid="66"/>
                                        </p:tgtEl>
                                        <p:attrNameLst>
                                          <p:attrName>ppt_h</p:attrName>
                                        </p:attrNameLst>
                                      </p:cBhvr>
                                      <p:tavLst>
                                        <p:tav tm="0">
                                          <p:val>
                                            <p:strVal val="ppt_h"/>
                                          </p:val>
                                        </p:tav>
                                        <p:tav tm="100000">
                                          <p:val>
                                            <p:fltVal val="0"/>
                                          </p:val>
                                        </p:tav>
                                      </p:tavLst>
                                    </p:anim>
                                    <p:set>
                                      <p:cBhvr>
                                        <p:cTn id="229" fill="hold">
                                          <p:stCondLst>
                                            <p:cond delay="499"/>
                                          </p:stCondLst>
                                        </p:cTn>
                                        <p:tgtEl>
                                          <p:spTgt spid="66"/>
                                        </p:tgtEl>
                                        <p:attrNameLst>
                                          <p:attrName>style.visibility</p:attrName>
                                        </p:attrNameLst>
                                      </p:cBhvr>
                                      <p:to>
                                        <p:strVal val="hidden"/>
                                      </p:to>
                                    </p:set>
                                  </p:childTnLst>
                                </p:cTn>
                              </p:par>
                            </p:childTnLst>
                          </p:cTn>
                        </p:par>
                        <p:par>
                          <p:cTn id="230" fill="hold">
                            <p:stCondLst>
                              <p:cond delay="1500"/>
                            </p:stCondLst>
                            <p:childTnLst>
                              <p:par>
                                <p:cTn id="231" presetID="23" presetClass="exit" presetSubtype="32" fill="hold" grpId="1" nodeType="afterEffect">
                                  <p:stCondLst>
                                    <p:cond delay="0"/>
                                  </p:stCondLst>
                                  <p:iterate>
                                    <p:tmAbs val="0"/>
                                  </p:iterate>
                                  <p:childTnLst>
                                    <p:anim calcmode="lin" valueType="num">
                                      <p:cBhvr>
                                        <p:cTn id="232" dur="500" fill="hold"/>
                                        <p:tgtEl>
                                          <p:spTgt spid="72"/>
                                        </p:tgtEl>
                                        <p:attrNameLst>
                                          <p:attrName>ppt_w</p:attrName>
                                        </p:attrNameLst>
                                      </p:cBhvr>
                                      <p:tavLst>
                                        <p:tav tm="0">
                                          <p:val>
                                            <p:strVal val="ppt_w"/>
                                          </p:val>
                                        </p:tav>
                                        <p:tav tm="100000">
                                          <p:val>
                                            <p:fltVal val="0"/>
                                          </p:val>
                                        </p:tav>
                                      </p:tavLst>
                                    </p:anim>
                                    <p:anim calcmode="lin" valueType="num">
                                      <p:cBhvr>
                                        <p:cTn id="233" dur="500" fill="hold"/>
                                        <p:tgtEl>
                                          <p:spTgt spid="72"/>
                                        </p:tgtEl>
                                        <p:attrNameLst>
                                          <p:attrName>ppt_h</p:attrName>
                                        </p:attrNameLst>
                                      </p:cBhvr>
                                      <p:tavLst>
                                        <p:tav tm="0">
                                          <p:val>
                                            <p:strVal val="ppt_h"/>
                                          </p:val>
                                        </p:tav>
                                        <p:tav tm="100000">
                                          <p:val>
                                            <p:fltVal val="0"/>
                                          </p:val>
                                        </p:tav>
                                      </p:tavLst>
                                    </p:anim>
                                    <p:set>
                                      <p:cBhvr>
                                        <p:cTn id="234" fill="hold">
                                          <p:stCondLst>
                                            <p:cond delay="499"/>
                                          </p:stCondLst>
                                        </p:cTn>
                                        <p:tgtEl>
                                          <p:spTgt spid="72"/>
                                        </p:tgtEl>
                                        <p:attrNameLst>
                                          <p:attrName>style.visibility</p:attrName>
                                        </p:attrNameLst>
                                      </p:cBhvr>
                                      <p:to>
                                        <p:strVal val="hidden"/>
                                      </p:to>
                                    </p:set>
                                  </p:childTnLst>
                                </p:cTn>
                              </p:par>
                            </p:childTnLst>
                          </p:cTn>
                        </p:par>
                        <p:par>
                          <p:cTn id="235" fill="hold">
                            <p:stCondLst>
                              <p:cond delay="2000"/>
                            </p:stCondLst>
                            <p:childTnLst>
                              <p:par>
                                <p:cTn id="236" presetID="23" presetClass="exit" presetSubtype="32" fill="hold" grpId="1" nodeType="afterEffect">
                                  <p:stCondLst>
                                    <p:cond delay="0"/>
                                  </p:stCondLst>
                                  <p:iterate>
                                    <p:tmAbs val="0"/>
                                  </p:iterate>
                                  <p:childTnLst>
                                    <p:anim calcmode="lin" valueType="num">
                                      <p:cBhvr>
                                        <p:cTn id="237" dur="500" fill="hold"/>
                                        <p:tgtEl>
                                          <p:spTgt spid="70"/>
                                        </p:tgtEl>
                                        <p:attrNameLst>
                                          <p:attrName>ppt_w</p:attrName>
                                        </p:attrNameLst>
                                      </p:cBhvr>
                                      <p:tavLst>
                                        <p:tav tm="0">
                                          <p:val>
                                            <p:strVal val="ppt_w"/>
                                          </p:val>
                                        </p:tav>
                                        <p:tav tm="100000">
                                          <p:val>
                                            <p:fltVal val="0"/>
                                          </p:val>
                                        </p:tav>
                                      </p:tavLst>
                                    </p:anim>
                                    <p:anim calcmode="lin" valueType="num">
                                      <p:cBhvr>
                                        <p:cTn id="238" dur="500" fill="hold"/>
                                        <p:tgtEl>
                                          <p:spTgt spid="70"/>
                                        </p:tgtEl>
                                        <p:attrNameLst>
                                          <p:attrName>ppt_h</p:attrName>
                                        </p:attrNameLst>
                                      </p:cBhvr>
                                      <p:tavLst>
                                        <p:tav tm="0">
                                          <p:val>
                                            <p:strVal val="ppt_h"/>
                                          </p:val>
                                        </p:tav>
                                        <p:tav tm="100000">
                                          <p:val>
                                            <p:fltVal val="0"/>
                                          </p:val>
                                        </p:tav>
                                      </p:tavLst>
                                    </p:anim>
                                    <p:set>
                                      <p:cBhvr>
                                        <p:cTn id="239" fill="hold">
                                          <p:stCondLst>
                                            <p:cond delay="499"/>
                                          </p:stCondLst>
                                        </p:cTn>
                                        <p:tgtEl>
                                          <p:spTgt spid="70"/>
                                        </p:tgtEl>
                                        <p:attrNameLst>
                                          <p:attrName>style.visibility</p:attrName>
                                        </p:attrNameLst>
                                      </p:cBhvr>
                                      <p:to>
                                        <p:strVal val="hidden"/>
                                      </p:to>
                                    </p:set>
                                  </p:childTnLst>
                                </p:cTn>
                              </p:par>
                            </p:childTnLst>
                          </p:cTn>
                        </p:par>
                        <p:par>
                          <p:cTn id="240" fill="hold">
                            <p:stCondLst>
                              <p:cond delay="2500"/>
                            </p:stCondLst>
                            <p:childTnLst>
                              <p:par>
                                <p:cTn id="241" presetID="23" presetClass="exit" presetSubtype="32" fill="hold" grpId="1" nodeType="afterEffect">
                                  <p:stCondLst>
                                    <p:cond delay="0"/>
                                  </p:stCondLst>
                                  <p:iterate>
                                    <p:tmAbs val="0"/>
                                  </p:iterate>
                                  <p:childTnLst>
                                    <p:anim calcmode="lin" valueType="num">
                                      <p:cBhvr>
                                        <p:cTn id="242" dur="500" fill="hold"/>
                                        <p:tgtEl>
                                          <p:spTgt spid="91"/>
                                        </p:tgtEl>
                                        <p:attrNameLst>
                                          <p:attrName>ppt_w</p:attrName>
                                        </p:attrNameLst>
                                      </p:cBhvr>
                                      <p:tavLst>
                                        <p:tav tm="0">
                                          <p:val>
                                            <p:strVal val="ppt_w"/>
                                          </p:val>
                                        </p:tav>
                                        <p:tav tm="100000">
                                          <p:val>
                                            <p:fltVal val="0"/>
                                          </p:val>
                                        </p:tav>
                                      </p:tavLst>
                                    </p:anim>
                                    <p:anim calcmode="lin" valueType="num">
                                      <p:cBhvr>
                                        <p:cTn id="243" dur="500" fill="hold"/>
                                        <p:tgtEl>
                                          <p:spTgt spid="91"/>
                                        </p:tgtEl>
                                        <p:attrNameLst>
                                          <p:attrName>ppt_h</p:attrName>
                                        </p:attrNameLst>
                                      </p:cBhvr>
                                      <p:tavLst>
                                        <p:tav tm="0">
                                          <p:val>
                                            <p:strVal val="ppt_h"/>
                                          </p:val>
                                        </p:tav>
                                        <p:tav tm="100000">
                                          <p:val>
                                            <p:fltVal val="0"/>
                                          </p:val>
                                        </p:tav>
                                      </p:tavLst>
                                    </p:anim>
                                    <p:set>
                                      <p:cBhvr>
                                        <p:cTn id="244" fill="hold">
                                          <p:stCondLst>
                                            <p:cond delay="499"/>
                                          </p:stCondLst>
                                        </p:cTn>
                                        <p:tgtEl>
                                          <p:spTgt spid="91"/>
                                        </p:tgtEl>
                                        <p:attrNameLst>
                                          <p:attrName>style.visibility</p:attrName>
                                        </p:attrNameLst>
                                      </p:cBhvr>
                                      <p:to>
                                        <p:strVal val="hidden"/>
                                      </p:to>
                                    </p:set>
                                  </p:childTnLst>
                                </p:cTn>
                              </p:par>
                            </p:childTnLst>
                          </p:cTn>
                        </p:par>
                      </p:childTnLst>
                    </p:cTn>
                  </p:par>
                  <p:par>
                    <p:cTn id="245" fill="hold">
                      <p:stCondLst>
                        <p:cond delay="indefinite"/>
                      </p:stCondLst>
                      <p:childTnLst>
                        <p:par>
                          <p:cTn id="246" fill="hold">
                            <p:stCondLst>
                              <p:cond delay="0"/>
                            </p:stCondLst>
                            <p:childTnLst>
                              <p:par>
                                <p:cTn id="247" presetID="9" presetClass="entr" fill="hold" grpId="0" nodeType="clickEffect">
                                  <p:stCondLst>
                                    <p:cond delay="0"/>
                                  </p:stCondLst>
                                  <p:iterate>
                                    <p:tmAbs val="0"/>
                                  </p:iterate>
                                  <p:childTnLst>
                                    <p:set>
                                      <p:cBhvr>
                                        <p:cTn id="248" fill="hold"/>
                                        <p:tgtEl>
                                          <p:spTgt spid="92"/>
                                        </p:tgtEl>
                                        <p:attrNameLst>
                                          <p:attrName>style.visibility</p:attrName>
                                        </p:attrNameLst>
                                      </p:cBhvr>
                                      <p:to>
                                        <p:strVal val="visible"/>
                                      </p:to>
                                    </p:set>
                                    <p:animEffect transition="in" filter="dissolve">
                                      <p:cBhvr>
                                        <p:cTn id="249" dur="2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advAuto="0"/>
      <p:bldP spid="56" grpId="0" animBg="1" advAuto="0"/>
      <p:bldP spid="57" grpId="0" animBg="1" advAuto="0"/>
      <p:bldP spid="58" grpId="0" animBg="1" advAuto="0"/>
      <p:bldP spid="59" grpId="0" animBg="1" advAuto="0"/>
      <p:bldP spid="60" grpId="0" animBg="1" advAuto="0"/>
      <p:bldP spid="61" grpId="0" animBg="1" advAuto="0"/>
      <p:bldP spid="62" grpId="0" animBg="1" advAuto="0"/>
      <p:bldP spid="63" grpId="0" animBg="1" advAuto="0"/>
      <p:bldP spid="64" grpId="0" build="p" bldLvl="5" animBg="1" advAuto="0"/>
      <p:bldP spid="65" grpId="0" animBg="1" advAuto="0"/>
      <p:bldP spid="65" grpId="1" animBg="1" advAuto="0"/>
      <p:bldP spid="66" grpId="0" animBg="1" advAuto="0"/>
      <p:bldP spid="66" grpId="1" animBg="1" advAuto="0"/>
      <p:bldP spid="67" grpId="0" animBg="1" advAuto="0"/>
      <p:bldP spid="67" grpId="1" animBg="1" advAuto="0"/>
      <p:bldP spid="68" grpId="0" animBg="1" advAuto="0"/>
      <p:bldP spid="69" grpId="0" animBg="1" advAuto="0"/>
      <p:bldP spid="70" grpId="0" animBg="1" advAuto="0"/>
      <p:bldP spid="70" grpId="1" animBg="1" advAuto="0"/>
      <p:bldP spid="71" grpId="0" animBg="1" advAuto="0"/>
      <p:bldP spid="71" grpId="1" animBg="1" advAuto="0"/>
      <p:bldP spid="72" grpId="0" animBg="1" advAuto="0"/>
      <p:bldP spid="72" grpId="1" animBg="1" advAuto="0"/>
      <p:bldP spid="73" grpId="0" animBg="1" advAuto="0"/>
      <p:bldP spid="74" grpId="0" animBg="1" advAuto="0"/>
      <p:bldP spid="75" grpId="0" animBg="1" advAuto="0"/>
      <p:bldP spid="76" grpId="0" animBg="1" advAuto="0"/>
      <p:bldP spid="77" grpId="0" animBg="1" advAuto="0"/>
      <p:bldP spid="78" grpId="0" animBg="1" advAuto="0"/>
      <p:bldP spid="79" grpId="0" animBg="1" advAuto="0"/>
      <p:bldP spid="80" grpId="0" animBg="1" advAuto="0"/>
      <p:bldP spid="81" grpId="0" animBg="1" advAuto="0"/>
      <p:bldP spid="82" grpId="0" animBg="1" advAuto="0"/>
      <p:bldP spid="82" grpId="1" animBg="1" advAuto="0"/>
      <p:bldP spid="83" grpId="0" animBg="1" advAuto="0"/>
      <p:bldP spid="83" grpId="1" animBg="1" advAuto="0"/>
      <p:bldP spid="84" grpId="0" animBg="1" advAuto="0"/>
      <p:bldP spid="84" grpId="1" animBg="1" advAuto="0"/>
      <p:bldP spid="85" grpId="0" animBg="1" advAuto="0"/>
      <p:bldP spid="85" grpId="1" animBg="1" advAuto="0"/>
      <p:bldP spid="86" grpId="0" animBg="1" advAuto="0"/>
      <p:bldP spid="86" grpId="1" animBg="1" advAuto="0"/>
      <p:bldP spid="87" grpId="0" animBg="1" advAuto="0"/>
      <p:bldP spid="87" grpId="1" animBg="1" advAuto="0"/>
      <p:bldP spid="88" grpId="0" animBg="1" advAuto="0"/>
      <p:bldP spid="88" grpId="1" animBg="1" advAuto="0"/>
      <p:bldP spid="89" grpId="0" animBg="1" advAuto="0"/>
      <p:bldP spid="89" grpId="1" animBg="1" advAuto="0"/>
      <p:bldP spid="90" grpId="0" animBg="1" advAuto="0"/>
      <p:bldP spid="90" grpId="1" animBg="1" advAuto="0"/>
      <p:bldP spid="91" grpId="0" animBg="1" advAuto="0"/>
      <p:bldP spid="91" grpId="1" animBg="1" advAuto="0"/>
      <p:bldP spid="92" grpId="0"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The Adjacency List"/>
          <p:cNvSpPr txBox="1">
            <a:spLocks noGrp="1"/>
          </p:cNvSpPr>
          <p:nvPr>
            <p:ph type="title"/>
          </p:nvPr>
        </p:nvSpPr>
        <p:spPr>
          <a:prstGeom prst="rect">
            <a:avLst/>
          </a:prstGeom>
        </p:spPr>
        <p:txBody>
          <a:bodyPr/>
          <a:lstStyle/>
          <a:p>
            <a:r>
              <a:t>The Adjacency List</a:t>
            </a:r>
          </a:p>
        </p:txBody>
      </p:sp>
      <p:sp>
        <p:nvSpPr>
          <p:cNvPr id="708"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709"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710"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711"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712"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713"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714"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715"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716"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717"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18"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19"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0"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1"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2"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3"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4"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5"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6"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7"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8"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29"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732" name="Group"/>
          <p:cNvGrpSpPr/>
          <p:nvPr/>
        </p:nvGrpSpPr>
        <p:grpSpPr>
          <a:xfrm>
            <a:off x="2965450" y="2419350"/>
            <a:ext cx="2286000" cy="1104900"/>
            <a:chOff x="0" y="0"/>
            <a:chExt cx="2286000" cy="1104900"/>
          </a:xfrm>
        </p:grpSpPr>
        <p:sp>
          <p:nvSpPr>
            <p:cNvPr id="730" name="A"/>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A</a:t>
              </a:r>
            </a:p>
          </p:txBody>
        </p:sp>
        <p:sp>
          <p:nvSpPr>
            <p:cNvPr id="73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733" name="Line"/>
          <p:cNvSpPr/>
          <p:nvPr/>
        </p:nvSpPr>
        <p:spPr>
          <a:xfrm flipH="1" flipV="1">
            <a:off x="4641850" y="29718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736" name="Group"/>
          <p:cNvGrpSpPr/>
          <p:nvPr/>
        </p:nvGrpSpPr>
        <p:grpSpPr>
          <a:xfrm>
            <a:off x="2965450" y="3676650"/>
            <a:ext cx="2286000" cy="1104900"/>
            <a:chOff x="0" y="0"/>
            <a:chExt cx="2286000" cy="1104900"/>
          </a:xfrm>
        </p:grpSpPr>
        <p:sp>
          <p:nvSpPr>
            <p:cNvPr id="734"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735"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39" name="Group"/>
          <p:cNvGrpSpPr/>
          <p:nvPr/>
        </p:nvGrpSpPr>
        <p:grpSpPr>
          <a:xfrm>
            <a:off x="2965450" y="4933950"/>
            <a:ext cx="2286000" cy="1104900"/>
            <a:chOff x="0" y="0"/>
            <a:chExt cx="2286000" cy="1104900"/>
          </a:xfrm>
        </p:grpSpPr>
        <p:sp>
          <p:nvSpPr>
            <p:cNvPr id="737" name="C"/>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C</a:t>
              </a:r>
            </a:p>
          </p:txBody>
        </p:sp>
        <p:sp>
          <p:nvSpPr>
            <p:cNvPr id="738"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42" name="Group"/>
          <p:cNvGrpSpPr/>
          <p:nvPr/>
        </p:nvGrpSpPr>
        <p:grpSpPr>
          <a:xfrm>
            <a:off x="2965450" y="6191250"/>
            <a:ext cx="2286000" cy="1104900"/>
            <a:chOff x="0" y="0"/>
            <a:chExt cx="2286000" cy="1104900"/>
          </a:xfrm>
        </p:grpSpPr>
        <p:sp>
          <p:nvSpPr>
            <p:cNvPr id="740" name="D"/>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D</a:t>
              </a:r>
            </a:p>
          </p:txBody>
        </p:sp>
        <p:sp>
          <p:nvSpPr>
            <p:cNvPr id="74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45" name="Group"/>
          <p:cNvGrpSpPr/>
          <p:nvPr/>
        </p:nvGrpSpPr>
        <p:grpSpPr>
          <a:xfrm>
            <a:off x="2965450" y="7448550"/>
            <a:ext cx="2286000" cy="1104900"/>
            <a:chOff x="0" y="0"/>
            <a:chExt cx="2286000" cy="1104900"/>
          </a:xfrm>
        </p:grpSpPr>
        <p:sp>
          <p:nvSpPr>
            <p:cNvPr id="743" name="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744"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48" name="Group"/>
          <p:cNvGrpSpPr/>
          <p:nvPr/>
        </p:nvGrpSpPr>
        <p:grpSpPr>
          <a:xfrm>
            <a:off x="2965450" y="8705850"/>
            <a:ext cx="2286000" cy="1104900"/>
            <a:chOff x="0" y="0"/>
            <a:chExt cx="2286000" cy="1104900"/>
          </a:xfrm>
        </p:grpSpPr>
        <p:sp>
          <p:nvSpPr>
            <p:cNvPr id="746"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747"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51" name="Group"/>
          <p:cNvGrpSpPr/>
          <p:nvPr/>
        </p:nvGrpSpPr>
        <p:grpSpPr>
          <a:xfrm>
            <a:off x="2965450" y="9963150"/>
            <a:ext cx="2286000" cy="1104900"/>
            <a:chOff x="0" y="0"/>
            <a:chExt cx="2286000" cy="1104900"/>
          </a:xfrm>
        </p:grpSpPr>
        <p:sp>
          <p:nvSpPr>
            <p:cNvPr id="749" name="G"/>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G</a:t>
              </a:r>
            </a:p>
          </p:txBody>
        </p:sp>
        <p:sp>
          <p:nvSpPr>
            <p:cNvPr id="750"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54" name="Group"/>
          <p:cNvGrpSpPr/>
          <p:nvPr/>
        </p:nvGrpSpPr>
        <p:grpSpPr>
          <a:xfrm>
            <a:off x="2965450" y="11220450"/>
            <a:ext cx="2286000" cy="1104900"/>
            <a:chOff x="0" y="0"/>
            <a:chExt cx="2286000" cy="1104900"/>
          </a:xfrm>
        </p:grpSpPr>
        <p:sp>
          <p:nvSpPr>
            <p:cNvPr id="752"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753"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757" name="Group"/>
          <p:cNvGrpSpPr/>
          <p:nvPr/>
        </p:nvGrpSpPr>
        <p:grpSpPr>
          <a:xfrm>
            <a:off x="2965450" y="12477750"/>
            <a:ext cx="2286000" cy="1104900"/>
            <a:chOff x="0" y="0"/>
            <a:chExt cx="2286000" cy="1104900"/>
          </a:xfrm>
        </p:grpSpPr>
        <p:sp>
          <p:nvSpPr>
            <p:cNvPr id="755" name="I"/>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8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sp>
          <p:nvSpPr>
            <p:cNvPr id="756"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758" name="Line"/>
          <p:cNvSpPr/>
          <p:nvPr/>
        </p:nvSpPr>
        <p:spPr>
          <a:xfrm flipH="1" flipV="1">
            <a:off x="4641850" y="42291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59" name="Line"/>
          <p:cNvSpPr/>
          <p:nvPr/>
        </p:nvSpPr>
        <p:spPr>
          <a:xfrm flipH="1" flipV="1">
            <a:off x="4641850" y="542925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60" name="Line"/>
          <p:cNvSpPr/>
          <p:nvPr/>
        </p:nvSpPr>
        <p:spPr>
          <a:xfrm flipH="1" flipV="1">
            <a:off x="4641850" y="67437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61" name="Line"/>
          <p:cNvSpPr/>
          <p:nvPr/>
        </p:nvSpPr>
        <p:spPr>
          <a:xfrm flipH="1" flipV="1">
            <a:off x="4641850" y="802005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62" name="Line"/>
          <p:cNvSpPr/>
          <p:nvPr/>
        </p:nvSpPr>
        <p:spPr>
          <a:xfrm flipH="1" flipV="1">
            <a:off x="4641850" y="92583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63" name="Line"/>
          <p:cNvSpPr/>
          <p:nvPr/>
        </p:nvSpPr>
        <p:spPr>
          <a:xfrm flipH="1" flipV="1">
            <a:off x="4641850" y="105156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64" name="Line"/>
          <p:cNvSpPr/>
          <p:nvPr/>
        </p:nvSpPr>
        <p:spPr>
          <a:xfrm flipH="1" flipV="1">
            <a:off x="4641850" y="117729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65" name="Line"/>
          <p:cNvSpPr/>
          <p:nvPr/>
        </p:nvSpPr>
        <p:spPr>
          <a:xfrm flipH="1" flipV="1">
            <a:off x="4641850" y="130302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768" name="Group"/>
          <p:cNvGrpSpPr/>
          <p:nvPr/>
        </p:nvGrpSpPr>
        <p:grpSpPr>
          <a:xfrm>
            <a:off x="5918200" y="7448550"/>
            <a:ext cx="2324100" cy="1104900"/>
            <a:chOff x="0" y="0"/>
            <a:chExt cx="2324100" cy="1104900"/>
          </a:xfrm>
        </p:grpSpPr>
        <p:sp>
          <p:nvSpPr>
            <p:cNvPr id="766"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767" name="H"/>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grpSp>
      <p:sp>
        <p:nvSpPr>
          <p:cNvPr id="769" name="E"/>
          <p:cNvSpPr/>
          <p:nvPr/>
        </p:nvSpPr>
        <p:spPr>
          <a:xfrm>
            <a:off x="5918200" y="3676650"/>
            <a:ext cx="1162050" cy="1104900"/>
          </a:xfrm>
          <a:prstGeom prst="rect">
            <a:avLst/>
          </a:prstGeom>
          <a:solidFill>
            <a:srgbClr val="0097EB">
              <a:alpha val="50000"/>
            </a:srgbClr>
          </a:solidFill>
          <a:ln w="38100">
            <a:solidFill>
              <a:srgbClr val="000000"/>
            </a:solidFill>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770" name="B"/>
          <p:cNvSpPr/>
          <p:nvPr/>
        </p:nvSpPr>
        <p:spPr>
          <a:xfrm>
            <a:off x="5918200" y="4933950"/>
            <a:ext cx="1162050" cy="1104900"/>
          </a:xfrm>
          <a:prstGeom prst="rect">
            <a:avLst/>
          </a:prstGeom>
          <a:solidFill>
            <a:srgbClr val="0097EB">
              <a:alpha val="50000"/>
            </a:srgbClr>
          </a:solidFill>
          <a:ln w="38100">
            <a:solidFill>
              <a:srgbClr val="000000"/>
            </a:solidFill>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771" name="G"/>
          <p:cNvSpPr/>
          <p:nvPr/>
        </p:nvSpPr>
        <p:spPr>
          <a:xfrm>
            <a:off x="5956300" y="6191250"/>
            <a:ext cx="1162050" cy="1104900"/>
          </a:xfrm>
          <a:prstGeom prst="rect">
            <a:avLst/>
          </a:prstGeom>
          <a:solidFill>
            <a:srgbClr val="0097EB">
              <a:alpha val="50000"/>
            </a:srgbClr>
          </a:solidFill>
          <a:ln w="38100">
            <a:solidFill>
              <a:srgbClr val="000000"/>
            </a:solidFill>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G</a:t>
            </a:r>
          </a:p>
        </p:txBody>
      </p:sp>
      <p:grpSp>
        <p:nvGrpSpPr>
          <p:cNvPr id="774" name="Group"/>
          <p:cNvGrpSpPr/>
          <p:nvPr/>
        </p:nvGrpSpPr>
        <p:grpSpPr>
          <a:xfrm>
            <a:off x="5918200" y="8705850"/>
            <a:ext cx="2324100" cy="1104900"/>
            <a:chOff x="0" y="0"/>
            <a:chExt cx="2324100" cy="1104900"/>
          </a:xfrm>
        </p:grpSpPr>
        <p:sp>
          <p:nvSpPr>
            <p:cNvPr id="772" name="C"/>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C</a:t>
              </a:r>
            </a:p>
          </p:txBody>
        </p:sp>
        <p:sp>
          <p:nvSpPr>
            <p:cNvPr id="773" name="H"/>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grpSp>
      <p:sp>
        <p:nvSpPr>
          <p:cNvPr id="775" name="H"/>
          <p:cNvSpPr/>
          <p:nvPr/>
        </p:nvSpPr>
        <p:spPr>
          <a:xfrm>
            <a:off x="5918200" y="9963150"/>
            <a:ext cx="1162050" cy="1104900"/>
          </a:xfrm>
          <a:prstGeom prst="rect">
            <a:avLst/>
          </a:prstGeom>
          <a:solidFill>
            <a:srgbClr val="0097EB">
              <a:alpha val="50000"/>
            </a:srgbClr>
          </a:solidFill>
          <a:ln w="38100">
            <a:solidFill>
              <a:srgbClr val="000000"/>
            </a:solidFill>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776" name="I"/>
          <p:cNvSpPr/>
          <p:nvPr/>
        </p:nvSpPr>
        <p:spPr>
          <a:xfrm>
            <a:off x="5918200" y="11220450"/>
            <a:ext cx="1162050" cy="1104900"/>
          </a:xfrm>
          <a:prstGeom prst="rect">
            <a:avLst/>
          </a:prstGeom>
          <a:solidFill>
            <a:srgbClr val="0097EB">
              <a:alpha val="50000"/>
            </a:srgbClr>
          </a:solidFill>
          <a:ln w="38100">
            <a:solidFill>
              <a:srgbClr val="000000"/>
            </a:solidFill>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66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sp>
        <p:nvSpPr>
          <p:cNvPr id="777" name="F"/>
          <p:cNvSpPr/>
          <p:nvPr/>
        </p:nvSpPr>
        <p:spPr>
          <a:xfrm>
            <a:off x="5956300" y="12477750"/>
            <a:ext cx="1162050" cy="1104900"/>
          </a:xfrm>
          <a:prstGeom prst="rect">
            <a:avLst/>
          </a:prstGeom>
          <a:solidFill>
            <a:srgbClr val="0097EB">
              <a:alpha val="50000"/>
            </a:srgbClr>
          </a:solidFill>
          <a:ln w="38100">
            <a:solidFill>
              <a:srgbClr val="000000"/>
            </a:solidFill>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grpSp>
        <p:nvGrpSpPr>
          <p:cNvPr id="782" name="Group"/>
          <p:cNvGrpSpPr/>
          <p:nvPr/>
        </p:nvGrpSpPr>
        <p:grpSpPr>
          <a:xfrm>
            <a:off x="5918200" y="2419350"/>
            <a:ext cx="3498850" cy="1104900"/>
            <a:chOff x="0" y="0"/>
            <a:chExt cx="3498850" cy="1104900"/>
          </a:xfrm>
        </p:grpSpPr>
        <p:grpSp>
          <p:nvGrpSpPr>
            <p:cNvPr id="780" name="Group"/>
            <p:cNvGrpSpPr/>
            <p:nvPr/>
          </p:nvGrpSpPr>
          <p:grpSpPr>
            <a:xfrm>
              <a:off x="0" y="0"/>
              <a:ext cx="2336800" cy="1104900"/>
              <a:chOff x="0" y="0"/>
              <a:chExt cx="2336800" cy="1104900"/>
            </a:xfrm>
          </p:grpSpPr>
          <p:sp>
            <p:nvSpPr>
              <p:cNvPr id="778"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779" name="D"/>
              <p:cNvSpPr/>
              <p:nvPr/>
            </p:nvSpPr>
            <p:spPr>
              <a:xfrm>
                <a:off x="1174750" y="0"/>
                <a:ext cx="1162050" cy="1104900"/>
              </a:xfrm>
              <a:prstGeom prst="rect">
                <a:avLst/>
              </a:prstGeom>
              <a:solidFill>
                <a:srgbClr val="0097EB">
                  <a:alpha val="49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D</a:t>
                </a:r>
              </a:p>
            </p:txBody>
          </p:sp>
        </p:grpSp>
        <p:sp>
          <p:nvSpPr>
            <p:cNvPr id="781" name="E"/>
            <p:cNvSpPr/>
            <p:nvPr/>
          </p:nvSpPr>
          <p:spPr>
            <a:xfrm>
              <a:off x="2336800" y="0"/>
              <a:ext cx="1162050" cy="1104900"/>
            </a:xfrm>
            <a:prstGeom prst="rect">
              <a:avLst/>
            </a:prstGeom>
            <a:solidFill>
              <a:srgbClr val="0097EB">
                <a:alpha val="50000"/>
              </a:srgbClr>
            </a:solidFill>
            <a:ln w="38100" cap="flat">
              <a:solidFill>
                <a:srgbClr val="000000"/>
              </a:solidFill>
              <a:prstDash val="solid"/>
              <a:miter lim="400000"/>
            </a:ln>
            <a:effectLst>
              <a:outerShdw blurRad="1524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grpSp>
      <p:sp>
        <p:nvSpPr>
          <p:cNvPr id="783" name="Directed Graph"/>
          <p:cNvSpPr/>
          <p:nvPr/>
        </p:nvSpPr>
        <p:spPr>
          <a:xfrm>
            <a:off x="15067280" y="11305225"/>
            <a:ext cx="8191501" cy="1536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defRPr sz="7800" b="1">
                <a:solidFill>
                  <a:schemeClr val="accent1">
                    <a:hueOff val="114395"/>
                    <a:lumOff val="-24975"/>
                  </a:schemeClr>
                </a:solidFill>
                <a:latin typeface="Comic Sans MS"/>
                <a:ea typeface="Comic Sans MS"/>
                <a:cs typeface="Comic Sans MS"/>
                <a:sym typeface="Comic Sans MS"/>
              </a:defRPr>
            </a:lvl1pPr>
          </a:lstStyle>
          <a:p>
            <a:r>
              <a:t>Directed Graph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707"/>
                                        </p:tgtEl>
                                        <p:attrNameLst>
                                          <p:attrName>style.visibility</p:attrName>
                                        </p:attrNameLst>
                                      </p:cBhvr>
                                      <p:to>
                                        <p:strVal val="visible"/>
                                      </p:to>
                                    </p:set>
                                    <p:anim calcmode="lin" valueType="num">
                                      <p:cBhvr>
                                        <p:cTn id="7" dur="1000" fill="hold"/>
                                        <p:tgtEl>
                                          <p:spTgt spid="707"/>
                                        </p:tgtEl>
                                        <p:attrNameLst>
                                          <p:attrName>ppt_w</p:attrName>
                                        </p:attrNameLst>
                                      </p:cBhvr>
                                      <p:tavLst>
                                        <p:tav tm="0">
                                          <p:val>
                                            <p:strVal val="4*#ppt_w"/>
                                          </p:val>
                                        </p:tav>
                                        <p:tav tm="100000">
                                          <p:val>
                                            <p:strVal val="#ppt_w"/>
                                          </p:val>
                                        </p:tav>
                                      </p:tavLst>
                                    </p:anim>
                                    <p:anim calcmode="lin" valueType="num">
                                      <p:cBhvr>
                                        <p:cTn id="8" dur="1000" fill="hold"/>
                                        <p:tgtEl>
                                          <p:spTgt spid="707"/>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783"/>
                                        </p:tgtEl>
                                        <p:attrNameLst>
                                          <p:attrName>style.visibility</p:attrName>
                                        </p:attrNameLst>
                                      </p:cBhvr>
                                      <p:to>
                                        <p:strVal val="visible"/>
                                      </p:to>
                                    </p:set>
                                    <p:animEffect transition="in" filter="fade">
                                      <p:cBhvr>
                                        <p:cTn id="12" dur="750"/>
                                        <p:tgtEl>
                                          <p:spTgt spid="78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p:tmAbs val="0"/>
                                  </p:iterate>
                                  <p:childTnLst>
                                    <p:set>
                                      <p:cBhvr>
                                        <p:cTn id="16" fill="hold"/>
                                        <p:tgtEl>
                                          <p:spTgt spid="732"/>
                                        </p:tgtEl>
                                        <p:attrNameLst>
                                          <p:attrName>style.visibility</p:attrName>
                                        </p:attrNameLst>
                                      </p:cBhvr>
                                      <p:to>
                                        <p:strVal val="visible"/>
                                      </p:to>
                                    </p:set>
                                    <p:animEffect transition="in" filter="wipe(left)">
                                      <p:cBhvr>
                                        <p:cTn id="17" dur="500"/>
                                        <p:tgtEl>
                                          <p:spTgt spid="732"/>
                                        </p:tgtEl>
                                      </p:cBhvr>
                                    </p:animEffect>
                                  </p:childTnLst>
                                </p:cTn>
                              </p:par>
                            </p:childTnLst>
                          </p:cTn>
                        </p:par>
                        <p:par>
                          <p:cTn id="18" fill="hold">
                            <p:stCondLst>
                              <p:cond delay="500"/>
                            </p:stCondLst>
                            <p:childTnLst>
                              <p:par>
                                <p:cTn id="19" presetID="22" presetClass="entr" presetSubtype="8" fill="hold" grpId="0" nodeType="afterEffect">
                                  <p:stCondLst>
                                    <p:cond delay="200"/>
                                  </p:stCondLst>
                                  <p:iterate>
                                    <p:tmAbs val="0"/>
                                  </p:iterate>
                                  <p:childTnLst>
                                    <p:set>
                                      <p:cBhvr>
                                        <p:cTn id="20" fill="hold"/>
                                        <p:tgtEl>
                                          <p:spTgt spid="736"/>
                                        </p:tgtEl>
                                        <p:attrNameLst>
                                          <p:attrName>style.visibility</p:attrName>
                                        </p:attrNameLst>
                                      </p:cBhvr>
                                      <p:to>
                                        <p:strVal val="visible"/>
                                      </p:to>
                                    </p:set>
                                    <p:animEffect transition="in" filter="wipe(left)">
                                      <p:cBhvr>
                                        <p:cTn id="21" dur="500"/>
                                        <p:tgtEl>
                                          <p:spTgt spid="736"/>
                                        </p:tgtEl>
                                      </p:cBhvr>
                                    </p:animEffect>
                                  </p:childTnLst>
                                </p:cTn>
                              </p:par>
                            </p:childTnLst>
                          </p:cTn>
                        </p:par>
                        <p:par>
                          <p:cTn id="22" fill="hold">
                            <p:stCondLst>
                              <p:cond delay="1200"/>
                            </p:stCondLst>
                            <p:childTnLst>
                              <p:par>
                                <p:cTn id="23" presetID="22" presetClass="entr" presetSubtype="8" fill="hold" grpId="0" nodeType="afterEffect">
                                  <p:stCondLst>
                                    <p:cond delay="200"/>
                                  </p:stCondLst>
                                  <p:iterate>
                                    <p:tmAbs val="0"/>
                                  </p:iterate>
                                  <p:childTnLst>
                                    <p:set>
                                      <p:cBhvr>
                                        <p:cTn id="24" fill="hold"/>
                                        <p:tgtEl>
                                          <p:spTgt spid="739"/>
                                        </p:tgtEl>
                                        <p:attrNameLst>
                                          <p:attrName>style.visibility</p:attrName>
                                        </p:attrNameLst>
                                      </p:cBhvr>
                                      <p:to>
                                        <p:strVal val="visible"/>
                                      </p:to>
                                    </p:set>
                                    <p:animEffect transition="in" filter="wipe(left)">
                                      <p:cBhvr>
                                        <p:cTn id="25" dur="500"/>
                                        <p:tgtEl>
                                          <p:spTgt spid="739"/>
                                        </p:tgtEl>
                                      </p:cBhvr>
                                    </p:animEffect>
                                  </p:childTnLst>
                                </p:cTn>
                              </p:par>
                            </p:childTnLst>
                          </p:cTn>
                        </p:par>
                        <p:par>
                          <p:cTn id="26" fill="hold">
                            <p:stCondLst>
                              <p:cond delay="1900"/>
                            </p:stCondLst>
                            <p:childTnLst>
                              <p:par>
                                <p:cTn id="27" presetID="22" presetClass="entr" presetSubtype="8" fill="hold" grpId="0" nodeType="afterEffect">
                                  <p:stCondLst>
                                    <p:cond delay="200"/>
                                  </p:stCondLst>
                                  <p:iterate>
                                    <p:tmAbs val="0"/>
                                  </p:iterate>
                                  <p:childTnLst>
                                    <p:set>
                                      <p:cBhvr>
                                        <p:cTn id="28" fill="hold"/>
                                        <p:tgtEl>
                                          <p:spTgt spid="742"/>
                                        </p:tgtEl>
                                        <p:attrNameLst>
                                          <p:attrName>style.visibility</p:attrName>
                                        </p:attrNameLst>
                                      </p:cBhvr>
                                      <p:to>
                                        <p:strVal val="visible"/>
                                      </p:to>
                                    </p:set>
                                    <p:animEffect transition="in" filter="wipe(left)">
                                      <p:cBhvr>
                                        <p:cTn id="29" dur="500"/>
                                        <p:tgtEl>
                                          <p:spTgt spid="742"/>
                                        </p:tgtEl>
                                      </p:cBhvr>
                                    </p:animEffect>
                                  </p:childTnLst>
                                </p:cTn>
                              </p:par>
                            </p:childTnLst>
                          </p:cTn>
                        </p:par>
                        <p:par>
                          <p:cTn id="30" fill="hold">
                            <p:stCondLst>
                              <p:cond delay="2600"/>
                            </p:stCondLst>
                            <p:childTnLst>
                              <p:par>
                                <p:cTn id="31" presetID="22" presetClass="entr" presetSubtype="8" fill="hold" grpId="0" nodeType="afterEffect">
                                  <p:stCondLst>
                                    <p:cond delay="200"/>
                                  </p:stCondLst>
                                  <p:iterate>
                                    <p:tmAbs val="0"/>
                                  </p:iterate>
                                  <p:childTnLst>
                                    <p:set>
                                      <p:cBhvr>
                                        <p:cTn id="32" fill="hold"/>
                                        <p:tgtEl>
                                          <p:spTgt spid="745"/>
                                        </p:tgtEl>
                                        <p:attrNameLst>
                                          <p:attrName>style.visibility</p:attrName>
                                        </p:attrNameLst>
                                      </p:cBhvr>
                                      <p:to>
                                        <p:strVal val="visible"/>
                                      </p:to>
                                    </p:set>
                                    <p:animEffect transition="in" filter="wipe(left)">
                                      <p:cBhvr>
                                        <p:cTn id="33" dur="500"/>
                                        <p:tgtEl>
                                          <p:spTgt spid="745"/>
                                        </p:tgtEl>
                                      </p:cBhvr>
                                    </p:animEffect>
                                  </p:childTnLst>
                                </p:cTn>
                              </p:par>
                            </p:childTnLst>
                          </p:cTn>
                        </p:par>
                        <p:par>
                          <p:cTn id="34" fill="hold">
                            <p:stCondLst>
                              <p:cond delay="3300"/>
                            </p:stCondLst>
                            <p:childTnLst>
                              <p:par>
                                <p:cTn id="35" presetID="22" presetClass="entr" presetSubtype="8" fill="hold" grpId="0" nodeType="afterEffect">
                                  <p:stCondLst>
                                    <p:cond delay="200"/>
                                  </p:stCondLst>
                                  <p:iterate>
                                    <p:tmAbs val="0"/>
                                  </p:iterate>
                                  <p:childTnLst>
                                    <p:set>
                                      <p:cBhvr>
                                        <p:cTn id="36" fill="hold"/>
                                        <p:tgtEl>
                                          <p:spTgt spid="748"/>
                                        </p:tgtEl>
                                        <p:attrNameLst>
                                          <p:attrName>style.visibility</p:attrName>
                                        </p:attrNameLst>
                                      </p:cBhvr>
                                      <p:to>
                                        <p:strVal val="visible"/>
                                      </p:to>
                                    </p:set>
                                    <p:animEffect transition="in" filter="wipe(left)">
                                      <p:cBhvr>
                                        <p:cTn id="37" dur="500"/>
                                        <p:tgtEl>
                                          <p:spTgt spid="748"/>
                                        </p:tgtEl>
                                      </p:cBhvr>
                                    </p:animEffect>
                                  </p:childTnLst>
                                </p:cTn>
                              </p:par>
                            </p:childTnLst>
                          </p:cTn>
                        </p:par>
                        <p:par>
                          <p:cTn id="38" fill="hold">
                            <p:stCondLst>
                              <p:cond delay="4000"/>
                            </p:stCondLst>
                            <p:childTnLst>
                              <p:par>
                                <p:cTn id="39" presetID="22" presetClass="entr" presetSubtype="8" fill="hold" grpId="0" nodeType="afterEffect">
                                  <p:stCondLst>
                                    <p:cond delay="200"/>
                                  </p:stCondLst>
                                  <p:iterate>
                                    <p:tmAbs val="0"/>
                                  </p:iterate>
                                  <p:childTnLst>
                                    <p:set>
                                      <p:cBhvr>
                                        <p:cTn id="40" fill="hold"/>
                                        <p:tgtEl>
                                          <p:spTgt spid="751"/>
                                        </p:tgtEl>
                                        <p:attrNameLst>
                                          <p:attrName>style.visibility</p:attrName>
                                        </p:attrNameLst>
                                      </p:cBhvr>
                                      <p:to>
                                        <p:strVal val="visible"/>
                                      </p:to>
                                    </p:set>
                                    <p:animEffect transition="in" filter="wipe(left)">
                                      <p:cBhvr>
                                        <p:cTn id="41" dur="500"/>
                                        <p:tgtEl>
                                          <p:spTgt spid="751"/>
                                        </p:tgtEl>
                                      </p:cBhvr>
                                    </p:animEffect>
                                  </p:childTnLst>
                                </p:cTn>
                              </p:par>
                            </p:childTnLst>
                          </p:cTn>
                        </p:par>
                        <p:par>
                          <p:cTn id="42" fill="hold">
                            <p:stCondLst>
                              <p:cond delay="4700"/>
                            </p:stCondLst>
                            <p:childTnLst>
                              <p:par>
                                <p:cTn id="43" presetID="22" presetClass="entr" presetSubtype="8" fill="hold" grpId="0" nodeType="afterEffect">
                                  <p:stCondLst>
                                    <p:cond delay="200"/>
                                  </p:stCondLst>
                                  <p:iterate>
                                    <p:tmAbs val="0"/>
                                  </p:iterate>
                                  <p:childTnLst>
                                    <p:set>
                                      <p:cBhvr>
                                        <p:cTn id="44" fill="hold"/>
                                        <p:tgtEl>
                                          <p:spTgt spid="754"/>
                                        </p:tgtEl>
                                        <p:attrNameLst>
                                          <p:attrName>style.visibility</p:attrName>
                                        </p:attrNameLst>
                                      </p:cBhvr>
                                      <p:to>
                                        <p:strVal val="visible"/>
                                      </p:to>
                                    </p:set>
                                    <p:animEffect transition="in" filter="wipe(left)">
                                      <p:cBhvr>
                                        <p:cTn id="45" dur="500"/>
                                        <p:tgtEl>
                                          <p:spTgt spid="754"/>
                                        </p:tgtEl>
                                      </p:cBhvr>
                                    </p:animEffect>
                                  </p:childTnLst>
                                </p:cTn>
                              </p:par>
                            </p:childTnLst>
                          </p:cTn>
                        </p:par>
                        <p:par>
                          <p:cTn id="46" fill="hold">
                            <p:stCondLst>
                              <p:cond delay="5400"/>
                            </p:stCondLst>
                            <p:childTnLst>
                              <p:par>
                                <p:cTn id="47" presetID="22" presetClass="entr" presetSubtype="8" fill="hold" grpId="0" nodeType="afterEffect">
                                  <p:stCondLst>
                                    <p:cond delay="200"/>
                                  </p:stCondLst>
                                  <p:iterate>
                                    <p:tmAbs val="0"/>
                                  </p:iterate>
                                  <p:childTnLst>
                                    <p:set>
                                      <p:cBhvr>
                                        <p:cTn id="48" fill="hold"/>
                                        <p:tgtEl>
                                          <p:spTgt spid="757"/>
                                        </p:tgtEl>
                                        <p:attrNameLst>
                                          <p:attrName>style.visibility</p:attrName>
                                        </p:attrNameLst>
                                      </p:cBhvr>
                                      <p:to>
                                        <p:strVal val="visible"/>
                                      </p:to>
                                    </p:set>
                                    <p:animEffect transition="in" filter="wipe(left)">
                                      <p:cBhvr>
                                        <p:cTn id="49" dur="500"/>
                                        <p:tgtEl>
                                          <p:spTgt spid="75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iterate>
                                    <p:tmAbs val="0"/>
                                  </p:iterate>
                                  <p:childTnLst>
                                    <p:set>
                                      <p:cBhvr>
                                        <p:cTn id="53" fill="hold"/>
                                        <p:tgtEl>
                                          <p:spTgt spid="733"/>
                                        </p:tgtEl>
                                        <p:attrNameLst>
                                          <p:attrName>style.visibility</p:attrName>
                                        </p:attrNameLst>
                                      </p:cBhvr>
                                      <p:to>
                                        <p:strVal val="visible"/>
                                      </p:to>
                                    </p:set>
                                    <p:animEffect transition="in" filter="wipe(left)">
                                      <p:cBhvr>
                                        <p:cTn id="54" dur="500"/>
                                        <p:tgtEl>
                                          <p:spTgt spid="733"/>
                                        </p:tgtEl>
                                      </p:cBhvr>
                                    </p:animEffect>
                                  </p:childTnLst>
                                </p:cTn>
                              </p:par>
                            </p:childTnLst>
                          </p:cTn>
                        </p:par>
                        <p:par>
                          <p:cTn id="55" fill="hold">
                            <p:stCondLst>
                              <p:cond delay="500"/>
                            </p:stCondLst>
                            <p:childTnLst>
                              <p:par>
                                <p:cTn id="56" presetID="22" presetClass="entr" presetSubtype="8" fill="hold" grpId="0" nodeType="afterEffect">
                                  <p:stCondLst>
                                    <p:cond delay="0"/>
                                  </p:stCondLst>
                                  <p:iterate>
                                    <p:tmAbs val="0"/>
                                  </p:iterate>
                                  <p:childTnLst>
                                    <p:set>
                                      <p:cBhvr>
                                        <p:cTn id="57" fill="hold"/>
                                        <p:tgtEl>
                                          <p:spTgt spid="782"/>
                                        </p:tgtEl>
                                        <p:attrNameLst>
                                          <p:attrName>style.visibility</p:attrName>
                                        </p:attrNameLst>
                                      </p:cBhvr>
                                      <p:to>
                                        <p:strVal val="visible"/>
                                      </p:to>
                                    </p:set>
                                    <p:animEffect transition="in" filter="wipe(left)">
                                      <p:cBhvr>
                                        <p:cTn id="58" dur="500"/>
                                        <p:tgtEl>
                                          <p:spTgt spid="78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iterate>
                                    <p:tmAbs val="0"/>
                                  </p:iterate>
                                  <p:childTnLst>
                                    <p:set>
                                      <p:cBhvr>
                                        <p:cTn id="62" fill="hold"/>
                                        <p:tgtEl>
                                          <p:spTgt spid="769"/>
                                        </p:tgtEl>
                                        <p:attrNameLst>
                                          <p:attrName>style.visibility</p:attrName>
                                        </p:attrNameLst>
                                      </p:cBhvr>
                                      <p:to>
                                        <p:strVal val="visible"/>
                                      </p:to>
                                    </p:set>
                                    <p:animEffect transition="in" filter="wipe(left)">
                                      <p:cBhvr>
                                        <p:cTn id="63" dur="500"/>
                                        <p:tgtEl>
                                          <p:spTgt spid="769"/>
                                        </p:tgtEl>
                                      </p:cBhvr>
                                    </p:animEffect>
                                  </p:childTnLst>
                                </p:cTn>
                              </p:par>
                            </p:childTnLst>
                          </p:cTn>
                        </p:par>
                        <p:par>
                          <p:cTn id="64" fill="hold">
                            <p:stCondLst>
                              <p:cond delay="500"/>
                            </p:stCondLst>
                            <p:childTnLst>
                              <p:par>
                                <p:cTn id="65" presetID="22" presetClass="entr" presetSubtype="8" fill="hold" grpId="0" nodeType="afterEffect">
                                  <p:stCondLst>
                                    <p:cond delay="0"/>
                                  </p:stCondLst>
                                  <p:iterate>
                                    <p:tmAbs val="0"/>
                                  </p:iterate>
                                  <p:childTnLst>
                                    <p:set>
                                      <p:cBhvr>
                                        <p:cTn id="66" fill="hold"/>
                                        <p:tgtEl>
                                          <p:spTgt spid="758"/>
                                        </p:tgtEl>
                                        <p:attrNameLst>
                                          <p:attrName>style.visibility</p:attrName>
                                        </p:attrNameLst>
                                      </p:cBhvr>
                                      <p:to>
                                        <p:strVal val="visible"/>
                                      </p:to>
                                    </p:set>
                                    <p:animEffect transition="in" filter="wipe(left)">
                                      <p:cBhvr>
                                        <p:cTn id="67" dur="500"/>
                                        <p:tgtEl>
                                          <p:spTgt spid="758"/>
                                        </p:tgtEl>
                                      </p:cBhvr>
                                    </p:animEffect>
                                  </p:childTnLst>
                                </p:cTn>
                              </p:par>
                            </p:childTnLst>
                          </p:cTn>
                        </p:par>
                        <p:par>
                          <p:cTn id="68" fill="hold">
                            <p:stCondLst>
                              <p:cond delay="1000"/>
                            </p:stCondLst>
                            <p:childTnLst>
                              <p:par>
                                <p:cTn id="69" presetID="22" presetClass="entr" presetSubtype="8" fill="hold" grpId="0" nodeType="afterEffect">
                                  <p:stCondLst>
                                    <p:cond delay="0"/>
                                  </p:stCondLst>
                                  <p:iterate>
                                    <p:tmAbs val="0"/>
                                  </p:iterate>
                                  <p:childTnLst>
                                    <p:set>
                                      <p:cBhvr>
                                        <p:cTn id="70" fill="hold"/>
                                        <p:tgtEl>
                                          <p:spTgt spid="759"/>
                                        </p:tgtEl>
                                        <p:attrNameLst>
                                          <p:attrName>style.visibility</p:attrName>
                                        </p:attrNameLst>
                                      </p:cBhvr>
                                      <p:to>
                                        <p:strVal val="visible"/>
                                      </p:to>
                                    </p:set>
                                    <p:animEffect transition="in" filter="wipe(left)">
                                      <p:cBhvr>
                                        <p:cTn id="71" dur="500"/>
                                        <p:tgtEl>
                                          <p:spTgt spid="759"/>
                                        </p:tgtEl>
                                      </p:cBhvr>
                                    </p:animEffect>
                                  </p:childTnLst>
                                </p:cTn>
                              </p:par>
                            </p:childTnLst>
                          </p:cTn>
                        </p:par>
                        <p:par>
                          <p:cTn id="72" fill="hold">
                            <p:stCondLst>
                              <p:cond delay="1500"/>
                            </p:stCondLst>
                            <p:childTnLst>
                              <p:par>
                                <p:cTn id="73" presetID="22" presetClass="entr" presetSubtype="8" fill="hold" grpId="0" nodeType="afterEffect">
                                  <p:stCondLst>
                                    <p:cond delay="0"/>
                                  </p:stCondLst>
                                  <p:iterate>
                                    <p:tmAbs val="0"/>
                                  </p:iterate>
                                  <p:childTnLst>
                                    <p:set>
                                      <p:cBhvr>
                                        <p:cTn id="74" fill="hold"/>
                                        <p:tgtEl>
                                          <p:spTgt spid="770"/>
                                        </p:tgtEl>
                                        <p:attrNameLst>
                                          <p:attrName>style.visibility</p:attrName>
                                        </p:attrNameLst>
                                      </p:cBhvr>
                                      <p:to>
                                        <p:strVal val="visible"/>
                                      </p:to>
                                    </p:set>
                                    <p:animEffect transition="in" filter="wipe(left)">
                                      <p:cBhvr>
                                        <p:cTn id="75" dur="500"/>
                                        <p:tgtEl>
                                          <p:spTgt spid="770"/>
                                        </p:tgtEl>
                                      </p:cBhvr>
                                    </p:animEffect>
                                  </p:childTnLst>
                                </p:cTn>
                              </p:par>
                            </p:childTnLst>
                          </p:cTn>
                        </p:par>
                        <p:par>
                          <p:cTn id="76" fill="hold">
                            <p:stCondLst>
                              <p:cond delay="2000"/>
                            </p:stCondLst>
                            <p:childTnLst>
                              <p:par>
                                <p:cTn id="77" presetID="22" presetClass="entr" presetSubtype="8" fill="hold" grpId="0" nodeType="afterEffect">
                                  <p:stCondLst>
                                    <p:cond delay="0"/>
                                  </p:stCondLst>
                                  <p:iterate>
                                    <p:tmAbs val="0"/>
                                  </p:iterate>
                                  <p:childTnLst>
                                    <p:set>
                                      <p:cBhvr>
                                        <p:cTn id="78" fill="hold"/>
                                        <p:tgtEl>
                                          <p:spTgt spid="760"/>
                                        </p:tgtEl>
                                        <p:attrNameLst>
                                          <p:attrName>style.visibility</p:attrName>
                                        </p:attrNameLst>
                                      </p:cBhvr>
                                      <p:to>
                                        <p:strVal val="visible"/>
                                      </p:to>
                                    </p:set>
                                    <p:animEffect transition="in" filter="wipe(left)">
                                      <p:cBhvr>
                                        <p:cTn id="79" dur="500"/>
                                        <p:tgtEl>
                                          <p:spTgt spid="760"/>
                                        </p:tgtEl>
                                      </p:cBhvr>
                                    </p:animEffect>
                                  </p:childTnLst>
                                </p:cTn>
                              </p:par>
                            </p:childTnLst>
                          </p:cTn>
                        </p:par>
                        <p:par>
                          <p:cTn id="80" fill="hold">
                            <p:stCondLst>
                              <p:cond delay="2500"/>
                            </p:stCondLst>
                            <p:childTnLst>
                              <p:par>
                                <p:cTn id="81" presetID="22" presetClass="entr" presetSubtype="8" fill="hold" grpId="0" nodeType="afterEffect">
                                  <p:stCondLst>
                                    <p:cond delay="0"/>
                                  </p:stCondLst>
                                  <p:iterate>
                                    <p:tmAbs val="0"/>
                                  </p:iterate>
                                  <p:childTnLst>
                                    <p:set>
                                      <p:cBhvr>
                                        <p:cTn id="82" fill="hold"/>
                                        <p:tgtEl>
                                          <p:spTgt spid="771"/>
                                        </p:tgtEl>
                                        <p:attrNameLst>
                                          <p:attrName>style.visibility</p:attrName>
                                        </p:attrNameLst>
                                      </p:cBhvr>
                                      <p:to>
                                        <p:strVal val="visible"/>
                                      </p:to>
                                    </p:set>
                                    <p:animEffect transition="in" filter="wipe(left)">
                                      <p:cBhvr>
                                        <p:cTn id="83" dur="500"/>
                                        <p:tgtEl>
                                          <p:spTgt spid="771"/>
                                        </p:tgtEl>
                                      </p:cBhvr>
                                    </p:animEffect>
                                  </p:childTnLst>
                                </p:cTn>
                              </p:par>
                            </p:childTnLst>
                          </p:cTn>
                        </p:par>
                        <p:par>
                          <p:cTn id="84" fill="hold">
                            <p:stCondLst>
                              <p:cond delay="3000"/>
                            </p:stCondLst>
                            <p:childTnLst>
                              <p:par>
                                <p:cTn id="85" presetID="22" presetClass="entr" presetSubtype="8" fill="hold" grpId="0" nodeType="afterEffect">
                                  <p:stCondLst>
                                    <p:cond delay="0"/>
                                  </p:stCondLst>
                                  <p:iterate>
                                    <p:tmAbs val="0"/>
                                  </p:iterate>
                                  <p:childTnLst>
                                    <p:set>
                                      <p:cBhvr>
                                        <p:cTn id="86" fill="hold"/>
                                        <p:tgtEl>
                                          <p:spTgt spid="761"/>
                                        </p:tgtEl>
                                        <p:attrNameLst>
                                          <p:attrName>style.visibility</p:attrName>
                                        </p:attrNameLst>
                                      </p:cBhvr>
                                      <p:to>
                                        <p:strVal val="visible"/>
                                      </p:to>
                                    </p:set>
                                    <p:animEffect transition="in" filter="wipe(left)">
                                      <p:cBhvr>
                                        <p:cTn id="87" dur="500"/>
                                        <p:tgtEl>
                                          <p:spTgt spid="761"/>
                                        </p:tgtEl>
                                      </p:cBhvr>
                                    </p:animEffect>
                                  </p:childTnLst>
                                </p:cTn>
                              </p:par>
                            </p:childTnLst>
                          </p:cTn>
                        </p:par>
                        <p:par>
                          <p:cTn id="88" fill="hold">
                            <p:stCondLst>
                              <p:cond delay="3500"/>
                            </p:stCondLst>
                            <p:childTnLst>
                              <p:par>
                                <p:cTn id="89" presetID="22" presetClass="entr" presetSubtype="8" fill="hold" grpId="0" nodeType="afterEffect">
                                  <p:stCondLst>
                                    <p:cond delay="0"/>
                                  </p:stCondLst>
                                  <p:iterate>
                                    <p:tmAbs val="0"/>
                                  </p:iterate>
                                  <p:childTnLst>
                                    <p:set>
                                      <p:cBhvr>
                                        <p:cTn id="90" fill="hold"/>
                                        <p:tgtEl>
                                          <p:spTgt spid="768"/>
                                        </p:tgtEl>
                                        <p:attrNameLst>
                                          <p:attrName>style.visibility</p:attrName>
                                        </p:attrNameLst>
                                      </p:cBhvr>
                                      <p:to>
                                        <p:strVal val="visible"/>
                                      </p:to>
                                    </p:set>
                                    <p:animEffect transition="in" filter="wipe(left)">
                                      <p:cBhvr>
                                        <p:cTn id="91" dur="500"/>
                                        <p:tgtEl>
                                          <p:spTgt spid="768"/>
                                        </p:tgtEl>
                                      </p:cBhvr>
                                    </p:animEffect>
                                  </p:childTnLst>
                                </p:cTn>
                              </p:par>
                            </p:childTnLst>
                          </p:cTn>
                        </p:par>
                        <p:par>
                          <p:cTn id="92" fill="hold">
                            <p:stCondLst>
                              <p:cond delay="4000"/>
                            </p:stCondLst>
                            <p:childTnLst>
                              <p:par>
                                <p:cTn id="93" presetID="22" presetClass="entr" presetSubtype="8" fill="hold" grpId="0" nodeType="afterEffect">
                                  <p:stCondLst>
                                    <p:cond delay="0"/>
                                  </p:stCondLst>
                                  <p:iterate>
                                    <p:tmAbs val="0"/>
                                  </p:iterate>
                                  <p:childTnLst>
                                    <p:set>
                                      <p:cBhvr>
                                        <p:cTn id="94" fill="hold"/>
                                        <p:tgtEl>
                                          <p:spTgt spid="762"/>
                                        </p:tgtEl>
                                        <p:attrNameLst>
                                          <p:attrName>style.visibility</p:attrName>
                                        </p:attrNameLst>
                                      </p:cBhvr>
                                      <p:to>
                                        <p:strVal val="visible"/>
                                      </p:to>
                                    </p:set>
                                    <p:animEffect transition="in" filter="wipe(left)">
                                      <p:cBhvr>
                                        <p:cTn id="95" dur="500"/>
                                        <p:tgtEl>
                                          <p:spTgt spid="762"/>
                                        </p:tgtEl>
                                      </p:cBhvr>
                                    </p:animEffect>
                                  </p:childTnLst>
                                </p:cTn>
                              </p:par>
                            </p:childTnLst>
                          </p:cTn>
                        </p:par>
                        <p:par>
                          <p:cTn id="96" fill="hold">
                            <p:stCondLst>
                              <p:cond delay="4500"/>
                            </p:stCondLst>
                            <p:childTnLst>
                              <p:par>
                                <p:cTn id="97" presetID="22" presetClass="entr" presetSubtype="8" fill="hold" grpId="0" nodeType="afterEffect">
                                  <p:stCondLst>
                                    <p:cond delay="0"/>
                                  </p:stCondLst>
                                  <p:iterate>
                                    <p:tmAbs val="0"/>
                                  </p:iterate>
                                  <p:childTnLst>
                                    <p:set>
                                      <p:cBhvr>
                                        <p:cTn id="98" fill="hold"/>
                                        <p:tgtEl>
                                          <p:spTgt spid="774"/>
                                        </p:tgtEl>
                                        <p:attrNameLst>
                                          <p:attrName>style.visibility</p:attrName>
                                        </p:attrNameLst>
                                      </p:cBhvr>
                                      <p:to>
                                        <p:strVal val="visible"/>
                                      </p:to>
                                    </p:set>
                                    <p:animEffect transition="in" filter="wipe(left)">
                                      <p:cBhvr>
                                        <p:cTn id="99" dur="500"/>
                                        <p:tgtEl>
                                          <p:spTgt spid="774"/>
                                        </p:tgtEl>
                                      </p:cBhvr>
                                    </p:animEffect>
                                  </p:childTnLst>
                                </p:cTn>
                              </p:par>
                            </p:childTnLst>
                          </p:cTn>
                        </p:par>
                        <p:par>
                          <p:cTn id="100" fill="hold">
                            <p:stCondLst>
                              <p:cond delay="5000"/>
                            </p:stCondLst>
                            <p:childTnLst>
                              <p:par>
                                <p:cTn id="101" presetID="22" presetClass="entr" presetSubtype="8" fill="hold" grpId="0" nodeType="afterEffect">
                                  <p:stCondLst>
                                    <p:cond delay="0"/>
                                  </p:stCondLst>
                                  <p:iterate>
                                    <p:tmAbs val="0"/>
                                  </p:iterate>
                                  <p:childTnLst>
                                    <p:set>
                                      <p:cBhvr>
                                        <p:cTn id="102" fill="hold"/>
                                        <p:tgtEl>
                                          <p:spTgt spid="763"/>
                                        </p:tgtEl>
                                        <p:attrNameLst>
                                          <p:attrName>style.visibility</p:attrName>
                                        </p:attrNameLst>
                                      </p:cBhvr>
                                      <p:to>
                                        <p:strVal val="visible"/>
                                      </p:to>
                                    </p:set>
                                    <p:animEffect transition="in" filter="wipe(left)">
                                      <p:cBhvr>
                                        <p:cTn id="103" dur="500"/>
                                        <p:tgtEl>
                                          <p:spTgt spid="763"/>
                                        </p:tgtEl>
                                      </p:cBhvr>
                                    </p:animEffect>
                                  </p:childTnLst>
                                </p:cTn>
                              </p:par>
                            </p:childTnLst>
                          </p:cTn>
                        </p:par>
                        <p:par>
                          <p:cTn id="104" fill="hold">
                            <p:stCondLst>
                              <p:cond delay="5500"/>
                            </p:stCondLst>
                            <p:childTnLst>
                              <p:par>
                                <p:cTn id="105" presetID="22" presetClass="entr" presetSubtype="8" fill="hold" grpId="0" nodeType="afterEffect">
                                  <p:stCondLst>
                                    <p:cond delay="0"/>
                                  </p:stCondLst>
                                  <p:iterate>
                                    <p:tmAbs val="0"/>
                                  </p:iterate>
                                  <p:childTnLst>
                                    <p:set>
                                      <p:cBhvr>
                                        <p:cTn id="106" fill="hold"/>
                                        <p:tgtEl>
                                          <p:spTgt spid="775"/>
                                        </p:tgtEl>
                                        <p:attrNameLst>
                                          <p:attrName>style.visibility</p:attrName>
                                        </p:attrNameLst>
                                      </p:cBhvr>
                                      <p:to>
                                        <p:strVal val="visible"/>
                                      </p:to>
                                    </p:set>
                                    <p:animEffect transition="in" filter="wipe(left)">
                                      <p:cBhvr>
                                        <p:cTn id="107" dur="500"/>
                                        <p:tgtEl>
                                          <p:spTgt spid="775"/>
                                        </p:tgtEl>
                                      </p:cBhvr>
                                    </p:animEffect>
                                  </p:childTnLst>
                                </p:cTn>
                              </p:par>
                            </p:childTnLst>
                          </p:cTn>
                        </p:par>
                        <p:par>
                          <p:cTn id="108" fill="hold">
                            <p:stCondLst>
                              <p:cond delay="6000"/>
                            </p:stCondLst>
                            <p:childTnLst>
                              <p:par>
                                <p:cTn id="109" presetID="22" presetClass="entr" presetSubtype="8" fill="hold" grpId="0" nodeType="afterEffect">
                                  <p:stCondLst>
                                    <p:cond delay="0"/>
                                  </p:stCondLst>
                                  <p:iterate>
                                    <p:tmAbs val="0"/>
                                  </p:iterate>
                                  <p:childTnLst>
                                    <p:set>
                                      <p:cBhvr>
                                        <p:cTn id="110" fill="hold"/>
                                        <p:tgtEl>
                                          <p:spTgt spid="764"/>
                                        </p:tgtEl>
                                        <p:attrNameLst>
                                          <p:attrName>style.visibility</p:attrName>
                                        </p:attrNameLst>
                                      </p:cBhvr>
                                      <p:to>
                                        <p:strVal val="visible"/>
                                      </p:to>
                                    </p:set>
                                    <p:animEffect transition="in" filter="wipe(left)">
                                      <p:cBhvr>
                                        <p:cTn id="111" dur="500"/>
                                        <p:tgtEl>
                                          <p:spTgt spid="764"/>
                                        </p:tgtEl>
                                      </p:cBhvr>
                                    </p:animEffect>
                                  </p:childTnLst>
                                </p:cTn>
                              </p:par>
                            </p:childTnLst>
                          </p:cTn>
                        </p:par>
                        <p:par>
                          <p:cTn id="112" fill="hold">
                            <p:stCondLst>
                              <p:cond delay="6500"/>
                            </p:stCondLst>
                            <p:childTnLst>
                              <p:par>
                                <p:cTn id="113" presetID="22" presetClass="entr" presetSubtype="8" fill="hold" grpId="0" nodeType="afterEffect">
                                  <p:stCondLst>
                                    <p:cond delay="0"/>
                                  </p:stCondLst>
                                  <p:iterate>
                                    <p:tmAbs val="0"/>
                                  </p:iterate>
                                  <p:childTnLst>
                                    <p:set>
                                      <p:cBhvr>
                                        <p:cTn id="114" fill="hold"/>
                                        <p:tgtEl>
                                          <p:spTgt spid="776"/>
                                        </p:tgtEl>
                                        <p:attrNameLst>
                                          <p:attrName>style.visibility</p:attrName>
                                        </p:attrNameLst>
                                      </p:cBhvr>
                                      <p:to>
                                        <p:strVal val="visible"/>
                                      </p:to>
                                    </p:set>
                                    <p:animEffect transition="in" filter="wipe(left)">
                                      <p:cBhvr>
                                        <p:cTn id="115" dur="500"/>
                                        <p:tgtEl>
                                          <p:spTgt spid="776"/>
                                        </p:tgtEl>
                                      </p:cBhvr>
                                    </p:animEffect>
                                  </p:childTnLst>
                                </p:cTn>
                              </p:par>
                            </p:childTnLst>
                          </p:cTn>
                        </p:par>
                        <p:par>
                          <p:cTn id="116" fill="hold">
                            <p:stCondLst>
                              <p:cond delay="7000"/>
                            </p:stCondLst>
                            <p:childTnLst>
                              <p:par>
                                <p:cTn id="117" presetID="22" presetClass="entr" presetSubtype="8" fill="hold" grpId="0" nodeType="afterEffect">
                                  <p:stCondLst>
                                    <p:cond delay="0"/>
                                  </p:stCondLst>
                                  <p:iterate>
                                    <p:tmAbs val="0"/>
                                  </p:iterate>
                                  <p:childTnLst>
                                    <p:set>
                                      <p:cBhvr>
                                        <p:cTn id="118" fill="hold"/>
                                        <p:tgtEl>
                                          <p:spTgt spid="765"/>
                                        </p:tgtEl>
                                        <p:attrNameLst>
                                          <p:attrName>style.visibility</p:attrName>
                                        </p:attrNameLst>
                                      </p:cBhvr>
                                      <p:to>
                                        <p:strVal val="visible"/>
                                      </p:to>
                                    </p:set>
                                    <p:animEffect transition="in" filter="wipe(left)">
                                      <p:cBhvr>
                                        <p:cTn id="119" dur="500"/>
                                        <p:tgtEl>
                                          <p:spTgt spid="765"/>
                                        </p:tgtEl>
                                      </p:cBhvr>
                                    </p:animEffect>
                                  </p:childTnLst>
                                </p:cTn>
                              </p:par>
                            </p:childTnLst>
                          </p:cTn>
                        </p:par>
                        <p:par>
                          <p:cTn id="120" fill="hold">
                            <p:stCondLst>
                              <p:cond delay="7500"/>
                            </p:stCondLst>
                            <p:childTnLst>
                              <p:par>
                                <p:cTn id="121" presetID="22" presetClass="entr" presetSubtype="8" fill="hold" grpId="0" nodeType="afterEffect">
                                  <p:stCondLst>
                                    <p:cond delay="0"/>
                                  </p:stCondLst>
                                  <p:iterate>
                                    <p:tmAbs val="0"/>
                                  </p:iterate>
                                  <p:childTnLst>
                                    <p:set>
                                      <p:cBhvr>
                                        <p:cTn id="122" fill="hold"/>
                                        <p:tgtEl>
                                          <p:spTgt spid="777"/>
                                        </p:tgtEl>
                                        <p:attrNameLst>
                                          <p:attrName>style.visibility</p:attrName>
                                        </p:attrNameLst>
                                      </p:cBhvr>
                                      <p:to>
                                        <p:strVal val="visible"/>
                                      </p:to>
                                    </p:set>
                                    <p:animEffect transition="in" filter="wipe(left)">
                                      <p:cBhvr>
                                        <p:cTn id="123" dur="500"/>
                                        <p:tgtEl>
                                          <p:spTgt spid="7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animBg="1" advAuto="0"/>
      <p:bldP spid="732" grpId="0" animBg="1" advAuto="0"/>
      <p:bldP spid="733" grpId="0" animBg="1" advAuto="0"/>
      <p:bldP spid="736" grpId="0" animBg="1" advAuto="0"/>
      <p:bldP spid="739" grpId="0" animBg="1" advAuto="0"/>
      <p:bldP spid="742" grpId="0" animBg="1" advAuto="0"/>
      <p:bldP spid="745" grpId="0" animBg="1" advAuto="0"/>
      <p:bldP spid="748" grpId="0" animBg="1" advAuto="0"/>
      <p:bldP spid="751" grpId="0" animBg="1" advAuto="0"/>
      <p:bldP spid="754" grpId="0" animBg="1" advAuto="0"/>
      <p:bldP spid="757" grpId="0" animBg="1" advAuto="0"/>
      <p:bldP spid="758" grpId="0" animBg="1" advAuto="0"/>
      <p:bldP spid="759" grpId="0" animBg="1" advAuto="0"/>
      <p:bldP spid="760" grpId="0" animBg="1" advAuto="0"/>
      <p:bldP spid="761" grpId="0" animBg="1" advAuto="0"/>
      <p:bldP spid="762" grpId="0" animBg="1" advAuto="0"/>
      <p:bldP spid="763" grpId="0" animBg="1" advAuto="0"/>
      <p:bldP spid="764" grpId="0" animBg="1" advAuto="0"/>
      <p:bldP spid="765" grpId="0" animBg="1" advAuto="0"/>
      <p:bldP spid="768" grpId="0" animBg="1" advAuto="0"/>
      <p:bldP spid="769" grpId="0" animBg="1" advAuto="0"/>
      <p:bldP spid="770" grpId="0" animBg="1" advAuto="0"/>
      <p:bldP spid="771" grpId="0" animBg="1" advAuto="0"/>
      <p:bldP spid="774" grpId="0" animBg="1" advAuto="0"/>
      <p:bldP spid="775" grpId="0" animBg="1" advAuto="0"/>
      <p:bldP spid="776" grpId="0" animBg="1" advAuto="0"/>
      <p:bldP spid="777" grpId="0" animBg="1" advAuto="0"/>
      <p:bldP spid="782" grpId="0" animBg="1" advAuto="0"/>
      <p:bldP spid="783" grpId="0"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 name="The Adjacency List"/>
          <p:cNvSpPr txBox="1">
            <a:spLocks noGrp="1"/>
          </p:cNvSpPr>
          <p:nvPr>
            <p:ph type="title"/>
          </p:nvPr>
        </p:nvSpPr>
        <p:spPr>
          <a:prstGeom prst="rect">
            <a:avLst/>
          </a:prstGeom>
        </p:spPr>
        <p:txBody>
          <a:bodyPr/>
          <a:lstStyle/>
          <a:p>
            <a:r>
              <a:t>The Adjacency List</a:t>
            </a:r>
          </a:p>
        </p:txBody>
      </p:sp>
      <p:sp>
        <p:nvSpPr>
          <p:cNvPr id="788"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789"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790"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791"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792"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793"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794"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795"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796"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797"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98"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799"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0"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1"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2"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3"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4"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5"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6"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7"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8"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09"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812" name="Group"/>
          <p:cNvGrpSpPr/>
          <p:nvPr/>
        </p:nvGrpSpPr>
        <p:grpSpPr>
          <a:xfrm>
            <a:off x="2965450" y="2419350"/>
            <a:ext cx="2286000" cy="1104900"/>
            <a:chOff x="0" y="0"/>
            <a:chExt cx="2286000" cy="1104900"/>
          </a:xfrm>
        </p:grpSpPr>
        <p:sp>
          <p:nvSpPr>
            <p:cNvPr id="810" name="A"/>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A</a:t>
              </a:r>
            </a:p>
          </p:txBody>
        </p:sp>
        <p:sp>
          <p:nvSpPr>
            <p:cNvPr id="81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813" name="Line"/>
          <p:cNvSpPr/>
          <p:nvPr/>
        </p:nvSpPr>
        <p:spPr>
          <a:xfrm flipH="1" flipV="1">
            <a:off x="4641850" y="29718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816" name="Group"/>
          <p:cNvGrpSpPr/>
          <p:nvPr/>
        </p:nvGrpSpPr>
        <p:grpSpPr>
          <a:xfrm>
            <a:off x="2965450" y="3676650"/>
            <a:ext cx="2286000" cy="1104900"/>
            <a:chOff x="0" y="0"/>
            <a:chExt cx="2286000" cy="1104900"/>
          </a:xfrm>
        </p:grpSpPr>
        <p:sp>
          <p:nvSpPr>
            <p:cNvPr id="814"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815"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19" name="Group"/>
          <p:cNvGrpSpPr/>
          <p:nvPr/>
        </p:nvGrpSpPr>
        <p:grpSpPr>
          <a:xfrm>
            <a:off x="2965450" y="4933950"/>
            <a:ext cx="2286000" cy="1104900"/>
            <a:chOff x="0" y="0"/>
            <a:chExt cx="2286000" cy="1104900"/>
          </a:xfrm>
        </p:grpSpPr>
        <p:sp>
          <p:nvSpPr>
            <p:cNvPr id="817" name="C"/>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C</a:t>
              </a:r>
            </a:p>
          </p:txBody>
        </p:sp>
        <p:sp>
          <p:nvSpPr>
            <p:cNvPr id="818"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22" name="Group"/>
          <p:cNvGrpSpPr/>
          <p:nvPr/>
        </p:nvGrpSpPr>
        <p:grpSpPr>
          <a:xfrm>
            <a:off x="2965450" y="6191250"/>
            <a:ext cx="2286000" cy="1104900"/>
            <a:chOff x="0" y="0"/>
            <a:chExt cx="2286000" cy="1104900"/>
          </a:xfrm>
        </p:grpSpPr>
        <p:sp>
          <p:nvSpPr>
            <p:cNvPr id="820" name="D"/>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D</a:t>
              </a:r>
            </a:p>
          </p:txBody>
        </p:sp>
        <p:sp>
          <p:nvSpPr>
            <p:cNvPr id="82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25" name="Group"/>
          <p:cNvGrpSpPr/>
          <p:nvPr/>
        </p:nvGrpSpPr>
        <p:grpSpPr>
          <a:xfrm>
            <a:off x="2965450" y="7448550"/>
            <a:ext cx="2286000" cy="1104900"/>
            <a:chOff x="0" y="0"/>
            <a:chExt cx="2286000" cy="1104900"/>
          </a:xfrm>
        </p:grpSpPr>
        <p:sp>
          <p:nvSpPr>
            <p:cNvPr id="823" name="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824"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28" name="Group"/>
          <p:cNvGrpSpPr/>
          <p:nvPr/>
        </p:nvGrpSpPr>
        <p:grpSpPr>
          <a:xfrm>
            <a:off x="2965450" y="8705850"/>
            <a:ext cx="2286000" cy="1104900"/>
            <a:chOff x="0" y="0"/>
            <a:chExt cx="2286000" cy="1104900"/>
          </a:xfrm>
        </p:grpSpPr>
        <p:sp>
          <p:nvSpPr>
            <p:cNvPr id="826"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827"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31" name="Group"/>
          <p:cNvGrpSpPr/>
          <p:nvPr/>
        </p:nvGrpSpPr>
        <p:grpSpPr>
          <a:xfrm>
            <a:off x="2965450" y="9963150"/>
            <a:ext cx="2286000" cy="1104900"/>
            <a:chOff x="0" y="0"/>
            <a:chExt cx="2286000" cy="1104900"/>
          </a:xfrm>
        </p:grpSpPr>
        <p:sp>
          <p:nvSpPr>
            <p:cNvPr id="829" name="G"/>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G</a:t>
              </a:r>
            </a:p>
          </p:txBody>
        </p:sp>
        <p:sp>
          <p:nvSpPr>
            <p:cNvPr id="830"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34" name="Group"/>
          <p:cNvGrpSpPr/>
          <p:nvPr/>
        </p:nvGrpSpPr>
        <p:grpSpPr>
          <a:xfrm>
            <a:off x="2965450" y="11220450"/>
            <a:ext cx="2286000" cy="1104900"/>
            <a:chOff x="0" y="0"/>
            <a:chExt cx="2286000" cy="1104900"/>
          </a:xfrm>
        </p:grpSpPr>
        <p:sp>
          <p:nvSpPr>
            <p:cNvPr id="832"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833"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837" name="Group"/>
          <p:cNvGrpSpPr/>
          <p:nvPr/>
        </p:nvGrpSpPr>
        <p:grpSpPr>
          <a:xfrm>
            <a:off x="2965450" y="12477750"/>
            <a:ext cx="2286000" cy="1104900"/>
            <a:chOff x="0" y="0"/>
            <a:chExt cx="2286000" cy="1104900"/>
          </a:xfrm>
        </p:grpSpPr>
        <p:sp>
          <p:nvSpPr>
            <p:cNvPr id="835" name="I"/>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8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sp>
          <p:nvSpPr>
            <p:cNvPr id="836"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838" name="Line"/>
          <p:cNvSpPr/>
          <p:nvPr/>
        </p:nvSpPr>
        <p:spPr>
          <a:xfrm flipH="1" flipV="1">
            <a:off x="4641850" y="42291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39" name="Line"/>
          <p:cNvSpPr/>
          <p:nvPr/>
        </p:nvSpPr>
        <p:spPr>
          <a:xfrm flipH="1" flipV="1">
            <a:off x="4641850" y="542925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0" name="Line"/>
          <p:cNvSpPr/>
          <p:nvPr/>
        </p:nvSpPr>
        <p:spPr>
          <a:xfrm flipH="1" flipV="1">
            <a:off x="4641850" y="67437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1" name="Line"/>
          <p:cNvSpPr/>
          <p:nvPr/>
        </p:nvSpPr>
        <p:spPr>
          <a:xfrm flipH="1" flipV="1">
            <a:off x="4641850" y="802005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2" name="Line"/>
          <p:cNvSpPr/>
          <p:nvPr/>
        </p:nvSpPr>
        <p:spPr>
          <a:xfrm flipH="1" flipV="1">
            <a:off x="4641850" y="92583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3" name="Line"/>
          <p:cNvSpPr/>
          <p:nvPr/>
        </p:nvSpPr>
        <p:spPr>
          <a:xfrm flipH="1" flipV="1">
            <a:off x="4641850" y="105156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4" name="Line"/>
          <p:cNvSpPr/>
          <p:nvPr/>
        </p:nvSpPr>
        <p:spPr>
          <a:xfrm flipH="1" flipV="1">
            <a:off x="4641850" y="117729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5" name="Line"/>
          <p:cNvSpPr/>
          <p:nvPr/>
        </p:nvSpPr>
        <p:spPr>
          <a:xfrm flipH="1" flipV="1">
            <a:off x="4641850" y="130302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846" name="3"/>
          <p:cNvSpPr txBox="1"/>
          <p:nvPr/>
        </p:nvSpPr>
        <p:spPr>
          <a:xfrm>
            <a:off x="16841403" y="3994149"/>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847" name="4"/>
          <p:cNvSpPr txBox="1"/>
          <p:nvPr/>
        </p:nvSpPr>
        <p:spPr>
          <a:xfrm>
            <a:off x="19879878" y="3994149"/>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4</a:t>
            </a:r>
          </a:p>
        </p:txBody>
      </p:sp>
      <p:sp>
        <p:nvSpPr>
          <p:cNvPr id="848" name="5"/>
          <p:cNvSpPr txBox="1"/>
          <p:nvPr/>
        </p:nvSpPr>
        <p:spPr>
          <a:xfrm>
            <a:off x="17443141" y="5677535"/>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5</a:t>
            </a:r>
          </a:p>
        </p:txBody>
      </p:sp>
      <p:sp>
        <p:nvSpPr>
          <p:cNvPr id="849" name="3"/>
          <p:cNvSpPr txBox="1"/>
          <p:nvPr/>
        </p:nvSpPr>
        <p:spPr>
          <a:xfrm>
            <a:off x="15317403" y="5677535"/>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850" name="3"/>
          <p:cNvSpPr txBox="1"/>
          <p:nvPr/>
        </p:nvSpPr>
        <p:spPr>
          <a:xfrm>
            <a:off x="17154817" y="9615420"/>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851" name="2"/>
          <p:cNvSpPr txBox="1"/>
          <p:nvPr/>
        </p:nvSpPr>
        <p:spPr>
          <a:xfrm>
            <a:off x="15303499" y="8851899"/>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2</a:t>
            </a:r>
          </a:p>
        </p:txBody>
      </p:sp>
      <p:sp>
        <p:nvSpPr>
          <p:cNvPr id="852" name="7"/>
          <p:cNvSpPr txBox="1"/>
          <p:nvPr/>
        </p:nvSpPr>
        <p:spPr>
          <a:xfrm>
            <a:off x="16777197" y="6857999"/>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7</a:t>
            </a:r>
          </a:p>
        </p:txBody>
      </p:sp>
      <p:sp>
        <p:nvSpPr>
          <p:cNvPr id="853" name="4"/>
          <p:cNvSpPr txBox="1"/>
          <p:nvPr/>
        </p:nvSpPr>
        <p:spPr>
          <a:xfrm>
            <a:off x="19879878" y="6833077"/>
            <a:ext cx="576647"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4</a:t>
            </a:r>
          </a:p>
        </p:txBody>
      </p:sp>
      <p:sp>
        <p:nvSpPr>
          <p:cNvPr id="854" name="2"/>
          <p:cNvSpPr txBox="1"/>
          <p:nvPr/>
        </p:nvSpPr>
        <p:spPr>
          <a:xfrm>
            <a:off x="22009099" y="5677535"/>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2</a:t>
            </a:r>
          </a:p>
        </p:txBody>
      </p:sp>
      <p:sp>
        <p:nvSpPr>
          <p:cNvPr id="855" name="3"/>
          <p:cNvSpPr txBox="1"/>
          <p:nvPr/>
        </p:nvSpPr>
        <p:spPr>
          <a:xfrm>
            <a:off x="22211030" y="8366083"/>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3</a:t>
            </a:r>
          </a:p>
        </p:txBody>
      </p:sp>
      <p:sp>
        <p:nvSpPr>
          <p:cNvPr id="856" name="5"/>
          <p:cNvSpPr txBox="1"/>
          <p:nvPr/>
        </p:nvSpPr>
        <p:spPr>
          <a:xfrm>
            <a:off x="20456524" y="9563561"/>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5</a:t>
            </a:r>
          </a:p>
        </p:txBody>
      </p:sp>
      <p:sp>
        <p:nvSpPr>
          <p:cNvPr id="857" name="6"/>
          <p:cNvSpPr txBox="1"/>
          <p:nvPr/>
        </p:nvSpPr>
        <p:spPr>
          <a:xfrm>
            <a:off x="19820154" y="8464549"/>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6</a:t>
            </a:r>
          </a:p>
        </p:txBody>
      </p:sp>
      <p:sp>
        <p:nvSpPr>
          <p:cNvPr id="858" name="1"/>
          <p:cNvSpPr txBox="1"/>
          <p:nvPr/>
        </p:nvSpPr>
        <p:spPr>
          <a:xfrm>
            <a:off x="18313399" y="8471361"/>
            <a:ext cx="576648" cy="927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latin typeface="Courier New"/>
                <a:ea typeface="Courier New"/>
                <a:cs typeface="Courier New"/>
                <a:sym typeface="Courier New"/>
              </a:defRPr>
            </a:lvl1pPr>
          </a:lstStyle>
          <a:p>
            <a:r>
              <a:t>1</a:t>
            </a:r>
          </a:p>
        </p:txBody>
      </p:sp>
      <p:grpSp>
        <p:nvGrpSpPr>
          <p:cNvPr id="861" name="Group"/>
          <p:cNvGrpSpPr/>
          <p:nvPr/>
        </p:nvGrpSpPr>
        <p:grpSpPr>
          <a:xfrm>
            <a:off x="5907979" y="2419350"/>
            <a:ext cx="2286001" cy="1104900"/>
            <a:chOff x="0" y="0"/>
            <a:chExt cx="2286000" cy="1104900"/>
          </a:xfrm>
        </p:grpSpPr>
        <p:sp>
          <p:nvSpPr>
            <p:cNvPr id="859"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860" name="3"/>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3</a:t>
              </a:r>
            </a:p>
          </p:txBody>
        </p:sp>
      </p:grpSp>
      <p:grpSp>
        <p:nvGrpSpPr>
          <p:cNvPr id="864" name="Group"/>
          <p:cNvGrpSpPr/>
          <p:nvPr/>
        </p:nvGrpSpPr>
        <p:grpSpPr>
          <a:xfrm>
            <a:off x="8385175" y="2419350"/>
            <a:ext cx="2286000" cy="1104900"/>
            <a:chOff x="0" y="0"/>
            <a:chExt cx="2286000" cy="1104900"/>
          </a:xfrm>
        </p:grpSpPr>
        <p:sp>
          <p:nvSpPr>
            <p:cNvPr id="862" name="D"/>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D</a:t>
              </a:r>
            </a:p>
          </p:txBody>
        </p:sp>
        <p:sp>
          <p:nvSpPr>
            <p:cNvPr id="863" name="3"/>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3</a:t>
              </a:r>
            </a:p>
          </p:txBody>
        </p:sp>
      </p:grpSp>
      <p:grpSp>
        <p:nvGrpSpPr>
          <p:cNvPr id="867" name="Group"/>
          <p:cNvGrpSpPr/>
          <p:nvPr/>
        </p:nvGrpSpPr>
        <p:grpSpPr>
          <a:xfrm>
            <a:off x="10862370" y="2419350"/>
            <a:ext cx="2286001" cy="1104900"/>
            <a:chOff x="0" y="0"/>
            <a:chExt cx="2286000" cy="1104900"/>
          </a:xfrm>
        </p:grpSpPr>
        <p:sp>
          <p:nvSpPr>
            <p:cNvPr id="865" name="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866" name="5"/>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5</a:t>
              </a:r>
            </a:p>
          </p:txBody>
        </p:sp>
      </p:grpSp>
      <p:grpSp>
        <p:nvGrpSpPr>
          <p:cNvPr id="870" name="Group"/>
          <p:cNvGrpSpPr/>
          <p:nvPr/>
        </p:nvGrpSpPr>
        <p:grpSpPr>
          <a:xfrm>
            <a:off x="5907979" y="3656828"/>
            <a:ext cx="2286001" cy="1104901"/>
            <a:chOff x="0" y="0"/>
            <a:chExt cx="2286000" cy="1104900"/>
          </a:xfrm>
        </p:grpSpPr>
        <p:sp>
          <p:nvSpPr>
            <p:cNvPr id="868" name="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869" name="7"/>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7</a:t>
              </a:r>
            </a:p>
          </p:txBody>
        </p:sp>
      </p:grpSp>
      <p:grpSp>
        <p:nvGrpSpPr>
          <p:cNvPr id="873" name="Group"/>
          <p:cNvGrpSpPr/>
          <p:nvPr/>
        </p:nvGrpSpPr>
        <p:grpSpPr>
          <a:xfrm>
            <a:off x="5907979" y="4912489"/>
            <a:ext cx="2286001" cy="1104901"/>
            <a:chOff x="0" y="0"/>
            <a:chExt cx="2286000" cy="1104900"/>
          </a:xfrm>
        </p:grpSpPr>
        <p:sp>
          <p:nvSpPr>
            <p:cNvPr id="871"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872" name="2"/>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2</a:t>
              </a:r>
            </a:p>
          </p:txBody>
        </p:sp>
      </p:grpSp>
      <p:grpSp>
        <p:nvGrpSpPr>
          <p:cNvPr id="876" name="Group"/>
          <p:cNvGrpSpPr/>
          <p:nvPr/>
        </p:nvGrpSpPr>
        <p:grpSpPr>
          <a:xfrm>
            <a:off x="5907979" y="6141085"/>
            <a:ext cx="2286001" cy="1104901"/>
            <a:chOff x="0" y="0"/>
            <a:chExt cx="2286000" cy="1104900"/>
          </a:xfrm>
        </p:grpSpPr>
        <p:sp>
          <p:nvSpPr>
            <p:cNvPr id="874"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875" name="4"/>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4</a:t>
              </a:r>
            </a:p>
          </p:txBody>
        </p:sp>
      </p:grpSp>
      <p:grpSp>
        <p:nvGrpSpPr>
          <p:cNvPr id="879" name="Group"/>
          <p:cNvGrpSpPr/>
          <p:nvPr/>
        </p:nvGrpSpPr>
        <p:grpSpPr>
          <a:xfrm>
            <a:off x="5907979" y="7369681"/>
            <a:ext cx="2286001" cy="1104901"/>
            <a:chOff x="0" y="0"/>
            <a:chExt cx="2286000" cy="1104900"/>
          </a:xfrm>
        </p:grpSpPr>
        <p:sp>
          <p:nvSpPr>
            <p:cNvPr id="877"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878" name="1"/>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1</a:t>
              </a:r>
            </a:p>
          </p:txBody>
        </p:sp>
      </p:grpSp>
      <p:grpSp>
        <p:nvGrpSpPr>
          <p:cNvPr id="882" name="Group"/>
          <p:cNvGrpSpPr/>
          <p:nvPr/>
        </p:nvGrpSpPr>
        <p:grpSpPr>
          <a:xfrm>
            <a:off x="8391773" y="7369681"/>
            <a:ext cx="2286001" cy="1104901"/>
            <a:chOff x="0" y="0"/>
            <a:chExt cx="2286000" cy="1104900"/>
          </a:xfrm>
        </p:grpSpPr>
        <p:sp>
          <p:nvSpPr>
            <p:cNvPr id="880"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881" name="4"/>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4</a:t>
              </a:r>
            </a:p>
          </p:txBody>
        </p:sp>
      </p:grpSp>
      <p:grpSp>
        <p:nvGrpSpPr>
          <p:cNvPr id="885" name="Group"/>
          <p:cNvGrpSpPr/>
          <p:nvPr/>
        </p:nvGrpSpPr>
        <p:grpSpPr>
          <a:xfrm>
            <a:off x="5907979" y="8629650"/>
            <a:ext cx="2286001" cy="1104900"/>
            <a:chOff x="0" y="0"/>
            <a:chExt cx="2286000" cy="1104900"/>
          </a:xfrm>
        </p:grpSpPr>
        <p:sp>
          <p:nvSpPr>
            <p:cNvPr id="883" name="C"/>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C</a:t>
              </a:r>
            </a:p>
          </p:txBody>
        </p:sp>
        <p:sp>
          <p:nvSpPr>
            <p:cNvPr id="884" name="3"/>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3</a:t>
              </a:r>
            </a:p>
          </p:txBody>
        </p:sp>
      </p:grpSp>
      <p:grpSp>
        <p:nvGrpSpPr>
          <p:cNvPr id="888" name="Group"/>
          <p:cNvGrpSpPr/>
          <p:nvPr/>
        </p:nvGrpSpPr>
        <p:grpSpPr>
          <a:xfrm>
            <a:off x="8391773" y="8629650"/>
            <a:ext cx="2286001" cy="1104900"/>
            <a:chOff x="0" y="0"/>
            <a:chExt cx="2286000" cy="1104900"/>
          </a:xfrm>
        </p:grpSpPr>
        <p:sp>
          <p:nvSpPr>
            <p:cNvPr id="886"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887" name="6"/>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6</a:t>
              </a:r>
            </a:p>
          </p:txBody>
        </p:sp>
      </p:grpSp>
      <p:grpSp>
        <p:nvGrpSpPr>
          <p:cNvPr id="891" name="Group"/>
          <p:cNvGrpSpPr/>
          <p:nvPr/>
        </p:nvGrpSpPr>
        <p:grpSpPr>
          <a:xfrm>
            <a:off x="5907979" y="9963150"/>
            <a:ext cx="2286001" cy="1104900"/>
            <a:chOff x="0" y="0"/>
            <a:chExt cx="2286000" cy="1104900"/>
          </a:xfrm>
        </p:grpSpPr>
        <p:sp>
          <p:nvSpPr>
            <p:cNvPr id="889"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890" name="2"/>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2</a:t>
              </a:r>
            </a:p>
          </p:txBody>
        </p:sp>
      </p:grpSp>
      <p:grpSp>
        <p:nvGrpSpPr>
          <p:cNvPr id="894" name="Group"/>
          <p:cNvGrpSpPr/>
          <p:nvPr/>
        </p:nvGrpSpPr>
        <p:grpSpPr>
          <a:xfrm>
            <a:off x="5907979" y="11220450"/>
            <a:ext cx="2286001" cy="1104900"/>
            <a:chOff x="0" y="0"/>
            <a:chExt cx="2286000" cy="1104900"/>
          </a:xfrm>
        </p:grpSpPr>
        <p:sp>
          <p:nvSpPr>
            <p:cNvPr id="892" name="I"/>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sp>
          <p:nvSpPr>
            <p:cNvPr id="893" name="3"/>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3</a:t>
              </a:r>
            </a:p>
          </p:txBody>
        </p:sp>
      </p:grpSp>
      <p:grpSp>
        <p:nvGrpSpPr>
          <p:cNvPr id="897" name="Group"/>
          <p:cNvGrpSpPr/>
          <p:nvPr/>
        </p:nvGrpSpPr>
        <p:grpSpPr>
          <a:xfrm>
            <a:off x="5907979" y="12458700"/>
            <a:ext cx="2286001" cy="1104900"/>
            <a:chOff x="0" y="0"/>
            <a:chExt cx="2286000" cy="1104900"/>
          </a:xfrm>
        </p:grpSpPr>
        <p:sp>
          <p:nvSpPr>
            <p:cNvPr id="895"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651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896" name="5"/>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effectLst>
                    <a:outerShdw blurRad="38100" dist="12700" dir="5400000" rotWithShape="0">
                      <a:srgbClr val="000000">
                        <a:alpha val="50000"/>
                      </a:srgbClr>
                    </a:outerShdw>
                  </a:effectLst>
                  <a:latin typeface="Marker Felt"/>
                  <a:ea typeface="Marker Felt"/>
                  <a:cs typeface="Marker Felt"/>
                  <a:sym typeface="Marker Felt"/>
                </a:defRPr>
              </a:lvl1pPr>
            </a:lstStyle>
            <a:p>
              <a:r>
                <a:t>5</a:t>
              </a:r>
            </a:p>
          </p:txBody>
        </p:sp>
      </p:grpSp>
      <p:sp>
        <p:nvSpPr>
          <p:cNvPr id="898" name="Weighted  Directed Graph"/>
          <p:cNvSpPr/>
          <p:nvPr/>
        </p:nvSpPr>
        <p:spPr>
          <a:xfrm>
            <a:off x="14201775" y="11343170"/>
            <a:ext cx="9480550" cy="21170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p>
            <a:pPr>
              <a:lnSpc>
                <a:spcPct val="70000"/>
              </a:lnSpc>
              <a:defRPr sz="6500" b="1">
                <a:solidFill>
                  <a:schemeClr val="accent1">
                    <a:hueOff val="114395"/>
                    <a:lumOff val="-24975"/>
                  </a:schemeClr>
                </a:solidFill>
                <a:latin typeface="Comic Sans MS"/>
                <a:ea typeface="Comic Sans MS"/>
                <a:cs typeface="Comic Sans MS"/>
                <a:sym typeface="Comic Sans MS"/>
              </a:defRPr>
            </a:pPr>
            <a:r>
              <a:t>Weighted </a:t>
            </a:r>
            <a:br/>
            <a:r>
              <a:t>Directed Graph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898"/>
                                        </p:tgtEl>
                                        <p:attrNameLst>
                                          <p:attrName>style.visibility</p:attrName>
                                        </p:attrNameLst>
                                      </p:cBhvr>
                                      <p:to>
                                        <p:strVal val="visible"/>
                                      </p:to>
                                    </p:set>
                                    <p:animEffect transition="in" filter="fade">
                                      <p:cBhvr>
                                        <p:cTn id="7" dur="1000"/>
                                        <p:tgtEl>
                                          <p:spTgt spid="898"/>
                                        </p:tgtEl>
                                      </p:cBhvr>
                                    </p:animEffect>
                                  </p:childTnLst>
                                </p:cTn>
                              </p:par>
                            </p:childTnLst>
                          </p:cTn>
                        </p:par>
                        <p:par>
                          <p:cTn id="8" fill="hold">
                            <p:stCondLst>
                              <p:cond delay="1000"/>
                            </p:stCondLst>
                            <p:childTnLst>
                              <p:par>
                                <p:cTn id="9" presetID="23" presetClass="entr" presetSubtype="16" fill="hold" grpId="0" nodeType="afterEffect">
                                  <p:stCondLst>
                                    <p:cond delay="0"/>
                                  </p:stCondLst>
                                  <p:iterate>
                                    <p:tmAbs val="0"/>
                                  </p:iterate>
                                  <p:childTnLst>
                                    <p:set>
                                      <p:cBhvr>
                                        <p:cTn id="10" fill="hold"/>
                                        <p:tgtEl>
                                          <p:spTgt spid="846"/>
                                        </p:tgtEl>
                                        <p:attrNameLst>
                                          <p:attrName>style.visibility</p:attrName>
                                        </p:attrNameLst>
                                      </p:cBhvr>
                                      <p:to>
                                        <p:strVal val="visible"/>
                                      </p:to>
                                    </p:set>
                                    <p:anim calcmode="lin" valueType="num">
                                      <p:cBhvr>
                                        <p:cTn id="11" dur="500" fill="hold"/>
                                        <p:tgtEl>
                                          <p:spTgt spid="846"/>
                                        </p:tgtEl>
                                        <p:attrNameLst>
                                          <p:attrName>ppt_w</p:attrName>
                                        </p:attrNameLst>
                                      </p:cBhvr>
                                      <p:tavLst>
                                        <p:tav tm="0">
                                          <p:val>
                                            <p:fltVal val="0"/>
                                          </p:val>
                                        </p:tav>
                                        <p:tav tm="100000">
                                          <p:val>
                                            <p:strVal val="#ppt_w"/>
                                          </p:val>
                                        </p:tav>
                                      </p:tavLst>
                                    </p:anim>
                                    <p:anim calcmode="lin" valueType="num">
                                      <p:cBhvr>
                                        <p:cTn id="12" dur="500" fill="hold"/>
                                        <p:tgtEl>
                                          <p:spTgt spid="846"/>
                                        </p:tgtEl>
                                        <p:attrNameLst>
                                          <p:attrName>ppt_h</p:attrName>
                                        </p:attrNameLst>
                                      </p:cBhvr>
                                      <p:tavLst>
                                        <p:tav tm="0">
                                          <p:val>
                                            <p:fltVal val="0"/>
                                          </p:val>
                                        </p:tav>
                                        <p:tav tm="100000">
                                          <p:val>
                                            <p:strVal val="#ppt_h"/>
                                          </p:val>
                                        </p:tav>
                                      </p:tavLst>
                                    </p:anim>
                                  </p:childTnLst>
                                </p:cTn>
                              </p:par>
                            </p:childTnLst>
                          </p:cTn>
                        </p:par>
                        <p:par>
                          <p:cTn id="13" fill="hold">
                            <p:stCondLst>
                              <p:cond delay="1500"/>
                            </p:stCondLst>
                            <p:childTnLst>
                              <p:par>
                                <p:cTn id="14" presetID="23" presetClass="entr" presetSubtype="16" fill="hold" grpId="0" nodeType="afterEffect">
                                  <p:stCondLst>
                                    <p:cond delay="200"/>
                                  </p:stCondLst>
                                  <p:iterate>
                                    <p:tmAbs val="0"/>
                                  </p:iterate>
                                  <p:childTnLst>
                                    <p:set>
                                      <p:cBhvr>
                                        <p:cTn id="15" fill="hold"/>
                                        <p:tgtEl>
                                          <p:spTgt spid="847"/>
                                        </p:tgtEl>
                                        <p:attrNameLst>
                                          <p:attrName>style.visibility</p:attrName>
                                        </p:attrNameLst>
                                      </p:cBhvr>
                                      <p:to>
                                        <p:strVal val="visible"/>
                                      </p:to>
                                    </p:set>
                                    <p:anim calcmode="lin" valueType="num">
                                      <p:cBhvr>
                                        <p:cTn id="16" dur="500" fill="hold"/>
                                        <p:tgtEl>
                                          <p:spTgt spid="847"/>
                                        </p:tgtEl>
                                        <p:attrNameLst>
                                          <p:attrName>ppt_w</p:attrName>
                                        </p:attrNameLst>
                                      </p:cBhvr>
                                      <p:tavLst>
                                        <p:tav tm="0">
                                          <p:val>
                                            <p:fltVal val="0"/>
                                          </p:val>
                                        </p:tav>
                                        <p:tav tm="100000">
                                          <p:val>
                                            <p:strVal val="#ppt_w"/>
                                          </p:val>
                                        </p:tav>
                                      </p:tavLst>
                                    </p:anim>
                                    <p:anim calcmode="lin" valueType="num">
                                      <p:cBhvr>
                                        <p:cTn id="17" dur="500" fill="hold"/>
                                        <p:tgtEl>
                                          <p:spTgt spid="847"/>
                                        </p:tgtEl>
                                        <p:attrNameLst>
                                          <p:attrName>ppt_h</p:attrName>
                                        </p:attrNameLst>
                                      </p:cBhvr>
                                      <p:tavLst>
                                        <p:tav tm="0">
                                          <p:val>
                                            <p:fltVal val="0"/>
                                          </p:val>
                                        </p:tav>
                                        <p:tav tm="100000">
                                          <p:val>
                                            <p:strVal val="#ppt_h"/>
                                          </p:val>
                                        </p:tav>
                                      </p:tavLst>
                                    </p:anim>
                                  </p:childTnLst>
                                </p:cTn>
                              </p:par>
                            </p:childTnLst>
                          </p:cTn>
                        </p:par>
                        <p:par>
                          <p:cTn id="18" fill="hold">
                            <p:stCondLst>
                              <p:cond delay="2200"/>
                            </p:stCondLst>
                            <p:childTnLst>
                              <p:par>
                                <p:cTn id="19" presetID="23" presetClass="entr" presetSubtype="16" fill="hold" grpId="0" nodeType="afterEffect">
                                  <p:stCondLst>
                                    <p:cond delay="200"/>
                                  </p:stCondLst>
                                  <p:iterate>
                                    <p:tmAbs val="0"/>
                                  </p:iterate>
                                  <p:childTnLst>
                                    <p:set>
                                      <p:cBhvr>
                                        <p:cTn id="20" fill="hold"/>
                                        <p:tgtEl>
                                          <p:spTgt spid="849"/>
                                        </p:tgtEl>
                                        <p:attrNameLst>
                                          <p:attrName>style.visibility</p:attrName>
                                        </p:attrNameLst>
                                      </p:cBhvr>
                                      <p:to>
                                        <p:strVal val="visible"/>
                                      </p:to>
                                    </p:set>
                                    <p:anim calcmode="lin" valueType="num">
                                      <p:cBhvr>
                                        <p:cTn id="21" dur="500" fill="hold"/>
                                        <p:tgtEl>
                                          <p:spTgt spid="849"/>
                                        </p:tgtEl>
                                        <p:attrNameLst>
                                          <p:attrName>ppt_w</p:attrName>
                                        </p:attrNameLst>
                                      </p:cBhvr>
                                      <p:tavLst>
                                        <p:tav tm="0">
                                          <p:val>
                                            <p:fltVal val="0"/>
                                          </p:val>
                                        </p:tav>
                                        <p:tav tm="100000">
                                          <p:val>
                                            <p:strVal val="#ppt_w"/>
                                          </p:val>
                                        </p:tav>
                                      </p:tavLst>
                                    </p:anim>
                                    <p:anim calcmode="lin" valueType="num">
                                      <p:cBhvr>
                                        <p:cTn id="22" dur="500" fill="hold"/>
                                        <p:tgtEl>
                                          <p:spTgt spid="849"/>
                                        </p:tgtEl>
                                        <p:attrNameLst>
                                          <p:attrName>ppt_h</p:attrName>
                                        </p:attrNameLst>
                                      </p:cBhvr>
                                      <p:tavLst>
                                        <p:tav tm="0">
                                          <p:val>
                                            <p:fltVal val="0"/>
                                          </p:val>
                                        </p:tav>
                                        <p:tav tm="100000">
                                          <p:val>
                                            <p:strVal val="#ppt_h"/>
                                          </p:val>
                                        </p:tav>
                                      </p:tavLst>
                                    </p:anim>
                                  </p:childTnLst>
                                </p:cTn>
                              </p:par>
                            </p:childTnLst>
                          </p:cTn>
                        </p:par>
                        <p:par>
                          <p:cTn id="23" fill="hold">
                            <p:stCondLst>
                              <p:cond delay="2900"/>
                            </p:stCondLst>
                            <p:childTnLst>
                              <p:par>
                                <p:cTn id="24" presetID="23" presetClass="entr" presetSubtype="16" fill="hold" grpId="0" nodeType="afterEffect">
                                  <p:stCondLst>
                                    <p:cond delay="200"/>
                                  </p:stCondLst>
                                  <p:iterate>
                                    <p:tmAbs val="0"/>
                                  </p:iterate>
                                  <p:childTnLst>
                                    <p:set>
                                      <p:cBhvr>
                                        <p:cTn id="25" fill="hold"/>
                                        <p:tgtEl>
                                          <p:spTgt spid="848"/>
                                        </p:tgtEl>
                                        <p:attrNameLst>
                                          <p:attrName>style.visibility</p:attrName>
                                        </p:attrNameLst>
                                      </p:cBhvr>
                                      <p:to>
                                        <p:strVal val="visible"/>
                                      </p:to>
                                    </p:set>
                                    <p:anim calcmode="lin" valueType="num">
                                      <p:cBhvr>
                                        <p:cTn id="26" dur="500" fill="hold"/>
                                        <p:tgtEl>
                                          <p:spTgt spid="848"/>
                                        </p:tgtEl>
                                        <p:attrNameLst>
                                          <p:attrName>ppt_w</p:attrName>
                                        </p:attrNameLst>
                                      </p:cBhvr>
                                      <p:tavLst>
                                        <p:tav tm="0">
                                          <p:val>
                                            <p:fltVal val="0"/>
                                          </p:val>
                                        </p:tav>
                                        <p:tav tm="100000">
                                          <p:val>
                                            <p:strVal val="#ppt_w"/>
                                          </p:val>
                                        </p:tav>
                                      </p:tavLst>
                                    </p:anim>
                                    <p:anim calcmode="lin" valueType="num">
                                      <p:cBhvr>
                                        <p:cTn id="27" dur="500" fill="hold"/>
                                        <p:tgtEl>
                                          <p:spTgt spid="848"/>
                                        </p:tgtEl>
                                        <p:attrNameLst>
                                          <p:attrName>ppt_h</p:attrName>
                                        </p:attrNameLst>
                                      </p:cBhvr>
                                      <p:tavLst>
                                        <p:tav tm="0">
                                          <p:val>
                                            <p:fltVal val="0"/>
                                          </p:val>
                                        </p:tav>
                                        <p:tav tm="100000">
                                          <p:val>
                                            <p:strVal val="#ppt_h"/>
                                          </p:val>
                                        </p:tav>
                                      </p:tavLst>
                                    </p:anim>
                                  </p:childTnLst>
                                </p:cTn>
                              </p:par>
                            </p:childTnLst>
                          </p:cTn>
                        </p:par>
                        <p:par>
                          <p:cTn id="28" fill="hold">
                            <p:stCondLst>
                              <p:cond delay="3600"/>
                            </p:stCondLst>
                            <p:childTnLst>
                              <p:par>
                                <p:cTn id="29" presetID="23" presetClass="entr" presetSubtype="16" fill="hold" grpId="0" nodeType="afterEffect">
                                  <p:stCondLst>
                                    <p:cond delay="200"/>
                                  </p:stCondLst>
                                  <p:iterate>
                                    <p:tmAbs val="0"/>
                                  </p:iterate>
                                  <p:childTnLst>
                                    <p:set>
                                      <p:cBhvr>
                                        <p:cTn id="30" fill="hold"/>
                                        <p:tgtEl>
                                          <p:spTgt spid="854"/>
                                        </p:tgtEl>
                                        <p:attrNameLst>
                                          <p:attrName>style.visibility</p:attrName>
                                        </p:attrNameLst>
                                      </p:cBhvr>
                                      <p:to>
                                        <p:strVal val="visible"/>
                                      </p:to>
                                    </p:set>
                                    <p:anim calcmode="lin" valueType="num">
                                      <p:cBhvr>
                                        <p:cTn id="31" dur="500" fill="hold"/>
                                        <p:tgtEl>
                                          <p:spTgt spid="854"/>
                                        </p:tgtEl>
                                        <p:attrNameLst>
                                          <p:attrName>ppt_w</p:attrName>
                                        </p:attrNameLst>
                                      </p:cBhvr>
                                      <p:tavLst>
                                        <p:tav tm="0">
                                          <p:val>
                                            <p:fltVal val="0"/>
                                          </p:val>
                                        </p:tav>
                                        <p:tav tm="100000">
                                          <p:val>
                                            <p:strVal val="#ppt_w"/>
                                          </p:val>
                                        </p:tav>
                                      </p:tavLst>
                                    </p:anim>
                                    <p:anim calcmode="lin" valueType="num">
                                      <p:cBhvr>
                                        <p:cTn id="32" dur="500" fill="hold"/>
                                        <p:tgtEl>
                                          <p:spTgt spid="854"/>
                                        </p:tgtEl>
                                        <p:attrNameLst>
                                          <p:attrName>ppt_h</p:attrName>
                                        </p:attrNameLst>
                                      </p:cBhvr>
                                      <p:tavLst>
                                        <p:tav tm="0">
                                          <p:val>
                                            <p:fltVal val="0"/>
                                          </p:val>
                                        </p:tav>
                                        <p:tav tm="100000">
                                          <p:val>
                                            <p:strVal val="#ppt_h"/>
                                          </p:val>
                                        </p:tav>
                                      </p:tavLst>
                                    </p:anim>
                                  </p:childTnLst>
                                </p:cTn>
                              </p:par>
                            </p:childTnLst>
                          </p:cTn>
                        </p:par>
                        <p:par>
                          <p:cTn id="33" fill="hold">
                            <p:stCondLst>
                              <p:cond delay="4300"/>
                            </p:stCondLst>
                            <p:childTnLst>
                              <p:par>
                                <p:cTn id="34" presetID="23" presetClass="entr" presetSubtype="16" fill="hold" grpId="0" nodeType="afterEffect">
                                  <p:stCondLst>
                                    <p:cond delay="200"/>
                                  </p:stCondLst>
                                  <p:iterate>
                                    <p:tmAbs val="0"/>
                                  </p:iterate>
                                  <p:childTnLst>
                                    <p:set>
                                      <p:cBhvr>
                                        <p:cTn id="35" fill="hold"/>
                                        <p:tgtEl>
                                          <p:spTgt spid="853"/>
                                        </p:tgtEl>
                                        <p:attrNameLst>
                                          <p:attrName>style.visibility</p:attrName>
                                        </p:attrNameLst>
                                      </p:cBhvr>
                                      <p:to>
                                        <p:strVal val="visible"/>
                                      </p:to>
                                    </p:set>
                                    <p:anim calcmode="lin" valueType="num">
                                      <p:cBhvr>
                                        <p:cTn id="36" dur="500" fill="hold"/>
                                        <p:tgtEl>
                                          <p:spTgt spid="853"/>
                                        </p:tgtEl>
                                        <p:attrNameLst>
                                          <p:attrName>ppt_w</p:attrName>
                                        </p:attrNameLst>
                                      </p:cBhvr>
                                      <p:tavLst>
                                        <p:tav tm="0">
                                          <p:val>
                                            <p:fltVal val="0"/>
                                          </p:val>
                                        </p:tav>
                                        <p:tav tm="100000">
                                          <p:val>
                                            <p:strVal val="#ppt_w"/>
                                          </p:val>
                                        </p:tav>
                                      </p:tavLst>
                                    </p:anim>
                                    <p:anim calcmode="lin" valueType="num">
                                      <p:cBhvr>
                                        <p:cTn id="37" dur="500" fill="hold"/>
                                        <p:tgtEl>
                                          <p:spTgt spid="853"/>
                                        </p:tgtEl>
                                        <p:attrNameLst>
                                          <p:attrName>ppt_h</p:attrName>
                                        </p:attrNameLst>
                                      </p:cBhvr>
                                      <p:tavLst>
                                        <p:tav tm="0">
                                          <p:val>
                                            <p:fltVal val="0"/>
                                          </p:val>
                                        </p:tav>
                                        <p:tav tm="100000">
                                          <p:val>
                                            <p:strVal val="#ppt_h"/>
                                          </p:val>
                                        </p:tav>
                                      </p:tavLst>
                                    </p:anim>
                                  </p:childTnLst>
                                </p:cTn>
                              </p:par>
                            </p:childTnLst>
                          </p:cTn>
                        </p:par>
                        <p:par>
                          <p:cTn id="38" fill="hold">
                            <p:stCondLst>
                              <p:cond delay="5000"/>
                            </p:stCondLst>
                            <p:childTnLst>
                              <p:par>
                                <p:cTn id="39" presetID="23" presetClass="entr" presetSubtype="16" fill="hold" grpId="0" nodeType="afterEffect">
                                  <p:stCondLst>
                                    <p:cond delay="200"/>
                                  </p:stCondLst>
                                  <p:iterate>
                                    <p:tmAbs val="0"/>
                                  </p:iterate>
                                  <p:childTnLst>
                                    <p:set>
                                      <p:cBhvr>
                                        <p:cTn id="40" fill="hold"/>
                                        <p:tgtEl>
                                          <p:spTgt spid="852"/>
                                        </p:tgtEl>
                                        <p:attrNameLst>
                                          <p:attrName>style.visibility</p:attrName>
                                        </p:attrNameLst>
                                      </p:cBhvr>
                                      <p:to>
                                        <p:strVal val="visible"/>
                                      </p:to>
                                    </p:set>
                                    <p:anim calcmode="lin" valueType="num">
                                      <p:cBhvr>
                                        <p:cTn id="41" dur="500" fill="hold"/>
                                        <p:tgtEl>
                                          <p:spTgt spid="852"/>
                                        </p:tgtEl>
                                        <p:attrNameLst>
                                          <p:attrName>ppt_w</p:attrName>
                                        </p:attrNameLst>
                                      </p:cBhvr>
                                      <p:tavLst>
                                        <p:tav tm="0">
                                          <p:val>
                                            <p:fltVal val="0"/>
                                          </p:val>
                                        </p:tav>
                                        <p:tav tm="100000">
                                          <p:val>
                                            <p:strVal val="#ppt_w"/>
                                          </p:val>
                                        </p:tav>
                                      </p:tavLst>
                                    </p:anim>
                                    <p:anim calcmode="lin" valueType="num">
                                      <p:cBhvr>
                                        <p:cTn id="42" dur="500" fill="hold"/>
                                        <p:tgtEl>
                                          <p:spTgt spid="852"/>
                                        </p:tgtEl>
                                        <p:attrNameLst>
                                          <p:attrName>ppt_h</p:attrName>
                                        </p:attrNameLst>
                                      </p:cBhvr>
                                      <p:tavLst>
                                        <p:tav tm="0">
                                          <p:val>
                                            <p:fltVal val="0"/>
                                          </p:val>
                                        </p:tav>
                                        <p:tav tm="100000">
                                          <p:val>
                                            <p:strVal val="#ppt_h"/>
                                          </p:val>
                                        </p:tav>
                                      </p:tavLst>
                                    </p:anim>
                                  </p:childTnLst>
                                </p:cTn>
                              </p:par>
                            </p:childTnLst>
                          </p:cTn>
                        </p:par>
                        <p:par>
                          <p:cTn id="43" fill="hold">
                            <p:stCondLst>
                              <p:cond delay="5700"/>
                            </p:stCondLst>
                            <p:childTnLst>
                              <p:par>
                                <p:cTn id="44" presetID="23" presetClass="entr" presetSubtype="16" fill="hold" grpId="0" nodeType="afterEffect">
                                  <p:stCondLst>
                                    <p:cond delay="200"/>
                                  </p:stCondLst>
                                  <p:iterate>
                                    <p:tmAbs val="0"/>
                                  </p:iterate>
                                  <p:childTnLst>
                                    <p:set>
                                      <p:cBhvr>
                                        <p:cTn id="45" fill="hold"/>
                                        <p:tgtEl>
                                          <p:spTgt spid="855"/>
                                        </p:tgtEl>
                                        <p:attrNameLst>
                                          <p:attrName>style.visibility</p:attrName>
                                        </p:attrNameLst>
                                      </p:cBhvr>
                                      <p:to>
                                        <p:strVal val="visible"/>
                                      </p:to>
                                    </p:set>
                                    <p:anim calcmode="lin" valueType="num">
                                      <p:cBhvr>
                                        <p:cTn id="46" dur="500" fill="hold"/>
                                        <p:tgtEl>
                                          <p:spTgt spid="855"/>
                                        </p:tgtEl>
                                        <p:attrNameLst>
                                          <p:attrName>ppt_w</p:attrName>
                                        </p:attrNameLst>
                                      </p:cBhvr>
                                      <p:tavLst>
                                        <p:tav tm="0">
                                          <p:val>
                                            <p:fltVal val="0"/>
                                          </p:val>
                                        </p:tav>
                                        <p:tav tm="100000">
                                          <p:val>
                                            <p:strVal val="#ppt_w"/>
                                          </p:val>
                                        </p:tav>
                                      </p:tavLst>
                                    </p:anim>
                                    <p:anim calcmode="lin" valueType="num">
                                      <p:cBhvr>
                                        <p:cTn id="47" dur="500" fill="hold"/>
                                        <p:tgtEl>
                                          <p:spTgt spid="855"/>
                                        </p:tgtEl>
                                        <p:attrNameLst>
                                          <p:attrName>ppt_h</p:attrName>
                                        </p:attrNameLst>
                                      </p:cBhvr>
                                      <p:tavLst>
                                        <p:tav tm="0">
                                          <p:val>
                                            <p:fltVal val="0"/>
                                          </p:val>
                                        </p:tav>
                                        <p:tav tm="100000">
                                          <p:val>
                                            <p:strVal val="#ppt_h"/>
                                          </p:val>
                                        </p:tav>
                                      </p:tavLst>
                                    </p:anim>
                                  </p:childTnLst>
                                </p:cTn>
                              </p:par>
                            </p:childTnLst>
                          </p:cTn>
                        </p:par>
                        <p:par>
                          <p:cTn id="48" fill="hold">
                            <p:stCondLst>
                              <p:cond delay="6400"/>
                            </p:stCondLst>
                            <p:childTnLst>
                              <p:par>
                                <p:cTn id="49" presetID="23" presetClass="entr" presetSubtype="16" fill="hold" grpId="0" nodeType="afterEffect">
                                  <p:stCondLst>
                                    <p:cond delay="200"/>
                                  </p:stCondLst>
                                  <p:iterate>
                                    <p:tmAbs val="0"/>
                                  </p:iterate>
                                  <p:childTnLst>
                                    <p:set>
                                      <p:cBhvr>
                                        <p:cTn id="50" fill="hold"/>
                                        <p:tgtEl>
                                          <p:spTgt spid="857"/>
                                        </p:tgtEl>
                                        <p:attrNameLst>
                                          <p:attrName>style.visibility</p:attrName>
                                        </p:attrNameLst>
                                      </p:cBhvr>
                                      <p:to>
                                        <p:strVal val="visible"/>
                                      </p:to>
                                    </p:set>
                                    <p:anim calcmode="lin" valueType="num">
                                      <p:cBhvr>
                                        <p:cTn id="51" dur="500" fill="hold"/>
                                        <p:tgtEl>
                                          <p:spTgt spid="857"/>
                                        </p:tgtEl>
                                        <p:attrNameLst>
                                          <p:attrName>ppt_w</p:attrName>
                                        </p:attrNameLst>
                                      </p:cBhvr>
                                      <p:tavLst>
                                        <p:tav tm="0">
                                          <p:val>
                                            <p:fltVal val="0"/>
                                          </p:val>
                                        </p:tav>
                                        <p:tav tm="100000">
                                          <p:val>
                                            <p:strVal val="#ppt_w"/>
                                          </p:val>
                                        </p:tav>
                                      </p:tavLst>
                                    </p:anim>
                                    <p:anim calcmode="lin" valueType="num">
                                      <p:cBhvr>
                                        <p:cTn id="52" dur="500" fill="hold"/>
                                        <p:tgtEl>
                                          <p:spTgt spid="857"/>
                                        </p:tgtEl>
                                        <p:attrNameLst>
                                          <p:attrName>ppt_h</p:attrName>
                                        </p:attrNameLst>
                                      </p:cBhvr>
                                      <p:tavLst>
                                        <p:tav tm="0">
                                          <p:val>
                                            <p:fltVal val="0"/>
                                          </p:val>
                                        </p:tav>
                                        <p:tav tm="100000">
                                          <p:val>
                                            <p:strVal val="#ppt_h"/>
                                          </p:val>
                                        </p:tav>
                                      </p:tavLst>
                                    </p:anim>
                                  </p:childTnLst>
                                </p:cTn>
                              </p:par>
                            </p:childTnLst>
                          </p:cTn>
                        </p:par>
                        <p:par>
                          <p:cTn id="53" fill="hold">
                            <p:stCondLst>
                              <p:cond delay="7100"/>
                            </p:stCondLst>
                            <p:childTnLst>
                              <p:par>
                                <p:cTn id="54" presetID="23" presetClass="entr" presetSubtype="16" fill="hold" grpId="0" nodeType="afterEffect">
                                  <p:stCondLst>
                                    <p:cond delay="200"/>
                                  </p:stCondLst>
                                  <p:iterate>
                                    <p:tmAbs val="0"/>
                                  </p:iterate>
                                  <p:childTnLst>
                                    <p:set>
                                      <p:cBhvr>
                                        <p:cTn id="55" fill="hold"/>
                                        <p:tgtEl>
                                          <p:spTgt spid="858"/>
                                        </p:tgtEl>
                                        <p:attrNameLst>
                                          <p:attrName>style.visibility</p:attrName>
                                        </p:attrNameLst>
                                      </p:cBhvr>
                                      <p:to>
                                        <p:strVal val="visible"/>
                                      </p:to>
                                    </p:set>
                                    <p:anim calcmode="lin" valueType="num">
                                      <p:cBhvr>
                                        <p:cTn id="56" dur="500" fill="hold"/>
                                        <p:tgtEl>
                                          <p:spTgt spid="858"/>
                                        </p:tgtEl>
                                        <p:attrNameLst>
                                          <p:attrName>ppt_w</p:attrName>
                                        </p:attrNameLst>
                                      </p:cBhvr>
                                      <p:tavLst>
                                        <p:tav tm="0">
                                          <p:val>
                                            <p:fltVal val="0"/>
                                          </p:val>
                                        </p:tav>
                                        <p:tav tm="100000">
                                          <p:val>
                                            <p:strVal val="#ppt_w"/>
                                          </p:val>
                                        </p:tav>
                                      </p:tavLst>
                                    </p:anim>
                                    <p:anim calcmode="lin" valueType="num">
                                      <p:cBhvr>
                                        <p:cTn id="57" dur="500" fill="hold"/>
                                        <p:tgtEl>
                                          <p:spTgt spid="858"/>
                                        </p:tgtEl>
                                        <p:attrNameLst>
                                          <p:attrName>ppt_h</p:attrName>
                                        </p:attrNameLst>
                                      </p:cBhvr>
                                      <p:tavLst>
                                        <p:tav tm="0">
                                          <p:val>
                                            <p:fltVal val="0"/>
                                          </p:val>
                                        </p:tav>
                                        <p:tav tm="100000">
                                          <p:val>
                                            <p:strVal val="#ppt_h"/>
                                          </p:val>
                                        </p:tav>
                                      </p:tavLst>
                                    </p:anim>
                                  </p:childTnLst>
                                </p:cTn>
                              </p:par>
                            </p:childTnLst>
                          </p:cTn>
                        </p:par>
                        <p:par>
                          <p:cTn id="58" fill="hold">
                            <p:stCondLst>
                              <p:cond delay="7800"/>
                            </p:stCondLst>
                            <p:childTnLst>
                              <p:par>
                                <p:cTn id="59" presetID="23" presetClass="entr" presetSubtype="16" fill="hold" grpId="0" nodeType="afterEffect">
                                  <p:stCondLst>
                                    <p:cond delay="200"/>
                                  </p:stCondLst>
                                  <p:iterate>
                                    <p:tmAbs val="0"/>
                                  </p:iterate>
                                  <p:childTnLst>
                                    <p:set>
                                      <p:cBhvr>
                                        <p:cTn id="60" fill="hold"/>
                                        <p:tgtEl>
                                          <p:spTgt spid="851"/>
                                        </p:tgtEl>
                                        <p:attrNameLst>
                                          <p:attrName>style.visibility</p:attrName>
                                        </p:attrNameLst>
                                      </p:cBhvr>
                                      <p:to>
                                        <p:strVal val="visible"/>
                                      </p:to>
                                    </p:set>
                                    <p:anim calcmode="lin" valueType="num">
                                      <p:cBhvr>
                                        <p:cTn id="61" dur="500" fill="hold"/>
                                        <p:tgtEl>
                                          <p:spTgt spid="851"/>
                                        </p:tgtEl>
                                        <p:attrNameLst>
                                          <p:attrName>ppt_w</p:attrName>
                                        </p:attrNameLst>
                                      </p:cBhvr>
                                      <p:tavLst>
                                        <p:tav tm="0">
                                          <p:val>
                                            <p:fltVal val="0"/>
                                          </p:val>
                                        </p:tav>
                                        <p:tav tm="100000">
                                          <p:val>
                                            <p:strVal val="#ppt_w"/>
                                          </p:val>
                                        </p:tav>
                                      </p:tavLst>
                                    </p:anim>
                                    <p:anim calcmode="lin" valueType="num">
                                      <p:cBhvr>
                                        <p:cTn id="62" dur="500" fill="hold"/>
                                        <p:tgtEl>
                                          <p:spTgt spid="851"/>
                                        </p:tgtEl>
                                        <p:attrNameLst>
                                          <p:attrName>ppt_h</p:attrName>
                                        </p:attrNameLst>
                                      </p:cBhvr>
                                      <p:tavLst>
                                        <p:tav tm="0">
                                          <p:val>
                                            <p:fltVal val="0"/>
                                          </p:val>
                                        </p:tav>
                                        <p:tav tm="100000">
                                          <p:val>
                                            <p:strVal val="#ppt_h"/>
                                          </p:val>
                                        </p:tav>
                                      </p:tavLst>
                                    </p:anim>
                                  </p:childTnLst>
                                </p:cTn>
                              </p:par>
                            </p:childTnLst>
                          </p:cTn>
                        </p:par>
                        <p:par>
                          <p:cTn id="63" fill="hold">
                            <p:stCondLst>
                              <p:cond delay="8500"/>
                            </p:stCondLst>
                            <p:childTnLst>
                              <p:par>
                                <p:cTn id="64" presetID="23" presetClass="entr" presetSubtype="16" fill="hold" grpId="0" nodeType="afterEffect">
                                  <p:stCondLst>
                                    <p:cond delay="200"/>
                                  </p:stCondLst>
                                  <p:iterate>
                                    <p:tmAbs val="0"/>
                                  </p:iterate>
                                  <p:childTnLst>
                                    <p:set>
                                      <p:cBhvr>
                                        <p:cTn id="65" fill="hold"/>
                                        <p:tgtEl>
                                          <p:spTgt spid="856"/>
                                        </p:tgtEl>
                                        <p:attrNameLst>
                                          <p:attrName>style.visibility</p:attrName>
                                        </p:attrNameLst>
                                      </p:cBhvr>
                                      <p:to>
                                        <p:strVal val="visible"/>
                                      </p:to>
                                    </p:set>
                                    <p:anim calcmode="lin" valueType="num">
                                      <p:cBhvr>
                                        <p:cTn id="66" dur="500" fill="hold"/>
                                        <p:tgtEl>
                                          <p:spTgt spid="856"/>
                                        </p:tgtEl>
                                        <p:attrNameLst>
                                          <p:attrName>ppt_w</p:attrName>
                                        </p:attrNameLst>
                                      </p:cBhvr>
                                      <p:tavLst>
                                        <p:tav tm="0">
                                          <p:val>
                                            <p:fltVal val="0"/>
                                          </p:val>
                                        </p:tav>
                                        <p:tav tm="100000">
                                          <p:val>
                                            <p:strVal val="#ppt_w"/>
                                          </p:val>
                                        </p:tav>
                                      </p:tavLst>
                                    </p:anim>
                                    <p:anim calcmode="lin" valueType="num">
                                      <p:cBhvr>
                                        <p:cTn id="67" dur="500" fill="hold"/>
                                        <p:tgtEl>
                                          <p:spTgt spid="856"/>
                                        </p:tgtEl>
                                        <p:attrNameLst>
                                          <p:attrName>ppt_h</p:attrName>
                                        </p:attrNameLst>
                                      </p:cBhvr>
                                      <p:tavLst>
                                        <p:tav tm="0">
                                          <p:val>
                                            <p:fltVal val="0"/>
                                          </p:val>
                                        </p:tav>
                                        <p:tav tm="100000">
                                          <p:val>
                                            <p:strVal val="#ppt_h"/>
                                          </p:val>
                                        </p:tav>
                                      </p:tavLst>
                                    </p:anim>
                                  </p:childTnLst>
                                </p:cTn>
                              </p:par>
                            </p:childTnLst>
                          </p:cTn>
                        </p:par>
                        <p:par>
                          <p:cTn id="68" fill="hold">
                            <p:stCondLst>
                              <p:cond delay="9200"/>
                            </p:stCondLst>
                            <p:childTnLst>
                              <p:par>
                                <p:cTn id="69" presetID="23" presetClass="entr" presetSubtype="16" fill="hold" grpId="0" nodeType="afterEffect">
                                  <p:stCondLst>
                                    <p:cond delay="200"/>
                                  </p:stCondLst>
                                  <p:iterate>
                                    <p:tmAbs val="0"/>
                                  </p:iterate>
                                  <p:childTnLst>
                                    <p:set>
                                      <p:cBhvr>
                                        <p:cTn id="70" fill="hold"/>
                                        <p:tgtEl>
                                          <p:spTgt spid="850"/>
                                        </p:tgtEl>
                                        <p:attrNameLst>
                                          <p:attrName>style.visibility</p:attrName>
                                        </p:attrNameLst>
                                      </p:cBhvr>
                                      <p:to>
                                        <p:strVal val="visible"/>
                                      </p:to>
                                    </p:set>
                                    <p:anim calcmode="lin" valueType="num">
                                      <p:cBhvr>
                                        <p:cTn id="71" dur="500" fill="hold"/>
                                        <p:tgtEl>
                                          <p:spTgt spid="850"/>
                                        </p:tgtEl>
                                        <p:attrNameLst>
                                          <p:attrName>ppt_w</p:attrName>
                                        </p:attrNameLst>
                                      </p:cBhvr>
                                      <p:tavLst>
                                        <p:tav tm="0">
                                          <p:val>
                                            <p:fltVal val="0"/>
                                          </p:val>
                                        </p:tav>
                                        <p:tav tm="100000">
                                          <p:val>
                                            <p:strVal val="#ppt_w"/>
                                          </p:val>
                                        </p:tav>
                                      </p:tavLst>
                                    </p:anim>
                                    <p:anim calcmode="lin" valueType="num">
                                      <p:cBhvr>
                                        <p:cTn id="72" dur="500" fill="hold"/>
                                        <p:tgtEl>
                                          <p:spTgt spid="850"/>
                                        </p:tgtEl>
                                        <p:attrNameLst>
                                          <p:attrName>ppt_h</p:attrName>
                                        </p:attrNameLst>
                                      </p:cBhvr>
                                      <p:tavLst>
                                        <p:tav tm="0">
                                          <p:val>
                                            <p:fltVal val="0"/>
                                          </p:val>
                                        </p:tav>
                                        <p:tav tm="100000">
                                          <p:val>
                                            <p:strVal val="#ppt_h"/>
                                          </p:val>
                                        </p:tav>
                                      </p:tavLst>
                                    </p:anim>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p:tmAbs val="0"/>
                                  </p:iterate>
                                  <p:childTnLst>
                                    <p:set>
                                      <p:cBhvr>
                                        <p:cTn id="76" fill="hold"/>
                                        <p:tgtEl>
                                          <p:spTgt spid="813"/>
                                        </p:tgtEl>
                                        <p:attrNameLst>
                                          <p:attrName>style.visibility</p:attrName>
                                        </p:attrNameLst>
                                      </p:cBhvr>
                                      <p:to>
                                        <p:strVal val="visible"/>
                                      </p:to>
                                    </p:set>
                                    <p:animEffect transition="in" filter="wipe(left)">
                                      <p:cBhvr>
                                        <p:cTn id="77" dur="500"/>
                                        <p:tgtEl>
                                          <p:spTgt spid="813"/>
                                        </p:tgtEl>
                                      </p:cBhvr>
                                    </p:animEffect>
                                  </p:childTnLst>
                                </p:cTn>
                              </p:par>
                            </p:childTnLst>
                          </p:cTn>
                        </p:par>
                        <p:par>
                          <p:cTn id="78" fill="hold">
                            <p:stCondLst>
                              <p:cond delay="500"/>
                            </p:stCondLst>
                            <p:childTnLst>
                              <p:par>
                                <p:cTn id="79" presetID="22" presetClass="entr" presetSubtype="8" fill="hold" grpId="0" nodeType="afterEffect">
                                  <p:stCondLst>
                                    <p:cond delay="0"/>
                                  </p:stCondLst>
                                  <p:iterate>
                                    <p:tmAbs val="0"/>
                                  </p:iterate>
                                  <p:childTnLst>
                                    <p:set>
                                      <p:cBhvr>
                                        <p:cTn id="80" fill="hold"/>
                                        <p:tgtEl>
                                          <p:spTgt spid="861"/>
                                        </p:tgtEl>
                                        <p:attrNameLst>
                                          <p:attrName>style.visibility</p:attrName>
                                        </p:attrNameLst>
                                      </p:cBhvr>
                                      <p:to>
                                        <p:strVal val="visible"/>
                                      </p:to>
                                    </p:set>
                                    <p:animEffect transition="in" filter="wipe(left)">
                                      <p:cBhvr>
                                        <p:cTn id="81" dur="500"/>
                                        <p:tgtEl>
                                          <p:spTgt spid="861"/>
                                        </p:tgtEl>
                                      </p:cBhvr>
                                    </p:animEffect>
                                  </p:childTnLst>
                                </p:cTn>
                              </p:par>
                            </p:childTnLst>
                          </p:cTn>
                        </p:par>
                        <p:par>
                          <p:cTn id="82" fill="hold">
                            <p:stCondLst>
                              <p:cond delay="1000"/>
                            </p:stCondLst>
                            <p:childTnLst>
                              <p:par>
                                <p:cTn id="83" presetID="22" presetClass="entr" presetSubtype="8" fill="hold" grpId="0" nodeType="afterEffect">
                                  <p:stCondLst>
                                    <p:cond delay="0"/>
                                  </p:stCondLst>
                                  <p:iterate>
                                    <p:tmAbs val="0"/>
                                  </p:iterate>
                                  <p:childTnLst>
                                    <p:set>
                                      <p:cBhvr>
                                        <p:cTn id="84" fill="hold"/>
                                        <p:tgtEl>
                                          <p:spTgt spid="864"/>
                                        </p:tgtEl>
                                        <p:attrNameLst>
                                          <p:attrName>style.visibility</p:attrName>
                                        </p:attrNameLst>
                                      </p:cBhvr>
                                      <p:to>
                                        <p:strVal val="visible"/>
                                      </p:to>
                                    </p:set>
                                    <p:animEffect transition="in" filter="wipe(left)">
                                      <p:cBhvr>
                                        <p:cTn id="85" dur="500"/>
                                        <p:tgtEl>
                                          <p:spTgt spid="864"/>
                                        </p:tgtEl>
                                      </p:cBhvr>
                                    </p:animEffect>
                                  </p:childTnLst>
                                </p:cTn>
                              </p:par>
                            </p:childTnLst>
                          </p:cTn>
                        </p:par>
                        <p:par>
                          <p:cTn id="86" fill="hold">
                            <p:stCondLst>
                              <p:cond delay="1500"/>
                            </p:stCondLst>
                            <p:childTnLst>
                              <p:par>
                                <p:cTn id="87" presetID="22" presetClass="entr" presetSubtype="8" fill="hold" grpId="0" nodeType="afterEffect">
                                  <p:stCondLst>
                                    <p:cond delay="0"/>
                                  </p:stCondLst>
                                  <p:iterate>
                                    <p:tmAbs val="0"/>
                                  </p:iterate>
                                  <p:childTnLst>
                                    <p:set>
                                      <p:cBhvr>
                                        <p:cTn id="88" fill="hold"/>
                                        <p:tgtEl>
                                          <p:spTgt spid="867"/>
                                        </p:tgtEl>
                                        <p:attrNameLst>
                                          <p:attrName>style.visibility</p:attrName>
                                        </p:attrNameLst>
                                      </p:cBhvr>
                                      <p:to>
                                        <p:strVal val="visible"/>
                                      </p:to>
                                    </p:set>
                                    <p:animEffect transition="in" filter="wipe(left)">
                                      <p:cBhvr>
                                        <p:cTn id="89" dur="500"/>
                                        <p:tgtEl>
                                          <p:spTgt spid="867"/>
                                        </p:tgtEl>
                                      </p:cBhvr>
                                    </p:animEffect>
                                  </p:childTnLst>
                                </p:cTn>
                              </p:par>
                            </p:childTnLst>
                          </p:cTn>
                        </p:par>
                        <p:par>
                          <p:cTn id="90" fill="hold">
                            <p:stCondLst>
                              <p:cond delay="2000"/>
                            </p:stCondLst>
                            <p:childTnLst>
                              <p:par>
                                <p:cTn id="91" presetID="22" presetClass="entr" presetSubtype="8" fill="hold" grpId="0" nodeType="afterEffect">
                                  <p:stCondLst>
                                    <p:cond delay="0"/>
                                  </p:stCondLst>
                                  <p:iterate>
                                    <p:tmAbs val="0"/>
                                  </p:iterate>
                                  <p:childTnLst>
                                    <p:set>
                                      <p:cBhvr>
                                        <p:cTn id="92" fill="hold"/>
                                        <p:tgtEl>
                                          <p:spTgt spid="838"/>
                                        </p:tgtEl>
                                        <p:attrNameLst>
                                          <p:attrName>style.visibility</p:attrName>
                                        </p:attrNameLst>
                                      </p:cBhvr>
                                      <p:to>
                                        <p:strVal val="visible"/>
                                      </p:to>
                                    </p:set>
                                    <p:animEffect transition="in" filter="wipe(left)">
                                      <p:cBhvr>
                                        <p:cTn id="93" dur="500"/>
                                        <p:tgtEl>
                                          <p:spTgt spid="838"/>
                                        </p:tgtEl>
                                      </p:cBhvr>
                                    </p:animEffect>
                                  </p:childTnLst>
                                </p:cTn>
                              </p:par>
                            </p:childTnLst>
                          </p:cTn>
                        </p:par>
                        <p:par>
                          <p:cTn id="94" fill="hold">
                            <p:stCondLst>
                              <p:cond delay="2500"/>
                            </p:stCondLst>
                            <p:childTnLst>
                              <p:par>
                                <p:cTn id="95" presetID="22" presetClass="entr" presetSubtype="8" fill="hold" grpId="0" nodeType="afterEffect">
                                  <p:stCondLst>
                                    <p:cond delay="0"/>
                                  </p:stCondLst>
                                  <p:iterate>
                                    <p:tmAbs val="0"/>
                                  </p:iterate>
                                  <p:childTnLst>
                                    <p:set>
                                      <p:cBhvr>
                                        <p:cTn id="96" fill="hold"/>
                                        <p:tgtEl>
                                          <p:spTgt spid="870"/>
                                        </p:tgtEl>
                                        <p:attrNameLst>
                                          <p:attrName>style.visibility</p:attrName>
                                        </p:attrNameLst>
                                      </p:cBhvr>
                                      <p:to>
                                        <p:strVal val="visible"/>
                                      </p:to>
                                    </p:set>
                                    <p:animEffect transition="in" filter="wipe(left)">
                                      <p:cBhvr>
                                        <p:cTn id="97" dur="500"/>
                                        <p:tgtEl>
                                          <p:spTgt spid="870"/>
                                        </p:tgtEl>
                                      </p:cBhvr>
                                    </p:animEffect>
                                  </p:childTnLst>
                                </p:cTn>
                              </p:par>
                            </p:childTnLst>
                          </p:cTn>
                        </p:par>
                        <p:par>
                          <p:cTn id="98" fill="hold">
                            <p:stCondLst>
                              <p:cond delay="3000"/>
                            </p:stCondLst>
                            <p:childTnLst>
                              <p:par>
                                <p:cTn id="99" presetID="22" presetClass="entr" presetSubtype="8" fill="hold" grpId="0" nodeType="afterEffect">
                                  <p:stCondLst>
                                    <p:cond delay="0"/>
                                  </p:stCondLst>
                                  <p:iterate>
                                    <p:tmAbs val="0"/>
                                  </p:iterate>
                                  <p:childTnLst>
                                    <p:set>
                                      <p:cBhvr>
                                        <p:cTn id="100" fill="hold"/>
                                        <p:tgtEl>
                                          <p:spTgt spid="839"/>
                                        </p:tgtEl>
                                        <p:attrNameLst>
                                          <p:attrName>style.visibility</p:attrName>
                                        </p:attrNameLst>
                                      </p:cBhvr>
                                      <p:to>
                                        <p:strVal val="visible"/>
                                      </p:to>
                                    </p:set>
                                    <p:animEffect transition="in" filter="wipe(left)">
                                      <p:cBhvr>
                                        <p:cTn id="101" dur="500"/>
                                        <p:tgtEl>
                                          <p:spTgt spid="839"/>
                                        </p:tgtEl>
                                      </p:cBhvr>
                                    </p:animEffect>
                                  </p:childTnLst>
                                </p:cTn>
                              </p:par>
                            </p:childTnLst>
                          </p:cTn>
                        </p:par>
                        <p:par>
                          <p:cTn id="102" fill="hold">
                            <p:stCondLst>
                              <p:cond delay="3500"/>
                            </p:stCondLst>
                            <p:childTnLst>
                              <p:par>
                                <p:cTn id="103" presetID="22" presetClass="entr" presetSubtype="8" fill="hold" grpId="0" nodeType="afterEffect">
                                  <p:stCondLst>
                                    <p:cond delay="0"/>
                                  </p:stCondLst>
                                  <p:iterate>
                                    <p:tmAbs val="0"/>
                                  </p:iterate>
                                  <p:childTnLst>
                                    <p:set>
                                      <p:cBhvr>
                                        <p:cTn id="104" fill="hold"/>
                                        <p:tgtEl>
                                          <p:spTgt spid="873"/>
                                        </p:tgtEl>
                                        <p:attrNameLst>
                                          <p:attrName>style.visibility</p:attrName>
                                        </p:attrNameLst>
                                      </p:cBhvr>
                                      <p:to>
                                        <p:strVal val="visible"/>
                                      </p:to>
                                    </p:set>
                                    <p:animEffect transition="in" filter="wipe(left)">
                                      <p:cBhvr>
                                        <p:cTn id="105" dur="500"/>
                                        <p:tgtEl>
                                          <p:spTgt spid="873"/>
                                        </p:tgtEl>
                                      </p:cBhvr>
                                    </p:animEffect>
                                  </p:childTnLst>
                                </p:cTn>
                              </p:par>
                            </p:childTnLst>
                          </p:cTn>
                        </p:par>
                        <p:par>
                          <p:cTn id="106" fill="hold">
                            <p:stCondLst>
                              <p:cond delay="4000"/>
                            </p:stCondLst>
                            <p:childTnLst>
                              <p:par>
                                <p:cTn id="107" presetID="22" presetClass="entr" presetSubtype="8" fill="hold" grpId="0" nodeType="afterEffect">
                                  <p:stCondLst>
                                    <p:cond delay="0"/>
                                  </p:stCondLst>
                                  <p:iterate>
                                    <p:tmAbs val="0"/>
                                  </p:iterate>
                                  <p:childTnLst>
                                    <p:set>
                                      <p:cBhvr>
                                        <p:cTn id="108" fill="hold"/>
                                        <p:tgtEl>
                                          <p:spTgt spid="840"/>
                                        </p:tgtEl>
                                        <p:attrNameLst>
                                          <p:attrName>style.visibility</p:attrName>
                                        </p:attrNameLst>
                                      </p:cBhvr>
                                      <p:to>
                                        <p:strVal val="visible"/>
                                      </p:to>
                                    </p:set>
                                    <p:animEffect transition="in" filter="wipe(left)">
                                      <p:cBhvr>
                                        <p:cTn id="109" dur="500"/>
                                        <p:tgtEl>
                                          <p:spTgt spid="840"/>
                                        </p:tgtEl>
                                      </p:cBhvr>
                                    </p:animEffect>
                                  </p:childTnLst>
                                </p:cTn>
                              </p:par>
                            </p:childTnLst>
                          </p:cTn>
                        </p:par>
                        <p:par>
                          <p:cTn id="110" fill="hold">
                            <p:stCondLst>
                              <p:cond delay="4500"/>
                            </p:stCondLst>
                            <p:childTnLst>
                              <p:par>
                                <p:cTn id="111" presetID="22" presetClass="entr" presetSubtype="8" fill="hold" grpId="0" nodeType="afterEffect">
                                  <p:stCondLst>
                                    <p:cond delay="0"/>
                                  </p:stCondLst>
                                  <p:iterate>
                                    <p:tmAbs val="0"/>
                                  </p:iterate>
                                  <p:childTnLst>
                                    <p:set>
                                      <p:cBhvr>
                                        <p:cTn id="112" fill="hold"/>
                                        <p:tgtEl>
                                          <p:spTgt spid="876"/>
                                        </p:tgtEl>
                                        <p:attrNameLst>
                                          <p:attrName>style.visibility</p:attrName>
                                        </p:attrNameLst>
                                      </p:cBhvr>
                                      <p:to>
                                        <p:strVal val="visible"/>
                                      </p:to>
                                    </p:set>
                                    <p:animEffect transition="in" filter="wipe(left)">
                                      <p:cBhvr>
                                        <p:cTn id="113" dur="500"/>
                                        <p:tgtEl>
                                          <p:spTgt spid="876"/>
                                        </p:tgtEl>
                                      </p:cBhvr>
                                    </p:animEffect>
                                  </p:childTnLst>
                                </p:cTn>
                              </p:par>
                            </p:childTnLst>
                          </p:cTn>
                        </p:par>
                        <p:par>
                          <p:cTn id="114" fill="hold">
                            <p:stCondLst>
                              <p:cond delay="5000"/>
                            </p:stCondLst>
                            <p:childTnLst>
                              <p:par>
                                <p:cTn id="115" presetID="22" presetClass="entr" presetSubtype="8" fill="hold" grpId="0" nodeType="afterEffect">
                                  <p:stCondLst>
                                    <p:cond delay="0"/>
                                  </p:stCondLst>
                                  <p:iterate>
                                    <p:tmAbs val="0"/>
                                  </p:iterate>
                                  <p:childTnLst>
                                    <p:set>
                                      <p:cBhvr>
                                        <p:cTn id="116" fill="hold"/>
                                        <p:tgtEl>
                                          <p:spTgt spid="841"/>
                                        </p:tgtEl>
                                        <p:attrNameLst>
                                          <p:attrName>style.visibility</p:attrName>
                                        </p:attrNameLst>
                                      </p:cBhvr>
                                      <p:to>
                                        <p:strVal val="visible"/>
                                      </p:to>
                                    </p:set>
                                    <p:animEffect transition="in" filter="wipe(left)">
                                      <p:cBhvr>
                                        <p:cTn id="117" dur="500"/>
                                        <p:tgtEl>
                                          <p:spTgt spid="841"/>
                                        </p:tgtEl>
                                      </p:cBhvr>
                                    </p:animEffect>
                                  </p:childTnLst>
                                </p:cTn>
                              </p:par>
                            </p:childTnLst>
                          </p:cTn>
                        </p:par>
                        <p:par>
                          <p:cTn id="118" fill="hold">
                            <p:stCondLst>
                              <p:cond delay="5500"/>
                            </p:stCondLst>
                            <p:childTnLst>
                              <p:par>
                                <p:cTn id="119" presetID="22" presetClass="entr" presetSubtype="8" fill="hold" grpId="0" nodeType="afterEffect">
                                  <p:stCondLst>
                                    <p:cond delay="0"/>
                                  </p:stCondLst>
                                  <p:iterate>
                                    <p:tmAbs val="0"/>
                                  </p:iterate>
                                  <p:childTnLst>
                                    <p:set>
                                      <p:cBhvr>
                                        <p:cTn id="120" fill="hold"/>
                                        <p:tgtEl>
                                          <p:spTgt spid="879"/>
                                        </p:tgtEl>
                                        <p:attrNameLst>
                                          <p:attrName>style.visibility</p:attrName>
                                        </p:attrNameLst>
                                      </p:cBhvr>
                                      <p:to>
                                        <p:strVal val="visible"/>
                                      </p:to>
                                    </p:set>
                                    <p:animEffect transition="in" filter="wipe(left)">
                                      <p:cBhvr>
                                        <p:cTn id="121" dur="500"/>
                                        <p:tgtEl>
                                          <p:spTgt spid="879"/>
                                        </p:tgtEl>
                                      </p:cBhvr>
                                    </p:animEffect>
                                  </p:childTnLst>
                                </p:cTn>
                              </p:par>
                            </p:childTnLst>
                          </p:cTn>
                        </p:par>
                        <p:par>
                          <p:cTn id="122" fill="hold">
                            <p:stCondLst>
                              <p:cond delay="6000"/>
                            </p:stCondLst>
                            <p:childTnLst>
                              <p:par>
                                <p:cTn id="123" presetID="22" presetClass="entr" presetSubtype="8" fill="hold" grpId="0" nodeType="afterEffect">
                                  <p:stCondLst>
                                    <p:cond delay="0"/>
                                  </p:stCondLst>
                                  <p:iterate>
                                    <p:tmAbs val="0"/>
                                  </p:iterate>
                                  <p:childTnLst>
                                    <p:set>
                                      <p:cBhvr>
                                        <p:cTn id="124" fill="hold"/>
                                        <p:tgtEl>
                                          <p:spTgt spid="882"/>
                                        </p:tgtEl>
                                        <p:attrNameLst>
                                          <p:attrName>style.visibility</p:attrName>
                                        </p:attrNameLst>
                                      </p:cBhvr>
                                      <p:to>
                                        <p:strVal val="visible"/>
                                      </p:to>
                                    </p:set>
                                    <p:animEffect transition="in" filter="wipe(left)">
                                      <p:cBhvr>
                                        <p:cTn id="125" dur="500"/>
                                        <p:tgtEl>
                                          <p:spTgt spid="882"/>
                                        </p:tgtEl>
                                      </p:cBhvr>
                                    </p:animEffect>
                                  </p:childTnLst>
                                </p:cTn>
                              </p:par>
                            </p:childTnLst>
                          </p:cTn>
                        </p:par>
                        <p:par>
                          <p:cTn id="126" fill="hold">
                            <p:stCondLst>
                              <p:cond delay="6500"/>
                            </p:stCondLst>
                            <p:childTnLst>
                              <p:par>
                                <p:cTn id="127" presetID="22" presetClass="entr" presetSubtype="8" fill="hold" grpId="0" nodeType="afterEffect">
                                  <p:stCondLst>
                                    <p:cond delay="0"/>
                                  </p:stCondLst>
                                  <p:iterate>
                                    <p:tmAbs val="0"/>
                                  </p:iterate>
                                  <p:childTnLst>
                                    <p:set>
                                      <p:cBhvr>
                                        <p:cTn id="128" fill="hold"/>
                                        <p:tgtEl>
                                          <p:spTgt spid="842"/>
                                        </p:tgtEl>
                                        <p:attrNameLst>
                                          <p:attrName>style.visibility</p:attrName>
                                        </p:attrNameLst>
                                      </p:cBhvr>
                                      <p:to>
                                        <p:strVal val="visible"/>
                                      </p:to>
                                    </p:set>
                                    <p:animEffect transition="in" filter="wipe(left)">
                                      <p:cBhvr>
                                        <p:cTn id="129" dur="500"/>
                                        <p:tgtEl>
                                          <p:spTgt spid="842"/>
                                        </p:tgtEl>
                                      </p:cBhvr>
                                    </p:animEffect>
                                  </p:childTnLst>
                                </p:cTn>
                              </p:par>
                            </p:childTnLst>
                          </p:cTn>
                        </p:par>
                        <p:par>
                          <p:cTn id="130" fill="hold">
                            <p:stCondLst>
                              <p:cond delay="7000"/>
                            </p:stCondLst>
                            <p:childTnLst>
                              <p:par>
                                <p:cTn id="131" presetID="22" presetClass="entr" presetSubtype="8" fill="hold" grpId="0" nodeType="afterEffect">
                                  <p:stCondLst>
                                    <p:cond delay="0"/>
                                  </p:stCondLst>
                                  <p:iterate>
                                    <p:tmAbs val="0"/>
                                  </p:iterate>
                                  <p:childTnLst>
                                    <p:set>
                                      <p:cBhvr>
                                        <p:cTn id="132" fill="hold"/>
                                        <p:tgtEl>
                                          <p:spTgt spid="885"/>
                                        </p:tgtEl>
                                        <p:attrNameLst>
                                          <p:attrName>style.visibility</p:attrName>
                                        </p:attrNameLst>
                                      </p:cBhvr>
                                      <p:to>
                                        <p:strVal val="visible"/>
                                      </p:to>
                                    </p:set>
                                    <p:animEffect transition="in" filter="wipe(left)">
                                      <p:cBhvr>
                                        <p:cTn id="133" dur="500"/>
                                        <p:tgtEl>
                                          <p:spTgt spid="885"/>
                                        </p:tgtEl>
                                      </p:cBhvr>
                                    </p:animEffect>
                                  </p:childTnLst>
                                </p:cTn>
                              </p:par>
                            </p:childTnLst>
                          </p:cTn>
                        </p:par>
                        <p:par>
                          <p:cTn id="134" fill="hold">
                            <p:stCondLst>
                              <p:cond delay="7500"/>
                            </p:stCondLst>
                            <p:childTnLst>
                              <p:par>
                                <p:cTn id="135" presetID="22" presetClass="entr" presetSubtype="8" fill="hold" grpId="0" nodeType="afterEffect">
                                  <p:stCondLst>
                                    <p:cond delay="0"/>
                                  </p:stCondLst>
                                  <p:iterate>
                                    <p:tmAbs val="0"/>
                                  </p:iterate>
                                  <p:childTnLst>
                                    <p:set>
                                      <p:cBhvr>
                                        <p:cTn id="136" fill="hold"/>
                                        <p:tgtEl>
                                          <p:spTgt spid="888"/>
                                        </p:tgtEl>
                                        <p:attrNameLst>
                                          <p:attrName>style.visibility</p:attrName>
                                        </p:attrNameLst>
                                      </p:cBhvr>
                                      <p:to>
                                        <p:strVal val="visible"/>
                                      </p:to>
                                    </p:set>
                                    <p:animEffect transition="in" filter="wipe(left)">
                                      <p:cBhvr>
                                        <p:cTn id="137" dur="500"/>
                                        <p:tgtEl>
                                          <p:spTgt spid="888"/>
                                        </p:tgtEl>
                                      </p:cBhvr>
                                    </p:animEffect>
                                  </p:childTnLst>
                                </p:cTn>
                              </p:par>
                            </p:childTnLst>
                          </p:cTn>
                        </p:par>
                        <p:par>
                          <p:cTn id="138" fill="hold">
                            <p:stCondLst>
                              <p:cond delay="8000"/>
                            </p:stCondLst>
                            <p:childTnLst>
                              <p:par>
                                <p:cTn id="139" presetID="22" presetClass="entr" presetSubtype="8" fill="hold" grpId="0" nodeType="afterEffect">
                                  <p:stCondLst>
                                    <p:cond delay="0"/>
                                  </p:stCondLst>
                                  <p:iterate>
                                    <p:tmAbs val="0"/>
                                  </p:iterate>
                                  <p:childTnLst>
                                    <p:set>
                                      <p:cBhvr>
                                        <p:cTn id="140" fill="hold"/>
                                        <p:tgtEl>
                                          <p:spTgt spid="843"/>
                                        </p:tgtEl>
                                        <p:attrNameLst>
                                          <p:attrName>style.visibility</p:attrName>
                                        </p:attrNameLst>
                                      </p:cBhvr>
                                      <p:to>
                                        <p:strVal val="visible"/>
                                      </p:to>
                                    </p:set>
                                    <p:animEffect transition="in" filter="wipe(left)">
                                      <p:cBhvr>
                                        <p:cTn id="141" dur="500"/>
                                        <p:tgtEl>
                                          <p:spTgt spid="843"/>
                                        </p:tgtEl>
                                      </p:cBhvr>
                                    </p:animEffect>
                                  </p:childTnLst>
                                </p:cTn>
                              </p:par>
                            </p:childTnLst>
                          </p:cTn>
                        </p:par>
                        <p:par>
                          <p:cTn id="142" fill="hold">
                            <p:stCondLst>
                              <p:cond delay="8500"/>
                            </p:stCondLst>
                            <p:childTnLst>
                              <p:par>
                                <p:cTn id="143" presetID="22" presetClass="entr" presetSubtype="8" fill="hold" grpId="0" nodeType="afterEffect">
                                  <p:stCondLst>
                                    <p:cond delay="0"/>
                                  </p:stCondLst>
                                  <p:iterate>
                                    <p:tmAbs val="0"/>
                                  </p:iterate>
                                  <p:childTnLst>
                                    <p:set>
                                      <p:cBhvr>
                                        <p:cTn id="144" fill="hold"/>
                                        <p:tgtEl>
                                          <p:spTgt spid="891"/>
                                        </p:tgtEl>
                                        <p:attrNameLst>
                                          <p:attrName>style.visibility</p:attrName>
                                        </p:attrNameLst>
                                      </p:cBhvr>
                                      <p:to>
                                        <p:strVal val="visible"/>
                                      </p:to>
                                    </p:set>
                                    <p:animEffect transition="in" filter="wipe(left)">
                                      <p:cBhvr>
                                        <p:cTn id="145" dur="500"/>
                                        <p:tgtEl>
                                          <p:spTgt spid="891"/>
                                        </p:tgtEl>
                                      </p:cBhvr>
                                    </p:animEffect>
                                  </p:childTnLst>
                                </p:cTn>
                              </p:par>
                            </p:childTnLst>
                          </p:cTn>
                        </p:par>
                        <p:par>
                          <p:cTn id="146" fill="hold">
                            <p:stCondLst>
                              <p:cond delay="9000"/>
                            </p:stCondLst>
                            <p:childTnLst>
                              <p:par>
                                <p:cTn id="147" presetID="22" presetClass="entr" presetSubtype="8" fill="hold" grpId="0" nodeType="afterEffect">
                                  <p:stCondLst>
                                    <p:cond delay="0"/>
                                  </p:stCondLst>
                                  <p:iterate>
                                    <p:tmAbs val="0"/>
                                  </p:iterate>
                                  <p:childTnLst>
                                    <p:set>
                                      <p:cBhvr>
                                        <p:cTn id="148" fill="hold"/>
                                        <p:tgtEl>
                                          <p:spTgt spid="844"/>
                                        </p:tgtEl>
                                        <p:attrNameLst>
                                          <p:attrName>style.visibility</p:attrName>
                                        </p:attrNameLst>
                                      </p:cBhvr>
                                      <p:to>
                                        <p:strVal val="visible"/>
                                      </p:to>
                                    </p:set>
                                    <p:animEffect transition="in" filter="wipe(left)">
                                      <p:cBhvr>
                                        <p:cTn id="149" dur="500"/>
                                        <p:tgtEl>
                                          <p:spTgt spid="844"/>
                                        </p:tgtEl>
                                      </p:cBhvr>
                                    </p:animEffect>
                                  </p:childTnLst>
                                </p:cTn>
                              </p:par>
                            </p:childTnLst>
                          </p:cTn>
                        </p:par>
                        <p:par>
                          <p:cTn id="150" fill="hold">
                            <p:stCondLst>
                              <p:cond delay="9500"/>
                            </p:stCondLst>
                            <p:childTnLst>
                              <p:par>
                                <p:cTn id="151" presetID="22" presetClass="entr" presetSubtype="8" fill="hold" grpId="0" nodeType="afterEffect">
                                  <p:stCondLst>
                                    <p:cond delay="0"/>
                                  </p:stCondLst>
                                  <p:iterate>
                                    <p:tmAbs val="0"/>
                                  </p:iterate>
                                  <p:childTnLst>
                                    <p:set>
                                      <p:cBhvr>
                                        <p:cTn id="152" fill="hold"/>
                                        <p:tgtEl>
                                          <p:spTgt spid="894"/>
                                        </p:tgtEl>
                                        <p:attrNameLst>
                                          <p:attrName>style.visibility</p:attrName>
                                        </p:attrNameLst>
                                      </p:cBhvr>
                                      <p:to>
                                        <p:strVal val="visible"/>
                                      </p:to>
                                    </p:set>
                                    <p:animEffect transition="in" filter="wipe(left)">
                                      <p:cBhvr>
                                        <p:cTn id="153" dur="500"/>
                                        <p:tgtEl>
                                          <p:spTgt spid="894"/>
                                        </p:tgtEl>
                                      </p:cBhvr>
                                    </p:animEffect>
                                  </p:childTnLst>
                                </p:cTn>
                              </p:par>
                            </p:childTnLst>
                          </p:cTn>
                        </p:par>
                        <p:par>
                          <p:cTn id="154" fill="hold">
                            <p:stCondLst>
                              <p:cond delay="10000"/>
                            </p:stCondLst>
                            <p:childTnLst>
                              <p:par>
                                <p:cTn id="155" presetID="22" presetClass="entr" presetSubtype="8" fill="hold" grpId="0" nodeType="afterEffect">
                                  <p:stCondLst>
                                    <p:cond delay="0"/>
                                  </p:stCondLst>
                                  <p:iterate>
                                    <p:tmAbs val="0"/>
                                  </p:iterate>
                                  <p:childTnLst>
                                    <p:set>
                                      <p:cBhvr>
                                        <p:cTn id="156" fill="hold"/>
                                        <p:tgtEl>
                                          <p:spTgt spid="845"/>
                                        </p:tgtEl>
                                        <p:attrNameLst>
                                          <p:attrName>style.visibility</p:attrName>
                                        </p:attrNameLst>
                                      </p:cBhvr>
                                      <p:to>
                                        <p:strVal val="visible"/>
                                      </p:to>
                                    </p:set>
                                    <p:animEffect transition="in" filter="wipe(left)">
                                      <p:cBhvr>
                                        <p:cTn id="157" dur="500"/>
                                        <p:tgtEl>
                                          <p:spTgt spid="845"/>
                                        </p:tgtEl>
                                      </p:cBhvr>
                                    </p:animEffect>
                                  </p:childTnLst>
                                </p:cTn>
                              </p:par>
                            </p:childTnLst>
                          </p:cTn>
                        </p:par>
                        <p:par>
                          <p:cTn id="158" fill="hold">
                            <p:stCondLst>
                              <p:cond delay="10500"/>
                            </p:stCondLst>
                            <p:childTnLst>
                              <p:par>
                                <p:cTn id="159" presetID="22" presetClass="entr" presetSubtype="8" fill="hold" grpId="0" nodeType="afterEffect">
                                  <p:stCondLst>
                                    <p:cond delay="0"/>
                                  </p:stCondLst>
                                  <p:iterate>
                                    <p:tmAbs val="0"/>
                                  </p:iterate>
                                  <p:childTnLst>
                                    <p:set>
                                      <p:cBhvr>
                                        <p:cTn id="160" fill="hold"/>
                                        <p:tgtEl>
                                          <p:spTgt spid="897"/>
                                        </p:tgtEl>
                                        <p:attrNameLst>
                                          <p:attrName>style.visibility</p:attrName>
                                        </p:attrNameLst>
                                      </p:cBhvr>
                                      <p:to>
                                        <p:strVal val="visible"/>
                                      </p:to>
                                    </p:set>
                                    <p:animEffect transition="in" filter="wipe(left)">
                                      <p:cBhvr>
                                        <p:cTn id="161" dur="500"/>
                                        <p:tgtEl>
                                          <p:spTgt spid="8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3" grpId="0" animBg="1" advAuto="0"/>
      <p:bldP spid="838" grpId="0" animBg="1" advAuto="0"/>
      <p:bldP spid="839" grpId="0" animBg="1" advAuto="0"/>
      <p:bldP spid="840" grpId="0" animBg="1" advAuto="0"/>
      <p:bldP spid="841" grpId="0" animBg="1" advAuto="0"/>
      <p:bldP spid="842" grpId="0" animBg="1" advAuto="0"/>
      <p:bldP spid="843" grpId="0" animBg="1" advAuto="0"/>
      <p:bldP spid="844" grpId="0" animBg="1" advAuto="0"/>
      <p:bldP spid="845" grpId="0" animBg="1" advAuto="0"/>
      <p:bldP spid="846" grpId="0" animBg="1" advAuto="0"/>
      <p:bldP spid="847" grpId="0" animBg="1" advAuto="0"/>
      <p:bldP spid="848" grpId="0" animBg="1" advAuto="0"/>
      <p:bldP spid="849" grpId="0" animBg="1" advAuto="0"/>
      <p:bldP spid="850" grpId="0" animBg="1" advAuto="0"/>
      <p:bldP spid="851" grpId="0" animBg="1" advAuto="0"/>
      <p:bldP spid="852" grpId="0" animBg="1" advAuto="0"/>
      <p:bldP spid="853" grpId="0" animBg="1" advAuto="0"/>
      <p:bldP spid="854" grpId="0" animBg="1" advAuto="0"/>
      <p:bldP spid="855" grpId="0" animBg="1" advAuto="0"/>
      <p:bldP spid="856" grpId="0" animBg="1" advAuto="0"/>
      <p:bldP spid="857" grpId="0" animBg="1" advAuto="0"/>
      <p:bldP spid="858" grpId="0" animBg="1" advAuto="0"/>
      <p:bldP spid="861" grpId="0" animBg="1" advAuto="0"/>
      <p:bldP spid="864" grpId="0" animBg="1" advAuto="0"/>
      <p:bldP spid="867" grpId="0" animBg="1" advAuto="0"/>
      <p:bldP spid="870" grpId="0" animBg="1" advAuto="0"/>
      <p:bldP spid="873" grpId="0" animBg="1" advAuto="0"/>
      <p:bldP spid="876" grpId="0" animBg="1" advAuto="0"/>
      <p:bldP spid="879" grpId="0" animBg="1" advAuto="0"/>
      <p:bldP spid="882" grpId="0" animBg="1" advAuto="0"/>
      <p:bldP spid="885" grpId="0" animBg="1" advAuto="0"/>
      <p:bldP spid="888" grpId="0" animBg="1" advAuto="0"/>
      <p:bldP spid="891" grpId="0" animBg="1" advAuto="0"/>
      <p:bldP spid="894" grpId="0" animBg="1" advAuto="0"/>
      <p:bldP spid="897" grpId="0" animBg="1" advAuto="0"/>
      <p:bldP spid="898"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2" name="The Adjacency List"/>
          <p:cNvSpPr txBox="1">
            <a:spLocks noGrp="1"/>
          </p:cNvSpPr>
          <p:nvPr>
            <p:ph type="title"/>
          </p:nvPr>
        </p:nvSpPr>
        <p:spPr>
          <a:prstGeom prst="rect">
            <a:avLst/>
          </a:prstGeom>
        </p:spPr>
        <p:txBody>
          <a:bodyPr/>
          <a:lstStyle/>
          <a:p>
            <a:r>
              <a:t>The Adjacency List</a:t>
            </a:r>
          </a:p>
        </p:txBody>
      </p:sp>
      <p:sp>
        <p:nvSpPr>
          <p:cNvPr id="903" name="A"/>
          <p:cNvSpPr/>
          <p:nvPr/>
        </p:nvSpPr>
        <p:spPr>
          <a:xfrm>
            <a:off x="153225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904" name="D"/>
          <p:cNvSpPr/>
          <p:nvPr/>
        </p:nvSpPr>
        <p:spPr>
          <a:xfrm>
            <a:off x="1833245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905" name="G"/>
          <p:cNvSpPr/>
          <p:nvPr/>
        </p:nvSpPr>
        <p:spPr>
          <a:xfrm>
            <a:off x="21361400" y="4304528"/>
            <a:ext cx="1219200" cy="1217562"/>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906" name="B"/>
          <p:cNvSpPr/>
          <p:nvPr/>
        </p:nvSpPr>
        <p:spPr>
          <a:xfrm>
            <a:off x="153225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907" name="E"/>
          <p:cNvSpPr/>
          <p:nvPr/>
        </p:nvSpPr>
        <p:spPr>
          <a:xfrm>
            <a:off x="1833245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908" name="H"/>
          <p:cNvSpPr/>
          <p:nvPr/>
        </p:nvSpPr>
        <p:spPr>
          <a:xfrm>
            <a:off x="21361400" y="70477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909" name="C"/>
          <p:cNvSpPr/>
          <p:nvPr/>
        </p:nvSpPr>
        <p:spPr>
          <a:xfrm>
            <a:off x="153225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910" name="F"/>
          <p:cNvSpPr/>
          <p:nvPr/>
        </p:nvSpPr>
        <p:spPr>
          <a:xfrm>
            <a:off x="1833245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911" name="I"/>
          <p:cNvSpPr/>
          <p:nvPr/>
        </p:nvSpPr>
        <p:spPr>
          <a:xfrm>
            <a:off x="21361400" y="9790927"/>
            <a:ext cx="1219200" cy="1217563"/>
          </a:xfrm>
          <a:prstGeom prst="ellipse">
            <a:avLst/>
          </a:prstGeom>
          <a:blipFill>
            <a:blip r:embed="rId3"/>
          </a:blipFill>
          <a:ln w="38100">
            <a:solidFill>
              <a:srgbClr val="000000"/>
            </a:solidFill>
            <a:miter lim="400000"/>
          </a:ln>
          <a:effectLst>
            <a:outerShdw blurRad="190500" dir="2700000" rotWithShape="0">
              <a:srgbClr val="000000">
                <a:alpha val="2509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912" name="Line"/>
          <p:cNvSpPr/>
          <p:nvPr/>
        </p:nvSpPr>
        <p:spPr>
          <a:xfrm flipH="1">
            <a:off x="16522700" y="4921250"/>
            <a:ext cx="1790700" cy="1"/>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3" name="Line"/>
          <p:cNvSpPr/>
          <p:nvPr/>
        </p:nvSpPr>
        <p:spPr>
          <a:xfrm flipH="1">
            <a:off x="16522700" y="7664450"/>
            <a:ext cx="1790700" cy="1"/>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4" name="Line"/>
          <p:cNvSpPr/>
          <p:nvPr/>
        </p:nvSpPr>
        <p:spPr>
          <a:xfrm flipH="1">
            <a:off x="16522700" y="10407650"/>
            <a:ext cx="1790700" cy="1"/>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5" name="Line"/>
          <p:cNvSpPr/>
          <p:nvPr/>
        </p:nvSpPr>
        <p:spPr>
          <a:xfrm flipH="1">
            <a:off x="19551650" y="7664450"/>
            <a:ext cx="1809751" cy="1"/>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6" name="Line"/>
          <p:cNvSpPr/>
          <p:nvPr/>
        </p:nvSpPr>
        <p:spPr>
          <a:xfrm flipH="1">
            <a:off x="19570700" y="4921250"/>
            <a:ext cx="1755399" cy="1"/>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7" name="Line"/>
          <p:cNvSpPr/>
          <p:nvPr/>
        </p:nvSpPr>
        <p:spPr>
          <a:xfrm flipH="1">
            <a:off x="19551650" y="10407650"/>
            <a:ext cx="1809751" cy="1"/>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8" name="Line"/>
          <p:cNvSpPr/>
          <p:nvPr/>
        </p:nvSpPr>
        <p:spPr>
          <a:xfrm>
            <a:off x="15894050" y="8235950"/>
            <a:ext cx="0" cy="1543050"/>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19" name="Line"/>
          <p:cNvSpPr/>
          <p:nvPr/>
        </p:nvSpPr>
        <p:spPr>
          <a:xfrm>
            <a:off x="18942050" y="8235950"/>
            <a:ext cx="0" cy="1543050"/>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20" name="Line"/>
          <p:cNvSpPr/>
          <p:nvPr/>
        </p:nvSpPr>
        <p:spPr>
          <a:xfrm>
            <a:off x="22009100" y="8235950"/>
            <a:ext cx="0" cy="1543050"/>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21" name="Line"/>
          <p:cNvSpPr/>
          <p:nvPr/>
        </p:nvSpPr>
        <p:spPr>
          <a:xfrm>
            <a:off x="15894050" y="5549900"/>
            <a:ext cx="0" cy="1543050"/>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22" name="Line"/>
          <p:cNvSpPr/>
          <p:nvPr/>
        </p:nvSpPr>
        <p:spPr>
          <a:xfrm>
            <a:off x="21990050" y="5492750"/>
            <a:ext cx="0" cy="1543050"/>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23" name="Line"/>
          <p:cNvSpPr/>
          <p:nvPr/>
        </p:nvSpPr>
        <p:spPr>
          <a:xfrm>
            <a:off x="16382503" y="5321696"/>
            <a:ext cx="2159497" cy="1942704"/>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24" name="Line"/>
          <p:cNvSpPr/>
          <p:nvPr/>
        </p:nvSpPr>
        <p:spPr>
          <a:xfrm flipV="1">
            <a:off x="19430006" y="8083548"/>
            <a:ext cx="2102843" cy="1914428"/>
          </a:xfrm>
          <a:prstGeom prst="line">
            <a:avLst/>
          </a:prstGeom>
          <a:ln w="114300">
            <a:solidFill>
              <a:srgbClr val="000000"/>
            </a:solidFill>
            <a:miter lim="400000"/>
          </a:ln>
          <a:effectLst>
            <a:outerShdw blurRad="190500" dir="2700000" rotWithShape="0">
              <a:srgbClr val="000000">
                <a:alpha val="25090"/>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927" name="Group"/>
          <p:cNvGrpSpPr/>
          <p:nvPr/>
        </p:nvGrpSpPr>
        <p:grpSpPr>
          <a:xfrm>
            <a:off x="2965450" y="2419350"/>
            <a:ext cx="2286000" cy="1104900"/>
            <a:chOff x="0" y="0"/>
            <a:chExt cx="2286000" cy="1104900"/>
          </a:xfrm>
        </p:grpSpPr>
        <p:sp>
          <p:nvSpPr>
            <p:cNvPr id="925" name="A"/>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A</a:t>
              </a:r>
            </a:p>
          </p:txBody>
        </p:sp>
        <p:sp>
          <p:nvSpPr>
            <p:cNvPr id="926"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928" name="Line"/>
          <p:cNvSpPr/>
          <p:nvPr/>
        </p:nvSpPr>
        <p:spPr>
          <a:xfrm flipH="1" flipV="1">
            <a:off x="4641850" y="29718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931" name="Group"/>
          <p:cNvGrpSpPr/>
          <p:nvPr/>
        </p:nvGrpSpPr>
        <p:grpSpPr>
          <a:xfrm>
            <a:off x="2965450" y="3676650"/>
            <a:ext cx="2286000" cy="1104900"/>
            <a:chOff x="0" y="0"/>
            <a:chExt cx="2286000" cy="1104900"/>
          </a:xfrm>
        </p:grpSpPr>
        <p:sp>
          <p:nvSpPr>
            <p:cNvPr id="929"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930"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34" name="Group"/>
          <p:cNvGrpSpPr/>
          <p:nvPr/>
        </p:nvGrpSpPr>
        <p:grpSpPr>
          <a:xfrm>
            <a:off x="2965450" y="4933950"/>
            <a:ext cx="2286000" cy="1104900"/>
            <a:chOff x="0" y="0"/>
            <a:chExt cx="2286000" cy="1104900"/>
          </a:xfrm>
        </p:grpSpPr>
        <p:sp>
          <p:nvSpPr>
            <p:cNvPr id="932" name="C"/>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C</a:t>
              </a:r>
            </a:p>
          </p:txBody>
        </p:sp>
        <p:sp>
          <p:nvSpPr>
            <p:cNvPr id="933"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37" name="Group"/>
          <p:cNvGrpSpPr/>
          <p:nvPr/>
        </p:nvGrpSpPr>
        <p:grpSpPr>
          <a:xfrm>
            <a:off x="2965450" y="6191250"/>
            <a:ext cx="2286000" cy="1104900"/>
            <a:chOff x="0" y="0"/>
            <a:chExt cx="2286000" cy="1104900"/>
          </a:xfrm>
        </p:grpSpPr>
        <p:sp>
          <p:nvSpPr>
            <p:cNvPr id="935" name="D"/>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D</a:t>
              </a:r>
            </a:p>
          </p:txBody>
        </p:sp>
        <p:sp>
          <p:nvSpPr>
            <p:cNvPr id="936"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40" name="Group"/>
          <p:cNvGrpSpPr/>
          <p:nvPr/>
        </p:nvGrpSpPr>
        <p:grpSpPr>
          <a:xfrm>
            <a:off x="2965450" y="7448550"/>
            <a:ext cx="2286000" cy="1104900"/>
            <a:chOff x="0" y="0"/>
            <a:chExt cx="2286000" cy="1104900"/>
          </a:xfrm>
        </p:grpSpPr>
        <p:sp>
          <p:nvSpPr>
            <p:cNvPr id="938" name="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939"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43" name="Group"/>
          <p:cNvGrpSpPr/>
          <p:nvPr/>
        </p:nvGrpSpPr>
        <p:grpSpPr>
          <a:xfrm>
            <a:off x="2965450" y="8705850"/>
            <a:ext cx="2286000" cy="1104900"/>
            <a:chOff x="0" y="0"/>
            <a:chExt cx="2286000" cy="1104900"/>
          </a:xfrm>
        </p:grpSpPr>
        <p:sp>
          <p:nvSpPr>
            <p:cNvPr id="941"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942"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46" name="Group"/>
          <p:cNvGrpSpPr/>
          <p:nvPr/>
        </p:nvGrpSpPr>
        <p:grpSpPr>
          <a:xfrm>
            <a:off x="2965450" y="9963150"/>
            <a:ext cx="2286000" cy="1104900"/>
            <a:chOff x="0" y="0"/>
            <a:chExt cx="2286000" cy="1104900"/>
          </a:xfrm>
        </p:grpSpPr>
        <p:sp>
          <p:nvSpPr>
            <p:cNvPr id="944" name="G"/>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G</a:t>
              </a:r>
            </a:p>
          </p:txBody>
        </p:sp>
        <p:sp>
          <p:nvSpPr>
            <p:cNvPr id="945"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49" name="Group"/>
          <p:cNvGrpSpPr/>
          <p:nvPr/>
        </p:nvGrpSpPr>
        <p:grpSpPr>
          <a:xfrm>
            <a:off x="2965450" y="11220450"/>
            <a:ext cx="2286000" cy="1104900"/>
            <a:chOff x="0" y="0"/>
            <a:chExt cx="2286000" cy="1104900"/>
          </a:xfrm>
        </p:grpSpPr>
        <p:sp>
          <p:nvSpPr>
            <p:cNvPr id="947"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948"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grpSp>
        <p:nvGrpSpPr>
          <p:cNvPr id="952" name="Group"/>
          <p:cNvGrpSpPr/>
          <p:nvPr/>
        </p:nvGrpSpPr>
        <p:grpSpPr>
          <a:xfrm>
            <a:off x="2965450" y="12477750"/>
            <a:ext cx="2286000" cy="1104900"/>
            <a:chOff x="0" y="0"/>
            <a:chExt cx="2286000" cy="1104900"/>
          </a:xfrm>
        </p:grpSpPr>
        <p:sp>
          <p:nvSpPr>
            <p:cNvPr id="950" name="I"/>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8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sp>
          <p:nvSpPr>
            <p:cNvPr id="951" name="Rectangle"/>
            <p:cNvSpPr/>
            <p:nvPr/>
          </p:nvSpPr>
          <p:spPr>
            <a:xfrm>
              <a:off x="11239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p:spPr>
          <p:txBody>
            <a:bodyPr wrap="square" lIns="76200" tIns="76200" rIns="76200" bIns="76200" numCol="1" anchor="ctr">
              <a:noAutofit/>
            </a:bodyPr>
            <a:lstStyle/>
            <a:p>
              <a:pPr defTabSz="876300">
                <a:defRPr sz="6600">
                  <a:solidFill>
                    <a:srgbClr val="FFFFFF"/>
                  </a:solidFill>
                  <a:effectLst>
                    <a:outerShdw blurRad="38100" dist="12700" dir="5400000" rotWithShape="0">
                      <a:srgbClr val="000000">
                        <a:alpha val="50000"/>
                      </a:srgbClr>
                    </a:outerShdw>
                  </a:effectLst>
                  <a:latin typeface="Marker Felt"/>
                  <a:ea typeface="Marker Felt"/>
                  <a:cs typeface="Marker Felt"/>
                  <a:sym typeface="Marker Felt"/>
                </a:defRPr>
              </a:pPr>
              <a:endParaRPr/>
            </a:p>
          </p:txBody>
        </p:sp>
      </p:grpSp>
      <p:sp>
        <p:nvSpPr>
          <p:cNvPr id="953" name="Line"/>
          <p:cNvSpPr/>
          <p:nvPr/>
        </p:nvSpPr>
        <p:spPr>
          <a:xfrm flipH="1" flipV="1">
            <a:off x="4641850" y="42291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4" name="Line"/>
          <p:cNvSpPr/>
          <p:nvPr/>
        </p:nvSpPr>
        <p:spPr>
          <a:xfrm flipH="1" flipV="1">
            <a:off x="4641850" y="542925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5" name="Line"/>
          <p:cNvSpPr/>
          <p:nvPr/>
        </p:nvSpPr>
        <p:spPr>
          <a:xfrm flipH="1" flipV="1">
            <a:off x="4641850" y="67437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6" name="Line"/>
          <p:cNvSpPr/>
          <p:nvPr/>
        </p:nvSpPr>
        <p:spPr>
          <a:xfrm flipH="1" flipV="1">
            <a:off x="4641850" y="802005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7" name="Line"/>
          <p:cNvSpPr/>
          <p:nvPr/>
        </p:nvSpPr>
        <p:spPr>
          <a:xfrm flipH="1" flipV="1">
            <a:off x="4641850" y="92583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8" name="Line"/>
          <p:cNvSpPr/>
          <p:nvPr/>
        </p:nvSpPr>
        <p:spPr>
          <a:xfrm flipH="1" flipV="1">
            <a:off x="4641850" y="105156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59" name="Line"/>
          <p:cNvSpPr/>
          <p:nvPr/>
        </p:nvSpPr>
        <p:spPr>
          <a:xfrm flipH="1" flipV="1">
            <a:off x="4641850" y="117729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960" name="Line"/>
          <p:cNvSpPr/>
          <p:nvPr/>
        </p:nvSpPr>
        <p:spPr>
          <a:xfrm flipH="1" flipV="1">
            <a:off x="4641850" y="13030200"/>
            <a:ext cx="1266130" cy="2398"/>
          </a:xfrm>
          <a:prstGeom prst="line">
            <a:avLst/>
          </a:prstGeom>
          <a:ln w="114300">
            <a:solidFill>
              <a:schemeClr val="accent4">
                <a:hueOff val="366961"/>
                <a:satOff val="4172"/>
                <a:lumOff val="11129"/>
              </a:schemeClr>
            </a:solidFill>
            <a:miter lim="400000"/>
            <a:headEnd type="stealth"/>
          </a:ln>
          <a:effectLst>
            <a:outerShdw blurRad="88900" dir="3060000" rotWithShape="0">
              <a:srgbClr val="000000"/>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grpSp>
        <p:nvGrpSpPr>
          <p:cNvPr id="963" name="Group"/>
          <p:cNvGrpSpPr/>
          <p:nvPr/>
        </p:nvGrpSpPr>
        <p:grpSpPr>
          <a:xfrm>
            <a:off x="5918200" y="7448550"/>
            <a:ext cx="2324100" cy="1104900"/>
            <a:chOff x="0" y="0"/>
            <a:chExt cx="2324100" cy="1104900"/>
          </a:xfrm>
        </p:grpSpPr>
        <p:sp>
          <p:nvSpPr>
            <p:cNvPr id="961" name="A"/>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A</a:t>
              </a:r>
            </a:p>
          </p:txBody>
        </p:sp>
        <p:sp>
          <p:nvSpPr>
            <p:cNvPr id="962" name="B"/>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grpSp>
      <p:grpSp>
        <p:nvGrpSpPr>
          <p:cNvPr id="966" name="Group"/>
          <p:cNvGrpSpPr/>
          <p:nvPr/>
        </p:nvGrpSpPr>
        <p:grpSpPr>
          <a:xfrm>
            <a:off x="5918200" y="8705850"/>
            <a:ext cx="2324100" cy="1104900"/>
            <a:chOff x="0" y="0"/>
            <a:chExt cx="2324100" cy="1104900"/>
          </a:xfrm>
        </p:grpSpPr>
        <p:sp>
          <p:nvSpPr>
            <p:cNvPr id="964" name="C"/>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solidFill>
                    <a:schemeClr val="accent4">
                      <a:hueOff val="366961"/>
                      <a:satOff val="4172"/>
                      <a:lumOff val="11129"/>
                    </a:schemeClr>
                  </a:solidFill>
                  <a:latin typeface="Marker Felt"/>
                  <a:ea typeface="Marker Felt"/>
                  <a:cs typeface="Marker Felt"/>
                  <a:sym typeface="Marker Felt"/>
                </a:defRPr>
              </a:lvl1pPr>
            </a:lstStyle>
            <a:p>
              <a:r>
                <a:t>C</a:t>
              </a:r>
            </a:p>
          </p:txBody>
        </p:sp>
        <p:sp>
          <p:nvSpPr>
            <p:cNvPr id="965" name="E"/>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grpSp>
      <p:grpSp>
        <p:nvGrpSpPr>
          <p:cNvPr id="971" name="Group"/>
          <p:cNvGrpSpPr/>
          <p:nvPr/>
        </p:nvGrpSpPr>
        <p:grpSpPr>
          <a:xfrm>
            <a:off x="5918200" y="2419350"/>
            <a:ext cx="3498850" cy="1104900"/>
            <a:chOff x="0" y="0"/>
            <a:chExt cx="3498850" cy="1104900"/>
          </a:xfrm>
        </p:grpSpPr>
        <p:grpSp>
          <p:nvGrpSpPr>
            <p:cNvPr id="969" name="Group"/>
            <p:cNvGrpSpPr/>
            <p:nvPr/>
          </p:nvGrpSpPr>
          <p:grpSpPr>
            <a:xfrm>
              <a:off x="0" y="0"/>
              <a:ext cx="2336800" cy="1104900"/>
              <a:chOff x="0" y="0"/>
              <a:chExt cx="2336800" cy="1104900"/>
            </a:xfrm>
          </p:grpSpPr>
          <p:sp>
            <p:nvSpPr>
              <p:cNvPr id="967"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968" name="D"/>
              <p:cNvSpPr/>
              <p:nvPr/>
            </p:nvSpPr>
            <p:spPr>
              <a:xfrm>
                <a:off x="11747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solidFill>
                      <a:schemeClr val="accent4">
                        <a:hueOff val="366961"/>
                        <a:satOff val="4172"/>
                        <a:lumOff val="11129"/>
                      </a:schemeClr>
                    </a:solidFill>
                    <a:latin typeface="Marker Felt"/>
                    <a:ea typeface="Marker Felt"/>
                    <a:cs typeface="Marker Felt"/>
                    <a:sym typeface="Marker Felt"/>
                  </a:defRPr>
                </a:lvl1pPr>
              </a:lstStyle>
              <a:p>
                <a:r>
                  <a:t>D</a:t>
                </a:r>
              </a:p>
            </p:txBody>
          </p:sp>
        </p:grpSp>
        <p:sp>
          <p:nvSpPr>
            <p:cNvPr id="970" name="E"/>
            <p:cNvSpPr/>
            <p:nvPr/>
          </p:nvSpPr>
          <p:spPr>
            <a:xfrm>
              <a:off x="233680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grpSp>
      <p:sp>
        <p:nvSpPr>
          <p:cNvPr id="972" name="Undirected Graph"/>
          <p:cNvSpPr/>
          <p:nvPr/>
        </p:nvSpPr>
        <p:spPr>
          <a:xfrm>
            <a:off x="14201775" y="11747665"/>
            <a:ext cx="9480550" cy="1308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spAutoFit/>
          </a:bodyPr>
          <a:lstStyle>
            <a:lvl1pPr>
              <a:lnSpc>
                <a:spcPct val="70000"/>
              </a:lnSpc>
              <a:defRPr sz="6500" b="1">
                <a:solidFill>
                  <a:schemeClr val="accent1">
                    <a:hueOff val="114395"/>
                    <a:lumOff val="-24975"/>
                  </a:schemeClr>
                </a:solidFill>
                <a:latin typeface="Comic Sans MS"/>
                <a:ea typeface="Comic Sans MS"/>
                <a:cs typeface="Comic Sans MS"/>
                <a:sym typeface="Comic Sans MS"/>
              </a:defRPr>
            </a:lvl1pPr>
          </a:lstStyle>
          <a:p>
            <a:r>
              <a:t>Undirected Graph</a:t>
            </a:r>
          </a:p>
        </p:txBody>
      </p:sp>
      <p:grpSp>
        <p:nvGrpSpPr>
          <p:cNvPr id="977" name="Group"/>
          <p:cNvGrpSpPr/>
          <p:nvPr/>
        </p:nvGrpSpPr>
        <p:grpSpPr>
          <a:xfrm>
            <a:off x="5907979" y="3667125"/>
            <a:ext cx="3498851" cy="1104900"/>
            <a:chOff x="0" y="0"/>
            <a:chExt cx="3498850" cy="1104900"/>
          </a:xfrm>
        </p:grpSpPr>
        <p:grpSp>
          <p:nvGrpSpPr>
            <p:cNvPr id="975" name="Group"/>
            <p:cNvGrpSpPr/>
            <p:nvPr/>
          </p:nvGrpSpPr>
          <p:grpSpPr>
            <a:xfrm>
              <a:off x="0" y="0"/>
              <a:ext cx="2336800" cy="1104900"/>
              <a:chOff x="0" y="0"/>
              <a:chExt cx="2336800" cy="1104900"/>
            </a:xfrm>
          </p:grpSpPr>
          <p:sp>
            <p:nvSpPr>
              <p:cNvPr id="973" name="A"/>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A</a:t>
                </a:r>
              </a:p>
            </p:txBody>
          </p:sp>
          <p:sp>
            <p:nvSpPr>
              <p:cNvPr id="974" name="C"/>
              <p:cNvSpPr/>
              <p:nvPr/>
            </p:nvSpPr>
            <p:spPr>
              <a:xfrm>
                <a:off x="11747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C</a:t>
                </a:r>
              </a:p>
            </p:txBody>
          </p:sp>
        </p:grpSp>
        <p:sp>
          <p:nvSpPr>
            <p:cNvPr id="976" name="E"/>
            <p:cNvSpPr/>
            <p:nvPr/>
          </p:nvSpPr>
          <p:spPr>
            <a:xfrm>
              <a:off x="233680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grpSp>
      <p:grpSp>
        <p:nvGrpSpPr>
          <p:cNvPr id="980" name="Group"/>
          <p:cNvGrpSpPr/>
          <p:nvPr/>
        </p:nvGrpSpPr>
        <p:grpSpPr>
          <a:xfrm>
            <a:off x="5924550" y="4937889"/>
            <a:ext cx="2324100" cy="1104901"/>
            <a:chOff x="0" y="0"/>
            <a:chExt cx="2324100" cy="1104900"/>
          </a:xfrm>
        </p:grpSpPr>
        <p:sp>
          <p:nvSpPr>
            <p:cNvPr id="978" name="B"/>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B</a:t>
              </a:r>
            </a:p>
          </p:txBody>
        </p:sp>
        <p:sp>
          <p:nvSpPr>
            <p:cNvPr id="979" name="F"/>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grpSp>
      <p:grpSp>
        <p:nvGrpSpPr>
          <p:cNvPr id="983" name="Group"/>
          <p:cNvGrpSpPr/>
          <p:nvPr/>
        </p:nvGrpSpPr>
        <p:grpSpPr>
          <a:xfrm>
            <a:off x="5924550" y="6173760"/>
            <a:ext cx="2324100" cy="1104901"/>
            <a:chOff x="0" y="0"/>
            <a:chExt cx="2324100" cy="1104900"/>
          </a:xfrm>
        </p:grpSpPr>
        <p:sp>
          <p:nvSpPr>
            <p:cNvPr id="981" name="A"/>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A</a:t>
              </a:r>
            </a:p>
          </p:txBody>
        </p:sp>
        <p:sp>
          <p:nvSpPr>
            <p:cNvPr id="982" name="G"/>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G</a:t>
              </a:r>
            </a:p>
          </p:txBody>
        </p:sp>
      </p:grpSp>
      <p:grpSp>
        <p:nvGrpSpPr>
          <p:cNvPr id="986" name="Group"/>
          <p:cNvGrpSpPr/>
          <p:nvPr/>
        </p:nvGrpSpPr>
        <p:grpSpPr>
          <a:xfrm>
            <a:off x="8242300" y="7448550"/>
            <a:ext cx="2324100" cy="1104900"/>
            <a:chOff x="0" y="0"/>
            <a:chExt cx="2324100" cy="1104900"/>
          </a:xfrm>
        </p:grpSpPr>
        <p:sp>
          <p:nvSpPr>
            <p:cNvPr id="984"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985" name="H"/>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152400" dist="114300" dir="2700000" rotWithShape="0">
                <a:srgbClr val="000000">
                  <a:alpha val="7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solidFill>
                    <a:schemeClr val="accent4">
                      <a:hueOff val="366961"/>
                      <a:satOff val="4172"/>
                      <a:lumOff val="11129"/>
                    </a:schemeClr>
                  </a:solidFill>
                  <a:latin typeface="Marker Felt"/>
                  <a:ea typeface="Marker Felt"/>
                  <a:cs typeface="Marker Felt"/>
                  <a:sym typeface="Marker Felt"/>
                </a:defRPr>
              </a:lvl1pPr>
            </a:lstStyle>
            <a:p>
              <a:r>
                <a:t>H</a:t>
              </a:r>
            </a:p>
          </p:txBody>
        </p:sp>
      </p:grpSp>
      <p:grpSp>
        <p:nvGrpSpPr>
          <p:cNvPr id="989" name="Group"/>
          <p:cNvGrpSpPr/>
          <p:nvPr/>
        </p:nvGrpSpPr>
        <p:grpSpPr>
          <a:xfrm>
            <a:off x="8242300" y="8705850"/>
            <a:ext cx="2324100" cy="1104900"/>
            <a:chOff x="0" y="0"/>
            <a:chExt cx="2324100" cy="1104900"/>
          </a:xfrm>
        </p:grpSpPr>
        <p:sp>
          <p:nvSpPr>
            <p:cNvPr id="987" name="H"/>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sp>
          <p:nvSpPr>
            <p:cNvPr id="988" name="I"/>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grpSp>
      <p:grpSp>
        <p:nvGrpSpPr>
          <p:cNvPr id="992" name="Group"/>
          <p:cNvGrpSpPr/>
          <p:nvPr/>
        </p:nvGrpSpPr>
        <p:grpSpPr>
          <a:xfrm>
            <a:off x="5907979" y="9926610"/>
            <a:ext cx="2324101" cy="1104901"/>
            <a:chOff x="0" y="0"/>
            <a:chExt cx="2324100" cy="1104900"/>
          </a:xfrm>
        </p:grpSpPr>
        <p:sp>
          <p:nvSpPr>
            <p:cNvPr id="990" name="D"/>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D</a:t>
              </a:r>
            </a:p>
          </p:txBody>
        </p:sp>
        <p:sp>
          <p:nvSpPr>
            <p:cNvPr id="991" name="H"/>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grpSp>
      <p:grpSp>
        <p:nvGrpSpPr>
          <p:cNvPr id="995" name="Group"/>
          <p:cNvGrpSpPr/>
          <p:nvPr/>
        </p:nvGrpSpPr>
        <p:grpSpPr>
          <a:xfrm>
            <a:off x="5924550" y="11144250"/>
            <a:ext cx="2324100" cy="1104900"/>
            <a:chOff x="0" y="0"/>
            <a:chExt cx="2324100" cy="1104900"/>
          </a:xfrm>
        </p:grpSpPr>
        <p:sp>
          <p:nvSpPr>
            <p:cNvPr id="993" name="E"/>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E</a:t>
              </a:r>
            </a:p>
          </p:txBody>
        </p:sp>
        <p:sp>
          <p:nvSpPr>
            <p:cNvPr id="994" name="F"/>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grpSp>
      <p:grpSp>
        <p:nvGrpSpPr>
          <p:cNvPr id="998" name="Group"/>
          <p:cNvGrpSpPr/>
          <p:nvPr/>
        </p:nvGrpSpPr>
        <p:grpSpPr>
          <a:xfrm>
            <a:off x="8248650" y="11144250"/>
            <a:ext cx="2324100" cy="1104900"/>
            <a:chOff x="0" y="0"/>
            <a:chExt cx="2324100" cy="1104900"/>
          </a:xfrm>
        </p:grpSpPr>
        <p:sp>
          <p:nvSpPr>
            <p:cNvPr id="996" name="G"/>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G</a:t>
              </a:r>
            </a:p>
          </p:txBody>
        </p:sp>
        <p:sp>
          <p:nvSpPr>
            <p:cNvPr id="997" name="I"/>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b="1">
                  <a:ln w="12700" cap="flat">
                    <a:solidFill>
                      <a:srgbClr val="000000"/>
                    </a:solidFill>
                    <a:prstDash val="solid"/>
                    <a:miter lim="400000"/>
                  </a:ln>
                  <a:solidFill>
                    <a:schemeClr val="accent4">
                      <a:hueOff val="366961"/>
                      <a:satOff val="4172"/>
                      <a:lumOff val="11129"/>
                    </a:schemeClr>
                  </a:solidFill>
                  <a:latin typeface="Courier New"/>
                  <a:ea typeface="Courier New"/>
                  <a:cs typeface="Courier New"/>
                  <a:sym typeface="Courier New"/>
                </a:defRPr>
              </a:lvl1pPr>
            </a:lstStyle>
            <a:p>
              <a:r>
                <a:t>I</a:t>
              </a:r>
            </a:p>
          </p:txBody>
        </p:sp>
      </p:grpSp>
      <p:grpSp>
        <p:nvGrpSpPr>
          <p:cNvPr id="1001" name="Group"/>
          <p:cNvGrpSpPr/>
          <p:nvPr/>
        </p:nvGrpSpPr>
        <p:grpSpPr>
          <a:xfrm>
            <a:off x="5924550" y="12401715"/>
            <a:ext cx="2324100" cy="1104901"/>
            <a:chOff x="0" y="0"/>
            <a:chExt cx="2324100" cy="1104900"/>
          </a:xfrm>
        </p:grpSpPr>
        <p:sp>
          <p:nvSpPr>
            <p:cNvPr id="999" name="F"/>
            <p:cNvSpPr/>
            <p:nvPr/>
          </p:nvSpPr>
          <p:spPr>
            <a:xfrm>
              <a:off x="0" y="0"/>
              <a:ext cx="1162050" cy="1104900"/>
            </a:xfrm>
            <a:prstGeom prst="rect">
              <a:avLst/>
            </a:prstGeom>
            <a:solidFill>
              <a:srgbClr val="0097EB">
                <a:alpha val="50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F</a:t>
              </a:r>
            </a:p>
          </p:txBody>
        </p:sp>
        <p:sp>
          <p:nvSpPr>
            <p:cNvPr id="1000" name="H"/>
            <p:cNvSpPr/>
            <p:nvPr/>
          </p:nvSpPr>
          <p:spPr>
            <a:xfrm>
              <a:off x="1162050" y="0"/>
              <a:ext cx="1162050" cy="1104900"/>
            </a:xfrm>
            <a:prstGeom prst="rect">
              <a:avLst/>
            </a:prstGeom>
            <a:solidFill>
              <a:srgbClr val="0097EB">
                <a:alpha val="49000"/>
              </a:srgbClr>
            </a:solidFill>
            <a:ln w="38100" cap="flat">
              <a:solidFill>
                <a:srgbClr val="000000"/>
              </a:solidFill>
              <a:prstDash val="solid"/>
              <a:miter lim="400000"/>
            </a:ln>
            <a:effectLst>
              <a:outerShdw blurRad="889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600">
                  <a:ln w="12700" cap="flat">
                    <a:solidFill>
                      <a:srgbClr val="000000"/>
                    </a:solidFill>
                    <a:prstDash val="solid"/>
                    <a:miter lim="400000"/>
                  </a:ln>
                  <a:solidFill>
                    <a:schemeClr val="accent4">
                      <a:hueOff val="366961"/>
                      <a:satOff val="4172"/>
                      <a:lumOff val="11129"/>
                    </a:schemeClr>
                  </a:solidFill>
                  <a:latin typeface="Marker Felt"/>
                  <a:ea typeface="Marker Felt"/>
                  <a:cs typeface="Marker Felt"/>
                  <a:sym typeface="Marker Felt"/>
                </a:defRPr>
              </a:lvl1pPr>
            </a:lstStyle>
            <a:p>
              <a:r>
                <a:t>H</a:t>
              </a:r>
            </a:p>
          </p:txBody>
        </p:sp>
      </p:grpSp>
      <p:pic>
        <p:nvPicPr>
          <p:cNvPr id="1002" name="Line Line" descr="Line Line"/>
          <p:cNvPicPr>
            <a:picLocks/>
          </p:cNvPicPr>
          <p:nvPr/>
        </p:nvPicPr>
        <p:blipFill>
          <a:blip r:embed="rId4"/>
          <a:stretch>
            <a:fillRect/>
          </a:stretch>
        </p:blipFill>
        <p:spPr>
          <a:xfrm>
            <a:off x="16351250" y="4749800"/>
            <a:ext cx="2133600" cy="342901"/>
          </a:xfrm>
          <a:prstGeom prst="rect">
            <a:avLst/>
          </a:prstGeom>
          <a:effectLst>
            <a:outerShdw blurRad="190500" dir="2700000" rotWithShape="0">
              <a:srgbClr val="000000">
                <a:alpha val="25090"/>
              </a:srgbClr>
            </a:outerShdw>
          </a:effectLst>
        </p:spPr>
      </p:pic>
      <p:pic>
        <p:nvPicPr>
          <p:cNvPr id="1003" name="Oval Oval" descr="Oval Oval"/>
          <p:cNvPicPr>
            <a:picLocks/>
          </p:cNvPicPr>
          <p:nvPr/>
        </p:nvPicPr>
        <p:blipFill>
          <a:blip r:embed="rId5"/>
          <a:stretch>
            <a:fillRect/>
          </a:stretch>
        </p:blipFill>
        <p:spPr>
          <a:xfrm>
            <a:off x="6927849" y="2228860"/>
            <a:ext cx="1479552" cy="1343005"/>
          </a:xfrm>
          <a:prstGeom prst="rect">
            <a:avLst/>
          </a:prstGeom>
        </p:spPr>
      </p:pic>
      <p:pic>
        <p:nvPicPr>
          <p:cNvPr id="1005" name="Oval Oval" descr="Oval Oval"/>
          <p:cNvPicPr>
            <a:picLocks/>
          </p:cNvPicPr>
          <p:nvPr/>
        </p:nvPicPr>
        <p:blipFill>
          <a:blip r:embed="rId6"/>
          <a:stretch>
            <a:fillRect/>
          </a:stretch>
        </p:blipFill>
        <p:spPr>
          <a:xfrm>
            <a:off x="5885814" y="6038849"/>
            <a:ext cx="1324214" cy="13452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972"/>
                                        </p:tgtEl>
                                        <p:attrNameLst>
                                          <p:attrName>style.visibility</p:attrName>
                                        </p:attrNameLst>
                                      </p:cBhvr>
                                      <p:to>
                                        <p:strVal val="visible"/>
                                      </p:to>
                                    </p:set>
                                    <p:animEffect transition="in" filter="fade">
                                      <p:cBhvr>
                                        <p:cTn id="7" dur="1000"/>
                                        <p:tgtEl>
                                          <p:spTgt spid="9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p:tmAbs val="0"/>
                                  </p:iterate>
                                  <p:childTnLst>
                                    <p:set>
                                      <p:cBhvr>
                                        <p:cTn id="11" fill="hold"/>
                                        <p:tgtEl>
                                          <p:spTgt spid="928"/>
                                        </p:tgtEl>
                                        <p:attrNameLst>
                                          <p:attrName>style.visibility</p:attrName>
                                        </p:attrNameLst>
                                      </p:cBhvr>
                                      <p:to>
                                        <p:strVal val="visible"/>
                                      </p:to>
                                    </p:set>
                                    <p:animEffect transition="in" filter="wipe(left)">
                                      <p:cBhvr>
                                        <p:cTn id="12" dur="500"/>
                                        <p:tgtEl>
                                          <p:spTgt spid="928"/>
                                        </p:tgtEl>
                                      </p:cBhvr>
                                    </p:animEffect>
                                  </p:childTnLst>
                                </p:cTn>
                              </p:par>
                            </p:childTnLst>
                          </p:cTn>
                        </p:par>
                        <p:par>
                          <p:cTn id="13" fill="hold">
                            <p:stCondLst>
                              <p:cond delay="500"/>
                            </p:stCondLst>
                            <p:childTnLst>
                              <p:par>
                                <p:cTn id="14" presetID="22" presetClass="entr" presetSubtype="8" fill="hold" grpId="0" nodeType="afterEffect">
                                  <p:stCondLst>
                                    <p:cond delay="0"/>
                                  </p:stCondLst>
                                  <p:iterate>
                                    <p:tmAbs val="0"/>
                                  </p:iterate>
                                  <p:childTnLst>
                                    <p:set>
                                      <p:cBhvr>
                                        <p:cTn id="15" fill="hold"/>
                                        <p:tgtEl>
                                          <p:spTgt spid="971"/>
                                        </p:tgtEl>
                                        <p:attrNameLst>
                                          <p:attrName>style.visibility</p:attrName>
                                        </p:attrNameLst>
                                      </p:cBhvr>
                                      <p:to>
                                        <p:strVal val="visible"/>
                                      </p:to>
                                    </p:set>
                                    <p:animEffect transition="in" filter="wipe(left)">
                                      <p:cBhvr>
                                        <p:cTn id="16" dur="500"/>
                                        <p:tgtEl>
                                          <p:spTgt spid="971"/>
                                        </p:tgtEl>
                                      </p:cBhvr>
                                    </p:animEffect>
                                  </p:childTnLst>
                                </p:cTn>
                              </p:par>
                            </p:childTnLst>
                          </p:cTn>
                        </p:par>
                        <p:par>
                          <p:cTn id="17" fill="hold">
                            <p:stCondLst>
                              <p:cond delay="1000"/>
                            </p:stCondLst>
                            <p:childTnLst>
                              <p:par>
                                <p:cTn id="18" presetID="22" presetClass="entr" presetSubtype="8" fill="hold" grpId="0" nodeType="afterEffect">
                                  <p:stCondLst>
                                    <p:cond delay="0"/>
                                  </p:stCondLst>
                                  <p:iterate>
                                    <p:tmAbs val="0"/>
                                  </p:iterate>
                                  <p:childTnLst>
                                    <p:set>
                                      <p:cBhvr>
                                        <p:cTn id="19" fill="hold"/>
                                        <p:tgtEl>
                                          <p:spTgt spid="953"/>
                                        </p:tgtEl>
                                        <p:attrNameLst>
                                          <p:attrName>style.visibility</p:attrName>
                                        </p:attrNameLst>
                                      </p:cBhvr>
                                      <p:to>
                                        <p:strVal val="visible"/>
                                      </p:to>
                                    </p:set>
                                    <p:animEffect transition="in" filter="wipe(left)">
                                      <p:cBhvr>
                                        <p:cTn id="20" dur="500"/>
                                        <p:tgtEl>
                                          <p:spTgt spid="953"/>
                                        </p:tgtEl>
                                      </p:cBhvr>
                                    </p:animEffect>
                                  </p:childTnLst>
                                </p:cTn>
                              </p:par>
                            </p:childTnLst>
                          </p:cTn>
                        </p:par>
                        <p:par>
                          <p:cTn id="21" fill="hold">
                            <p:stCondLst>
                              <p:cond delay="1500"/>
                            </p:stCondLst>
                            <p:childTnLst>
                              <p:par>
                                <p:cTn id="22" presetID="22" presetClass="entr" presetSubtype="8" fill="hold" grpId="0" nodeType="afterEffect">
                                  <p:stCondLst>
                                    <p:cond delay="0"/>
                                  </p:stCondLst>
                                  <p:iterate>
                                    <p:tmAbs val="0"/>
                                  </p:iterate>
                                  <p:childTnLst>
                                    <p:set>
                                      <p:cBhvr>
                                        <p:cTn id="23" fill="hold"/>
                                        <p:tgtEl>
                                          <p:spTgt spid="977"/>
                                        </p:tgtEl>
                                        <p:attrNameLst>
                                          <p:attrName>style.visibility</p:attrName>
                                        </p:attrNameLst>
                                      </p:cBhvr>
                                      <p:to>
                                        <p:strVal val="visible"/>
                                      </p:to>
                                    </p:set>
                                    <p:animEffect transition="in" filter="wipe(left)">
                                      <p:cBhvr>
                                        <p:cTn id="24" dur="500"/>
                                        <p:tgtEl>
                                          <p:spTgt spid="977"/>
                                        </p:tgtEl>
                                      </p:cBhvr>
                                    </p:animEffect>
                                  </p:childTnLst>
                                </p:cTn>
                              </p:par>
                            </p:childTnLst>
                          </p:cTn>
                        </p:par>
                        <p:par>
                          <p:cTn id="25" fill="hold">
                            <p:stCondLst>
                              <p:cond delay="2000"/>
                            </p:stCondLst>
                            <p:childTnLst>
                              <p:par>
                                <p:cTn id="26" presetID="22" presetClass="entr" presetSubtype="8" fill="hold" grpId="0" nodeType="afterEffect">
                                  <p:stCondLst>
                                    <p:cond delay="0"/>
                                  </p:stCondLst>
                                  <p:iterate>
                                    <p:tmAbs val="0"/>
                                  </p:iterate>
                                  <p:childTnLst>
                                    <p:set>
                                      <p:cBhvr>
                                        <p:cTn id="27" fill="hold"/>
                                        <p:tgtEl>
                                          <p:spTgt spid="954"/>
                                        </p:tgtEl>
                                        <p:attrNameLst>
                                          <p:attrName>style.visibility</p:attrName>
                                        </p:attrNameLst>
                                      </p:cBhvr>
                                      <p:to>
                                        <p:strVal val="visible"/>
                                      </p:to>
                                    </p:set>
                                    <p:animEffect transition="in" filter="wipe(left)">
                                      <p:cBhvr>
                                        <p:cTn id="28" dur="500"/>
                                        <p:tgtEl>
                                          <p:spTgt spid="954"/>
                                        </p:tgtEl>
                                      </p:cBhvr>
                                    </p:animEffect>
                                  </p:childTnLst>
                                </p:cTn>
                              </p:par>
                            </p:childTnLst>
                          </p:cTn>
                        </p:par>
                        <p:par>
                          <p:cTn id="29" fill="hold">
                            <p:stCondLst>
                              <p:cond delay="2500"/>
                            </p:stCondLst>
                            <p:childTnLst>
                              <p:par>
                                <p:cTn id="30" presetID="22" presetClass="entr" presetSubtype="8" fill="hold" grpId="0" nodeType="afterEffect">
                                  <p:stCondLst>
                                    <p:cond delay="0"/>
                                  </p:stCondLst>
                                  <p:iterate>
                                    <p:tmAbs val="0"/>
                                  </p:iterate>
                                  <p:childTnLst>
                                    <p:set>
                                      <p:cBhvr>
                                        <p:cTn id="31" fill="hold"/>
                                        <p:tgtEl>
                                          <p:spTgt spid="980"/>
                                        </p:tgtEl>
                                        <p:attrNameLst>
                                          <p:attrName>style.visibility</p:attrName>
                                        </p:attrNameLst>
                                      </p:cBhvr>
                                      <p:to>
                                        <p:strVal val="visible"/>
                                      </p:to>
                                    </p:set>
                                    <p:animEffect transition="in" filter="wipe(left)">
                                      <p:cBhvr>
                                        <p:cTn id="32" dur="500"/>
                                        <p:tgtEl>
                                          <p:spTgt spid="980"/>
                                        </p:tgtEl>
                                      </p:cBhvr>
                                    </p:animEffect>
                                  </p:childTnLst>
                                </p:cTn>
                              </p:par>
                            </p:childTnLst>
                          </p:cTn>
                        </p:par>
                        <p:par>
                          <p:cTn id="33" fill="hold">
                            <p:stCondLst>
                              <p:cond delay="3000"/>
                            </p:stCondLst>
                            <p:childTnLst>
                              <p:par>
                                <p:cTn id="34" presetID="22" presetClass="entr" presetSubtype="8" fill="hold" grpId="0" nodeType="afterEffect">
                                  <p:stCondLst>
                                    <p:cond delay="0"/>
                                  </p:stCondLst>
                                  <p:iterate>
                                    <p:tmAbs val="0"/>
                                  </p:iterate>
                                  <p:childTnLst>
                                    <p:set>
                                      <p:cBhvr>
                                        <p:cTn id="35" fill="hold"/>
                                        <p:tgtEl>
                                          <p:spTgt spid="955"/>
                                        </p:tgtEl>
                                        <p:attrNameLst>
                                          <p:attrName>style.visibility</p:attrName>
                                        </p:attrNameLst>
                                      </p:cBhvr>
                                      <p:to>
                                        <p:strVal val="visible"/>
                                      </p:to>
                                    </p:set>
                                    <p:animEffect transition="in" filter="wipe(left)">
                                      <p:cBhvr>
                                        <p:cTn id="36" dur="500"/>
                                        <p:tgtEl>
                                          <p:spTgt spid="955"/>
                                        </p:tgtEl>
                                      </p:cBhvr>
                                    </p:animEffect>
                                  </p:childTnLst>
                                </p:cTn>
                              </p:par>
                            </p:childTnLst>
                          </p:cTn>
                        </p:par>
                        <p:par>
                          <p:cTn id="37" fill="hold">
                            <p:stCondLst>
                              <p:cond delay="3500"/>
                            </p:stCondLst>
                            <p:childTnLst>
                              <p:par>
                                <p:cTn id="38" presetID="22" presetClass="entr" presetSubtype="8" fill="hold" grpId="0" nodeType="afterEffect">
                                  <p:stCondLst>
                                    <p:cond delay="0"/>
                                  </p:stCondLst>
                                  <p:iterate>
                                    <p:tmAbs val="0"/>
                                  </p:iterate>
                                  <p:childTnLst>
                                    <p:set>
                                      <p:cBhvr>
                                        <p:cTn id="39" fill="hold"/>
                                        <p:tgtEl>
                                          <p:spTgt spid="983"/>
                                        </p:tgtEl>
                                        <p:attrNameLst>
                                          <p:attrName>style.visibility</p:attrName>
                                        </p:attrNameLst>
                                      </p:cBhvr>
                                      <p:to>
                                        <p:strVal val="visible"/>
                                      </p:to>
                                    </p:set>
                                    <p:animEffect transition="in" filter="wipe(left)">
                                      <p:cBhvr>
                                        <p:cTn id="40" dur="500"/>
                                        <p:tgtEl>
                                          <p:spTgt spid="983"/>
                                        </p:tgtEl>
                                      </p:cBhvr>
                                    </p:animEffect>
                                  </p:childTnLst>
                                </p:cTn>
                              </p:par>
                            </p:childTnLst>
                          </p:cTn>
                        </p:par>
                        <p:par>
                          <p:cTn id="41" fill="hold">
                            <p:stCondLst>
                              <p:cond delay="4000"/>
                            </p:stCondLst>
                            <p:childTnLst>
                              <p:par>
                                <p:cTn id="42" presetID="22" presetClass="entr" presetSubtype="8" fill="hold" grpId="0" nodeType="afterEffect">
                                  <p:stCondLst>
                                    <p:cond delay="0"/>
                                  </p:stCondLst>
                                  <p:iterate>
                                    <p:tmAbs val="0"/>
                                  </p:iterate>
                                  <p:childTnLst>
                                    <p:set>
                                      <p:cBhvr>
                                        <p:cTn id="43" fill="hold"/>
                                        <p:tgtEl>
                                          <p:spTgt spid="956"/>
                                        </p:tgtEl>
                                        <p:attrNameLst>
                                          <p:attrName>style.visibility</p:attrName>
                                        </p:attrNameLst>
                                      </p:cBhvr>
                                      <p:to>
                                        <p:strVal val="visible"/>
                                      </p:to>
                                    </p:set>
                                    <p:animEffect transition="in" filter="wipe(left)">
                                      <p:cBhvr>
                                        <p:cTn id="44" dur="500"/>
                                        <p:tgtEl>
                                          <p:spTgt spid="956"/>
                                        </p:tgtEl>
                                      </p:cBhvr>
                                    </p:animEffect>
                                  </p:childTnLst>
                                </p:cTn>
                              </p:par>
                            </p:childTnLst>
                          </p:cTn>
                        </p:par>
                        <p:par>
                          <p:cTn id="45" fill="hold">
                            <p:stCondLst>
                              <p:cond delay="4500"/>
                            </p:stCondLst>
                            <p:childTnLst>
                              <p:par>
                                <p:cTn id="46" presetID="22" presetClass="entr" presetSubtype="8" fill="hold" grpId="0" nodeType="afterEffect">
                                  <p:stCondLst>
                                    <p:cond delay="0"/>
                                  </p:stCondLst>
                                  <p:iterate>
                                    <p:tmAbs val="0"/>
                                  </p:iterate>
                                  <p:childTnLst>
                                    <p:set>
                                      <p:cBhvr>
                                        <p:cTn id="47" fill="hold"/>
                                        <p:tgtEl>
                                          <p:spTgt spid="963"/>
                                        </p:tgtEl>
                                        <p:attrNameLst>
                                          <p:attrName>style.visibility</p:attrName>
                                        </p:attrNameLst>
                                      </p:cBhvr>
                                      <p:to>
                                        <p:strVal val="visible"/>
                                      </p:to>
                                    </p:set>
                                    <p:animEffect transition="in" filter="wipe(left)">
                                      <p:cBhvr>
                                        <p:cTn id="48" dur="500"/>
                                        <p:tgtEl>
                                          <p:spTgt spid="963"/>
                                        </p:tgtEl>
                                      </p:cBhvr>
                                    </p:animEffect>
                                  </p:childTnLst>
                                </p:cTn>
                              </p:par>
                            </p:childTnLst>
                          </p:cTn>
                        </p:par>
                        <p:par>
                          <p:cTn id="49" fill="hold">
                            <p:stCondLst>
                              <p:cond delay="5000"/>
                            </p:stCondLst>
                            <p:childTnLst>
                              <p:par>
                                <p:cTn id="50" presetID="22" presetClass="entr" presetSubtype="8" fill="hold" grpId="0" nodeType="afterEffect">
                                  <p:stCondLst>
                                    <p:cond delay="400"/>
                                  </p:stCondLst>
                                  <p:iterate>
                                    <p:tmAbs val="0"/>
                                  </p:iterate>
                                  <p:childTnLst>
                                    <p:set>
                                      <p:cBhvr>
                                        <p:cTn id="51" fill="hold"/>
                                        <p:tgtEl>
                                          <p:spTgt spid="986"/>
                                        </p:tgtEl>
                                        <p:attrNameLst>
                                          <p:attrName>style.visibility</p:attrName>
                                        </p:attrNameLst>
                                      </p:cBhvr>
                                      <p:to>
                                        <p:strVal val="visible"/>
                                      </p:to>
                                    </p:set>
                                    <p:animEffect transition="in" filter="wipe(left)">
                                      <p:cBhvr>
                                        <p:cTn id="52" dur="500"/>
                                        <p:tgtEl>
                                          <p:spTgt spid="986"/>
                                        </p:tgtEl>
                                      </p:cBhvr>
                                    </p:animEffect>
                                  </p:childTnLst>
                                </p:cTn>
                              </p:par>
                            </p:childTnLst>
                          </p:cTn>
                        </p:par>
                        <p:par>
                          <p:cTn id="53" fill="hold">
                            <p:stCondLst>
                              <p:cond delay="5900"/>
                            </p:stCondLst>
                            <p:childTnLst>
                              <p:par>
                                <p:cTn id="54" presetID="22" presetClass="entr" presetSubtype="8" fill="hold" grpId="0" nodeType="afterEffect">
                                  <p:stCondLst>
                                    <p:cond delay="0"/>
                                  </p:stCondLst>
                                  <p:iterate>
                                    <p:tmAbs val="0"/>
                                  </p:iterate>
                                  <p:childTnLst>
                                    <p:set>
                                      <p:cBhvr>
                                        <p:cTn id="55" fill="hold"/>
                                        <p:tgtEl>
                                          <p:spTgt spid="957"/>
                                        </p:tgtEl>
                                        <p:attrNameLst>
                                          <p:attrName>style.visibility</p:attrName>
                                        </p:attrNameLst>
                                      </p:cBhvr>
                                      <p:to>
                                        <p:strVal val="visible"/>
                                      </p:to>
                                    </p:set>
                                    <p:animEffect transition="in" filter="wipe(left)">
                                      <p:cBhvr>
                                        <p:cTn id="56" dur="500"/>
                                        <p:tgtEl>
                                          <p:spTgt spid="957"/>
                                        </p:tgtEl>
                                      </p:cBhvr>
                                    </p:animEffect>
                                  </p:childTnLst>
                                </p:cTn>
                              </p:par>
                            </p:childTnLst>
                          </p:cTn>
                        </p:par>
                        <p:par>
                          <p:cTn id="57" fill="hold">
                            <p:stCondLst>
                              <p:cond delay="6400"/>
                            </p:stCondLst>
                            <p:childTnLst>
                              <p:par>
                                <p:cTn id="58" presetID="22" presetClass="entr" presetSubtype="8" fill="hold" grpId="0" nodeType="afterEffect">
                                  <p:stCondLst>
                                    <p:cond delay="0"/>
                                  </p:stCondLst>
                                  <p:iterate>
                                    <p:tmAbs val="0"/>
                                  </p:iterate>
                                  <p:childTnLst>
                                    <p:set>
                                      <p:cBhvr>
                                        <p:cTn id="59" fill="hold"/>
                                        <p:tgtEl>
                                          <p:spTgt spid="966"/>
                                        </p:tgtEl>
                                        <p:attrNameLst>
                                          <p:attrName>style.visibility</p:attrName>
                                        </p:attrNameLst>
                                      </p:cBhvr>
                                      <p:to>
                                        <p:strVal val="visible"/>
                                      </p:to>
                                    </p:set>
                                    <p:animEffect transition="in" filter="wipe(left)">
                                      <p:cBhvr>
                                        <p:cTn id="60" dur="500"/>
                                        <p:tgtEl>
                                          <p:spTgt spid="966"/>
                                        </p:tgtEl>
                                      </p:cBhvr>
                                    </p:animEffect>
                                  </p:childTnLst>
                                </p:cTn>
                              </p:par>
                            </p:childTnLst>
                          </p:cTn>
                        </p:par>
                        <p:par>
                          <p:cTn id="61" fill="hold">
                            <p:stCondLst>
                              <p:cond delay="6900"/>
                            </p:stCondLst>
                            <p:childTnLst>
                              <p:par>
                                <p:cTn id="62" presetID="22" presetClass="entr" presetSubtype="8" fill="hold" grpId="0" nodeType="afterEffect">
                                  <p:stCondLst>
                                    <p:cond delay="400"/>
                                  </p:stCondLst>
                                  <p:iterate>
                                    <p:tmAbs val="0"/>
                                  </p:iterate>
                                  <p:childTnLst>
                                    <p:set>
                                      <p:cBhvr>
                                        <p:cTn id="63" fill="hold"/>
                                        <p:tgtEl>
                                          <p:spTgt spid="989"/>
                                        </p:tgtEl>
                                        <p:attrNameLst>
                                          <p:attrName>style.visibility</p:attrName>
                                        </p:attrNameLst>
                                      </p:cBhvr>
                                      <p:to>
                                        <p:strVal val="visible"/>
                                      </p:to>
                                    </p:set>
                                    <p:animEffect transition="in" filter="wipe(left)">
                                      <p:cBhvr>
                                        <p:cTn id="64" dur="500"/>
                                        <p:tgtEl>
                                          <p:spTgt spid="989"/>
                                        </p:tgtEl>
                                      </p:cBhvr>
                                    </p:animEffect>
                                  </p:childTnLst>
                                </p:cTn>
                              </p:par>
                            </p:childTnLst>
                          </p:cTn>
                        </p:par>
                        <p:par>
                          <p:cTn id="65" fill="hold">
                            <p:stCondLst>
                              <p:cond delay="7800"/>
                            </p:stCondLst>
                            <p:childTnLst>
                              <p:par>
                                <p:cTn id="66" presetID="22" presetClass="entr" presetSubtype="8" fill="hold" grpId="0" nodeType="afterEffect">
                                  <p:stCondLst>
                                    <p:cond delay="0"/>
                                  </p:stCondLst>
                                  <p:iterate>
                                    <p:tmAbs val="0"/>
                                  </p:iterate>
                                  <p:childTnLst>
                                    <p:set>
                                      <p:cBhvr>
                                        <p:cTn id="67" fill="hold"/>
                                        <p:tgtEl>
                                          <p:spTgt spid="958"/>
                                        </p:tgtEl>
                                        <p:attrNameLst>
                                          <p:attrName>style.visibility</p:attrName>
                                        </p:attrNameLst>
                                      </p:cBhvr>
                                      <p:to>
                                        <p:strVal val="visible"/>
                                      </p:to>
                                    </p:set>
                                    <p:animEffect transition="in" filter="wipe(left)">
                                      <p:cBhvr>
                                        <p:cTn id="68" dur="500"/>
                                        <p:tgtEl>
                                          <p:spTgt spid="958"/>
                                        </p:tgtEl>
                                      </p:cBhvr>
                                    </p:animEffect>
                                  </p:childTnLst>
                                </p:cTn>
                              </p:par>
                            </p:childTnLst>
                          </p:cTn>
                        </p:par>
                        <p:par>
                          <p:cTn id="69" fill="hold">
                            <p:stCondLst>
                              <p:cond delay="8300"/>
                            </p:stCondLst>
                            <p:childTnLst>
                              <p:par>
                                <p:cTn id="70" presetID="22" presetClass="entr" presetSubtype="8" fill="hold" grpId="0" nodeType="afterEffect">
                                  <p:stCondLst>
                                    <p:cond delay="0"/>
                                  </p:stCondLst>
                                  <p:iterate>
                                    <p:tmAbs val="0"/>
                                  </p:iterate>
                                  <p:childTnLst>
                                    <p:set>
                                      <p:cBhvr>
                                        <p:cTn id="71" fill="hold"/>
                                        <p:tgtEl>
                                          <p:spTgt spid="992"/>
                                        </p:tgtEl>
                                        <p:attrNameLst>
                                          <p:attrName>style.visibility</p:attrName>
                                        </p:attrNameLst>
                                      </p:cBhvr>
                                      <p:to>
                                        <p:strVal val="visible"/>
                                      </p:to>
                                    </p:set>
                                    <p:animEffect transition="in" filter="wipe(left)">
                                      <p:cBhvr>
                                        <p:cTn id="72" dur="500"/>
                                        <p:tgtEl>
                                          <p:spTgt spid="992"/>
                                        </p:tgtEl>
                                      </p:cBhvr>
                                    </p:animEffect>
                                  </p:childTnLst>
                                </p:cTn>
                              </p:par>
                            </p:childTnLst>
                          </p:cTn>
                        </p:par>
                        <p:par>
                          <p:cTn id="73" fill="hold">
                            <p:stCondLst>
                              <p:cond delay="8800"/>
                            </p:stCondLst>
                            <p:childTnLst>
                              <p:par>
                                <p:cTn id="74" presetID="22" presetClass="entr" presetSubtype="8" fill="hold" grpId="0" nodeType="afterEffect">
                                  <p:stCondLst>
                                    <p:cond delay="0"/>
                                  </p:stCondLst>
                                  <p:iterate>
                                    <p:tmAbs val="0"/>
                                  </p:iterate>
                                  <p:childTnLst>
                                    <p:set>
                                      <p:cBhvr>
                                        <p:cTn id="75" fill="hold"/>
                                        <p:tgtEl>
                                          <p:spTgt spid="959"/>
                                        </p:tgtEl>
                                        <p:attrNameLst>
                                          <p:attrName>style.visibility</p:attrName>
                                        </p:attrNameLst>
                                      </p:cBhvr>
                                      <p:to>
                                        <p:strVal val="visible"/>
                                      </p:to>
                                    </p:set>
                                    <p:animEffect transition="in" filter="wipe(left)">
                                      <p:cBhvr>
                                        <p:cTn id="76" dur="500"/>
                                        <p:tgtEl>
                                          <p:spTgt spid="959"/>
                                        </p:tgtEl>
                                      </p:cBhvr>
                                    </p:animEffect>
                                  </p:childTnLst>
                                </p:cTn>
                              </p:par>
                            </p:childTnLst>
                          </p:cTn>
                        </p:par>
                        <p:par>
                          <p:cTn id="77" fill="hold">
                            <p:stCondLst>
                              <p:cond delay="9300"/>
                            </p:stCondLst>
                            <p:childTnLst>
                              <p:par>
                                <p:cTn id="78" presetID="22" presetClass="entr" presetSubtype="8" fill="hold" grpId="0" nodeType="afterEffect">
                                  <p:stCondLst>
                                    <p:cond delay="0"/>
                                  </p:stCondLst>
                                  <p:iterate>
                                    <p:tmAbs val="0"/>
                                  </p:iterate>
                                  <p:childTnLst>
                                    <p:set>
                                      <p:cBhvr>
                                        <p:cTn id="79" fill="hold"/>
                                        <p:tgtEl>
                                          <p:spTgt spid="995"/>
                                        </p:tgtEl>
                                        <p:attrNameLst>
                                          <p:attrName>style.visibility</p:attrName>
                                        </p:attrNameLst>
                                      </p:cBhvr>
                                      <p:to>
                                        <p:strVal val="visible"/>
                                      </p:to>
                                    </p:set>
                                    <p:animEffect transition="in" filter="wipe(left)">
                                      <p:cBhvr>
                                        <p:cTn id="80" dur="500"/>
                                        <p:tgtEl>
                                          <p:spTgt spid="995"/>
                                        </p:tgtEl>
                                      </p:cBhvr>
                                    </p:animEffect>
                                  </p:childTnLst>
                                </p:cTn>
                              </p:par>
                            </p:childTnLst>
                          </p:cTn>
                        </p:par>
                        <p:par>
                          <p:cTn id="81" fill="hold">
                            <p:stCondLst>
                              <p:cond delay="9800"/>
                            </p:stCondLst>
                            <p:childTnLst>
                              <p:par>
                                <p:cTn id="82" presetID="22" presetClass="entr" presetSubtype="8" fill="hold" grpId="0" nodeType="afterEffect">
                                  <p:stCondLst>
                                    <p:cond delay="400"/>
                                  </p:stCondLst>
                                  <p:iterate>
                                    <p:tmAbs val="0"/>
                                  </p:iterate>
                                  <p:childTnLst>
                                    <p:set>
                                      <p:cBhvr>
                                        <p:cTn id="83" fill="hold"/>
                                        <p:tgtEl>
                                          <p:spTgt spid="998"/>
                                        </p:tgtEl>
                                        <p:attrNameLst>
                                          <p:attrName>style.visibility</p:attrName>
                                        </p:attrNameLst>
                                      </p:cBhvr>
                                      <p:to>
                                        <p:strVal val="visible"/>
                                      </p:to>
                                    </p:set>
                                    <p:animEffect transition="in" filter="wipe(left)">
                                      <p:cBhvr>
                                        <p:cTn id="84" dur="500"/>
                                        <p:tgtEl>
                                          <p:spTgt spid="998"/>
                                        </p:tgtEl>
                                      </p:cBhvr>
                                    </p:animEffect>
                                  </p:childTnLst>
                                </p:cTn>
                              </p:par>
                            </p:childTnLst>
                          </p:cTn>
                        </p:par>
                        <p:par>
                          <p:cTn id="85" fill="hold">
                            <p:stCondLst>
                              <p:cond delay="10700"/>
                            </p:stCondLst>
                            <p:childTnLst>
                              <p:par>
                                <p:cTn id="86" presetID="22" presetClass="entr" presetSubtype="8" fill="hold" grpId="0" nodeType="afterEffect">
                                  <p:stCondLst>
                                    <p:cond delay="0"/>
                                  </p:stCondLst>
                                  <p:iterate>
                                    <p:tmAbs val="0"/>
                                  </p:iterate>
                                  <p:childTnLst>
                                    <p:set>
                                      <p:cBhvr>
                                        <p:cTn id="87" fill="hold"/>
                                        <p:tgtEl>
                                          <p:spTgt spid="960"/>
                                        </p:tgtEl>
                                        <p:attrNameLst>
                                          <p:attrName>style.visibility</p:attrName>
                                        </p:attrNameLst>
                                      </p:cBhvr>
                                      <p:to>
                                        <p:strVal val="visible"/>
                                      </p:to>
                                    </p:set>
                                    <p:animEffect transition="in" filter="wipe(left)">
                                      <p:cBhvr>
                                        <p:cTn id="88" dur="500"/>
                                        <p:tgtEl>
                                          <p:spTgt spid="960"/>
                                        </p:tgtEl>
                                      </p:cBhvr>
                                    </p:animEffect>
                                  </p:childTnLst>
                                </p:cTn>
                              </p:par>
                            </p:childTnLst>
                          </p:cTn>
                        </p:par>
                        <p:par>
                          <p:cTn id="89" fill="hold">
                            <p:stCondLst>
                              <p:cond delay="11200"/>
                            </p:stCondLst>
                            <p:childTnLst>
                              <p:par>
                                <p:cTn id="90" presetID="22" presetClass="entr" presetSubtype="8" fill="hold" grpId="0" nodeType="afterEffect">
                                  <p:stCondLst>
                                    <p:cond delay="0"/>
                                  </p:stCondLst>
                                  <p:iterate>
                                    <p:tmAbs val="0"/>
                                  </p:iterate>
                                  <p:childTnLst>
                                    <p:set>
                                      <p:cBhvr>
                                        <p:cTn id="91" fill="hold"/>
                                        <p:tgtEl>
                                          <p:spTgt spid="1001"/>
                                        </p:tgtEl>
                                        <p:attrNameLst>
                                          <p:attrName>style.visibility</p:attrName>
                                        </p:attrNameLst>
                                      </p:cBhvr>
                                      <p:to>
                                        <p:strVal val="visible"/>
                                      </p:to>
                                    </p:set>
                                    <p:animEffect transition="in" filter="wipe(left)">
                                      <p:cBhvr>
                                        <p:cTn id="92" dur="500"/>
                                        <p:tgtEl>
                                          <p:spTgt spid="1001"/>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fill="hold" grpId="0" nodeType="clickEffect">
                                  <p:stCondLst>
                                    <p:cond delay="0"/>
                                  </p:stCondLst>
                                  <p:iterate>
                                    <p:tmAbs val="0"/>
                                  </p:iterate>
                                  <p:childTnLst>
                                    <p:set>
                                      <p:cBhvr>
                                        <p:cTn id="96" fill="hold"/>
                                        <p:tgtEl>
                                          <p:spTgt spid="1002"/>
                                        </p:tgtEl>
                                        <p:attrNameLst>
                                          <p:attrName>style.visibility</p:attrName>
                                        </p:attrNameLst>
                                      </p:cBhvr>
                                      <p:to>
                                        <p:strVal val="visible"/>
                                      </p:to>
                                    </p:set>
                                    <p:animEffect transition="in" filter="dissolve">
                                      <p:cBhvr>
                                        <p:cTn id="97" dur="500"/>
                                        <p:tgtEl>
                                          <p:spTgt spid="1002"/>
                                        </p:tgtEl>
                                      </p:cBhvr>
                                    </p:animEffect>
                                  </p:childTnLst>
                                </p:cTn>
                              </p:par>
                            </p:childTnLst>
                          </p:cTn>
                        </p:par>
                        <p:par>
                          <p:cTn id="98" fill="hold">
                            <p:stCondLst>
                              <p:cond delay="500"/>
                            </p:stCondLst>
                            <p:childTnLst>
                              <p:par>
                                <p:cTn id="99" presetID="9" presetClass="entr" fill="hold" grpId="0" nodeType="afterEffect">
                                  <p:stCondLst>
                                    <p:cond delay="0"/>
                                  </p:stCondLst>
                                  <p:iterate>
                                    <p:tmAbs val="0"/>
                                  </p:iterate>
                                  <p:childTnLst>
                                    <p:set>
                                      <p:cBhvr>
                                        <p:cTn id="100" fill="hold"/>
                                        <p:tgtEl>
                                          <p:spTgt spid="1003"/>
                                        </p:tgtEl>
                                        <p:attrNameLst>
                                          <p:attrName>style.visibility</p:attrName>
                                        </p:attrNameLst>
                                      </p:cBhvr>
                                      <p:to>
                                        <p:strVal val="visible"/>
                                      </p:to>
                                    </p:set>
                                    <p:animEffect transition="in" filter="dissolve">
                                      <p:cBhvr>
                                        <p:cTn id="101" dur="500"/>
                                        <p:tgtEl>
                                          <p:spTgt spid="1003"/>
                                        </p:tgtEl>
                                      </p:cBhvr>
                                    </p:animEffect>
                                  </p:childTnLst>
                                </p:cTn>
                              </p:par>
                            </p:childTnLst>
                          </p:cTn>
                        </p:par>
                        <p:par>
                          <p:cTn id="102" fill="hold">
                            <p:stCondLst>
                              <p:cond delay="1000"/>
                            </p:stCondLst>
                            <p:childTnLst>
                              <p:par>
                                <p:cTn id="103" presetID="9" presetClass="entr" fill="hold" grpId="0" nodeType="afterEffect">
                                  <p:stCondLst>
                                    <p:cond delay="0"/>
                                  </p:stCondLst>
                                  <p:iterate>
                                    <p:tmAbs val="0"/>
                                  </p:iterate>
                                  <p:childTnLst>
                                    <p:set>
                                      <p:cBhvr>
                                        <p:cTn id="104" fill="hold"/>
                                        <p:tgtEl>
                                          <p:spTgt spid="1005"/>
                                        </p:tgtEl>
                                        <p:attrNameLst>
                                          <p:attrName>style.visibility</p:attrName>
                                        </p:attrNameLst>
                                      </p:cBhvr>
                                      <p:to>
                                        <p:strVal val="visible"/>
                                      </p:to>
                                    </p:set>
                                    <p:animEffect transition="in" filter="dissolve">
                                      <p:cBhvr>
                                        <p:cTn id="105" dur="500"/>
                                        <p:tgtEl>
                                          <p:spTgt spid="10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 grpId="0" animBg="1" advAuto="0"/>
      <p:bldP spid="953" grpId="0" animBg="1" advAuto="0"/>
      <p:bldP spid="954" grpId="0" animBg="1" advAuto="0"/>
      <p:bldP spid="955" grpId="0" animBg="1" advAuto="0"/>
      <p:bldP spid="956" grpId="0" animBg="1" advAuto="0"/>
      <p:bldP spid="957" grpId="0" animBg="1" advAuto="0"/>
      <p:bldP spid="958" grpId="0" animBg="1" advAuto="0"/>
      <p:bldP spid="959" grpId="0" animBg="1" advAuto="0"/>
      <p:bldP spid="960" grpId="0" animBg="1" advAuto="0"/>
      <p:bldP spid="963" grpId="0" animBg="1" advAuto="0"/>
      <p:bldP spid="966" grpId="0" animBg="1" advAuto="0"/>
      <p:bldP spid="971" grpId="0" animBg="1" advAuto="0"/>
      <p:bldP spid="972" grpId="0" animBg="1" advAuto="0"/>
      <p:bldP spid="977" grpId="0" animBg="1" advAuto="0"/>
      <p:bldP spid="980" grpId="0" animBg="1" advAuto="0"/>
      <p:bldP spid="983" grpId="0" animBg="1" advAuto="0"/>
      <p:bldP spid="986" grpId="0" animBg="1" advAuto="0"/>
      <p:bldP spid="989" grpId="0" animBg="1" advAuto="0"/>
      <p:bldP spid="992" grpId="0" animBg="1" advAuto="0"/>
      <p:bldP spid="995" grpId="0" animBg="1" advAuto="0"/>
      <p:bldP spid="998" grpId="0" animBg="1" advAuto="0"/>
      <p:bldP spid="1001" grpId="0" animBg="1" advAuto="0"/>
      <p:bldP spid="1002" grpId="0" animBg="1" advAuto="0"/>
      <p:bldP spid="1003" grpId="0" animBg="1" advAuto="0"/>
      <p:bldP spid="1005" grpId="0"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 name="Adjacency List Operations"/>
          <p:cNvSpPr txBox="1">
            <a:spLocks noGrp="1"/>
          </p:cNvSpPr>
          <p:nvPr>
            <p:ph type="title"/>
          </p:nvPr>
        </p:nvSpPr>
        <p:spPr>
          <a:prstGeom prst="rect">
            <a:avLst/>
          </a:prstGeom>
        </p:spPr>
        <p:txBody>
          <a:bodyPr/>
          <a:lstStyle/>
          <a:p>
            <a:r>
              <a:t>Adjacency List Operations</a:t>
            </a:r>
          </a:p>
        </p:txBody>
      </p:sp>
      <p:sp>
        <p:nvSpPr>
          <p:cNvPr id="1011" name="Determining existence of an edge…"/>
          <p:cNvSpPr txBox="1">
            <a:spLocks noGrp="1"/>
          </p:cNvSpPr>
          <p:nvPr>
            <p:ph type="body" idx="1"/>
          </p:nvPr>
        </p:nvSpPr>
        <p:spPr>
          <a:xfrm>
            <a:off x="190500" y="2343150"/>
            <a:ext cx="14093627" cy="11082140"/>
          </a:xfrm>
          <a:prstGeom prst="rect">
            <a:avLst/>
          </a:prstGeom>
        </p:spPr>
        <p:txBody>
          <a:bodyPr/>
          <a:lstStyle/>
          <a:p>
            <a:pPr>
              <a:buBlip>
                <a:blip r:embed="rId3"/>
              </a:buBlip>
            </a:pPr>
            <a:r>
              <a:t>Determining existence of an edge</a:t>
            </a:r>
            <a:endParaRPr>
              <a:solidFill>
                <a:schemeClr val="accent1">
                  <a:lumOff val="16847"/>
                </a:schemeClr>
              </a:solidFill>
            </a:endParaRPr>
          </a:p>
          <a:p>
            <a:pPr marL="2497771" lvl="5" indent="-592771">
              <a:buBlip>
                <a:blip r:embed="rId3"/>
              </a:buBlip>
              <a:defRPr sz="6200"/>
            </a:pPr>
            <a:r>
              <a:rPr sz="6600" b="0">
                <a:latin typeface="Snell Roundhand Bold"/>
                <a:ea typeface="Snell Roundhand Bold"/>
                <a:cs typeface="Snell Roundhand Bold"/>
                <a:sym typeface="Snell Roundhand Bold"/>
              </a:rPr>
              <a:t>O</a:t>
            </a:r>
            <a:r>
              <a:t>(</a:t>
            </a:r>
            <a:r>
              <a:rPr i="1">
                <a:latin typeface="Courier New"/>
                <a:ea typeface="Courier New"/>
                <a:cs typeface="Courier New"/>
                <a:sym typeface="Courier New"/>
              </a:rPr>
              <a:t>n</a:t>
            </a:r>
            <a:r>
              <a:t>) </a:t>
            </a:r>
            <a:r>
              <a:rPr b="0"/>
              <a:t>or</a:t>
            </a:r>
            <a:r>
              <a:t> </a:t>
            </a:r>
            <a:r>
              <a:rPr sz="6600" b="0">
                <a:latin typeface="Snell Roundhand Bold"/>
                <a:ea typeface="Snell Roundhand Bold"/>
                <a:cs typeface="Snell Roundhand Bold"/>
                <a:sym typeface="Snell Roundhand Bold"/>
              </a:rPr>
              <a:t>O</a:t>
            </a:r>
            <a:r>
              <a:t>(</a:t>
            </a:r>
            <a:r>
              <a:rPr>
                <a:latin typeface="Courier New"/>
                <a:ea typeface="Courier New"/>
                <a:cs typeface="Courier New"/>
                <a:sym typeface="Courier New"/>
              </a:rPr>
              <a:t>log</a:t>
            </a:r>
            <a:r>
              <a:rPr i="1">
                <a:latin typeface="Courier New"/>
                <a:ea typeface="Courier New"/>
                <a:cs typeface="Courier New"/>
                <a:sym typeface="Courier New"/>
              </a:rPr>
              <a:t>n</a:t>
            </a:r>
            <a:r>
              <a:t>) </a:t>
            </a:r>
            <a:r>
              <a:rPr sz="3500" b="0"/>
              <a:t>(</a:t>
            </a:r>
            <a:r>
              <a:rPr sz="3500" b="0" i="1"/>
              <a:t>implementation dependent</a:t>
            </a:r>
            <a:r>
              <a:rPr sz="3500" b="0"/>
              <a:t>)</a:t>
            </a:r>
          </a:p>
          <a:p>
            <a:pPr>
              <a:buBlip>
                <a:blip r:embed="rId3"/>
              </a:buBlip>
            </a:pPr>
            <a:r>
              <a:t>Determining weight of an edge</a:t>
            </a:r>
            <a:endParaRPr>
              <a:solidFill>
                <a:schemeClr val="accent1">
                  <a:lumOff val="16847"/>
                </a:schemeClr>
              </a:solidFill>
            </a:endParaRPr>
          </a:p>
          <a:p>
            <a:pPr marL="2497771" lvl="5" indent="-592771">
              <a:buBlip>
                <a:blip r:embed="rId3"/>
              </a:buBlip>
              <a:defRPr sz="6200"/>
            </a:pPr>
            <a:r>
              <a:rPr sz="6600" b="0">
                <a:latin typeface="Snell Roundhand Bold"/>
                <a:ea typeface="Snell Roundhand Bold"/>
                <a:cs typeface="Snell Roundhand Bold"/>
                <a:sym typeface="Snell Roundhand Bold"/>
              </a:rPr>
              <a:t>O</a:t>
            </a:r>
            <a:r>
              <a:t>(</a:t>
            </a:r>
            <a:r>
              <a:rPr i="1">
                <a:latin typeface="Courier New"/>
                <a:ea typeface="Courier New"/>
                <a:cs typeface="Courier New"/>
                <a:sym typeface="Courier New"/>
              </a:rPr>
              <a:t>n</a:t>
            </a:r>
            <a:r>
              <a:t>) </a:t>
            </a:r>
            <a:r>
              <a:rPr b="0"/>
              <a:t>or</a:t>
            </a:r>
            <a:r>
              <a:t> </a:t>
            </a:r>
            <a:r>
              <a:rPr sz="6600" b="0">
                <a:latin typeface="Snell Roundhand Bold"/>
                <a:ea typeface="Snell Roundhand Bold"/>
                <a:cs typeface="Snell Roundhand Bold"/>
                <a:sym typeface="Snell Roundhand Bold"/>
              </a:rPr>
              <a:t>O</a:t>
            </a:r>
            <a:r>
              <a:t>(</a:t>
            </a:r>
            <a:r>
              <a:rPr>
                <a:latin typeface="Courier New"/>
                <a:ea typeface="Courier New"/>
                <a:cs typeface="Courier New"/>
                <a:sym typeface="Courier New"/>
              </a:rPr>
              <a:t>log</a:t>
            </a:r>
            <a:r>
              <a:rPr i="1">
                <a:latin typeface="Courier New"/>
                <a:ea typeface="Courier New"/>
                <a:cs typeface="Courier New"/>
                <a:sym typeface="Courier New"/>
              </a:rPr>
              <a:t>n</a:t>
            </a:r>
            <a:r>
              <a:t>) </a:t>
            </a:r>
            <a:r>
              <a:rPr sz="3500" b="0"/>
              <a:t>(</a:t>
            </a:r>
            <a:r>
              <a:rPr sz="3500" b="0" i="1"/>
              <a:t>implementation dependent</a:t>
            </a:r>
            <a:r>
              <a:rPr sz="3500" b="0"/>
              <a:t>)</a:t>
            </a:r>
          </a:p>
          <a:p>
            <a:pPr marL="937846" lvl="1" indent="-556846">
              <a:buBlip>
                <a:blip r:embed="rId3"/>
              </a:buBlip>
              <a:defRPr sz="6200" b="1"/>
            </a:pPr>
            <a:r>
              <a:t>Determining all neighbors of a vertex</a:t>
            </a:r>
            <a:endParaRPr>
              <a:solidFill>
                <a:schemeClr val="accent1">
                  <a:lumOff val="16847"/>
                </a:schemeClr>
              </a:solidFill>
            </a:endParaRPr>
          </a:p>
          <a:p>
            <a:pPr marL="2497771" lvl="5" indent="-592771">
              <a:buBlip>
                <a:blip r:embed="rId3"/>
              </a:buBlip>
              <a:defRPr sz="6200"/>
            </a:pPr>
            <a:r>
              <a:rPr sz="6600" b="0">
                <a:latin typeface="Snell Roundhand Bold"/>
                <a:ea typeface="Snell Roundhand Bold"/>
                <a:cs typeface="Snell Roundhand Bold"/>
                <a:sym typeface="Snell Roundhand Bold"/>
              </a:rPr>
              <a:t>O</a:t>
            </a:r>
            <a:r>
              <a:t>(</a:t>
            </a:r>
            <a:r>
              <a:rPr i="1">
                <a:latin typeface="Courier New"/>
                <a:ea typeface="Courier New"/>
                <a:cs typeface="Courier New"/>
                <a:sym typeface="Courier New"/>
              </a:rPr>
              <a:t>n</a:t>
            </a:r>
            <a:r>
              <a:t>)</a:t>
            </a:r>
          </a:p>
          <a:p>
            <a:pPr>
              <a:buBlip>
                <a:blip r:embed="rId3"/>
              </a:buBlip>
            </a:pPr>
            <a:r>
              <a:t>Requires storage proportional to the number of edges</a:t>
            </a:r>
          </a:p>
        </p:txBody>
      </p:sp>
      <p:sp>
        <p:nvSpPr>
          <p:cNvPr id="1012" name="A"/>
          <p:cNvSpPr/>
          <p:nvPr/>
        </p:nvSpPr>
        <p:spPr>
          <a:xfrm>
            <a:off x="15322550" y="4304528"/>
            <a:ext cx="1219200" cy="1217562"/>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A</a:t>
            </a:r>
          </a:p>
        </p:txBody>
      </p:sp>
      <p:sp>
        <p:nvSpPr>
          <p:cNvPr id="1013" name="D"/>
          <p:cNvSpPr/>
          <p:nvPr/>
        </p:nvSpPr>
        <p:spPr>
          <a:xfrm>
            <a:off x="18332450" y="4304528"/>
            <a:ext cx="1219200" cy="1217562"/>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D</a:t>
            </a:r>
          </a:p>
        </p:txBody>
      </p:sp>
      <p:sp>
        <p:nvSpPr>
          <p:cNvPr id="1014" name="G"/>
          <p:cNvSpPr/>
          <p:nvPr/>
        </p:nvSpPr>
        <p:spPr>
          <a:xfrm>
            <a:off x="21361400" y="4304528"/>
            <a:ext cx="1219200" cy="1217562"/>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G</a:t>
            </a:r>
          </a:p>
        </p:txBody>
      </p:sp>
      <p:sp>
        <p:nvSpPr>
          <p:cNvPr id="1015" name="B"/>
          <p:cNvSpPr/>
          <p:nvPr/>
        </p:nvSpPr>
        <p:spPr>
          <a:xfrm>
            <a:off x="15322550" y="70477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B</a:t>
            </a:r>
          </a:p>
        </p:txBody>
      </p:sp>
      <p:sp>
        <p:nvSpPr>
          <p:cNvPr id="1016" name="E"/>
          <p:cNvSpPr/>
          <p:nvPr/>
        </p:nvSpPr>
        <p:spPr>
          <a:xfrm>
            <a:off x="18332450" y="70477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E</a:t>
            </a:r>
          </a:p>
        </p:txBody>
      </p:sp>
      <p:sp>
        <p:nvSpPr>
          <p:cNvPr id="1017" name="H"/>
          <p:cNvSpPr/>
          <p:nvPr/>
        </p:nvSpPr>
        <p:spPr>
          <a:xfrm>
            <a:off x="21361400" y="70477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H</a:t>
            </a:r>
          </a:p>
        </p:txBody>
      </p:sp>
      <p:sp>
        <p:nvSpPr>
          <p:cNvPr id="1018" name="C"/>
          <p:cNvSpPr/>
          <p:nvPr/>
        </p:nvSpPr>
        <p:spPr>
          <a:xfrm>
            <a:off x="15322550" y="97909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C</a:t>
            </a:r>
          </a:p>
        </p:txBody>
      </p:sp>
      <p:sp>
        <p:nvSpPr>
          <p:cNvPr id="1019" name="F"/>
          <p:cNvSpPr/>
          <p:nvPr/>
        </p:nvSpPr>
        <p:spPr>
          <a:xfrm>
            <a:off x="18332450" y="97909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F</a:t>
            </a:r>
          </a:p>
        </p:txBody>
      </p:sp>
      <p:sp>
        <p:nvSpPr>
          <p:cNvPr id="1020" name="I"/>
          <p:cNvSpPr/>
          <p:nvPr/>
        </p:nvSpPr>
        <p:spPr>
          <a:xfrm>
            <a:off x="21361400" y="9790927"/>
            <a:ext cx="1219200" cy="1217563"/>
          </a:xfrm>
          <a:prstGeom prst="ellipse">
            <a:avLst/>
          </a:prstGeom>
          <a:blipFill>
            <a:blip r:embed="rId4"/>
          </a:blipFill>
          <a:ln w="38100">
            <a:solidFill>
              <a:srgbClr val="000000"/>
            </a:solidFill>
            <a:miter lim="400000"/>
          </a:ln>
          <a:effectLst>
            <a:outerShdw blurRad="190500" dir="2700000" rotWithShape="0">
              <a:srgbClr val="000000">
                <a:alpha val="24746"/>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6200" tIns="76200" rIns="76200" bIns="76200" anchor="ctr"/>
          <a:lstStyle>
            <a:lvl1pPr defTabSz="685800">
              <a:defRPr sz="6000" b="1">
                <a:ln w="12700" cap="flat">
                  <a:solidFill>
                    <a:srgbClr val="000000"/>
                  </a:solidFill>
                  <a:prstDash val="solid"/>
                  <a:miter lim="400000"/>
                </a:ln>
                <a:solidFill>
                  <a:srgbClr val="FFFFFF"/>
                </a:solidFill>
                <a:effectLst>
                  <a:outerShdw blurRad="63500" dist="25400" dir="2700000" rotWithShape="0">
                    <a:srgbClr val="000000">
                      <a:alpha val="70000"/>
                    </a:srgbClr>
                  </a:outerShdw>
                </a:effectLst>
                <a:latin typeface="Courier New"/>
                <a:ea typeface="Courier New"/>
                <a:cs typeface="Courier New"/>
                <a:sym typeface="Courier New"/>
              </a:defRPr>
            </a:lvl1pPr>
          </a:lstStyle>
          <a:p>
            <a:r>
              <a:t>I</a:t>
            </a:r>
          </a:p>
        </p:txBody>
      </p:sp>
      <p:sp>
        <p:nvSpPr>
          <p:cNvPr id="1021" name="Line"/>
          <p:cNvSpPr/>
          <p:nvPr/>
        </p:nvSpPr>
        <p:spPr>
          <a:xfrm flipH="1">
            <a:off x="16522700" y="49212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2" name="Line"/>
          <p:cNvSpPr/>
          <p:nvPr/>
        </p:nvSpPr>
        <p:spPr>
          <a:xfrm flipH="1">
            <a:off x="16522700" y="7664450"/>
            <a:ext cx="1790700"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3" name="Line"/>
          <p:cNvSpPr/>
          <p:nvPr/>
        </p:nvSpPr>
        <p:spPr>
          <a:xfrm flipH="1">
            <a:off x="16522700" y="10407650"/>
            <a:ext cx="1790700"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4" name="Line"/>
          <p:cNvSpPr/>
          <p:nvPr/>
        </p:nvSpPr>
        <p:spPr>
          <a:xfrm flipH="1">
            <a:off x="19551650" y="7664450"/>
            <a:ext cx="1809751"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5" name="Line"/>
          <p:cNvSpPr/>
          <p:nvPr/>
        </p:nvSpPr>
        <p:spPr>
          <a:xfrm flipH="1">
            <a:off x="19570700" y="4921250"/>
            <a:ext cx="1755399" cy="1"/>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6" name="Line"/>
          <p:cNvSpPr/>
          <p:nvPr/>
        </p:nvSpPr>
        <p:spPr>
          <a:xfrm flipH="1">
            <a:off x="19551650" y="10407650"/>
            <a:ext cx="1809751" cy="1"/>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7" name="Line"/>
          <p:cNvSpPr/>
          <p:nvPr/>
        </p:nvSpPr>
        <p:spPr>
          <a:xfrm>
            <a:off x="15894050" y="8235950"/>
            <a:ext cx="0" cy="1543050"/>
          </a:xfrm>
          <a:prstGeom prst="line">
            <a:avLst/>
          </a:prstGeom>
          <a:ln w="114300">
            <a:solidFill>
              <a:srgbClr val="000000"/>
            </a:solidFill>
            <a:miter lim="400000"/>
            <a:head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8" name="Line"/>
          <p:cNvSpPr/>
          <p:nvPr/>
        </p:nvSpPr>
        <p:spPr>
          <a:xfrm>
            <a:off x="1894205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29" name="Line"/>
          <p:cNvSpPr/>
          <p:nvPr/>
        </p:nvSpPr>
        <p:spPr>
          <a:xfrm>
            <a:off x="22009100" y="82359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30" name="Line"/>
          <p:cNvSpPr/>
          <p:nvPr/>
        </p:nvSpPr>
        <p:spPr>
          <a:xfrm>
            <a:off x="15894050" y="554990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31" name="Line"/>
          <p:cNvSpPr/>
          <p:nvPr/>
        </p:nvSpPr>
        <p:spPr>
          <a:xfrm>
            <a:off x="21990050" y="5492750"/>
            <a:ext cx="0" cy="1543050"/>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32" name="Line"/>
          <p:cNvSpPr/>
          <p:nvPr/>
        </p:nvSpPr>
        <p:spPr>
          <a:xfrm>
            <a:off x="16382503" y="5321696"/>
            <a:ext cx="2159497" cy="1942704"/>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33" name="Line"/>
          <p:cNvSpPr/>
          <p:nvPr/>
        </p:nvSpPr>
        <p:spPr>
          <a:xfrm flipV="1">
            <a:off x="19430006" y="8083548"/>
            <a:ext cx="2102843" cy="1914428"/>
          </a:xfrm>
          <a:prstGeom prst="line">
            <a:avLst/>
          </a:prstGeom>
          <a:ln w="114300">
            <a:solidFill>
              <a:srgbClr val="000000"/>
            </a:solidFill>
            <a:miter lim="400000"/>
            <a:tailEnd type="triangle"/>
          </a:ln>
          <a:effectLst>
            <a:outerShdw blurRad="190500" dir="2700000" rotWithShape="0">
              <a:srgbClr val="000000">
                <a:alpha val="24746"/>
              </a:srgbClr>
            </a:outerShdw>
          </a:effectLst>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010"/>
                                        </p:tgtEl>
                                        <p:attrNameLst>
                                          <p:attrName>style.visibility</p:attrName>
                                        </p:attrNameLst>
                                      </p:cBhvr>
                                      <p:to>
                                        <p:strVal val="visible"/>
                                      </p:to>
                                    </p:set>
                                    <p:anim calcmode="lin" valueType="num">
                                      <p:cBhvr>
                                        <p:cTn id="7" dur="1000" fill="hold"/>
                                        <p:tgtEl>
                                          <p:spTgt spid="1010"/>
                                        </p:tgtEl>
                                        <p:attrNameLst>
                                          <p:attrName>ppt_w</p:attrName>
                                        </p:attrNameLst>
                                      </p:cBhvr>
                                      <p:tavLst>
                                        <p:tav tm="0">
                                          <p:val>
                                            <p:strVal val="4*#ppt_w"/>
                                          </p:val>
                                        </p:tav>
                                        <p:tav tm="100000">
                                          <p:val>
                                            <p:strVal val="#ppt_w"/>
                                          </p:val>
                                        </p:tav>
                                      </p:tavLst>
                                    </p:anim>
                                    <p:anim calcmode="lin" valueType="num">
                                      <p:cBhvr>
                                        <p:cTn id="8" dur="1000" fill="hold"/>
                                        <p:tgtEl>
                                          <p:spTgt spid="101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1011">
                                            <p:bg/>
                                          </p:spTgt>
                                        </p:tgtEl>
                                        <p:attrNameLst>
                                          <p:attrName>style.visibility</p:attrName>
                                        </p:attrNameLst>
                                      </p:cBhvr>
                                      <p:to>
                                        <p:strVal val="visible"/>
                                      </p:to>
                                    </p:set>
                                    <p:animEffect transition="in" filter="fade">
                                      <p:cBhvr>
                                        <p:cTn id="12" dur="500"/>
                                        <p:tgtEl>
                                          <p:spTgt spid="1011">
                                            <p:bg/>
                                          </p:spTgt>
                                        </p:tgtEl>
                                      </p:cBhvr>
                                    </p:animEffect>
                                  </p:childTnLst>
                                </p:cTn>
                              </p:par>
                              <p:par>
                                <p:cTn id="13" presetID="10" presetClass="entr" presetSubtype="0" fill="hold" grpId="0" nodeType="withEffect">
                                  <p:stCondLst>
                                    <p:cond delay="0"/>
                                  </p:stCondLst>
                                  <p:iterate>
                                    <p:tmAbs val="0"/>
                                  </p:iterate>
                                  <p:childTnLst>
                                    <p:set>
                                      <p:cBhvr>
                                        <p:cTn id="14" fill="hold"/>
                                        <p:tgtEl>
                                          <p:spTgt spid="1011">
                                            <p:txEl>
                                              <p:pRg st="0" end="0"/>
                                            </p:txEl>
                                          </p:spTgt>
                                        </p:tgtEl>
                                        <p:attrNameLst>
                                          <p:attrName>style.visibility</p:attrName>
                                        </p:attrNameLst>
                                      </p:cBhvr>
                                      <p:to>
                                        <p:strVal val="visible"/>
                                      </p:to>
                                    </p:set>
                                    <p:animEffect transition="in" filter="fade">
                                      <p:cBhvr>
                                        <p:cTn id="15" dur="500"/>
                                        <p:tgtEl>
                                          <p:spTgt spid="1011">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1011">
                                            <p:txEl>
                                              <p:pRg st="1" end="1"/>
                                            </p:txEl>
                                          </p:spTgt>
                                        </p:tgtEl>
                                        <p:attrNameLst>
                                          <p:attrName>style.visibility</p:attrName>
                                        </p:attrNameLst>
                                      </p:cBhvr>
                                      <p:to>
                                        <p:strVal val="visible"/>
                                      </p:to>
                                    </p:set>
                                    <p:animEffect transition="in" filter="fade">
                                      <p:cBhvr>
                                        <p:cTn id="19" dur="500"/>
                                        <p:tgtEl>
                                          <p:spTgt spid="1011">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fill="hold" grpId="0" nodeType="clickEffect">
                                  <p:stCondLst>
                                    <p:cond delay="0"/>
                                  </p:stCondLst>
                                  <p:iterate>
                                    <p:tmAbs val="0"/>
                                  </p:iterate>
                                  <p:childTnLst>
                                    <p:set>
                                      <p:cBhvr>
                                        <p:cTn id="23" fill="hold"/>
                                        <p:tgtEl>
                                          <p:spTgt spid="1011">
                                            <p:txEl>
                                              <p:pRg st="2" end="2"/>
                                            </p:txEl>
                                          </p:spTgt>
                                        </p:tgtEl>
                                        <p:attrNameLst>
                                          <p:attrName>style.visibility</p:attrName>
                                        </p:attrNameLst>
                                      </p:cBhvr>
                                      <p:to>
                                        <p:strVal val="visible"/>
                                      </p:to>
                                    </p:set>
                                    <p:animEffect transition="in" filter="fade">
                                      <p:cBhvr>
                                        <p:cTn id="24" dur="500"/>
                                        <p:tgtEl>
                                          <p:spTgt spid="1011">
                                            <p:txEl>
                                              <p:pRg st="2" end="2"/>
                                            </p:txEl>
                                          </p:spTgt>
                                        </p:tgtEl>
                                      </p:cBhvr>
                                    </p:animEffect>
                                  </p:childTnLst>
                                </p:cTn>
                              </p:par>
                            </p:childTnLst>
                          </p:cTn>
                        </p:par>
                        <p:par>
                          <p:cTn id="25" fill="hold">
                            <p:stCondLst>
                              <p:cond delay="500"/>
                            </p:stCondLst>
                            <p:childTnLst>
                              <p:par>
                                <p:cTn id="26" presetID="10" presetClass="entr" fill="hold" grpId="0" nodeType="afterEffect">
                                  <p:stCondLst>
                                    <p:cond delay="0"/>
                                  </p:stCondLst>
                                  <p:iterate>
                                    <p:tmAbs val="0"/>
                                  </p:iterate>
                                  <p:childTnLst>
                                    <p:set>
                                      <p:cBhvr>
                                        <p:cTn id="27" fill="hold"/>
                                        <p:tgtEl>
                                          <p:spTgt spid="1011">
                                            <p:txEl>
                                              <p:pRg st="3" end="3"/>
                                            </p:txEl>
                                          </p:spTgt>
                                        </p:tgtEl>
                                        <p:attrNameLst>
                                          <p:attrName>style.visibility</p:attrName>
                                        </p:attrNameLst>
                                      </p:cBhvr>
                                      <p:to>
                                        <p:strVal val="visible"/>
                                      </p:to>
                                    </p:set>
                                    <p:animEffect transition="in" filter="fade">
                                      <p:cBhvr>
                                        <p:cTn id="28" dur="500"/>
                                        <p:tgtEl>
                                          <p:spTgt spid="1011">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fill="hold" grpId="0" nodeType="clickEffect">
                                  <p:stCondLst>
                                    <p:cond delay="0"/>
                                  </p:stCondLst>
                                  <p:iterate>
                                    <p:tmAbs val="0"/>
                                  </p:iterate>
                                  <p:childTnLst>
                                    <p:set>
                                      <p:cBhvr>
                                        <p:cTn id="32" fill="hold"/>
                                        <p:tgtEl>
                                          <p:spTgt spid="1011">
                                            <p:txEl>
                                              <p:pRg st="4" end="4"/>
                                            </p:txEl>
                                          </p:spTgt>
                                        </p:tgtEl>
                                        <p:attrNameLst>
                                          <p:attrName>style.visibility</p:attrName>
                                        </p:attrNameLst>
                                      </p:cBhvr>
                                      <p:to>
                                        <p:strVal val="visible"/>
                                      </p:to>
                                    </p:set>
                                    <p:animEffect transition="in" filter="fade">
                                      <p:cBhvr>
                                        <p:cTn id="33" dur="500"/>
                                        <p:tgtEl>
                                          <p:spTgt spid="1011">
                                            <p:txEl>
                                              <p:pRg st="4" end="4"/>
                                            </p:txEl>
                                          </p:spTgt>
                                        </p:tgtEl>
                                      </p:cBhvr>
                                    </p:animEffect>
                                  </p:childTnLst>
                                </p:cTn>
                              </p:par>
                            </p:childTnLst>
                          </p:cTn>
                        </p:par>
                        <p:par>
                          <p:cTn id="34" fill="hold">
                            <p:stCondLst>
                              <p:cond delay="500"/>
                            </p:stCondLst>
                            <p:childTnLst>
                              <p:par>
                                <p:cTn id="35" presetID="10" presetClass="entr" fill="hold" grpId="0" nodeType="afterEffect">
                                  <p:stCondLst>
                                    <p:cond delay="0"/>
                                  </p:stCondLst>
                                  <p:iterate>
                                    <p:tmAbs val="0"/>
                                  </p:iterate>
                                  <p:childTnLst>
                                    <p:set>
                                      <p:cBhvr>
                                        <p:cTn id="36" fill="hold"/>
                                        <p:tgtEl>
                                          <p:spTgt spid="1011">
                                            <p:txEl>
                                              <p:pRg st="5" end="5"/>
                                            </p:txEl>
                                          </p:spTgt>
                                        </p:tgtEl>
                                        <p:attrNameLst>
                                          <p:attrName>style.visibility</p:attrName>
                                        </p:attrNameLst>
                                      </p:cBhvr>
                                      <p:to>
                                        <p:strVal val="visible"/>
                                      </p:to>
                                    </p:set>
                                    <p:animEffect transition="in" filter="fade">
                                      <p:cBhvr>
                                        <p:cTn id="37" dur="500"/>
                                        <p:tgtEl>
                                          <p:spTgt spid="1011">
                                            <p:txEl>
                                              <p:pRg st="5" end="5"/>
                                            </p:txEl>
                                          </p:spTgt>
                                        </p:tgtEl>
                                      </p:cBhvr>
                                    </p:animEffect>
                                  </p:childTnLst>
                                </p:cTn>
                              </p:par>
                            </p:childTnLst>
                          </p:cTn>
                        </p:par>
                        <p:par>
                          <p:cTn id="38" fill="hold">
                            <p:stCondLst>
                              <p:cond delay="1000"/>
                            </p:stCondLst>
                            <p:childTnLst>
                              <p:par>
                                <p:cTn id="39" presetID="10" presetClass="entr" fill="hold" grpId="0" nodeType="afterEffect">
                                  <p:stCondLst>
                                    <p:cond delay="0"/>
                                  </p:stCondLst>
                                  <p:iterate>
                                    <p:tmAbs val="0"/>
                                  </p:iterate>
                                  <p:childTnLst>
                                    <p:set>
                                      <p:cBhvr>
                                        <p:cTn id="40" fill="hold"/>
                                        <p:tgtEl>
                                          <p:spTgt spid="1011">
                                            <p:txEl>
                                              <p:pRg st="6" end="6"/>
                                            </p:txEl>
                                          </p:spTgt>
                                        </p:tgtEl>
                                        <p:attrNameLst>
                                          <p:attrName>style.visibility</p:attrName>
                                        </p:attrNameLst>
                                      </p:cBhvr>
                                      <p:to>
                                        <p:strVal val="visible"/>
                                      </p:to>
                                    </p:set>
                                    <p:animEffect transition="in" filter="fade">
                                      <p:cBhvr>
                                        <p:cTn id="41" dur="500"/>
                                        <p:tgtEl>
                                          <p:spTgt spid="10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 grpId="0" animBg="1" advAuto="0"/>
      <p:bldP spid="1011" grpId="0" build="p" bldLvl="5" animBg="1" advAuto="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7" name="Graph Concepts"/>
          <p:cNvSpPr txBox="1">
            <a:spLocks noGrp="1"/>
          </p:cNvSpPr>
          <p:nvPr>
            <p:ph type="title"/>
          </p:nvPr>
        </p:nvSpPr>
        <p:spPr>
          <a:prstGeom prst="rect">
            <a:avLst/>
          </a:prstGeom>
        </p:spPr>
        <p:txBody>
          <a:bodyPr/>
          <a:lstStyle/>
          <a:p>
            <a:r>
              <a:t>Graph Concepts</a:t>
            </a:r>
          </a:p>
        </p:txBody>
      </p:sp>
      <p:sp>
        <p:nvSpPr>
          <p:cNvPr id="1038" name="Directed Graph (digraph)…"/>
          <p:cNvSpPr txBox="1">
            <a:spLocks noGrp="1"/>
          </p:cNvSpPr>
          <p:nvPr>
            <p:ph type="body" idx="1"/>
          </p:nvPr>
        </p:nvSpPr>
        <p:spPr>
          <a:xfrm>
            <a:off x="190500" y="2343150"/>
            <a:ext cx="13773150" cy="11029950"/>
          </a:xfrm>
          <a:prstGeom prst="rect">
            <a:avLst/>
          </a:prstGeom>
        </p:spPr>
        <p:txBody>
          <a:bodyPr/>
          <a:lstStyle/>
          <a:p>
            <a:pPr>
              <a:buBlip>
                <a:blip r:embed="rId3"/>
              </a:buBlip>
            </a:pPr>
            <a:r>
              <a:t>Directed Graph (digraph)</a:t>
            </a:r>
          </a:p>
          <a:p>
            <a:pPr lvl="1">
              <a:buBlip>
                <a:blip r:embed="rId3"/>
              </a:buBlip>
            </a:pPr>
            <a:r>
              <a:t>Graph with directed edges</a:t>
            </a:r>
          </a:p>
          <a:p>
            <a:pPr>
              <a:buBlip>
                <a:blip r:embed="rId3"/>
              </a:buBlip>
            </a:pPr>
            <a:r>
              <a:t>Path</a:t>
            </a:r>
          </a:p>
          <a:p>
            <a:pPr lvl="1">
              <a:buBlip>
                <a:blip r:embed="rId3"/>
              </a:buBlip>
            </a:pPr>
            <a:r>
              <a:t>A sequence of edges between two vertices</a:t>
            </a:r>
          </a:p>
          <a:p>
            <a:pPr>
              <a:buBlip>
                <a:blip r:embed="rId3"/>
              </a:buBlip>
            </a:pPr>
            <a:r>
              <a:t>Simple Path</a:t>
            </a:r>
          </a:p>
          <a:p>
            <a:pPr lvl="1">
              <a:buBlip>
                <a:blip r:embed="rId3"/>
              </a:buBlip>
            </a:pPr>
            <a:r>
              <a:t>Does not pass through any vertex more than one time </a:t>
            </a:r>
          </a:p>
          <a:p>
            <a:pPr>
              <a:buBlip>
                <a:blip r:embed="rId3"/>
              </a:buBlip>
            </a:pPr>
            <a:r>
              <a:t>Directed Path</a:t>
            </a:r>
          </a:p>
          <a:p>
            <a:pPr lvl="1">
              <a:buBlip>
                <a:blip r:embed="rId3"/>
              </a:buBlip>
            </a:pPr>
            <a:r>
              <a:t>Path in a directed graph </a:t>
            </a:r>
          </a:p>
          <a:p>
            <a:pPr lvl="2">
              <a:buBlip>
                <a:blip r:embed="rId3"/>
              </a:buBlip>
            </a:pPr>
            <a:r>
              <a:t>(must consider edge directions)</a:t>
            </a:r>
          </a:p>
        </p:txBody>
      </p:sp>
      <p:cxnSp>
        <p:nvCxnSpPr>
          <p:cNvPr id="1039" name="Connection Line"/>
          <p:cNvCxnSpPr>
            <a:stCxn id="1064" idx="0"/>
            <a:endCxn id="1042" idx="0"/>
          </p:cNvCxnSpPr>
          <p:nvPr/>
        </p:nvCxnSpPr>
        <p:spPr>
          <a:xfrm>
            <a:off x="15220950" y="8401050"/>
            <a:ext cx="2762250" cy="0"/>
          </a:xfrm>
          <a:prstGeom prst="straightConnector1">
            <a:avLst/>
          </a:prstGeom>
          <a:ln w="76200" cap="sq">
            <a:solidFill>
              <a:srgbClr val="941100"/>
            </a:solidFill>
            <a:miter lim="400000"/>
            <a:tailEnd type="triangle"/>
          </a:ln>
        </p:spPr>
      </p:cxnSp>
      <p:cxnSp>
        <p:nvCxnSpPr>
          <p:cNvPr id="1040" name="Connection Line"/>
          <p:cNvCxnSpPr>
            <a:stCxn id="1059" idx="0"/>
            <a:endCxn id="1042" idx="0"/>
          </p:cNvCxnSpPr>
          <p:nvPr/>
        </p:nvCxnSpPr>
        <p:spPr>
          <a:xfrm>
            <a:off x="17983200" y="6191250"/>
            <a:ext cx="0" cy="2209800"/>
          </a:xfrm>
          <a:prstGeom prst="straightConnector1">
            <a:avLst/>
          </a:prstGeom>
          <a:ln w="76200" cap="sq">
            <a:solidFill>
              <a:srgbClr val="941100"/>
            </a:solidFill>
            <a:miter lim="400000"/>
            <a:tailEnd type="triangle"/>
          </a:ln>
        </p:spPr>
      </p:cxnSp>
      <p:cxnSp>
        <p:nvCxnSpPr>
          <p:cNvPr id="1041" name="Connection Line"/>
          <p:cNvCxnSpPr>
            <a:stCxn id="1042" idx="0"/>
            <a:endCxn id="1045" idx="0"/>
          </p:cNvCxnSpPr>
          <p:nvPr/>
        </p:nvCxnSpPr>
        <p:spPr>
          <a:xfrm>
            <a:off x="17983200" y="8401050"/>
            <a:ext cx="0" cy="2209800"/>
          </a:xfrm>
          <a:prstGeom prst="straightConnector1">
            <a:avLst/>
          </a:prstGeom>
          <a:ln w="76200" cap="sq">
            <a:solidFill>
              <a:srgbClr val="941100"/>
            </a:solidFill>
            <a:miter lim="400000"/>
            <a:headEnd type="triangle"/>
          </a:ln>
        </p:spPr>
      </p:cxnSp>
      <p:sp>
        <p:nvSpPr>
          <p:cNvPr id="1042" name="Circle"/>
          <p:cNvSpPr/>
          <p:nvPr/>
        </p:nvSpPr>
        <p:spPr>
          <a:xfrm>
            <a:off x="17678400" y="80962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43" name="Connection Line"/>
          <p:cNvCxnSpPr>
            <a:stCxn id="1048" idx="0"/>
            <a:endCxn id="1045" idx="0"/>
          </p:cNvCxnSpPr>
          <p:nvPr/>
        </p:nvCxnSpPr>
        <p:spPr>
          <a:xfrm flipH="1">
            <a:off x="17983200" y="10610850"/>
            <a:ext cx="2876550" cy="0"/>
          </a:xfrm>
          <a:prstGeom prst="straightConnector1">
            <a:avLst/>
          </a:prstGeom>
          <a:ln w="76200" cap="sq">
            <a:solidFill>
              <a:srgbClr val="941100"/>
            </a:solidFill>
            <a:miter lim="400000"/>
            <a:tailEnd type="triangle"/>
          </a:ln>
        </p:spPr>
      </p:cxnSp>
      <p:cxnSp>
        <p:nvCxnSpPr>
          <p:cNvPr id="1044" name="Connection Line"/>
          <p:cNvCxnSpPr>
            <a:stCxn id="1045" idx="0"/>
            <a:endCxn id="1065" idx="0"/>
          </p:cNvCxnSpPr>
          <p:nvPr/>
        </p:nvCxnSpPr>
        <p:spPr>
          <a:xfrm flipH="1">
            <a:off x="15220950" y="10610850"/>
            <a:ext cx="2762250" cy="0"/>
          </a:xfrm>
          <a:prstGeom prst="straightConnector1">
            <a:avLst/>
          </a:prstGeom>
          <a:ln w="76200" cap="sq">
            <a:solidFill>
              <a:srgbClr val="941100"/>
            </a:solidFill>
            <a:miter lim="400000"/>
            <a:tailEnd type="triangle"/>
          </a:ln>
        </p:spPr>
      </p:cxnSp>
      <p:sp>
        <p:nvSpPr>
          <p:cNvPr id="1045" name="Circle"/>
          <p:cNvSpPr/>
          <p:nvPr/>
        </p:nvSpPr>
        <p:spPr>
          <a:xfrm>
            <a:off x="17678400" y="103060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46" name="Connection Line"/>
          <p:cNvCxnSpPr>
            <a:stCxn id="1052" idx="0"/>
            <a:endCxn id="1042" idx="0"/>
          </p:cNvCxnSpPr>
          <p:nvPr/>
        </p:nvCxnSpPr>
        <p:spPr>
          <a:xfrm flipH="1">
            <a:off x="17983200" y="8401050"/>
            <a:ext cx="5467350" cy="0"/>
          </a:xfrm>
          <a:prstGeom prst="straightConnector1">
            <a:avLst/>
          </a:prstGeom>
          <a:ln w="76200" cap="sq">
            <a:solidFill>
              <a:srgbClr val="941100"/>
            </a:solidFill>
            <a:miter lim="400000"/>
            <a:headEnd type="triangle"/>
          </a:ln>
        </p:spPr>
      </p:cxnSp>
      <p:cxnSp>
        <p:nvCxnSpPr>
          <p:cNvPr id="1047" name="Connection Line"/>
          <p:cNvCxnSpPr>
            <a:stCxn id="1050" idx="0"/>
            <a:endCxn id="1048" idx="0"/>
          </p:cNvCxnSpPr>
          <p:nvPr/>
        </p:nvCxnSpPr>
        <p:spPr>
          <a:xfrm flipH="1">
            <a:off x="20859750" y="10610850"/>
            <a:ext cx="2590800" cy="0"/>
          </a:xfrm>
          <a:prstGeom prst="straightConnector1">
            <a:avLst/>
          </a:prstGeom>
          <a:ln w="76200" cap="sq">
            <a:solidFill>
              <a:srgbClr val="941100"/>
            </a:solidFill>
            <a:miter lim="400000"/>
            <a:tailEnd type="triangle"/>
          </a:ln>
        </p:spPr>
      </p:cxnSp>
      <p:sp>
        <p:nvSpPr>
          <p:cNvPr id="1048" name="Circle"/>
          <p:cNvSpPr/>
          <p:nvPr/>
        </p:nvSpPr>
        <p:spPr>
          <a:xfrm>
            <a:off x="20554950" y="103060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49" name="Connection Line"/>
          <p:cNvCxnSpPr>
            <a:stCxn id="1052" idx="0"/>
            <a:endCxn id="1050" idx="0"/>
          </p:cNvCxnSpPr>
          <p:nvPr/>
        </p:nvCxnSpPr>
        <p:spPr>
          <a:xfrm>
            <a:off x="23450550" y="8401050"/>
            <a:ext cx="0" cy="2209800"/>
          </a:xfrm>
          <a:prstGeom prst="straightConnector1">
            <a:avLst/>
          </a:prstGeom>
          <a:ln w="76200" cap="sq">
            <a:solidFill>
              <a:srgbClr val="941100"/>
            </a:solidFill>
            <a:miter lim="400000"/>
            <a:headEnd type="triangle"/>
          </a:ln>
        </p:spPr>
      </p:cxnSp>
      <p:sp>
        <p:nvSpPr>
          <p:cNvPr id="1050" name="Circle"/>
          <p:cNvSpPr/>
          <p:nvPr/>
        </p:nvSpPr>
        <p:spPr>
          <a:xfrm>
            <a:off x="23145750" y="103060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51" name="Connection Line"/>
          <p:cNvCxnSpPr>
            <a:stCxn id="1054" idx="0"/>
            <a:endCxn id="1052" idx="0"/>
          </p:cNvCxnSpPr>
          <p:nvPr/>
        </p:nvCxnSpPr>
        <p:spPr>
          <a:xfrm>
            <a:off x="23450550" y="6191250"/>
            <a:ext cx="0" cy="2209800"/>
          </a:xfrm>
          <a:prstGeom prst="straightConnector1">
            <a:avLst/>
          </a:prstGeom>
          <a:ln w="76200" cap="sq">
            <a:solidFill>
              <a:srgbClr val="941100"/>
            </a:solidFill>
            <a:miter lim="400000"/>
            <a:tailEnd type="triangle"/>
          </a:ln>
        </p:spPr>
      </p:cxnSp>
      <p:sp>
        <p:nvSpPr>
          <p:cNvPr id="1052" name="Circle"/>
          <p:cNvSpPr/>
          <p:nvPr/>
        </p:nvSpPr>
        <p:spPr>
          <a:xfrm>
            <a:off x="23145750" y="80962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53" name="Connection Line"/>
          <p:cNvCxnSpPr>
            <a:stCxn id="1056" idx="0"/>
            <a:endCxn id="1054" idx="0"/>
          </p:cNvCxnSpPr>
          <p:nvPr/>
        </p:nvCxnSpPr>
        <p:spPr>
          <a:xfrm>
            <a:off x="20859750" y="6191250"/>
            <a:ext cx="2590800" cy="0"/>
          </a:xfrm>
          <a:prstGeom prst="straightConnector1">
            <a:avLst/>
          </a:prstGeom>
          <a:ln w="76200" cap="sq">
            <a:solidFill>
              <a:srgbClr val="941100"/>
            </a:solidFill>
            <a:miter lim="400000"/>
            <a:tailEnd type="triangle"/>
          </a:ln>
        </p:spPr>
      </p:cxnSp>
      <p:sp>
        <p:nvSpPr>
          <p:cNvPr id="1054" name="Circle"/>
          <p:cNvSpPr/>
          <p:nvPr/>
        </p:nvSpPr>
        <p:spPr>
          <a:xfrm>
            <a:off x="23145750" y="58864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55" name="Connection Line"/>
          <p:cNvCxnSpPr>
            <a:stCxn id="1056" idx="0"/>
            <a:endCxn id="1059" idx="0"/>
          </p:cNvCxnSpPr>
          <p:nvPr/>
        </p:nvCxnSpPr>
        <p:spPr>
          <a:xfrm flipH="1">
            <a:off x="17983200" y="6191250"/>
            <a:ext cx="2876550" cy="0"/>
          </a:xfrm>
          <a:prstGeom prst="straightConnector1">
            <a:avLst/>
          </a:prstGeom>
          <a:ln w="76200" cap="sq">
            <a:solidFill>
              <a:srgbClr val="941100"/>
            </a:solidFill>
            <a:miter lim="400000"/>
            <a:tailEnd type="triangle"/>
          </a:ln>
        </p:spPr>
      </p:cxnSp>
      <p:sp>
        <p:nvSpPr>
          <p:cNvPr id="1056" name="Circle"/>
          <p:cNvSpPr/>
          <p:nvPr/>
        </p:nvSpPr>
        <p:spPr>
          <a:xfrm>
            <a:off x="20554950" y="58864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57" name="Connection Line"/>
          <p:cNvCxnSpPr>
            <a:stCxn id="1062" idx="0"/>
            <a:endCxn id="1059" idx="0"/>
          </p:cNvCxnSpPr>
          <p:nvPr/>
        </p:nvCxnSpPr>
        <p:spPr>
          <a:xfrm>
            <a:off x="15220950" y="6191250"/>
            <a:ext cx="2762250" cy="0"/>
          </a:xfrm>
          <a:prstGeom prst="straightConnector1">
            <a:avLst/>
          </a:prstGeom>
          <a:ln w="76200" cap="sq">
            <a:solidFill>
              <a:srgbClr val="941100"/>
            </a:solidFill>
            <a:miter lim="400000"/>
            <a:tailEnd type="triangle"/>
          </a:ln>
        </p:spPr>
      </p:cxnSp>
      <p:cxnSp>
        <p:nvCxnSpPr>
          <p:cNvPr id="1058" name="Connection Line"/>
          <p:cNvCxnSpPr>
            <a:stCxn id="1068" idx="0"/>
            <a:endCxn id="1059" idx="0"/>
          </p:cNvCxnSpPr>
          <p:nvPr/>
        </p:nvCxnSpPr>
        <p:spPr>
          <a:xfrm>
            <a:off x="17983200" y="3981450"/>
            <a:ext cx="0" cy="2209800"/>
          </a:xfrm>
          <a:prstGeom prst="straightConnector1">
            <a:avLst/>
          </a:prstGeom>
          <a:ln w="76200" cap="sq">
            <a:solidFill>
              <a:srgbClr val="941100"/>
            </a:solidFill>
            <a:miter lim="400000"/>
            <a:tailEnd type="triangle"/>
          </a:ln>
        </p:spPr>
      </p:cxnSp>
      <p:sp>
        <p:nvSpPr>
          <p:cNvPr id="1059" name="Circle"/>
          <p:cNvSpPr/>
          <p:nvPr/>
        </p:nvSpPr>
        <p:spPr>
          <a:xfrm>
            <a:off x="17678400" y="58864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60" name="Connection Line"/>
          <p:cNvCxnSpPr>
            <a:stCxn id="1067" idx="0"/>
            <a:endCxn id="1062" idx="0"/>
          </p:cNvCxnSpPr>
          <p:nvPr/>
        </p:nvCxnSpPr>
        <p:spPr>
          <a:xfrm>
            <a:off x="15220950" y="3981450"/>
            <a:ext cx="0" cy="2209800"/>
          </a:xfrm>
          <a:prstGeom prst="straightConnector1">
            <a:avLst/>
          </a:prstGeom>
          <a:ln w="76200" cap="sq">
            <a:solidFill>
              <a:srgbClr val="941100"/>
            </a:solidFill>
            <a:miter lim="400000"/>
            <a:tailEnd type="triangle"/>
          </a:ln>
        </p:spPr>
      </p:cxnSp>
      <p:cxnSp>
        <p:nvCxnSpPr>
          <p:cNvPr id="1061" name="Connection Line"/>
          <p:cNvCxnSpPr>
            <a:stCxn id="1062" idx="0"/>
            <a:endCxn id="1064" idx="0"/>
          </p:cNvCxnSpPr>
          <p:nvPr/>
        </p:nvCxnSpPr>
        <p:spPr>
          <a:xfrm>
            <a:off x="15220950" y="6191250"/>
            <a:ext cx="0" cy="2209800"/>
          </a:xfrm>
          <a:prstGeom prst="straightConnector1">
            <a:avLst/>
          </a:prstGeom>
          <a:ln w="76200" cap="sq">
            <a:solidFill>
              <a:srgbClr val="941100"/>
            </a:solidFill>
            <a:miter lim="400000"/>
            <a:tailEnd type="triangle"/>
          </a:ln>
        </p:spPr>
      </p:cxnSp>
      <p:sp>
        <p:nvSpPr>
          <p:cNvPr id="1062" name="Circle"/>
          <p:cNvSpPr/>
          <p:nvPr/>
        </p:nvSpPr>
        <p:spPr>
          <a:xfrm>
            <a:off x="14916150" y="58864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63" name="Connection Line"/>
          <p:cNvCxnSpPr>
            <a:stCxn id="1064" idx="0"/>
            <a:endCxn id="1065" idx="0"/>
          </p:cNvCxnSpPr>
          <p:nvPr/>
        </p:nvCxnSpPr>
        <p:spPr>
          <a:xfrm>
            <a:off x="15220950" y="8401050"/>
            <a:ext cx="0" cy="2209800"/>
          </a:xfrm>
          <a:prstGeom prst="straightConnector1">
            <a:avLst/>
          </a:prstGeom>
          <a:ln w="76200" cap="sq">
            <a:solidFill>
              <a:srgbClr val="941100"/>
            </a:solidFill>
            <a:miter lim="400000"/>
            <a:headEnd type="triangle"/>
          </a:ln>
        </p:spPr>
      </p:cxnSp>
      <p:sp>
        <p:nvSpPr>
          <p:cNvPr id="1064" name="Circle"/>
          <p:cNvSpPr/>
          <p:nvPr/>
        </p:nvSpPr>
        <p:spPr>
          <a:xfrm>
            <a:off x="14916150" y="80962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65" name="Circle"/>
          <p:cNvSpPr/>
          <p:nvPr/>
        </p:nvSpPr>
        <p:spPr>
          <a:xfrm>
            <a:off x="14916150" y="103060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66" name="Connection Line"/>
          <p:cNvCxnSpPr>
            <a:stCxn id="1068" idx="0"/>
            <a:endCxn id="1067" idx="0"/>
          </p:cNvCxnSpPr>
          <p:nvPr/>
        </p:nvCxnSpPr>
        <p:spPr>
          <a:xfrm flipH="1">
            <a:off x="15220950" y="3981450"/>
            <a:ext cx="2762250" cy="0"/>
          </a:xfrm>
          <a:prstGeom prst="straightConnector1">
            <a:avLst/>
          </a:prstGeom>
          <a:ln w="76200" cap="sq">
            <a:solidFill>
              <a:srgbClr val="941100"/>
            </a:solidFill>
            <a:miter lim="400000"/>
            <a:tailEnd type="triangle"/>
          </a:ln>
        </p:spPr>
      </p:cxnSp>
      <p:sp>
        <p:nvSpPr>
          <p:cNvPr id="1067" name="Circle"/>
          <p:cNvSpPr/>
          <p:nvPr/>
        </p:nvSpPr>
        <p:spPr>
          <a:xfrm>
            <a:off x="14916150" y="36766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68" name="Circle"/>
          <p:cNvSpPr/>
          <p:nvPr/>
        </p:nvSpPr>
        <p:spPr>
          <a:xfrm>
            <a:off x="17678400" y="3676650"/>
            <a:ext cx="609600" cy="609600"/>
          </a:xfrm>
          <a:prstGeom prst="ellipse">
            <a:avLst/>
          </a:prstGeom>
          <a:blipFill>
            <a:blip r:embed="rId4"/>
          </a:blipFill>
          <a:ln w="762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069" name="Line"/>
          <p:cNvSpPr/>
          <p:nvPr/>
        </p:nvSpPr>
        <p:spPr>
          <a:xfrm>
            <a:off x="15467164" y="8629650"/>
            <a:ext cx="1963587" cy="0"/>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0" name="Line"/>
          <p:cNvSpPr/>
          <p:nvPr/>
        </p:nvSpPr>
        <p:spPr>
          <a:xfrm>
            <a:off x="15619564" y="6534150"/>
            <a:ext cx="1963587" cy="0"/>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1" name="Line"/>
          <p:cNvSpPr/>
          <p:nvPr/>
        </p:nvSpPr>
        <p:spPr>
          <a:xfrm>
            <a:off x="21086912" y="6534150"/>
            <a:ext cx="1963587" cy="0"/>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2" name="Line"/>
          <p:cNvSpPr/>
          <p:nvPr/>
        </p:nvSpPr>
        <p:spPr>
          <a:xfrm>
            <a:off x="14914714" y="6438900"/>
            <a:ext cx="1" cy="1565114"/>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3" name="Line"/>
          <p:cNvSpPr/>
          <p:nvPr/>
        </p:nvSpPr>
        <p:spPr>
          <a:xfrm>
            <a:off x="14952814" y="4324350"/>
            <a:ext cx="1" cy="1565114"/>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4" name="Line"/>
          <p:cNvSpPr/>
          <p:nvPr/>
        </p:nvSpPr>
        <p:spPr>
          <a:xfrm>
            <a:off x="17657914" y="4286250"/>
            <a:ext cx="1" cy="1565114"/>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5" name="Line"/>
          <p:cNvSpPr/>
          <p:nvPr/>
        </p:nvSpPr>
        <p:spPr>
          <a:xfrm flipV="1">
            <a:off x="23792011" y="8777962"/>
            <a:ext cx="1" cy="1623338"/>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6" name="Line"/>
          <p:cNvSpPr/>
          <p:nvPr/>
        </p:nvSpPr>
        <p:spPr>
          <a:xfrm flipV="1">
            <a:off x="14876611" y="8777962"/>
            <a:ext cx="1" cy="1623338"/>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
        <p:nvSpPr>
          <p:cNvPr id="1077" name="A directed graph"/>
          <p:cNvSpPr/>
          <p:nvPr/>
        </p:nvSpPr>
        <p:spPr>
          <a:xfrm>
            <a:off x="16575304" y="11776075"/>
            <a:ext cx="5874842"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mic Sans MS"/>
                <a:ea typeface="Comic Sans MS"/>
                <a:cs typeface="Comic Sans MS"/>
                <a:sym typeface="Comic Sans MS"/>
              </a:defRPr>
            </a:lvl1pPr>
          </a:lstStyle>
          <a:p>
            <a:r>
              <a:t>A directed graph</a:t>
            </a:r>
          </a:p>
        </p:txBody>
      </p:sp>
      <p:sp>
        <p:nvSpPr>
          <p:cNvPr id="1078" name="Line"/>
          <p:cNvSpPr/>
          <p:nvPr/>
        </p:nvSpPr>
        <p:spPr>
          <a:xfrm flipV="1">
            <a:off x="18313331" y="6534150"/>
            <a:ext cx="2203519" cy="1587116"/>
          </a:xfrm>
          <a:prstGeom prst="line">
            <a:avLst/>
          </a:prstGeom>
          <a:ln w="88900">
            <a:solidFill>
              <a:srgbClr val="941100"/>
            </a:solidFill>
            <a:miter lim="400000"/>
            <a:headEnd type="triangle"/>
          </a:ln>
        </p:spPr>
        <p:txBody>
          <a:bodyPr lIns="76200" tIns="76200" rIns="76200" bIns="76200" anchor="ctr"/>
          <a:lstStyle/>
          <a:p>
            <a:pPr algn="l" defTabSz="685800">
              <a:defRPr sz="1800">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p:push/>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iterate>
                                    <p:tmAbs val="0"/>
                                  </p:iterate>
                                  <p:childTnLst>
                                    <p:set>
                                      <p:cBhvr>
                                        <p:cTn id="6" fill="hold"/>
                                        <p:tgtEl>
                                          <p:spTgt spid="1042"/>
                                        </p:tgtEl>
                                        <p:attrNameLst>
                                          <p:attrName>style.visibility</p:attrName>
                                        </p:attrNameLst>
                                      </p:cBhvr>
                                      <p:to>
                                        <p:strVal val="visible"/>
                                      </p:to>
                                    </p:set>
                                    <p:animEffect transition="in" filter="wipe(up)">
                                      <p:cBhvr>
                                        <p:cTn id="7" dur="500"/>
                                        <p:tgtEl>
                                          <p:spTgt spid="1042"/>
                                        </p:tgtEl>
                                      </p:cBhvr>
                                    </p:animEffect>
                                  </p:childTnLst>
                                </p:cTn>
                              </p:par>
                            </p:childTnLst>
                          </p:cTn>
                        </p:par>
                        <p:par>
                          <p:cTn id="8" fill="hold">
                            <p:stCondLst>
                              <p:cond delay="500"/>
                            </p:stCondLst>
                            <p:childTnLst>
                              <p:par>
                                <p:cTn id="9" presetID="22" presetClass="entr" presetSubtype="1" fill="hold" grpId="0" nodeType="afterEffect">
                                  <p:stCondLst>
                                    <p:cond delay="0"/>
                                  </p:stCondLst>
                                  <p:iterate>
                                    <p:tmAbs val="0"/>
                                  </p:iterate>
                                  <p:childTnLst>
                                    <p:set>
                                      <p:cBhvr>
                                        <p:cTn id="10" fill="hold"/>
                                        <p:tgtEl>
                                          <p:spTgt spid="1043"/>
                                        </p:tgtEl>
                                        <p:attrNameLst>
                                          <p:attrName>style.visibility</p:attrName>
                                        </p:attrNameLst>
                                      </p:cBhvr>
                                      <p:to>
                                        <p:strVal val="visible"/>
                                      </p:to>
                                    </p:set>
                                    <p:animEffect transition="in" filter="wipe(up)">
                                      <p:cBhvr>
                                        <p:cTn id="11" dur="500"/>
                                        <p:tgtEl>
                                          <p:spTgt spid="1043"/>
                                        </p:tgtEl>
                                      </p:cBhvr>
                                    </p:animEffect>
                                  </p:childTnLst>
                                </p:cTn>
                              </p:par>
                            </p:childTnLst>
                          </p:cTn>
                        </p:par>
                        <p:par>
                          <p:cTn id="12" fill="hold">
                            <p:stCondLst>
                              <p:cond delay="1000"/>
                            </p:stCondLst>
                            <p:childTnLst>
                              <p:par>
                                <p:cTn id="13" presetID="22" presetClass="entr" presetSubtype="1" fill="hold" grpId="0" nodeType="afterEffect">
                                  <p:stCondLst>
                                    <p:cond delay="0"/>
                                  </p:stCondLst>
                                  <p:iterate>
                                    <p:tmAbs val="0"/>
                                  </p:iterate>
                                  <p:childTnLst>
                                    <p:set>
                                      <p:cBhvr>
                                        <p:cTn id="14" fill="hold"/>
                                        <p:tgtEl>
                                          <p:spTgt spid="1045"/>
                                        </p:tgtEl>
                                        <p:attrNameLst>
                                          <p:attrName>style.visibility</p:attrName>
                                        </p:attrNameLst>
                                      </p:cBhvr>
                                      <p:to>
                                        <p:strVal val="visible"/>
                                      </p:to>
                                    </p:set>
                                    <p:animEffect transition="in" filter="wipe(up)">
                                      <p:cBhvr>
                                        <p:cTn id="15" dur="500"/>
                                        <p:tgtEl>
                                          <p:spTgt spid="1045"/>
                                        </p:tgtEl>
                                      </p:cBhvr>
                                    </p:animEffect>
                                  </p:childTnLst>
                                </p:cTn>
                              </p:par>
                            </p:childTnLst>
                          </p:cTn>
                        </p:par>
                        <p:par>
                          <p:cTn id="16" fill="hold">
                            <p:stCondLst>
                              <p:cond delay="1500"/>
                            </p:stCondLst>
                            <p:childTnLst>
                              <p:par>
                                <p:cTn id="17" presetID="22" presetClass="entr" presetSubtype="1" fill="hold" grpId="0" nodeType="afterEffect">
                                  <p:stCondLst>
                                    <p:cond delay="0"/>
                                  </p:stCondLst>
                                  <p:iterate>
                                    <p:tmAbs val="0"/>
                                  </p:iterate>
                                  <p:childTnLst>
                                    <p:set>
                                      <p:cBhvr>
                                        <p:cTn id="18" fill="hold"/>
                                        <p:tgtEl>
                                          <p:spTgt spid="1046"/>
                                        </p:tgtEl>
                                        <p:attrNameLst>
                                          <p:attrName>style.visibility</p:attrName>
                                        </p:attrNameLst>
                                      </p:cBhvr>
                                      <p:to>
                                        <p:strVal val="visible"/>
                                      </p:to>
                                    </p:set>
                                    <p:animEffect transition="in" filter="wipe(up)">
                                      <p:cBhvr>
                                        <p:cTn id="19" dur="500"/>
                                        <p:tgtEl>
                                          <p:spTgt spid="1046"/>
                                        </p:tgtEl>
                                      </p:cBhvr>
                                    </p:animEffect>
                                  </p:childTnLst>
                                </p:cTn>
                              </p:par>
                            </p:childTnLst>
                          </p:cTn>
                        </p:par>
                        <p:par>
                          <p:cTn id="20" fill="hold">
                            <p:stCondLst>
                              <p:cond delay="2000"/>
                            </p:stCondLst>
                            <p:childTnLst>
                              <p:par>
                                <p:cTn id="21" presetID="22" presetClass="entr" presetSubtype="1" fill="hold" grpId="0" nodeType="afterEffect">
                                  <p:stCondLst>
                                    <p:cond delay="0"/>
                                  </p:stCondLst>
                                  <p:iterate>
                                    <p:tmAbs val="0"/>
                                  </p:iterate>
                                  <p:childTnLst>
                                    <p:set>
                                      <p:cBhvr>
                                        <p:cTn id="22" fill="hold"/>
                                        <p:tgtEl>
                                          <p:spTgt spid="1047"/>
                                        </p:tgtEl>
                                        <p:attrNameLst>
                                          <p:attrName>style.visibility</p:attrName>
                                        </p:attrNameLst>
                                      </p:cBhvr>
                                      <p:to>
                                        <p:strVal val="visible"/>
                                      </p:to>
                                    </p:set>
                                    <p:animEffect transition="in" filter="wipe(up)">
                                      <p:cBhvr>
                                        <p:cTn id="23" dur="500"/>
                                        <p:tgtEl>
                                          <p:spTgt spid="1047"/>
                                        </p:tgtEl>
                                      </p:cBhvr>
                                    </p:animEffect>
                                  </p:childTnLst>
                                </p:cTn>
                              </p:par>
                            </p:childTnLst>
                          </p:cTn>
                        </p:par>
                        <p:par>
                          <p:cTn id="24" fill="hold">
                            <p:stCondLst>
                              <p:cond delay="2500"/>
                            </p:stCondLst>
                            <p:childTnLst>
                              <p:par>
                                <p:cTn id="25" presetID="22" presetClass="entr" presetSubtype="1" fill="hold" grpId="0" nodeType="afterEffect">
                                  <p:stCondLst>
                                    <p:cond delay="0"/>
                                  </p:stCondLst>
                                  <p:iterate>
                                    <p:tmAbs val="0"/>
                                  </p:iterate>
                                  <p:childTnLst>
                                    <p:set>
                                      <p:cBhvr>
                                        <p:cTn id="26" fill="hold"/>
                                        <p:tgtEl>
                                          <p:spTgt spid="1048"/>
                                        </p:tgtEl>
                                        <p:attrNameLst>
                                          <p:attrName>style.visibility</p:attrName>
                                        </p:attrNameLst>
                                      </p:cBhvr>
                                      <p:to>
                                        <p:strVal val="visible"/>
                                      </p:to>
                                    </p:set>
                                    <p:animEffect transition="in" filter="wipe(up)">
                                      <p:cBhvr>
                                        <p:cTn id="27" dur="500"/>
                                        <p:tgtEl>
                                          <p:spTgt spid="1048"/>
                                        </p:tgtEl>
                                      </p:cBhvr>
                                    </p:animEffect>
                                  </p:childTnLst>
                                </p:cTn>
                              </p:par>
                            </p:childTnLst>
                          </p:cTn>
                        </p:par>
                        <p:par>
                          <p:cTn id="28" fill="hold">
                            <p:stCondLst>
                              <p:cond delay="3000"/>
                            </p:stCondLst>
                            <p:childTnLst>
                              <p:par>
                                <p:cTn id="29" presetID="22" presetClass="entr" presetSubtype="1" fill="hold" grpId="0" nodeType="afterEffect">
                                  <p:stCondLst>
                                    <p:cond delay="0"/>
                                  </p:stCondLst>
                                  <p:iterate>
                                    <p:tmAbs val="0"/>
                                  </p:iterate>
                                  <p:childTnLst>
                                    <p:set>
                                      <p:cBhvr>
                                        <p:cTn id="30" fill="hold"/>
                                        <p:tgtEl>
                                          <p:spTgt spid="1049"/>
                                        </p:tgtEl>
                                        <p:attrNameLst>
                                          <p:attrName>style.visibility</p:attrName>
                                        </p:attrNameLst>
                                      </p:cBhvr>
                                      <p:to>
                                        <p:strVal val="visible"/>
                                      </p:to>
                                    </p:set>
                                    <p:animEffect transition="in" filter="wipe(up)">
                                      <p:cBhvr>
                                        <p:cTn id="31" dur="500"/>
                                        <p:tgtEl>
                                          <p:spTgt spid="1049"/>
                                        </p:tgtEl>
                                      </p:cBhvr>
                                    </p:animEffect>
                                  </p:childTnLst>
                                </p:cTn>
                              </p:par>
                            </p:childTnLst>
                          </p:cTn>
                        </p:par>
                        <p:par>
                          <p:cTn id="32" fill="hold">
                            <p:stCondLst>
                              <p:cond delay="3500"/>
                            </p:stCondLst>
                            <p:childTnLst>
                              <p:par>
                                <p:cTn id="33" presetID="22" presetClass="entr" presetSubtype="1" fill="hold" grpId="0" nodeType="afterEffect">
                                  <p:stCondLst>
                                    <p:cond delay="0"/>
                                  </p:stCondLst>
                                  <p:iterate>
                                    <p:tmAbs val="0"/>
                                  </p:iterate>
                                  <p:childTnLst>
                                    <p:set>
                                      <p:cBhvr>
                                        <p:cTn id="34" fill="hold"/>
                                        <p:tgtEl>
                                          <p:spTgt spid="1050"/>
                                        </p:tgtEl>
                                        <p:attrNameLst>
                                          <p:attrName>style.visibility</p:attrName>
                                        </p:attrNameLst>
                                      </p:cBhvr>
                                      <p:to>
                                        <p:strVal val="visible"/>
                                      </p:to>
                                    </p:set>
                                    <p:animEffect transition="in" filter="wipe(up)">
                                      <p:cBhvr>
                                        <p:cTn id="35" dur="500"/>
                                        <p:tgtEl>
                                          <p:spTgt spid="1050"/>
                                        </p:tgtEl>
                                      </p:cBhvr>
                                    </p:animEffect>
                                  </p:childTnLst>
                                </p:cTn>
                              </p:par>
                            </p:childTnLst>
                          </p:cTn>
                        </p:par>
                        <p:par>
                          <p:cTn id="36" fill="hold">
                            <p:stCondLst>
                              <p:cond delay="4000"/>
                            </p:stCondLst>
                            <p:childTnLst>
                              <p:par>
                                <p:cTn id="37" presetID="22" presetClass="entr" presetSubtype="1" fill="hold" grpId="0" nodeType="afterEffect">
                                  <p:stCondLst>
                                    <p:cond delay="0"/>
                                  </p:stCondLst>
                                  <p:iterate>
                                    <p:tmAbs val="0"/>
                                  </p:iterate>
                                  <p:childTnLst>
                                    <p:set>
                                      <p:cBhvr>
                                        <p:cTn id="38" fill="hold"/>
                                        <p:tgtEl>
                                          <p:spTgt spid="1051"/>
                                        </p:tgtEl>
                                        <p:attrNameLst>
                                          <p:attrName>style.visibility</p:attrName>
                                        </p:attrNameLst>
                                      </p:cBhvr>
                                      <p:to>
                                        <p:strVal val="visible"/>
                                      </p:to>
                                    </p:set>
                                    <p:animEffect transition="in" filter="wipe(up)">
                                      <p:cBhvr>
                                        <p:cTn id="39" dur="500"/>
                                        <p:tgtEl>
                                          <p:spTgt spid="1051"/>
                                        </p:tgtEl>
                                      </p:cBhvr>
                                    </p:animEffect>
                                  </p:childTnLst>
                                </p:cTn>
                              </p:par>
                            </p:childTnLst>
                          </p:cTn>
                        </p:par>
                        <p:par>
                          <p:cTn id="40" fill="hold">
                            <p:stCondLst>
                              <p:cond delay="4500"/>
                            </p:stCondLst>
                            <p:childTnLst>
                              <p:par>
                                <p:cTn id="41" presetID="22" presetClass="entr" presetSubtype="1" fill="hold" grpId="0" nodeType="afterEffect">
                                  <p:stCondLst>
                                    <p:cond delay="0"/>
                                  </p:stCondLst>
                                  <p:iterate>
                                    <p:tmAbs val="0"/>
                                  </p:iterate>
                                  <p:childTnLst>
                                    <p:set>
                                      <p:cBhvr>
                                        <p:cTn id="42" fill="hold"/>
                                        <p:tgtEl>
                                          <p:spTgt spid="1052"/>
                                        </p:tgtEl>
                                        <p:attrNameLst>
                                          <p:attrName>style.visibility</p:attrName>
                                        </p:attrNameLst>
                                      </p:cBhvr>
                                      <p:to>
                                        <p:strVal val="visible"/>
                                      </p:to>
                                    </p:set>
                                    <p:animEffect transition="in" filter="wipe(up)">
                                      <p:cBhvr>
                                        <p:cTn id="43" dur="500"/>
                                        <p:tgtEl>
                                          <p:spTgt spid="1052"/>
                                        </p:tgtEl>
                                      </p:cBhvr>
                                    </p:animEffect>
                                  </p:childTnLst>
                                </p:cTn>
                              </p:par>
                            </p:childTnLst>
                          </p:cTn>
                        </p:par>
                        <p:par>
                          <p:cTn id="44" fill="hold">
                            <p:stCondLst>
                              <p:cond delay="5000"/>
                            </p:stCondLst>
                            <p:childTnLst>
                              <p:par>
                                <p:cTn id="45" presetID="22" presetClass="entr" presetSubtype="1" fill="hold" grpId="0" nodeType="afterEffect">
                                  <p:stCondLst>
                                    <p:cond delay="0"/>
                                  </p:stCondLst>
                                  <p:iterate>
                                    <p:tmAbs val="0"/>
                                  </p:iterate>
                                  <p:childTnLst>
                                    <p:set>
                                      <p:cBhvr>
                                        <p:cTn id="46" fill="hold"/>
                                        <p:tgtEl>
                                          <p:spTgt spid="1053"/>
                                        </p:tgtEl>
                                        <p:attrNameLst>
                                          <p:attrName>style.visibility</p:attrName>
                                        </p:attrNameLst>
                                      </p:cBhvr>
                                      <p:to>
                                        <p:strVal val="visible"/>
                                      </p:to>
                                    </p:set>
                                    <p:animEffect transition="in" filter="wipe(up)">
                                      <p:cBhvr>
                                        <p:cTn id="47" dur="500"/>
                                        <p:tgtEl>
                                          <p:spTgt spid="1053"/>
                                        </p:tgtEl>
                                      </p:cBhvr>
                                    </p:animEffect>
                                  </p:childTnLst>
                                </p:cTn>
                              </p:par>
                            </p:childTnLst>
                          </p:cTn>
                        </p:par>
                        <p:par>
                          <p:cTn id="48" fill="hold">
                            <p:stCondLst>
                              <p:cond delay="5500"/>
                            </p:stCondLst>
                            <p:childTnLst>
                              <p:par>
                                <p:cTn id="49" presetID="22" presetClass="entr" presetSubtype="1" fill="hold" grpId="0" nodeType="afterEffect">
                                  <p:stCondLst>
                                    <p:cond delay="0"/>
                                  </p:stCondLst>
                                  <p:iterate>
                                    <p:tmAbs val="0"/>
                                  </p:iterate>
                                  <p:childTnLst>
                                    <p:set>
                                      <p:cBhvr>
                                        <p:cTn id="50" fill="hold"/>
                                        <p:tgtEl>
                                          <p:spTgt spid="1054"/>
                                        </p:tgtEl>
                                        <p:attrNameLst>
                                          <p:attrName>style.visibility</p:attrName>
                                        </p:attrNameLst>
                                      </p:cBhvr>
                                      <p:to>
                                        <p:strVal val="visible"/>
                                      </p:to>
                                    </p:set>
                                    <p:animEffect transition="in" filter="wipe(up)">
                                      <p:cBhvr>
                                        <p:cTn id="51" dur="500"/>
                                        <p:tgtEl>
                                          <p:spTgt spid="1054"/>
                                        </p:tgtEl>
                                      </p:cBhvr>
                                    </p:animEffect>
                                  </p:childTnLst>
                                </p:cTn>
                              </p:par>
                            </p:childTnLst>
                          </p:cTn>
                        </p:par>
                        <p:par>
                          <p:cTn id="52" fill="hold">
                            <p:stCondLst>
                              <p:cond delay="6000"/>
                            </p:stCondLst>
                            <p:childTnLst>
                              <p:par>
                                <p:cTn id="53" presetID="22" presetClass="entr" presetSubtype="1" fill="hold" grpId="0" nodeType="afterEffect">
                                  <p:stCondLst>
                                    <p:cond delay="0"/>
                                  </p:stCondLst>
                                  <p:iterate>
                                    <p:tmAbs val="0"/>
                                  </p:iterate>
                                  <p:childTnLst>
                                    <p:set>
                                      <p:cBhvr>
                                        <p:cTn id="54" fill="hold"/>
                                        <p:tgtEl>
                                          <p:spTgt spid="1056"/>
                                        </p:tgtEl>
                                        <p:attrNameLst>
                                          <p:attrName>style.visibility</p:attrName>
                                        </p:attrNameLst>
                                      </p:cBhvr>
                                      <p:to>
                                        <p:strVal val="visible"/>
                                      </p:to>
                                    </p:set>
                                    <p:animEffect transition="in" filter="wipe(up)">
                                      <p:cBhvr>
                                        <p:cTn id="55" dur="500"/>
                                        <p:tgtEl>
                                          <p:spTgt spid="1056"/>
                                        </p:tgtEl>
                                      </p:cBhvr>
                                    </p:animEffect>
                                  </p:childTnLst>
                                </p:cTn>
                              </p:par>
                            </p:childTnLst>
                          </p:cTn>
                        </p:par>
                        <p:par>
                          <p:cTn id="56" fill="hold">
                            <p:stCondLst>
                              <p:cond delay="6500"/>
                            </p:stCondLst>
                            <p:childTnLst>
                              <p:par>
                                <p:cTn id="57" presetID="22" presetClass="entr" presetSubtype="1" fill="hold" grpId="0" nodeType="afterEffect">
                                  <p:stCondLst>
                                    <p:cond delay="0"/>
                                  </p:stCondLst>
                                  <p:iterate>
                                    <p:tmAbs val="0"/>
                                  </p:iterate>
                                  <p:childTnLst>
                                    <p:set>
                                      <p:cBhvr>
                                        <p:cTn id="58" fill="hold"/>
                                        <p:tgtEl>
                                          <p:spTgt spid="1059"/>
                                        </p:tgtEl>
                                        <p:attrNameLst>
                                          <p:attrName>style.visibility</p:attrName>
                                        </p:attrNameLst>
                                      </p:cBhvr>
                                      <p:to>
                                        <p:strVal val="visible"/>
                                      </p:to>
                                    </p:set>
                                    <p:animEffect transition="in" filter="wipe(up)">
                                      <p:cBhvr>
                                        <p:cTn id="59" dur="500"/>
                                        <p:tgtEl>
                                          <p:spTgt spid="1059"/>
                                        </p:tgtEl>
                                      </p:cBhvr>
                                    </p:animEffect>
                                  </p:childTnLst>
                                </p:cTn>
                              </p:par>
                            </p:childTnLst>
                          </p:cTn>
                        </p:par>
                        <p:par>
                          <p:cTn id="60" fill="hold">
                            <p:stCondLst>
                              <p:cond delay="7000"/>
                            </p:stCondLst>
                            <p:childTnLst>
                              <p:par>
                                <p:cTn id="61" presetID="22" presetClass="entr" presetSubtype="1" fill="hold" grpId="0" nodeType="afterEffect">
                                  <p:stCondLst>
                                    <p:cond delay="0"/>
                                  </p:stCondLst>
                                  <p:iterate>
                                    <p:tmAbs val="0"/>
                                  </p:iterate>
                                  <p:childTnLst>
                                    <p:set>
                                      <p:cBhvr>
                                        <p:cTn id="62" fill="hold"/>
                                        <p:tgtEl>
                                          <p:spTgt spid="1062"/>
                                        </p:tgtEl>
                                        <p:attrNameLst>
                                          <p:attrName>style.visibility</p:attrName>
                                        </p:attrNameLst>
                                      </p:cBhvr>
                                      <p:to>
                                        <p:strVal val="visible"/>
                                      </p:to>
                                    </p:set>
                                    <p:animEffect transition="in" filter="wipe(up)">
                                      <p:cBhvr>
                                        <p:cTn id="63" dur="500"/>
                                        <p:tgtEl>
                                          <p:spTgt spid="1062"/>
                                        </p:tgtEl>
                                      </p:cBhvr>
                                    </p:animEffect>
                                  </p:childTnLst>
                                </p:cTn>
                              </p:par>
                            </p:childTnLst>
                          </p:cTn>
                        </p:par>
                        <p:par>
                          <p:cTn id="64" fill="hold">
                            <p:stCondLst>
                              <p:cond delay="7500"/>
                            </p:stCondLst>
                            <p:childTnLst>
                              <p:par>
                                <p:cTn id="65" presetID="22" presetClass="entr" presetSubtype="1" fill="hold" grpId="0" nodeType="afterEffect">
                                  <p:stCondLst>
                                    <p:cond delay="0"/>
                                  </p:stCondLst>
                                  <p:iterate>
                                    <p:tmAbs val="0"/>
                                  </p:iterate>
                                  <p:childTnLst>
                                    <p:set>
                                      <p:cBhvr>
                                        <p:cTn id="66" fill="hold"/>
                                        <p:tgtEl>
                                          <p:spTgt spid="1064"/>
                                        </p:tgtEl>
                                        <p:attrNameLst>
                                          <p:attrName>style.visibility</p:attrName>
                                        </p:attrNameLst>
                                      </p:cBhvr>
                                      <p:to>
                                        <p:strVal val="visible"/>
                                      </p:to>
                                    </p:set>
                                    <p:animEffect transition="in" filter="wipe(up)">
                                      <p:cBhvr>
                                        <p:cTn id="67" dur="500"/>
                                        <p:tgtEl>
                                          <p:spTgt spid="1064"/>
                                        </p:tgtEl>
                                      </p:cBhvr>
                                    </p:animEffect>
                                  </p:childTnLst>
                                </p:cTn>
                              </p:par>
                            </p:childTnLst>
                          </p:cTn>
                        </p:par>
                        <p:par>
                          <p:cTn id="68" fill="hold">
                            <p:stCondLst>
                              <p:cond delay="8000"/>
                            </p:stCondLst>
                            <p:childTnLst>
                              <p:par>
                                <p:cTn id="69" presetID="22" presetClass="entr" presetSubtype="1" fill="hold" grpId="0" nodeType="afterEffect">
                                  <p:stCondLst>
                                    <p:cond delay="0"/>
                                  </p:stCondLst>
                                  <p:iterate>
                                    <p:tmAbs val="0"/>
                                  </p:iterate>
                                  <p:childTnLst>
                                    <p:set>
                                      <p:cBhvr>
                                        <p:cTn id="70" fill="hold"/>
                                        <p:tgtEl>
                                          <p:spTgt spid="1065"/>
                                        </p:tgtEl>
                                        <p:attrNameLst>
                                          <p:attrName>style.visibility</p:attrName>
                                        </p:attrNameLst>
                                      </p:cBhvr>
                                      <p:to>
                                        <p:strVal val="visible"/>
                                      </p:to>
                                    </p:set>
                                    <p:animEffect transition="in" filter="wipe(up)">
                                      <p:cBhvr>
                                        <p:cTn id="71" dur="500"/>
                                        <p:tgtEl>
                                          <p:spTgt spid="1065"/>
                                        </p:tgtEl>
                                      </p:cBhvr>
                                    </p:animEffect>
                                  </p:childTnLst>
                                </p:cTn>
                              </p:par>
                            </p:childTnLst>
                          </p:cTn>
                        </p:par>
                        <p:par>
                          <p:cTn id="72" fill="hold">
                            <p:stCondLst>
                              <p:cond delay="8500"/>
                            </p:stCondLst>
                            <p:childTnLst>
                              <p:par>
                                <p:cTn id="73" presetID="22" presetClass="entr" presetSubtype="1" fill="hold" grpId="0" nodeType="afterEffect">
                                  <p:stCondLst>
                                    <p:cond delay="0"/>
                                  </p:stCondLst>
                                  <p:iterate>
                                    <p:tmAbs val="0"/>
                                  </p:iterate>
                                  <p:childTnLst>
                                    <p:set>
                                      <p:cBhvr>
                                        <p:cTn id="74" fill="hold"/>
                                        <p:tgtEl>
                                          <p:spTgt spid="1067"/>
                                        </p:tgtEl>
                                        <p:attrNameLst>
                                          <p:attrName>style.visibility</p:attrName>
                                        </p:attrNameLst>
                                      </p:cBhvr>
                                      <p:to>
                                        <p:strVal val="visible"/>
                                      </p:to>
                                    </p:set>
                                    <p:animEffect transition="in" filter="wipe(up)">
                                      <p:cBhvr>
                                        <p:cTn id="75" dur="500"/>
                                        <p:tgtEl>
                                          <p:spTgt spid="1067"/>
                                        </p:tgtEl>
                                      </p:cBhvr>
                                    </p:animEffect>
                                  </p:childTnLst>
                                </p:cTn>
                              </p:par>
                            </p:childTnLst>
                          </p:cTn>
                        </p:par>
                        <p:par>
                          <p:cTn id="76" fill="hold">
                            <p:stCondLst>
                              <p:cond delay="9000"/>
                            </p:stCondLst>
                            <p:childTnLst>
                              <p:par>
                                <p:cTn id="77" presetID="22" presetClass="entr" presetSubtype="1" fill="hold" grpId="0" nodeType="afterEffect">
                                  <p:stCondLst>
                                    <p:cond delay="0"/>
                                  </p:stCondLst>
                                  <p:iterate>
                                    <p:tmAbs val="0"/>
                                  </p:iterate>
                                  <p:childTnLst>
                                    <p:set>
                                      <p:cBhvr>
                                        <p:cTn id="78" fill="hold"/>
                                        <p:tgtEl>
                                          <p:spTgt spid="1068"/>
                                        </p:tgtEl>
                                        <p:attrNameLst>
                                          <p:attrName>style.visibility</p:attrName>
                                        </p:attrNameLst>
                                      </p:cBhvr>
                                      <p:to>
                                        <p:strVal val="visible"/>
                                      </p:to>
                                    </p:set>
                                    <p:animEffect transition="in" filter="wipe(up)">
                                      <p:cBhvr>
                                        <p:cTn id="79" dur="500"/>
                                        <p:tgtEl>
                                          <p:spTgt spid="1068"/>
                                        </p:tgtEl>
                                      </p:cBhvr>
                                    </p:animEffect>
                                  </p:childTnLst>
                                </p:cTn>
                              </p:par>
                            </p:childTnLst>
                          </p:cTn>
                        </p:par>
                        <p:par>
                          <p:cTn id="80" fill="hold">
                            <p:stCondLst>
                              <p:cond delay="9500"/>
                            </p:stCondLst>
                            <p:childTnLst>
                              <p:par>
                                <p:cTn id="81" presetID="22" presetClass="entr" presetSubtype="1" fill="hold" grpId="0" nodeType="afterEffect">
                                  <p:stCondLst>
                                    <p:cond delay="0"/>
                                  </p:stCondLst>
                                  <p:iterate>
                                    <p:tmAbs val="0"/>
                                  </p:iterate>
                                  <p:childTnLst>
                                    <p:set>
                                      <p:cBhvr>
                                        <p:cTn id="82" fill="hold"/>
                                        <p:tgtEl>
                                          <p:spTgt spid="1039"/>
                                        </p:tgtEl>
                                        <p:attrNameLst>
                                          <p:attrName>style.visibility</p:attrName>
                                        </p:attrNameLst>
                                      </p:cBhvr>
                                      <p:to>
                                        <p:strVal val="visible"/>
                                      </p:to>
                                    </p:set>
                                    <p:animEffect transition="in" filter="wipe(up)">
                                      <p:cBhvr>
                                        <p:cTn id="83" dur="500"/>
                                        <p:tgtEl>
                                          <p:spTgt spid="1039"/>
                                        </p:tgtEl>
                                      </p:cBhvr>
                                    </p:animEffect>
                                  </p:childTnLst>
                                </p:cTn>
                              </p:par>
                            </p:childTnLst>
                          </p:cTn>
                        </p:par>
                        <p:par>
                          <p:cTn id="84" fill="hold">
                            <p:stCondLst>
                              <p:cond delay="10000"/>
                            </p:stCondLst>
                            <p:childTnLst>
                              <p:par>
                                <p:cTn id="85" presetID="22" presetClass="entr" presetSubtype="1" fill="hold" grpId="0" nodeType="afterEffect">
                                  <p:stCondLst>
                                    <p:cond delay="0"/>
                                  </p:stCondLst>
                                  <p:iterate>
                                    <p:tmAbs val="0"/>
                                  </p:iterate>
                                  <p:childTnLst>
                                    <p:set>
                                      <p:cBhvr>
                                        <p:cTn id="86" fill="hold"/>
                                        <p:tgtEl>
                                          <p:spTgt spid="1040"/>
                                        </p:tgtEl>
                                        <p:attrNameLst>
                                          <p:attrName>style.visibility</p:attrName>
                                        </p:attrNameLst>
                                      </p:cBhvr>
                                      <p:to>
                                        <p:strVal val="visible"/>
                                      </p:to>
                                    </p:set>
                                    <p:animEffect transition="in" filter="wipe(up)">
                                      <p:cBhvr>
                                        <p:cTn id="87" dur="500"/>
                                        <p:tgtEl>
                                          <p:spTgt spid="1040"/>
                                        </p:tgtEl>
                                      </p:cBhvr>
                                    </p:animEffect>
                                  </p:childTnLst>
                                </p:cTn>
                              </p:par>
                            </p:childTnLst>
                          </p:cTn>
                        </p:par>
                        <p:par>
                          <p:cTn id="88" fill="hold">
                            <p:stCondLst>
                              <p:cond delay="10500"/>
                            </p:stCondLst>
                            <p:childTnLst>
                              <p:par>
                                <p:cTn id="89" presetID="22" presetClass="entr" presetSubtype="1" fill="hold" grpId="0" nodeType="afterEffect">
                                  <p:stCondLst>
                                    <p:cond delay="0"/>
                                  </p:stCondLst>
                                  <p:iterate>
                                    <p:tmAbs val="0"/>
                                  </p:iterate>
                                  <p:childTnLst>
                                    <p:set>
                                      <p:cBhvr>
                                        <p:cTn id="90" fill="hold"/>
                                        <p:tgtEl>
                                          <p:spTgt spid="1041"/>
                                        </p:tgtEl>
                                        <p:attrNameLst>
                                          <p:attrName>style.visibility</p:attrName>
                                        </p:attrNameLst>
                                      </p:cBhvr>
                                      <p:to>
                                        <p:strVal val="visible"/>
                                      </p:to>
                                    </p:set>
                                    <p:animEffect transition="in" filter="wipe(up)">
                                      <p:cBhvr>
                                        <p:cTn id="91" dur="500"/>
                                        <p:tgtEl>
                                          <p:spTgt spid="1041"/>
                                        </p:tgtEl>
                                      </p:cBhvr>
                                    </p:animEffect>
                                  </p:childTnLst>
                                </p:cTn>
                              </p:par>
                            </p:childTnLst>
                          </p:cTn>
                        </p:par>
                        <p:par>
                          <p:cTn id="92" fill="hold">
                            <p:stCondLst>
                              <p:cond delay="11000"/>
                            </p:stCondLst>
                            <p:childTnLst>
                              <p:par>
                                <p:cTn id="93" presetID="22" presetClass="entr" presetSubtype="1" fill="hold" grpId="0" nodeType="afterEffect">
                                  <p:stCondLst>
                                    <p:cond delay="0"/>
                                  </p:stCondLst>
                                  <p:iterate>
                                    <p:tmAbs val="0"/>
                                  </p:iterate>
                                  <p:childTnLst>
                                    <p:set>
                                      <p:cBhvr>
                                        <p:cTn id="94" fill="hold"/>
                                        <p:tgtEl>
                                          <p:spTgt spid="1044"/>
                                        </p:tgtEl>
                                        <p:attrNameLst>
                                          <p:attrName>style.visibility</p:attrName>
                                        </p:attrNameLst>
                                      </p:cBhvr>
                                      <p:to>
                                        <p:strVal val="visible"/>
                                      </p:to>
                                    </p:set>
                                    <p:animEffect transition="in" filter="wipe(up)">
                                      <p:cBhvr>
                                        <p:cTn id="95" dur="500"/>
                                        <p:tgtEl>
                                          <p:spTgt spid="1044"/>
                                        </p:tgtEl>
                                      </p:cBhvr>
                                    </p:animEffect>
                                  </p:childTnLst>
                                </p:cTn>
                              </p:par>
                            </p:childTnLst>
                          </p:cTn>
                        </p:par>
                        <p:par>
                          <p:cTn id="96" fill="hold">
                            <p:stCondLst>
                              <p:cond delay="11500"/>
                            </p:stCondLst>
                            <p:childTnLst>
                              <p:par>
                                <p:cTn id="97" presetID="22" presetClass="entr" presetSubtype="1" fill="hold" grpId="0" nodeType="afterEffect">
                                  <p:stCondLst>
                                    <p:cond delay="0"/>
                                  </p:stCondLst>
                                  <p:iterate>
                                    <p:tmAbs val="0"/>
                                  </p:iterate>
                                  <p:childTnLst>
                                    <p:set>
                                      <p:cBhvr>
                                        <p:cTn id="98" fill="hold"/>
                                        <p:tgtEl>
                                          <p:spTgt spid="1055"/>
                                        </p:tgtEl>
                                        <p:attrNameLst>
                                          <p:attrName>style.visibility</p:attrName>
                                        </p:attrNameLst>
                                      </p:cBhvr>
                                      <p:to>
                                        <p:strVal val="visible"/>
                                      </p:to>
                                    </p:set>
                                    <p:animEffect transition="in" filter="wipe(up)">
                                      <p:cBhvr>
                                        <p:cTn id="99" dur="500"/>
                                        <p:tgtEl>
                                          <p:spTgt spid="1055"/>
                                        </p:tgtEl>
                                      </p:cBhvr>
                                    </p:animEffect>
                                  </p:childTnLst>
                                </p:cTn>
                              </p:par>
                            </p:childTnLst>
                          </p:cTn>
                        </p:par>
                        <p:par>
                          <p:cTn id="100" fill="hold">
                            <p:stCondLst>
                              <p:cond delay="12000"/>
                            </p:stCondLst>
                            <p:childTnLst>
                              <p:par>
                                <p:cTn id="101" presetID="22" presetClass="entr" presetSubtype="1" fill="hold" grpId="0" nodeType="afterEffect">
                                  <p:stCondLst>
                                    <p:cond delay="0"/>
                                  </p:stCondLst>
                                  <p:iterate>
                                    <p:tmAbs val="0"/>
                                  </p:iterate>
                                  <p:childTnLst>
                                    <p:set>
                                      <p:cBhvr>
                                        <p:cTn id="102" fill="hold"/>
                                        <p:tgtEl>
                                          <p:spTgt spid="1057"/>
                                        </p:tgtEl>
                                        <p:attrNameLst>
                                          <p:attrName>style.visibility</p:attrName>
                                        </p:attrNameLst>
                                      </p:cBhvr>
                                      <p:to>
                                        <p:strVal val="visible"/>
                                      </p:to>
                                    </p:set>
                                    <p:animEffect transition="in" filter="wipe(up)">
                                      <p:cBhvr>
                                        <p:cTn id="103" dur="500"/>
                                        <p:tgtEl>
                                          <p:spTgt spid="1057"/>
                                        </p:tgtEl>
                                      </p:cBhvr>
                                    </p:animEffect>
                                  </p:childTnLst>
                                </p:cTn>
                              </p:par>
                            </p:childTnLst>
                          </p:cTn>
                        </p:par>
                        <p:par>
                          <p:cTn id="104" fill="hold">
                            <p:stCondLst>
                              <p:cond delay="12500"/>
                            </p:stCondLst>
                            <p:childTnLst>
                              <p:par>
                                <p:cTn id="105" presetID="22" presetClass="entr" presetSubtype="1" fill="hold" grpId="0" nodeType="afterEffect">
                                  <p:stCondLst>
                                    <p:cond delay="0"/>
                                  </p:stCondLst>
                                  <p:iterate>
                                    <p:tmAbs val="0"/>
                                  </p:iterate>
                                  <p:childTnLst>
                                    <p:set>
                                      <p:cBhvr>
                                        <p:cTn id="106" fill="hold"/>
                                        <p:tgtEl>
                                          <p:spTgt spid="1058"/>
                                        </p:tgtEl>
                                        <p:attrNameLst>
                                          <p:attrName>style.visibility</p:attrName>
                                        </p:attrNameLst>
                                      </p:cBhvr>
                                      <p:to>
                                        <p:strVal val="visible"/>
                                      </p:to>
                                    </p:set>
                                    <p:animEffect transition="in" filter="wipe(up)">
                                      <p:cBhvr>
                                        <p:cTn id="107" dur="500"/>
                                        <p:tgtEl>
                                          <p:spTgt spid="1058"/>
                                        </p:tgtEl>
                                      </p:cBhvr>
                                    </p:animEffect>
                                  </p:childTnLst>
                                </p:cTn>
                              </p:par>
                            </p:childTnLst>
                          </p:cTn>
                        </p:par>
                        <p:par>
                          <p:cTn id="108" fill="hold">
                            <p:stCondLst>
                              <p:cond delay="13000"/>
                            </p:stCondLst>
                            <p:childTnLst>
                              <p:par>
                                <p:cTn id="109" presetID="22" presetClass="entr" presetSubtype="1" fill="hold" grpId="0" nodeType="afterEffect">
                                  <p:stCondLst>
                                    <p:cond delay="0"/>
                                  </p:stCondLst>
                                  <p:iterate>
                                    <p:tmAbs val="0"/>
                                  </p:iterate>
                                  <p:childTnLst>
                                    <p:set>
                                      <p:cBhvr>
                                        <p:cTn id="110" fill="hold"/>
                                        <p:tgtEl>
                                          <p:spTgt spid="1060"/>
                                        </p:tgtEl>
                                        <p:attrNameLst>
                                          <p:attrName>style.visibility</p:attrName>
                                        </p:attrNameLst>
                                      </p:cBhvr>
                                      <p:to>
                                        <p:strVal val="visible"/>
                                      </p:to>
                                    </p:set>
                                    <p:animEffect transition="in" filter="wipe(up)">
                                      <p:cBhvr>
                                        <p:cTn id="111" dur="500"/>
                                        <p:tgtEl>
                                          <p:spTgt spid="1060"/>
                                        </p:tgtEl>
                                      </p:cBhvr>
                                    </p:animEffect>
                                  </p:childTnLst>
                                </p:cTn>
                              </p:par>
                            </p:childTnLst>
                          </p:cTn>
                        </p:par>
                        <p:par>
                          <p:cTn id="112" fill="hold">
                            <p:stCondLst>
                              <p:cond delay="13500"/>
                            </p:stCondLst>
                            <p:childTnLst>
                              <p:par>
                                <p:cTn id="113" presetID="22" presetClass="entr" presetSubtype="1" fill="hold" grpId="0" nodeType="afterEffect">
                                  <p:stCondLst>
                                    <p:cond delay="0"/>
                                  </p:stCondLst>
                                  <p:iterate>
                                    <p:tmAbs val="0"/>
                                  </p:iterate>
                                  <p:childTnLst>
                                    <p:set>
                                      <p:cBhvr>
                                        <p:cTn id="114" fill="hold"/>
                                        <p:tgtEl>
                                          <p:spTgt spid="1061"/>
                                        </p:tgtEl>
                                        <p:attrNameLst>
                                          <p:attrName>style.visibility</p:attrName>
                                        </p:attrNameLst>
                                      </p:cBhvr>
                                      <p:to>
                                        <p:strVal val="visible"/>
                                      </p:to>
                                    </p:set>
                                    <p:animEffect transition="in" filter="wipe(up)">
                                      <p:cBhvr>
                                        <p:cTn id="115" dur="500"/>
                                        <p:tgtEl>
                                          <p:spTgt spid="1061"/>
                                        </p:tgtEl>
                                      </p:cBhvr>
                                    </p:animEffect>
                                  </p:childTnLst>
                                </p:cTn>
                              </p:par>
                            </p:childTnLst>
                          </p:cTn>
                        </p:par>
                        <p:par>
                          <p:cTn id="116" fill="hold">
                            <p:stCondLst>
                              <p:cond delay="14000"/>
                            </p:stCondLst>
                            <p:childTnLst>
                              <p:par>
                                <p:cTn id="117" presetID="22" presetClass="entr" presetSubtype="1" fill="hold" grpId="0" nodeType="afterEffect">
                                  <p:stCondLst>
                                    <p:cond delay="0"/>
                                  </p:stCondLst>
                                  <p:iterate>
                                    <p:tmAbs val="0"/>
                                  </p:iterate>
                                  <p:childTnLst>
                                    <p:set>
                                      <p:cBhvr>
                                        <p:cTn id="118" fill="hold"/>
                                        <p:tgtEl>
                                          <p:spTgt spid="1063"/>
                                        </p:tgtEl>
                                        <p:attrNameLst>
                                          <p:attrName>style.visibility</p:attrName>
                                        </p:attrNameLst>
                                      </p:cBhvr>
                                      <p:to>
                                        <p:strVal val="visible"/>
                                      </p:to>
                                    </p:set>
                                    <p:animEffect transition="in" filter="wipe(up)">
                                      <p:cBhvr>
                                        <p:cTn id="119" dur="500"/>
                                        <p:tgtEl>
                                          <p:spTgt spid="1063"/>
                                        </p:tgtEl>
                                      </p:cBhvr>
                                    </p:animEffect>
                                  </p:childTnLst>
                                </p:cTn>
                              </p:par>
                            </p:childTnLst>
                          </p:cTn>
                        </p:par>
                        <p:par>
                          <p:cTn id="120" fill="hold">
                            <p:stCondLst>
                              <p:cond delay="14500"/>
                            </p:stCondLst>
                            <p:childTnLst>
                              <p:par>
                                <p:cTn id="121" presetID="22" presetClass="entr" presetSubtype="1" fill="hold" grpId="0" nodeType="afterEffect">
                                  <p:stCondLst>
                                    <p:cond delay="0"/>
                                  </p:stCondLst>
                                  <p:iterate>
                                    <p:tmAbs val="0"/>
                                  </p:iterate>
                                  <p:childTnLst>
                                    <p:set>
                                      <p:cBhvr>
                                        <p:cTn id="122" fill="hold"/>
                                        <p:tgtEl>
                                          <p:spTgt spid="1066"/>
                                        </p:tgtEl>
                                        <p:attrNameLst>
                                          <p:attrName>style.visibility</p:attrName>
                                        </p:attrNameLst>
                                      </p:cBhvr>
                                      <p:to>
                                        <p:strVal val="visible"/>
                                      </p:to>
                                    </p:set>
                                    <p:animEffect transition="in" filter="wipe(up)">
                                      <p:cBhvr>
                                        <p:cTn id="123" dur="500"/>
                                        <p:tgtEl>
                                          <p:spTgt spid="1066"/>
                                        </p:tgtEl>
                                      </p:cBhvr>
                                    </p:animEffect>
                                  </p:childTnLst>
                                </p:cTn>
                              </p:par>
                            </p:childTnLst>
                          </p:cTn>
                        </p:par>
                        <p:par>
                          <p:cTn id="124" fill="hold">
                            <p:stCondLst>
                              <p:cond delay="15000"/>
                            </p:stCondLst>
                            <p:childTnLst>
                              <p:par>
                                <p:cTn id="125" presetID="22" presetClass="entr" presetSubtype="1" fill="hold" grpId="0" nodeType="afterEffect">
                                  <p:stCondLst>
                                    <p:cond delay="0"/>
                                  </p:stCondLst>
                                  <p:iterate>
                                    <p:tmAbs val="0"/>
                                  </p:iterate>
                                  <p:childTnLst>
                                    <p:set>
                                      <p:cBhvr>
                                        <p:cTn id="126" fill="hold"/>
                                        <p:tgtEl>
                                          <p:spTgt spid="1069"/>
                                        </p:tgtEl>
                                        <p:attrNameLst>
                                          <p:attrName>style.visibility</p:attrName>
                                        </p:attrNameLst>
                                      </p:cBhvr>
                                      <p:to>
                                        <p:strVal val="visible"/>
                                      </p:to>
                                    </p:set>
                                    <p:animEffect transition="in" filter="wipe(up)">
                                      <p:cBhvr>
                                        <p:cTn id="127" dur="500"/>
                                        <p:tgtEl>
                                          <p:spTgt spid="1069"/>
                                        </p:tgtEl>
                                      </p:cBhvr>
                                    </p:animEffect>
                                  </p:childTnLst>
                                </p:cTn>
                              </p:par>
                            </p:childTnLst>
                          </p:cTn>
                        </p:par>
                        <p:par>
                          <p:cTn id="128" fill="hold">
                            <p:stCondLst>
                              <p:cond delay="15500"/>
                            </p:stCondLst>
                            <p:childTnLst>
                              <p:par>
                                <p:cTn id="129" presetID="22" presetClass="entr" presetSubtype="1" fill="hold" grpId="0" nodeType="afterEffect">
                                  <p:stCondLst>
                                    <p:cond delay="0"/>
                                  </p:stCondLst>
                                  <p:iterate>
                                    <p:tmAbs val="0"/>
                                  </p:iterate>
                                  <p:childTnLst>
                                    <p:set>
                                      <p:cBhvr>
                                        <p:cTn id="130" fill="hold"/>
                                        <p:tgtEl>
                                          <p:spTgt spid="1070"/>
                                        </p:tgtEl>
                                        <p:attrNameLst>
                                          <p:attrName>style.visibility</p:attrName>
                                        </p:attrNameLst>
                                      </p:cBhvr>
                                      <p:to>
                                        <p:strVal val="visible"/>
                                      </p:to>
                                    </p:set>
                                    <p:animEffect transition="in" filter="wipe(up)">
                                      <p:cBhvr>
                                        <p:cTn id="131" dur="500"/>
                                        <p:tgtEl>
                                          <p:spTgt spid="1070"/>
                                        </p:tgtEl>
                                      </p:cBhvr>
                                    </p:animEffect>
                                  </p:childTnLst>
                                </p:cTn>
                              </p:par>
                            </p:childTnLst>
                          </p:cTn>
                        </p:par>
                        <p:par>
                          <p:cTn id="132" fill="hold">
                            <p:stCondLst>
                              <p:cond delay="16000"/>
                            </p:stCondLst>
                            <p:childTnLst>
                              <p:par>
                                <p:cTn id="133" presetID="22" presetClass="entr" presetSubtype="1" fill="hold" grpId="0" nodeType="afterEffect">
                                  <p:stCondLst>
                                    <p:cond delay="0"/>
                                  </p:stCondLst>
                                  <p:iterate>
                                    <p:tmAbs val="0"/>
                                  </p:iterate>
                                  <p:childTnLst>
                                    <p:set>
                                      <p:cBhvr>
                                        <p:cTn id="134" fill="hold"/>
                                        <p:tgtEl>
                                          <p:spTgt spid="1071"/>
                                        </p:tgtEl>
                                        <p:attrNameLst>
                                          <p:attrName>style.visibility</p:attrName>
                                        </p:attrNameLst>
                                      </p:cBhvr>
                                      <p:to>
                                        <p:strVal val="visible"/>
                                      </p:to>
                                    </p:set>
                                    <p:animEffect transition="in" filter="wipe(up)">
                                      <p:cBhvr>
                                        <p:cTn id="135" dur="500"/>
                                        <p:tgtEl>
                                          <p:spTgt spid="1071"/>
                                        </p:tgtEl>
                                      </p:cBhvr>
                                    </p:animEffect>
                                  </p:childTnLst>
                                </p:cTn>
                              </p:par>
                            </p:childTnLst>
                          </p:cTn>
                        </p:par>
                        <p:par>
                          <p:cTn id="136" fill="hold">
                            <p:stCondLst>
                              <p:cond delay="16500"/>
                            </p:stCondLst>
                            <p:childTnLst>
                              <p:par>
                                <p:cTn id="137" presetID="22" presetClass="entr" presetSubtype="1" fill="hold" grpId="0" nodeType="afterEffect">
                                  <p:stCondLst>
                                    <p:cond delay="0"/>
                                  </p:stCondLst>
                                  <p:iterate>
                                    <p:tmAbs val="0"/>
                                  </p:iterate>
                                  <p:childTnLst>
                                    <p:set>
                                      <p:cBhvr>
                                        <p:cTn id="138" fill="hold"/>
                                        <p:tgtEl>
                                          <p:spTgt spid="1072"/>
                                        </p:tgtEl>
                                        <p:attrNameLst>
                                          <p:attrName>style.visibility</p:attrName>
                                        </p:attrNameLst>
                                      </p:cBhvr>
                                      <p:to>
                                        <p:strVal val="visible"/>
                                      </p:to>
                                    </p:set>
                                    <p:animEffect transition="in" filter="wipe(up)">
                                      <p:cBhvr>
                                        <p:cTn id="139" dur="500"/>
                                        <p:tgtEl>
                                          <p:spTgt spid="1072"/>
                                        </p:tgtEl>
                                      </p:cBhvr>
                                    </p:animEffect>
                                  </p:childTnLst>
                                </p:cTn>
                              </p:par>
                            </p:childTnLst>
                          </p:cTn>
                        </p:par>
                        <p:par>
                          <p:cTn id="140" fill="hold">
                            <p:stCondLst>
                              <p:cond delay="17000"/>
                            </p:stCondLst>
                            <p:childTnLst>
                              <p:par>
                                <p:cTn id="141" presetID="22" presetClass="entr" presetSubtype="1" fill="hold" grpId="0" nodeType="afterEffect">
                                  <p:stCondLst>
                                    <p:cond delay="0"/>
                                  </p:stCondLst>
                                  <p:iterate>
                                    <p:tmAbs val="0"/>
                                  </p:iterate>
                                  <p:childTnLst>
                                    <p:set>
                                      <p:cBhvr>
                                        <p:cTn id="142" fill="hold"/>
                                        <p:tgtEl>
                                          <p:spTgt spid="1073"/>
                                        </p:tgtEl>
                                        <p:attrNameLst>
                                          <p:attrName>style.visibility</p:attrName>
                                        </p:attrNameLst>
                                      </p:cBhvr>
                                      <p:to>
                                        <p:strVal val="visible"/>
                                      </p:to>
                                    </p:set>
                                    <p:animEffect transition="in" filter="wipe(up)">
                                      <p:cBhvr>
                                        <p:cTn id="143" dur="500"/>
                                        <p:tgtEl>
                                          <p:spTgt spid="1073"/>
                                        </p:tgtEl>
                                      </p:cBhvr>
                                    </p:animEffect>
                                  </p:childTnLst>
                                </p:cTn>
                              </p:par>
                            </p:childTnLst>
                          </p:cTn>
                        </p:par>
                        <p:par>
                          <p:cTn id="144" fill="hold">
                            <p:stCondLst>
                              <p:cond delay="17500"/>
                            </p:stCondLst>
                            <p:childTnLst>
                              <p:par>
                                <p:cTn id="145" presetID="22" presetClass="entr" presetSubtype="1" fill="hold" grpId="0" nodeType="afterEffect">
                                  <p:stCondLst>
                                    <p:cond delay="0"/>
                                  </p:stCondLst>
                                  <p:iterate>
                                    <p:tmAbs val="0"/>
                                  </p:iterate>
                                  <p:childTnLst>
                                    <p:set>
                                      <p:cBhvr>
                                        <p:cTn id="146" fill="hold"/>
                                        <p:tgtEl>
                                          <p:spTgt spid="1074"/>
                                        </p:tgtEl>
                                        <p:attrNameLst>
                                          <p:attrName>style.visibility</p:attrName>
                                        </p:attrNameLst>
                                      </p:cBhvr>
                                      <p:to>
                                        <p:strVal val="visible"/>
                                      </p:to>
                                    </p:set>
                                    <p:animEffect transition="in" filter="wipe(up)">
                                      <p:cBhvr>
                                        <p:cTn id="147" dur="500"/>
                                        <p:tgtEl>
                                          <p:spTgt spid="1074"/>
                                        </p:tgtEl>
                                      </p:cBhvr>
                                    </p:animEffect>
                                  </p:childTnLst>
                                </p:cTn>
                              </p:par>
                            </p:childTnLst>
                          </p:cTn>
                        </p:par>
                        <p:par>
                          <p:cTn id="148" fill="hold">
                            <p:stCondLst>
                              <p:cond delay="18000"/>
                            </p:stCondLst>
                            <p:childTnLst>
                              <p:par>
                                <p:cTn id="149" presetID="22" presetClass="entr" presetSubtype="1" fill="hold" grpId="0" nodeType="afterEffect">
                                  <p:stCondLst>
                                    <p:cond delay="0"/>
                                  </p:stCondLst>
                                  <p:iterate>
                                    <p:tmAbs val="0"/>
                                  </p:iterate>
                                  <p:childTnLst>
                                    <p:set>
                                      <p:cBhvr>
                                        <p:cTn id="150" fill="hold"/>
                                        <p:tgtEl>
                                          <p:spTgt spid="1075"/>
                                        </p:tgtEl>
                                        <p:attrNameLst>
                                          <p:attrName>style.visibility</p:attrName>
                                        </p:attrNameLst>
                                      </p:cBhvr>
                                      <p:to>
                                        <p:strVal val="visible"/>
                                      </p:to>
                                    </p:set>
                                    <p:animEffect transition="in" filter="wipe(up)">
                                      <p:cBhvr>
                                        <p:cTn id="151" dur="500"/>
                                        <p:tgtEl>
                                          <p:spTgt spid="1075"/>
                                        </p:tgtEl>
                                      </p:cBhvr>
                                    </p:animEffect>
                                  </p:childTnLst>
                                </p:cTn>
                              </p:par>
                            </p:childTnLst>
                          </p:cTn>
                        </p:par>
                        <p:par>
                          <p:cTn id="152" fill="hold">
                            <p:stCondLst>
                              <p:cond delay="18500"/>
                            </p:stCondLst>
                            <p:childTnLst>
                              <p:par>
                                <p:cTn id="153" presetID="22" presetClass="entr" presetSubtype="1" fill="hold" grpId="0" nodeType="afterEffect">
                                  <p:stCondLst>
                                    <p:cond delay="0"/>
                                  </p:stCondLst>
                                  <p:iterate>
                                    <p:tmAbs val="0"/>
                                  </p:iterate>
                                  <p:childTnLst>
                                    <p:set>
                                      <p:cBhvr>
                                        <p:cTn id="154" fill="hold"/>
                                        <p:tgtEl>
                                          <p:spTgt spid="1076"/>
                                        </p:tgtEl>
                                        <p:attrNameLst>
                                          <p:attrName>style.visibility</p:attrName>
                                        </p:attrNameLst>
                                      </p:cBhvr>
                                      <p:to>
                                        <p:strVal val="visible"/>
                                      </p:to>
                                    </p:set>
                                    <p:animEffect transition="in" filter="wipe(up)">
                                      <p:cBhvr>
                                        <p:cTn id="155" dur="500"/>
                                        <p:tgtEl>
                                          <p:spTgt spid="1076"/>
                                        </p:tgtEl>
                                      </p:cBhvr>
                                    </p:animEffect>
                                  </p:childTnLst>
                                </p:cTn>
                              </p:par>
                            </p:childTnLst>
                          </p:cTn>
                        </p:par>
                        <p:par>
                          <p:cTn id="156" fill="hold">
                            <p:stCondLst>
                              <p:cond delay="19000"/>
                            </p:stCondLst>
                            <p:childTnLst>
                              <p:par>
                                <p:cTn id="157" presetID="10" presetClass="entr" fill="hold" grpId="0" nodeType="afterEffect">
                                  <p:stCondLst>
                                    <p:cond delay="0"/>
                                  </p:stCondLst>
                                  <p:iterate>
                                    <p:tmAbs val="0"/>
                                  </p:iterate>
                                  <p:childTnLst>
                                    <p:set>
                                      <p:cBhvr>
                                        <p:cTn id="158" fill="hold"/>
                                        <p:tgtEl>
                                          <p:spTgt spid="1077"/>
                                        </p:tgtEl>
                                        <p:attrNameLst>
                                          <p:attrName>style.visibility</p:attrName>
                                        </p:attrNameLst>
                                      </p:cBhvr>
                                      <p:to>
                                        <p:strVal val="visible"/>
                                      </p:to>
                                    </p:set>
                                    <p:animEffect transition="in" filter="fade">
                                      <p:cBhvr>
                                        <p:cTn id="159" dur="500"/>
                                        <p:tgtEl>
                                          <p:spTgt spid="1077"/>
                                        </p:tgtEl>
                                      </p:cBhvr>
                                    </p:animEffect>
                                  </p:childTnLst>
                                </p:cTn>
                              </p:par>
                            </p:childTnLst>
                          </p:cTn>
                        </p:par>
                        <p:par>
                          <p:cTn id="160" fill="hold">
                            <p:stCondLst>
                              <p:cond delay="19500"/>
                            </p:stCondLst>
                            <p:childTnLst>
                              <p:par>
                                <p:cTn id="161" presetID="10" presetClass="entr" fill="hold" grpId="0" nodeType="afterEffect">
                                  <p:stCondLst>
                                    <p:cond delay="0"/>
                                  </p:stCondLst>
                                  <p:iterate>
                                    <p:tmAbs val="0"/>
                                  </p:iterate>
                                  <p:childTnLst>
                                    <p:set>
                                      <p:cBhvr>
                                        <p:cTn id="162" fill="hold"/>
                                        <p:tgtEl>
                                          <p:spTgt spid="1038">
                                            <p:bg/>
                                          </p:spTgt>
                                        </p:tgtEl>
                                        <p:attrNameLst>
                                          <p:attrName>style.visibility</p:attrName>
                                        </p:attrNameLst>
                                      </p:cBhvr>
                                      <p:to>
                                        <p:strVal val="visible"/>
                                      </p:to>
                                    </p:set>
                                    <p:animEffect transition="in" filter="fade">
                                      <p:cBhvr>
                                        <p:cTn id="163" dur="500"/>
                                        <p:tgtEl>
                                          <p:spTgt spid="1038">
                                            <p:bg/>
                                          </p:spTgt>
                                        </p:tgtEl>
                                      </p:cBhvr>
                                    </p:animEffect>
                                  </p:childTnLst>
                                </p:cTn>
                              </p:par>
                              <p:par>
                                <p:cTn id="164" presetID="10" presetClass="entr" presetSubtype="0" fill="hold" grpId="0" nodeType="withEffect">
                                  <p:stCondLst>
                                    <p:cond delay="0"/>
                                  </p:stCondLst>
                                  <p:iterate>
                                    <p:tmAbs val="0"/>
                                  </p:iterate>
                                  <p:childTnLst>
                                    <p:set>
                                      <p:cBhvr>
                                        <p:cTn id="165" fill="hold"/>
                                        <p:tgtEl>
                                          <p:spTgt spid="1038">
                                            <p:txEl>
                                              <p:pRg st="0" end="0"/>
                                            </p:txEl>
                                          </p:spTgt>
                                        </p:tgtEl>
                                        <p:attrNameLst>
                                          <p:attrName>style.visibility</p:attrName>
                                        </p:attrNameLst>
                                      </p:cBhvr>
                                      <p:to>
                                        <p:strVal val="visible"/>
                                      </p:to>
                                    </p:set>
                                    <p:animEffect transition="in" filter="fade">
                                      <p:cBhvr>
                                        <p:cTn id="166" dur="500"/>
                                        <p:tgtEl>
                                          <p:spTgt spid="1038">
                                            <p:txEl>
                                              <p:pRg st="0" end="0"/>
                                            </p:txEl>
                                          </p:spTgt>
                                        </p:tgtEl>
                                      </p:cBhvr>
                                    </p:animEffect>
                                  </p:childTnLst>
                                </p:cTn>
                              </p:par>
                            </p:childTnLst>
                          </p:cTn>
                        </p:par>
                        <p:par>
                          <p:cTn id="167" fill="hold">
                            <p:stCondLst>
                              <p:cond delay="20000"/>
                            </p:stCondLst>
                            <p:childTnLst>
                              <p:par>
                                <p:cTn id="168" presetID="10" presetClass="entr" fill="hold" grpId="0" nodeType="afterEffect">
                                  <p:stCondLst>
                                    <p:cond delay="0"/>
                                  </p:stCondLst>
                                  <p:iterate>
                                    <p:tmAbs val="0"/>
                                  </p:iterate>
                                  <p:childTnLst>
                                    <p:set>
                                      <p:cBhvr>
                                        <p:cTn id="169" fill="hold"/>
                                        <p:tgtEl>
                                          <p:spTgt spid="1038">
                                            <p:txEl>
                                              <p:pRg st="1" end="1"/>
                                            </p:txEl>
                                          </p:spTgt>
                                        </p:tgtEl>
                                        <p:attrNameLst>
                                          <p:attrName>style.visibility</p:attrName>
                                        </p:attrNameLst>
                                      </p:cBhvr>
                                      <p:to>
                                        <p:strVal val="visible"/>
                                      </p:to>
                                    </p:set>
                                    <p:animEffect transition="in" filter="fade">
                                      <p:cBhvr>
                                        <p:cTn id="170" dur="500"/>
                                        <p:tgtEl>
                                          <p:spTgt spid="1038">
                                            <p:txEl>
                                              <p:pRg st="1" end="1"/>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10" presetClass="entr" fill="hold" grpId="0" nodeType="clickEffect">
                                  <p:stCondLst>
                                    <p:cond delay="0"/>
                                  </p:stCondLst>
                                  <p:iterate>
                                    <p:tmAbs val="0"/>
                                  </p:iterate>
                                  <p:childTnLst>
                                    <p:set>
                                      <p:cBhvr>
                                        <p:cTn id="174" fill="hold"/>
                                        <p:tgtEl>
                                          <p:spTgt spid="1038">
                                            <p:txEl>
                                              <p:pRg st="2" end="2"/>
                                            </p:txEl>
                                          </p:spTgt>
                                        </p:tgtEl>
                                        <p:attrNameLst>
                                          <p:attrName>style.visibility</p:attrName>
                                        </p:attrNameLst>
                                      </p:cBhvr>
                                      <p:to>
                                        <p:strVal val="visible"/>
                                      </p:to>
                                    </p:set>
                                    <p:animEffect transition="in" filter="fade">
                                      <p:cBhvr>
                                        <p:cTn id="175" dur="500"/>
                                        <p:tgtEl>
                                          <p:spTgt spid="1038">
                                            <p:txEl>
                                              <p:pRg st="2" end="2"/>
                                            </p:txEl>
                                          </p:spTgt>
                                        </p:tgtEl>
                                      </p:cBhvr>
                                    </p:animEffect>
                                  </p:childTnLst>
                                </p:cTn>
                              </p:par>
                            </p:childTnLst>
                          </p:cTn>
                        </p:par>
                        <p:par>
                          <p:cTn id="176" fill="hold">
                            <p:stCondLst>
                              <p:cond delay="500"/>
                            </p:stCondLst>
                            <p:childTnLst>
                              <p:par>
                                <p:cTn id="177" presetID="10" presetClass="entr" fill="hold" grpId="0" nodeType="afterEffect">
                                  <p:stCondLst>
                                    <p:cond delay="0"/>
                                  </p:stCondLst>
                                  <p:iterate>
                                    <p:tmAbs val="0"/>
                                  </p:iterate>
                                  <p:childTnLst>
                                    <p:set>
                                      <p:cBhvr>
                                        <p:cTn id="178" fill="hold"/>
                                        <p:tgtEl>
                                          <p:spTgt spid="1038">
                                            <p:txEl>
                                              <p:pRg st="3" end="3"/>
                                            </p:txEl>
                                          </p:spTgt>
                                        </p:tgtEl>
                                        <p:attrNameLst>
                                          <p:attrName>style.visibility</p:attrName>
                                        </p:attrNameLst>
                                      </p:cBhvr>
                                      <p:to>
                                        <p:strVal val="visible"/>
                                      </p:to>
                                    </p:set>
                                    <p:animEffect transition="in" filter="fade">
                                      <p:cBhvr>
                                        <p:cTn id="179" dur="500"/>
                                        <p:tgtEl>
                                          <p:spTgt spid="1038">
                                            <p:txEl>
                                              <p:pRg st="3" end="3"/>
                                            </p:txEl>
                                          </p:spTgt>
                                        </p:tgtEl>
                                      </p:cBhvr>
                                    </p:animEffect>
                                  </p:childTnLst>
                                </p:cTn>
                              </p:par>
                            </p:childTnLst>
                          </p:cTn>
                        </p:par>
                      </p:childTnLst>
                    </p:cTn>
                  </p:par>
                  <p:par>
                    <p:cTn id="180" fill="hold">
                      <p:stCondLst>
                        <p:cond delay="indefinite"/>
                      </p:stCondLst>
                      <p:childTnLst>
                        <p:par>
                          <p:cTn id="181" fill="hold">
                            <p:stCondLst>
                              <p:cond delay="0"/>
                            </p:stCondLst>
                            <p:childTnLst>
                              <p:par>
                                <p:cTn id="182" presetID="10" presetClass="entr" fill="hold" grpId="0" nodeType="clickEffect">
                                  <p:stCondLst>
                                    <p:cond delay="0"/>
                                  </p:stCondLst>
                                  <p:iterate>
                                    <p:tmAbs val="0"/>
                                  </p:iterate>
                                  <p:childTnLst>
                                    <p:set>
                                      <p:cBhvr>
                                        <p:cTn id="183" fill="hold"/>
                                        <p:tgtEl>
                                          <p:spTgt spid="1038">
                                            <p:txEl>
                                              <p:pRg st="4" end="4"/>
                                            </p:txEl>
                                          </p:spTgt>
                                        </p:tgtEl>
                                        <p:attrNameLst>
                                          <p:attrName>style.visibility</p:attrName>
                                        </p:attrNameLst>
                                      </p:cBhvr>
                                      <p:to>
                                        <p:strVal val="visible"/>
                                      </p:to>
                                    </p:set>
                                    <p:animEffect transition="in" filter="fade">
                                      <p:cBhvr>
                                        <p:cTn id="184" dur="500"/>
                                        <p:tgtEl>
                                          <p:spTgt spid="1038">
                                            <p:txEl>
                                              <p:pRg st="4" end="4"/>
                                            </p:txEl>
                                          </p:spTgt>
                                        </p:tgtEl>
                                      </p:cBhvr>
                                    </p:animEffect>
                                  </p:childTnLst>
                                </p:cTn>
                              </p:par>
                            </p:childTnLst>
                          </p:cTn>
                        </p:par>
                        <p:par>
                          <p:cTn id="185" fill="hold">
                            <p:stCondLst>
                              <p:cond delay="500"/>
                            </p:stCondLst>
                            <p:childTnLst>
                              <p:par>
                                <p:cTn id="186" presetID="10" presetClass="entr" fill="hold" grpId="0" nodeType="afterEffect">
                                  <p:stCondLst>
                                    <p:cond delay="0"/>
                                  </p:stCondLst>
                                  <p:iterate>
                                    <p:tmAbs val="0"/>
                                  </p:iterate>
                                  <p:childTnLst>
                                    <p:set>
                                      <p:cBhvr>
                                        <p:cTn id="187" fill="hold"/>
                                        <p:tgtEl>
                                          <p:spTgt spid="1038">
                                            <p:txEl>
                                              <p:pRg st="5" end="5"/>
                                            </p:txEl>
                                          </p:spTgt>
                                        </p:tgtEl>
                                        <p:attrNameLst>
                                          <p:attrName>style.visibility</p:attrName>
                                        </p:attrNameLst>
                                      </p:cBhvr>
                                      <p:to>
                                        <p:strVal val="visible"/>
                                      </p:to>
                                    </p:set>
                                    <p:animEffect transition="in" filter="fade">
                                      <p:cBhvr>
                                        <p:cTn id="188" dur="500"/>
                                        <p:tgtEl>
                                          <p:spTgt spid="1038">
                                            <p:txEl>
                                              <p:pRg st="5" end="5"/>
                                            </p:txEl>
                                          </p:spTgt>
                                        </p:tgtEl>
                                      </p:cBhvr>
                                    </p:animEffect>
                                  </p:childTnLst>
                                </p:cTn>
                              </p:par>
                            </p:childTnLst>
                          </p:cTn>
                        </p:par>
                        <p:par>
                          <p:cTn id="189" fill="hold">
                            <p:stCondLst>
                              <p:cond delay="1000"/>
                            </p:stCondLst>
                            <p:childTnLst>
                              <p:par>
                                <p:cTn id="190" presetID="10" presetClass="entr" fill="hold" grpId="0" nodeType="afterEffect">
                                  <p:stCondLst>
                                    <p:cond delay="0"/>
                                  </p:stCondLst>
                                  <p:iterate>
                                    <p:tmAbs val="0"/>
                                  </p:iterate>
                                  <p:childTnLst>
                                    <p:set>
                                      <p:cBhvr>
                                        <p:cTn id="191" fill="hold"/>
                                        <p:tgtEl>
                                          <p:spTgt spid="1038">
                                            <p:txEl>
                                              <p:pRg st="6" end="6"/>
                                            </p:txEl>
                                          </p:spTgt>
                                        </p:tgtEl>
                                        <p:attrNameLst>
                                          <p:attrName>style.visibility</p:attrName>
                                        </p:attrNameLst>
                                      </p:cBhvr>
                                      <p:to>
                                        <p:strVal val="visible"/>
                                      </p:to>
                                    </p:set>
                                    <p:animEffect transition="in" filter="fade">
                                      <p:cBhvr>
                                        <p:cTn id="192" dur="500"/>
                                        <p:tgtEl>
                                          <p:spTgt spid="1038">
                                            <p:txEl>
                                              <p:pRg st="6" end="6"/>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10" presetClass="entr" fill="hold" grpId="0" nodeType="clickEffect">
                                  <p:stCondLst>
                                    <p:cond delay="0"/>
                                  </p:stCondLst>
                                  <p:iterate>
                                    <p:tmAbs val="0"/>
                                  </p:iterate>
                                  <p:childTnLst>
                                    <p:set>
                                      <p:cBhvr>
                                        <p:cTn id="196" fill="hold"/>
                                        <p:tgtEl>
                                          <p:spTgt spid="1038">
                                            <p:txEl>
                                              <p:pRg st="7" end="7"/>
                                            </p:txEl>
                                          </p:spTgt>
                                        </p:tgtEl>
                                        <p:attrNameLst>
                                          <p:attrName>style.visibility</p:attrName>
                                        </p:attrNameLst>
                                      </p:cBhvr>
                                      <p:to>
                                        <p:strVal val="visible"/>
                                      </p:to>
                                    </p:set>
                                    <p:animEffect transition="in" filter="fade">
                                      <p:cBhvr>
                                        <p:cTn id="197" dur="500"/>
                                        <p:tgtEl>
                                          <p:spTgt spid="1038">
                                            <p:txEl>
                                              <p:pRg st="7" end="7"/>
                                            </p:txEl>
                                          </p:spTgt>
                                        </p:tgtEl>
                                      </p:cBhvr>
                                    </p:animEffect>
                                  </p:childTnLst>
                                </p:cTn>
                              </p:par>
                            </p:childTnLst>
                          </p:cTn>
                        </p:par>
                        <p:par>
                          <p:cTn id="198" fill="hold">
                            <p:stCondLst>
                              <p:cond delay="500"/>
                            </p:stCondLst>
                            <p:childTnLst>
                              <p:par>
                                <p:cTn id="199" presetID="10" presetClass="entr" fill="hold" grpId="0" nodeType="afterEffect">
                                  <p:stCondLst>
                                    <p:cond delay="0"/>
                                  </p:stCondLst>
                                  <p:iterate>
                                    <p:tmAbs val="0"/>
                                  </p:iterate>
                                  <p:childTnLst>
                                    <p:set>
                                      <p:cBhvr>
                                        <p:cTn id="200" fill="hold"/>
                                        <p:tgtEl>
                                          <p:spTgt spid="1038">
                                            <p:txEl>
                                              <p:pRg st="8" end="8"/>
                                            </p:txEl>
                                          </p:spTgt>
                                        </p:tgtEl>
                                        <p:attrNameLst>
                                          <p:attrName>style.visibility</p:attrName>
                                        </p:attrNameLst>
                                      </p:cBhvr>
                                      <p:to>
                                        <p:strVal val="visible"/>
                                      </p:to>
                                    </p:set>
                                    <p:animEffect transition="in" filter="fade">
                                      <p:cBhvr>
                                        <p:cTn id="201" dur="500"/>
                                        <p:tgtEl>
                                          <p:spTgt spid="1038">
                                            <p:txEl>
                                              <p:pRg st="8" end="8"/>
                                            </p:txEl>
                                          </p:spTgt>
                                        </p:tgtEl>
                                      </p:cBhvr>
                                    </p:animEffect>
                                  </p:childTnLst>
                                </p:cTn>
                              </p:par>
                            </p:childTnLst>
                          </p:cTn>
                        </p:par>
                        <p:par>
                          <p:cTn id="202" fill="hold">
                            <p:stCondLst>
                              <p:cond delay="1000"/>
                            </p:stCondLst>
                            <p:childTnLst>
                              <p:par>
                                <p:cTn id="203" presetID="22" presetClass="entr" presetSubtype="1" fill="hold" grpId="0" nodeType="afterEffect">
                                  <p:stCondLst>
                                    <p:cond delay="0"/>
                                  </p:stCondLst>
                                  <p:iterate>
                                    <p:tmAbs val="0"/>
                                  </p:iterate>
                                  <p:childTnLst>
                                    <p:set>
                                      <p:cBhvr>
                                        <p:cTn id="204" fill="hold"/>
                                        <p:tgtEl>
                                          <p:spTgt spid="1078"/>
                                        </p:tgtEl>
                                        <p:attrNameLst>
                                          <p:attrName>style.visibility</p:attrName>
                                        </p:attrNameLst>
                                      </p:cBhvr>
                                      <p:to>
                                        <p:strVal val="visible"/>
                                      </p:to>
                                    </p:set>
                                    <p:animEffect transition="in" filter="wipe(up)">
                                      <p:cBhvr>
                                        <p:cTn id="205" dur="500"/>
                                        <p:tgtEl>
                                          <p:spTgt spid="1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 grpId="0" build="p" bldLvl="5" animBg="1" advAuto="0"/>
      <p:bldP spid="1039" grpId="0" animBg="1" advAuto="0"/>
      <p:bldP spid="1040" grpId="0" animBg="1" advAuto="0"/>
      <p:bldP spid="1041" grpId="0" animBg="1" advAuto="0"/>
      <p:bldP spid="1042" grpId="0" animBg="1" advAuto="0"/>
      <p:bldP spid="1043" grpId="0" animBg="1" advAuto="0"/>
      <p:bldP spid="1044" grpId="0" animBg="1" advAuto="0"/>
      <p:bldP spid="1045" grpId="0" animBg="1" advAuto="0"/>
      <p:bldP spid="1046" grpId="0" animBg="1" advAuto="0"/>
      <p:bldP spid="1047" grpId="0" animBg="1" advAuto="0"/>
      <p:bldP spid="1048" grpId="0" animBg="1" advAuto="0"/>
      <p:bldP spid="1049" grpId="0" animBg="1" advAuto="0"/>
      <p:bldP spid="1050" grpId="0" animBg="1" advAuto="0"/>
      <p:bldP spid="1051" grpId="0" animBg="1" advAuto="0"/>
      <p:bldP spid="1052" grpId="0" animBg="1" advAuto="0"/>
      <p:bldP spid="1053" grpId="0" animBg="1" advAuto="0"/>
      <p:bldP spid="1054" grpId="0" animBg="1" advAuto="0"/>
      <p:bldP spid="1055" grpId="0" animBg="1" advAuto="0"/>
      <p:bldP spid="1056" grpId="0" animBg="1" advAuto="0"/>
      <p:bldP spid="1057" grpId="0" animBg="1" advAuto="0"/>
      <p:bldP spid="1058" grpId="0" animBg="1" advAuto="0"/>
      <p:bldP spid="1059" grpId="0" animBg="1" advAuto="0"/>
      <p:bldP spid="1060" grpId="0" animBg="1" advAuto="0"/>
      <p:bldP spid="1061" grpId="0" animBg="1" advAuto="0"/>
      <p:bldP spid="1062" grpId="0" animBg="1" advAuto="0"/>
      <p:bldP spid="1063" grpId="0" animBg="1" advAuto="0"/>
      <p:bldP spid="1064" grpId="0" animBg="1" advAuto="0"/>
      <p:bldP spid="1065" grpId="0" animBg="1" advAuto="0"/>
      <p:bldP spid="1066" grpId="0" animBg="1" advAuto="0"/>
      <p:bldP spid="1067" grpId="0" animBg="1" advAuto="0"/>
      <p:bldP spid="1068" grpId="0" animBg="1" advAuto="0"/>
      <p:bldP spid="1069" grpId="0" animBg="1" advAuto="0"/>
      <p:bldP spid="1070" grpId="0" animBg="1" advAuto="0"/>
      <p:bldP spid="1071" grpId="0" animBg="1" advAuto="0"/>
      <p:bldP spid="1072" grpId="0" animBg="1" advAuto="0"/>
      <p:bldP spid="1073" grpId="0" animBg="1" advAuto="0"/>
      <p:bldP spid="1074" grpId="0" animBg="1" advAuto="0"/>
      <p:bldP spid="1075" grpId="0" animBg="1" advAuto="0"/>
      <p:bldP spid="1076" grpId="0" animBg="1" advAuto="0"/>
      <p:bldP spid="1077" grpId="0" animBg="1" advAuto="0"/>
      <p:bldP spid="1078" grpId="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raph Paths"/>
          <p:cNvSpPr txBox="1">
            <a:spLocks noGrp="1"/>
          </p:cNvSpPr>
          <p:nvPr>
            <p:ph type="title"/>
          </p:nvPr>
        </p:nvSpPr>
        <p:spPr>
          <a:xfrm>
            <a:off x="400050" y="0"/>
            <a:ext cx="21964650" cy="2095500"/>
          </a:xfrm>
          <a:prstGeom prst="rect">
            <a:avLst/>
          </a:prstGeom>
        </p:spPr>
        <p:txBody>
          <a:bodyPr/>
          <a:lstStyle/>
          <a:p>
            <a:r>
              <a:t>Graph Paths</a:t>
            </a:r>
          </a:p>
        </p:txBody>
      </p:sp>
      <p:sp>
        <p:nvSpPr>
          <p:cNvPr id="97" name="Path…"/>
          <p:cNvSpPr txBox="1">
            <a:spLocks noGrp="1"/>
          </p:cNvSpPr>
          <p:nvPr>
            <p:ph type="body" sz="half" idx="1"/>
          </p:nvPr>
        </p:nvSpPr>
        <p:spPr>
          <a:xfrm>
            <a:off x="186500" y="2438400"/>
            <a:ext cx="16233577" cy="6853337"/>
          </a:xfrm>
          <a:prstGeom prst="rect">
            <a:avLst/>
          </a:prstGeom>
        </p:spPr>
        <p:txBody>
          <a:bodyPr/>
          <a:lstStyle/>
          <a:p>
            <a:pPr>
              <a:buBlip>
                <a:blip r:embed="rId3"/>
              </a:buBlip>
            </a:pPr>
            <a:r>
              <a:t>Path</a:t>
            </a:r>
          </a:p>
          <a:p>
            <a:pPr lvl="2">
              <a:buBlip>
                <a:blip r:embed="rId3"/>
              </a:buBlip>
            </a:pPr>
            <a:r>
              <a:t>A sequence of edges between two vertices</a:t>
            </a:r>
          </a:p>
          <a:p>
            <a:pPr>
              <a:buBlip>
                <a:blip r:embed="rId3"/>
              </a:buBlip>
            </a:pPr>
            <a:r>
              <a:t>Simple Path</a:t>
            </a:r>
          </a:p>
          <a:p>
            <a:pPr lvl="2">
              <a:buBlip>
                <a:blip r:embed="rId3"/>
              </a:buBlip>
            </a:pPr>
            <a:r>
              <a:t>Does not pass through any vertex more than one time </a:t>
            </a:r>
          </a:p>
        </p:txBody>
      </p:sp>
      <p:cxnSp>
        <p:nvCxnSpPr>
          <p:cNvPr id="98" name="Connection Line"/>
          <p:cNvCxnSpPr>
            <a:stCxn id="99" idx="0"/>
            <a:endCxn id="104" idx="0"/>
          </p:cNvCxnSpPr>
          <p:nvPr/>
        </p:nvCxnSpPr>
        <p:spPr>
          <a:xfrm>
            <a:off x="13925550" y="8705850"/>
            <a:ext cx="2271515" cy="1460500"/>
          </a:xfrm>
          <a:prstGeom prst="straightConnector1">
            <a:avLst/>
          </a:prstGeom>
          <a:ln w="88900" cap="sq">
            <a:solidFill>
              <a:srgbClr val="941100"/>
            </a:solidFill>
            <a:miter lim="400000"/>
          </a:ln>
        </p:spPr>
      </p:cxnSp>
      <p:sp>
        <p:nvSpPr>
          <p:cNvPr id="99"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0" name="Connection Line"/>
          <p:cNvCxnSpPr>
            <a:stCxn id="106" idx="0"/>
            <a:endCxn id="101" idx="0"/>
          </p:cNvCxnSpPr>
          <p:nvPr/>
        </p:nvCxnSpPr>
        <p:spPr>
          <a:xfrm flipH="1">
            <a:off x="12039600" y="11245850"/>
            <a:ext cx="4698635" cy="317500"/>
          </a:xfrm>
          <a:prstGeom prst="straightConnector1">
            <a:avLst/>
          </a:prstGeom>
          <a:ln w="88900" cap="sq">
            <a:solidFill>
              <a:srgbClr val="941100"/>
            </a:solidFill>
            <a:miter lim="400000"/>
          </a:ln>
        </p:spPr>
      </p:cxnSp>
      <p:sp>
        <p:nvSpPr>
          <p:cNvPr id="101"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2" name="Connection Line"/>
          <p:cNvCxnSpPr>
            <a:stCxn id="104" idx="0"/>
            <a:endCxn id="106" idx="0"/>
          </p:cNvCxnSpPr>
          <p:nvPr/>
        </p:nvCxnSpPr>
        <p:spPr>
          <a:xfrm>
            <a:off x="16197064" y="10166350"/>
            <a:ext cx="541171" cy="1079500"/>
          </a:xfrm>
          <a:prstGeom prst="straightConnector1">
            <a:avLst/>
          </a:prstGeom>
          <a:ln w="88900" cap="sq">
            <a:solidFill>
              <a:srgbClr val="941100"/>
            </a:solidFill>
            <a:miter lim="400000"/>
          </a:ln>
        </p:spPr>
      </p:cxnSp>
      <p:cxnSp>
        <p:nvCxnSpPr>
          <p:cNvPr id="103" name="Connection Line"/>
          <p:cNvCxnSpPr>
            <a:stCxn id="110" idx="0"/>
            <a:endCxn id="104" idx="0"/>
          </p:cNvCxnSpPr>
          <p:nvPr/>
        </p:nvCxnSpPr>
        <p:spPr>
          <a:xfrm flipH="1">
            <a:off x="16197064" y="8515350"/>
            <a:ext cx="4586486" cy="1651000"/>
          </a:xfrm>
          <a:prstGeom prst="straightConnector1">
            <a:avLst/>
          </a:prstGeom>
          <a:ln w="88900" cap="sq">
            <a:solidFill>
              <a:srgbClr val="941100"/>
            </a:solidFill>
            <a:miter lim="400000"/>
          </a:ln>
        </p:spPr>
      </p:cxnSp>
      <p:sp>
        <p:nvSpPr>
          <p:cNvPr id="104"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5" name="Connection Line"/>
          <p:cNvCxnSpPr>
            <a:stCxn id="108" idx="0"/>
            <a:endCxn id="106" idx="0"/>
          </p:cNvCxnSpPr>
          <p:nvPr/>
        </p:nvCxnSpPr>
        <p:spPr>
          <a:xfrm flipH="1">
            <a:off x="16738234" y="10648950"/>
            <a:ext cx="3892916" cy="596900"/>
          </a:xfrm>
          <a:prstGeom prst="straightConnector1">
            <a:avLst/>
          </a:prstGeom>
          <a:ln w="88900" cap="sq">
            <a:solidFill>
              <a:srgbClr val="941100"/>
            </a:solidFill>
            <a:miter lim="400000"/>
          </a:ln>
        </p:spPr>
      </p:cxnSp>
      <p:sp>
        <p:nvSpPr>
          <p:cNvPr id="106"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7" name="Connection Line"/>
          <p:cNvCxnSpPr>
            <a:stCxn id="110" idx="0"/>
            <a:endCxn id="108" idx="0"/>
          </p:cNvCxnSpPr>
          <p:nvPr/>
        </p:nvCxnSpPr>
        <p:spPr>
          <a:xfrm flipH="1">
            <a:off x="20631150" y="8515350"/>
            <a:ext cx="152400" cy="2133600"/>
          </a:xfrm>
          <a:prstGeom prst="straightConnector1">
            <a:avLst/>
          </a:prstGeom>
          <a:ln w="88900" cap="sq">
            <a:solidFill>
              <a:srgbClr val="941100"/>
            </a:solidFill>
            <a:miter lim="400000"/>
          </a:ln>
        </p:spPr>
      </p:cxnSp>
      <p:sp>
        <p:nvSpPr>
          <p:cNvPr id="108"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09" name="Connection Line"/>
          <p:cNvCxnSpPr>
            <a:stCxn id="112" idx="0"/>
            <a:endCxn id="110" idx="0"/>
          </p:cNvCxnSpPr>
          <p:nvPr/>
        </p:nvCxnSpPr>
        <p:spPr>
          <a:xfrm>
            <a:off x="20307300" y="5334000"/>
            <a:ext cx="476250" cy="3181350"/>
          </a:xfrm>
          <a:prstGeom prst="straightConnector1">
            <a:avLst/>
          </a:prstGeom>
          <a:ln w="88900" cap="sq">
            <a:solidFill>
              <a:srgbClr val="941100"/>
            </a:solidFill>
            <a:miter lim="400000"/>
          </a:ln>
        </p:spPr>
      </p:cxnSp>
      <p:sp>
        <p:nvSpPr>
          <p:cNvPr id="110"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11" name="Connection Line"/>
          <p:cNvCxnSpPr>
            <a:stCxn id="113" idx="0"/>
            <a:endCxn id="112" idx="0"/>
          </p:cNvCxnSpPr>
          <p:nvPr/>
        </p:nvCxnSpPr>
        <p:spPr>
          <a:xfrm>
            <a:off x="18516600" y="3619500"/>
            <a:ext cx="1790700" cy="1714500"/>
          </a:xfrm>
          <a:prstGeom prst="straightConnector1">
            <a:avLst/>
          </a:prstGeom>
          <a:ln w="88900" cap="sq">
            <a:solidFill>
              <a:srgbClr val="941100"/>
            </a:solidFill>
            <a:miter lim="400000"/>
          </a:ln>
        </p:spPr>
      </p:cxnSp>
      <p:sp>
        <p:nvSpPr>
          <p:cNvPr id="112"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3"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14" name="Connection Line"/>
          <p:cNvCxnSpPr>
            <a:stCxn id="99" idx="0"/>
            <a:endCxn id="101" idx="0"/>
          </p:cNvCxnSpPr>
          <p:nvPr/>
        </p:nvCxnSpPr>
        <p:spPr>
          <a:xfrm flipH="1">
            <a:off x="12039600" y="8705850"/>
            <a:ext cx="1885950" cy="2857500"/>
          </a:xfrm>
          <a:prstGeom prst="straightConnector1">
            <a:avLst/>
          </a:prstGeom>
          <a:ln w="88900" cap="sq">
            <a:solidFill>
              <a:srgbClr val="941100"/>
            </a:solidFill>
            <a:miter lim="400000"/>
          </a:ln>
        </p:spPr>
      </p:cxnSp>
      <p:sp>
        <p:nvSpPr>
          <p:cNvPr id="115" name="Circle"/>
          <p:cNvSpPr/>
          <p:nvPr/>
        </p:nvSpPr>
        <p:spPr>
          <a:xfrm>
            <a:off x="16465184" y="10972800"/>
            <a:ext cx="609601" cy="609600"/>
          </a:xfrm>
          <a:prstGeom prst="ellipse">
            <a:avLst/>
          </a:prstGeom>
          <a:blipFill>
            <a:blip r:embed="rId4"/>
          </a:blipFill>
          <a:ln w="152400">
            <a:solidFill>
              <a:srgbClr val="1479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6" name="Circle"/>
          <p:cNvSpPr/>
          <p:nvPr/>
        </p:nvSpPr>
        <p:spPr>
          <a:xfrm>
            <a:off x="20326350" y="10344150"/>
            <a:ext cx="609600" cy="609600"/>
          </a:xfrm>
          <a:prstGeom prst="ellipse">
            <a:avLst/>
          </a:prstGeom>
          <a:blipFill>
            <a:blip r:embed="rId4"/>
          </a:blipFill>
          <a:ln w="152400">
            <a:solidFill>
              <a:srgbClr val="1479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7" name="Circle"/>
          <p:cNvSpPr/>
          <p:nvPr/>
        </p:nvSpPr>
        <p:spPr>
          <a:xfrm>
            <a:off x="20492102" y="8210550"/>
            <a:ext cx="609601" cy="609600"/>
          </a:xfrm>
          <a:prstGeom prst="ellipse">
            <a:avLst/>
          </a:prstGeom>
          <a:blipFill>
            <a:blip r:embed="rId4"/>
          </a:blipFill>
          <a:ln w="152400">
            <a:solidFill>
              <a:srgbClr val="1479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18" name="Circle"/>
          <p:cNvSpPr/>
          <p:nvPr/>
        </p:nvSpPr>
        <p:spPr>
          <a:xfrm>
            <a:off x="11753850" y="11277600"/>
            <a:ext cx="609600" cy="609600"/>
          </a:xfrm>
          <a:prstGeom prst="ellipse">
            <a:avLst/>
          </a:prstGeom>
          <a:blipFill>
            <a:blip r:embed="rId4"/>
          </a:blipFill>
          <a:ln w="152400">
            <a:solidFill>
              <a:srgbClr val="1479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19" name="Connection Line"/>
          <p:cNvCxnSpPr>
            <a:stCxn id="117" idx="0"/>
            <a:endCxn id="116" idx="0"/>
          </p:cNvCxnSpPr>
          <p:nvPr/>
        </p:nvCxnSpPr>
        <p:spPr>
          <a:xfrm flipH="1">
            <a:off x="20631150" y="8515350"/>
            <a:ext cx="165753" cy="2133600"/>
          </a:xfrm>
          <a:prstGeom prst="straightConnector1">
            <a:avLst/>
          </a:prstGeom>
          <a:ln w="152400">
            <a:solidFill>
              <a:srgbClr val="147900"/>
            </a:solidFill>
            <a:miter lim="400000"/>
          </a:ln>
        </p:spPr>
      </p:cxnSp>
      <p:cxnSp>
        <p:nvCxnSpPr>
          <p:cNvPr id="120" name="Connection Line"/>
          <p:cNvCxnSpPr>
            <a:stCxn id="115" idx="0"/>
            <a:endCxn id="116" idx="0"/>
          </p:cNvCxnSpPr>
          <p:nvPr/>
        </p:nvCxnSpPr>
        <p:spPr>
          <a:xfrm flipV="1">
            <a:off x="16769984" y="10648950"/>
            <a:ext cx="3861166" cy="628650"/>
          </a:xfrm>
          <a:prstGeom prst="straightConnector1">
            <a:avLst/>
          </a:prstGeom>
          <a:ln w="152400">
            <a:solidFill>
              <a:srgbClr val="147900"/>
            </a:solidFill>
            <a:miter lim="400000"/>
          </a:ln>
        </p:spPr>
      </p:cxnSp>
      <p:cxnSp>
        <p:nvCxnSpPr>
          <p:cNvPr id="121" name="Connection Line"/>
          <p:cNvCxnSpPr>
            <a:stCxn id="115" idx="0"/>
            <a:endCxn id="118" idx="0"/>
          </p:cNvCxnSpPr>
          <p:nvPr/>
        </p:nvCxnSpPr>
        <p:spPr>
          <a:xfrm flipH="1">
            <a:off x="12058650" y="11277600"/>
            <a:ext cx="4711335" cy="304800"/>
          </a:xfrm>
          <a:prstGeom prst="straightConnector1">
            <a:avLst/>
          </a:prstGeom>
          <a:ln w="152400">
            <a:solidFill>
              <a:srgbClr val="147900"/>
            </a:solidFill>
            <a:miter lim="400000"/>
          </a:ln>
        </p:spPr>
      </p:cxnSp>
      <p:sp>
        <p:nvSpPr>
          <p:cNvPr id="122" name="Circle"/>
          <p:cNvSpPr/>
          <p:nvPr/>
        </p:nvSpPr>
        <p:spPr>
          <a:xfrm>
            <a:off x="15860514" y="9829800"/>
            <a:ext cx="609601" cy="609600"/>
          </a:xfrm>
          <a:prstGeom prst="ellipse">
            <a:avLst/>
          </a:prstGeom>
          <a:blipFill>
            <a:blip r:embed="rId4"/>
          </a:blipFill>
          <a:ln w="152400">
            <a:solidFill>
              <a:srgbClr val="1479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23" name="Circle"/>
          <p:cNvSpPr/>
          <p:nvPr/>
        </p:nvSpPr>
        <p:spPr>
          <a:xfrm>
            <a:off x="13601700" y="8420100"/>
            <a:ext cx="609600" cy="609600"/>
          </a:xfrm>
          <a:prstGeom prst="ellipse">
            <a:avLst/>
          </a:prstGeom>
          <a:blipFill>
            <a:blip r:embed="rId4"/>
          </a:blipFill>
          <a:ln w="152400">
            <a:solidFill>
              <a:srgbClr val="1479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24" name="Connection Line"/>
          <p:cNvCxnSpPr>
            <a:stCxn id="123" idx="0"/>
            <a:endCxn id="118" idx="0"/>
          </p:cNvCxnSpPr>
          <p:nvPr/>
        </p:nvCxnSpPr>
        <p:spPr>
          <a:xfrm flipH="1">
            <a:off x="12058650" y="8724900"/>
            <a:ext cx="1847850" cy="2857500"/>
          </a:xfrm>
          <a:prstGeom prst="straightConnector1">
            <a:avLst/>
          </a:prstGeom>
          <a:ln w="152400">
            <a:solidFill>
              <a:srgbClr val="147900"/>
            </a:solidFill>
            <a:miter lim="400000"/>
          </a:ln>
        </p:spPr>
      </p:cxnSp>
      <p:cxnSp>
        <p:nvCxnSpPr>
          <p:cNvPr id="125" name="Connection Line"/>
          <p:cNvCxnSpPr>
            <a:stCxn id="123" idx="0"/>
            <a:endCxn id="122" idx="0"/>
          </p:cNvCxnSpPr>
          <p:nvPr/>
        </p:nvCxnSpPr>
        <p:spPr>
          <a:xfrm>
            <a:off x="13906500" y="8724900"/>
            <a:ext cx="2258815" cy="1409700"/>
          </a:xfrm>
          <a:prstGeom prst="straightConnector1">
            <a:avLst/>
          </a:prstGeom>
          <a:ln w="152400">
            <a:solidFill>
              <a:srgbClr val="147900"/>
            </a:solidFill>
            <a:miter lim="400000"/>
          </a:ln>
        </p:spPr>
      </p:cxnSp>
      <p:cxnSp>
        <p:nvCxnSpPr>
          <p:cNvPr id="126" name="Connection Line"/>
          <p:cNvCxnSpPr>
            <a:stCxn id="122" idx="0"/>
            <a:endCxn id="115" idx="0"/>
          </p:cNvCxnSpPr>
          <p:nvPr/>
        </p:nvCxnSpPr>
        <p:spPr>
          <a:xfrm>
            <a:off x="16165314" y="10134600"/>
            <a:ext cx="604671" cy="1143000"/>
          </a:xfrm>
          <a:prstGeom prst="straightConnector1">
            <a:avLst/>
          </a:prstGeom>
          <a:ln w="152400">
            <a:solidFill>
              <a:srgbClr val="147900"/>
            </a:solidFill>
            <a:miter lim="400000"/>
          </a:ln>
        </p:spPr>
      </p:cxnSp>
      <p:sp>
        <p:nvSpPr>
          <p:cNvPr id="127"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128"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129"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130"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131"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132"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133"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134"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
        <p:nvSpPr>
          <p:cNvPr id="135" name="1"/>
          <p:cNvSpPr txBox="1"/>
          <p:nvPr/>
        </p:nvSpPr>
        <p:spPr>
          <a:xfrm>
            <a:off x="21132800" y="9105900"/>
            <a:ext cx="501650" cy="8858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5300" b="1">
                <a:solidFill>
                  <a:schemeClr val="accent3">
                    <a:hueOff val="914337"/>
                    <a:satOff val="31515"/>
                    <a:lumOff val="-30790"/>
                  </a:schemeClr>
                </a:solidFill>
                <a:latin typeface="Times New Roman"/>
                <a:ea typeface="Times New Roman"/>
                <a:cs typeface="Times New Roman"/>
                <a:sym typeface="Times New Roman"/>
              </a:defRPr>
            </a:lvl1pPr>
          </a:lstStyle>
          <a:p>
            <a:r>
              <a:t>1</a:t>
            </a:r>
          </a:p>
        </p:txBody>
      </p:sp>
      <p:sp>
        <p:nvSpPr>
          <p:cNvPr id="136" name="2"/>
          <p:cNvSpPr txBox="1"/>
          <p:nvPr/>
        </p:nvSpPr>
        <p:spPr>
          <a:xfrm>
            <a:off x="18830376" y="11105836"/>
            <a:ext cx="501651" cy="885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5300" b="1">
                <a:solidFill>
                  <a:schemeClr val="accent3">
                    <a:hueOff val="914337"/>
                    <a:satOff val="31515"/>
                    <a:lumOff val="-30790"/>
                  </a:schemeClr>
                </a:solidFill>
                <a:latin typeface="Times New Roman"/>
                <a:ea typeface="Times New Roman"/>
                <a:cs typeface="Times New Roman"/>
                <a:sym typeface="Times New Roman"/>
              </a:defRPr>
            </a:lvl1pPr>
          </a:lstStyle>
          <a:p>
            <a:r>
              <a:t>2</a:t>
            </a:r>
          </a:p>
        </p:txBody>
      </p:sp>
      <p:sp>
        <p:nvSpPr>
          <p:cNvPr id="137" name="3"/>
          <p:cNvSpPr txBox="1"/>
          <p:nvPr/>
        </p:nvSpPr>
        <p:spPr>
          <a:xfrm>
            <a:off x="16585834" y="10010793"/>
            <a:ext cx="501651" cy="885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5300" b="1">
                <a:solidFill>
                  <a:schemeClr val="accent3">
                    <a:hueOff val="914337"/>
                    <a:satOff val="31515"/>
                    <a:lumOff val="-30790"/>
                  </a:schemeClr>
                </a:solidFill>
                <a:latin typeface="Times New Roman"/>
                <a:ea typeface="Times New Roman"/>
                <a:cs typeface="Times New Roman"/>
                <a:sym typeface="Times New Roman"/>
              </a:defRPr>
            </a:lvl1pPr>
          </a:lstStyle>
          <a:p>
            <a:r>
              <a:t>3</a:t>
            </a:r>
          </a:p>
        </p:txBody>
      </p:sp>
      <p:sp>
        <p:nvSpPr>
          <p:cNvPr id="138" name="4"/>
          <p:cNvSpPr txBox="1"/>
          <p:nvPr/>
        </p:nvSpPr>
        <p:spPr>
          <a:xfrm>
            <a:off x="14477634" y="9310696"/>
            <a:ext cx="501651" cy="885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5300" b="1">
                <a:solidFill>
                  <a:schemeClr val="accent3">
                    <a:hueOff val="914337"/>
                    <a:satOff val="31515"/>
                    <a:lumOff val="-30790"/>
                  </a:schemeClr>
                </a:solidFill>
                <a:latin typeface="Times New Roman"/>
                <a:ea typeface="Times New Roman"/>
                <a:cs typeface="Times New Roman"/>
                <a:sym typeface="Times New Roman"/>
              </a:defRPr>
            </a:lvl1pPr>
          </a:lstStyle>
          <a:p>
            <a:r>
              <a:t>4</a:t>
            </a:r>
          </a:p>
        </p:txBody>
      </p:sp>
      <p:sp>
        <p:nvSpPr>
          <p:cNvPr id="139" name="5"/>
          <p:cNvSpPr txBox="1"/>
          <p:nvPr/>
        </p:nvSpPr>
        <p:spPr>
          <a:xfrm>
            <a:off x="12439650" y="9280543"/>
            <a:ext cx="501650" cy="885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5300" b="1">
                <a:solidFill>
                  <a:schemeClr val="accent3">
                    <a:hueOff val="914337"/>
                    <a:satOff val="31515"/>
                    <a:lumOff val="-30790"/>
                  </a:schemeClr>
                </a:solidFill>
                <a:latin typeface="Times New Roman"/>
                <a:ea typeface="Times New Roman"/>
                <a:cs typeface="Times New Roman"/>
                <a:sym typeface="Times New Roman"/>
              </a:defRPr>
            </a:lvl1pPr>
          </a:lstStyle>
          <a:p>
            <a:r>
              <a:t>5</a:t>
            </a:r>
          </a:p>
        </p:txBody>
      </p:sp>
      <p:sp>
        <p:nvSpPr>
          <p:cNvPr id="140" name="6"/>
          <p:cNvSpPr txBox="1"/>
          <p:nvPr/>
        </p:nvSpPr>
        <p:spPr>
          <a:xfrm>
            <a:off x="13773150" y="11520496"/>
            <a:ext cx="501650" cy="8858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5300" b="1">
                <a:solidFill>
                  <a:schemeClr val="accent3">
                    <a:hueOff val="914337"/>
                    <a:satOff val="31515"/>
                    <a:lumOff val="-30790"/>
                  </a:schemeClr>
                </a:solidFill>
                <a:latin typeface="Times New Roman"/>
                <a:ea typeface="Times New Roman"/>
                <a:cs typeface="Times New Roman"/>
                <a:sym typeface="Times New Roman"/>
              </a:defRPr>
            </a:lvl1pPr>
          </a:lstStyle>
          <a:p>
            <a:r>
              <a:t>6</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699">
        <p159:morph option="byObject"/>
      </p:transition>
    </mc:Choice>
    <mc:Fallback xmlns:a14="http://schemas.microsoft.com/office/drawing/2010/main" xmlns:m="http://schemas.openxmlformats.org/officeDocument/2006/math"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96"/>
                                        </p:tgtEl>
                                        <p:attrNameLst>
                                          <p:attrName>style.visibility</p:attrName>
                                        </p:attrNameLst>
                                      </p:cBhvr>
                                      <p:to>
                                        <p:strVal val="visible"/>
                                      </p:to>
                                    </p:set>
                                    <p:anim calcmode="lin" valueType="num">
                                      <p:cBhvr>
                                        <p:cTn id="7" dur="1000" fill="hold"/>
                                        <p:tgtEl>
                                          <p:spTgt spid="96"/>
                                        </p:tgtEl>
                                        <p:attrNameLst>
                                          <p:attrName>ppt_w</p:attrName>
                                        </p:attrNameLst>
                                      </p:cBhvr>
                                      <p:tavLst>
                                        <p:tav tm="0">
                                          <p:val>
                                            <p:strVal val="4*#ppt_w"/>
                                          </p:val>
                                        </p:tav>
                                        <p:tav tm="100000">
                                          <p:val>
                                            <p:strVal val="#ppt_w"/>
                                          </p:val>
                                        </p:tav>
                                      </p:tavLst>
                                    </p:anim>
                                    <p:anim calcmode="lin" valueType="num">
                                      <p:cBhvr>
                                        <p:cTn id="8" dur="1000" fill="hold"/>
                                        <p:tgtEl>
                                          <p:spTgt spid="9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97">
                                            <p:bg/>
                                          </p:spTgt>
                                        </p:tgtEl>
                                        <p:attrNameLst>
                                          <p:attrName>style.visibility</p:attrName>
                                        </p:attrNameLst>
                                      </p:cBhvr>
                                      <p:to>
                                        <p:strVal val="visible"/>
                                      </p:to>
                                    </p:set>
                                    <p:animEffect transition="in" filter="fade">
                                      <p:cBhvr>
                                        <p:cTn id="12" dur="500"/>
                                        <p:tgtEl>
                                          <p:spTgt spid="97">
                                            <p:bg/>
                                          </p:spTgt>
                                        </p:tgtEl>
                                      </p:cBhvr>
                                    </p:animEffect>
                                  </p:childTnLst>
                                </p:cTn>
                              </p:par>
                              <p:par>
                                <p:cTn id="13" presetID="10" presetClass="entr" presetSubtype="0" fill="hold" grpId="0" nodeType="withEffect">
                                  <p:stCondLst>
                                    <p:cond delay="0"/>
                                  </p:stCondLst>
                                  <p:iterate>
                                    <p:tmAbs val="0"/>
                                  </p:iterate>
                                  <p:childTnLst>
                                    <p:set>
                                      <p:cBhvr>
                                        <p:cTn id="14" fill="hold"/>
                                        <p:tgtEl>
                                          <p:spTgt spid="97">
                                            <p:txEl>
                                              <p:pRg st="0" end="0"/>
                                            </p:txEl>
                                          </p:spTgt>
                                        </p:tgtEl>
                                        <p:attrNameLst>
                                          <p:attrName>style.visibility</p:attrName>
                                        </p:attrNameLst>
                                      </p:cBhvr>
                                      <p:to>
                                        <p:strVal val="visible"/>
                                      </p:to>
                                    </p:set>
                                    <p:animEffect transition="in" filter="fade">
                                      <p:cBhvr>
                                        <p:cTn id="15" dur="500"/>
                                        <p:tgtEl>
                                          <p:spTgt spid="97">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97">
                                            <p:txEl>
                                              <p:pRg st="1" end="1"/>
                                            </p:txEl>
                                          </p:spTgt>
                                        </p:tgtEl>
                                        <p:attrNameLst>
                                          <p:attrName>style.visibility</p:attrName>
                                        </p:attrNameLst>
                                      </p:cBhvr>
                                      <p:to>
                                        <p:strVal val="visible"/>
                                      </p:to>
                                    </p:set>
                                    <p:animEffect transition="in" filter="fade">
                                      <p:cBhvr>
                                        <p:cTn id="19" dur="500"/>
                                        <p:tgtEl>
                                          <p:spTgt spid="9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iterate>
                                    <p:tmAbs val="0"/>
                                  </p:iterate>
                                  <p:childTnLst>
                                    <p:set>
                                      <p:cBhvr>
                                        <p:cTn id="23" fill="hold"/>
                                        <p:tgtEl>
                                          <p:spTgt spid="117"/>
                                        </p:tgtEl>
                                        <p:attrNameLst>
                                          <p:attrName>style.visibility</p:attrName>
                                        </p:attrNameLst>
                                      </p:cBhvr>
                                      <p:to>
                                        <p:strVal val="visible"/>
                                      </p:to>
                                    </p:set>
                                    <p:animEffect transition="in" filter="wipe(up)">
                                      <p:cBhvr>
                                        <p:cTn id="24" dur="500"/>
                                        <p:tgtEl>
                                          <p:spTgt spid="117"/>
                                        </p:tgtEl>
                                      </p:cBhvr>
                                    </p:animEffect>
                                  </p:childTnLst>
                                </p:cTn>
                              </p:par>
                            </p:childTnLst>
                          </p:cTn>
                        </p:par>
                        <p:par>
                          <p:cTn id="25" fill="hold">
                            <p:stCondLst>
                              <p:cond delay="500"/>
                            </p:stCondLst>
                            <p:childTnLst>
                              <p:par>
                                <p:cTn id="26" presetID="22" presetClass="entr" presetSubtype="1" fill="hold" grpId="0" nodeType="afterEffect">
                                  <p:stCondLst>
                                    <p:cond delay="200"/>
                                  </p:stCondLst>
                                  <p:iterate>
                                    <p:tmAbs val="0"/>
                                  </p:iterate>
                                  <p:childTnLst>
                                    <p:set>
                                      <p:cBhvr>
                                        <p:cTn id="27" fill="hold"/>
                                        <p:tgtEl>
                                          <p:spTgt spid="119"/>
                                        </p:tgtEl>
                                        <p:attrNameLst>
                                          <p:attrName>style.visibility</p:attrName>
                                        </p:attrNameLst>
                                      </p:cBhvr>
                                      <p:to>
                                        <p:strVal val="visible"/>
                                      </p:to>
                                    </p:set>
                                    <p:animEffect transition="in" filter="wipe(up)">
                                      <p:cBhvr>
                                        <p:cTn id="28" dur="500"/>
                                        <p:tgtEl>
                                          <p:spTgt spid="119"/>
                                        </p:tgtEl>
                                      </p:cBhvr>
                                    </p:animEffect>
                                  </p:childTnLst>
                                </p:cTn>
                              </p:par>
                            </p:childTnLst>
                          </p:cTn>
                        </p:par>
                        <p:par>
                          <p:cTn id="29" fill="hold">
                            <p:stCondLst>
                              <p:cond delay="1200"/>
                            </p:stCondLst>
                            <p:childTnLst>
                              <p:par>
                                <p:cTn id="30" presetID="10" presetClass="entr" fill="hold" grpId="0" nodeType="afterEffect">
                                  <p:stCondLst>
                                    <p:cond delay="0"/>
                                  </p:stCondLst>
                                  <p:iterate>
                                    <p:tmAbs val="0"/>
                                  </p:iterate>
                                  <p:childTnLst>
                                    <p:set>
                                      <p:cBhvr>
                                        <p:cTn id="31" fill="hold"/>
                                        <p:tgtEl>
                                          <p:spTgt spid="135"/>
                                        </p:tgtEl>
                                        <p:attrNameLst>
                                          <p:attrName>style.visibility</p:attrName>
                                        </p:attrNameLst>
                                      </p:cBhvr>
                                      <p:to>
                                        <p:strVal val="visible"/>
                                      </p:to>
                                    </p:set>
                                    <p:animEffect transition="in" filter="fade">
                                      <p:cBhvr>
                                        <p:cTn id="32" dur="500"/>
                                        <p:tgtEl>
                                          <p:spTgt spid="135"/>
                                        </p:tgtEl>
                                      </p:cBhvr>
                                    </p:animEffect>
                                  </p:childTnLst>
                                </p:cTn>
                              </p:par>
                            </p:childTnLst>
                          </p:cTn>
                        </p:par>
                        <p:par>
                          <p:cTn id="33" fill="hold">
                            <p:stCondLst>
                              <p:cond delay="1700"/>
                            </p:stCondLst>
                            <p:childTnLst>
                              <p:par>
                                <p:cTn id="34" presetID="22" presetClass="entr" presetSubtype="1" fill="hold" grpId="0" nodeType="afterEffect">
                                  <p:stCondLst>
                                    <p:cond delay="0"/>
                                  </p:stCondLst>
                                  <p:iterate>
                                    <p:tmAbs val="0"/>
                                  </p:iterate>
                                  <p:childTnLst>
                                    <p:set>
                                      <p:cBhvr>
                                        <p:cTn id="35" fill="hold"/>
                                        <p:tgtEl>
                                          <p:spTgt spid="116"/>
                                        </p:tgtEl>
                                        <p:attrNameLst>
                                          <p:attrName>style.visibility</p:attrName>
                                        </p:attrNameLst>
                                      </p:cBhvr>
                                      <p:to>
                                        <p:strVal val="visible"/>
                                      </p:to>
                                    </p:set>
                                    <p:animEffect transition="in" filter="wipe(up)">
                                      <p:cBhvr>
                                        <p:cTn id="36" dur="500"/>
                                        <p:tgtEl>
                                          <p:spTgt spid="116"/>
                                        </p:tgtEl>
                                      </p:cBhvr>
                                    </p:animEffect>
                                  </p:childTnLst>
                                </p:cTn>
                              </p:par>
                            </p:childTnLst>
                          </p:cTn>
                        </p:par>
                        <p:par>
                          <p:cTn id="37" fill="hold">
                            <p:stCondLst>
                              <p:cond delay="2200"/>
                            </p:stCondLst>
                            <p:childTnLst>
                              <p:par>
                                <p:cTn id="38" presetID="22" presetClass="entr" presetSubtype="2" fill="hold" grpId="0" nodeType="afterEffect">
                                  <p:stCondLst>
                                    <p:cond delay="200"/>
                                  </p:stCondLst>
                                  <p:iterate>
                                    <p:tmAbs val="0"/>
                                  </p:iterate>
                                  <p:childTnLst>
                                    <p:set>
                                      <p:cBhvr>
                                        <p:cTn id="39" fill="hold"/>
                                        <p:tgtEl>
                                          <p:spTgt spid="120"/>
                                        </p:tgtEl>
                                        <p:attrNameLst>
                                          <p:attrName>style.visibility</p:attrName>
                                        </p:attrNameLst>
                                      </p:cBhvr>
                                      <p:to>
                                        <p:strVal val="visible"/>
                                      </p:to>
                                    </p:set>
                                    <p:animEffect transition="in" filter="wipe(right)">
                                      <p:cBhvr>
                                        <p:cTn id="40" dur="500"/>
                                        <p:tgtEl>
                                          <p:spTgt spid="120"/>
                                        </p:tgtEl>
                                      </p:cBhvr>
                                    </p:animEffect>
                                  </p:childTnLst>
                                </p:cTn>
                              </p:par>
                            </p:childTnLst>
                          </p:cTn>
                        </p:par>
                        <p:par>
                          <p:cTn id="41" fill="hold">
                            <p:stCondLst>
                              <p:cond delay="2900"/>
                            </p:stCondLst>
                            <p:childTnLst>
                              <p:par>
                                <p:cTn id="42" presetID="10" presetClass="entr" fill="hold" grpId="0" nodeType="afterEffect">
                                  <p:stCondLst>
                                    <p:cond delay="0"/>
                                  </p:stCondLst>
                                  <p:iterate>
                                    <p:tmAbs val="0"/>
                                  </p:iterate>
                                  <p:childTnLst>
                                    <p:set>
                                      <p:cBhvr>
                                        <p:cTn id="43" fill="hold"/>
                                        <p:tgtEl>
                                          <p:spTgt spid="136"/>
                                        </p:tgtEl>
                                        <p:attrNameLst>
                                          <p:attrName>style.visibility</p:attrName>
                                        </p:attrNameLst>
                                      </p:cBhvr>
                                      <p:to>
                                        <p:strVal val="visible"/>
                                      </p:to>
                                    </p:set>
                                    <p:animEffect transition="in" filter="fade">
                                      <p:cBhvr>
                                        <p:cTn id="44" dur="500"/>
                                        <p:tgtEl>
                                          <p:spTgt spid="136"/>
                                        </p:tgtEl>
                                      </p:cBhvr>
                                    </p:animEffect>
                                  </p:childTnLst>
                                </p:cTn>
                              </p:par>
                            </p:childTnLst>
                          </p:cTn>
                        </p:par>
                        <p:par>
                          <p:cTn id="45" fill="hold">
                            <p:stCondLst>
                              <p:cond delay="3400"/>
                            </p:stCondLst>
                            <p:childTnLst>
                              <p:par>
                                <p:cTn id="46" presetID="22" presetClass="entr" presetSubtype="2" fill="hold" grpId="0" nodeType="afterEffect">
                                  <p:stCondLst>
                                    <p:cond delay="0"/>
                                  </p:stCondLst>
                                  <p:iterate>
                                    <p:tmAbs val="0"/>
                                  </p:iterate>
                                  <p:childTnLst>
                                    <p:set>
                                      <p:cBhvr>
                                        <p:cTn id="47" fill="hold"/>
                                        <p:tgtEl>
                                          <p:spTgt spid="115"/>
                                        </p:tgtEl>
                                        <p:attrNameLst>
                                          <p:attrName>style.visibility</p:attrName>
                                        </p:attrNameLst>
                                      </p:cBhvr>
                                      <p:to>
                                        <p:strVal val="visible"/>
                                      </p:to>
                                    </p:set>
                                    <p:animEffect transition="in" filter="wipe(right)">
                                      <p:cBhvr>
                                        <p:cTn id="48" dur="500"/>
                                        <p:tgtEl>
                                          <p:spTgt spid="115"/>
                                        </p:tgtEl>
                                      </p:cBhvr>
                                    </p:animEffect>
                                  </p:childTnLst>
                                </p:cTn>
                              </p:par>
                            </p:childTnLst>
                          </p:cTn>
                        </p:par>
                        <p:par>
                          <p:cTn id="49" fill="hold">
                            <p:stCondLst>
                              <p:cond delay="3900"/>
                            </p:stCondLst>
                            <p:childTnLst>
                              <p:par>
                                <p:cTn id="50" presetID="18" presetClass="entr" presetSubtype="9" fill="hold" grpId="0" nodeType="afterEffect">
                                  <p:stCondLst>
                                    <p:cond delay="0"/>
                                  </p:stCondLst>
                                  <p:iterate>
                                    <p:tmAbs val="0"/>
                                  </p:iterate>
                                  <p:childTnLst>
                                    <p:set>
                                      <p:cBhvr>
                                        <p:cTn id="51" fill="hold"/>
                                        <p:tgtEl>
                                          <p:spTgt spid="126"/>
                                        </p:tgtEl>
                                        <p:attrNameLst>
                                          <p:attrName>style.visibility</p:attrName>
                                        </p:attrNameLst>
                                      </p:cBhvr>
                                      <p:to>
                                        <p:strVal val="visible"/>
                                      </p:to>
                                    </p:set>
                                    <p:animEffect transition="in" filter="strips(upLeft)">
                                      <p:cBhvr>
                                        <p:cTn id="52" dur="200"/>
                                        <p:tgtEl>
                                          <p:spTgt spid="126"/>
                                        </p:tgtEl>
                                      </p:cBhvr>
                                    </p:animEffect>
                                  </p:childTnLst>
                                </p:cTn>
                              </p:par>
                            </p:childTnLst>
                          </p:cTn>
                        </p:par>
                        <p:par>
                          <p:cTn id="53" fill="hold">
                            <p:stCondLst>
                              <p:cond delay="4100"/>
                            </p:stCondLst>
                            <p:childTnLst>
                              <p:par>
                                <p:cTn id="54" presetID="10" presetClass="entr" fill="hold" grpId="0" nodeType="afterEffect">
                                  <p:stCondLst>
                                    <p:cond delay="0"/>
                                  </p:stCondLst>
                                  <p:iterate>
                                    <p:tmAbs val="0"/>
                                  </p:iterate>
                                  <p:childTnLst>
                                    <p:set>
                                      <p:cBhvr>
                                        <p:cTn id="55" fill="hold"/>
                                        <p:tgtEl>
                                          <p:spTgt spid="137"/>
                                        </p:tgtEl>
                                        <p:attrNameLst>
                                          <p:attrName>style.visibility</p:attrName>
                                        </p:attrNameLst>
                                      </p:cBhvr>
                                      <p:to>
                                        <p:strVal val="visible"/>
                                      </p:to>
                                    </p:set>
                                    <p:animEffect transition="in" filter="fade">
                                      <p:cBhvr>
                                        <p:cTn id="56" dur="500"/>
                                        <p:tgtEl>
                                          <p:spTgt spid="137"/>
                                        </p:tgtEl>
                                      </p:cBhvr>
                                    </p:animEffect>
                                  </p:childTnLst>
                                </p:cTn>
                              </p:par>
                            </p:childTnLst>
                          </p:cTn>
                        </p:par>
                        <p:par>
                          <p:cTn id="57" fill="hold">
                            <p:stCondLst>
                              <p:cond delay="4600"/>
                            </p:stCondLst>
                            <p:childTnLst>
                              <p:par>
                                <p:cTn id="58" presetID="22" presetClass="entr" presetSubtype="2" fill="hold" grpId="0" nodeType="afterEffect">
                                  <p:stCondLst>
                                    <p:cond delay="0"/>
                                  </p:stCondLst>
                                  <p:iterate>
                                    <p:tmAbs val="0"/>
                                  </p:iterate>
                                  <p:childTnLst>
                                    <p:set>
                                      <p:cBhvr>
                                        <p:cTn id="59" fill="hold"/>
                                        <p:tgtEl>
                                          <p:spTgt spid="122"/>
                                        </p:tgtEl>
                                        <p:attrNameLst>
                                          <p:attrName>style.visibility</p:attrName>
                                        </p:attrNameLst>
                                      </p:cBhvr>
                                      <p:to>
                                        <p:strVal val="visible"/>
                                      </p:to>
                                    </p:set>
                                    <p:animEffect transition="in" filter="wipe(right)">
                                      <p:cBhvr>
                                        <p:cTn id="60" dur="500"/>
                                        <p:tgtEl>
                                          <p:spTgt spid="122"/>
                                        </p:tgtEl>
                                      </p:cBhvr>
                                    </p:animEffect>
                                  </p:childTnLst>
                                </p:cTn>
                              </p:par>
                            </p:childTnLst>
                          </p:cTn>
                        </p:par>
                        <p:par>
                          <p:cTn id="61" fill="hold">
                            <p:stCondLst>
                              <p:cond delay="5100"/>
                            </p:stCondLst>
                            <p:childTnLst>
                              <p:par>
                                <p:cTn id="62" presetID="22" presetClass="entr" presetSubtype="2" fill="hold" grpId="0" nodeType="afterEffect">
                                  <p:stCondLst>
                                    <p:cond delay="0"/>
                                  </p:stCondLst>
                                  <p:iterate>
                                    <p:tmAbs val="0"/>
                                  </p:iterate>
                                  <p:childTnLst>
                                    <p:set>
                                      <p:cBhvr>
                                        <p:cTn id="63" fill="hold"/>
                                        <p:tgtEl>
                                          <p:spTgt spid="125"/>
                                        </p:tgtEl>
                                        <p:attrNameLst>
                                          <p:attrName>style.visibility</p:attrName>
                                        </p:attrNameLst>
                                      </p:cBhvr>
                                      <p:to>
                                        <p:strVal val="visible"/>
                                      </p:to>
                                    </p:set>
                                    <p:animEffect transition="in" filter="wipe(right)">
                                      <p:cBhvr>
                                        <p:cTn id="64" dur="500"/>
                                        <p:tgtEl>
                                          <p:spTgt spid="125"/>
                                        </p:tgtEl>
                                      </p:cBhvr>
                                    </p:animEffect>
                                  </p:childTnLst>
                                </p:cTn>
                              </p:par>
                            </p:childTnLst>
                          </p:cTn>
                        </p:par>
                        <p:par>
                          <p:cTn id="65" fill="hold">
                            <p:stCondLst>
                              <p:cond delay="5600"/>
                            </p:stCondLst>
                            <p:childTnLst>
                              <p:par>
                                <p:cTn id="66" presetID="10" presetClass="entr" fill="hold" grpId="0" nodeType="afterEffect">
                                  <p:stCondLst>
                                    <p:cond delay="0"/>
                                  </p:stCondLst>
                                  <p:iterate>
                                    <p:tmAbs val="0"/>
                                  </p:iterate>
                                  <p:childTnLst>
                                    <p:set>
                                      <p:cBhvr>
                                        <p:cTn id="67" fill="hold"/>
                                        <p:tgtEl>
                                          <p:spTgt spid="138"/>
                                        </p:tgtEl>
                                        <p:attrNameLst>
                                          <p:attrName>style.visibility</p:attrName>
                                        </p:attrNameLst>
                                      </p:cBhvr>
                                      <p:to>
                                        <p:strVal val="visible"/>
                                      </p:to>
                                    </p:set>
                                    <p:animEffect transition="in" filter="fade">
                                      <p:cBhvr>
                                        <p:cTn id="68" dur="500"/>
                                        <p:tgtEl>
                                          <p:spTgt spid="138"/>
                                        </p:tgtEl>
                                      </p:cBhvr>
                                    </p:animEffect>
                                  </p:childTnLst>
                                </p:cTn>
                              </p:par>
                            </p:childTnLst>
                          </p:cTn>
                        </p:par>
                        <p:par>
                          <p:cTn id="69" fill="hold">
                            <p:stCondLst>
                              <p:cond delay="6100"/>
                            </p:stCondLst>
                            <p:childTnLst>
                              <p:par>
                                <p:cTn id="70" presetID="22" presetClass="entr" presetSubtype="2" fill="hold" grpId="0" nodeType="afterEffect">
                                  <p:stCondLst>
                                    <p:cond delay="0"/>
                                  </p:stCondLst>
                                  <p:iterate>
                                    <p:tmAbs val="0"/>
                                  </p:iterate>
                                  <p:childTnLst>
                                    <p:set>
                                      <p:cBhvr>
                                        <p:cTn id="71" fill="hold"/>
                                        <p:tgtEl>
                                          <p:spTgt spid="123"/>
                                        </p:tgtEl>
                                        <p:attrNameLst>
                                          <p:attrName>style.visibility</p:attrName>
                                        </p:attrNameLst>
                                      </p:cBhvr>
                                      <p:to>
                                        <p:strVal val="visible"/>
                                      </p:to>
                                    </p:set>
                                    <p:animEffect transition="in" filter="wipe(right)">
                                      <p:cBhvr>
                                        <p:cTn id="72" dur="500"/>
                                        <p:tgtEl>
                                          <p:spTgt spid="123"/>
                                        </p:tgtEl>
                                      </p:cBhvr>
                                    </p:animEffect>
                                  </p:childTnLst>
                                </p:cTn>
                              </p:par>
                            </p:childTnLst>
                          </p:cTn>
                        </p:par>
                        <p:par>
                          <p:cTn id="73" fill="hold">
                            <p:stCondLst>
                              <p:cond delay="6600"/>
                            </p:stCondLst>
                            <p:childTnLst>
                              <p:par>
                                <p:cTn id="74" presetID="18" presetClass="entr" presetSubtype="12" fill="hold" grpId="0" nodeType="afterEffect">
                                  <p:stCondLst>
                                    <p:cond delay="0"/>
                                  </p:stCondLst>
                                  <p:iterate>
                                    <p:tmAbs val="0"/>
                                  </p:iterate>
                                  <p:childTnLst>
                                    <p:set>
                                      <p:cBhvr>
                                        <p:cTn id="75" fill="hold"/>
                                        <p:tgtEl>
                                          <p:spTgt spid="124"/>
                                        </p:tgtEl>
                                        <p:attrNameLst>
                                          <p:attrName>style.visibility</p:attrName>
                                        </p:attrNameLst>
                                      </p:cBhvr>
                                      <p:to>
                                        <p:strVal val="visible"/>
                                      </p:to>
                                    </p:set>
                                    <p:animEffect transition="in" filter="strips(downLeft)">
                                      <p:cBhvr>
                                        <p:cTn id="76" dur="500"/>
                                        <p:tgtEl>
                                          <p:spTgt spid="124"/>
                                        </p:tgtEl>
                                      </p:cBhvr>
                                    </p:animEffect>
                                  </p:childTnLst>
                                </p:cTn>
                              </p:par>
                            </p:childTnLst>
                          </p:cTn>
                        </p:par>
                        <p:par>
                          <p:cTn id="77" fill="hold">
                            <p:stCondLst>
                              <p:cond delay="7100"/>
                            </p:stCondLst>
                            <p:childTnLst>
                              <p:par>
                                <p:cTn id="78" presetID="10" presetClass="entr" fill="hold" grpId="0" nodeType="afterEffect">
                                  <p:stCondLst>
                                    <p:cond delay="0"/>
                                  </p:stCondLst>
                                  <p:iterate>
                                    <p:tmAbs val="0"/>
                                  </p:iterate>
                                  <p:childTnLst>
                                    <p:set>
                                      <p:cBhvr>
                                        <p:cTn id="79" fill="hold"/>
                                        <p:tgtEl>
                                          <p:spTgt spid="139"/>
                                        </p:tgtEl>
                                        <p:attrNameLst>
                                          <p:attrName>style.visibility</p:attrName>
                                        </p:attrNameLst>
                                      </p:cBhvr>
                                      <p:to>
                                        <p:strVal val="visible"/>
                                      </p:to>
                                    </p:set>
                                    <p:animEffect transition="in" filter="fade">
                                      <p:cBhvr>
                                        <p:cTn id="80" dur="500"/>
                                        <p:tgtEl>
                                          <p:spTgt spid="139"/>
                                        </p:tgtEl>
                                      </p:cBhvr>
                                    </p:animEffect>
                                  </p:childTnLst>
                                </p:cTn>
                              </p:par>
                            </p:childTnLst>
                          </p:cTn>
                        </p:par>
                        <p:par>
                          <p:cTn id="81" fill="hold">
                            <p:stCondLst>
                              <p:cond delay="7600"/>
                            </p:stCondLst>
                            <p:childTnLst>
                              <p:par>
                                <p:cTn id="82" presetID="22" presetClass="entr" presetSubtype="2" fill="hold" grpId="0" nodeType="afterEffect">
                                  <p:stCondLst>
                                    <p:cond delay="0"/>
                                  </p:stCondLst>
                                  <p:iterate>
                                    <p:tmAbs val="0"/>
                                  </p:iterate>
                                  <p:childTnLst>
                                    <p:set>
                                      <p:cBhvr>
                                        <p:cTn id="83" fill="hold"/>
                                        <p:tgtEl>
                                          <p:spTgt spid="118"/>
                                        </p:tgtEl>
                                        <p:attrNameLst>
                                          <p:attrName>style.visibility</p:attrName>
                                        </p:attrNameLst>
                                      </p:cBhvr>
                                      <p:to>
                                        <p:strVal val="visible"/>
                                      </p:to>
                                    </p:set>
                                    <p:animEffect transition="in" filter="wipe(right)">
                                      <p:cBhvr>
                                        <p:cTn id="84" dur="500"/>
                                        <p:tgtEl>
                                          <p:spTgt spid="118"/>
                                        </p:tgtEl>
                                      </p:cBhvr>
                                    </p:animEffect>
                                  </p:childTnLst>
                                </p:cTn>
                              </p:par>
                            </p:childTnLst>
                          </p:cTn>
                        </p:par>
                        <p:par>
                          <p:cTn id="85" fill="hold">
                            <p:stCondLst>
                              <p:cond delay="8100"/>
                            </p:stCondLst>
                            <p:childTnLst>
                              <p:par>
                                <p:cTn id="86" presetID="22" presetClass="entr" presetSubtype="8" fill="hold" grpId="0" nodeType="afterEffect">
                                  <p:stCondLst>
                                    <p:cond delay="200"/>
                                  </p:stCondLst>
                                  <p:iterate>
                                    <p:tmAbs val="0"/>
                                  </p:iterate>
                                  <p:childTnLst>
                                    <p:set>
                                      <p:cBhvr>
                                        <p:cTn id="87" fill="hold"/>
                                        <p:tgtEl>
                                          <p:spTgt spid="121"/>
                                        </p:tgtEl>
                                        <p:attrNameLst>
                                          <p:attrName>style.visibility</p:attrName>
                                        </p:attrNameLst>
                                      </p:cBhvr>
                                      <p:to>
                                        <p:strVal val="visible"/>
                                      </p:to>
                                    </p:set>
                                    <p:animEffect transition="in" filter="wipe(left)">
                                      <p:cBhvr>
                                        <p:cTn id="88" dur="500"/>
                                        <p:tgtEl>
                                          <p:spTgt spid="121"/>
                                        </p:tgtEl>
                                      </p:cBhvr>
                                    </p:animEffect>
                                  </p:childTnLst>
                                </p:cTn>
                              </p:par>
                            </p:childTnLst>
                          </p:cTn>
                        </p:par>
                        <p:par>
                          <p:cTn id="89" fill="hold">
                            <p:stCondLst>
                              <p:cond delay="8800"/>
                            </p:stCondLst>
                            <p:childTnLst>
                              <p:par>
                                <p:cTn id="90" presetID="10" presetClass="entr" fill="hold" grpId="0" nodeType="afterEffect">
                                  <p:stCondLst>
                                    <p:cond delay="0"/>
                                  </p:stCondLst>
                                  <p:iterate>
                                    <p:tmAbs val="0"/>
                                  </p:iterate>
                                  <p:childTnLst>
                                    <p:set>
                                      <p:cBhvr>
                                        <p:cTn id="91" fill="hold"/>
                                        <p:tgtEl>
                                          <p:spTgt spid="140"/>
                                        </p:tgtEl>
                                        <p:attrNameLst>
                                          <p:attrName>style.visibility</p:attrName>
                                        </p:attrNameLst>
                                      </p:cBhvr>
                                      <p:to>
                                        <p:strVal val="visible"/>
                                      </p:to>
                                    </p:set>
                                    <p:animEffect transition="in" filter="fade">
                                      <p:cBhvr>
                                        <p:cTn id="92" dur="5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 grpId="0" animBg="1" advAuto="0"/>
      <p:bldP spid="97" grpId="0" build="p" bldLvl="5" animBg="1" advAuto="0"/>
      <p:bldP spid="115" grpId="0" animBg="1" advAuto="0"/>
      <p:bldP spid="116" grpId="0" animBg="1" advAuto="0"/>
      <p:bldP spid="117" grpId="0" animBg="1" advAuto="0"/>
      <p:bldP spid="118" grpId="0" animBg="1" advAuto="0"/>
      <p:bldP spid="119" grpId="0" animBg="1" advAuto="0"/>
      <p:bldP spid="120" grpId="0" animBg="1" advAuto="0"/>
      <p:bldP spid="121" grpId="0" animBg="1" advAuto="0"/>
      <p:bldP spid="122" grpId="0" animBg="1" advAuto="0"/>
      <p:bldP spid="123" grpId="0" animBg="1" advAuto="0"/>
      <p:bldP spid="124" grpId="0" animBg="1" advAuto="0"/>
      <p:bldP spid="125" grpId="0" animBg="1" advAuto="0"/>
      <p:bldP spid="126" grpId="0" animBg="1" advAuto="0"/>
      <p:bldP spid="135" grpId="0" animBg="1" advAuto="0"/>
      <p:bldP spid="136" grpId="0" animBg="1" advAuto="0"/>
      <p:bldP spid="137" grpId="0" animBg="1" advAuto="0"/>
      <p:bldP spid="138" grpId="0" animBg="1" advAuto="0"/>
      <p:bldP spid="139" grpId="0" animBg="1" advAuto="0"/>
      <p:bldP spid="140"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Graph Paths"/>
          <p:cNvSpPr txBox="1">
            <a:spLocks noGrp="1"/>
          </p:cNvSpPr>
          <p:nvPr>
            <p:ph type="title"/>
          </p:nvPr>
        </p:nvSpPr>
        <p:spPr>
          <a:xfrm>
            <a:off x="400050" y="0"/>
            <a:ext cx="21964650" cy="2095500"/>
          </a:xfrm>
          <a:prstGeom prst="rect">
            <a:avLst/>
          </a:prstGeom>
        </p:spPr>
        <p:txBody>
          <a:bodyPr/>
          <a:lstStyle/>
          <a:p>
            <a:r>
              <a:t>Graph Paths</a:t>
            </a:r>
          </a:p>
        </p:txBody>
      </p:sp>
      <p:sp>
        <p:nvSpPr>
          <p:cNvPr id="145" name="Path…"/>
          <p:cNvSpPr txBox="1">
            <a:spLocks noGrp="1"/>
          </p:cNvSpPr>
          <p:nvPr>
            <p:ph type="body" sz="half" idx="1"/>
          </p:nvPr>
        </p:nvSpPr>
        <p:spPr>
          <a:xfrm>
            <a:off x="186500" y="2438400"/>
            <a:ext cx="16233577" cy="6853337"/>
          </a:xfrm>
          <a:prstGeom prst="rect">
            <a:avLst/>
          </a:prstGeom>
        </p:spPr>
        <p:txBody>
          <a:bodyPr/>
          <a:lstStyle/>
          <a:p>
            <a:pPr>
              <a:buBlip>
                <a:blip r:embed="rId3"/>
              </a:buBlip>
            </a:pPr>
            <a:r>
              <a:t>Path</a:t>
            </a:r>
          </a:p>
          <a:p>
            <a:pPr lvl="2">
              <a:buBlip>
                <a:blip r:embed="rId3"/>
              </a:buBlip>
            </a:pPr>
            <a:r>
              <a:t>A sequence of edges between two vertices</a:t>
            </a:r>
          </a:p>
          <a:p>
            <a:pPr>
              <a:buBlip>
                <a:blip r:embed="rId3"/>
              </a:buBlip>
            </a:pPr>
            <a:r>
              <a:t>Simple Path</a:t>
            </a:r>
          </a:p>
          <a:p>
            <a:pPr lvl="2">
              <a:buBlip>
                <a:blip r:embed="rId3"/>
              </a:buBlip>
            </a:pPr>
            <a:r>
              <a:t>Does not pass through any vertex more than one time </a:t>
            </a:r>
          </a:p>
        </p:txBody>
      </p:sp>
      <p:cxnSp>
        <p:nvCxnSpPr>
          <p:cNvPr id="146" name="Connection Line"/>
          <p:cNvCxnSpPr>
            <a:stCxn id="147" idx="0"/>
            <a:endCxn id="152" idx="0"/>
          </p:cNvCxnSpPr>
          <p:nvPr/>
        </p:nvCxnSpPr>
        <p:spPr>
          <a:xfrm>
            <a:off x="13925550" y="8705850"/>
            <a:ext cx="2271515" cy="1460500"/>
          </a:xfrm>
          <a:prstGeom prst="straightConnector1">
            <a:avLst/>
          </a:prstGeom>
          <a:ln w="88900" cap="sq">
            <a:solidFill>
              <a:srgbClr val="941100"/>
            </a:solidFill>
            <a:miter lim="400000"/>
          </a:ln>
        </p:spPr>
      </p:cxnSp>
      <p:sp>
        <p:nvSpPr>
          <p:cNvPr id="147"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48" name="Connection Line"/>
          <p:cNvCxnSpPr>
            <a:stCxn id="154" idx="0"/>
            <a:endCxn id="149" idx="0"/>
          </p:cNvCxnSpPr>
          <p:nvPr/>
        </p:nvCxnSpPr>
        <p:spPr>
          <a:xfrm flipH="1">
            <a:off x="12039600" y="11245850"/>
            <a:ext cx="4698635" cy="317500"/>
          </a:xfrm>
          <a:prstGeom prst="straightConnector1">
            <a:avLst/>
          </a:prstGeom>
          <a:ln w="88900" cap="sq">
            <a:solidFill>
              <a:srgbClr val="941100"/>
            </a:solidFill>
            <a:miter lim="400000"/>
          </a:ln>
        </p:spPr>
      </p:cxnSp>
      <p:sp>
        <p:nvSpPr>
          <p:cNvPr id="149"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50" name="Connection Line"/>
          <p:cNvCxnSpPr>
            <a:stCxn id="152" idx="0"/>
            <a:endCxn id="154" idx="0"/>
          </p:cNvCxnSpPr>
          <p:nvPr/>
        </p:nvCxnSpPr>
        <p:spPr>
          <a:xfrm>
            <a:off x="16197064" y="10166350"/>
            <a:ext cx="541171" cy="1079500"/>
          </a:xfrm>
          <a:prstGeom prst="straightConnector1">
            <a:avLst/>
          </a:prstGeom>
          <a:ln w="88900" cap="sq">
            <a:solidFill>
              <a:srgbClr val="941100"/>
            </a:solidFill>
            <a:miter lim="400000"/>
          </a:ln>
        </p:spPr>
      </p:cxnSp>
      <p:cxnSp>
        <p:nvCxnSpPr>
          <p:cNvPr id="151" name="Connection Line"/>
          <p:cNvCxnSpPr>
            <a:stCxn id="158" idx="0"/>
            <a:endCxn id="152" idx="0"/>
          </p:cNvCxnSpPr>
          <p:nvPr/>
        </p:nvCxnSpPr>
        <p:spPr>
          <a:xfrm flipH="1">
            <a:off x="16197064" y="8515350"/>
            <a:ext cx="4586486" cy="1651000"/>
          </a:xfrm>
          <a:prstGeom prst="straightConnector1">
            <a:avLst/>
          </a:prstGeom>
          <a:ln w="88900" cap="sq">
            <a:solidFill>
              <a:srgbClr val="941100"/>
            </a:solidFill>
            <a:miter lim="400000"/>
          </a:ln>
        </p:spPr>
      </p:cxnSp>
      <p:sp>
        <p:nvSpPr>
          <p:cNvPr id="152"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53" name="Connection Line"/>
          <p:cNvCxnSpPr>
            <a:stCxn id="156" idx="0"/>
            <a:endCxn id="154" idx="0"/>
          </p:cNvCxnSpPr>
          <p:nvPr/>
        </p:nvCxnSpPr>
        <p:spPr>
          <a:xfrm flipH="1">
            <a:off x="16738234" y="10648950"/>
            <a:ext cx="3892916" cy="596900"/>
          </a:xfrm>
          <a:prstGeom prst="straightConnector1">
            <a:avLst/>
          </a:prstGeom>
          <a:ln w="88900" cap="sq">
            <a:solidFill>
              <a:srgbClr val="941100"/>
            </a:solidFill>
            <a:miter lim="400000"/>
          </a:ln>
        </p:spPr>
      </p:cxnSp>
      <p:sp>
        <p:nvSpPr>
          <p:cNvPr id="154"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55" name="Connection Line"/>
          <p:cNvCxnSpPr>
            <a:stCxn id="158" idx="0"/>
            <a:endCxn id="156" idx="0"/>
          </p:cNvCxnSpPr>
          <p:nvPr/>
        </p:nvCxnSpPr>
        <p:spPr>
          <a:xfrm flipH="1">
            <a:off x="20631150" y="8515350"/>
            <a:ext cx="152400" cy="2133600"/>
          </a:xfrm>
          <a:prstGeom prst="straightConnector1">
            <a:avLst/>
          </a:prstGeom>
          <a:ln w="88900" cap="sq">
            <a:solidFill>
              <a:srgbClr val="941100"/>
            </a:solidFill>
            <a:miter lim="400000"/>
          </a:ln>
        </p:spPr>
      </p:cxnSp>
      <p:sp>
        <p:nvSpPr>
          <p:cNvPr id="156"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57" name="Connection Line"/>
          <p:cNvCxnSpPr>
            <a:stCxn id="160" idx="0"/>
            <a:endCxn id="158" idx="0"/>
          </p:cNvCxnSpPr>
          <p:nvPr/>
        </p:nvCxnSpPr>
        <p:spPr>
          <a:xfrm>
            <a:off x="20307300" y="5334000"/>
            <a:ext cx="476250" cy="3181350"/>
          </a:xfrm>
          <a:prstGeom prst="straightConnector1">
            <a:avLst/>
          </a:prstGeom>
          <a:ln w="88900" cap="sq">
            <a:solidFill>
              <a:srgbClr val="941100"/>
            </a:solidFill>
            <a:miter lim="400000"/>
          </a:ln>
        </p:spPr>
      </p:cxnSp>
      <p:sp>
        <p:nvSpPr>
          <p:cNvPr id="158"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59" name="Connection Line"/>
          <p:cNvCxnSpPr>
            <a:stCxn id="161" idx="0"/>
            <a:endCxn id="160" idx="0"/>
          </p:cNvCxnSpPr>
          <p:nvPr/>
        </p:nvCxnSpPr>
        <p:spPr>
          <a:xfrm>
            <a:off x="18516600" y="3619500"/>
            <a:ext cx="1790700" cy="1714500"/>
          </a:xfrm>
          <a:prstGeom prst="straightConnector1">
            <a:avLst/>
          </a:prstGeom>
          <a:ln w="88900" cap="sq">
            <a:solidFill>
              <a:srgbClr val="941100"/>
            </a:solidFill>
            <a:miter lim="400000"/>
          </a:ln>
        </p:spPr>
      </p:cxnSp>
      <p:sp>
        <p:nvSpPr>
          <p:cNvPr id="160"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1"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62" name="Connection Line"/>
          <p:cNvCxnSpPr>
            <a:stCxn id="147" idx="0"/>
            <a:endCxn id="149" idx="0"/>
          </p:cNvCxnSpPr>
          <p:nvPr/>
        </p:nvCxnSpPr>
        <p:spPr>
          <a:xfrm flipH="1">
            <a:off x="12039600" y="8705850"/>
            <a:ext cx="1885950" cy="2857500"/>
          </a:xfrm>
          <a:prstGeom prst="straightConnector1">
            <a:avLst/>
          </a:prstGeom>
          <a:ln w="88900" cap="sq">
            <a:solidFill>
              <a:srgbClr val="941100"/>
            </a:solidFill>
            <a:miter lim="400000"/>
          </a:ln>
        </p:spPr>
      </p:cxnSp>
      <p:sp>
        <p:nvSpPr>
          <p:cNvPr id="163" name="Circle"/>
          <p:cNvSpPr/>
          <p:nvPr/>
        </p:nvSpPr>
        <p:spPr>
          <a:xfrm>
            <a:off x="16465184" y="10972800"/>
            <a:ext cx="609601" cy="609600"/>
          </a:xfrm>
          <a:prstGeom prst="ellipse">
            <a:avLst/>
          </a:prstGeom>
          <a:blipFill>
            <a:blip r:embed="rId4"/>
          </a:blipFill>
          <a:ln w="152400">
            <a:solidFill>
              <a:srgbClr val="C594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4" name="Circle"/>
          <p:cNvSpPr/>
          <p:nvPr/>
        </p:nvSpPr>
        <p:spPr>
          <a:xfrm>
            <a:off x="20326350" y="10344150"/>
            <a:ext cx="609600" cy="609600"/>
          </a:xfrm>
          <a:prstGeom prst="ellipse">
            <a:avLst/>
          </a:prstGeom>
          <a:blipFill>
            <a:blip r:embed="rId4"/>
          </a:blipFill>
          <a:ln w="152400">
            <a:solidFill>
              <a:srgbClr val="C594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5" name="Circle"/>
          <p:cNvSpPr/>
          <p:nvPr/>
        </p:nvSpPr>
        <p:spPr>
          <a:xfrm>
            <a:off x="20492102" y="8210550"/>
            <a:ext cx="609601" cy="609600"/>
          </a:xfrm>
          <a:prstGeom prst="ellipse">
            <a:avLst/>
          </a:prstGeom>
          <a:blipFill>
            <a:blip r:embed="rId4"/>
          </a:blipFill>
          <a:ln w="152400">
            <a:solidFill>
              <a:srgbClr val="C594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66" name="Circle"/>
          <p:cNvSpPr/>
          <p:nvPr/>
        </p:nvSpPr>
        <p:spPr>
          <a:xfrm>
            <a:off x="11753850" y="11277600"/>
            <a:ext cx="609600" cy="609600"/>
          </a:xfrm>
          <a:prstGeom prst="ellipse">
            <a:avLst/>
          </a:prstGeom>
          <a:blipFill>
            <a:blip r:embed="rId4"/>
          </a:blipFill>
          <a:ln w="152400">
            <a:solidFill>
              <a:srgbClr val="C594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67" name="Connection Line"/>
          <p:cNvCxnSpPr>
            <a:stCxn id="165" idx="0"/>
            <a:endCxn id="164" idx="0"/>
          </p:cNvCxnSpPr>
          <p:nvPr/>
        </p:nvCxnSpPr>
        <p:spPr>
          <a:xfrm flipH="1">
            <a:off x="20631150" y="8515350"/>
            <a:ext cx="165753" cy="2133600"/>
          </a:xfrm>
          <a:prstGeom prst="straightConnector1">
            <a:avLst/>
          </a:prstGeom>
          <a:ln w="152400">
            <a:solidFill>
              <a:srgbClr val="C59400"/>
            </a:solidFill>
            <a:miter lim="400000"/>
          </a:ln>
        </p:spPr>
      </p:cxnSp>
      <p:cxnSp>
        <p:nvCxnSpPr>
          <p:cNvPr id="168" name="Connection Line"/>
          <p:cNvCxnSpPr>
            <a:stCxn id="163" idx="0"/>
            <a:endCxn id="164" idx="0"/>
          </p:cNvCxnSpPr>
          <p:nvPr/>
        </p:nvCxnSpPr>
        <p:spPr>
          <a:xfrm flipV="1">
            <a:off x="16769984" y="10648950"/>
            <a:ext cx="3861166" cy="628650"/>
          </a:xfrm>
          <a:prstGeom prst="straightConnector1">
            <a:avLst/>
          </a:prstGeom>
          <a:ln w="152400">
            <a:solidFill>
              <a:srgbClr val="C59400"/>
            </a:solidFill>
            <a:miter lim="400000"/>
          </a:ln>
        </p:spPr>
      </p:cxnSp>
      <p:sp>
        <p:nvSpPr>
          <p:cNvPr id="169" name="Circle"/>
          <p:cNvSpPr/>
          <p:nvPr/>
        </p:nvSpPr>
        <p:spPr>
          <a:xfrm>
            <a:off x="15860514" y="9829800"/>
            <a:ext cx="609601" cy="609600"/>
          </a:xfrm>
          <a:prstGeom prst="ellipse">
            <a:avLst/>
          </a:prstGeom>
          <a:blipFill>
            <a:blip r:embed="rId4"/>
          </a:blipFill>
          <a:ln w="152400">
            <a:solidFill>
              <a:srgbClr val="C594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170" name="Circle"/>
          <p:cNvSpPr/>
          <p:nvPr/>
        </p:nvSpPr>
        <p:spPr>
          <a:xfrm>
            <a:off x="13601700" y="8420100"/>
            <a:ext cx="609600" cy="609600"/>
          </a:xfrm>
          <a:prstGeom prst="ellipse">
            <a:avLst/>
          </a:prstGeom>
          <a:blipFill>
            <a:blip r:embed="rId4"/>
          </a:blipFill>
          <a:ln w="152400">
            <a:solidFill>
              <a:srgbClr val="C594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71" name="Connection Line"/>
          <p:cNvCxnSpPr>
            <a:stCxn id="170" idx="0"/>
            <a:endCxn id="166" idx="0"/>
          </p:cNvCxnSpPr>
          <p:nvPr/>
        </p:nvCxnSpPr>
        <p:spPr>
          <a:xfrm flipH="1">
            <a:off x="12058650" y="8724900"/>
            <a:ext cx="1847850" cy="2857500"/>
          </a:xfrm>
          <a:prstGeom prst="straightConnector1">
            <a:avLst/>
          </a:prstGeom>
          <a:ln w="152400">
            <a:solidFill>
              <a:srgbClr val="C59400"/>
            </a:solidFill>
            <a:miter lim="400000"/>
          </a:ln>
        </p:spPr>
      </p:cxnSp>
      <p:cxnSp>
        <p:nvCxnSpPr>
          <p:cNvPr id="172" name="Connection Line"/>
          <p:cNvCxnSpPr>
            <a:stCxn id="170" idx="0"/>
            <a:endCxn id="169" idx="0"/>
          </p:cNvCxnSpPr>
          <p:nvPr/>
        </p:nvCxnSpPr>
        <p:spPr>
          <a:xfrm>
            <a:off x="13906500" y="8724900"/>
            <a:ext cx="2258815" cy="1409700"/>
          </a:xfrm>
          <a:prstGeom prst="straightConnector1">
            <a:avLst/>
          </a:prstGeom>
          <a:ln w="152400">
            <a:solidFill>
              <a:srgbClr val="C59400"/>
            </a:solidFill>
            <a:miter lim="400000"/>
          </a:ln>
        </p:spPr>
      </p:cxnSp>
      <p:cxnSp>
        <p:nvCxnSpPr>
          <p:cNvPr id="173" name="Connection Line"/>
          <p:cNvCxnSpPr>
            <a:stCxn id="169" idx="0"/>
            <a:endCxn id="163" idx="0"/>
          </p:cNvCxnSpPr>
          <p:nvPr/>
        </p:nvCxnSpPr>
        <p:spPr>
          <a:xfrm>
            <a:off x="16165314" y="10134600"/>
            <a:ext cx="604671" cy="1143000"/>
          </a:xfrm>
          <a:prstGeom prst="straightConnector1">
            <a:avLst/>
          </a:prstGeom>
          <a:ln w="152400">
            <a:solidFill>
              <a:srgbClr val="C59400"/>
            </a:solidFill>
            <a:miter lim="400000"/>
          </a:ln>
        </p:spPr>
      </p:cxnSp>
      <p:sp>
        <p:nvSpPr>
          <p:cNvPr id="174" name="Undirected Graph"/>
          <p:cNvSpPr/>
          <p:nvPr/>
        </p:nvSpPr>
        <p:spPr>
          <a:xfrm>
            <a:off x="13332482" y="12268708"/>
            <a:ext cx="6949418"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mic Sans MS"/>
                <a:ea typeface="Comic Sans MS"/>
                <a:cs typeface="Comic Sans MS"/>
                <a:sym typeface="Comic Sans MS"/>
              </a:defRPr>
            </a:lvl1pPr>
          </a:lstStyle>
          <a:p>
            <a:r>
              <a:rPr dirty="0"/>
              <a:t>Undirected Graph</a:t>
            </a:r>
          </a:p>
        </p:txBody>
      </p:sp>
      <p:sp>
        <p:nvSpPr>
          <p:cNvPr id="175"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176"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177"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178"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179"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180"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181"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182"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145">
                                            <p:txEl>
                                              <p:pRg st="2" end="2"/>
                                            </p:txEl>
                                          </p:spTgt>
                                        </p:tgtEl>
                                        <p:attrNameLst>
                                          <p:attrName>style.visibility</p:attrName>
                                        </p:attrNameLst>
                                      </p:cBhvr>
                                      <p:to>
                                        <p:strVal val="visible"/>
                                      </p:to>
                                    </p:set>
                                    <p:animEffect transition="in" filter="fade">
                                      <p:cBhvr>
                                        <p:cTn id="7" dur="500"/>
                                        <p:tgtEl>
                                          <p:spTgt spid="145">
                                            <p:txEl>
                                              <p:pRg st="2" end="2"/>
                                            </p:txEl>
                                          </p:spTgt>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145">
                                            <p:txEl>
                                              <p:pRg st="3" end="3"/>
                                            </p:txEl>
                                          </p:spTgt>
                                        </p:tgtEl>
                                        <p:attrNameLst>
                                          <p:attrName>style.visibility</p:attrName>
                                        </p:attrNameLst>
                                      </p:cBhvr>
                                      <p:to>
                                        <p:strVal val="visible"/>
                                      </p:to>
                                    </p:set>
                                    <p:animEffect transition="in" filter="fade">
                                      <p:cBhvr>
                                        <p:cTn id="11" dur="500"/>
                                        <p:tgtEl>
                                          <p:spTgt spid="145">
                                            <p:txEl>
                                              <p:pRg st="3" end="3"/>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iterate>
                                    <p:tmAbs val="0"/>
                                  </p:iterate>
                                  <p:childTnLst>
                                    <p:set>
                                      <p:cBhvr>
                                        <p:cTn id="14" fill="hold"/>
                                        <p:tgtEl>
                                          <p:spTgt spid="165"/>
                                        </p:tgtEl>
                                        <p:attrNameLst>
                                          <p:attrName>style.visibility</p:attrName>
                                        </p:attrNameLst>
                                      </p:cBhvr>
                                      <p:to>
                                        <p:strVal val="visible"/>
                                      </p:to>
                                    </p:set>
                                    <p:animEffect transition="in" filter="wipe(up)">
                                      <p:cBhvr>
                                        <p:cTn id="15" dur="500"/>
                                        <p:tgtEl>
                                          <p:spTgt spid="165"/>
                                        </p:tgtEl>
                                      </p:cBhvr>
                                    </p:animEffect>
                                  </p:childTnLst>
                                </p:cTn>
                              </p:par>
                            </p:childTnLst>
                          </p:cTn>
                        </p:par>
                        <p:par>
                          <p:cTn id="16" fill="hold">
                            <p:stCondLst>
                              <p:cond delay="1500"/>
                            </p:stCondLst>
                            <p:childTnLst>
                              <p:par>
                                <p:cTn id="17" presetID="22" presetClass="entr" presetSubtype="1" fill="hold" grpId="0" nodeType="afterEffect">
                                  <p:stCondLst>
                                    <p:cond delay="0"/>
                                  </p:stCondLst>
                                  <p:iterate>
                                    <p:tmAbs val="0"/>
                                  </p:iterate>
                                  <p:childTnLst>
                                    <p:set>
                                      <p:cBhvr>
                                        <p:cTn id="18" fill="hold"/>
                                        <p:tgtEl>
                                          <p:spTgt spid="167"/>
                                        </p:tgtEl>
                                        <p:attrNameLst>
                                          <p:attrName>style.visibility</p:attrName>
                                        </p:attrNameLst>
                                      </p:cBhvr>
                                      <p:to>
                                        <p:strVal val="visible"/>
                                      </p:to>
                                    </p:set>
                                    <p:animEffect transition="in" filter="wipe(up)">
                                      <p:cBhvr>
                                        <p:cTn id="19" dur="500"/>
                                        <p:tgtEl>
                                          <p:spTgt spid="167"/>
                                        </p:tgtEl>
                                      </p:cBhvr>
                                    </p:animEffect>
                                  </p:childTnLst>
                                </p:cTn>
                              </p:par>
                            </p:childTnLst>
                          </p:cTn>
                        </p:par>
                        <p:par>
                          <p:cTn id="20" fill="hold">
                            <p:stCondLst>
                              <p:cond delay="2000"/>
                            </p:stCondLst>
                            <p:childTnLst>
                              <p:par>
                                <p:cTn id="21" presetID="22" presetClass="entr" presetSubtype="1" fill="hold" grpId="0" nodeType="afterEffect">
                                  <p:stCondLst>
                                    <p:cond delay="0"/>
                                  </p:stCondLst>
                                  <p:iterate>
                                    <p:tmAbs val="0"/>
                                  </p:iterate>
                                  <p:childTnLst>
                                    <p:set>
                                      <p:cBhvr>
                                        <p:cTn id="22" fill="hold"/>
                                        <p:tgtEl>
                                          <p:spTgt spid="164"/>
                                        </p:tgtEl>
                                        <p:attrNameLst>
                                          <p:attrName>style.visibility</p:attrName>
                                        </p:attrNameLst>
                                      </p:cBhvr>
                                      <p:to>
                                        <p:strVal val="visible"/>
                                      </p:to>
                                    </p:set>
                                    <p:animEffect transition="in" filter="wipe(up)">
                                      <p:cBhvr>
                                        <p:cTn id="23" dur="500"/>
                                        <p:tgtEl>
                                          <p:spTgt spid="164"/>
                                        </p:tgtEl>
                                      </p:cBhvr>
                                    </p:animEffect>
                                  </p:childTnLst>
                                </p:cTn>
                              </p:par>
                            </p:childTnLst>
                          </p:cTn>
                        </p:par>
                        <p:par>
                          <p:cTn id="24" fill="hold">
                            <p:stCondLst>
                              <p:cond delay="2500"/>
                            </p:stCondLst>
                            <p:childTnLst>
                              <p:par>
                                <p:cTn id="25" presetID="22" presetClass="entr" presetSubtype="2" fill="hold" grpId="0" nodeType="afterEffect">
                                  <p:stCondLst>
                                    <p:cond delay="200"/>
                                  </p:stCondLst>
                                  <p:iterate>
                                    <p:tmAbs val="0"/>
                                  </p:iterate>
                                  <p:childTnLst>
                                    <p:set>
                                      <p:cBhvr>
                                        <p:cTn id="26" fill="hold"/>
                                        <p:tgtEl>
                                          <p:spTgt spid="168"/>
                                        </p:tgtEl>
                                        <p:attrNameLst>
                                          <p:attrName>style.visibility</p:attrName>
                                        </p:attrNameLst>
                                      </p:cBhvr>
                                      <p:to>
                                        <p:strVal val="visible"/>
                                      </p:to>
                                    </p:set>
                                    <p:animEffect transition="in" filter="wipe(right)">
                                      <p:cBhvr>
                                        <p:cTn id="27" dur="500"/>
                                        <p:tgtEl>
                                          <p:spTgt spid="168"/>
                                        </p:tgtEl>
                                      </p:cBhvr>
                                    </p:animEffect>
                                  </p:childTnLst>
                                </p:cTn>
                              </p:par>
                            </p:childTnLst>
                          </p:cTn>
                        </p:par>
                        <p:par>
                          <p:cTn id="28" fill="hold">
                            <p:stCondLst>
                              <p:cond delay="3200"/>
                            </p:stCondLst>
                            <p:childTnLst>
                              <p:par>
                                <p:cTn id="29" presetID="22" presetClass="entr" presetSubtype="2" fill="hold" grpId="0" nodeType="afterEffect">
                                  <p:stCondLst>
                                    <p:cond delay="0"/>
                                  </p:stCondLst>
                                  <p:iterate>
                                    <p:tmAbs val="0"/>
                                  </p:iterate>
                                  <p:childTnLst>
                                    <p:set>
                                      <p:cBhvr>
                                        <p:cTn id="30" fill="hold"/>
                                        <p:tgtEl>
                                          <p:spTgt spid="163"/>
                                        </p:tgtEl>
                                        <p:attrNameLst>
                                          <p:attrName>style.visibility</p:attrName>
                                        </p:attrNameLst>
                                      </p:cBhvr>
                                      <p:to>
                                        <p:strVal val="visible"/>
                                      </p:to>
                                    </p:set>
                                    <p:animEffect transition="in" filter="wipe(right)">
                                      <p:cBhvr>
                                        <p:cTn id="31" dur="500"/>
                                        <p:tgtEl>
                                          <p:spTgt spid="163"/>
                                        </p:tgtEl>
                                      </p:cBhvr>
                                    </p:animEffect>
                                  </p:childTnLst>
                                </p:cTn>
                              </p:par>
                            </p:childTnLst>
                          </p:cTn>
                        </p:par>
                        <p:par>
                          <p:cTn id="32" fill="hold">
                            <p:stCondLst>
                              <p:cond delay="3700"/>
                            </p:stCondLst>
                            <p:childTnLst>
                              <p:par>
                                <p:cTn id="33" presetID="18" presetClass="entr" presetSubtype="9" fill="hold" grpId="0" nodeType="afterEffect">
                                  <p:stCondLst>
                                    <p:cond delay="0"/>
                                  </p:stCondLst>
                                  <p:iterate>
                                    <p:tmAbs val="0"/>
                                  </p:iterate>
                                  <p:childTnLst>
                                    <p:set>
                                      <p:cBhvr>
                                        <p:cTn id="34" fill="hold"/>
                                        <p:tgtEl>
                                          <p:spTgt spid="173"/>
                                        </p:tgtEl>
                                        <p:attrNameLst>
                                          <p:attrName>style.visibility</p:attrName>
                                        </p:attrNameLst>
                                      </p:cBhvr>
                                      <p:to>
                                        <p:strVal val="visible"/>
                                      </p:to>
                                    </p:set>
                                    <p:animEffect transition="in" filter="strips(upLeft)">
                                      <p:cBhvr>
                                        <p:cTn id="35" dur="200"/>
                                        <p:tgtEl>
                                          <p:spTgt spid="173"/>
                                        </p:tgtEl>
                                      </p:cBhvr>
                                    </p:animEffect>
                                  </p:childTnLst>
                                </p:cTn>
                              </p:par>
                            </p:childTnLst>
                          </p:cTn>
                        </p:par>
                        <p:par>
                          <p:cTn id="36" fill="hold">
                            <p:stCondLst>
                              <p:cond delay="3900"/>
                            </p:stCondLst>
                            <p:childTnLst>
                              <p:par>
                                <p:cTn id="37" presetID="22" presetClass="entr" presetSubtype="2" fill="hold" grpId="0" nodeType="afterEffect">
                                  <p:stCondLst>
                                    <p:cond delay="0"/>
                                  </p:stCondLst>
                                  <p:iterate>
                                    <p:tmAbs val="0"/>
                                  </p:iterate>
                                  <p:childTnLst>
                                    <p:set>
                                      <p:cBhvr>
                                        <p:cTn id="38" fill="hold"/>
                                        <p:tgtEl>
                                          <p:spTgt spid="169"/>
                                        </p:tgtEl>
                                        <p:attrNameLst>
                                          <p:attrName>style.visibility</p:attrName>
                                        </p:attrNameLst>
                                      </p:cBhvr>
                                      <p:to>
                                        <p:strVal val="visible"/>
                                      </p:to>
                                    </p:set>
                                    <p:animEffect transition="in" filter="wipe(right)">
                                      <p:cBhvr>
                                        <p:cTn id="39" dur="500"/>
                                        <p:tgtEl>
                                          <p:spTgt spid="169"/>
                                        </p:tgtEl>
                                      </p:cBhvr>
                                    </p:animEffect>
                                  </p:childTnLst>
                                </p:cTn>
                              </p:par>
                            </p:childTnLst>
                          </p:cTn>
                        </p:par>
                        <p:par>
                          <p:cTn id="40" fill="hold">
                            <p:stCondLst>
                              <p:cond delay="4400"/>
                            </p:stCondLst>
                            <p:childTnLst>
                              <p:par>
                                <p:cTn id="41" presetID="22" presetClass="entr" presetSubtype="2" fill="hold" grpId="0" nodeType="afterEffect">
                                  <p:stCondLst>
                                    <p:cond delay="0"/>
                                  </p:stCondLst>
                                  <p:iterate>
                                    <p:tmAbs val="0"/>
                                  </p:iterate>
                                  <p:childTnLst>
                                    <p:set>
                                      <p:cBhvr>
                                        <p:cTn id="42" fill="hold"/>
                                        <p:tgtEl>
                                          <p:spTgt spid="172"/>
                                        </p:tgtEl>
                                        <p:attrNameLst>
                                          <p:attrName>style.visibility</p:attrName>
                                        </p:attrNameLst>
                                      </p:cBhvr>
                                      <p:to>
                                        <p:strVal val="visible"/>
                                      </p:to>
                                    </p:set>
                                    <p:animEffect transition="in" filter="wipe(right)">
                                      <p:cBhvr>
                                        <p:cTn id="43" dur="500"/>
                                        <p:tgtEl>
                                          <p:spTgt spid="172"/>
                                        </p:tgtEl>
                                      </p:cBhvr>
                                    </p:animEffect>
                                  </p:childTnLst>
                                </p:cTn>
                              </p:par>
                            </p:childTnLst>
                          </p:cTn>
                        </p:par>
                        <p:par>
                          <p:cTn id="44" fill="hold">
                            <p:stCondLst>
                              <p:cond delay="4900"/>
                            </p:stCondLst>
                            <p:childTnLst>
                              <p:par>
                                <p:cTn id="45" presetID="22" presetClass="entr" presetSubtype="2" fill="hold" grpId="0" nodeType="afterEffect">
                                  <p:stCondLst>
                                    <p:cond delay="0"/>
                                  </p:stCondLst>
                                  <p:iterate>
                                    <p:tmAbs val="0"/>
                                  </p:iterate>
                                  <p:childTnLst>
                                    <p:set>
                                      <p:cBhvr>
                                        <p:cTn id="46" fill="hold"/>
                                        <p:tgtEl>
                                          <p:spTgt spid="170"/>
                                        </p:tgtEl>
                                        <p:attrNameLst>
                                          <p:attrName>style.visibility</p:attrName>
                                        </p:attrNameLst>
                                      </p:cBhvr>
                                      <p:to>
                                        <p:strVal val="visible"/>
                                      </p:to>
                                    </p:set>
                                    <p:animEffect transition="in" filter="wipe(right)">
                                      <p:cBhvr>
                                        <p:cTn id="47" dur="500"/>
                                        <p:tgtEl>
                                          <p:spTgt spid="170"/>
                                        </p:tgtEl>
                                      </p:cBhvr>
                                    </p:animEffect>
                                  </p:childTnLst>
                                </p:cTn>
                              </p:par>
                            </p:childTnLst>
                          </p:cTn>
                        </p:par>
                        <p:par>
                          <p:cTn id="48" fill="hold">
                            <p:stCondLst>
                              <p:cond delay="5400"/>
                            </p:stCondLst>
                            <p:childTnLst>
                              <p:par>
                                <p:cTn id="49" presetID="18" presetClass="entr" presetSubtype="12" fill="hold" grpId="0" nodeType="afterEffect">
                                  <p:stCondLst>
                                    <p:cond delay="0"/>
                                  </p:stCondLst>
                                  <p:iterate>
                                    <p:tmAbs val="0"/>
                                  </p:iterate>
                                  <p:childTnLst>
                                    <p:set>
                                      <p:cBhvr>
                                        <p:cTn id="50" fill="hold"/>
                                        <p:tgtEl>
                                          <p:spTgt spid="171"/>
                                        </p:tgtEl>
                                        <p:attrNameLst>
                                          <p:attrName>style.visibility</p:attrName>
                                        </p:attrNameLst>
                                      </p:cBhvr>
                                      <p:to>
                                        <p:strVal val="visible"/>
                                      </p:to>
                                    </p:set>
                                    <p:animEffect transition="in" filter="strips(downLeft)">
                                      <p:cBhvr>
                                        <p:cTn id="51" dur="500"/>
                                        <p:tgtEl>
                                          <p:spTgt spid="171"/>
                                        </p:tgtEl>
                                      </p:cBhvr>
                                    </p:animEffect>
                                  </p:childTnLst>
                                </p:cTn>
                              </p:par>
                            </p:childTnLst>
                          </p:cTn>
                        </p:par>
                        <p:par>
                          <p:cTn id="52" fill="hold">
                            <p:stCondLst>
                              <p:cond delay="5900"/>
                            </p:stCondLst>
                            <p:childTnLst>
                              <p:par>
                                <p:cTn id="53" presetID="22" presetClass="entr" presetSubtype="2" fill="hold" grpId="0" nodeType="afterEffect">
                                  <p:stCondLst>
                                    <p:cond delay="0"/>
                                  </p:stCondLst>
                                  <p:iterate>
                                    <p:tmAbs val="0"/>
                                  </p:iterate>
                                  <p:childTnLst>
                                    <p:set>
                                      <p:cBhvr>
                                        <p:cTn id="54" fill="hold"/>
                                        <p:tgtEl>
                                          <p:spTgt spid="166"/>
                                        </p:tgtEl>
                                        <p:attrNameLst>
                                          <p:attrName>style.visibility</p:attrName>
                                        </p:attrNameLst>
                                      </p:cBhvr>
                                      <p:to>
                                        <p:strVal val="visible"/>
                                      </p:to>
                                    </p:set>
                                    <p:animEffect transition="in" filter="wipe(right)">
                                      <p:cBhvr>
                                        <p:cTn id="55" dur="500"/>
                                        <p:tgtEl>
                                          <p:spTgt spid="166"/>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grpId="0" nodeType="clickEffect">
                                  <p:stCondLst>
                                    <p:cond delay="0"/>
                                  </p:stCondLst>
                                  <p:iterate>
                                    <p:tmAbs val="0"/>
                                  </p:iterate>
                                  <p:childTnLst>
                                    <p:set>
                                      <p:cBhvr>
                                        <p:cTn id="59" fill="hold"/>
                                        <p:tgtEl>
                                          <p:spTgt spid="174"/>
                                        </p:tgtEl>
                                        <p:attrNameLst>
                                          <p:attrName>style.visibility</p:attrName>
                                        </p:attrNameLst>
                                      </p:cBhvr>
                                      <p:to>
                                        <p:strVal val="visible"/>
                                      </p:to>
                                    </p:set>
                                    <p:animEffect transition="in" filter="fade">
                                      <p:cBhvr>
                                        <p:cTn id="60" dur="750"/>
                                        <p:tgtEl>
                                          <p:spTgt spid="174"/>
                                        </p:tgtEl>
                                      </p:cBhvr>
                                    </p:animEffect>
                                  </p:childTnLst>
                                </p:cTn>
                              </p:par>
                            </p:childTnLst>
                          </p:cTn>
                        </p:par>
                        <p:par>
                          <p:cTn id="61" fill="hold">
                            <p:stCondLst>
                              <p:cond delay="750"/>
                            </p:stCondLst>
                            <p:childTnLst>
                              <p:par>
                                <p:cTn id="62" presetID="23" presetClass="exit" presetSubtype="32" fill="hold" grpId="1" nodeType="afterEffect">
                                  <p:stCondLst>
                                    <p:cond delay="0"/>
                                  </p:stCondLst>
                                  <p:iterate>
                                    <p:tmAbs val="0"/>
                                  </p:iterate>
                                  <p:childTnLst>
                                    <p:anim calcmode="lin" valueType="num">
                                      <p:cBhvr>
                                        <p:cTn id="63" dur="500" fill="hold"/>
                                        <p:tgtEl>
                                          <p:spTgt spid="165"/>
                                        </p:tgtEl>
                                        <p:attrNameLst>
                                          <p:attrName>ppt_w</p:attrName>
                                        </p:attrNameLst>
                                      </p:cBhvr>
                                      <p:tavLst>
                                        <p:tav tm="0">
                                          <p:val>
                                            <p:strVal val="ppt_w"/>
                                          </p:val>
                                        </p:tav>
                                        <p:tav tm="100000">
                                          <p:val>
                                            <p:fltVal val="0"/>
                                          </p:val>
                                        </p:tav>
                                      </p:tavLst>
                                    </p:anim>
                                    <p:anim calcmode="lin" valueType="num">
                                      <p:cBhvr>
                                        <p:cTn id="64" dur="500" fill="hold"/>
                                        <p:tgtEl>
                                          <p:spTgt spid="165"/>
                                        </p:tgtEl>
                                        <p:attrNameLst>
                                          <p:attrName>ppt_h</p:attrName>
                                        </p:attrNameLst>
                                      </p:cBhvr>
                                      <p:tavLst>
                                        <p:tav tm="0">
                                          <p:val>
                                            <p:strVal val="ppt_h"/>
                                          </p:val>
                                        </p:tav>
                                        <p:tav tm="100000">
                                          <p:val>
                                            <p:fltVal val="0"/>
                                          </p:val>
                                        </p:tav>
                                      </p:tavLst>
                                    </p:anim>
                                    <p:set>
                                      <p:cBhvr>
                                        <p:cTn id="65" fill="hold">
                                          <p:stCondLst>
                                            <p:cond delay="499"/>
                                          </p:stCondLst>
                                        </p:cTn>
                                        <p:tgtEl>
                                          <p:spTgt spid="165"/>
                                        </p:tgtEl>
                                        <p:attrNameLst>
                                          <p:attrName>style.visibility</p:attrName>
                                        </p:attrNameLst>
                                      </p:cBhvr>
                                      <p:to>
                                        <p:strVal val="hidden"/>
                                      </p:to>
                                    </p:set>
                                  </p:childTnLst>
                                </p:cTn>
                              </p:par>
                            </p:childTnLst>
                          </p:cTn>
                        </p:par>
                        <p:par>
                          <p:cTn id="66" fill="hold">
                            <p:stCondLst>
                              <p:cond delay="1250"/>
                            </p:stCondLst>
                            <p:childTnLst>
                              <p:par>
                                <p:cTn id="67" presetID="23" presetClass="exit" presetSubtype="32" fill="hold" grpId="1" nodeType="afterEffect">
                                  <p:stCondLst>
                                    <p:cond delay="0"/>
                                  </p:stCondLst>
                                  <p:iterate>
                                    <p:tmAbs val="0"/>
                                  </p:iterate>
                                  <p:childTnLst>
                                    <p:anim calcmode="lin" valueType="num">
                                      <p:cBhvr>
                                        <p:cTn id="68" dur="500" fill="hold"/>
                                        <p:tgtEl>
                                          <p:spTgt spid="170"/>
                                        </p:tgtEl>
                                        <p:attrNameLst>
                                          <p:attrName>ppt_w</p:attrName>
                                        </p:attrNameLst>
                                      </p:cBhvr>
                                      <p:tavLst>
                                        <p:tav tm="0">
                                          <p:val>
                                            <p:strVal val="ppt_w"/>
                                          </p:val>
                                        </p:tav>
                                        <p:tav tm="100000">
                                          <p:val>
                                            <p:fltVal val="0"/>
                                          </p:val>
                                        </p:tav>
                                      </p:tavLst>
                                    </p:anim>
                                    <p:anim calcmode="lin" valueType="num">
                                      <p:cBhvr>
                                        <p:cTn id="69" dur="500" fill="hold"/>
                                        <p:tgtEl>
                                          <p:spTgt spid="170"/>
                                        </p:tgtEl>
                                        <p:attrNameLst>
                                          <p:attrName>ppt_h</p:attrName>
                                        </p:attrNameLst>
                                      </p:cBhvr>
                                      <p:tavLst>
                                        <p:tav tm="0">
                                          <p:val>
                                            <p:strVal val="ppt_h"/>
                                          </p:val>
                                        </p:tav>
                                        <p:tav tm="100000">
                                          <p:val>
                                            <p:fltVal val="0"/>
                                          </p:val>
                                        </p:tav>
                                      </p:tavLst>
                                    </p:anim>
                                    <p:set>
                                      <p:cBhvr>
                                        <p:cTn id="70" fill="hold">
                                          <p:stCondLst>
                                            <p:cond delay="499"/>
                                          </p:stCondLst>
                                        </p:cTn>
                                        <p:tgtEl>
                                          <p:spTgt spid="170"/>
                                        </p:tgtEl>
                                        <p:attrNameLst>
                                          <p:attrName>style.visibility</p:attrName>
                                        </p:attrNameLst>
                                      </p:cBhvr>
                                      <p:to>
                                        <p:strVal val="hidden"/>
                                      </p:to>
                                    </p:set>
                                  </p:childTnLst>
                                </p:cTn>
                              </p:par>
                            </p:childTnLst>
                          </p:cTn>
                        </p:par>
                        <p:par>
                          <p:cTn id="71" fill="hold">
                            <p:stCondLst>
                              <p:cond delay="1750"/>
                            </p:stCondLst>
                            <p:childTnLst>
                              <p:par>
                                <p:cTn id="72" presetID="23" presetClass="exit" presetSubtype="32" fill="hold" grpId="1" nodeType="afterEffect">
                                  <p:stCondLst>
                                    <p:cond delay="0"/>
                                  </p:stCondLst>
                                  <p:iterate>
                                    <p:tmAbs val="0"/>
                                  </p:iterate>
                                  <p:childTnLst>
                                    <p:anim calcmode="lin" valueType="num">
                                      <p:cBhvr>
                                        <p:cTn id="73" dur="500" fill="hold"/>
                                        <p:tgtEl>
                                          <p:spTgt spid="167"/>
                                        </p:tgtEl>
                                        <p:attrNameLst>
                                          <p:attrName>ppt_w</p:attrName>
                                        </p:attrNameLst>
                                      </p:cBhvr>
                                      <p:tavLst>
                                        <p:tav tm="0">
                                          <p:val>
                                            <p:strVal val="ppt_w"/>
                                          </p:val>
                                        </p:tav>
                                        <p:tav tm="100000">
                                          <p:val>
                                            <p:fltVal val="0"/>
                                          </p:val>
                                        </p:tav>
                                      </p:tavLst>
                                    </p:anim>
                                    <p:anim calcmode="lin" valueType="num">
                                      <p:cBhvr>
                                        <p:cTn id="74" dur="500" fill="hold"/>
                                        <p:tgtEl>
                                          <p:spTgt spid="167"/>
                                        </p:tgtEl>
                                        <p:attrNameLst>
                                          <p:attrName>ppt_h</p:attrName>
                                        </p:attrNameLst>
                                      </p:cBhvr>
                                      <p:tavLst>
                                        <p:tav tm="0">
                                          <p:val>
                                            <p:strVal val="ppt_h"/>
                                          </p:val>
                                        </p:tav>
                                        <p:tav tm="100000">
                                          <p:val>
                                            <p:fltVal val="0"/>
                                          </p:val>
                                        </p:tav>
                                      </p:tavLst>
                                    </p:anim>
                                    <p:set>
                                      <p:cBhvr>
                                        <p:cTn id="75" fill="hold">
                                          <p:stCondLst>
                                            <p:cond delay="499"/>
                                          </p:stCondLst>
                                        </p:cTn>
                                        <p:tgtEl>
                                          <p:spTgt spid="167"/>
                                        </p:tgtEl>
                                        <p:attrNameLst>
                                          <p:attrName>style.visibility</p:attrName>
                                        </p:attrNameLst>
                                      </p:cBhvr>
                                      <p:to>
                                        <p:strVal val="hidden"/>
                                      </p:to>
                                    </p:set>
                                  </p:childTnLst>
                                </p:cTn>
                              </p:par>
                            </p:childTnLst>
                          </p:cTn>
                        </p:par>
                        <p:par>
                          <p:cTn id="76" fill="hold">
                            <p:stCondLst>
                              <p:cond delay="2250"/>
                            </p:stCondLst>
                            <p:childTnLst>
                              <p:par>
                                <p:cTn id="77" presetID="23" presetClass="exit" presetSubtype="32" fill="hold" grpId="1" nodeType="afterEffect">
                                  <p:stCondLst>
                                    <p:cond delay="0"/>
                                  </p:stCondLst>
                                  <p:iterate>
                                    <p:tmAbs val="0"/>
                                  </p:iterate>
                                  <p:childTnLst>
                                    <p:anim calcmode="lin" valueType="num">
                                      <p:cBhvr>
                                        <p:cTn id="78" dur="500" fill="hold"/>
                                        <p:tgtEl>
                                          <p:spTgt spid="172"/>
                                        </p:tgtEl>
                                        <p:attrNameLst>
                                          <p:attrName>ppt_w</p:attrName>
                                        </p:attrNameLst>
                                      </p:cBhvr>
                                      <p:tavLst>
                                        <p:tav tm="0">
                                          <p:val>
                                            <p:strVal val="ppt_w"/>
                                          </p:val>
                                        </p:tav>
                                        <p:tav tm="100000">
                                          <p:val>
                                            <p:fltVal val="0"/>
                                          </p:val>
                                        </p:tav>
                                      </p:tavLst>
                                    </p:anim>
                                    <p:anim calcmode="lin" valueType="num">
                                      <p:cBhvr>
                                        <p:cTn id="79" dur="500" fill="hold"/>
                                        <p:tgtEl>
                                          <p:spTgt spid="172"/>
                                        </p:tgtEl>
                                        <p:attrNameLst>
                                          <p:attrName>ppt_h</p:attrName>
                                        </p:attrNameLst>
                                      </p:cBhvr>
                                      <p:tavLst>
                                        <p:tav tm="0">
                                          <p:val>
                                            <p:strVal val="ppt_h"/>
                                          </p:val>
                                        </p:tav>
                                        <p:tav tm="100000">
                                          <p:val>
                                            <p:fltVal val="0"/>
                                          </p:val>
                                        </p:tav>
                                      </p:tavLst>
                                    </p:anim>
                                    <p:set>
                                      <p:cBhvr>
                                        <p:cTn id="80" fill="hold">
                                          <p:stCondLst>
                                            <p:cond delay="499"/>
                                          </p:stCondLst>
                                        </p:cTn>
                                        <p:tgtEl>
                                          <p:spTgt spid="172"/>
                                        </p:tgtEl>
                                        <p:attrNameLst>
                                          <p:attrName>style.visibility</p:attrName>
                                        </p:attrNameLst>
                                      </p:cBhvr>
                                      <p:to>
                                        <p:strVal val="hidden"/>
                                      </p:to>
                                    </p:set>
                                  </p:childTnLst>
                                </p:cTn>
                              </p:par>
                            </p:childTnLst>
                          </p:cTn>
                        </p:par>
                        <p:par>
                          <p:cTn id="81" fill="hold">
                            <p:stCondLst>
                              <p:cond delay="2750"/>
                            </p:stCondLst>
                            <p:childTnLst>
                              <p:par>
                                <p:cTn id="82" presetID="23" presetClass="exit" presetSubtype="32" fill="hold" grpId="1" nodeType="afterEffect">
                                  <p:stCondLst>
                                    <p:cond delay="0"/>
                                  </p:stCondLst>
                                  <p:iterate>
                                    <p:tmAbs val="0"/>
                                  </p:iterate>
                                  <p:childTnLst>
                                    <p:anim calcmode="lin" valueType="num">
                                      <p:cBhvr>
                                        <p:cTn id="83" dur="500" fill="hold"/>
                                        <p:tgtEl>
                                          <p:spTgt spid="171"/>
                                        </p:tgtEl>
                                        <p:attrNameLst>
                                          <p:attrName>ppt_w</p:attrName>
                                        </p:attrNameLst>
                                      </p:cBhvr>
                                      <p:tavLst>
                                        <p:tav tm="0">
                                          <p:val>
                                            <p:strVal val="ppt_w"/>
                                          </p:val>
                                        </p:tav>
                                        <p:tav tm="100000">
                                          <p:val>
                                            <p:fltVal val="0"/>
                                          </p:val>
                                        </p:tav>
                                      </p:tavLst>
                                    </p:anim>
                                    <p:anim calcmode="lin" valueType="num">
                                      <p:cBhvr>
                                        <p:cTn id="84" dur="500" fill="hold"/>
                                        <p:tgtEl>
                                          <p:spTgt spid="171"/>
                                        </p:tgtEl>
                                        <p:attrNameLst>
                                          <p:attrName>ppt_h</p:attrName>
                                        </p:attrNameLst>
                                      </p:cBhvr>
                                      <p:tavLst>
                                        <p:tav tm="0">
                                          <p:val>
                                            <p:strVal val="ppt_h"/>
                                          </p:val>
                                        </p:tav>
                                        <p:tav tm="100000">
                                          <p:val>
                                            <p:fltVal val="0"/>
                                          </p:val>
                                        </p:tav>
                                      </p:tavLst>
                                    </p:anim>
                                    <p:set>
                                      <p:cBhvr>
                                        <p:cTn id="85" fill="hold">
                                          <p:stCondLst>
                                            <p:cond delay="499"/>
                                          </p:stCondLst>
                                        </p:cTn>
                                        <p:tgtEl>
                                          <p:spTgt spid="171"/>
                                        </p:tgtEl>
                                        <p:attrNameLst>
                                          <p:attrName>style.visibility</p:attrName>
                                        </p:attrNameLst>
                                      </p:cBhvr>
                                      <p:to>
                                        <p:strVal val="hidden"/>
                                      </p:to>
                                    </p:set>
                                  </p:childTnLst>
                                </p:cTn>
                              </p:par>
                            </p:childTnLst>
                          </p:cTn>
                        </p:par>
                        <p:par>
                          <p:cTn id="86" fill="hold">
                            <p:stCondLst>
                              <p:cond delay="3250"/>
                            </p:stCondLst>
                            <p:childTnLst>
                              <p:par>
                                <p:cTn id="87" presetID="23" presetClass="exit" presetSubtype="32" fill="hold" grpId="1" nodeType="afterEffect">
                                  <p:stCondLst>
                                    <p:cond delay="0"/>
                                  </p:stCondLst>
                                  <p:iterate>
                                    <p:tmAbs val="0"/>
                                  </p:iterate>
                                  <p:childTnLst>
                                    <p:anim calcmode="lin" valueType="num">
                                      <p:cBhvr>
                                        <p:cTn id="88" dur="500" fill="hold"/>
                                        <p:tgtEl>
                                          <p:spTgt spid="169"/>
                                        </p:tgtEl>
                                        <p:attrNameLst>
                                          <p:attrName>ppt_w</p:attrName>
                                        </p:attrNameLst>
                                      </p:cBhvr>
                                      <p:tavLst>
                                        <p:tav tm="0">
                                          <p:val>
                                            <p:strVal val="ppt_w"/>
                                          </p:val>
                                        </p:tav>
                                        <p:tav tm="100000">
                                          <p:val>
                                            <p:fltVal val="0"/>
                                          </p:val>
                                        </p:tav>
                                      </p:tavLst>
                                    </p:anim>
                                    <p:anim calcmode="lin" valueType="num">
                                      <p:cBhvr>
                                        <p:cTn id="89" dur="500" fill="hold"/>
                                        <p:tgtEl>
                                          <p:spTgt spid="169"/>
                                        </p:tgtEl>
                                        <p:attrNameLst>
                                          <p:attrName>ppt_h</p:attrName>
                                        </p:attrNameLst>
                                      </p:cBhvr>
                                      <p:tavLst>
                                        <p:tav tm="0">
                                          <p:val>
                                            <p:strVal val="ppt_h"/>
                                          </p:val>
                                        </p:tav>
                                        <p:tav tm="100000">
                                          <p:val>
                                            <p:fltVal val="0"/>
                                          </p:val>
                                        </p:tav>
                                      </p:tavLst>
                                    </p:anim>
                                    <p:set>
                                      <p:cBhvr>
                                        <p:cTn id="90" fill="hold">
                                          <p:stCondLst>
                                            <p:cond delay="499"/>
                                          </p:stCondLst>
                                        </p:cTn>
                                        <p:tgtEl>
                                          <p:spTgt spid="169"/>
                                        </p:tgtEl>
                                        <p:attrNameLst>
                                          <p:attrName>style.visibility</p:attrName>
                                        </p:attrNameLst>
                                      </p:cBhvr>
                                      <p:to>
                                        <p:strVal val="hidden"/>
                                      </p:to>
                                    </p:set>
                                  </p:childTnLst>
                                </p:cTn>
                              </p:par>
                            </p:childTnLst>
                          </p:cTn>
                        </p:par>
                        <p:par>
                          <p:cTn id="91" fill="hold">
                            <p:stCondLst>
                              <p:cond delay="3750"/>
                            </p:stCondLst>
                            <p:childTnLst>
                              <p:par>
                                <p:cTn id="92" presetID="23" presetClass="exit" presetSubtype="32" fill="hold" grpId="1" nodeType="afterEffect">
                                  <p:stCondLst>
                                    <p:cond delay="0"/>
                                  </p:stCondLst>
                                  <p:iterate>
                                    <p:tmAbs val="0"/>
                                  </p:iterate>
                                  <p:childTnLst>
                                    <p:anim calcmode="lin" valueType="num">
                                      <p:cBhvr>
                                        <p:cTn id="93" dur="500" fill="hold"/>
                                        <p:tgtEl>
                                          <p:spTgt spid="164"/>
                                        </p:tgtEl>
                                        <p:attrNameLst>
                                          <p:attrName>ppt_w</p:attrName>
                                        </p:attrNameLst>
                                      </p:cBhvr>
                                      <p:tavLst>
                                        <p:tav tm="0">
                                          <p:val>
                                            <p:strVal val="ppt_w"/>
                                          </p:val>
                                        </p:tav>
                                        <p:tav tm="100000">
                                          <p:val>
                                            <p:fltVal val="0"/>
                                          </p:val>
                                        </p:tav>
                                      </p:tavLst>
                                    </p:anim>
                                    <p:anim calcmode="lin" valueType="num">
                                      <p:cBhvr>
                                        <p:cTn id="94" dur="500" fill="hold"/>
                                        <p:tgtEl>
                                          <p:spTgt spid="164"/>
                                        </p:tgtEl>
                                        <p:attrNameLst>
                                          <p:attrName>ppt_h</p:attrName>
                                        </p:attrNameLst>
                                      </p:cBhvr>
                                      <p:tavLst>
                                        <p:tav tm="0">
                                          <p:val>
                                            <p:strVal val="ppt_h"/>
                                          </p:val>
                                        </p:tav>
                                        <p:tav tm="100000">
                                          <p:val>
                                            <p:fltVal val="0"/>
                                          </p:val>
                                        </p:tav>
                                      </p:tavLst>
                                    </p:anim>
                                    <p:set>
                                      <p:cBhvr>
                                        <p:cTn id="95" fill="hold">
                                          <p:stCondLst>
                                            <p:cond delay="499"/>
                                          </p:stCondLst>
                                        </p:cTn>
                                        <p:tgtEl>
                                          <p:spTgt spid="164"/>
                                        </p:tgtEl>
                                        <p:attrNameLst>
                                          <p:attrName>style.visibility</p:attrName>
                                        </p:attrNameLst>
                                      </p:cBhvr>
                                      <p:to>
                                        <p:strVal val="hidden"/>
                                      </p:to>
                                    </p:set>
                                  </p:childTnLst>
                                </p:cTn>
                              </p:par>
                            </p:childTnLst>
                          </p:cTn>
                        </p:par>
                        <p:par>
                          <p:cTn id="96" fill="hold">
                            <p:stCondLst>
                              <p:cond delay="4250"/>
                            </p:stCondLst>
                            <p:childTnLst>
                              <p:par>
                                <p:cTn id="97" presetID="23" presetClass="exit" presetSubtype="32" fill="hold" grpId="1" nodeType="afterEffect">
                                  <p:stCondLst>
                                    <p:cond delay="0"/>
                                  </p:stCondLst>
                                  <p:iterate>
                                    <p:tmAbs val="0"/>
                                  </p:iterate>
                                  <p:childTnLst>
                                    <p:anim calcmode="lin" valueType="num">
                                      <p:cBhvr>
                                        <p:cTn id="98" dur="500" fill="hold"/>
                                        <p:tgtEl>
                                          <p:spTgt spid="173"/>
                                        </p:tgtEl>
                                        <p:attrNameLst>
                                          <p:attrName>ppt_w</p:attrName>
                                        </p:attrNameLst>
                                      </p:cBhvr>
                                      <p:tavLst>
                                        <p:tav tm="0">
                                          <p:val>
                                            <p:strVal val="ppt_w"/>
                                          </p:val>
                                        </p:tav>
                                        <p:tav tm="100000">
                                          <p:val>
                                            <p:fltVal val="0"/>
                                          </p:val>
                                        </p:tav>
                                      </p:tavLst>
                                    </p:anim>
                                    <p:anim calcmode="lin" valueType="num">
                                      <p:cBhvr>
                                        <p:cTn id="99" dur="500" fill="hold"/>
                                        <p:tgtEl>
                                          <p:spTgt spid="173"/>
                                        </p:tgtEl>
                                        <p:attrNameLst>
                                          <p:attrName>ppt_h</p:attrName>
                                        </p:attrNameLst>
                                      </p:cBhvr>
                                      <p:tavLst>
                                        <p:tav tm="0">
                                          <p:val>
                                            <p:strVal val="ppt_h"/>
                                          </p:val>
                                        </p:tav>
                                        <p:tav tm="100000">
                                          <p:val>
                                            <p:fltVal val="0"/>
                                          </p:val>
                                        </p:tav>
                                      </p:tavLst>
                                    </p:anim>
                                    <p:set>
                                      <p:cBhvr>
                                        <p:cTn id="100" fill="hold">
                                          <p:stCondLst>
                                            <p:cond delay="499"/>
                                          </p:stCondLst>
                                        </p:cTn>
                                        <p:tgtEl>
                                          <p:spTgt spid="173"/>
                                        </p:tgtEl>
                                        <p:attrNameLst>
                                          <p:attrName>style.visibility</p:attrName>
                                        </p:attrNameLst>
                                      </p:cBhvr>
                                      <p:to>
                                        <p:strVal val="hidden"/>
                                      </p:to>
                                    </p:set>
                                  </p:childTnLst>
                                </p:cTn>
                              </p:par>
                            </p:childTnLst>
                          </p:cTn>
                        </p:par>
                        <p:par>
                          <p:cTn id="101" fill="hold">
                            <p:stCondLst>
                              <p:cond delay="4750"/>
                            </p:stCondLst>
                            <p:childTnLst>
                              <p:par>
                                <p:cTn id="102" presetID="23" presetClass="exit" presetSubtype="32" fill="hold" grpId="1" nodeType="afterEffect">
                                  <p:stCondLst>
                                    <p:cond delay="0"/>
                                  </p:stCondLst>
                                  <p:iterate>
                                    <p:tmAbs val="0"/>
                                  </p:iterate>
                                  <p:childTnLst>
                                    <p:anim calcmode="lin" valueType="num">
                                      <p:cBhvr>
                                        <p:cTn id="103" dur="500" fill="hold"/>
                                        <p:tgtEl>
                                          <p:spTgt spid="163"/>
                                        </p:tgtEl>
                                        <p:attrNameLst>
                                          <p:attrName>ppt_w</p:attrName>
                                        </p:attrNameLst>
                                      </p:cBhvr>
                                      <p:tavLst>
                                        <p:tav tm="0">
                                          <p:val>
                                            <p:strVal val="ppt_w"/>
                                          </p:val>
                                        </p:tav>
                                        <p:tav tm="100000">
                                          <p:val>
                                            <p:fltVal val="0"/>
                                          </p:val>
                                        </p:tav>
                                      </p:tavLst>
                                    </p:anim>
                                    <p:anim calcmode="lin" valueType="num">
                                      <p:cBhvr>
                                        <p:cTn id="104" dur="500" fill="hold"/>
                                        <p:tgtEl>
                                          <p:spTgt spid="163"/>
                                        </p:tgtEl>
                                        <p:attrNameLst>
                                          <p:attrName>ppt_h</p:attrName>
                                        </p:attrNameLst>
                                      </p:cBhvr>
                                      <p:tavLst>
                                        <p:tav tm="0">
                                          <p:val>
                                            <p:strVal val="ppt_h"/>
                                          </p:val>
                                        </p:tav>
                                        <p:tav tm="100000">
                                          <p:val>
                                            <p:fltVal val="0"/>
                                          </p:val>
                                        </p:tav>
                                      </p:tavLst>
                                    </p:anim>
                                    <p:set>
                                      <p:cBhvr>
                                        <p:cTn id="105" fill="hold">
                                          <p:stCondLst>
                                            <p:cond delay="499"/>
                                          </p:stCondLst>
                                        </p:cTn>
                                        <p:tgtEl>
                                          <p:spTgt spid="163"/>
                                        </p:tgtEl>
                                        <p:attrNameLst>
                                          <p:attrName>style.visibility</p:attrName>
                                        </p:attrNameLst>
                                      </p:cBhvr>
                                      <p:to>
                                        <p:strVal val="hidden"/>
                                      </p:to>
                                    </p:set>
                                  </p:childTnLst>
                                </p:cTn>
                              </p:par>
                            </p:childTnLst>
                          </p:cTn>
                        </p:par>
                        <p:par>
                          <p:cTn id="106" fill="hold">
                            <p:stCondLst>
                              <p:cond delay="5250"/>
                            </p:stCondLst>
                            <p:childTnLst>
                              <p:par>
                                <p:cTn id="107" presetID="23" presetClass="exit" presetSubtype="32" fill="hold" grpId="1" nodeType="afterEffect">
                                  <p:stCondLst>
                                    <p:cond delay="0"/>
                                  </p:stCondLst>
                                  <p:iterate>
                                    <p:tmAbs val="0"/>
                                  </p:iterate>
                                  <p:childTnLst>
                                    <p:anim calcmode="lin" valueType="num">
                                      <p:cBhvr>
                                        <p:cTn id="108" dur="500" fill="hold"/>
                                        <p:tgtEl>
                                          <p:spTgt spid="168"/>
                                        </p:tgtEl>
                                        <p:attrNameLst>
                                          <p:attrName>ppt_w</p:attrName>
                                        </p:attrNameLst>
                                      </p:cBhvr>
                                      <p:tavLst>
                                        <p:tav tm="0">
                                          <p:val>
                                            <p:strVal val="ppt_w"/>
                                          </p:val>
                                        </p:tav>
                                        <p:tav tm="100000">
                                          <p:val>
                                            <p:fltVal val="0"/>
                                          </p:val>
                                        </p:tav>
                                      </p:tavLst>
                                    </p:anim>
                                    <p:anim calcmode="lin" valueType="num">
                                      <p:cBhvr>
                                        <p:cTn id="109" dur="500" fill="hold"/>
                                        <p:tgtEl>
                                          <p:spTgt spid="168"/>
                                        </p:tgtEl>
                                        <p:attrNameLst>
                                          <p:attrName>ppt_h</p:attrName>
                                        </p:attrNameLst>
                                      </p:cBhvr>
                                      <p:tavLst>
                                        <p:tav tm="0">
                                          <p:val>
                                            <p:strVal val="ppt_h"/>
                                          </p:val>
                                        </p:tav>
                                        <p:tav tm="100000">
                                          <p:val>
                                            <p:fltVal val="0"/>
                                          </p:val>
                                        </p:tav>
                                      </p:tavLst>
                                    </p:anim>
                                    <p:set>
                                      <p:cBhvr>
                                        <p:cTn id="110" fill="hold">
                                          <p:stCondLst>
                                            <p:cond delay="499"/>
                                          </p:stCondLst>
                                        </p:cTn>
                                        <p:tgtEl>
                                          <p:spTgt spid="168"/>
                                        </p:tgtEl>
                                        <p:attrNameLst>
                                          <p:attrName>style.visibility</p:attrName>
                                        </p:attrNameLst>
                                      </p:cBhvr>
                                      <p:to>
                                        <p:strVal val="hidden"/>
                                      </p:to>
                                    </p:set>
                                  </p:childTnLst>
                                </p:cTn>
                              </p:par>
                            </p:childTnLst>
                          </p:cTn>
                        </p:par>
                        <p:par>
                          <p:cTn id="111" fill="hold">
                            <p:stCondLst>
                              <p:cond delay="5750"/>
                            </p:stCondLst>
                            <p:childTnLst>
                              <p:par>
                                <p:cTn id="112" presetID="23" presetClass="exit" presetSubtype="32" fill="hold" grpId="1" nodeType="afterEffect">
                                  <p:stCondLst>
                                    <p:cond delay="0"/>
                                  </p:stCondLst>
                                  <p:iterate>
                                    <p:tmAbs val="0"/>
                                  </p:iterate>
                                  <p:childTnLst>
                                    <p:anim calcmode="lin" valueType="num">
                                      <p:cBhvr>
                                        <p:cTn id="113" dur="500" fill="hold"/>
                                        <p:tgtEl>
                                          <p:spTgt spid="166"/>
                                        </p:tgtEl>
                                        <p:attrNameLst>
                                          <p:attrName>ppt_w</p:attrName>
                                        </p:attrNameLst>
                                      </p:cBhvr>
                                      <p:tavLst>
                                        <p:tav tm="0">
                                          <p:val>
                                            <p:strVal val="ppt_w"/>
                                          </p:val>
                                        </p:tav>
                                        <p:tav tm="100000">
                                          <p:val>
                                            <p:fltVal val="0"/>
                                          </p:val>
                                        </p:tav>
                                      </p:tavLst>
                                    </p:anim>
                                    <p:anim calcmode="lin" valueType="num">
                                      <p:cBhvr>
                                        <p:cTn id="114" dur="500" fill="hold"/>
                                        <p:tgtEl>
                                          <p:spTgt spid="166"/>
                                        </p:tgtEl>
                                        <p:attrNameLst>
                                          <p:attrName>ppt_h</p:attrName>
                                        </p:attrNameLst>
                                      </p:cBhvr>
                                      <p:tavLst>
                                        <p:tav tm="0">
                                          <p:val>
                                            <p:strVal val="ppt_h"/>
                                          </p:val>
                                        </p:tav>
                                        <p:tav tm="100000">
                                          <p:val>
                                            <p:fltVal val="0"/>
                                          </p:val>
                                        </p:tav>
                                      </p:tavLst>
                                    </p:anim>
                                    <p:set>
                                      <p:cBhvr>
                                        <p:cTn id="115" fill="hold">
                                          <p:stCondLst>
                                            <p:cond delay="499"/>
                                          </p:stCondLst>
                                        </p:cTn>
                                        <p:tgtEl>
                                          <p:spTgt spid="16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P spid="163" grpId="0" animBg="1" advAuto="0"/>
      <p:bldP spid="163" grpId="1" animBg="1" advAuto="0"/>
      <p:bldP spid="164" grpId="0" animBg="1" advAuto="0"/>
      <p:bldP spid="164" grpId="1" animBg="1" advAuto="0"/>
      <p:bldP spid="165" grpId="0" animBg="1" advAuto="0"/>
      <p:bldP spid="165" grpId="1" animBg="1" advAuto="0"/>
      <p:bldP spid="166" grpId="0" animBg="1" advAuto="0"/>
      <p:bldP spid="166" grpId="1" animBg="1" advAuto="0"/>
      <p:bldP spid="167" grpId="0" animBg="1" advAuto="0"/>
      <p:bldP spid="167" grpId="1" animBg="1" advAuto="0"/>
      <p:bldP spid="168" grpId="0" animBg="1" advAuto="0"/>
      <p:bldP spid="168" grpId="1" animBg="1" advAuto="0"/>
      <p:bldP spid="169" grpId="0" animBg="1" advAuto="0"/>
      <p:bldP spid="169" grpId="1" animBg="1" advAuto="0"/>
      <p:bldP spid="170" grpId="0" animBg="1" advAuto="0"/>
      <p:bldP spid="170" grpId="1" animBg="1" advAuto="0"/>
      <p:bldP spid="171" grpId="0" animBg="1" advAuto="0"/>
      <p:bldP spid="171" grpId="1" animBg="1" advAuto="0"/>
      <p:bldP spid="172" grpId="0" animBg="1" advAuto="0"/>
      <p:bldP spid="172" grpId="1" animBg="1" advAuto="0"/>
      <p:bldP spid="173" grpId="0" animBg="1" advAuto="0"/>
      <p:bldP spid="173" grpId="1" animBg="1" advAuto="0"/>
      <p:bldP spid="174" grpId="0"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Directed Graphs"/>
          <p:cNvSpPr txBox="1">
            <a:spLocks noGrp="1"/>
          </p:cNvSpPr>
          <p:nvPr>
            <p:ph type="title"/>
          </p:nvPr>
        </p:nvSpPr>
        <p:spPr>
          <a:xfrm>
            <a:off x="400050" y="0"/>
            <a:ext cx="21964650" cy="2095500"/>
          </a:xfrm>
          <a:prstGeom prst="rect">
            <a:avLst/>
          </a:prstGeom>
        </p:spPr>
        <p:txBody>
          <a:bodyPr/>
          <a:lstStyle/>
          <a:p>
            <a:r>
              <a:t>Directed Graphs</a:t>
            </a:r>
          </a:p>
        </p:txBody>
      </p:sp>
      <p:sp>
        <p:nvSpPr>
          <p:cNvPr id="187" name="Directed Graph (digraph)…"/>
          <p:cNvSpPr txBox="1">
            <a:spLocks noGrp="1"/>
          </p:cNvSpPr>
          <p:nvPr>
            <p:ph type="body" sz="half" idx="1"/>
          </p:nvPr>
        </p:nvSpPr>
        <p:spPr>
          <a:xfrm>
            <a:off x="186500" y="2438400"/>
            <a:ext cx="16233577" cy="6853337"/>
          </a:xfrm>
          <a:prstGeom prst="rect">
            <a:avLst/>
          </a:prstGeom>
        </p:spPr>
        <p:txBody>
          <a:bodyPr/>
          <a:lstStyle/>
          <a:p>
            <a:pPr>
              <a:buBlip>
                <a:blip r:embed="rId3"/>
              </a:buBlip>
            </a:pPr>
            <a:r>
              <a:t>Directed Graph (digraph)</a:t>
            </a:r>
          </a:p>
          <a:p>
            <a:pPr lvl="2">
              <a:buBlip>
                <a:blip r:embed="rId3"/>
              </a:buBlip>
            </a:pPr>
            <a:r>
              <a:t>Graph with directed edges</a:t>
            </a:r>
          </a:p>
          <a:p>
            <a:pPr>
              <a:buBlip>
                <a:blip r:embed="rId3"/>
              </a:buBlip>
            </a:pPr>
            <a:r>
              <a:t>Directed Path</a:t>
            </a:r>
          </a:p>
          <a:p>
            <a:pPr lvl="2">
              <a:buBlip>
                <a:blip r:embed="rId3"/>
              </a:buBlip>
            </a:pPr>
            <a:r>
              <a:t>Path in a directed graph </a:t>
            </a:r>
          </a:p>
          <a:p>
            <a:pPr marL="1202836" lvl="2" indent="-440836">
              <a:buBlip>
                <a:blip r:embed="rId3"/>
              </a:buBlip>
            </a:pPr>
            <a:r>
              <a:t>Must consider edge directions</a:t>
            </a:r>
          </a:p>
        </p:txBody>
      </p:sp>
      <p:cxnSp>
        <p:nvCxnSpPr>
          <p:cNvPr id="188" name="Connection Line"/>
          <p:cNvCxnSpPr>
            <a:stCxn id="189" idx="0"/>
            <a:endCxn id="194" idx="0"/>
          </p:cNvCxnSpPr>
          <p:nvPr/>
        </p:nvCxnSpPr>
        <p:spPr>
          <a:xfrm>
            <a:off x="13925550" y="8705850"/>
            <a:ext cx="2271515" cy="1460500"/>
          </a:xfrm>
          <a:prstGeom prst="straightConnector1">
            <a:avLst/>
          </a:prstGeom>
          <a:ln w="88900" cap="sq">
            <a:solidFill>
              <a:srgbClr val="941100"/>
            </a:solidFill>
            <a:miter lim="400000"/>
            <a:tailEnd type="triangle"/>
          </a:ln>
        </p:spPr>
      </p:cxnSp>
      <p:sp>
        <p:nvSpPr>
          <p:cNvPr id="189"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90" name="Connection Line"/>
          <p:cNvCxnSpPr>
            <a:stCxn id="196" idx="0"/>
            <a:endCxn id="191" idx="0"/>
          </p:cNvCxnSpPr>
          <p:nvPr/>
        </p:nvCxnSpPr>
        <p:spPr>
          <a:xfrm flipH="1">
            <a:off x="12039600" y="11245850"/>
            <a:ext cx="4698635" cy="317500"/>
          </a:xfrm>
          <a:prstGeom prst="straightConnector1">
            <a:avLst/>
          </a:prstGeom>
          <a:ln w="88900" cap="sq">
            <a:solidFill>
              <a:srgbClr val="941100"/>
            </a:solidFill>
            <a:miter lim="400000"/>
            <a:tailEnd type="triangle"/>
          </a:ln>
        </p:spPr>
      </p:cxnSp>
      <p:sp>
        <p:nvSpPr>
          <p:cNvPr id="191"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92" name="Connection Line"/>
          <p:cNvCxnSpPr>
            <a:stCxn id="194" idx="0"/>
            <a:endCxn id="196" idx="0"/>
          </p:cNvCxnSpPr>
          <p:nvPr/>
        </p:nvCxnSpPr>
        <p:spPr>
          <a:xfrm>
            <a:off x="16197064" y="10166350"/>
            <a:ext cx="541171" cy="1079500"/>
          </a:xfrm>
          <a:prstGeom prst="straightConnector1">
            <a:avLst/>
          </a:prstGeom>
          <a:ln w="88900" cap="sq">
            <a:solidFill>
              <a:srgbClr val="941100"/>
            </a:solidFill>
            <a:miter lim="400000"/>
            <a:tailEnd type="triangle"/>
          </a:ln>
        </p:spPr>
      </p:cxnSp>
      <p:cxnSp>
        <p:nvCxnSpPr>
          <p:cNvPr id="193" name="Connection Line"/>
          <p:cNvCxnSpPr>
            <a:stCxn id="200" idx="0"/>
            <a:endCxn id="194" idx="0"/>
          </p:cNvCxnSpPr>
          <p:nvPr/>
        </p:nvCxnSpPr>
        <p:spPr>
          <a:xfrm flipH="1">
            <a:off x="16197064" y="8515350"/>
            <a:ext cx="4586486" cy="1651000"/>
          </a:xfrm>
          <a:prstGeom prst="straightConnector1">
            <a:avLst/>
          </a:prstGeom>
          <a:ln w="88900" cap="sq">
            <a:solidFill>
              <a:srgbClr val="941100"/>
            </a:solidFill>
            <a:miter lim="400000"/>
            <a:tailEnd type="triangle"/>
          </a:ln>
        </p:spPr>
      </p:cxnSp>
      <p:sp>
        <p:nvSpPr>
          <p:cNvPr id="194"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95" name="Connection Line"/>
          <p:cNvCxnSpPr>
            <a:stCxn id="198" idx="0"/>
            <a:endCxn id="196" idx="0"/>
          </p:cNvCxnSpPr>
          <p:nvPr/>
        </p:nvCxnSpPr>
        <p:spPr>
          <a:xfrm flipH="1">
            <a:off x="16738234" y="10648950"/>
            <a:ext cx="3892916" cy="596900"/>
          </a:xfrm>
          <a:prstGeom prst="straightConnector1">
            <a:avLst/>
          </a:prstGeom>
          <a:ln w="88900" cap="sq">
            <a:solidFill>
              <a:srgbClr val="941100"/>
            </a:solidFill>
            <a:miter lim="400000"/>
            <a:headEnd type="triangle"/>
          </a:ln>
        </p:spPr>
      </p:cxnSp>
      <p:sp>
        <p:nvSpPr>
          <p:cNvPr id="196"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97" name="Connection Line"/>
          <p:cNvCxnSpPr>
            <a:stCxn id="200" idx="0"/>
            <a:endCxn id="198" idx="0"/>
          </p:cNvCxnSpPr>
          <p:nvPr/>
        </p:nvCxnSpPr>
        <p:spPr>
          <a:xfrm flipH="1">
            <a:off x="20631150" y="8515350"/>
            <a:ext cx="152400" cy="2133600"/>
          </a:xfrm>
          <a:prstGeom prst="straightConnector1">
            <a:avLst/>
          </a:prstGeom>
          <a:ln w="88900" cap="sq">
            <a:solidFill>
              <a:srgbClr val="941100"/>
            </a:solidFill>
            <a:miter lim="400000"/>
            <a:headEnd type="triangle"/>
          </a:ln>
        </p:spPr>
      </p:cxnSp>
      <p:sp>
        <p:nvSpPr>
          <p:cNvPr id="198"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199" name="Connection Line"/>
          <p:cNvCxnSpPr>
            <a:stCxn id="202" idx="0"/>
            <a:endCxn id="200" idx="0"/>
          </p:cNvCxnSpPr>
          <p:nvPr/>
        </p:nvCxnSpPr>
        <p:spPr>
          <a:xfrm>
            <a:off x="20307300" y="5334000"/>
            <a:ext cx="476250" cy="3181350"/>
          </a:xfrm>
          <a:prstGeom prst="straightConnector1">
            <a:avLst/>
          </a:prstGeom>
          <a:ln w="88900" cap="sq">
            <a:solidFill>
              <a:srgbClr val="941100"/>
            </a:solidFill>
            <a:miter lim="400000"/>
            <a:tailEnd type="triangle"/>
          </a:ln>
        </p:spPr>
      </p:cxnSp>
      <p:sp>
        <p:nvSpPr>
          <p:cNvPr id="200"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01" name="Connection Line"/>
          <p:cNvCxnSpPr>
            <a:stCxn id="203" idx="0"/>
            <a:endCxn id="202" idx="0"/>
          </p:cNvCxnSpPr>
          <p:nvPr/>
        </p:nvCxnSpPr>
        <p:spPr>
          <a:xfrm>
            <a:off x="18516600" y="3619500"/>
            <a:ext cx="1790700" cy="1714500"/>
          </a:xfrm>
          <a:prstGeom prst="straightConnector1">
            <a:avLst/>
          </a:prstGeom>
          <a:ln w="88900" cap="sq">
            <a:solidFill>
              <a:srgbClr val="941100"/>
            </a:solidFill>
            <a:miter lim="400000"/>
            <a:tailEnd type="triangle"/>
          </a:ln>
        </p:spPr>
      </p:cxnSp>
      <p:sp>
        <p:nvSpPr>
          <p:cNvPr id="202"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03"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04" name="Connection Line"/>
          <p:cNvCxnSpPr>
            <a:stCxn id="189" idx="0"/>
            <a:endCxn id="191" idx="0"/>
          </p:cNvCxnSpPr>
          <p:nvPr/>
        </p:nvCxnSpPr>
        <p:spPr>
          <a:xfrm flipH="1">
            <a:off x="12039600" y="8705850"/>
            <a:ext cx="1885950" cy="2857500"/>
          </a:xfrm>
          <a:prstGeom prst="straightConnector1">
            <a:avLst/>
          </a:prstGeom>
          <a:ln w="88900" cap="sq">
            <a:solidFill>
              <a:srgbClr val="941100"/>
            </a:solidFill>
            <a:miter lim="400000"/>
            <a:headEnd type="triangle"/>
          </a:ln>
        </p:spPr>
      </p:cxnSp>
      <p:sp>
        <p:nvSpPr>
          <p:cNvPr id="205" name="Directed Graph"/>
          <p:cNvSpPr/>
          <p:nvPr/>
        </p:nvSpPr>
        <p:spPr>
          <a:xfrm>
            <a:off x="13332482" y="12268708"/>
            <a:ext cx="6949418"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mic Sans MS"/>
                <a:ea typeface="Comic Sans MS"/>
                <a:cs typeface="Comic Sans MS"/>
                <a:sym typeface="Comic Sans MS"/>
              </a:defRPr>
            </a:lvl1pPr>
          </a:lstStyle>
          <a:p>
            <a:r>
              <a:t>Directed Graph</a:t>
            </a:r>
          </a:p>
        </p:txBody>
      </p:sp>
      <p:sp>
        <p:nvSpPr>
          <p:cNvPr id="225" name="Connection Line"/>
          <p:cNvSpPr/>
          <p:nvPr/>
        </p:nvSpPr>
        <p:spPr>
          <a:xfrm>
            <a:off x="16457730" y="8307159"/>
            <a:ext cx="3907463" cy="148729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cap="sq">
            <a:solidFill>
              <a:srgbClr val="941100"/>
            </a:solidFill>
            <a:miter lim="400000"/>
            <a:tailEnd type="triangle"/>
          </a:ln>
        </p:spPr>
        <p:txBody>
          <a:bodyPr/>
          <a:lstStyle/>
          <a:p>
            <a:endParaRPr/>
          </a:p>
        </p:txBody>
      </p:sp>
      <p:sp>
        <p:nvSpPr>
          <p:cNvPr id="226" name="Connection Line"/>
          <p:cNvSpPr/>
          <p:nvPr/>
        </p:nvSpPr>
        <p:spPr>
          <a:xfrm>
            <a:off x="12522603" y="11483461"/>
            <a:ext cx="3829647" cy="347199"/>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88900" cap="sq">
            <a:solidFill>
              <a:srgbClr val="941100"/>
            </a:solidFill>
            <a:miter lim="400000"/>
            <a:tailEnd type="triangle"/>
          </a:ln>
        </p:spPr>
        <p:txBody>
          <a:bodyPr/>
          <a:lstStyle/>
          <a:p>
            <a:endParaRPr/>
          </a:p>
        </p:txBody>
      </p:sp>
      <p:cxnSp>
        <p:nvCxnSpPr>
          <p:cNvPr id="208" name="Connection Line"/>
          <p:cNvCxnSpPr>
            <a:stCxn id="210" idx="0"/>
            <a:endCxn id="212" idx="0"/>
          </p:cNvCxnSpPr>
          <p:nvPr/>
        </p:nvCxnSpPr>
        <p:spPr>
          <a:xfrm>
            <a:off x="16197064" y="10166350"/>
            <a:ext cx="541171" cy="1079500"/>
          </a:xfrm>
          <a:prstGeom prst="straightConnector1">
            <a:avLst/>
          </a:prstGeom>
          <a:ln w="88900" cap="sq">
            <a:solidFill>
              <a:srgbClr val="439626"/>
            </a:solidFill>
            <a:miter lim="400000"/>
            <a:tailEnd type="triangle"/>
          </a:ln>
        </p:spPr>
      </p:cxnSp>
      <p:cxnSp>
        <p:nvCxnSpPr>
          <p:cNvPr id="209" name="Connection Line"/>
          <p:cNvCxnSpPr>
            <a:stCxn id="215" idx="0"/>
            <a:endCxn id="210" idx="0"/>
          </p:cNvCxnSpPr>
          <p:nvPr/>
        </p:nvCxnSpPr>
        <p:spPr>
          <a:xfrm flipH="1">
            <a:off x="16197064" y="8515350"/>
            <a:ext cx="4586486" cy="1651000"/>
          </a:xfrm>
          <a:prstGeom prst="straightConnector1">
            <a:avLst/>
          </a:prstGeom>
          <a:ln w="88900" cap="sq">
            <a:solidFill>
              <a:srgbClr val="439626"/>
            </a:solidFill>
            <a:miter lim="400000"/>
            <a:tailEnd type="triangle"/>
          </a:ln>
        </p:spPr>
      </p:cxnSp>
      <p:sp>
        <p:nvSpPr>
          <p:cNvPr id="210" name="Circle"/>
          <p:cNvSpPr/>
          <p:nvPr/>
        </p:nvSpPr>
        <p:spPr>
          <a:xfrm>
            <a:off x="15892264" y="9861550"/>
            <a:ext cx="609601" cy="609600"/>
          </a:xfrm>
          <a:prstGeom prst="ellipse">
            <a:avLst/>
          </a:prstGeom>
          <a:blipFill>
            <a:blip r:embed="rId4"/>
          </a:blipFill>
          <a:ln w="88900">
            <a:solidFill>
              <a:srgbClr val="439626"/>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11" name="Connection Line"/>
          <p:cNvCxnSpPr>
            <a:stCxn id="213" idx="0"/>
            <a:endCxn id="212" idx="0"/>
          </p:cNvCxnSpPr>
          <p:nvPr/>
        </p:nvCxnSpPr>
        <p:spPr>
          <a:xfrm flipH="1">
            <a:off x="16738234" y="10648950"/>
            <a:ext cx="3892916" cy="596900"/>
          </a:xfrm>
          <a:prstGeom prst="straightConnector1">
            <a:avLst/>
          </a:prstGeom>
          <a:ln w="88900" cap="sq">
            <a:solidFill>
              <a:srgbClr val="439626"/>
            </a:solidFill>
            <a:miter lim="400000"/>
            <a:headEnd type="triangle"/>
          </a:ln>
        </p:spPr>
      </p:cxnSp>
      <p:sp>
        <p:nvSpPr>
          <p:cNvPr id="212" name="Circle"/>
          <p:cNvSpPr/>
          <p:nvPr/>
        </p:nvSpPr>
        <p:spPr>
          <a:xfrm>
            <a:off x="16433434" y="10941050"/>
            <a:ext cx="609601" cy="609600"/>
          </a:xfrm>
          <a:prstGeom prst="ellipse">
            <a:avLst/>
          </a:prstGeom>
          <a:blipFill>
            <a:blip r:embed="rId4"/>
          </a:blipFill>
          <a:ln w="88900">
            <a:solidFill>
              <a:srgbClr val="439626"/>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13" name="Circle"/>
          <p:cNvSpPr/>
          <p:nvPr/>
        </p:nvSpPr>
        <p:spPr>
          <a:xfrm>
            <a:off x="20326350" y="10344150"/>
            <a:ext cx="609600" cy="609600"/>
          </a:xfrm>
          <a:prstGeom prst="ellipse">
            <a:avLst/>
          </a:prstGeom>
          <a:blipFill>
            <a:blip r:embed="rId4"/>
          </a:blipFill>
          <a:ln w="88900">
            <a:solidFill>
              <a:srgbClr val="439626"/>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14" name="Connection Line"/>
          <p:cNvCxnSpPr>
            <a:stCxn id="216" idx="0"/>
            <a:endCxn id="215" idx="0"/>
          </p:cNvCxnSpPr>
          <p:nvPr/>
        </p:nvCxnSpPr>
        <p:spPr>
          <a:xfrm>
            <a:off x="20307300" y="5334000"/>
            <a:ext cx="476250" cy="3181350"/>
          </a:xfrm>
          <a:prstGeom prst="straightConnector1">
            <a:avLst/>
          </a:prstGeom>
          <a:ln w="88900" cap="sq">
            <a:solidFill>
              <a:srgbClr val="439626"/>
            </a:solidFill>
            <a:miter lim="400000"/>
            <a:tailEnd type="triangle"/>
          </a:ln>
        </p:spPr>
      </p:cxnSp>
      <p:sp>
        <p:nvSpPr>
          <p:cNvPr id="215" name="Circle"/>
          <p:cNvSpPr/>
          <p:nvPr/>
        </p:nvSpPr>
        <p:spPr>
          <a:xfrm>
            <a:off x="20478750" y="8210550"/>
            <a:ext cx="609600" cy="609600"/>
          </a:xfrm>
          <a:prstGeom prst="ellipse">
            <a:avLst/>
          </a:prstGeom>
          <a:blipFill>
            <a:blip r:embed="rId4"/>
          </a:blipFill>
          <a:ln w="88900">
            <a:solidFill>
              <a:srgbClr val="439626"/>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16" name="Circle"/>
          <p:cNvSpPr/>
          <p:nvPr/>
        </p:nvSpPr>
        <p:spPr>
          <a:xfrm>
            <a:off x="20002500" y="5029200"/>
            <a:ext cx="609600" cy="609600"/>
          </a:xfrm>
          <a:prstGeom prst="ellipse">
            <a:avLst/>
          </a:prstGeom>
          <a:blipFill>
            <a:blip r:embed="rId4"/>
          </a:blipFill>
          <a:ln w="88900">
            <a:solidFill>
              <a:srgbClr val="439626"/>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17"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218"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219"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220"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221"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222"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223"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224"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186"/>
                                        </p:tgtEl>
                                        <p:attrNameLst>
                                          <p:attrName>style.visibility</p:attrName>
                                        </p:attrNameLst>
                                      </p:cBhvr>
                                      <p:to>
                                        <p:strVal val="visible"/>
                                      </p:to>
                                    </p:set>
                                    <p:anim calcmode="lin" valueType="num">
                                      <p:cBhvr>
                                        <p:cTn id="7" dur="1000" fill="hold"/>
                                        <p:tgtEl>
                                          <p:spTgt spid="186"/>
                                        </p:tgtEl>
                                        <p:attrNameLst>
                                          <p:attrName>ppt_w</p:attrName>
                                        </p:attrNameLst>
                                      </p:cBhvr>
                                      <p:tavLst>
                                        <p:tav tm="0">
                                          <p:val>
                                            <p:strVal val="4*#ppt_w"/>
                                          </p:val>
                                        </p:tav>
                                        <p:tav tm="100000">
                                          <p:val>
                                            <p:strVal val="#ppt_w"/>
                                          </p:val>
                                        </p:tav>
                                      </p:tavLst>
                                    </p:anim>
                                    <p:anim calcmode="lin" valueType="num">
                                      <p:cBhvr>
                                        <p:cTn id="8" dur="1000" fill="hold"/>
                                        <p:tgtEl>
                                          <p:spTgt spid="18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205"/>
                                        </p:tgtEl>
                                        <p:attrNameLst>
                                          <p:attrName>style.visibility</p:attrName>
                                        </p:attrNameLst>
                                      </p:cBhvr>
                                      <p:to>
                                        <p:strVal val="visible"/>
                                      </p:to>
                                    </p:set>
                                    <p:animEffect transition="in" filter="fade">
                                      <p:cBhvr>
                                        <p:cTn id="12" dur="750"/>
                                        <p:tgtEl>
                                          <p:spTgt spid="205"/>
                                        </p:tgtEl>
                                      </p:cBhvr>
                                    </p:animEffect>
                                  </p:childTnLst>
                                </p:cTn>
                              </p:par>
                            </p:childTnLst>
                          </p:cTn>
                        </p:par>
                        <p:par>
                          <p:cTn id="13" fill="hold">
                            <p:stCondLst>
                              <p:cond delay="1750"/>
                            </p:stCondLst>
                            <p:childTnLst>
                              <p:par>
                                <p:cTn id="14" presetID="10" presetClass="entr" fill="hold" grpId="0" nodeType="afterEffect">
                                  <p:stCondLst>
                                    <p:cond delay="0"/>
                                  </p:stCondLst>
                                  <p:iterate>
                                    <p:tmAbs val="0"/>
                                  </p:iterate>
                                  <p:childTnLst>
                                    <p:set>
                                      <p:cBhvr>
                                        <p:cTn id="15" fill="hold"/>
                                        <p:tgtEl>
                                          <p:spTgt spid="187">
                                            <p:bg/>
                                          </p:spTgt>
                                        </p:tgtEl>
                                        <p:attrNameLst>
                                          <p:attrName>style.visibility</p:attrName>
                                        </p:attrNameLst>
                                      </p:cBhvr>
                                      <p:to>
                                        <p:strVal val="visible"/>
                                      </p:to>
                                    </p:set>
                                    <p:animEffect transition="in" filter="fade">
                                      <p:cBhvr>
                                        <p:cTn id="16" dur="500"/>
                                        <p:tgtEl>
                                          <p:spTgt spid="187">
                                            <p:bg/>
                                          </p:spTgt>
                                        </p:tgtEl>
                                      </p:cBhvr>
                                    </p:animEffect>
                                  </p:childTnLst>
                                </p:cTn>
                              </p:par>
                              <p:par>
                                <p:cTn id="17" presetID="10" presetClass="entr" presetSubtype="0" fill="hold" grpId="0" nodeType="withEffect">
                                  <p:stCondLst>
                                    <p:cond delay="0"/>
                                  </p:stCondLst>
                                  <p:iterate>
                                    <p:tmAbs val="0"/>
                                  </p:iterate>
                                  <p:childTnLst>
                                    <p:set>
                                      <p:cBhvr>
                                        <p:cTn id="18" fill="hold"/>
                                        <p:tgtEl>
                                          <p:spTgt spid="187">
                                            <p:txEl>
                                              <p:pRg st="0" end="0"/>
                                            </p:txEl>
                                          </p:spTgt>
                                        </p:tgtEl>
                                        <p:attrNameLst>
                                          <p:attrName>style.visibility</p:attrName>
                                        </p:attrNameLst>
                                      </p:cBhvr>
                                      <p:to>
                                        <p:strVal val="visible"/>
                                      </p:to>
                                    </p:set>
                                    <p:animEffect transition="in" filter="fade">
                                      <p:cBhvr>
                                        <p:cTn id="19" dur="500"/>
                                        <p:tgtEl>
                                          <p:spTgt spid="187">
                                            <p:txEl>
                                              <p:pRg st="0" end="0"/>
                                            </p:txEl>
                                          </p:spTgt>
                                        </p:tgtEl>
                                      </p:cBhvr>
                                    </p:animEffect>
                                  </p:childTnLst>
                                </p:cTn>
                              </p:par>
                            </p:childTnLst>
                          </p:cTn>
                        </p:par>
                        <p:par>
                          <p:cTn id="20" fill="hold">
                            <p:stCondLst>
                              <p:cond delay="2250"/>
                            </p:stCondLst>
                            <p:childTnLst>
                              <p:par>
                                <p:cTn id="21" presetID="10" presetClass="entr" fill="hold" grpId="0" nodeType="afterEffect">
                                  <p:stCondLst>
                                    <p:cond delay="0"/>
                                  </p:stCondLst>
                                  <p:iterate>
                                    <p:tmAbs val="0"/>
                                  </p:iterate>
                                  <p:childTnLst>
                                    <p:set>
                                      <p:cBhvr>
                                        <p:cTn id="22" fill="hold"/>
                                        <p:tgtEl>
                                          <p:spTgt spid="187">
                                            <p:txEl>
                                              <p:pRg st="1" end="1"/>
                                            </p:txEl>
                                          </p:spTgt>
                                        </p:tgtEl>
                                        <p:attrNameLst>
                                          <p:attrName>style.visibility</p:attrName>
                                        </p:attrNameLst>
                                      </p:cBhvr>
                                      <p:to>
                                        <p:strVal val="visible"/>
                                      </p:to>
                                    </p:set>
                                    <p:animEffect transition="in" filter="fade">
                                      <p:cBhvr>
                                        <p:cTn id="23" dur="500"/>
                                        <p:tgtEl>
                                          <p:spTgt spid="18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187">
                                            <p:txEl>
                                              <p:pRg st="2" end="2"/>
                                            </p:txEl>
                                          </p:spTgt>
                                        </p:tgtEl>
                                        <p:attrNameLst>
                                          <p:attrName>style.visibility</p:attrName>
                                        </p:attrNameLst>
                                      </p:cBhvr>
                                      <p:to>
                                        <p:strVal val="visible"/>
                                      </p:to>
                                    </p:set>
                                    <p:animEffect transition="in" filter="fade">
                                      <p:cBhvr>
                                        <p:cTn id="28" dur="500"/>
                                        <p:tgtEl>
                                          <p:spTgt spid="187">
                                            <p:txEl>
                                              <p:pRg st="2" end="2"/>
                                            </p:txEl>
                                          </p:spTgt>
                                        </p:tgtEl>
                                      </p:cBhvr>
                                    </p:animEffect>
                                  </p:childTnLst>
                                </p:cTn>
                              </p:par>
                            </p:childTnLst>
                          </p:cTn>
                        </p:par>
                        <p:par>
                          <p:cTn id="29" fill="hold">
                            <p:stCondLst>
                              <p:cond delay="500"/>
                            </p:stCondLst>
                            <p:childTnLst>
                              <p:par>
                                <p:cTn id="30" presetID="10" presetClass="entr" fill="hold" grpId="0" nodeType="afterEffect">
                                  <p:stCondLst>
                                    <p:cond delay="0"/>
                                  </p:stCondLst>
                                  <p:iterate>
                                    <p:tmAbs val="0"/>
                                  </p:iterate>
                                  <p:childTnLst>
                                    <p:set>
                                      <p:cBhvr>
                                        <p:cTn id="31" fill="hold"/>
                                        <p:tgtEl>
                                          <p:spTgt spid="187">
                                            <p:txEl>
                                              <p:pRg st="3" end="3"/>
                                            </p:txEl>
                                          </p:spTgt>
                                        </p:tgtEl>
                                        <p:attrNameLst>
                                          <p:attrName>style.visibility</p:attrName>
                                        </p:attrNameLst>
                                      </p:cBhvr>
                                      <p:to>
                                        <p:strVal val="visible"/>
                                      </p:to>
                                    </p:set>
                                    <p:animEffect transition="in" filter="fade">
                                      <p:cBhvr>
                                        <p:cTn id="32" dur="500"/>
                                        <p:tgtEl>
                                          <p:spTgt spid="187">
                                            <p:txEl>
                                              <p:pRg st="3" end="3"/>
                                            </p:txEl>
                                          </p:spTgt>
                                        </p:tgtEl>
                                      </p:cBhvr>
                                    </p:animEffect>
                                  </p:childTnLst>
                                </p:cTn>
                              </p:par>
                            </p:childTnLst>
                          </p:cTn>
                        </p:par>
                        <p:par>
                          <p:cTn id="33" fill="hold">
                            <p:stCondLst>
                              <p:cond delay="1000"/>
                            </p:stCondLst>
                            <p:childTnLst>
                              <p:par>
                                <p:cTn id="34" presetID="10" presetClass="entr" fill="hold" grpId="0" nodeType="afterEffect">
                                  <p:stCondLst>
                                    <p:cond delay="0"/>
                                  </p:stCondLst>
                                  <p:iterate>
                                    <p:tmAbs val="0"/>
                                  </p:iterate>
                                  <p:childTnLst>
                                    <p:set>
                                      <p:cBhvr>
                                        <p:cTn id="35" fill="hold"/>
                                        <p:tgtEl>
                                          <p:spTgt spid="187">
                                            <p:txEl>
                                              <p:pRg st="4" end="4"/>
                                            </p:txEl>
                                          </p:spTgt>
                                        </p:tgtEl>
                                        <p:attrNameLst>
                                          <p:attrName>style.visibility</p:attrName>
                                        </p:attrNameLst>
                                      </p:cBhvr>
                                      <p:to>
                                        <p:strVal val="visible"/>
                                      </p:to>
                                    </p:set>
                                    <p:animEffect transition="in" filter="fade">
                                      <p:cBhvr>
                                        <p:cTn id="36" dur="500"/>
                                        <p:tgtEl>
                                          <p:spTgt spid="187">
                                            <p:txEl>
                                              <p:pRg st="4" end="4"/>
                                            </p:txEl>
                                          </p:spTgt>
                                        </p:tgtEl>
                                      </p:cBhvr>
                                    </p:animEffect>
                                  </p:childTnLst>
                                </p:cTn>
                              </p:par>
                            </p:childTnLst>
                          </p:cTn>
                        </p:par>
                        <p:par>
                          <p:cTn id="37" fill="hold">
                            <p:stCondLst>
                              <p:cond delay="1500"/>
                            </p:stCondLst>
                            <p:childTnLst>
                              <p:par>
                                <p:cTn id="38" presetID="22" presetClass="entr" presetSubtype="1" fill="hold" grpId="0" nodeType="afterEffect">
                                  <p:stCondLst>
                                    <p:cond delay="0"/>
                                  </p:stCondLst>
                                  <p:iterate>
                                    <p:tmAbs val="0"/>
                                  </p:iterate>
                                  <p:childTnLst>
                                    <p:set>
                                      <p:cBhvr>
                                        <p:cTn id="39" fill="hold"/>
                                        <p:tgtEl>
                                          <p:spTgt spid="216"/>
                                        </p:tgtEl>
                                        <p:attrNameLst>
                                          <p:attrName>style.visibility</p:attrName>
                                        </p:attrNameLst>
                                      </p:cBhvr>
                                      <p:to>
                                        <p:strVal val="visible"/>
                                      </p:to>
                                    </p:set>
                                    <p:animEffect transition="in" filter="wipe(up)">
                                      <p:cBhvr>
                                        <p:cTn id="40" dur="500"/>
                                        <p:tgtEl>
                                          <p:spTgt spid="216"/>
                                        </p:tgtEl>
                                      </p:cBhvr>
                                    </p:animEffect>
                                  </p:childTnLst>
                                </p:cTn>
                              </p:par>
                            </p:childTnLst>
                          </p:cTn>
                        </p:par>
                        <p:par>
                          <p:cTn id="41" fill="hold">
                            <p:stCondLst>
                              <p:cond delay="2000"/>
                            </p:stCondLst>
                            <p:childTnLst>
                              <p:par>
                                <p:cTn id="42" presetID="22" presetClass="entr" presetSubtype="1" fill="hold" grpId="0" nodeType="afterEffect">
                                  <p:stCondLst>
                                    <p:cond delay="300"/>
                                  </p:stCondLst>
                                  <p:iterate>
                                    <p:tmAbs val="0"/>
                                  </p:iterate>
                                  <p:childTnLst>
                                    <p:set>
                                      <p:cBhvr>
                                        <p:cTn id="43" fill="hold"/>
                                        <p:tgtEl>
                                          <p:spTgt spid="214"/>
                                        </p:tgtEl>
                                        <p:attrNameLst>
                                          <p:attrName>style.visibility</p:attrName>
                                        </p:attrNameLst>
                                      </p:cBhvr>
                                      <p:to>
                                        <p:strVal val="visible"/>
                                      </p:to>
                                    </p:set>
                                    <p:animEffect transition="in" filter="wipe(up)">
                                      <p:cBhvr>
                                        <p:cTn id="44" dur="500"/>
                                        <p:tgtEl>
                                          <p:spTgt spid="214"/>
                                        </p:tgtEl>
                                      </p:cBhvr>
                                    </p:animEffect>
                                  </p:childTnLst>
                                </p:cTn>
                              </p:par>
                            </p:childTnLst>
                          </p:cTn>
                        </p:par>
                        <p:par>
                          <p:cTn id="45" fill="hold">
                            <p:stCondLst>
                              <p:cond delay="2800"/>
                            </p:stCondLst>
                            <p:childTnLst>
                              <p:par>
                                <p:cTn id="46" presetID="22" presetClass="entr" presetSubtype="1" fill="hold" grpId="0" nodeType="afterEffect">
                                  <p:stCondLst>
                                    <p:cond delay="300"/>
                                  </p:stCondLst>
                                  <p:iterate>
                                    <p:tmAbs val="0"/>
                                  </p:iterate>
                                  <p:childTnLst>
                                    <p:set>
                                      <p:cBhvr>
                                        <p:cTn id="47" fill="hold"/>
                                        <p:tgtEl>
                                          <p:spTgt spid="215"/>
                                        </p:tgtEl>
                                        <p:attrNameLst>
                                          <p:attrName>style.visibility</p:attrName>
                                        </p:attrNameLst>
                                      </p:cBhvr>
                                      <p:to>
                                        <p:strVal val="visible"/>
                                      </p:to>
                                    </p:set>
                                    <p:animEffect transition="in" filter="wipe(up)">
                                      <p:cBhvr>
                                        <p:cTn id="48" dur="500"/>
                                        <p:tgtEl>
                                          <p:spTgt spid="215"/>
                                        </p:tgtEl>
                                      </p:cBhvr>
                                    </p:animEffect>
                                  </p:childTnLst>
                                </p:cTn>
                              </p:par>
                            </p:childTnLst>
                          </p:cTn>
                        </p:par>
                        <p:par>
                          <p:cTn id="49" fill="hold">
                            <p:stCondLst>
                              <p:cond delay="3600"/>
                            </p:stCondLst>
                            <p:childTnLst>
                              <p:par>
                                <p:cTn id="50" presetID="22" presetClass="entr" presetSubtype="2" fill="hold" grpId="0" nodeType="afterEffect">
                                  <p:stCondLst>
                                    <p:cond delay="300"/>
                                  </p:stCondLst>
                                  <p:iterate>
                                    <p:tmAbs val="0"/>
                                  </p:iterate>
                                  <p:childTnLst>
                                    <p:set>
                                      <p:cBhvr>
                                        <p:cTn id="51" fill="hold"/>
                                        <p:tgtEl>
                                          <p:spTgt spid="209"/>
                                        </p:tgtEl>
                                        <p:attrNameLst>
                                          <p:attrName>style.visibility</p:attrName>
                                        </p:attrNameLst>
                                      </p:cBhvr>
                                      <p:to>
                                        <p:strVal val="visible"/>
                                      </p:to>
                                    </p:set>
                                    <p:animEffect transition="in" filter="wipe(right)">
                                      <p:cBhvr>
                                        <p:cTn id="52" dur="500"/>
                                        <p:tgtEl>
                                          <p:spTgt spid="209"/>
                                        </p:tgtEl>
                                      </p:cBhvr>
                                    </p:animEffect>
                                  </p:childTnLst>
                                </p:cTn>
                              </p:par>
                            </p:childTnLst>
                          </p:cTn>
                        </p:par>
                        <p:par>
                          <p:cTn id="53" fill="hold">
                            <p:stCondLst>
                              <p:cond delay="4400"/>
                            </p:stCondLst>
                            <p:childTnLst>
                              <p:par>
                                <p:cTn id="54" presetID="18" presetClass="entr" presetSubtype="12" fill="hold" grpId="0" nodeType="afterEffect">
                                  <p:stCondLst>
                                    <p:cond delay="300"/>
                                  </p:stCondLst>
                                  <p:iterate>
                                    <p:tmAbs val="0"/>
                                  </p:iterate>
                                  <p:childTnLst>
                                    <p:set>
                                      <p:cBhvr>
                                        <p:cTn id="55" fill="hold"/>
                                        <p:tgtEl>
                                          <p:spTgt spid="210"/>
                                        </p:tgtEl>
                                        <p:attrNameLst>
                                          <p:attrName>style.visibility</p:attrName>
                                        </p:attrNameLst>
                                      </p:cBhvr>
                                      <p:to>
                                        <p:strVal val="visible"/>
                                      </p:to>
                                    </p:set>
                                    <p:animEffect transition="in" filter="strips(downLeft)">
                                      <p:cBhvr>
                                        <p:cTn id="56" dur="500"/>
                                        <p:tgtEl>
                                          <p:spTgt spid="210"/>
                                        </p:tgtEl>
                                      </p:cBhvr>
                                    </p:animEffect>
                                  </p:childTnLst>
                                </p:cTn>
                              </p:par>
                            </p:childTnLst>
                          </p:cTn>
                        </p:par>
                        <p:par>
                          <p:cTn id="57" fill="hold">
                            <p:stCondLst>
                              <p:cond delay="5200"/>
                            </p:stCondLst>
                            <p:childTnLst>
                              <p:par>
                                <p:cTn id="58" presetID="22" presetClass="entr" presetSubtype="1" fill="hold" grpId="0" nodeType="afterEffect">
                                  <p:stCondLst>
                                    <p:cond delay="300"/>
                                  </p:stCondLst>
                                  <p:iterate>
                                    <p:tmAbs val="0"/>
                                  </p:iterate>
                                  <p:childTnLst>
                                    <p:set>
                                      <p:cBhvr>
                                        <p:cTn id="59" fill="hold"/>
                                        <p:tgtEl>
                                          <p:spTgt spid="208"/>
                                        </p:tgtEl>
                                        <p:attrNameLst>
                                          <p:attrName>style.visibility</p:attrName>
                                        </p:attrNameLst>
                                      </p:cBhvr>
                                      <p:to>
                                        <p:strVal val="visible"/>
                                      </p:to>
                                    </p:set>
                                    <p:animEffect transition="in" filter="wipe(up)">
                                      <p:cBhvr>
                                        <p:cTn id="60" dur="500"/>
                                        <p:tgtEl>
                                          <p:spTgt spid="208"/>
                                        </p:tgtEl>
                                      </p:cBhvr>
                                    </p:animEffect>
                                  </p:childTnLst>
                                </p:cTn>
                              </p:par>
                            </p:childTnLst>
                          </p:cTn>
                        </p:par>
                        <p:par>
                          <p:cTn id="61" fill="hold">
                            <p:stCondLst>
                              <p:cond delay="6000"/>
                            </p:stCondLst>
                            <p:childTnLst>
                              <p:par>
                                <p:cTn id="62" presetID="18" presetClass="entr" presetSubtype="6" fill="hold" grpId="0" nodeType="afterEffect">
                                  <p:stCondLst>
                                    <p:cond delay="300"/>
                                  </p:stCondLst>
                                  <p:iterate>
                                    <p:tmAbs val="0"/>
                                  </p:iterate>
                                  <p:childTnLst>
                                    <p:set>
                                      <p:cBhvr>
                                        <p:cTn id="63" fill="hold"/>
                                        <p:tgtEl>
                                          <p:spTgt spid="212"/>
                                        </p:tgtEl>
                                        <p:attrNameLst>
                                          <p:attrName>style.visibility</p:attrName>
                                        </p:attrNameLst>
                                      </p:cBhvr>
                                      <p:to>
                                        <p:strVal val="visible"/>
                                      </p:to>
                                    </p:set>
                                    <p:animEffect transition="in" filter="strips(downRight)">
                                      <p:cBhvr>
                                        <p:cTn id="64" dur="500"/>
                                        <p:tgtEl>
                                          <p:spTgt spid="212"/>
                                        </p:tgtEl>
                                      </p:cBhvr>
                                    </p:animEffect>
                                  </p:childTnLst>
                                </p:cTn>
                              </p:par>
                            </p:childTnLst>
                          </p:cTn>
                        </p:par>
                        <p:par>
                          <p:cTn id="65" fill="hold">
                            <p:stCondLst>
                              <p:cond delay="6800"/>
                            </p:stCondLst>
                            <p:childTnLst>
                              <p:par>
                                <p:cTn id="66" presetID="22" presetClass="entr" presetSubtype="8" fill="hold" grpId="0" nodeType="afterEffect">
                                  <p:stCondLst>
                                    <p:cond delay="300"/>
                                  </p:stCondLst>
                                  <p:iterate>
                                    <p:tmAbs val="0"/>
                                  </p:iterate>
                                  <p:childTnLst>
                                    <p:set>
                                      <p:cBhvr>
                                        <p:cTn id="67" fill="hold"/>
                                        <p:tgtEl>
                                          <p:spTgt spid="211"/>
                                        </p:tgtEl>
                                        <p:attrNameLst>
                                          <p:attrName>style.visibility</p:attrName>
                                        </p:attrNameLst>
                                      </p:cBhvr>
                                      <p:to>
                                        <p:strVal val="visible"/>
                                      </p:to>
                                    </p:set>
                                    <p:animEffect transition="in" filter="wipe(left)">
                                      <p:cBhvr>
                                        <p:cTn id="68" dur="500"/>
                                        <p:tgtEl>
                                          <p:spTgt spid="211"/>
                                        </p:tgtEl>
                                      </p:cBhvr>
                                    </p:animEffect>
                                  </p:childTnLst>
                                </p:cTn>
                              </p:par>
                            </p:childTnLst>
                          </p:cTn>
                        </p:par>
                        <p:par>
                          <p:cTn id="69" fill="hold">
                            <p:stCondLst>
                              <p:cond delay="7600"/>
                            </p:stCondLst>
                            <p:childTnLst>
                              <p:par>
                                <p:cTn id="70" presetID="18" presetClass="entr" presetSubtype="3" fill="hold" grpId="0" nodeType="afterEffect">
                                  <p:stCondLst>
                                    <p:cond delay="300"/>
                                  </p:stCondLst>
                                  <p:iterate>
                                    <p:tmAbs val="0"/>
                                  </p:iterate>
                                  <p:childTnLst>
                                    <p:set>
                                      <p:cBhvr>
                                        <p:cTn id="71" fill="hold"/>
                                        <p:tgtEl>
                                          <p:spTgt spid="213"/>
                                        </p:tgtEl>
                                        <p:attrNameLst>
                                          <p:attrName>style.visibility</p:attrName>
                                        </p:attrNameLst>
                                      </p:cBhvr>
                                      <p:to>
                                        <p:strVal val="visible"/>
                                      </p:to>
                                    </p:set>
                                    <p:animEffect transition="in" filter="strips(upRight)">
                                      <p:cBhvr>
                                        <p:cTn id="72"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advAuto="0"/>
      <p:bldP spid="187" grpId="0" build="p" bldLvl="5" animBg="1" advAuto="0"/>
      <p:bldP spid="205" grpId="0" animBg="1" advAuto="0"/>
      <p:bldP spid="208" grpId="0" animBg="1" advAuto="0"/>
      <p:bldP spid="209" grpId="0" animBg="1" advAuto="0"/>
      <p:bldP spid="210" grpId="0" animBg="1" advAuto="0"/>
      <p:bldP spid="211" grpId="0" animBg="1" advAuto="0"/>
      <p:bldP spid="212" grpId="0" animBg="1" advAuto="0"/>
      <p:bldP spid="213" grpId="0" animBg="1" advAuto="0"/>
      <p:bldP spid="214" grpId="0" animBg="1" advAuto="0"/>
      <p:bldP spid="215" grpId="0" animBg="1" advAuto="0"/>
      <p:bldP spid="216"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raph Cycles"/>
          <p:cNvSpPr txBox="1">
            <a:spLocks noGrp="1"/>
          </p:cNvSpPr>
          <p:nvPr>
            <p:ph type="title"/>
          </p:nvPr>
        </p:nvSpPr>
        <p:spPr>
          <a:xfrm>
            <a:off x="400050" y="0"/>
            <a:ext cx="21964650" cy="2095500"/>
          </a:xfrm>
          <a:prstGeom prst="rect">
            <a:avLst/>
          </a:prstGeom>
        </p:spPr>
        <p:txBody>
          <a:bodyPr/>
          <a:lstStyle/>
          <a:p>
            <a:r>
              <a:t>Graph Cycles</a:t>
            </a:r>
          </a:p>
        </p:txBody>
      </p:sp>
      <p:sp>
        <p:nvSpPr>
          <p:cNvPr id="231" name="Cycle…"/>
          <p:cNvSpPr txBox="1">
            <a:spLocks noGrp="1"/>
          </p:cNvSpPr>
          <p:nvPr>
            <p:ph type="body" sz="half" idx="1"/>
          </p:nvPr>
        </p:nvSpPr>
        <p:spPr>
          <a:xfrm>
            <a:off x="186500" y="2438400"/>
            <a:ext cx="16233577" cy="7485758"/>
          </a:xfrm>
          <a:prstGeom prst="rect">
            <a:avLst/>
          </a:prstGeom>
        </p:spPr>
        <p:txBody>
          <a:bodyPr/>
          <a:lstStyle/>
          <a:p>
            <a:pPr>
              <a:spcBef>
                <a:spcPts val="3200"/>
              </a:spcBef>
              <a:buBlip>
                <a:blip r:embed="rId3"/>
              </a:buBlip>
            </a:pPr>
            <a:r>
              <a:t>Cycle</a:t>
            </a:r>
          </a:p>
          <a:p>
            <a:pPr lvl="1">
              <a:spcBef>
                <a:spcPts val="3200"/>
              </a:spcBef>
              <a:buBlip>
                <a:blip r:embed="rId3"/>
              </a:buBlip>
            </a:pPr>
            <a:r>
              <a:t>Path that begins and ends at the same vertex</a:t>
            </a:r>
          </a:p>
          <a:p>
            <a:pPr>
              <a:spcBef>
                <a:spcPts val="3200"/>
              </a:spcBef>
              <a:buBlip>
                <a:blip r:embed="rId3"/>
              </a:buBlip>
            </a:pPr>
            <a:r>
              <a:t>Simple Cycle</a:t>
            </a:r>
          </a:p>
          <a:p>
            <a:pPr lvl="1">
              <a:spcBef>
                <a:spcPts val="3200"/>
              </a:spcBef>
              <a:buBlip>
                <a:blip r:embed="rId3"/>
              </a:buBlip>
            </a:pPr>
            <a:r>
              <a:t>Cycle that passes through other vertices only once</a:t>
            </a:r>
          </a:p>
          <a:p>
            <a:pPr>
              <a:spcBef>
                <a:spcPts val="3200"/>
              </a:spcBef>
              <a:buBlip>
                <a:blip r:embed="rId3"/>
              </a:buBlip>
            </a:pPr>
            <a:r>
              <a:t>Acyclic Graph</a:t>
            </a:r>
          </a:p>
          <a:p>
            <a:pPr lvl="1">
              <a:spcBef>
                <a:spcPts val="3200"/>
              </a:spcBef>
              <a:buBlip>
                <a:blip r:embed="rId3"/>
              </a:buBlip>
            </a:pPr>
            <a:r>
              <a:t>A graph with no cycles</a:t>
            </a:r>
          </a:p>
        </p:txBody>
      </p:sp>
      <p:cxnSp>
        <p:nvCxnSpPr>
          <p:cNvPr id="232" name="Connection Line"/>
          <p:cNvCxnSpPr>
            <a:stCxn id="233" idx="0"/>
            <a:endCxn id="238" idx="0"/>
          </p:cNvCxnSpPr>
          <p:nvPr/>
        </p:nvCxnSpPr>
        <p:spPr>
          <a:xfrm>
            <a:off x="13925550" y="8705850"/>
            <a:ext cx="2271515" cy="1460500"/>
          </a:xfrm>
          <a:prstGeom prst="straightConnector1">
            <a:avLst/>
          </a:prstGeom>
          <a:ln w="88900" cap="sq">
            <a:solidFill>
              <a:srgbClr val="941100"/>
            </a:solidFill>
            <a:miter lim="400000"/>
          </a:ln>
        </p:spPr>
      </p:cxnSp>
      <p:sp>
        <p:nvSpPr>
          <p:cNvPr id="233"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34" name="Connection Line"/>
          <p:cNvCxnSpPr>
            <a:stCxn id="240" idx="0"/>
            <a:endCxn id="235" idx="0"/>
          </p:cNvCxnSpPr>
          <p:nvPr/>
        </p:nvCxnSpPr>
        <p:spPr>
          <a:xfrm flipH="1">
            <a:off x="12039600" y="11245850"/>
            <a:ext cx="4698635" cy="317500"/>
          </a:xfrm>
          <a:prstGeom prst="straightConnector1">
            <a:avLst/>
          </a:prstGeom>
          <a:ln w="88900" cap="sq">
            <a:solidFill>
              <a:srgbClr val="941100"/>
            </a:solidFill>
            <a:miter lim="400000"/>
          </a:ln>
        </p:spPr>
      </p:cxnSp>
      <p:sp>
        <p:nvSpPr>
          <p:cNvPr id="235"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36" name="Connection Line"/>
          <p:cNvCxnSpPr>
            <a:stCxn id="238" idx="0"/>
            <a:endCxn id="240" idx="0"/>
          </p:cNvCxnSpPr>
          <p:nvPr/>
        </p:nvCxnSpPr>
        <p:spPr>
          <a:xfrm>
            <a:off x="16197064" y="10166350"/>
            <a:ext cx="541171" cy="1079500"/>
          </a:xfrm>
          <a:prstGeom prst="straightConnector1">
            <a:avLst/>
          </a:prstGeom>
          <a:ln w="88900" cap="sq">
            <a:solidFill>
              <a:srgbClr val="941100"/>
            </a:solidFill>
            <a:miter lim="400000"/>
          </a:ln>
        </p:spPr>
      </p:cxnSp>
      <p:cxnSp>
        <p:nvCxnSpPr>
          <p:cNvPr id="237" name="Connection Line"/>
          <p:cNvCxnSpPr>
            <a:stCxn id="244" idx="0"/>
            <a:endCxn id="238" idx="0"/>
          </p:cNvCxnSpPr>
          <p:nvPr/>
        </p:nvCxnSpPr>
        <p:spPr>
          <a:xfrm flipH="1">
            <a:off x="16197064" y="8515350"/>
            <a:ext cx="4586486" cy="1651000"/>
          </a:xfrm>
          <a:prstGeom prst="straightConnector1">
            <a:avLst/>
          </a:prstGeom>
          <a:ln w="88900" cap="sq">
            <a:solidFill>
              <a:srgbClr val="941100"/>
            </a:solidFill>
            <a:miter lim="400000"/>
          </a:ln>
        </p:spPr>
      </p:cxnSp>
      <p:sp>
        <p:nvSpPr>
          <p:cNvPr id="238"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39" name="Connection Line"/>
          <p:cNvCxnSpPr>
            <a:stCxn id="242" idx="0"/>
            <a:endCxn id="240" idx="0"/>
          </p:cNvCxnSpPr>
          <p:nvPr/>
        </p:nvCxnSpPr>
        <p:spPr>
          <a:xfrm flipH="1">
            <a:off x="16738234" y="10648950"/>
            <a:ext cx="3892916" cy="596900"/>
          </a:xfrm>
          <a:prstGeom prst="straightConnector1">
            <a:avLst/>
          </a:prstGeom>
          <a:ln w="88900" cap="sq">
            <a:solidFill>
              <a:srgbClr val="941100"/>
            </a:solidFill>
            <a:miter lim="400000"/>
          </a:ln>
        </p:spPr>
      </p:cxnSp>
      <p:sp>
        <p:nvSpPr>
          <p:cNvPr id="240"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41" name="Connection Line"/>
          <p:cNvCxnSpPr>
            <a:stCxn id="244" idx="0"/>
            <a:endCxn id="242" idx="0"/>
          </p:cNvCxnSpPr>
          <p:nvPr/>
        </p:nvCxnSpPr>
        <p:spPr>
          <a:xfrm flipH="1">
            <a:off x="20631150" y="8515350"/>
            <a:ext cx="152400" cy="2133600"/>
          </a:xfrm>
          <a:prstGeom prst="straightConnector1">
            <a:avLst/>
          </a:prstGeom>
          <a:ln w="88900" cap="sq">
            <a:solidFill>
              <a:srgbClr val="941100"/>
            </a:solidFill>
            <a:miter lim="400000"/>
          </a:ln>
        </p:spPr>
      </p:cxnSp>
      <p:sp>
        <p:nvSpPr>
          <p:cNvPr id="242"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43" name="Connection Line"/>
          <p:cNvCxnSpPr>
            <a:stCxn id="246" idx="0"/>
            <a:endCxn id="244" idx="0"/>
          </p:cNvCxnSpPr>
          <p:nvPr/>
        </p:nvCxnSpPr>
        <p:spPr>
          <a:xfrm>
            <a:off x="20307300" y="5334000"/>
            <a:ext cx="476250" cy="3181350"/>
          </a:xfrm>
          <a:prstGeom prst="straightConnector1">
            <a:avLst/>
          </a:prstGeom>
          <a:ln w="88900" cap="sq">
            <a:solidFill>
              <a:srgbClr val="941100"/>
            </a:solidFill>
            <a:miter lim="400000"/>
          </a:ln>
        </p:spPr>
      </p:cxnSp>
      <p:sp>
        <p:nvSpPr>
          <p:cNvPr id="244"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45" name="Connection Line"/>
          <p:cNvCxnSpPr>
            <a:stCxn id="247" idx="0"/>
            <a:endCxn id="246" idx="0"/>
          </p:cNvCxnSpPr>
          <p:nvPr/>
        </p:nvCxnSpPr>
        <p:spPr>
          <a:xfrm>
            <a:off x="18516600" y="3619500"/>
            <a:ext cx="1790700" cy="1714500"/>
          </a:xfrm>
          <a:prstGeom prst="straightConnector1">
            <a:avLst/>
          </a:prstGeom>
          <a:ln w="88900" cap="sq">
            <a:solidFill>
              <a:srgbClr val="941100"/>
            </a:solidFill>
            <a:miter lim="400000"/>
          </a:ln>
        </p:spPr>
      </p:cxnSp>
      <p:sp>
        <p:nvSpPr>
          <p:cNvPr id="246"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47"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48" name="Connection Line"/>
          <p:cNvCxnSpPr>
            <a:stCxn id="233" idx="0"/>
            <a:endCxn id="235" idx="0"/>
          </p:cNvCxnSpPr>
          <p:nvPr/>
        </p:nvCxnSpPr>
        <p:spPr>
          <a:xfrm flipH="1">
            <a:off x="12039600" y="8705850"/>
            <a:ext cx="1885950" cy="2857500"/>
          </a:xfrm>
          <a:prstGeom prst="straightConnector1">
            <a:avLst/>
          </a:prstGeom>
          <a:ln w="88900" cap="sq">
            <a:solidFill>
              <a:srgbClr val="941100"/>
            </a:solidFill>
            <a:miter lim="400000"/>
          </a:ln>
        </p:spPr>
      </p:cxnSp>
      <p:sp>
        <p:nvSpPr>
          <p:cNvPr id="249" name="Circle"/>
          <p:cNvSpPr/>
          <p:nvPr/>
        </p:nvSpPr>
        <p:spPr>
          <a:xfrm>
            <a:off x="16465184" y="10972800"/>
            <a:ext cx="609601" cy="609600"/>
          </a:xfrm>
          <a:prstGeom prst="ellipse">
            <a:avLst/>
          </a:prstGeom>
          <a:blipFill>
            <a:blip r:embed="rId4"/>
          </a:blipFill>
          <a:ln w="152400">
            <a:solidFill>
              <a:srgbClr val="806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0" name="Circle"/>
          <p:cNvSpPr/>
          <p:nvPr/>
        </p:nvSpPr>
        <p:spPr>
          <a:xfrm>
            <a:off x="20326350" y="10344150"/>
            <a:ext cx="609600" cy="609600"/>
          </a:xfrm>
          <a:prstGeom prst="ellipse">
            <a:avLst/>
          </a:prstGeom>
          <a:blipFill>
            <a:blip r:embed="rId4"/>
          </a:blipFill>
          <a:ln w="152400">
            <a:solidFill>
              <a:srgbClr val="806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1" name="Circle"/>
          <p:cNvSpPr/>
          <p:nvPr/>
        </p:nvSpPr>
        <p:spPr>
          <a:xfrm>
            <a:off x="20492102" y="8210550"/>
            <a:ext cx="609601" cy="609600"/>
          </a:xfrm>
          <a:prstGeom prst="ellipse">
            <a:avLst/>
          </a:prstGeom>
          <a:blipFill>
            <a:blip r:embed="rId4"/>
          </a:blipFill>
          <a:ln w="152400">
            <a:solidFill>
              <a:srgbClr val="806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2" name="Circle"/>
          <p:cNvSpPr/>
          <p:nvPr/>
        </p:nvSpPr>
        <p:spPr>
          <a:xfrm>
            <a:off x="11753850" y="11277600"/>
            <a:ext cx="609600" cy="609600"/>
          </a:xfrm>
          <a:prstGeom prst="ellipse">
            <a:avLst/>
          </a:prstGeom>
          <a:blipFill>
            <a:blip r:embed="rId4"/>
          </a:blipFill>
          <a:ln w="152400">
            <a:solidFill>
              <a:srgbClr val="806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53" name="Connection Line"/>
          <p:cNvCxnSpPr>
            <a:stCxn id="251" idx="0"/>
            <a:endCxn id="250" idx="0"/>
          </p:cNvCxnSpPr>
          <p:nvPr/>
        </p:nvCxnSpPr>
        <p:spPr>
          <a:xfrm flipH="1">
            <a:off x="20631150" y="8515350"/>
            <a:ext cx="165753" cy="2133600"/>
          </a:xfrm>
          <a:prstGeom prst="straightConnector1">
            <a:avLst/>
          </a:prstGeom>
          <a:ln w="152400">
            <a:solidFill>
              <a:srgbClr val="806000"/>
            </a:solidFill>
            <a:miter lim="400000"/>
          </a:ln>
        </p:spPr>
      </p:cxnSp>
      <p:cxnSp>
        <p:nvCxnSpPr>
          <p:cNvPr id="254" name="Connection Line"/>
          <p:cNvCxnSpPr>
            <a:stCxn id="249" idx="0"/>
            <a:endCxn id="250" idx="0"/>
          </p:cNvCxnSpPr>
          <p:nvPr/>
        </p:nvCxnSpPr>
        <p:spPr>
          <a:xfrm flipV="1">
            <a:off x="16769984" y="10648950"/>
            <a:ext cx="3861166" cy="628650"/>
          </a:xfrm>
          <a:prstGeom prst="straightConnector1">
            <a:avLst/>
          </a:prstGeom>
          <a:ln w="152400">
            <a:solidFill>
              <a:srgbClr val="806000"/>
            </a:solidFill>
            <a:miter lim="400000"/>
          </a:ln>
        </p:spPr>
      </p:cxnSp>
      <p:sp>
        <p:nvSpPr>
          <p:cNvPr id="255" name="Circle"/>
          <p:cNvSpPr/>
          <p:nvPr/>
        </p:nvSpPr>
        <p:spPr>
          <a:xfrm>
            <a:off x="15860514" y="9829800"/>
            <a:ext cx="609601" cy="609600"/>
          </a:xfrm>
          <a:prstGeom prst="ellipse">
            <a:avLst/>
          </a:prstGeom>
          <a:blipFill>
            <a:blip r:embed="rId4"/>
          </a:blipFill>
          <a:ln w="152400">
            <a:solidFill>
              <a:srgbClr val="806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56" name="Circle"/>
          <p:cNvSpPr/>
          <p:nvPr/>
        </p:nvSpPr>
        <p:spPr>
          <a:xfrm>
            <a:off x="13601700" y="8420100"/>
            <a:ext cx="609600" cy="609600"/>
          </a:xfrm>
          <a:prstGeom prst="ellipse">
            <a:avLst/>
          </a:prstGeom>
          <a:blipFill>
            <a:blip r:embed="rId4"/>
          </a:blipFill>
          <a:ln w="152400">
            <a:solidFill>
              <a:srgbClr val="8060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57" name="Connection Line"/>
          <p:cNvCxnSpPr>
            <a:stCxn id="256" idx="0"/>
            <a:endCxn id="252" idx="0"/>
          </p:cNvCxnSpPr>
          <p:nvPr/>
        </p:nvCxnSpPr>
        <p:spPr>
          <a:xfrm flipH="1">
            <a:off x="12058650" y="8724900"/>
            <a:ext cx="1847850" cy="2857500"/>
          </a:xfrm>
          <a:prstGeom prst="straightConnector1">
            <a:avLst/>
          </a:prstGeom>
          <a:ln w="152400">
            <a:solidFill>
              <a:srgbClr val="806000"/>
            </a:solidFill>
            <a:miter lim="400000"/>
          </a:ln>
        </p:spPr>
      </p:cxnSp>
      <p:cxnSp>
        <p:nvCxnSpPr>
          <p:cNvPr id="258" name="Connection Line"/>
          <p:cNvCxnSpPr>
            <a:stCxn id="256" idx="0"/>
            <a:endCxn id="255" idx="0"/>
          </p:cNvCxnSpPr>
          <p:nvPr/>
        </p:nvCxnSpPr>
        <p:spPr>
          <a:xfrm>
            <a:off x="13906500" y="8724900"/>
            <a:ext cx="2258815" cy="1409700"/>
          </a:xfrm>
          <a:prstGeom prst="straightConnector1">
            <a:avLst/>
          </a:prstGeom>
          <a:ln w="152400">
            <a:solidFill>
              <a:srgbClr val="806000"/>
            </a:solidFill>
            <a:miter lim="400000"/>
          </a:ln>
        </p:spPr>
      </p:cxnSp>
      <p:cxnSp>
        <p:nvCxnSpPr>
          <p:cNvPr id="259" name="Connection Line"/>
          <p:cNvCxnSpPr>
            <a:stCxn id="255" idx="0"/>
            <a:endCxn id="249" idx="0"/>
          </p:cNvCxnSpPr>
          <p:nvPr/>
        </p:nvCxnSpPr>
        <p:spPr>
          <a:xfrm>
            <a:off x="16165314" y="10134600"/>
            <a:ext cx="604671" cy="1143000"/>
          </a:xfrm>
          <a:prstGeom prst="straightConnector1">
            <a:avLst/>
          </a:prstGeom>
          <a:ln w="152400">
            <a:solidFill>
              <a:srgbClr val="806000"/>
            </a:solidFill>
            <a:miter lim="400000"/>
          </a:ln>
        </p:spPr>
      </p:cxnSp>
      <p:sp>
        <p:nvSpPr>
          <p:cNvPr id="260"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261"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262"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263"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264"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265"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266"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267"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cxnSp>
        <p:nvCxnSpPr>
          <p:cNvPr id="268" name="Connection Line"/>
          <p:cNvCxnSpPr>
            <a:stCxn id="240" idx="0"/>
            <a:endCxn id="252" idx="0"/>
          </p:cNvCxnSpPr>
          <p:nvPr/>
        </p:nvCxnSpPr>
        <p:spPr>
          <a:xfrm flipH="1">
            <a:off x="12058650" y="11245850"/>
            <a:ext cx="4679585" cy="336550"/>
          </a:xfrm>
          <a:prstGeom prst="straightConnector1">
            <a:avLst/>
          </a:prstGeom>
          <a:ln w="152400">
            <a:solidFill>
              <a:srgbClr val="8B6800"/>
            </a:solidFill>
            <a:miter lim="400000"/>
          </a:ln>
        </p:spPr>
      </p:cxnSp>
      <p:cxnSp>
        <p:nvCxnSpPr>
          <p:cNvPr id="269" name="Connection Line"/>
          <p:cNvCxnSpPr>
            <a:stCxn id="251" idx="0"/>
            <a:endCxn id="255" idx="0"/>
          </p:cNvCxnSpPr>
          <p:nvPr/>
        </p:nvCxnSpPr>
        <p:spPr>
          <a:xfrm flipH="1">
            <a:off x="16165314" y="8515350"/>
            <a:ext cx="4631589" cy="1619250"/>
          </a:xfrm>
          <a:prstGeom prst="straightConnector1">
            <a:avLst/>
          </a:prstGeom>
          <a:ln w="152400">
            <a:solidFill>
              <a:schemeClr val="accent4">
                <a:hueOff val="-461056"/>
                <a:satOff val="4338"/>
                <a:lumOff val="-10225"/>
              </a:schemeClr>
            </a:solidFill>
            <a:miter lim="400000"/>
          </a:ln>
        </p:spPr>
      </p:cxnSp>
      <p:sp>
        <p:nvSpPr>
          <p:cNvPr id="270" name="Circle"/>
          <p:cNvSpPr/>
          <p:nvPr/>
        </p:nvSpPr>
        <p:spPr>
          <a:xfrm>
            <a:off x="16465184" y="10972800"/>
            <a:ext cx="609601" cy="609600"/>
          </a:xfrm>
          <a:prstGeom prst="ellipse">
            <a:avLst/>
          </a:prstGeom>
          <a:blipFill>
            <a:blip r:embed="rId4"/>
          </a:blipFill>
          <a:ln w="152400">
            <a:solidFill>
              <a:srgbClr val="3B8321"/>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1" name="Circle"/>
          <p:cNvSpPr/>
          <p:nvPr/>
        </p:nvSpPr>
        <p:spPr>
          <a:xfrm>
            <a:off x="20326350" y="10344150"/>
            <a:ext cx="609600" cy="609600"/>
          </a:xfrm>
          <a:prstGeom prst="ellipse">
            <a:avLst/>
          </a:prstGeom>
          <a:blipFill>
            <a:blip r:embed="rId4"/>
          </a:blipFill>
          <a:ln w="152400">
            <a:solidFill>
              <a:srgbClr val="3B8321"/>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72" name="Circle"/>
          <p:cNvSpPr/>
          <p:nvPr/>
        </p:nvSpPr>
        <p:spPr>
          <a:xfrm>
            <a:off x="20492102" y="8210550"/>
            <a:ext cx="609601" cy="609600"/>
          </a:xfrm>
          <a:prstGeom prst="ellipse">
            <a:avLst/>
          </a:prstGeom>
          <a:blipFill>
            <a:blip r:embed="rId4"/>
          </a:blipFill>
          <a:ln w="152400">
            <a:solidFill>
              <a:srgbClr val="3B8321"/>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73" name="Connection Line"/>
          <p:cNvCxnSpPr>
            <a:stCxn id="272" idx="0"/>
            <a:endCxn id="271" idx="0"/>
          </p:cNvCxnSpPr>
          <p:nvPr/>
        </p:nvCxnSpPr>
        <p:spPr>
          <a:xfrm flipH="1">
            <a:off x="20631150" y="8515350"/>
            <a:ext cx="165753" cy="2133600"/>
          </a:xfrm>
          <a:prstGeom prst="straightConnector1">
            <a:avLst/>
          </a:prstGeom>
          <a:ln w="152400">
            <a:solidFill>
              <a:srgbClr val="3B8321"/>
            </a:solidFill>
            <a:miter lim="400000"/>
          </a:ln>
        </p:spPr>
      </p:cxnSp>
      <p:cxnSp>
        <p:nvCxnSpPr>
          <p:cNvPr id="274" name="Connection Line"/>
          <p:cNvCxnSpPr>
            <a:stCxn id="270" idx="0"/>
            <a:endCxn id="271" idx="0"/>
          </p:cNvCxnSpPr>
          <p:nvPr/>
        </p:nvCxnSpPr>
        <p:spPr>
          <a:xfrm flipV="1">
            <a:off x="16769984" y="10648950"/>
            <a:ext cx="3861166" cy="628650"/>
          </a:xfrm>
          <a:prstGeom prst="straightConnector1">
            <a:avLst/>
          </a:prstGeom>
          <a:ln w="152400">
            <a:solidFill>
              <a:srgbClr val="3B8321"/>
            </a:solidFill>
            <a:miter lim="400000"/>
          </a:ln>
        </p:spPr>
      </p:cxnSp>
      <p:sp>
        <p:nvSpPr>
          <p:cNvPr id="275" name="Circle"/>
          <p:cNvSpPr/>
          <p:nvPr/>
        </p:nvSpPr>
        <p:spPr>
          <a:xfrm>
            <a:off x="15860514" y="9829800"/>
            <a:ext cx="609601" cy="609600"/>
          </a:xfrm>
          <a:prstGeom prst="ellipse">
            <a:avLst/>
          </a:prstGeom>
          <a:blipFill>
            <a:blip r:embed="rId4"/>
          </a:blipFill>
          <a:ln w="152400">
            <a:solidFill>
              <a:srgbClr val="3B8321"/>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76" name="Connection Line"/>
          <p:cNvCxnSpPr>
            <a:stCxn id="275" idx="0"/>
            <a:endCxn id="270" idx="0"/>
          </p:cNvCxnSpPr>
          <p:nvPr/>
        </p:nvCxnSpPr>
        <p:spPr>
          <a:xfrm>
            <a:off x="16165314" y="10134600"/>
            <a:ext cx="604671" cy="1143000"/>
          </a:xfrm>
          <a:prstGeom prst="straightConnector1">
            <a:avLst/>
          </a:prstGeom>
          <a:ln w="152400">
            <a:solidFill>
              <a:srgbClr val="3B8321"/>
            </a:solidFill>
            <a:miter lim="400000"/>
          </a:ln>
        </p:spPr>
      </p:cxnSp>
      <p:cxnSp>
        <p:nvCxnSpPr>
          <p:cNvPr id="277" name="Connection Line"/>
          <p:cNvCxnSpPr>
            <a:stCxn id="272" idx="0"/>
            <a:endCxn id="275" idx="0"/>
          </p:cNvCxnSpPr>
          <p:nvPr/>
        </p:nvCxnSpPr>
        <p:spPr>
          <a:xfrm flipH="1">
            <a:off x="16165314" y="8515350"/>
            <a:ext cx="4631589" cy="1619250"/>
          </a:xfrm>
          <a:prstGeom prst="straightConnector1">
            <a:avLst/>
          </a:prstGeom>
          <a:ln w="152400">
            <a:solidFill>
              <a:srgbClr val="3B8321"/>
            </a:solidFill>
            <a:miter lim="400000"/>
          </a:ln>
        </p:spPr>
      </p:cxn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230"/>
                                        </p:tgtEl>
                                        <p:attrNameLst>
                                          <p:attrName>style.visibility</p:attrName>
                                        </p:attrNameLst>
                                      </p:cBhvr>
                                      <p:to>
                                        <p:strVal val="visible"/>
                                      </p:to>
                                    </p:set>
                                    <p:anim calcmode="lin" valueType="num">
                                      <p:cBhvr>
                                        <p:cTn id="7" dur="1000" fill="hold"/>
                                        <p:tgtEl>
                                          <p:spTgt spid="230"/>
                                        </p:tgtEl>
                                        <p:attrNameLst>
                                          <p:attrName>ppt_w</p:attrName>
                                        </p:attrNameLst>
                                      </p:cBhvr>
                                      <p:tavLst>
                                        <p:tav tm="0">
                                          <p:val>
                                            <p:strVal val="4*#ppt_w"/>
                                          </p:val>
                                        </p:tav>
                                        <p:tav tm="100000">
                                          <p:val>
                                            <p:strVal val="#ppt_w"/>
                                          </p:val>
                                        </p:tav>
                                      </p:tavLst>
                                    </p:anim>
                                    <p:anim calcmode="lin" valueType="num">
                                      <p:cBhvr>
                                        <p:cTn id="8" dur="1000" fill="hold"/>
                                        <p:tgtEl>
                                          <p:spTgt spid="230"/>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231">
                                            <p:bg/>
                                          </p:spTgt>
                                        </p:tgtEl>
                                        <p:attrNameLst>
                                          <p:attrName>style.visibility</p:attrName>
                                        </p:attrNameLst>
                                      </p:cBhvr>
                                      <p:to>
                                        <p:strVal val="visible"/>
                                      </p:to>
                                    </p:set>
                                    <p:animEffect transition="in" filter="fade">
                                      <p:cBhvr>
                                        <p:cTn id="12" dur="500"/>
                                        <p:tgtEl>
                                          <p:spTgt spid="231">
                                            <p:bg/>
                                          </p:spTgt>
                                        </p:tgtEl>
                                      </p:cBhvr>
                                    </p:animEffect>
                                  </p:childTnLst>
                                </p:cTn>
                              </p:par>
                              <p:par>
                                <p:cTn id="13" presetID="10" presetClass="entr" presetSubtype="0" fill="hold" grpId="0" nodeType="withEffect">
                                  <p:stCondLst>
                                    <p:cond delay="0"/>
                                  </p:stCondLst>
                                  <p:iterate>
                                    <p:tmAbs val="0"/>
                                  </p:iterate>
                                  <p:childTnLst>
                                    <p:set>
                                      <p:cBhvr>
                                        <p:cTn id="14" fill="hold"/>
                                        <p:tgtEl>
                                          <p:spTgt spid="231">
                                            <p:txEl>
                                              <p:pRg st="0" end="0"/>
                                            </p:txEl>
                                          </p:spTgt>
                                        </p:tgtEl>
                                        <p:attrNameLst>
                                          <p:attrName>style.visibility</p:attrName>
                                        </p:attrNameLst>
                                      </p:cBhvr>
                                      <p:to>
                                        <p:strVal val="visible"/>
                                      </p:to>
                                    </p:set>
                                    <p:animEffect transition="in" filter="fade">
                                      <p:cBhvr>
                                        <p:cTn id="15" dur="500"/>
                                        <p:tgtEl>
                                          <p:spTgt spid="231">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231">
                                            <p:txEl>
                                              <p:pRg st="1" end="1"/>
                                            </p:txEl>
                                          </p:spTgt>
                                        </p:tgtEl>
                                        <p:attrNameLst>
                                          <p:attrName>style.visibility</p:attrName>
                                        </p:attrNameLst>
                                      </p:cBhvr>
                                      <p:to>
                                        <p:strVal val="visible"/>
                                      </p:to>
                                    </p:set>
                                    <p:animEffect transition="in" filter="fade">
                                      <p:cBhvr>
                                        <p:cTn id="19" dur="500"/>
                                        <p:tgtEl>
                                          <p:spTgt spid="231">
                                            <p:txEl>
                                              <p:pRg st="1" end="1"/>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iterate>
                                    <p:tmAbs val="0"/>
                                  </p:iterate>
                                  <p:childTnLst>
                                    <p:set>
                                      <p:cBhvr>
                                        <p:cTn id="22" fill="hold"/>
                                        <p:tgtEl>
                                          <p:spTgt spid="251"/>
                                        </p:tgtEl>
                                        <p:attrNameLst>
                                          <p:attrName>style.visibility</p:attrName>
                                        </p:attrNameLst>
                                      </p:cBhvr>
                                      <p:to>
                                        <p:strVal val="visible"/>
                                      </p:to>
                                    </p:set>
                                    <p:animEffect transition="in" filter="wipe(up)">
                                      <p:cBhvr>
                                        <p:cTn id="23" dur="500"/>
                                        <p:tgtEl>
                                          <p:spTgt spid="251"/>
                                        </p:tgtEl>
                                      </p:cBhvr>
                                    </p:animEffect>
                                  </p:childTnLst>
                                </p:cTn>
                              </p:par>
                            </p:childTnLst>
                          </p:cTn>
                        </p:par>
                        <p:par>
                          <p:cTn id="24" fill="hold">
                            <p:stCondLst>
                              <p:cond delay="2500"/>
                            </p:stCondLst>
                            <p:childTnLst>
                              <p:par>
                                <p:cTn id="25" presetID="22" presetClass="entr" presetSubtype="1" fill="hold" grpId="0" nodeType="afterEffect">
                                  <p:stCondLst>
                                    <p:cond delay="0"/>
                                  </p:stCondLst>
                                  <p:iterate>
                                    <p:tmAbs val="0"/>
                                  </p:iterate>
                                  <p:childTnLst>
                                    <p:set>
                                      <p:cBhvr>
                                        <p:cTn id="26" fill="hold"/>
                                        <p:tgtEl>
                                          <p:spTgt spid="253"/>
                                        </p:tgtEl>
                                        <p:attrNameLst>
                                          <p:attrName>style.visibility</p:attrName>
                                        </p:attrNameLst>
                                      </p:cBhvr>
                                      <p:to>
                                        <p:strVal val="visible"/>
                                      </p:to>
                                    </p:set>
                                    <p:animEffect transition="in" filter="wipe(up)">
                                      <p:cBhvr>
                                        <p:cTn id="27" dur="500"/>
                                        <p:tgtEl>
                                          <p:spTgt spid="253"/>
                                        </p:tgtEl>
                                      </p:cBhvr>
                                    </p:animEffect>
                                  </p:childTnLst>
                                </p:cTn>
                              </p:par>
                            </p:childTnLst>
                          </p:cTn>
                        </p:par>
                        <p:par>
                          <p:cTn id="28" fill="hold">
                            <p:stCondLst>
                              <p:cond delay="3000"/>
                            </p:stCondLst>
                            <p:childTnLst>
                              <p:par>
                                <p:cTn id="29" presetID="22" presetClass="entr" presetSubtype="1" fill="hold" grpId="0" nodeType="afterEffect">
                                  <p:stCondLst>
                                    <p:cond delay="0"/>
                                  </p:stCondLst>
                                  <p:iterate>
                                    <p:tmAbs val="0"/>
                                  </p:iterate>
                                  <p:childTnLst>
                                    <p:set>
                                      <p:cBhvr>
                                        <p:cTn id="30" fill="hold"/>
                                        <p:tgtEl>
                                          <p:spTgt spid="250"/>
                                        </p:tgtEl>
                                        <p:attrNameLst>
                                          <p:attrName>style.visibility</p:attrName>
                                        </p:attrNameLst>
                                      </p:cBhvr>
                                      <p:to>
                                        <p:strVal val="visible"/>
                                      </p:to>
                                    </p:set>
                                    <p:animEffect transition="in" filter="wipe(up)">
                                      <p:cBhvr>
                                        <p:cTn id="31" dur="500"/>
                                        <p:tgtEl>
                                          <p:spTgt spid="250"/>
                                        </p:tgtEl>
                                      </p:cBhvr>
                                    </p:animEffect>
                                  </p:childTnLst>
                                </p:cTn>
                              </p:par>
                            </p:childTnLst>
                          </p:cTn>
                        </p:par>
                        <p:par>
                          <p:cTn id="32" fill="hold">
                            <p:stCondLst>
                              <p:cond delay="3500"/>
                            </p:stCondLst>
                            <p:childTnLst>
                              <p:par>
                                <p:cTn id="33" presetID="22" presetClass="entr" presetSubtype="2" fill="hold" grpId="0" nodeType="afterEffect">
                                  <p:stCondLst>
                                    <p:cond delay="200"/>
                                  </p:stCondLst>
                                  <p:iterate>
                                    <p:tmAbs val="0"/>
                                  </p:iterate>
                                  <p:childTnLst>
                                    <p:set>
                                      <p:cBhvr>
                                        <p:cTn id="34" fill="hold"/>
                                        <p:tgtEl>
                                          <p:spTgt spid="254"/>
                                        </p:tgtEl>
                                        <p:attrNameLst>
                                          <p:attrName>style.visibility</p:attrName>
                                        </p:attrNameLst>
                                      </p:cBhvr>
                                      <p:to>
                                        <p:strVal val="visible"/>
                                      </p:to>
                                    </p:set>
                                    <p:animEffect transition="in" filter="wipe(right)">
                                      <p:cBhvr>
                                        <p:cTn id="35" dur="500"/>
                                        <p:tgtEl>
                                          <p:spTgt spid="254"/>
                                        </p:tgtEl>
                                      </p:cBhvr>
                                    </p:animEffect>
                                  </p:childTnLst>
                                </p:cTn>
                              </p:par>
                            </p:childTnLst>
                          </p:cTn>
                        </p:par>
                        <p:par>
                          <p:cTn id="36" fill="hold">
                            <p:stCondLst>
                              <p:cond delay="4200"/>
                            </p:stCondLst>
                            <p:childTnLst>
                              <p:par>
                                <p:cTn id="37" presetID="22" presetClass="entr" presetSubtype="2" fill="hold" grpId="0" nodeType="afterEffect">
                                  <p:stCondLst>
                                    <p:cond delay="0"/>
                                  </p:stCondLst>
                                  <p:iterate>
                                    <p:tmAbs val="0"/>
                                  </p:iterate>
                                  <p:childTnLst>
                                    <p:set>
                                      <p:cBhvr>
                                        <p:cTn id="38" fill="hold"/>
                                        <p:tgtEl>
                                          <p:spTgt spid="249"/>
                                        </p:tgtEl>
                                        <p:attrNameLst>
                                          <p:attrName>style.visibility</p:attrName>
                                        </p:attrNameLst>
                                      </p:cBhvr>
                                      <p:to>
                                        <p:strVal val="visible"/>
                                      </p:to>
                                    </p:set>
                                    <p:animEffect transition="in" filter="wipe(right)">
                                      <p:cBhvr>
                                        <p:cTn id="39" dur="500"/>
                                        <p:tgtEl>
                                          <p:spTgt spid="249"/>
                                        </p:tgtEl>
                                      </p:cBhvr>
                                    </p:animEffect>
                                  </p:childTnLst>
                                </p:cTn>
                              </p:par>
                            </p:childTnLst>
                          </p:cTn>
                        </p:par>
                        <p:par>
                          <p:cTn id="40" fill="hold">
                            <p:stCondLst>
                              <p:cond delay="4700"/>
                            </p:stCondLst>
                            <p:childTnLst>
                              <p:par>
                                <p:cTn id="41" presetID="18" presetClass="entr" presetSubtype="9" fill="hold" grpId="0" nodeType="afterEffect">
                                  <p:stCondLst>
                                    <p:cond delay="0"/>
                                  </p:stCondLst>
                                  <p:iterate>
                                    <p:tmAbs val="0"/>
                                  </p:iterate>
                                  <p:childTnLst>
                                    <p:set>
                                      <p:cBhvr>
                                        <p:cTn id="42" fill="hold"/>
                                        <p:tgtEl>
                                          <p:spTgt spid="259"/>
                                        </p:tgtEl>
                                        <p:attrNameLst>
                                          <p:attrName>style.visibility</p:attrName>
                                        </p:attrNameLst>
                                      </p:cBhvr>
                                      <p:to>
                                        <p:strVal val="visible"/>
                                      </p:to>
                                    </p:set>
                                    <p:animEffect transition="in" filter="strips(upLeft)">
                                      <p:cBhvr>
                                        <p:cTn id="43" dur="200"/>
                                        <p:tgtEl>
                                          <p:spTgt spid="259"/>
                                        </p:tgtEl>
                                      </p:cBhvr>
                                    </p:animEffect>
                                  </p:childTnLst>
                                </p:cTn>
                              </p:par>
                            </p:childTnLst>
                          </p:cTn>
                        </p:par>
                        <p:par>
                          <p:cTn id="44" fill="hold">
                            <p:stCondLst>
                              <p:cond delay="4900"/>
                            </p:stCondLst>
                            <p:childTnLst>
                              <p:par>
                                <p:cTn id="45" presetID="22" presetClass="entr" presetSubtype="2" fill="hold" grpId="0" nodeType="afterEffect">
                                  <p:stCondLst>
                                    <p:cond delay="0"/>
                                  </p:stCondLst>
                                  <p:iterate>
                                    <p:tmAbs val="0"/>
                                  </p:iterate>
                                  <p:childTnLst>
                                    <p:set>
                                      <p:cBhvr>
                                        <p:cTn id="46" fill="hold"/>
                                        <p:tgtEl>
                                          <p:spTgt spid="255"/>
                                        </p:tgtEl>
                                        <p:attrNameLst>
                                          <p:attrName>style.visibility</p:attrName>
                                        </p:attrNameLst>
                                      </p:cBhvr>
                                      <p:to>
                                        <p:strVal val="visible"/>
                                      </p:to>
                                    </p:set>
                                    <p:animEffect transition="in" filter="wipe(right)">
                                      <p:cBhvr>
                                        <p:cTn id="47" dur="500"/>
                                        <p:tgtEl>
                                          <p:spTgt spid="255"/>
                                        </p:tgtEl>
                                      </p:cBhvr>
                                    </p:animEffect>
                                  </p:childTnLst>
                                </p:cTn>
                              </p:par>
                            </p:childTnLst>
                          </p:cTn>
                        </p:par>
                        <p:par>
                          <p:cTn id="48" fill="hold">
                            <p:stCondLst>
                              <p:cond delay="5400"/>
                            </p:stCondLst>
                            <p:childTnLst>
                              <p:par>
                                <p:cTn id="49" presetID="22" presetClass="entr" presetSubtype="2" fill="hold" grpId="0" nodeType="afterEffect">
                                  <p:stCondLst>
                                    <p:cond delay="0"/>
                                  </p:stCondLst>
                                  <p:iterate>
                                    <p:tmAbs val="0"/>
                                  </p:iterate>
                                  <p:childTnLst>
                                    <p:set>
                                      <p:cBhvr>
                                        <p:cTn id="50" fill="hold"/>
                                        <p:tgtEl>
                                          <p:spTgt spid="258"/>
                                        </p:tgtEl>
                                        <p:attrNameLst>
                                          <p:attrName>style.visibility</p:attrName>
                                        </p:attrNameLst>
                                      </p:cBhvr>
                                      <p:to>
                                        <p:strVal val="visible"/>
                                      </p:to>
                                    </p:set>
                                    <p:animEffect transition="in" filter="wipe(right)">
                                      <p:cBhvr>
                                        <p:cTn id="51" dur="500"/>
                                        <p:tgtEl>
                                          <p:spTgt spid="258"/>
                                        </p:tgtEl>
                                      </p:cBhvr>
                                    </p:animEffect>
                                  </p:childTnLst>
                                </p:cTn>
                              </p:par>
                            </p:childTnLst>
                          </p:cTn>
                        </p:par>
                        <p:par>
                          <p:cTn id="52" fill="hold">
                            <p:stCondLst>
                              <p:cond delay="5900"/>
                            </p:stCondLst>
                            <p:childTnLst>
                              <p:par>
                                <p:cTn id="53" presetID="22" presetClass="entr" presetSubtype="2" fill="hold" grpId="0" nodeType="afterEffect">
                                  <p:stCondLst>
                                    <p:cond delay="0"/>
                                  </p:stCondLst>
                                  <p:iterate>
                                    <p:tmAbs val="0"/>
                                  </p:iterate>
                                  <p:childTnLst>
                                    <p:set>
                                      <p:cBhvr>
                                        <p:cTn id="54" fill="hold"/>
                                        <p:tgtEl>
                                          <p:spTgt spid="256"/>
                                        </p:tgtEl>
                                        <p:attrNameLst>
                                          <p:attrName>style.visibility</p:attrName>
                                        </p:attrNameLst>
                                      </p:cBhvr>
                                      <p:to>
                                        <p:strVal val="visible"/>
                                      </p:to>
                                    </p:set>
                                    <p:animEffect transition="in" filter="wipe(right)">
                                      <p:cBhvr>
                                        <p:cTn id="55" dur="500"/>
                                        <p:tgtEl>
                                          <p:spTgt spid="256"/>
                                        </p:tgtEl>
                                      </p:cBhvr>
                                    </p:animEffect>
                                  </p:childTnLst>
                                </p:cTn>
                              </p:par>
                            </p:childTnLst>
                          </p:cTn>
                        </p:par>
                        <p:par>
                          <p:cTn id="56" fill="hold">
                            <p:stCondLst>
                              <p:cond delay="6400"/>
                            </p:stCondLst>
                            <p:childTnLst>
                              <p:par>
                                <p:cTn id="57" presetID="18" presetClass="entr" presetSubtype="12" fill="hold" grpId="0" nodeType="afterEffect">
                                  <p:stCondLst>
                                    <p:cond delay="0"/>
                                  </p:stCondLst>
                                  <p:iterate>
                                    <p:tmAbs val="0"/>
                                  </p:iterate>
                                  <p:childTnLst>
                                    <p:set>
                                      <p:cBhvr>
                                        <p:cTn id="58" fill="hold"/>
                                        <p:tgtEl>
                                          <p:spTgt spid="257"/>
                                        </p:tgtEl>
                                        <p:attrNameLst>
                                          <p:attrName>style.visibility</p:attrName>
                                        </p:attrNameLst>
                                      </p:cBhvr>
                                      <p:to>
                                        <p:strVal val="visible"/>
                                      </p:to>
                                    </p:set>
                                    <p:animEffect transition="in" filter="strips(downLeft)">
                                      <p:cBhvr>
                                        <p:cTn id="59" dur="500"/>
                                        <p:tgtEl>
                                          <p:spTgt spid="257"/>
                                        </p:tgtEl>
                                      </p:cBhvr>
                                    </p:animEffect>
                                  </p:childTnLst>
                                </p:cTn>
                              </p:par>
                            </p:childTnLst>
                          </p:cTn>
                        </p:par>
                        <p:par>
                          <p:cTn id="60" fill="hold">
                            <p:stCondLst>
                              <p:cond delay="6900"/>
                            </p:stCondLst>
                            <p:childTnLst>
                              <p:par>
                                <p:cTn id="61" presetID="22" presetClass="entr" presetSubtype="2" fill="hold" grpId="0" nodeType="afterEffect">
                                  <p:stCondLst>
                                    <p:cond delay="0"/>
                                  </p:stCondLst>
                                  <p:iterate>
                                    <p:tmAbs val="0"/>
                                  </p:iterate>
                                  <p:childTnLst>
                                    <p:set>
                                      <p:cBhvr>
                                        <p:cTn id="62" fill="hold"/>
                                        <p:tgtEl>
                                          <p:spTgt spid="252"/>
                                        </p:tgtEl>
                                        <p:attrNameLst>
                                          <p:attrName>style.visibility</p:attrName>
                                        </p:attrNameLst>
                                      </p:cBhvr>
                                      <p:to>
                                        <p:strVal val="visible"/>
                                      </p:to>
                                    </p:set>
                                    <p:animEffect transition="in" filter="wipe(right)">
                                      <p:cBhvr>
                                        <p:cTn id="63" dur="500"/>
                                        <p:tgtEl>
                                          <p:spTgt spid="252"/>
                                        </p:tgtEl>
                                      </p:cBhvr>
                                    </p:animEffect>
                                  </p:childTnLst>
                                </p:cTn>
                              </p:par>
                            </p:childTnLst>
                          </p:cTn>
                        </p:par>
                        <p:par>
                          <p:cTn id="64" fill="hold">
                            <p:stCondLst>
                              <p:cond delay="7400"/>
                            </p:stCondLst>
                            <p:childTnLst>
                              <p:par>
                                <p:cTn id="65" presetID="22" presetClass="entr" presetSubtype="8" fill="hold" grpId="0" nodeType="afterEffect">
                                  <p:stCondLst>
                                    <p:cond delay="0"/>
                                  </p:stCondLst>
                                  <p:iterate>
                                    <p:tmAbs val="0"/>
                                  </p:iterate>
                                  <p:childTnLst>
                                    <p:set>
                                      <p:cBhvr>
                                        <p:cTn id="66" fill="hold"/>
                                        <p:tgtEl>
                                          <p:spTgt spid="268"/>
                                        </p:tgtEl>
                                        <p:attrNameLst>
                                          <p:attrName>style.visibility</p:attrName>
                                        </p:attrNameLst>
                                      </p:cBhvr>
                                      <p:to>
                                        <p:strVal val="visible"/>
                                      </p:to>
                                    </p:set>
                                    <p:animEffect transition="in" filter="wipe(left)">
                                      <p:cBhvr>
                                        <p:cTn id="67" dur="500"/>
                                        <p:tgtEl>
                                          <p:spTgt spid="268"/>
                                        </p:tgtEl>
                                      </p:cBhvr>
                                    </p:animEffect>
                                  </p:childTnLst>
                                </p:cTn>
                              </p:par>
                            </p:childTnLst>
                          </p:cTn>
                        </p:par>
                        <p:par>
                          <p:cTn id="68" fill="hold">
                            <p:stCondLst>
                              <p:cond delay="7900"/>
                            </p:stCondLst>
                            <p:childTnLst>
                              <p:par>
                                <p:cTn id="69" presetID="18" presetClass="entr" presetSubtype="3" fill="hold" grpId="0" nodeType="afterEffect">
                                  <p:stCondLst>
                                    <p:cond delay="0"/>
                                  </p:stCondLst>
                                  <p:iterate>
                                    <p:tmAbs val="0"/>
                                  </p:iterate>
                                  <p:childTnLst>
                                    <p:set>
                                      <p:cBhvr>
                                        <p:cTn id="70" fill="hold"/>
                                        <p:tgtEl>
                                          <p:spTgt spid="269"/>
                                        </p:tgtEl>
                                        <p:attrNameLst>
                                          <p:attrName>style.visibility</p:attrName>
                                        </p:attrNameLst>
                                      </p:cBhvr>
                                      <p:to>
                                        <p:strVal val="visible"/>
                                      </p:to>
                                    </p:set>
                                    <p:animEffect transition="in" filter="strips(upRight)">
                                      <p:cBhvr>
                                        <p:cTn id="71" dur="500"/>
                                        <p:tgtEl>
                                          <p:spTgt spid="26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fill="hold" grpId="0" nodeType="clickEffect">
                                  <p:stCondLst>
                                    <p:cond delay="0"/>
                                  </p:stCondLst>
                                  <p:iterate>
                                    <p:tmAbs val="0"/>
                                  </p:iterate>
                                  <p:childTnLst>
                                    <p:set>
                                      <p:cBhvr>
                                        <p:cTn id="75" fill="hold"/>
                                        <p:tgtEl>
                                          <p:spTgt spid="231">
                                            <p:txEl>
                                              <p:pRg st="2" end="2"/>
                                            </p:txEl>
                                          </p:spTgt>
                                        </p:tgtEl>
                                        <p:attrNameLst>
                                          <p:attrName>style.visibility</p:attrName>
                                        </p:attrNameLst>
                                      </p:cBhvr>
                                      <p:to>
                                        <p:strVal val="visible"/>
                                      </p:to>
                                    </p:set>
                                    <p:animEffect transition="in" filter="fade">
                                      <p:cBhvr>
                                        <p:cTn id="76" dur="500"/>
                                        <p:tgtEl>
                                          <p:spTgt spid="231">
                                            <p:txEl>
                                              <p:pRg st="2" end="2"/>
                                            </p:txEl>
                                          </p:spTgt>
                                        </p:tgtEl>
                                      </p:cBhvr>
                                    </p:animEffect>
                                  </p:childTnLst>
                                </p:cTn>
                              </p:par>
                            </p:childTnLst>
                          </p:cTn>
                        </p:par>
                        <p:par>
                          <p:cTn id="77" fill="hold">
                            <p:stCondLst>
                              <p:cond delay="500"/>
                            </p:stCondLst>
                            <p:childTnLst>
                              <p:par>
                                <p:cTn id="78" presetID="23" presetClass="exit" presetSubtype="32" fill="hold" grpId="1" nodeType="afterEffect">
                                  <p:stCondLst>
                                    <p:cond delay="0"/>
                                  </p:stCondLst>
                                  <p:iterate>
                                    <p:tmAbs val="0"/>
                                  </p:iterate>
                                  <p:childTnLst>
                                    <p:anim calcmode="lin" valueType="num">
                                      <p:cBhvr>
                                        <p:cTn id="79" dur="500" fill="hold"/>
                                        <p:tgtEl>
                                          <p:spTgt spid="268"/>
                                        </p:tgtEl>
                                        <p:attrNameLst>
                                          <p:attrName>ppt_w</p:attrName>
                                        </p:attrNameLst>
                                      </p:cBhvr>
                                      <p:tavLst>
                                        <p:tav tm="0">
                                          <p:val>
                                            <p:strVal val="ppt_w"/>
                                          </p:val>
                                        </p:tav>
                                        <p:tav tm="100000">
                                          <p:val>
                                            <p:fltVal val="0"/>
                                          </p:val>
                                        </p:tav>
                                      </p:tavLst>
                                    </p:anim>
                                    <p:anim calcmode="lin" valueType="num">
                                      <p:cBhvr>
                                        <p:cTn id="80" dur="500" fill="hold"/>
                                        <p:tgtEl>
                                          <p:spTgt spid="268"/>
                                        </p:tgtEl>
                                        <p:attrNameLst>
                                          <p:attrName>ppt_h</p:attrName>
                                        </p:attrNameLst>
                                      </p:cBhvr>
                                      <p:tavLst>
                                        <p:tav tm="0">
                                          <p:val>
                                            <p:strVal val="ppt_h"/>
                                          </p:val>
                                        </p:tav>
                                        <p:tav tm="100000">
                                          <p:val>
                                            <p:fltVal val="0"/>
                                          </p:val>
                                        </p:tav>
                                      </p:tavLst>
                                    </p:anim>
                                    <p:set>
                                      <p:cBhvr>
                                        <p:cTn id="81" fill="hold">
                                          <p:stCondLst>
                                            <p:cond delay="499"/>
                                          </p:stCondLst>
                                        </p:cTn>
                                        <p:tgtEl>
                                          <p:spTgt spid="268"/>
                                        </p:tgtEl>
                                        <p:attrNameLst>
                                          <p:attrName>style.visibility</p:attrName>
                                        </p:attrNameLst>
                                      </p:cBhvr>
                                      <p:to>
                                        <p:strVal val="hidden"/>
                                      </p:to>
                                    </p:set>
                                  </p:childTnLst>
                                </p:cTn>
                              </p:par>
                            </p:childTnLst>
                          </p:cTn>
                        </p:par>
                        <p:par>
                          <p:cTn id="82" fill="hold">
                            <p:stCondLst>
                              <p:cond delay="1000"/>
                            </p:stCondLst>
                            <p:childTnLst>
                              <p:par>
                                <p:cTn id="83" presetID="23" presetClass="exit" presetSubtype="32" fill="hold" grpId="1" nodeType="afterEffect">
                                  <p:stCondLst>
                                    <p:cond delay="0"/>
                                  </p:stCondLst>
                                  <p:iterate>
                                    <p:tmAbs val="0"/>
                                  </p:iterate>
                                  <p:childTnLst>
                                    <p:anim calcmode="lin" valueType="num">
                                      <p:cBhvr>
                                        <p:cTn id="84" dur="500" fill="hold"/>
                                        <p:tgtEl>
                                          <p:spTgt spid="269"/>
                                        </p:tgtEl>
                                        <p:attrNameLst>
                                          <p:attrName>ppt_w</p:attrName>
                                        </p:attrNameLst>
                                      </p:cBhvr>
                                      <p:tavLst>
                                        <p:tav tm="0">
                                          <p:val>
                                            <p:strVal val="ppt_w"/>
                                          </p:val>
                                        </p:tav>
                                        <p:tav tm="100000">
                                          <p:val>
                                            <p:fltVal val="0"/>
                                          </p:val>
                                        </p:tav>
                                      </p:tavLst>
                                    </p:anim>
                                    <p:anim calcmode="lin" valueType="num">
                                      <p:cBhvr>
                                        <p:cTn id="85" dur="500" fill="hold"/>
                                        <p:tgtEl>
                                          <p:spTgt spid="269"/>
                                        </p:tgtEl>
                                        <p:attrNameLst>
                                          <p:attrName>ppt_h</p:attrName>
                                        </p:attrNameLst>
                                      </p:cBhvr>
                                      <p:tavLst>
                                        <p:tav tm="0">
                                          <p:val>
                                            <p:strVal val="ppt_h"/>
                                          </p:val>
                                        </p:tav>
                                        <p:tav tm="100000">
                                          <p:val>
                                            <p:fltVal val="0"/>
                                          </p:val>
                                        </p:tav>
                                      </p:tavLst>
                                    </p:anim>
                                    <p:set>
                                      <p:cBhvr>
                                        <p:cTn id="86" fill="hold">
                                          <p:stCondLst>
                                            <p:cond delay="499"/>
                                          </p:stCondLst>
                                        </p:cTn>
                                        <p:tgtEl>
                                          <p:spTgt spid="269"/>
                                        </p:tgtEl>
                                        <p:attrNameLst>
                                          <p:attrName>style.visibility</p:attrName>
                                        </p:attrNameLst>
                                      </p:cBhvr>
                                      <p:to>
                                        <p:strVal val="hidden"/>
                                      </p:to>
                                    </p:set>
                                  </p:childTnLst>
                                </p:cTn>
                              </p:par>
                            </p:childTnLst>
                          </p:cTn>
                        </p:par>
                        <p:par>
                          <p:cTn id="87" fill="hold">
                            <p:stCondLst>
                              <p:cond delay="1500"/>
                            </p:stCondLst>
                            <p:childTnLst>
                              <p:par>
                                <p:cTn id="88" presetID="23" presetClass="exit" presetSubtype="32" fill="hold" grpId="1" nodeType="afterEffect">
                                  <p:stCondLst>
                                    <p:cond delay="0"/>
                                  </p:stCondLst>
                                  <p:iterate>
                                    <p:tmAbs val="0"/>
                                  </p:iterate>
                                  <p:childTnLst>
                                    <p:anim calcmode="lin" valueType="num">
                                      <p:cBhvr>
                                        <p:cTn id="89" dur="500" fill="hold"/>
                                        <p:tgtEl>
                                          <p:spTgt spid="251"/>
                                        </p:tgtEl>
                                        <p:attrNameLst>
                                          <p:attrName>ppt_w</p:attrName>
                                        </p:attrNameLst>
                                      </p:cBhvr>
                                      <p:tavLst>
                                        <p:tav tm="0">
                                          <p:val>
                                            <p:strVal val="ppt_w"/>
                                          </p:val>
                                        </p:tav>
                                        <p:tav tm="100000">
                                          <p:val>
                                            <p:fltVal val="0"/>
                                          </p:val>
                                        </p:tav>
                                      </p:tavLst>
                                    </p:anim>
                                    <p:anim calcmode="lin" valueType="num">
                                      <p:cBhvr>
                                        <p:cTn id="90" dur="500" fill="hold"/>
                                        <p:tgtEl>
                                          <p:spTgt spid="251"/>
                                        </p:tgtEl>
                                        <p:attrNameLst>
                                          <p:attrName>ppt_h</p:attrName>
                                        </p:attrNameLst>
                                      </p:cBhvr>
                                      <p:tavLst>
                                        <p:tav tm="0">
                                          <p:val>
                                            <p:strVal val="ppt_h"/>
                                          </p:val>
                                        </p:tav>
                                        <p:tav tm="100000">
                                          <p:val>
                                            <p:fltVal val="0"/>
                                          </p:val>
                                        </p:tav>
                                      </p:tavLst>
                                    </p:anim>
                                    <p:set>
                                      <p:cBhvr>
                                        <p:cTn id="91" fill="hold">
                                          <p:stCondLst>
                                            <p:cond delay="499"/>
                                          </p:stCondLst>
                                        </p:cTn>
                                        <p:tgtEl>
                                          <p:spTgt spid="251"/>
                                        </p:tgtEl>
                                        <p:attrNameLst>
                                          <p:attrName>style.visibility</p:attrName>
                                        </p:attrNameLst>
                                      </p:cBhvr>
                                      <p:to>
                                        <p:strVal val="hidden"/>
                                      </p:to>
                                    </p:set>
                                  </p:childTnLst>
                                </p:cTn>
                              </p:par>
                            </p:childTnLst>
                          </p:cTn>
                        </p:par>
                        <p:par>
                          <p:cTn id="92" fill="hold">
                            <p:stCondLst>
                              <p:cond delay="2000"/>
                            </p:stCondLst>
                            <p:childTnLst>
                              <p:par>
                                <p:cTn id="93" presetID="23" presetClass="exit" presetSubtype="32" fill="hold" grpId="1" nodeType="afterEffect">
                                  <p:stCondLst>
                                    <p:cond delay="0"/>
                                  </p:stCondLst>
                                  <p:iterate>
                                    <p:tmAbs val="0"/>
                                  </p:iterate>
                                  <p:childTnLst>
                                    <p:anim calcmode="lin" valueType="num">
                                      <p:cBhvr>
                                        <p:cTn id="94" dur="500" fill="hold"/>
                                        <p:tgtEl>
                                          <p:spTgt spid="256"/>
                                        </p:tgtEl>
                                        <p:attrNameLst>
                                          <p:attrName>ppt_w</p:attrName>
                                        </p:attrNameLst>
                                      </p:cBhvr>
                                      <p:tavLst>
                                        <p:tav tm="0">
                                          <p:val>
                                            <p:strVal val="ppt_w"/>
                                          </p:val>
                                        </p:tav>
                                        <p:tav tm="100000">
                                          <p:val>
                                            <p:fltVal val="0"/>
                                          </p:val>
                                        </p:tav>
                                      </p:tavLst>
                                    </p:anim>
                                    <p:anim calcmode="lin" valueType="num">
                                      <p:cBhvr>
                                        <p:cTn id="95" dur="500" fill="hold"/>
                                        <p:tgtEl>
                                          <p:spTgt spid="256"/>
                                        </p:tgtEl>
                                        <p:attrNameLst>
                                          <p:attrName>ppt_h</p:attrName>
                                        </p:attrNameLst>
                                      </p:cBhvr>
                                      <p:tavLst>
                                        <p:tav tm="0">
                                          <p:val>
                                            <p:strVal val="ppt_h"/>
                                          </p:val>
                                        </p:tav>
                                        <p:tav tm="100000">
                                          <p:val>
                                            <p:fltVal val="0"/>
                                          </p:val>
                                        </p:tav>
                                      </p:tavLst>
                                    </p:anim>
                                    <p:set>
                                      <p:cBhvr>
                                        <p:cTn id="96" fill="hold">
                                          <p:stCondLst>
                                            <p:cond delay="499"/>
                                          </p:stCondLst>
                                        </p:cTn>
                                        <p:tgtEl>
                                          <p:spTgt spid="256"/>
                                        </p:tgtEl>
                                        <p:attrNameLst>
                                          <p:attrName>style.visibility</p:attrName>
                                        </p:attrNameLst>
                                      </p:cBhvr>
                                      <p:to>
                                        <p:strVal val="hidden"/>
                                      </p:to>
                                    </p:set>
                                  </p:childTnLst>
                                </p:cTn>
                              </p:par>
                            </p:childTnLst>
                          </p:cTn>
                        </p:par>
                        <p:par>
                          <p:cTn id="97" fill="hold">
                            <p:stCondLst>
                              <p:cond delay="2500"/>
                            </p:stCondLst>
                            <p:childTnLst>
                              <p:par>
                                <p:cTn id="98" presetID="23" presetClass="exit" presetSubtype="32" fill="hold" grpId="1" nodeType="afterEffect">
                                  <p:stCondLst>
                                    <p:cond delay="0"/>
                                  </p:stCondLst>
                                  <p:iterate>
                                    <p:tmAbs val="0"/>
                                  </p:iterate>
                                  <p:childTnLst>
                                    <p:anim calcmode="lin" valueType="num">
                                      <p:cBhvr>
                                        <p:cTn id="99" dur="500" fill="hold"/>
                                        <p:tgtEl>
                                          <p:spTgt spid="253"/>
                                        </p:tgtEl>
                                        <p:attrNameLst>
                                          <p:attrName>ppt_w</p:attrName>
                                        </p:attrNameLst>
                                      </p:cBhvr>
                                      <p:tavLst>
                                        <p:tav tm="0">
                                          <p:val>
                                            <p:strVal val="ppt_w"/>
                                          </p:val>
                                        </p:tav>
                                        <p:tav tm="100000">
                                          <p:val>
                                            <p:fltVal val="0"/>
                                          </p:val>
                                        </p:tav>
                                      </p:tavLst>
                                    </p:anim>
                                    <p:anim calcmode="lin" valueType="num">
                                      <p:cBhvr>
                                        <p:cTn id="100" dur="500" fill="hold"/>
                                        <p:tgtEl>
                                          <p:spTgt spid="253"/>
                                        </p:tgtEl>
                                        <p:attrNameLst>
                                          <p:attrName>ppt_h</p:attrName>
                                        </p:attrNameLst>
                                      </p:cBhvr>
                                      <p:tavLst>
                                        <p:tav tm="0">
                                          <p:val>
                                            <p:strVal val="ppt_h"/>
                                          </p:val>
                                        </p:tav>
                                        <p:tav tm="100000">
                                          <p:val>
                                            <p:fltVal val="0"/>
                                          </p:val>
                                        </p:tav>
                                      </p:tavLst>
                                    </p:anim>
                                    <p:set>
                                      <p:cBhvr>
                                        <p:cTn id="101" fill="hold">
                                          <p:stCondLst>
                                            <p:cond delay="499"/>
                                          </p:stCondLst>
                                        </p:cTn>
                                        <p:tgtEl>
                                          <p:spTgt spid="253"/>
                                        </p:tgtEl>
                                        <p:attrNameLst>
                                          <p:attrName>style.visibility</p:attrName>
                                        </p:attrNameLst>
                                      </p:cBhvr>
                                      <p:to>
                                        <p:strVal val="hidden"/>
                                      </p:to>
                                    </p:set>
                                  </p:childTnLst>
                                </p:cTn>
                              </p:par>
                            </p:childTnLst>
                          </p:cTn>
                        </p:par>
                        <p:par>
                          <p:cTn id="102" fill="hold">
                            <p:stCondLst>
                              <p:cond delay="3000"/>
                            </p:stCondLst>
                            <p:childTnLst>
                              <p:par>
                                <p:cTn id="103" presetID="23" presetClass="exit" presetSubtype="32" fill="hold" grpId="1" nodeType="afterEffect">
                                  <p:stCondLst>
                                    <p:cond delay="0"/>
                                  </p:stCondLst>
                                  <p:iterate>
                                    <p:tmAbs val="0"/>
                                  </p:iterate>
                                  <p:childTnLst>
                                    <p:anim calcmode="lin" valueType="num">
                                      <p:cBhvr>
                                        <p:cTn id="104" dur="500" fill="hold"/>
                                        <p:tgtEl>
                                          <p:spTgt spid="258"/>
                                        </p:tgtEl>
                                        <p:attrNameLst>
                                          <p:attrName>ppt_w</p:attrName>
                                        </p:attrNameLst>
                                      </p:cBhvr>
                                      <p:tavLst>
                                        <p:tav tm="0">
                                          <p:val>
                                            <p:strVal val="ppt_w"/>
                                          </p:val>
                                        </p:tav>
                                        <p:tav tm="100000">
                                          <p:val>
                                            <p:fltVal val="0"/>
                                          </p:val>
                                        </p:tav>
                                      </p:tavLst>
                                    </p:anim>
                                    <p:anim calcmode="lin" valueType="num">
                                      <p:cBhvr>
                                        <p:cTn id="105" dur="500" fill="hold"/>
                                        <p:tgtEl>
                                          <p:spTgt spid="258"/>
                                        </p:tgtEl>
                                        <p:attrNameLst>
                                          <p:attrName>ppt_h</p:attrName>
                                        </p:attrNameLst>
                                      </p:cBhvr>
                                      <p:tavLst>
                                        <p:tav tm="0">
                                          <p:val>
                                            <p:strVal val="ppt_h"/>
                                          </p:val>
                                        </p:tav>
                                        <p:tav tm="100000">
                                          <p:val>
                                            <p:fltVal val="0"/>
                                          </p:val>
                                        </p:tav>
                                      </p:tavLst>
                                    </p:anim>
                                    <p:set>
                                      <p:cBhvr>
                                        <p:cTn id="106" fill="hold">
                                          <p:stCondLst>
                                            <p:cond delay="499"/>
                                          </p:stCondLst>
                                        </p:cTn>
                                        <p:tgtEl>
                                          <p:spTgt spid="258"/>
                                        </p:tgtEl>
                                        <p:attrNameLst>
                                          <p:attrName>style.visibility</p:attrName>
                                        </p:attrNameLst>
                                      </p:cBhvr>
                                      <p:to>
                                        <p:strVal val="hidden"/>
                                      </p:to>
                                    </p:set>
                                  </p:childTnLst>
                                </p:cTn>
                              </p:par>
                            </p:childTnLst>
                          </p:cTn>
                        </p:par>
                        <p:par>
                          <p:cTn id="107" fill="hold">
                            <p:stCondLst>
                              <p:cond delay="3500"/>
                            </p:stCondLst>
                            <p:childTnLst>
                              <p:par>
                                <p:cTn id="108" presetID="23" presetClass="exit" presetSubtype="32" fill="hold" grpId="1" nodeType="afterEffect">
                                  <p:stCondLst>
                                    <p:cond delay="0"/>
                                  </p:stCondLst>
                                  <p:iterate>
                                    <p:tmAbs val="0"/>
                                  </p:iterate>
                                  <p:childTnLst>
                                    <p:anim calcmode="lin" valueType="num">
                                      <p:cBhvr>
                                        <p:cTn id="109" dur="500" fill="hold"/>
                                        <p:tgtEl>
                                          <p:spTgt spid="257"/>
                                        </p:tgtEl>
                                        <p:attrNameLst>
                                          <p:attrName>ppt_w</p:attrName>
                                        </p:attrNameLst>
                                      </p:cBhvr>
                                      <p:tavLst>
                                        <p:tav tm="0">
                                          <p:val>
                                            <p:strVal val="ppt_w"/>
                                          </p:val>
                                        </p:tav>
                                        <p:tav tm="100000">
                                          <p:val>
                                            <p:fltVal val="0"/>
                                          </p:val>
                                        </p:tav>
                                      </p:tavLst>
                                    </p:anim>
                                    <p:anim calcmode="lin" valueType="num">
                                      <p:cBhvr>
                                        <p:cTn id="110" dur="500" fill="hold"/>
                                        <p:tgtEl>
                                          <p:spTgt spid="257"/>
                                        </p:tgtEl>
                                        <p:attrNameLst>
                                          <p:attrName>ppt_h</p:attrName>
                                        </p:attrNameLst>
                                      </p:cBhvr>
                                      <p:tavLst>
                                        <p:tav tm="0">
                                          <p:val>
                                            <p:strVal val="ppt_h"/>
                                          </p:val>
                                        </p:tav>
                                        <p:tav tm="100000">
                                          <p:val>
                                            <p:fltVal val="0"/>
                                          </p:val>
                                        </p:tav>
                                      </p:tavLst>
                                    </p:anim>
                                    <p:set>
                                      <p:cBhvr>
                                        <p:cTn id="111" fill="hold">
                                          <p:stCondLst>
                                            <p:cond delay="499"/>
                                          </p:stCondLst>
                                        </p:cTn>
                                        <p:tgtEl>
                                          <p:spTgt spid="257"/>
                                        </p:tgtEl>
                                        <p:attrNameLst>
                                          <p:attrName>style.visibility</p:attrName>
                                        </p:attrNameLst>
                                      </p:cBhvr>
                                      <p:to>
                                        <p:strVal val="hidden"/>
                                      </p:to>
                                    </p:set>
                                  </p:childTnLst>
                                </p:cTn>
                              </p:par>
                            </p:childTnLst>
                          </p:cTn>
                        </p:par>
                        <p:par>
                          <p:cTn id="112" fill="hold">
                            <p:stCondLst>
                              <p:cond delay="4000"/>
                            </p:stCondLst>
                            <p:childTnLst>
                              <p:par>
                                <p:cTn id="113" presetID="23" presetClass="exit" presetSubtype="32" fill="hold" grpId="1" nodeType="afterEffect">
                                  <p:stCondLst>
                                    <p:cond delay="0"/>
                                  </p:stCondLst>
                                  <p:iterate>
                                    <p:tmAbs val="0"/>
                                  </p:iterate>
                                  <p:childTnLst>
                                    <p:anim calcmode="lin" valueType="num">
                                      <p:cBhvr>
                                        <p:cTn id="114" dur="500" fill="hold"/>
                                        <p:tgtEl>
                                          <p:spTgt spid="255"/>
                                        </p:tgtEl>
                                        <p:attrNameLst>
                                          <p:attrName>ppt_w</p:attrName>
                                        </p:attrNameLst>
                                      </p:cBhvr>
                                      <p:tavLst>
                                        <p:tav tm="0">
                                          <p:val>
                                            <p:strVal val="ppt_w"/>
                                          </p:val>
                                        </p:tav>
                                        <p:tav tm="100000">
                                          <p:val>
                                            <p:fltVal val="0"/>
                                          </p:val>
                                        </p:tav>
                                      </p:tavLst>
                                    </p:anim>
                                    <p:anim calcmode="lin" valueType="num">
                                      <p:cBhvr>
                                        <p:cTn id="115" dur="500" fill="hold"/>
                                        <p:tgtEl>
                                          <p:spTgt spid="255"/>
                                        </p:tgtEl>
                                        <p:attrNameLst>
                                          <p:attrName>ppt_h</p:attrName>
                                        </p:attrNameLst>
                                      </p:cBhvr>
                                      <p:tavLst>
                                        <p:tav tm="0">
                                          <p:val>
                                            <p:strVal val="ppt_h"/>
                                          </p:val>
                                        </p:tav>
                                        <p:tav tm="100000">
                                          <p:val>
                                            <p:fltVal val="0"/>
                                          </p:val>
                                        </p:tav>
                                      </p:tavLst>
                                    </p:anim>
                                    <p:set>
                                      <p:cBhvr>
                                        <p:cTn id="116" fill="hold">
                                          <p:stCondLst>
                                            <p:cond delay="499"/>
                                          </p:stCondLst>
                                        </p:cTn>
                                        <p:tgtEl>
                                          <p:spTgt spid="255"/>
                                        </p:tgtEl>
                                        <p:attrNameLst>
                                          <p:attrName>style.visibility</p:attrName>
                                        </p:attrNameLst>
                                      </p:cBhvr>
                                      <p:to>
                                        <p:strVal val="hidden"/>
                                      </p:to>
                                    </p:set>
                                  </p:childTnLst>
                                </p:cTn>
                              </p:par>
                            </p:childTnLst>
                          </p:cTn>
                        </p:par>
                        <p:par>
                          <p:cTn id="117" fill="hold">
                            <p:stCondLst>
                              <p:cond delay="4500"/>
                            </p:stCondLst>
                            <p:childTnLst>
                              <p:par>
                                <p:cTn id="118" presetID="23" presetClass="exit" presetSubtype="32" fill="hold" grpId="1" nodeType="afterEffect">
                                  <p:stCondLst>
                                    <p:cond delay="0"/>
                                  </p:stCondLst>
                                  <p:iterate>
                                    <p:tmAbs val="0"/>
                                  </p:iterate>
                                  <p:childTnLst>
                                    <p:anim calcmode="lin" valueType="num">
                                      <p:cBhvr>
                                        <p:cTn id="119" dur="500" fill="hold"/>
                                        <p:tgtEl>
                                          <p:spTgt spid="250"/>
                                        </p:tgtEl>
                                        <p:attrNameLst>
                                          <p:attrName>ppt_w</p:attrName>
                                        </p:attrNameLst>
                                      </p:cBhvr>
                                      <p:tavLst>
                                        <p:tav tm="0">
                                          <p:val>
                                            <p:strVal val="ppt_w"/>
                                          </p:val>
                                        </p:tav>
                                        <p:tav tm="100000">
                                          <p:val>
                                            <p:fltVal val="0"/>
                                          </p:val>
                                        </p:tav>
                                      </p:tavLst>
                                    </p:anim>
                                    <p:anim calcmode="lin" valueType="num">
                                      <p:cBhvr>
                                        <p:cTn id="120" dur="500" fill="hold"/>
                                        <p:tgtEl>
                                          <p:spTgt spid="250"/>
                                        </p:tgtEl>
                                        <p:attrNameLst>
                                          <p:attrName>ppt_h</p:attrName>
                                        </p:attrNameLst>
                                      </p:cBhvr>
                                      <p:tavLst>
                                        <p:tav tm="0">
                                          <p:val>
                                            <p:strVal val="ppt_h"/>
                                          </p:val>
                                        </p:tav>
                                        <p:tav tm="100000">
                                          <p:val>
                                            <p:fltVal val="0"/>
                                          </p:val>
                                        </p:tav>
                                      </p:tavLst>
                                    </p:anim>
                                    <p:set>
                                      <p:cBhvr>
                                        <p:cTn id="121" fill="hold">
                                          <p:stCondLst>
                                            <p:cond delay="499"/>
                                          </p:stCondLst>
                                        </p:cTn>
                                        <p:tgtEl>
                                          <p:spTgt spid="250"/>
                                        </p:tgtEl>
                                        <p:attrNameLst>
                                          <p:attrName>style.visibility</p:attrName>
                                        </p:attrNameLst>
                                      </p:cBhvr>
                                      <p:to>
                                        <p:strVal val="hidden"/>
                                      </p:to>
                                    </p:set>
                                  </p:childTnLst>
                                </p:cTn>
                              </p:par>
                            </p:childTnLst>
                          </p:cTn>
                        </p:par>
                        <p:par>
                          <p:cTn id="122" fill="hold">
                            <p:stCondLst>
                              <p:cond delay="5000"/>
                            </p:stCondLst>
                            <p:childTnLst>
                              <p:par>
                                <p:cTn id="123" presetID="23" presetClass="exit" presetSubtype="32" fill="hold" grpId="1" nodeType="afterEffect">
                                  <p:stCondLst>
                                    <p:cond delay="0"/>
                                  </p:stCondLst>
                                  <p:iterate>
                                    <p:tmAbs val="0"/>
                                  </p:iterate>
                                  <p:childTnLst>
                                    <p:anim calcmode="lin" valueType="num">
                                      <p:cBhvr>
                                        <p:cTn id="124" dur="500" fill="hold"/>
                                        <p:tgtEl>
                                          <p:spTgt spid="259"/>
                                        </p:tgtEl>
                                        <p:attrNameLst>
                                          <p:attrName>ppt_w</p:attrName>
                                        </p:attrNameLst>
                                      </p:cBhvr>
                                      <p:tavLst>
                                        <p:tav tm="0">
                                          <p:val>
                                            <p:strVal val="ppt_w"/>
                                          </p:val>
                                        </p:tav>
                                        <p:tav tm="100000">
                                          <p:val>
                                            <p:fltVal val="0"/>
                                          </p:val>
                                        </p:tav>
                                      </p:tavLst>
                                    </p:anim>
                                    <p:anim calcmode="lin" valueType="num">
                                      <p:cBhvr>
                                        <p:cTn id="125" dur="500" fill="hold"/>
                                        <p:tgtEl>
                                          <p:spTgt spid="259"/>
                                        </p:tgtEl>
                                        <p:attrNameLst>
                                          <p:attrName>ppt_h</p:attrName>
                                        </p:attrNameLst>
                                      </p:cBhvr>
                                      <p:tavLst>
                                        <p:tav tm="0">
                                          <p:val>
                                            <p:strVal val="ppt_h"/>
                                          </p:val>
                                        </p:tav>
                                        <p:tav tm="100000">
                                          <p:val>
                                            <p:fltVal val="0"/>
                                          </p:val>
                                        </p:tav>
                                      </p:tavLst>
                                    </p:anim>
                                    <p:set>
                                      <p:cBhvr>
                                        <p:cTn id="126" fill="hold">
                                          <p:stCondLst>
                                            <p:cond delay="499"/>
                                          </p:stCondLst>
                                        </p:cTn>
                                        <p:tgtEl>
                                          <p:spTgt spid="259"/>
                                        </p:tgtEl>
                                        <p:attrNameLst>
                                          <p:attrName>style.visibility</p:attrName>
                                        </p:attrNameLst>
                                      </p:cBhvr>
                                      <p:to>
                                        <p:strVal val="hidden"/>
                                      </p:to>
                                    </p:set>
                                  </p:childTnLst>
                                </p:cTn>
                              </p:par>
                            </p:childTnLst>
                          </p:cTn>
                        </p:par>
                        <p:par>
                          <p:cTn id="127" fill="hold">
                            <p:stCondLst>
                              <p:cond delay="5500"/>
                            </p:stCondLst>
                            <p:childTnLst>
                              <p:par>
                                <p:cTn id="128" presetID="23" presetClass="exit" presetSubtype="32" fill="hold" grpId="1" nodeType="afterEffect">
                                  <p:stCondLst>
                                    <p:cond delay="0"/>
                                  </p:stCondLst>
                                  <p:iterate>
                                    <p:tmAbs val="0"/>
                                  </p:iterate>
                                  <p:childTnLst>
                                    <p:anim calcmode="lin" valueType="num">
                                      <p:cBhvr>
                                        <p:cTn id="129" dur="500" fill="hold"/>
                                        <p:tgtEl>
                                          <p:spTgt spid="249"/>
                                        </p:tgtEl>
                                        <p:attrNameLst>
                                          <p:attrName>ppt_w</p:attrName>
                                        </p:attrNameLst>
                                      </p:cBhvr>
                                      <p:tavLst>
                                        <p:tav tm="0">
                                          <p:val>
                                            <p:strVal val="ppt_w"/>
                                          </p:val>
                                        </p:tav>
                                        <p:tav tm="100000">
                                          <p:val>
                                            <p:fltVal val="0"/>
                                          </p:val>
                                        </p:tav>
                                      </p:tavLst>
                                    </p:anim>
                                    <p:anim calcmode="lin" valueType="num">
                                      <p:cBhvr>
                                        <p:cTn id="130" dur="500" fill="hold"/>
                                        <p:tgtEl>
                                          <p:spTgt spid="249"/>
                                        </p:tgtEl>
                                        <p:attrNameLst>
                                          <p:attrName>ppt_h</p:attrName>
                                        </p:attrNameLst>
                                      </p:cBhvr>
                                      <p:tavLst>
                                        <p:tav tm="0">
                                          <p:val>
                                            <p:strVal val="ppt_h"/>
                                          </p:val>
                                        </p:tav>
                                        <p:tav tm="100000">
                                          <p:val>
                                            <p:fltVal val="0"/>
                                          </p:val>
                                        </p:tav>
                                      </p:tavLst>
                                    </p:anim>
                                    <p:set>
                                      <p:cBhvr>
                                        <p:cTn id="131" fill="hold">
                                          <p:stCondLst>
                                            <p:cond delay="499"/>
                                          </p:stCondLst>
                                        </p:cTn>
                                        <p:tgtEl>
                                          <p:spTgt spid="249"/>
                                        </p:tgtEl>
                                        <p:attrNameLst>
                                          <p:attrName>style.visibility</p:attrName>
                                        </p:attrNameLst>
                                      </p:cBhvr>
                                      <p:to>
                                        <p:strVal val="hidden"/>
                                      </p:to>
                                    </p:set>
                                  </p:childTnLst>
                                </p:cTn>
                              </p:par>
                            </p:childTnLst>
                          </p:cTn>
                        </p:par>
                        <p:par>
                          <p:cTn id="132" fill="hold">
                            <p:stCondLst>
                              <p:cond delay="6000"/>
                            </p:stCondLst>
                            <p:childTnLst>
                              <p:par>
                                <p:cTn id="133" presetID="23" presetClass="exit" presetSubtype="32" fill="hold" grpId="1" nodeType="afterEffect">
                                  <p:stCondLst>
                                    <p:cond delay="0"/>
                                  </p:stCondLst>
                                  <p:iterate>
                                    <p:tmAbs val="0"/>
                                  </p:iterate>
                                  <p:childTnLst>
                                    <p:anim calcmode="lin" valueType="num">
                                      <p:cBhvr>
                                        <p:cTn id="134" dur="500" fill="hold"/>
                                        <p:tgtEl>
                                          <p:spTgt spid="254"/>
                                        </p:tgtEl>
                                        <p:attrNameLst>
                                          <p:attrName>ppt_w</p:attrName>
                                        </p:attrNameLst>
                                      </p:cBhvr>
                                      <p:tavLst>
                                        <p:tav tm="0">
                                          <p:val>
                                            <p:strVal val="ppt_w"/>
                                          </p:val>
                                        </p:tav>
                                        <p:tav tm="100000">
                                          <p:val>
                                            <p:fltVal val="0"/>
                                          </p:val>
                                        </p:tav>
                                      </p:tavLst>
                                    </p:anim>
                                    <p:anim calcmode="lin" valueType="num">
                                      <p:cBhvr>
                                        <p:cTn id="135" dur="500" fill="hold"/>
                                        <p:tgtEl>
                                          <p:spTgt spid="254"/>
                                        </p:tgtEl>
                                        <p:attrNameLst>
                                          <p:attrName>ppt_h</p:attrName>
                                        </p:attrNameLst>
                                      </p:cBhvr>
                                      <p:tavLst>
                                        <p:tav tm="0">
                                          <p:val>
                                            <p:strVal val="ppt_h"/>
                                          </p:val>
                                        </p:tav>
                                        <p:tav tm="100000">
                                          <p:val>
                                            <p:fltVal val="0"/>
                                          </p:val>
                                        </p:tav>
                                      </p:tavLst>
                                    </p:anim>
                                    <p:set>
                                      <p:cBhvr>
                                        <p:cTn id="136" fill="hold">
                                          <p:stCondLst>
                                            <p:cond delay="499"/>
                                          </p:stCondLst>
                                        </p:cTn>
                                        <p:tgtEl>
                                          <p:spTgt spid="254"/>
                                        </p:tgtEl>
                                        <p:attrNameLst>
                                          <p:attrName>style.visibility</p:attrName>
                                        </p:attrNameLst>
                                      </p:cBhvr>
                                      <p:to>
                                        <p:strVal val="hidden"/>
                                      </p:to>
                                    </p:set>
                                  </p:childTnLst>
                                </p:cTn>
                              </p:par>
                            </p:childTnLst>
                          </p:cTn>
                        </p:par>
                        <p:par>
                          <p:cTn id="137" fill="hold">
                            <p:stCondLst>
                              <p:cond delay="6500"/>
                            </p:stCondLst>
                            <p:childTnLst>
                              <p:par>
                                <p:cTn id="138" presetID="23" presetClass="exit" presetSubtype="32" fill="hold" grpId="1" nodeType="afterEffect">
                                  <p:stCondLst>
                                    <p:cond delay="0"/>
                                  </p:stCondLst>
                                  <p:iterate>
                                    <p:tmAbs val="0"/>
                                  </p:iterate>
                                  <p:childTnLst>
                                    <p:anim calcmode="lin" valueType="num">
                                      <p:cBhvr>
                                        <p:cTn id="139" dur="500" fill="hold"/>
                                        <p:tgtEl>
                                          <p:spTgt spid="252"/>
                                        </p:tgtEl>
                                        <p:attrNameLst>
                                          <p:attrName>ppt_w</p:attrName>
                                        </p:attrNameLst>
                                      </p:cBhvr>
                                      <p:tavLst>
                                        <p:tav tm="0">
                                          <p:val>
                                            <p:strVal val="ppt_w"/>
                                          </p:val>
                                        </p:tav>
                                        <p:tav tm="100000">
                                          <p:val>
                                            <p:fltVal val="0"/>
                                          </p:val>
                                        </p:tav>
                                      </p:tavLst>
                                    </p:anim>
                                    <p:anim calcmode="lin" valueType="num">
                                      <p:cBhvr>
                                        <p:cTn id="140" dur="500" fill="hold"/>
                                        <p:tgtEl>
                                          <p:spTgt spid="252"/>
                                        </p:tgtEl>
                                        <p:attrNameLst>
                                          <p:attrName>ppt_h</p:attrName>
                                        </p:attrNameLst>
                                      </p:cBhvr>
                                      <p:tavLst>
                                        <p:tav tm="0">
                                          <p:val>
                                            <p:strVal val="ppt_h"/>
                                          </p:val>
                                        </p:tav>
                                        <p:tav tm="100000">
                                          <p:val>
                                            <p:fltVal val="0"/>
                                          </p:val>
                                        </p:tav>
                                      </p:tavLst>
                                    </p:anim>
                                    <p:set>
                                      <p:cBhvr>
                                        <p:cTn id="141" fill="hold">
                                          <p:stCondLst>
                                            <p:cond delay="499"/>
                                          </p:stCondLst>
                                        </p:cTn>
                                        <p:tgtEl>
                                          <p:spTgt spid="252"/>
                                        </p:tgtEl>
                                        <p:attrNameLst>
                                          <p:attrName>style.visibility</p:attrName>
                                        </p:attrNameLst>
                                      </p:cBhvr>
                                      <p:to>
                                        <p:strVal val="hidden"/>
                                      </p:to>
                                    </p:set>
                                  </p:childTnLst>
                                </p:cTn>
                              </p:par>
                            </p:childTnLst>
                          </p:cTn>
                        </p:par>
                        <p:par>
                          <p:cTn id="142" fill="hold">
                            <p:stCondLst>
                              <p:cond delay="7000"/>
                            </p:stCondLst>
                            <p:childTnLst>
                              <p:par>
                                <p:cTn id="143" presetID="10" presetClass="entr" fill="hold" grpId="0" nodeType="afterEffect">
                                  <p:stCondLst>
                                    <p:cond delay="0"/>
                                  </p:stCondLst>
                                  <p:iterate>
                                    <p:tmAbs val="0"/>
                                  </p:iterate>
                                  <p:childTnLst>
                                    <p:set>
                                      <p:cBhvr>
                                        <p:cTn id="144" fill="hold"/>
                                        <p:tgtEl>
                                          <p:spTgt spid="231">
                                            <p:txEl>
                                              <p:pRg st="3" end="3"/>
                                            </p:txEl>
                                          </p:spTgt>
                                        </p:tgtEl>
                                        <p:attrNameLst>
                                          <p:attrName>style.visibility</p:attrName>
                                        </p:attrNameLst>
                                      </p:cBhvr>
                                      <p:to>
                                        <p:strVal val="visible"/>
                                      </p:to>
                                    </p:set>
                                    <p:animEffect transition="in" filter="fade">
                                      <p:cBhvr>
                                        <p:cTn id="145" dur="500"/>
                                        <p:tgtEl>
                                          <p:spTgt spid="231">
                                            <p:txEl>
                                              <p:pRg st="3" end="3"/>
                                            </p:txEl>
                                          </p:spTgt>
                                        </p:tgtEl>
                                      </p:cBhvr>
                                    </p:animEffect>
                                  </p:childTnLst>
                                </p:cTn>
                              </p:par>
                            </p:childTnLst>
                          </p:cTn>
                        </p:par>
                        <p:par>
                          <p:cTn id="146" fill="hold">
                            <p:stCondLst>
                              <p:cond delay="7500"/>
                            </p:stCondLst>
                            <p:childTnLst>
                              <p:par>
                                <p:cTn id="147" presetID="22" presetClass="entr" presetSubtype="1" fill="hold" grpId="0" nodeType="afterEffect">
                                  <p:stCondLst>
                                    <p:cond delay="0"/>
                                  </p:stCondLst>
                                  <p:iterate>
                                    <p:tmAbs val="0"/>
                                  </p:iterate>
                                  <p:childTnLst>
                                    <p:set>
                                      <p:cBhvr>
                                        <p:cTn id="148" fill="hold"/>
                                        <p:tgtEl>
                                          <p:spTgt spid="272"/>
                                        </p:tgtEl>
                                        <p:attrNameLst>
                                          <p:attrName>style.visibility</p:attrName>
                                        </p:attrNameLst>
                                      </p:cBhvr>
                                      <p:to>
                                        <p:strVal val="visible"/>
                                      </p:to>
                                    </p:set>
                                    <p:animEffect transition="in" filter="wipe(up)">
                                      <p:cBhvr>
                                        <p:cTn id="149" dur="500"/>
                                        <p:tgtEl>
                                          <p:spTgt spid="272"/>
                                        </p:tgtEl>
                                      </p:cBhvr>
                                    </p:animEffect>
                                  </p:childTnLst>
                                </p:cTn>
                              </p:par>
                            </p:childTnLst>
                          </p:cTn>
                        </p:par>
                        <p:par>
                          <p:cTn id="150" fill="hold">
                            <p:stCondLst>
                              <p:cond delay="8000"/>
                            </p:stCondLst>
                            <p:childTnLst>
                              <p:par>
                                <p:cTn id="151" presetID="22" presetClass="entr" presetSubtype="1" fill="hold" grpId="0" nodeType="afterEffect">
                                  <p:stCondLst>
                                    <p:cond delay="0"/>
                                  </p:stCondLst>
                                  <p:iterate>
                                    <p:tmAbs val="0"/>
                                  </p:iterate>
                                  <p:childTnLst>
                                    <p:set>
                                      <p:cBhvr>
                                        <p:cTn id="152" fill="hold"/>
                                        <p:tgtEl>
                                          <p:spTgt spid="273"/>
                                        </p:tgtEl>
                                        <p:attrNameLst>
                                          <p:attrName>style.visibility</p:attrName>
                                        </p:attrNameLst>
                                      </p:cBhvr>
                                      <p:to>
                                        <p:strVal val="visible"/>
                                      </p:to>
                                    </p:set>
                                    <p:animEffect transition="in" filter="wipe(up)">
                                      <p:cBhvr>
                                        <p:cTn id="153" dur="500"/>
                                        <p:tgtEl>
                                          <p:spTgt spid="273"/>
                                        </p:tgtEl>
                                      </p:cBhvr>
                                    </p:animEffect>
                                  </p:childTnLst>
                                </p:cTn>
                              </p:par>
                            </p:childTnLst>
                          </p:cTn>
                        </p:par>
                        <p:par>
                          <p:cTn id="154" fill="hold">
                            <p:stCondLst>
                              <p:cond delay="8500"/>
                            </p:stCondLst>
                            <p:childTnLst>
                              <p:par>
                                <p:cTn id="155" presetID="22" presetClass="entr" presetSubtype="1" fill="hold" grpId="0" nodeType="afterEffect">
                                  <p:stCondLst>
                                    <p:cond delay="0"/>
                                  </p:stCondLst>
                                  <p:iterate>
                                    <p:tmAbs val="0"/>
                                  </p:iterate>
                                  <p:childTnLst>
                                    <p:set>
                                      <p:cBhvr>
                                        <p:cTn id="156" fill="hold"/>
                                        <p:tgtEl>
                                          <p:spTgt spid="271"/>
                                        </p:tgtEl>
                                        <p:attrNameLst>
                                          <p:attrName>style.visibility</p:attrName>
                                        </p:attrNameLst>
                                      </p:cBhvr>
                                      <p:to>
                                        <p:strVal val="visible"/>
                                      </p:to>
                                    </p:set>
                                    <p:animEffect transition="in" filter="wipe(up)">
                                      <p:cBhvr>
                                        <p:cTn id="157" dur="500"/>
                                        <p:tgtEl>
                                          <p:spTgt spid="271"/>
                                        </p:tgtEl>
                                      </p:cBhvr>
                                    </p:animEffect>
                                  </p:childTnLst>
                                </p:cTn>
                              </p:par>
                            </p:childTnLst>
                          </p:cTn>
                        </p:par>
                        <p:par>
                          <p:cTn id="158" fill="hold">
                            <p:stCondLst>
                              <p:cond delay="9000"/>
                            </p:stCondLst>
                            <p:childTnLst>
                              <p:par>
                                <p:cTn id="159" presetID="22" presetClass="entr" presetSubtype="2" fill="hold" grpId="0" nodeType="afterEffect">
                                  <p:stCondLst>
                                    <p:cond delay="200"/>
                                  </p:stCondLst>
                                  <p:iterate>
                                    <p:tmAbs val="0"/>
                                  </p:iterate>
                                  <p:childTnLst>
                                    <p:set>
                                      <p:cBhvr>
                                        <p:cTn id="160" fill="hold"/>
                                        <p:tgtEl>
                                          <p:spTgt spid="274"/>
                                        </p:tgtEl>
                                        <p:attrNameLst>
                                          <p:attrName>style.visibility</p:attrName>
                                        </p:attrNameLst>
                                      </p:cBhvr>
                                      <p:to>
                                        <p:strVal val="visible"/>
                                      </p:to>
                                    </p:set>
                                    <p:animEffect transition="in" filter="wipe(right)">
                                      <p:cBhvr>
                                        <p:cTn id="161" dur="500"/>
                                        <p:tgtEl>
                                          <p:spTgt spid="274"/>
                                        </p:tgtEl>
                                      </p:cBhvr>
                                    </p:animEffect>
                                  </p:childTnLst>
                                </p:cTn>
                              </p:par>
                            </p:childTnLst>
                          </p:cTn>
                        </p:par>
                        <p:par>
                          <p:cTn id="162" fill="hold">
                            <p:stCondLst>
                              <p:cond delay="9700"/>
                            </p:stCondLst>
                            <p:childTnLst>
                              <p:par>
                                <p:cTn id="163" presetID="22" presetClass="entr" presetSubtype="2" fill="hold" grpId="0" nodeType="afterEffect">
                                  <p:stCondLst>
                                    <p:cond delay="0"/>
                                  </p:stCondLst>
                                  <p:iterate>
                                    <p:tmAbs val="0"/>
                                  </p:iterate>
                                  <p:childTnLst>
                                    <p:set>
                                      <p:cBhvr>
                                        <p:cTn id="164" fill="hold"/>
                                        <p:tgtEl>
                                          <p:spTgt spid="270"/>
                                        </p:tgtEl>
                                        <p:attrNameLst>
                                          <p:attrName>style.visibility</p:attrName>
                                        </p:attrNameLst>
                                      </p:cBhvr>
                                      <p:to>
                                        <p:strVal val="visible"/>
                                      </p:to>
                                    </p:set>
                                    <p:animEffect transition="in" filter="wipe(right)">
                                      <p:cBhvr>
                                        <p:cTn id="165" dur="500"/>
                                        <p:tgtEl>
                                          <p:spTgt spid="270"/>
                                        </p:tgtEl>
                                      </p:cBhvr>
                                    </p:animEffect>
                                  </p:childTnLst>
                                </p:cTn>
                              </p:par>
                            </p:childTnLst>
                          </p:cTn>
                        </p:par>
                        <p:par>
                          <p:cTn id="166" fill="hold">
                            <p:stCondLst>
                              <p:cond delay="10200"/>
                            </p:stCondLst>
                            <p:childTnLst>
                              <p:par>
                                <p:cTn id="167" presetID="18" presetClass="entr" presetSubtype="9" fill="hold" grpId="0" nodeType="afterEffect">
                                  <p:stCondLst>
                                    <p:cond delay="0"/>
                                  </p:stCondLst>
                                  <p:iterate>
                                    <p:tmAbs val="0"/>
                                  </p:iterate>
                                  <p:childTnLst>
                                    <p:set>
                                      <p:cBhvr>
                                        <p:cTn id="168" fill="hold"/>
                                        <p:tgtEl>
                                          <p:spTgt spid="276"/>
                                        </p:tgtEl>
                                        <p:attrNameLst>
                                          <p:attrName>style.visibility</p:attrName>
                                        </p:attrNameLst>
                                      </p:cBhvr>
                                      <p:to>
                                        <p:strVal val="visible"/>
                                      </p:to>
                                    </p:set>
                                    <p:animEffect transition="in" filter="strips(upLeft)">
                                      <p:cBhvr>
                                        <p:cTn id="169" dur="200"/>
                                        <p:tgtEl>
                                          <p:spTgt spid="276"/>
                                        </p:tgtEl>
                                      </p:cBhvr>
                                    </p:animEffect>
                                  </p:childTnLst>
                                </p:cTn>
                              </p:par>
                            </p:childTnLst>
                          </p:cTn>
                        </p:par>
                        <p:par>
                          <p:cTn id="170" fill="hold">
                            <p:stCondLst>
                              <p:cond delay="10400"/>
                            </p:stCondLst>
                            <p:childTnLst>
                              <p:par>
                                <p:cTn id="171" presetID="22" presetClass="entr" presetSubtype="2" fill="hold" grpId="0" nodeType="afterEffect">
                                  <p:stCondLst>
                                    <p:cond delay="0"/>
                                  </p:stCondLst>
                                  <p:iterate>
                                    <p:tmAbs val="0"/>
                                  </p:iterate>
                                  <p:childTnLst>
                                    <p:set>
                                      <p:cBhvr>
                                        <p:cTn id="172" fill="hold"/>
                                        <p:tgtEl>
                                          <p:spTgt spid="275"/>
                                        </p:tgtEl>
                                        <p:attrNameLst>
                                          <p:attrName>style.visibility</p:attrName>
                                        </p:attrNameLst>
                                      </p:cBhvr>
                                      <p:to>
                                        <p:strVal val="visible"/>
                                      </p:to>
                                    </p:set>
                                    <p:animEffect transition="in" filter="wipe(right)">
                                      <p:cBhvr>
                                        <p:cTn id="173" dur="500"/>
                                        <p:tgtEl>
                                          <p:spTgt spid="275"/>
                                        </p:tgtEl>
                                      </p:cBhvr>
                                    </p:animEffect>
                                  </p:childTnLst>
                                </p:cTn>
                              </p:par>
                            </p:childTnLst>
                          </p:cTn>
                        </p:par>
                        <p:par>
                          <p:cTn id="174" fill="hold">
                            <p:stCondLst>
                              <p:cond delay="10900"/>
                            </p:stCondLst>
                            <p:childTnLst>
                              <p:par>
                                <p:cTn id="175" presetID="18" presetClass="entr" presetSubtype="3" fill="hold" grpId="0" nodeType="afterEffect">
                                  <p:stCondLst>
                                    <p:cond delay="0"/>
                                  </p:stCondLst>
                                  <p:iterate>
                                    <p:tmAbs val="0"/>
                                  </p:iterate>
                                  <p:childTnLst>
                                    <p:set>
                                      <p:cBhvr>
                                        <p:cTn id="176" fill="hold"/>
                                        <p:tgtEl>
                                          <p:spTgt spid="277"/>
                                        </p:tgtEl>
                                        <p:attrNameLst>
                                          <p:attrName>style.visibility</p:attrName>
                                        </p:attrNameLst>
                                      </p:cBhvr>
                                      <p:to>
                                        <p:strVal val="visible"/>
                                      </p:to>
                                    </p:set>
                                    <p:animEffect transition="in" filter="strips(upRight)">
                                      <p:cBhvr>
                                        <p:cTn id="177" dur="5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 grpId="0" animBg="1" advAuto="0"/>
      <p:bldP spid="231" grpId="0" build="p" bldLvl="5" animBg="1" advAuto="0"/>
      <p:bldP spid="249" grpId="0" animBg="1" advAuto="0"/>
      <p:bldP spid="249" grpId="1" animBg="1" advAuto="0"/>
      <p:bldP spid="250" grpId="0" animBg="1" advAuto="0"/>
      <p:bldP spid="250" grpId="1" animBg="1" advAuto="0"/>
      <p:bldP spid="251" grpId="0" animBg="1" advAuto="0"/>
      <p:bldP spid="251" grpId="1" animBg="1" advAuto="0"/>
      <p:bldP spid="252" grpId="0" animBg="1" advAuto="0"/>
      <p:bldP spid="252" grpId="1" animBg="1" advAuto="0"/>
      <p:bldP spid="253" grpId="0" animBg="1" advAuto="0"/>
      <p:bldP spid="253" grpId="1" animBg="1" advAuto="0"/>
      <p:bldP spid="254" grpId="0" animBg="1" advAuto="0"/>
      <p:bldP spid="254" grpId="1" animBg="1" advAuto="0"/>
      <p:bldP spid="255" grpId="0" animBg="1" advAuto="0"/>
      <p:bldP spid="255" grpId="1" animBg="1" advAuto="0"/>
      <p:bldP spid="256" grpId="0" animBg="1" advAuto="0"/>
      <p:bldP spid="256" grpId="1" animBg="1" advAuto="0"/>
      <p:bldP spid="257" grpId="0" animBg="1" advAuto="0"/>
      <p:bldP spid="257" grpId="1" animBg="1" advAuto="0"/>
      <p:bldP spid="258" grpId="0" animBg="1" advAuto="0"/>
      <p:bldP spid="258" grpId="1" animBg="1" advAuto="0"/>
      <p:bldP spid="259" grpId="0" animBg="1" advAuto="0"/>
      <p:bldP spid="259" grpId="1" animBg="1" advAuto="0"/>
      <p:bldP spid="268" grpId="0" animBg="1" advAuto="0"/>
      <p:bldP spid="268" grpId="1" animBg="1" advAuto="0"/>
      <p:bldP spid="269" grpId="0" animBg="1" advAuto="0"/>
      <p:bldP spid="269" grpId="1" animBg="1" advAuto="0"/>
      <p:bldP spid="270" grpId="0" animBg="1" advAuto="0"/>
      <p:bldP spid="271" grpId="0" animBg="1" advAuto="0"/>
      <p:bldP spid="272" grpId="0" animBg="1" advAuto="0"/>
      <p:bldP spid="273" grpId="0" animBg="1" advAuto="0"/>
      <p:bldP spid="274" grpId="0" animBg="1" advAuto="0"/>
      <p:bldP spid="275" grpId="0" animBg="1" advAuto="0"/>
      <p:bldP spid="276" grpId="0" animBg="1" advAuto="0"/>
      <p:bldP spid="277"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Graph Cycles"/>
          <p:cNvSpPr txBox="1">
            <a:spLocks noGrp="1"/>
          </p:cNvSpPr>
          <p:nvPr>
            <p:ph type="title"/>
          </p:nvPr>
        </p:nvSpPr>
        <p:spPr>
          <a:xfrm>
            <a:off x="400050" y="0"/>
            <a:ext cx="21964650" cy="2095500"/>
          </a:xfrm>
          <a:prstGeom prst="rect">
            <a:avLst/>
          </a:prstGeom>
        </p:spPr>
        <p:txBody>
          <a:bodyPr/>
          <a:lstStyle/>
          <a:p>
            <a:r>
              <a:t>Graph Cycles</a:t>
            </a:r>
          </a:p>
        </p:txBody>
      </p:sp>
      <p:sp>
        <p:nvSpPr>
          <p:cNvPr id="282" name="Cycle…"/>
          <p:cNvSpPr txBox="1">
            <a:spLocks noGrp="1"/>
          </p:cNvSpPr>
          <p:nvPr>
            <p:ph type="body" sz="half" idx="1"/>
          </p:nvPr>
        </p:nvSpPr>
        <p:spPr>
          <a:xfrm>
            <a:off x="186500" y="2438400"/>
            <a:ext cx="16233577" cy="7485758"/>
          </a:xfrm>
          <a:prstGeom prst="rect">
            <a:avLst/>
          </a:prstGeom>
        </p:spPr>
        <p:txBody>
          <a:bodyPr/>
          <a:lstStyle/>
          <a:p>
            <a:pPr>
              <a:spcBef>
                <a:spcPts val="3200"/>
              </a:spcBef>
              <a:buBlip>
                <a:blip r:embed="rId3"/>
              </a:buBlip>
            </a:pPr>
            <a:r>
              <a:t>Cycle</a:t>
            </a:r>
          </a:p>
          <a:p>
            <a:pPr lvl="1">
              <a:spcBef>
                <a:spcPts val="3200"/>
              </a:spcBef>
              <a:buBlip>
                <a:blip r:embed="rId3"/>
              </a:buBlip>
            </a:pPr>
            <a:r>
              <a:t>Path that begins and ends at the same vertex</a:t>
            </a:r>
          </a:p>
          <a:p>
            <a:pPr>
              <a:spcBef>
                <a:spcPts val="3200"/>
              </a:spcBef>
              <a:buBlip>
                <a:blip r:embed="rId3"/>
              </a:buBlip>
            </a:pPr>
            <a:r>
              <a:t>Simple Cycle</a:t>
            </a:r>
          </a:p>
          <a:p>
            <a:pPr lvl="1">
              <a:spcBef>
                <a:spcPts val="3200"/>
              </a:spcBef>
              <a:buBlip>
                <a:blip r:embed="rId3"/>
              </a:buBlip>
            </a:pPr>
            <a:r>
              <a:t>Cycle that passes through other vertices only once</a:t>
            </a:r>
          </a:p>
          <a:p>
            <a:pPr>
              <a:spcBef>
                <a:spcPts val="3200"/>
              </a:spcBef>
              <a:buBlip>
                <a:blip r:embed="rId3"/>
              </a:buBlip>
            </a:pPr>
            <a:r>
              <a:t>Acyclic Graph</a:t>
            </a:r>
          </a:p>
          <a:p>
            <a:pPr lvl="1">
              <a:spcBef>
                <a:spcPts val="3200"/>
              </a:spcBef>
              <a:buBlip>
                <a:blip r:embed="rId3"/>
              </a:buBlip>
            </a:pPr>
            <a:r>
              <a:t>A graph with no cycles</a:t>
            </a:r>
          </a:p>
        </p:txBody>
      </p:sp>
      <p:cxnSp>
        <p:nvCxnSpPr>
          <p:cNvPr id="283" name="Connection Line"/>
          <p:cNvCxnSpPr>
            <a:stCxn id="284" idx="0"/>
            <a:endCxn id="289" idx="0"/>
          </p:cNvCxnSpPr>
          <p:nvPr/>
        </p:nvCxnSpPr>
        <p:spPr>
          <a:xfrm>
            <a:off x="13925550" y="8705850"/>
            <a:ext cx="2271515" cy="1460500"/>
          </a:xfrm>
          <a:prstGeom prst="straightConnector1">
            <a:avLst/>
          </a:prstGeom>
          <a:ln w="88900" cap="sq">
            <a:solidFill>
              <a:srgbClr val="941100"/>
            </a:solidFill>
            <a:miter lim="400000"/>
          </a:ln>
        </p:spPr>
      </p:cxnSp>
      <p:sp>
        <p:nvSpPr>
          <p:cNvPr id="284"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85" name="Connection Line"/>
          <p:cNvCxnSpPr>
            <a:stCxn id="291" idx="0"/>
            <a:endCxn id="286" idx="0"/>
          </p:cNvCxnSpPr>
          <p:nvPr/>
        </p:nvCxnSpPr>
        <p:spPr>
          <a:xfrm flipH="1">
            <a:off x="12039600" y="11245850"/>
            <a:ext cx="4698635" cy="317500"/>
          </a:xfrm>
          <a:prstGeom prst="straightConnector1">
            <a:avLst/>
          </a:prstGeom>
          <a:ln w="88900" cap="sq">
            <a:solidFill>
              <a:srgbClr val="941100"/>
            </a:solidFill>
            <a:miter lim="400000"/>
          </a:ln>
        </p:spPr>
      </p:cxnSp>
      <p:sp>
        <p:nvSpPr>
          <p:cNvPr id="286"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87" name="Connection Line"/>
          <p:cNvCxnSpPr>
            <a:stCxn id="289" idx="0"/>
            <a:endCxn id="291" idx="0"/>
          </p:cNvCxnSpPr>
          <p:nvPr/>
        </p:nvCxnSpPr>
        <p:spPr>
          <a:xfrm>
            <a:off x="16197064" y="10166350"/>
            <a:ext cx="541171" cy="1079500"/>
          </a:xfrm>
          <a:prstGeom prst="straightConnector1">
            <a:avLst/>
          </a:prstGeom>
          <a:ln w="88900" cap="sq">
            <a:solidFill>
              <a:srgbClr val="941100"/>
            </a:solidFill>
            <a:miter lim="400000"/>
          </a:ln>
        </p:spPr>
      </p:cxnSp>
      <p:cxnSp>
        <p:nvCxnSpPr>
          <p:cNvPr id="288" name="Connection Line"/>
          <p:cNvCxnSpPr>
            <a:stCxn id="295" idx="0"/>
            <a:endCxn id="289" idx="0"/>
          </p:cNvCxnSpPr>
          <p:nvPr/>
        </p:nvCxnSpPr>
        <p:spPr>
          <a:xfrm flipH="1">
            <a:off x="16197064" y="8515350"/>
            <a:ext cx="4586486" cy="1651000"/>
          </a:xfrm>
          <a:prstGeom prst="straightConnector1">
            <a:avLst/>
          </a:prstGeom>
          <a:ln w="88900" cap="sq">
            <a:solidFill>
              <a:srgbClr val="941100"/>
            </a:solidFill>
            <a:miter lim="400000"/>
          </a:ln>
        </p:spPr>
      </p:cxnSp>
      <p:sp>
        <p:nvSpPr>
          <p:cNvPr id="289"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90" name="Connection Line"/>
          <p:cNvCxnSpPr>
            <a:stCxn id="293" idx="0"/>
            <a:endCxn id="291" idx="0"/>
          </p:cNvCxnSpPr>
          <p:nvPr/>
        </p:nvCxnSpPr>
        <p:spPr>
          <a:xfrm flipH="1">
            <a:off x="16738234" y="10648950"/>
            <a:ext cx="3892916" cy="596900"/>
          </a:xfrm>
          <a:prstGeom prst="straightConnector1">
            <a:avLst/>
          </a:prstGeom>
          <a:ln w="88900" cap="sq">
            <a:solidFill>
              <a:srgbClr val="941100"/>
            </a:solidFill>
            <a:miter lim="400000"/>
          </a:ln>
        </p:spPr>
      </p:cxnSp>
      <p:sp>
        <p:nvSpPr>
          <p:cNvPr id="291"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92" name="Connection Line"/>
          <p:cNvCxnSpPr>
            <a:stCxn id="295" idx="0"/>
            <a:endCxn id="293" idx="0"/>
          </p:cNvCxnSpPr>
          <p:nvPr/>
        </p:nvCxnSpPr>
        <p:spPr>
          <a:xfrm flipH="1">
            <a:off x="20631150" y="8515350"/>
            <a:ext cx="152400" cy="2133600"/>
          </a:xfrm>
          <a:prstGeom prst="straightConnector1">
            <a:avLst/>
          </a:prstGeom>
          <a:ln w="88900" cap="sq">
            <a:solidFill>
              <a:srgbClr val="941100"/>
            </a:solidFill>
            <a:miter lim="400000"/>
          </a:ln>
        </p:spPr>
      </p:cxnSp>
      <p:sp>
        <p:nvSpPr>
          <p:cNvPr id="293"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94" name="Connection Line"/>
          <p:cNvCxnSpPr>
            <a:stCxn id="297" idx="0"/>
            <a:endCxn id="295" idx="0"/>
          </p:cNvCxnSpPr>
          <p:nvPr/>
        </p:nvCxnSpPr>
        <p:spPr>
          <a:xfrm>
            <a:off x="20307300" y="5334000"/>
            <a:ext cx="476250" cy="3181350"/>
          </a:xfrm>
          <a:prstGeom prst="straightConnector1">
            <a:avLst/>
          </a:prstGeom>
          <a:ln w="88900" cap="sq">
            <a:solidFill>
              <a:srgbClr val="941100"/>
            </a:solidFill>
            <a:miter lim="400000"/>
          </a:ln>
        </p:spPr>
      </p:cxnSp>
      <p:sp>
        <p:nvSpPr>
          <p:cNvPr id="295"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96" name="Connection Line"/>
          <p:cNvCxnSpPr>
            <a:stCxn id="298" idx="0"/>
            <a:endCxn id="297" idx="0"/>
          </p:cNvCxnSpPr>
          <p:nvPr/>
        </p:nvCxnSpPr>
        <p:spPr>
          <a:xfrm>
            <a:off x="18516600" y="3619500"/>
            <a:ext cx="1790700" cy="1714500"/>
          </a:xfrm>
          <a:prstGeom prst="straightConnector1">
            <a:avLst/>
          </a:prstGeom>
          <a:ln w="88900" cap="sq">
            <a:solidFill>
              <a:srgbClr val="941100"/>
            </a:solidFill>
            <a:miter lim="400000"/>
          </a:ln>
        </p:spPr>
      </p:cxnSp>
      <p:sp>
        <p:nvSpPr>
          <p:cNvPr id="297"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298"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299" name="Connection Line"/>
          <p:cNvCxnSpPr>
            <a:stCxn id="284" idx="0"/>
            <a:endCxn id="286" idx="0"/>
          </p:cNvCxnSpPr>
          <p:nvPr/>
        </p:nvCxnSpPr>
        <p:spPr>
          <a:xfrm flipH="1">
            <a:off x="12039600" y="8705850"/>
            <a:ext cx="1885950" cy="2857500"/>
          </a:xfrm>
          <a:prstGeom prst="straightConnector1">
            <a:avLst/>
          </a:prstGeom>
          <a:ln w="88900" cap="sq">
            <a:solidFill>
              <a:srgbClr val="941100"/>
            </a:solidFill>
            <a:miter lim="400000"/>
          </a:ln>
        </p:spPr>
      </p:cxnSp>
      <p:sp>
        <p:nvSpPr>
          <p:cNvPr id="300" name="Undirected Graph"/>
          <p:cNvSpPr/>
          <p:nvPr/>
        </p:nvSpPr>
        <p:spPr>
          <a:xfrm>
            <a:off x="13332482" y="12268708"/>
            <a:ext cx="6949418" cy="1117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mic Sans MS"/>
                <a:ea typeface="Comic Sans MS"/>
                <a:cs typeface="Comic Sans MS"/>
                <a:sym typeface="Comic Sans MS"/>
              </a:defRPr>
            </a:lvl1pPr>
          </a:lstStyle>
          <a:p>
            <a:r>
              <a:rPr dirty="0"/>
              <a:t>Undirected Graph</a:t>
            </a:r>
          </a:p>
        </p:txBody>
      </p:sp>
      <p:sp>
        <p:nvSpPr>
          <p:cNvPr id="301"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302"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303"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304"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305"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306"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307"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308"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0" nodeType="afterEffect">
                                  <p:stCondLst>
                                    <p:cond delay="0"/>
                                  </p:stCondLst>
                                  <p:iterate>
                                    <p:tmAbs val="0"/>
                                  </p:iterate>
                                  <p:childTnLst>
                                    <p:set>
                                      <p:cBhvr>
                                        <p:cTn id="6" fill="hold"/>
                                        <p:tgtEl>
                                          <p:spTgt spid="282">
                                            <p:txEl>
                                              <p:pRg st="4" end="4"/>
                                            </p:txEl>
                                          </p:spTgt>
                                        </p:tgtEl>
                                        <p:attrNameLst>
                                          <p:attrName>style.visibility</p:attrName>
                                        </p:attrNameLst>
                                      </p:cBhvr>
                                      <p:to>
                                        <p:strVal val="visible"/>
                                      </p:to>
                                    </p:set>
                                    <p:animEffect transition="in" filter="fade">
                                      <p:cBhvr>
                                        <p:cTn id="7" dur="500"/>
                                        <p:tgtEl>
                                          <p:spTgt spid="282">
                                            <p:txEl>
                                              <p:pRg st="4" end="4"/>
                                            </p:txEl>
                                          </p:spTgt>
                                        </p:tgtEl>
                                      </p:cBhvr>
                                    </p:animEffect>
                                  </p:childTnLst>
                                </p:cTn>
                              </p:par>
                            </p:childTnLst>
                          </p:cTn>
                        </p:par>
                        <p:par>
                          <p:cTn id="8" fill="hold">
                            <p:stCondLst>
                              <p:cond delay="500"/>
                            </p:stCondLst>
                            <p:childTnLst>
                              <p:par>
                                <p:cTn id="9" presetID="10" presetClass="entr" fill="hold" grpId="0" nodeType="afterEffect">
                                  <p:stCondLst>
                                    <p:cond delay="0"/>
                                  </p:stCondLst>
                                  <p:iterate>
                                    <p:tmAbs val="0"/>
                                  </p:iterate>
                                  <p:childTnLst>
                                    <p:set>
                                      <p:cBhvr>
                                        <p:cTn id="10" fill="hold"/>
                                        <p:tgtEl>
                                          <p:spTgt spid="282">
                                            <p:txEl>
                                              <p:pRg st="5" end="5"/>
                                            </p:txEl>
                                          </p:spTgt>
                                        </p:tgtEl>
                                        <p:attrNameLst>
                                          <p:attrName>style.visibility</p:attrName>
                                        </p:attrNameLst>
                                      </p:cBhvr>
                                      <p:to>
                                        <p:strVal val="visible"/>
                                      </p:to>
                                    </p:set>
                                    <p:animEffect transition="in" filter="fade">
                                      <p:cBhvr>
                                        <p:cTn id="11" dur="500"/>
                                        <p:tgtEl>
                                          <p:spTgt spid="282">
                                            <p:txEl>
                                              <p:pRg st="5" end="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3" presetClass="exit" presetSubtype="16" fill="hold" grpId="0" nodeType="clickEffect">
                                  <p:stCondLst>
                                    <p:cond delay="0"/>
                                  </p:stCondLst>
                                  <p:iterate>
                                    <p:tmAbs val="0"/>
                                  </p:iterate>
                                  <p:childTnLst>
                                    <p:anim calcmode="lin" valueType="num">
                                      <p:cBhvr>
                                        <p:cTn id="15" dur="750" fill="hold"/>
                                        <p:tgtEl>
                                          <p:spTgt spid="288"/>
                                        </p:tgtEl>
                                        <p:attrNameLst>
                                          <p:attrName>ppt_w</p:attrName>
                                        </p:attrNameLst>
                                      </p:cBhvr>
                                      <p:tavLst>
                                        <p:tav tm="0">
                                          <p:val>
                                            <p:strVal val="ppt_w"/>
                                          </p:val>
                                        </p:tav>
                                        <p:tav tm="100000">
                                          <p:val>
                                            <p:strVal val="4*ppt_w"/>
                                          </p:val>
                                        </p:tav>
                                      </p:tavLst>
                                    </p:anim>
                                    <p:anim calcmode="lin" valueType="num">
                                      <p:cBhvr>
                                        <p:cTn id="16" dur="750" fill="hold"/>
                                        <p:tgtEl>
                                          <p:spTgt spid="288"/>
                                        </p:tgtEl>
                                        <p:attrNameLst>
                                          <p:attrName>ppt_h</p:attrName>
                                        </p:attrNameLst>
                                      </p:cBhvr>
                                      <p:tavLst>
                                        <p:tav tm="0">
                                          <p:val>
                                            <p:strVal val="ppt_h"/>
                                          </p:val>
                                        </p:tav>
                                        <p:tav tm="100000">
                                          <p:val>
                                            <p:strVal val="4*ppt_h"/>
                                          </p:val>
                                        </p:tav>
                                      </p:tavLst>
                                    </p:anim>
                                    <p:set>
                                      <p:cBhvr>
                                        <p:cTn id="17" fill="hold">
                                          <p:stCondLst>
                                            <p:cond delay="749"/>
                                          </p:stCondLst>
                                        </p:cTn>
                                        <p:tgtEl>
                                          <p:spTgt spid="288"/>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3" presetClass="exit" presetSubtype="16" fill="hold" grpId="0" nodeType="clickEffect">
                                  <p:stCondLst>
                                    <p:cond delay="0"/>
                                  </p:stCondLst>
                                  <p:iterate>
                                    <p:tmAbs val="0"/>
                                  </p:iterate>
                                  <p:childTnLst>
                                    <p:anim calcmode="lin" valueType="num">
                                      <p:cBhvr>
                                        <p:cTn id="21" dur="750" fill="hold"/>
                                        <p:tgtEl>
                                          <p:spTgt spid="285"/>
                                        </p:tgtEl>
                                        <p:attrNameLst>
                                          <p:attrName>ppt_w</p:attrName>
                                        </p:attrNameLst>
                                      </p:cBhvr>
                                      <p:tavLst>
                                        <p:tav tm="0">
                                          <p:val>
                                            <p:strVal val="ppt_w"/>
                                          </p:val>
                                        </p:tav>
                                        <p:tav tm="100000">
                                          <p:val>
                                            <p:strVal val="4*ppt_w"/>
                                          </p:val>
                                        </p:tav>
                                      </p:tavLst>
                                    </p:anim>
                                    <p:anim calcmode="lin" valueType="num">
                                      <p:cBhvr>
                                        <p:cTn id="22" dur="750" fill="hold"/>
                                        <p:tgtEl>
                                          <p:spTgt spid="285"/>
                                        </p:tgtEl>
                                        <p:attrNameLst>
                                          <p:attrName>ppt_h</p:attrName>
                                        </p:attrNameLst>
                                      </p:cBhvr>
                                      <p:tavLst>
                                        <p:tav tm="0">
                                          <p:val>
                                            <p:strVal val="ppt_h"/>
                                          </p:val>
                                        </p:tav>
                                        <p:tav tm="100000">
                                          <p:val>
                                            <p:strVal val="4*ppt_h"/>
                                          </p:val>
                                        </p:tav>
                                      </p:tavLst>
                                    </p:anim>
                                    <p:set>
                                      <p:cBhvr>
                                        <p:cTn id="23" fill="hold">
                                          <p:stCondLst>
                                            <p:cond delay="749"/>
                                          </p:stCondLst>
                                        </p:cTn>
                                        <p:tgtEl>
                                          <p:spTgt spid="2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build="p" bldLvl="5" animBg="1" advAuto="0"/>
      <p:bldP spid="285" grpId="0" animBg="1" advAuto="0"/>
      <p:bldP spid="288" grpId="0"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Weighted Graphs"/>
          <p:cNvSpPr txBox="1">
            <a:spLocks noGrp="1"/>
          </p:cNvSpPr>
          <p:nvPr>
            <p:ph type="title"/>
          </p:nvPr>
        </p:nvSpPr>
        <p:spPr>
          <a:xfrm>
            <a:off x="400050" y="0"/>
            <a:ext cx="21964650" cy="2095500"/>
          </a:xfrm>
          <a:prstGeom prst="rect">
            <a:avLst/>
          </a:prstGeom>
        </p:spPr>
        <p:txBody>
          <a:bodyPr/>
          <a:lstStyle/>
          <a:p>
            <a:r>
              <a:t>Weighted Graphs</a:t>
            </a:r>
          </a:p>
        </p:txBody>
      </p:sp>
      <p:sp>
        <p:nvSpPr>
          <p:cNvPr id="313" name="Weighted Graph…"/>
          <p:cNvSpPr txBox="1">
            <a:spLocks noGrp="1"/>
          </p:cNvSpPr>
          <p:nvPr>
            <p:ph type="body" sz="half" idx="1"/>
          </p:nvPr>
        </p:nvSpPr>
        <p:spPr>
          <a:xfrm>
            <a:off x="186500" y="2438400"/>
            <a:ext cx="16233577" cy="7485758"/>
          </a:xfrm>
          <a:prstGeom prst="rect">
            <a:avLst/>
          </a:prstGeom>
        </p:spPr>
        <p:txBody>
          <a:bodyPr/>
          <a:lstStyle/>
          <a:p>
            <a:pPr>
              <a:spcBef>
                <a:spcPts val="4300"/>
              </a:spcBef>
              <a:buBlip>
                <a:blip r:embed="rId3"/>
              </a:buBlip>
            </a:pPr>
            <a:r>
              <a:t>Weighted Graph</a:t>
            </a:r>
          </a:p>
          <a:p>
            <a:pPr lvl="1">
              <a:spcBef>
                <a:spcPts val="4300"/>
              </a:spcBef>
              <a:buBlip>
                <a:blip r:embed="rId3"/>
              </a:buBlip>
            </a:pPr>
            <a:r>
              <a:t>Graph that has values (weights) assigned to the edges</a:t>
            </a:r>
          </a:p>
          <a:p>
            <a:pPr>
              <a:spcBef>
                <a:spcPts val="4300"/>
              </a:spcBef>
              <a:buBlip>
                <a:blip r:embed="rId3"/>
              </a:buBlip>
            </a:pPr>
            <a:r>
              <a:t>Weighted Path</a:t>
            </a:r>
          </a:p>
          <a:p>
            <a:pPr lvl="1">
              <a:spcBef>
                <a:spcPts val="4300"/>
              </a:spcBef>
              <a:buBlip>
                <a:blip r:embed="rId3"/>
              </a:buBlip>
            </a:pPr>
            <a:r>
              <a:t>Path through a weighted graph</a:t>
            </a:r>
          </a:p>
        </p:txBody>
      </p:sp>
      <p:cxnSp>
        <p:nvCxnSpPr>
          <p:cNvPr id="314" name="Connection Line"/>
          <p:cNvCxnSpPr>
            <a:stCxn id="315" idx="0"/>
            <a:endCxn id="320" idx="0"/>
          </p:cNvCxnSpPr>
          <p:nvPr/>
        </p:nvCxnSpPr>
        <p:spPr>
          <a:xfrm>
            <a:off x="13925550" y="8705850"/>
            <a:ext cx="2271515" cy="1460500"/>
          </a:xfrm>
          <a:prstGeom prst="straightConnector1">
            <a:avLst/>
          </a:prstGeom>
          <a:ln w="88900" cap="sq">
            <a:solidFill>
              <a:srgbClr val="941100"/>
            </a:solidFill>
            <a:miter lim="400000"/>
          </a:ln>
        </p:spPr>
      </p:cxnSp>
      <p:sp>
        <p:nvSpPr>
          <p:cNvPr id="315"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16" name="Connection Line"/>
          <p:cNvCxnSpPr>
            <a:stCxn id="322" idx="0"/>
            <a:endCxn id="317" idx="0"/>
          </p:cNvCxnSpPr>
          <p:nvPr/>
        </p:nvCxnSpPr>
        <p:spPr>
          <a:xfrm flipH="1">
            <a:off x="12039600" y="11245850"/>
            <a:ext cx="4698635" cy="317500"/>
          </a:xfrm>
          <a:prstGeom prst="straightConnector1">
            <a:avLst/>
          </a:prstGeom>
          <a:ln w="88900" cap="sq">
            <a:solidFill>
              <a:srgbClr val="941100"/>
            </a:solidFill>
            <a:miter lim="400000"/>
          </a:ln>
        </p:spPr>
      </p:cxnSp>
      <p:sp>
        <p:nvSpPr>
          <p:cNvPr id="317"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18" name="Connection Line"/>
          <p:cNvCxnSpPr>
            <a:stCxn id="320" idx="0"/>
            <a:endCxn id="322" idx="0"/>
          </p:cNvCxnSpPr>
          <p:nvPr/>
        </p:nvCxnSpPr>
        <p:spPr>
          <a:xfrm>
            <a:off x="16197064" y="10166350"/>
            <a:ext cx="541171" cy="1079500"/>
          </a:xfrm>
          <a:prstGeom prst="straightConnector1">
            <a:avLst/>
          </a:prstGeom>
          <a:ln w="88900" cap="sq">
            <a:solidFill>
              <a:srgbClr val="941100"/>
            </a:solidFill>
            <a:miter lim="400000"/>
          </a:ln>
        </p:spPr>
      </p:cxnSp>
      <p:cxnSp>
        <p:nvCxnSpPr>
          <p:cNvPr id="319" name="Connection Line"/>
          <p:cNvCxnSpPr>
            <a:stCxn id="326" idx="0"/>
            <a:endCxn id="320" idx="0"/>
          </p:cNvCxnSpPr>
          <p:nvPr/>
        </p:nvCxnSpPr>
        <p:spPr>
          <a:xfrm flipH="1">
            <a:off x="16197064" y="8515350"/>
            <a:ext cx="4586486" cy="1651000"/>
          </a:xfrm>
          <a:prstGeom prst="straightConnector1">
            <a:avLst/>
          </a:prstGeom>
          <a:ln w="88900" cap="sq">
            <a:solidFill>
              <a:srgbClr val="941100"/>
            </a:solidFill>
            <a:miter lim="400000"/>
          </a:ln>
        </p:spPr>
      </p:cxnSp>
      <p:sp>
        <p:nvSpPr>
          <p:cNvPr id="320"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21" name="Connection Line"/>
          <p:cNvCxnSpPr>
            <a:stCxn id="324" idx="0"/>
            <a:endCxn id="322" idx="0"/>
          </p:cNvCxnSpPr>
          <p:nvPr/>
        </p:nvCxnSpPr>
        <p:spPr>
          <a:xfrm flipH="1">
            <a:off x="16738234" y="10648950"/>
            <a:ext cx="3892916" cy="596900"/>
          </a:xfrm>
          <a:prstGeom prst="straightConnector1">
            <a:avLst/>
          </a:prstGeom>
          <a:ln w="88900" cap="sq">
            <a:solidFill>
              <a:srgbClr val="941100"/>
            </a:solidFill>
            <a:miter lim="400000"/>
          </a:ln>
        </p:spPr>
      </p:cxnSp>
      <p:sp>
        <p:nvSpPr>
          <p:cNvPr id="322"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23" name="Connection Line"/>
          <p:cNvCxnSpPr>
            <a:stCxn id="326" idx="0"/>
            <a:endCxn id="324" idx="0"/>
          </p:cNvCxnSpPr>
          <p:nvPr/>
        </p:nvCxnSpPr>
        <p:spPr>
          <a:xfrm flipH="1">
            <a:off x="20631150" y="8515350"/>
            <a:ext cx="152400" cy="2133600"/>
          </a:xfrm>
          <a:prstGeom prst="straightConnector1">
            <a:avLst/>
          </a:prstGeom>
          <a:ln w="88900" cap="sq">
            <a:solidFill>
              <a:srgbClr val="941100"/>
            </a:solidFill>
            <a:miter lim="400000"/>
          </a:ln>
        </p:spPr>
      </p:cxnSp>
      <p:sp>
        <p:nvSpPr>
          <p:cNvPr id="324"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25" name="Connection Line"/>
          <p:cNvCxnSpPr>
            <a:stCxn id="328" idx="0"/>
            <a:endCxn id="326" idx="0"/>
          </p:cNvCxnSpPr>
          <p:nvPr/>
        </p:nvCxnSpPr>
        <p:spPr>
          <a:xfrm>
            <a:off x="20307300" y="5334000"/>
            <a:ext cx="476250" cy="3181350"/>
          </a:xfrm>
          <a:prstGeom prst="straightConnector1">
            <a:avLst/>
          </a:prstGeom>
          <a:ln w="88900" cap="sq">
            <a:solidFill>
              <a:srgbClr val="941100"/>
            </a:solidFill>
            <a:miter lim="400000"/>
          </a:ln>
        </p:spPr>
      </p:cxnSp>
      <p:sp>
        <p:nvSpPr>
          <p:cNvPr id="326"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27" name="Connection Line"/>
          <p:cNvCxnSpPr>
            <a:stCxn id="329" idx="0"/>
            <a:endCxn id="328" idx="0"/>
          </p:cNvCxnSpPr>
          <p:nvPr/>
        </p:nvCxnSpPr>
        <p:spPr>
          <a:xfrm>
            <a:off x="18516600" y="3619500"/>
            <a:ext cx="1790700" cy="1714500"/>
          </a:xfrm>
          <a:prstGeom prst="straightConnector1">
            <a:avLst/>
          </a:prstGeom>
          <a:ln w="88900" cap="sq">
            <a:solidFill>
              <a:srgbClr val="941100"/>
            </a:solidFill>
            <a:miter lim="400000"/>
          </a:ln>
        </p:spPr>
      </p:cxnSp>
      <p:sp>
        <p:nvSpPr>
          <p:cNvPr id="328"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29"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30" name="Connection Line"/>
          <p:cNvCxnSpPr>
            <a:stCxn id="315" idx="0"/>
            <a:endCxn id="317" idx="0"/>
          </p:cNvCxnSpPr>
          <p:nvPr/>
        </p:nvCxnSpPr>
        <p:spPr>
          <a:xfrm flipH="1">
            <a:off x="12039600" y="8705850"/>
            <a:ext cx="1885950" cy="2857500"/>
          </a:xfrm>
          <a:prstGeom prst="straightConnector1">
            <a:avLst/>
          </a:prstGeom>
          <a:ln w="88900" cap="sq">
            <a:solidFill>
              <a:srgbClr val="941100"/>
            </a:solidFill>
            <a:miter lim="400000"/>
          </a:ln>
        </p:spPr>
      </p:cxnSp>
      <p:sp>
        <p:nvSpPr>
          <p:cNvPr id="331"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332"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333"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334"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335"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336"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337"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338"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sp>
        <p:nvSpPr>
          <p:cNvPr id="339" name="20"/>
          <p:cNvSpPr/>
          <p:nvPr/>
        </p:nvSpPr>
        <p:spPr>
          <a:xfrm>
            <a:off x="13719553" y="1133792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20</a:t>
            </a:r>
          </a:p>
        </p:txBody>
      </p:sp>
      <p:sp>
        <p:nvSpPr>
          <p:cNvPr id="340" name="4"/>
          <p:cNvSpPr/>
          <p:nvPr/>
        </p:nvSpPr>
        <p:spPr>
          <a:xfrm>
            <a:off x="16452626" y="10093325"/>
            <a:ext cx="582998"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4</a:t>
            </a:r>
          </a:p>
        </p:txBody>
      </p:sp>
      <p:sp>
        <p:nvSpPr>
          <p:cNvPr id="341" name="12"/>
          <p:cNvSpPr/>
          <p:nvPr/>
        </p:nvSpPr>
        <p:spPr>
          <a:xfrm>
            <a:off x="14216825" y="9347200"/>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12</a:t>
            </a:r>
          </a:p>
        </p:txBody>
      </p:sp>
      <p:sp>
        <p:nvSpPr>
          <p:cNvPr id="342" name="19"/>
          <p:cNvSpPr/>
          <p:nvPr/>
        </p:nvSpPr>
        <p:spPr>
          <a:xfrm>
            <a:off x="17974053" y="84994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19</a:t>
            </a:r>
          </a:p>
        </p:txBody>
      </p:sp>
      <p:sp>
        <p:nvSpPr>
          <p:cNvPr id="343" name="19"/>
          <p:cNvSpPr/>
          <p:nvPr/>
        </p:nvSpPr>
        <p:spPr>
          <a:xfrm>
            <a:off x="18621753" y="1088072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19</a:t>
            </a:r>
          </a:p>
        </p:txBody>
      </p:sp>
      <p:sp>
        <p:nvSpPr>
          <p:cNvPr id="344" name="9"/>
          <p:cNvSpPr/>
          <p:nvPr/>
        </p:nvSpPr>
        <p:spPr>
          <a:xfrm>
            <a:off x="20713476" y="9115425"/>
            <a:ext cx="582998"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9</a:t>
            </a:r>
          </a:p>
        </p:txBody>
      </p:sp>
      <p:sp>
        <p:nvSpPr>
          <p:cNvPr id="345" name="17"/>
          <p:cNvSpPr/>
          <p:nvPr/>
        </p:nvSpPr>
        <p:spPr>
          <a:xfrm>
            <a:off x="20577553" y="637857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17</a:t>
            </a:r>
          </a:p>
        </p:txBody>
      </p:sp>
      <p:sp>
        <p:nvSpPr>
          <p:cNvPr id="346" name="10"/>
          <p:cNvSpPr/>
          <p:nvPr/>
        </p:nvSpPr>
        <p:spPr>
          <a:xfrm>
            <a:off x="18558253" y="4365625"/>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10</a:t>
            </a:r>
          </a:p>
        </p:txBody>
      </p:sp>
      <p:sp>
        <p:nvSpPr>
          <p:cNvPr id="347" name="14"/>
          <p:cNvSpPr/>
          <p:nvPr/>
        </p:nvSpPr>
        <p:spPr>
          <a:xfrm>
            <a:off x="11981023" y="9476060"/>
            <a:ext cx="994545" cy="939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defRPr b="1">
                <a:solidFill>
                  <a:srgbClr val="941100"/>
                </a:solidFill>
                <a:latin typeface="Courier New"/>
                <a:ea typeface="Courier New"/>
                <a:cs typeface="Courier New"/>
                <a:sym typeface="Courier New"/>
              </a:defRPr>
            </a:lvl1pPr>
          </a:lstStyle>
          <a:p>
            <a:r>
              <a:t>14</a:t>
            </a:r>
          </a:p>
        </p:txBody>
      </p:sp>
      <p:sp>
        <p:nvSpPr>
          <p:cNvPr id="348" name="Circle"/>
          <p:cNvSpPr/>
          <p:nvPr/>
        </p:nvSpPr>
        <p:spPr>
          <a:xfrm>
            <a:off x="20478750" y="8162925"/>
            <a:ext cx="609600" cy="609600"/>
          </a:xfrm>
          <a:prstGeom prst="ellipse">
            <a:avLst/>
          </a:prstGeom>
          <a:blipFill>
            <a:blip r:embed="rId4"/>
          </a:blipFill>
          <a:ln w="152400">
            <a:solidFill>
              <a:schemeClr val="accent3">
                <a:hueOff val="362282"/>
                <a:satOff val="31803"/>
                <a:lumOff val="-18242"/>
                <a:alpha val="50000"/>
              </a:schemeClr>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49" name="Circle"/>
          <p:cNvSpPr/>
          <p:nvPr/>
        </p:nvSpPr>
        <p:spPr>
          <a:xfrm>
            <a:off x="20027676" y="5000873"/>
            <a:ext cx="609601" cy="609601"/>
          </a:xfrm>
          <a:prstGeom prst="ellipse">
            <a:avLst/>
          </a:prstGeom>
          <a:blipFill>
            <a:blip r:embed="rId4"/>
          </a:blipFill>
          <a:ln w="152400">
            <a:solidFill>
              <a:schemeClr val="accent3">
                <a:hueOff val="362282"/>
                <a:satOff val="31803"/>
                <a:lumOff val="-18242"/>
                <a:alpha val="50000"/>
              </a:schemeClr>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50" name="Circle"/>
          <p:cNvSpPr/>
          <p:nvPr/>
        </p:nvSpPr>
        <p:spPr>
          <a:xfrm>
            <a:off x="18243550" y="3314700"/>
            <a:ext cx="609600" cy="609600"/>
          </a:xfrm>
          <a:prstGeom prst="ellipse">
            <a:avLst/>
          </a:prstGeom>
          <a:blipFill>
            <a:blip r:embed="rId4"/>
          </a:blipFill>
          <a:ln w="152400">
            <a:solidFill>
              <a:schemeClr val="accent3">
                <a:hueOff val="362282"/>
                <a:satOff val="31803"/>
                <a:lumOff val="-18242"/>
                <a:alpha val="50000"/>
              </a:schemeClr>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51" name="Connection Line"/>
          <p:cNvCxnSpPr>
            <a:stCxn id="350" idx="0"/>
            <a:endCxn id="349" idx="0"/>
          </p:cNvCxnSpPr>
          <p:nvPr/>
        </p:nvCxnSpPr>
        <p:spPr>
          <a:xfrm>
            <a:off x="18548350" y="3619500"/>
            <a:ext cx="1784127" cy="1686174"/>
          </a:xfrm>
          <a:prstGeom prst="straightConnector1">
            <a:avLst/>
          </a:prstGeom>
          <a:ln w="152400">
            <a:solidFill>
              <a:schemeClr val="accent3">
                <a:hueOff val="362282"/>
                <a:satOff val="31803"/>
                <a:lumOff val="-18242"/>
                <a:alpha val="50000"/>
              </a:schemeClr>
            </a:solidFill>
            <a:miter lim="400000"/>
          </a:ln>
        </p:spPr>
      </p:cxnSp>
      <p:cxnSp>
        <p:nvCxnSpPr>
          <p:cNvPr id="352" name="Connection Line"/>
          <p:cNvCxnSpPr>
            <a:stCxn id="348" idx="0"/>
            <a:endCxn id="349" idx="0"/>
          </p:cNvCxnSpPr>
          <p:nvPr/>
        </p:nvCxnSpPr>
        <p:spPr>
          <a:xfrm flipH="1" flipV="1">
            <a:off x="20332476" y="5305673"/>
            <a:ext cx="451074" cy="3162052"/>
          </a:xfrm>
          <a:prstGeom prst="straightConnector1">
            <a:avLst/>
          </a:prstGeom>
          <a:ln w="152400">
            <a:solidFill>
              <a:schemeClr val="accent3">
                <a:hueOff val="362282"/>
                <a:satOff val="31803"/>
                <a:lumOff val="-18242"/>
                <a:alpha val="50000"/>
              </a:schemeClr>
            </a:solidFill>
            <a:miter lim="400000"/>
          </a:ln>
        </p:spPr>
      </p:cxn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iterate>
                                    <p:tmAbs val="0"/>
                                  </p:iterate>
                                  <p:childTnLst>
                                    <p:set>
                                      <p:cBhvr>
                                        <p:cTn id="6" fill="hold"/>
                                        <p:tgtEl>
                                          <p:spTgt spid="312"/>
                                        </p:tgtEl>
                                        <p:attrNameLst>
                                          <p:attrName>style.visibility</p:attrName>
                                        </p:attrNameLst>
                                      </p:cBhvr>
                                      <p:to>
                                        <p:strVal val="visible"/>
                                      </p:to>
                                    </p:set>
                                    <p:anim calcmode="lin" valueType="num">
                                      <p:cBhvr>
                                        <p:cTn id="7" dur="1000" fill="hold"/>
                                        <p:tgtEl>
                                          <p:spTgt spid="312"/>
                                        </p:tgtEl>
                                        <p:attrNameLst>
                                          <p:attrName>ppt_w</p:attrName>
                                        </p:attrNameLst>
                                      </p:cBhvr>
                                      <p:tavLst>
                                        <p:tav tm="0">
                                          <p:val>
                                            <p:strVal val="4*#ppt_w"/>
                                          </p:val>
                                        </p:tav>
                                        <p:tav tm="100000">
                                          <p:val>
                                            <p:strVal val="#ppt_w"/>
                                          </p:val>
                                        </p:tav>
                                      </p:tavLst>
                                    </p:anim>
                                    <p:anim calcmode="lin" valueType="num">
                                      <p:cBhvr>
                                        <p:cTn id="8" dur="1000" fill="hold"/>
                                        <p:tgtEl>
                                          <p:spTgt spid="312"/>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313">
                                            <p:bg/>
                                          </p:spTgt>
                                        </p:tgtEl>
                                        <p:attrNameLst>
                                          <p:attrName>style.visibility</p:attrName>
                                        </p:attrNameLst>
                                      </p:cBhvr>
                                      <p:to>
                                        <p:strVal val="visible"/>
                                      </p:to>
                                    </p:set>
                                    <p:animEffect transition="in" filter="fade">
                                      <p:cBhvr>
                                        <p:cTn id="12" dur="500"/>
                                        <p:tgtEl>
                                          <p:spTgt spid="313">
                                            <p:bg/>
                                          </p:spTgt>
                                        </p:tgtEl>
                                      </p:cBhvr>
                                    </p:animEffect>
                                  </p:childTnLst>
                                </p:cTn>
                              </p:par>
                              <p:par>
                                <p:cTn id="13" presetID="10" presetClass="entr" presetSubtype="0" fill="hold" grpId="0" nodeType="withEffect">
                                  <p:stCondLst>
                                    <p:cond delay="0"/>
                                  </p:stCondLst>
                                  <p:iterate>
                                    <p:tmAbs val="0"/>
                                  </p:iterate>
                                  <p:childTnLst>
                                    <p:set>
                                      <p:cBhvr>
                                        <p:cTn id="14" fill="hold"/>
                                        <p:tgtEl>
                                          <p:spTgt spid="313">
                                            <p:txEl>
                                              <p:pRg st="0" end="0"/>
                                            </p:txEl>
                                          </p:spTgt>
                                        </p:tgtEl>
                                        <p:attrNameLst>
                                          <p:attrName>style.visibility</p:attrName>
                                        </p:attrNameLst>
                                      </p:cBhvr>
                                      <p:to>
                                        <p:strVal val="visible"/>
                                      </p:to>
                                    </p:set>
                                    <p:animEffect transition="in" filter="fade">
                                      <p:cBhvr>
                                        <p:cTn id="15" dur="500"/>
                                        <p:tgtEl>
                                          <p:spTgt spid="313">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313">
                                            <p:txEl>
                                              <p:pRg st="1" end="1"/>
                                            </p:txEl>
                                          </p:spTgt>
                                        </p:tgtEl>
                                        <p:attrNameLst>
                                          <p:attrName>style.visibility</p:attrName>
                                        </p:attrNameLst>
                                      </p:cBhvr>
                                      <p:to>
                                        <p:strVal val="visible"/>
                                      </p:to>
                                    </p:set>
                                    <p:animEffect transition="in" filter="fade">
                                      <p:cBhvr>
                                        <p:cTn id="19" dur="500"/>
                                        <p:tgtEl>
                                          <p:spTgt spid="313">
                                            <p:txEl>
                                              <p:pRg st="1" end="1"/>
                                            </p:txEl>
                                          </p:spTgt>
                                        </p:tgtEl>
                                      </p:cBhvr>
                                    </p:animEffect>
                                  </p:childTnLst>
                                </p:cTn>
                              </p:par>
                            </p:childTnLst>
                          </p:cTn>
                        </p:par>
                        <p:par>
                          <p:cTn id="20" fill="hold">
                            <p:stCondLst>
                              <p:cond delay="2000"/>
                            </p:stCondLst>
                            <p:childTnLst>
                              <p:par>
                                <p:cTn id="21" presetID="23" presetClass="entr" presetSubtype="16" fill="hold" grpId="0" nodeType="afterEffect">
                                  <p:stCondLst>
                                    <p:cond delay="200"/>
                                  </p:stCondLst>
                                  <p:iterate type="lt">
                                    <p:tmAbs val="0"/>
                                  </p:iterate>
                                  <p:childTnLst>
                                    <p:set>
                                      <p:cBhvr>
                                        <p:cTn id="22" fill="hold"/>
                                        <p:tgtEl>
                                          <p:spTgt spid="346"/>
                                        </p:tgtEl>
                                        <p:attrNameLst>
                                          <p:attrName>style.visibility</p:attrName>
                                        </p:attrNameLst>
                                      </p:cBhvr>
                                      <p:to>
                                        <p:strVal val="visible"/>
                                      </p:to>
                                    </p:set>
                                    <p:anim calcmode="lin" valueType="num">
                                      <p:cBhvr>
                                        <p:cTn id="23" dur="500" fill="hold"/>
                                        <p:tgtEl>
                                          <p:spTgt spid="346"/>
                                        </p:tgtEl>
                                        <p:attrNameLst>
                                          <p:attrName>ppt_w</p:attrName>
                                        </p:attrNameLst>
                                      </p:cBhvr>
                                      <p:tavLst>
                                        <p:tav tm="0">
                                          <p:val>
                                            <p:fltVal val="0"/>
                                          </p:val>
                                        </p:tav>
                                        <p:tav tm="100000">
                                          <p:val>
                                            <p:strVal val="#ppt_w"/>
                                          </p:val>
                                        </p:tav>
                                      </p:tavLst>
                                    </p:anim>
                                    <p:anim calcmode="lin" valueType="num">
                                      <p:cBhvr>
                                        <p:cTn id="24" dur="500" fill="hold"/>
                                        <p:tgtEl>
                                          <p:spTgt spid="346"/>
                                        </p:tgtEl>
                                        <p:attrNameLst>
                                          <p:attrName>ppt_h</p:attrName>
                                        </p:attrNameLst>
                                      </p:cBhvr>
                                      <p:tavLst>
                                        <p:tav tm="0">
                                          <p:val>
                                            <p:fltVal val="0"/>
                                          </p:val>
                                        </p:tav>
                                        <p:tav tm="100000">
                                          <p:val>
                                            <p:strVal val="#ppt_h"/>
                                          </p:val>
                                        </p:tav>
                                      </p:tavLst>
                                    </p:anim>
                                  </p:childTnLst>
                                </p:cTn>
                              </p:par>
                            </p:childTnLst>
                          </p:cTn>
                        </p:par>
                        <p:par>
                          <p:cTn id="25" fill="hold">
                            <p:stCondLst>
                              <p:cond delay="2700"/>
                            </p:stCondLst>
                            <p:childTnLst>
                              <p:par>
                                <p:cTn id="26" presetID="23" presetClass="entr" presetSubtype="16" fill="hold" grpId="0" nodeType="afterEffect">
                                  <p:stCondLst>
                                    <p:cond delay="300"/>
                                  </p:stCondLst>
                                  <p:iterate type="lt">
                                    <p:tmAbs val="0"/>
                                  </p:iterate>
                                  <p:childTnLst>
                                    <p:set>
                                      <p:cBhvr>
                                        <p:cTn id="27" fill="hold"/>
                                        <p:tgtEl>
                                          <p:spTgt spid="345"/>
                                        </p:tgtEl>
                                        <p:attrNameLst>
                                          <p:attrName>style.visibility</p:attrName>
                                        </p:attrNameLst>
                                      </p:cBhvr>
                                      <p:to>
                                        <p:strVal val="visible"/>
                                      </p:to>
                                    </p:set>
                                    <p:anim calcmode="lin" valueType="num">
                                      <p:cBhvr>
                                        <p:cTn id="28" dur="500" fill="hold"/>
                                        <p:tgtEl>
                                          <p:spTgt spid="345"/>
                                        </p:tgtEl>
                                        <p:attrNameLst>
                                          <p:attrName>ppt_w</p:attrName>
                                        </p:attrNameLst>
                                      </p:cBhvr>
                                      <p:tavLst>
                                        <p:tav tm="0">
                                          <p:val>
                                            <p:fltVal val="0"/>
                                          </p:val>
                                        </p:tav>
                                        <p:tav tm="100000">
                                          <p:val>
                                            <p:strVal val="#ppt_w"/>
                                          </p:val>
                                        </p:tav>
                                      </p:tavLst>
                                    </p:anim>
                                    <p:anim calcmode="lin" valueType="num">
                                      <p:cBhvr>
                                        <p:cTn id="29" dur="500" fill="hold"/>
                                        <p:tgtEl>
                                          <p:spTgt spid="345"/>
                                        </p:tgtEl>
                                        <p:attrNameLst>
                                          <p:attrName>ppt_h</p:attrName>
                                        </p:attrNameLst>
                                      </p:cBhvr>
                                      <p:tavLst>
                                        <p:tav tm="0">
                                          <p:val>
                                            <p:fltVal val="0"/>
                                          </p:val>
                                        </p:tav>
                                        <p:tav tm="100000">
                                          <p:val>
                                            <p:strVal val="#ppt_h"/>
                                          </p:val>
                                        </p:tav>
                                      </p:tavLst>
                                    </p:anim>
                                  </p:childTnLst>
                                </p:cTn>
                              </p:par>
                            </p:childTnLst>
                          </p:cTn>
                        </p:par>
                        <p:par>
                          <p:cTn id="30" fill="hold">
                            <p:stCondLst>
                              <p:cond delay="3500"/>
                            </p:stCondLst>
                            <p:childTnLst>
                              <p:par>
                                <p:cTn id="31" presetID="23" presetClass="entr" presetSubtype="16" fill="hold" grpId="0" nodeType="afterEffect">
                                  <p:stCondLst>
                                    <p:cond delay="300"/>
                                  </p:stCondLst>
                                  <p:iterate type="lt">
                                    <p:tmAbs val="0"/>
                                  </p:iterate>
                                  <p:childTnLst>
                                    <p:set>
                                      <p:cBhvr>
                                        <p:cTn id="32" fill="hold"/>
                                        <p:tgtEl>
                                          <p:spTgt spid="344"/>
                                        </p:tgtEl>
                                        <p:attrNameLst>
                                          <p:attrName>style.visibility</p:attrName>
                                        </p:attrNameLst>
                                      </p:cBhvr>
                                      <p:to>
                                        <p:strVal val="visible"/>
                                      </p:to>
                                    </p:set>
                                    <p:anim calcmode="lin" valueType="num">
                                      <p:cBhvr>
                                        <p:cTn id="33" dur="500" fill="hold"/>
                                        <p:tgtEl>
                                          <p:spTgt spid="344"/>
                                        </p:tgtEl>
                                        <p:attrNameLst>
                                          <p:attrName>ppt_w</p:attrName>
                                        </p:attrNameLst>
                                      </p:cBhvr>
                                      <p:tavLst>
                                        <p:tav tm="0">
                                          <p:val>
                                            <p:fltVal val="0"/>
                                          </p:val>
                                        </p:tav>
                                        <p:tav tm="100000">
                                          <p:val>
                                            <p:strVal val="#ppt_w"/>
                                          </p:val>
                                        </p:tav>
                                      </p:tavLst>
                                    </p:anim>
                                    <p:anim calcmode="lin" valueType="num">
                                      <p:cBhvr>
                                        <p:cTn id="34" dur="500" fill="hold"/>
                                        <p:tgtEl>
                                          <p:spTgt spid="344"/>
                                        </p:tgtEl>
                                        <p:attrNameLst>
                                          <p:attrName>ppt_h</p:attrName>
                                        </p:attrNameLst>
                                      </p:cBhvr>
                                      <p:tavLst>
                                        <p:tav tm="0">
                                          <p:val>
                                            <p:fltVal val="0"/>
                                          </p:val>
                                        </p:tav>
                                        <p:tav tm="100000">
                                          <p:val>
                                            <p:strVal val="#ppt_h"/>
                                          </p:val>
                                        </p:tav>
                                      </p:tavLst>
                                    </p:anim>
                                  </p:childTnLst>
                                </p:cTn>
                              </p:par>
                            </p:childTnLst>
                          </p:cTn>
                        </p:par>
                        <p:par>
                          <p:cTn id="35" fill="hold">
                            <p:stCondLst>
                              <p:cond delay="4300"/>
                            </p:stCondLst>
                            <p:childTnLst>
                              <p:par>
                                <p:cTn id="36" presetID="23" presetClass="entr" presetSubtype="16" fill="hold" grpId="0" nodeType="afterEffect">
                                  <p:stCondLst>
                                    <p:cond delay="300"/>
                                  </p:stCondLst>
                                  <p:iterate type="lt">
                                    <p:tmAbs val="0"/>
                                  </p:iterate>
                                  <p:childTnLst>
                                    <p:set>
                                      <p:cBhvr>
                                        <p:cTn id="37" fill="hold"/>
                                        <p:tgtEl>
                                          <p:spTgt spid="342"/>
                                        </p:tgtEl>
                                        <p:attrNameLst>
                                          <p:attrName>style.visibility</p:attrName>
                                        </p:attrNameLst>
                                      </p:cBhvr>
                                      <p:to>
                                        <p:strVal val="visible"/>
                                      </p:to>
                                    </p:set>
                                    <p:anim calcmode="lin" valueType="num">
                                      <p:cBhvr>
                                        <p:cTn id="38" dur="500" fill="hold"/>
                                        <p:tgtEl>
                                          <p:spTgt spid="342"/>
                                        </p:tgtEl>
                                        <p:attrNameLst>
                                          <p:attrName>ppt_w</p:attrName>
                                        </p:attrNameLst>
                                      </p:cBhvr>
                                      <p:tavLst>
                                        <p:tav tm="0">
                                          <p:val>
                                            <p:fltVal val="0"/>
                                          </p:val>
                                        </p:tav>
                                        <p:tav tm="100000">
                                          <p:val>
                                            <p:strVal val="#ppt_w"/>
                                          </p:val>
                                        </p:tav>
                                      </p:tavLst>
                                    </p:anim>
                                    <p:anim calcmode="lin" valueType="num">
                                      <p:cBhvr>
                                        <p:cTn id="39" dur="500" fill="hold"/>
                                        <p:tgtEl>
                                          <p:spTgt spid="342"/>
                                        </p:tgtEl>
                                        <p:attrNameLst>
                                          <p:attrName>ppt_h</p:attrName>
                                        </p:attrNameLst>
                                      </p:cBhvr>
                                      <p:tavLst>
                                        <p:tav tm="0">
                                          <p:val>
                                            <p:fltVal val="0"/>
                                          </p:val>
                                        </p:tav>
                                        <p:tav tm="100000">
                                          <p:val>
                                            <p:strVal val="#ppt_h"/>
                                          </p:val>
                                        </p:tav>
                                      </p:tavLst>
                                    </p:anim>
                                  </p:childTnLst>
                                </p:cTn>
                              </p:par>
                            </p:childTnLst>
                          </p:cTn>
                        </p:par>
                        <p:par>
                          <p:cTn id="40" fill="hold">
                            <p:stCondLst>
                              <p:cond delay="5100"/>
                            </p:stCondLst>
                            <p:childTnLst>
                              <p:par>
                                <p:cTn id="41" presetID="23" presetClass="entr" presetSubtype="16" fill="hold" grpId="0" nodeType="afterEffect">
                                  <p:stCondLst>
                                    <p:cond delay="300"/>
                                  </p:stCondLst>
                                  <p:iterate type="lt">
                                    <p:tmAbs val="0"/>
                                  </p:iterate>
                                  <p:childTnLst>
                                    <p:set>
                                      <p:cBhvr>
                                        <p:cTn id="42" fill="hold"/>
                                        <p:tgtEl>
                                          <p:spTgt spid="343"/>
                                        </p:tgtEl>
                                        <p:attrNameLst>
                                          <p:attrName>style.visibility</p:attrName>
                                        </p:attrNameLst>
                                      </p:cBhvr>
                                      <p:to>
                                        <p:strVal val="visible"/>
                                      </p:to>
                                    </p:set>
                                    <p:anim calcmode="lin" valueType="num">
                                      <p:cBhvr>
                                        <p:cTn id="43" dur="500" fill="hold"/>
                                        <p:tgtEl>
                                          <p:spTgt spid="343"/>
                                        </p:tgtEl>
                                        <p:attrNameLst>
                                          <p:attrName>ppt_w</p:attrName>
                                        </p:attrNameLst>
                                      </p:cBhvr>
                                      <p:tavLst>
                                        <p:tav tm="0">
                                          <p:val>
                                            <p:fltVal val="0"/>
                                          </p:val>
                                        </p:tav>
                                        <p:tav tm="100000">
                                          <p:val>
                                            <p:strVal val="#ppt_w"/>
                                          </p:val>
                                        </p:tav>
                                      </p:tavLst>
                                    </p:anim>
                                    <p:anim calcmode="lin" valueType="num">
                                      <p:cBhvr>
                                        <p:cTn id="44" dur="500" fill="hold"/>
                                        <p:tgtEl>
                                          <p:spTgt spid="343"/>
                                        </p:tgtEl>
                                        <p:attrNameLst>
                                          <p:attrName>ppt_h</p:attrName>
                                        </p:attrNameLst>
                                      </p:cBhvr>
                                      <p:tavLst>
                                        <p:tav tm="0">
                                          <p:val>
                                            <p:fltVal val="0"/>
                                          </p:val>
                                        </p:tav>
                                        <p:tav tm="100000">
                                          <p:val>
                                            <p:strVal val="#ppt_h"/>
                                          </p:val>
                                        </p:tav>
                                      </p:tavLst>
                                    </p:anim>
                                  </p:childTnLst>
                                </p:cTn>
                              </p:par>
                            </p:childTnLst>
                          </p:cTn>
                        </p:par>
                        <p:par>
                          <p:cTn id="45" fill="hold">
                            <p:stCondLst>
                              <p:cond delay="5900"/>
                            </p:stCondLst>
                            <p:childTnLst>
                              <p:par>
                                <p:cTn id="46" presetID="23" presetClass="entr" presetSubtype="16" fill="hold" grpId="0" nodeType="afterEffect">
                                  <p:stCondLst>
                                    <p:cond delay="300"/>
                                  </p:stCondLst>
                                  <p:iterate type="lt">
                                    <p:tmAbs val="0"/>
                                  </p:iterate>
                                  <p:childTnLst>
                                    <p:set>
                                      <p:cBhvr>
                                        <p:cTn id="47" fill="hold"/>
                                        <p:tgtEl>
                                          <p:spTgt spid="340"/>
                                        </p:tgtEl>
                                        <p:attrNameLst>
                                          <p:attrName>style.visibility</p:attrName>
                                        </p:attrNameLst>
                                      </p:cBhvr>
                                      <p:to>
                                        <p:strVal val="visible"/>
                                      </p:to>
                                    </p:set>
                                    <p:anim calcmode="lin" valueType="num">
                                      <p:cBhvr>
                                        <p:cTn id="48" dur="500" fill="hold"/>
                                        <p:tgtEl>
                                          <p:spTgt spid="340"/>
                                        </p:tgtEl>
                                        <p:attrNameLst>
                                          <p:attrName>ppt_w</p:attrName>
                                        </p:attrNameLst>
                                      </p:cBhvr>
                                      <p:tavLst>
                                        <p:tav tm="0">
                                          <p:val>
                                            <p:fltVal val="0"/>
                                          </p:val>
                                        </p:tav>
                                        <p:tav tm="100000">
                                          <p:val>
                                            <p:strVal val="#ppt_w"/>
                                          </p:val>
                                        </p:tav>
                                      </p:tavLst>
                                    </p:anim>
                                    <p:anim calcmode="lin" valueType="num">
                                      <p:cBhvr>
                                        <p:cTn id="49" dur="500" fill="hold"/>
                                        <p:tgtEl>
                                          <p:spTgt spid="340"/>
                                        </p:tgtEl>
                                        <p:attrNameLst>
                                          <p:attrName>ppt_h</p:attrName>
                                        </p:attrNameLst>
                                      </p:cBhvr>
                                      <p:tavLst>
                                        <p:tav tm="0">
                                          <p:val>
                                            <p:fltVal val="0"/>
                                          </p:val>
                                        </p:tav>
                                        <p:tav tm="100000">
                                          <p:val>
                                            <p:strVal val="#ppt_h"/>
                                          </p:val>
                                        </p:tav>
                                      </p:tavLst>
                                    </p:anim>
                                  </p:childTnLst>
                                </p:cTn>
                              </p:par>
                            </p:childTnLst>
                          </p:cTn>
                        </p:par>
                        <p:par>
                          <p:cTn id="50" fill="hold">
                            <p:stCondLst>
                              <p:cond delay="6700"/>
                            </p:stCondLst>
                            <p:childTnLst>
                              <p:par>
                                <p:cTn id="51" presetID="23" presetClass="entr" presetSubtype="16" fill="hold" grpId="0" nodeType="afterEffect">
                                  <p:stCondLst>
                                    <p:cond delay="300"/>
                                  </p:stCondLst>
                                  <p:iterate type="lt">
                                    <p:tmAbs val="0"/>
                                  </p:iterate>
                                  <p:childTnLst>
                                    <p:set>
                                      <p:cBhvr>
                                        <p:cTn id="52" fill="hold"/>
                                        <p:tgtEl>
                                          <p:spTgt spid="339"/>
                                        </p:tgtEl>
                                        <p:attrNameLst>
                                          <p:attrName>style.visibility</p:attrName>
                                        </p:attrNameLst>
                                      </p:cBhvr>
                                      <p:to>
                                        <p:strVal val="visible"/>
                                      </p:to>
                                    </p:set>
                                    <p:anim calcmode="lin" valueType="num">
                                      <p:cBhvr>
                                        <p:cTn id="53" dur="500" fill="hold"/>
                                        <p:tgtEl>
                                          <p:spTgt spid="339"/>
                                        </p:tgtEl>
                                        <p:attrNameLst>
                                          <p:attrName>ppt_w</p:attrName>
                                        </p:attrNameLst>
                                      </p:cBhvr>
                                      <p:tavLst>
                                        <p:tav tm="0">
                                          <p:val>
                                            <p:fltVal val="0"/>
                                          </p:val>
                                        </p:tav>
                                        <p:tav tm="100000">
                                          <p:val>
                                            <p:strVal val="#ppt_w"/>
                                          </p:val>
                                        </p:tav>
                                      </p:tavLst>
                                    </p:anim>
                                    <p:anim calcmode="lin" valueType="num">
                                      <p:cBhvr>
                                        <p:cTn id="54" dur="500" fill="hold"/>
                                        <p:tgtEl>
                                          <p:spTgt spid="339"/>
                                        </p:tgtEl>
                                        <p:attrNameLst>
                                          <p:attrName>ppt_h</p:attrName>
                                        </p:attrNameLst>
                                      </p:cBhvr>
                                      <p:tavLst>
                                        <p:tav tm="0">
                                          <p:val>
                                            <p:fltVal val="0"/>
                                          </p:val>
                                        </p:tav>
                                        <p:tav tm="100000">
                                          <p:val>
                                            <p:strVal val="#ppt_h"/>
                                          </p:val>
                                        </p:tav>
                                      </p:tavLst>
                                    </p:anim>
                                  </p:childTnLst>
                                </p:cTn>
                              </p:par>
                            </p:childTnLst>
                          </p:cTn>
                        </p:par>
                        <p:par>
                          <p:cTn id="55" fill="hold">
                            <p:stCondLst>
                              <p:cond delay="7500"/>
                            </p:stCondLst>
                            <p:childTnLst>
                              <p:par>
                                <p:cTn id="56" presetID="23" presetClass="entr" presetSubtype="16" fill="hold" grpId="0" nodeType="afterEffect">
                                  <p:stCondLst>
                                    <p:cond delay="300"/>
                                  </p:stCondLst>
                                  <p:iterate type="lt">
                                    <p:tmAbs val="0"/>
                                  </p:iterate>
                                  <p:childTnLst>
                                    <p:set>
                                      <p:cBhvr>
                                        <p:cTn id="57" fill="hold"/>
                                        <p:tgtEl>
                                          <p:spTgt spid="341"/>
                                        </p:tgtEl>
                                        <p:attrNameLst>
                                          <p:attrName>style.visibility</p:attrName>
                                        </p:attrNameLst>
                                      </p:cBhvr>
                                      <p:to>
                                        <p:strVal val="visible"/>
                                      </p:to>
                                    </p:set>
                                    <p:anim calcmode="lin" valueType="num">
                                      <p:cBhvr>
                                        <p:cTn id="58" dur="500" fill="hold"/>
                                        <p:tgtEl>
                                          <p:spTgt spid="341"/>
                                        </p:tgtEl>
                                        <p:attrNameLst>
                                          <p:attrName>ppt_w</p:attrName>
                                        </p:attrNameLst>
                                      </p:cBhvr>
                                      <p:tavLst>
                                        <p:tav tm="0">
                                          <p:val>
                                            <p:fltVal val="0"/>
                                          </p:val>
                                        </p:tav>
                                        <p:tav tm="100000">
                                          <p:val>
                                            <p:strVal val="#ppt_w"/>
                                          </p:val>
                                        </p:tav>
                                      </p:tavLst>
                                    </p:anim>
                                    <p:anim calcmode="lin" valueType="num">
                                      <p:cBhvr>
                                        <p:cTn id="59" dur="500" fill="hold"/>
                                        <p:tgtEl>
                                          <p:spTgt spid="341"/>
                                        </p:tgtEl>
                                        <p:attrNameLst>
                                          <p:attrName>ppt_h</p:attrName>
                                        </p:attrNameLst>
                                      </p:cBhvr>
                                      <p:tavLst>
                                        <p:tav tm="0">
                                          <p:val>
                                            <p:fltVal val="0"/>
                                          </p:val>
                                        </p:tav>
                                        <p:tav tm="100000">
                                          <p:val>
                                            <p:strVal val="#ppt_h"/>
                                          </p:val>
                                        </p:tav>
                                      </p:tavLst>
                                    </p:anim>
                                  </p:childTnLst>
                                </p:cTn>
                              </p:par>
                            </p:childTnLst>
                          </p:cTn>
                        </p:par>
                        <p:par>
                          <p:cTn id="60" fill="hold">
                            <p:stCondLst>
                              <p:cond delay="8300"/>
                            </p:stCondLst>
                            <p:childTnLst>
                              <p:par>
                                <p:cTn id="61" presetID="23" presetClass="entr" presetSubtype="16" fill="hold" grpId="0" nodeType="afterEffect">
                                  <p:stCondLst>
                                    <p:cond delay="300"/>
                                  </p:stCondLst>
                                  <p:iterate type="lt">
                                    <p:tmAbs val="0"/>
                                  </p:iterate>
                                  <p:childTnLst>
                                    <p:set>
                                      <p:cBhvr>
                                        <p:cTn id="62" fill="hold"/>
                                        <p:tgtEl>
                                          <p:spTgt spid="347"/>
                                        </p:tgtEl>
                                        <p:attrNameLst>
                                          <p:attrName>style.visibility</p:attrName>
                                        </p:attrNameLst>
                                      </p:cBhvr>
                                      <p:to>
                                        <p:strVal val="visible"/>
                                      </p:to>
                                    </p:set>
                                    <p:anim calcmode="lin" valueType="num">
                                      <p:cBhvr>
                                        <p:cTn id="63" dur="500" fill="hold"/>
                                        <p:tgtEl>
                                          <p:spTgt spid="347"/>
                                        </p:tgtEl>
                                        <p:attrNameLst>
                                          <p:attrName>ppt_w</p:attrName>
                                        </p:attrNameLst>
                                      </p:cBhvr>
                                      <p:tavLst>
                                        <p:tav tm="0">
                                          <p:val>
                                            <p:fltVal val="0"/>
                                          </p:val>
                                        </p:tav>
                                        <p:tav tm="100000">
                                          <p:val>
                                            <p:strVal val="#ppt_w"/>
                                          </p:val>
                                        </p:tav>
                                      </p:tavLst>
                                    </p:anim>
                                    <p:anim calcmode="lin" valueType="num">
                                      <p:cBhvr>
                                        <p:cTn id="64" dur="500" fill="hold"/>
                                        <p:tgtEl>
                                          <p:spTgt spid="347"/>
                                        </p:tgtEl>
                                        <p:attrNameLst>
                                          <p:attrName>ppt_h</p:attrName>
                                        </p:attrNameLst>
                                      </p:cBhvr>
                                      <p:tavLst>
                                        <p:tav tm="0">
                                          <p:val>
                                            <p:fltVal val="0"/>
                                          </p:val>
                                        </p:tav>
                                        <p:tav tm="100000">
                                          <p:val>
                                            <p:strVal val="#ppt_h"/>
                                          </p:val>
                                        </p:tav>
                                      </p:tavLst>
                                    </p:anim>
                                  </p:childTnLst>
                                </p:cTn>
                              </p:par>
                            </p:childTnLst>
                          </p:cTn>
                        </p:par>
                        <p:par>
                          <p:cTn id="65" fill="hold">
                            <p:stCondLst>
                              <p:cond delay="9100"/>
                            </p:stCondLst>
                            <p:childTnLst>
                              <p:par>
                                <p:cTn id="66" presetID="10" presetClass="entr" fill="hold" grpId="0" nodeType="afterEffect">
                                  <p:stCondLst>
                                    <p:cond delay="0"/>
                                  </p:stCondLst>
                                  <p:iterate>
                                    <p:tmAbs val="0"/>
                                  </p:iterate>
                                  <p:childTnLst>
                                    <p:set>
                                      <p:cBhvr>
                                        <p:cTn id="67" fill="hold"/>
                                        <p:tgtEl>
                                          <p:spTgt spid="313">
                                            <p:txEl>
                                              <p:pRg st="2" end="2"/>
                                            </p:txEl>
                                          </p:spTgt>
                                        </p:tgtEl>
                                        <p:attrNameLst>
                                          <p:attrName>style.visibility</p:attrName>
                                        </p:attrNameLst>
                                      </p:cBhvr>
                                      <p:to>
                                        <p:strVal val="visible"/>
                                      </p:to>
                                    </p:set>
                                    <p:animEffect transition="in" filter="fade">
                                      <p:cBhvr>
                                        <p:cTn id="68" dur="500"/>
                                        <p:tgtEl>
                                          <p:spTgt spid="313">
                                            <p:txEl>
                                              <p:pRg st="2" end="2"/>
                                            </p:txEl>
                                          </p:spTgt>
                                        </p:tgtEl>
                                      </p:cBhvr>
                                    </p:animEffect>
                                  </p:childTnLst>
                                </p:cTn>
                              </p:par>
                            </p:childTnLst>
                          </p:cTn>
                        </p:par>
                        <p:par>
                          <p:cTn id="69" fill="hold">
                            <p:stCondLst>
                              <p:cond delay="9600"/>
                            </p:stCondLst>
                            <p:childTnLst>
                              <p:par>
                                <p:cTn id="70" presetID="10" presetClass="entr" fill="hold" grpId="0" nodeType="afterEffect">
                                  <p:stCondLst>
                                    <p:cond delay="0"/>
                                  </p:stCondLst>
                                  <p:iterate>
                                    <p:tmAbs val="0"/>
                                  </p:iterate>
                                  <p:childTnLst>
                                    <p:set>
                                      <p:cBhvr>
                                        <p:cTn id="71" fill="hold"/>
                                        <p:tgtEl>
                                          <p:spTgt spid="313">
                                            <p:txEl>
                                              <p:pRg st="3" end="3"/>
                                            </p:txEl>
                                          </p:spTgt>
                                        </p:tgtEl>
                                        <p:attrNameLst>
                                          <p:attrName>style.visibility</p:attrName>
                                        </p:attrNameLst>
                                      </p:cBhvr>
                                      <p:to>
                                        <p:strVal val="visible"/>
                                      </p:to>
                                    </p:set>
                                    <p:animEffect transition="in" filter="fade">
                                      <p:cBhvr>
                                        <p:cTn id="72" dur="500"/>
                                        <p:tgtEl>
                                          <p:spTgt spid="313">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iterate>
                                    <p:tmAbs val="0"/>
                                  </p:iterate>
                                  <p:childTnLst>
                                    <p:set>
                                      <p:cBhvr>
                                        <p:cTn id="76" fill="hold"/>
                                        <p:tgtEl>
                                          <p:spTgt spid="350"/>
                                        </p:tgtEl>
                                        <p:attrNameLst>
                                          <p:attrName>style.visibility</p:attrName>
                                        </p:attrNameLst>
                                      </p:cBhvr>
                                      <p:to>
                                        <p:strVal val="visible"/>
                                      </p:to>
                                    </p:set>
                                    <p:animEffect transition="in" filter="wipe(up)">
                                      <p:cBhvr>
                                        <p:cTn id="77" dur="500"/>
                                        <p:tgtEl>
                                          <p:spTgt spid="350"/>
                                        </p:tgtEl>
                                      </p:cBhvr>
                                    </p:animEffect>
                                  </p:childTnLst>
                                </p:cTn>
                              </p:par>
                            </p:childTnLst>
                          </p:cTn>
                        </p:par>
                        <p:par>
                          <p:cTn id="78" fill="hold">
                            <p:stCondLst>
                              <p:cond delay="500"/>
                            </p:stCondLst>
                            <p:childTnLst>
                              <p:par>
                                <p:cTn id="79" presetID="22" presetClass="entr" presetSubtype="1" fill="hold" grpId="0" nodeType="afterEffect">
                                  <p:stCondLst>
                                    <p:cond delay="300"/>
                                  </p:stCondLst>
                                  <p:iterate>
                                    <p:tmAbs val="0"/>
                                  </p:iterate>
                                  <p:childTnLst>
                                    <p:set>
                                      <p:cBhvr>
                                        <p:cTn id="80" fill="hold"/>
                                        <p:tgtEl>
                                          <p:spTgt spid="351"/>
                                        </p:tgtEl>
                                        <p:attrNameLst>
                                          <p:attrName>style.visibility</p:attrName>
                                        </p:attrNameLst>
                                      </p:cBhvr>
                                      <p:to>
                                        <p:strVal val="visible"/>
                                      </p:to>
                                    </p:set>
                                    <p:animEffect transition="in" filter="wipe(up)">
                                      <p:cBhvr>
                                        <p:cTn id="81" dur="500"/>
                                        <p:tgtEl>
                                          <p:spTgt spid="351"/>
                                        </p:tgtEl>
                                      </p:cBhvr>
                                    </p:animEffect>
                                  </p:childTnLst>
                                </p:cTn>
                              </p:par>
                            </p:childTnLst>
                          </p:cTn>
                        </p:par>
                        <p:par>
                          <p:cTn id="82" fill="hold">
                            <p:stCondLst>
                              <p:cond delay="1300"/>
                            </p:stCondLst>
                            <p:childTnLst>
                              <p:par>
                                <p:cTn id="83" presetID="22" presetClass="entr" presetSubtype="1" fill="hold" grpId="0" nodeType="afterEffect">
                                  <p:stCondLst>
                                    <p:cond delay="300"/>
                                  </p:stCondLst>
                                  <p:iterate>
                                    <p:tmAbs val="0"/>
                                  </p:iterate>
                                  <p:childTnLst>
                                    <p:set>
                                      <p:cBhvr>
                                        <p:cTn id="84" fill="hold"/>
                                        <p:tgtEl>
                                          <p:spTgt spid="349"/>
                                        </p:tgtEl>
                                        <p:attrNameLst>
                                          <p:attrName>style.visibility</p:attrName>
                                        </p:attrNameLst>
                                      </p:cBhvr>
                                      <p:to>
                                        <p:strVal val="visible"/>
                                      </p:to>
                                    </p:set>
                                    <p:animEffect transition="in" filter="wipe(up)">
                                      <p:cBhvr>
                                        <p:cTn id="85" dur="500"/>
                                        <p:tgtEl>
                                          <p:spTgt spid="349"/>
                                        </p:tgtEl>
                                      </p:cBhvr>
                                    </p:animEffect>
                                  </p:childTnLst>
                                </p:cTn>
                              </p:par>
                            </p:childTnLst>
                          </p:cTn>
                        </p:par>
                        <p:par>
                          <p:cTn id="86" fill="hold">
                            <p:stCondLst>
                              <p:cond delay="2100"/>
                            </p:stCondLst>
                            <p:childTnLst>
                              <p:par>
                                <p:cTn id="87" presetID="22" presetClass="entr" presetSubtype="1" fill="hold" grpId="0" nodeType="afterEffect">
                                  <p:stCondLst>
                                    <p:cond delay="300"/>
                                  </p:stCondLst>
                                  <p:iterate>
                                    <p:tmAbs val="0"/>
                                  </p:iterate>
                                  <p:childTnLst>
                                    <p:set>
                                      <p:cBhvr>
                                        <p:cTn id="88" fill="hold"/>
                                        <p:tgtEl>
                                          <p:spTgt spid="352"/>
                                        </p:tgtEl>
                                        <p:attrNameLst>
                                          <p:attrName>style.visibility</p:attrName>
                                        </p:attrNameLst>
                                      </p:cBhvr>
                                      <p:to>
                                        <p:strVal val="visible"/>
                                      </p:to>
                                    </p:set>
                                    <p:animEffect transition="in" filter="wipe(up)">
                                      <p:cBhvr>
                                        <p:cTn id="89" dur="500"/>
                                        <p:tgtEl>
                                          <p:spTgt spid="352"/>
                                        </p:tgtEl>
                                      </p:cBhvr>
                                    </p:animEffect>
                                  </p:childTnLst>
                                </p:cTn>
                              </p:par>
                            </p:childTnLst>
                          </p:cTn>
                        </p:par>
                        <p:par>
                          <p:cTn id="90" fill="hold">
                            <p:stCondLst>
                              <p:cond delay="2900"/>
                            </p:stCondLst>
                            <p:childTnLst>
                              <p:par>
                                <p:cTn id="91" presetID="22" presetClass="entr" presetSubtype="1" fill="hold" grpId="0" nodeType="afterEffect">
                                  <p:stCondLst>
                                    <p:cond delay="300"/>
                                  </p:stCondLst>
                                  <p:iterate>
                                    <p:tmAbs val="0"/>
                                  </p:iterate>
                                  <p:childTnLst>
                                    <p:set>
                                      <p:cBhvr>
                                        <p:cTn id="92" fill="hold"/>
                                        <p:tgtEl>
                                          <p:spTgt spid="348"/>
                                        </p:tgtEl>
                                        <p:attrNameLst>
                                          <p:attrName>style.visibility</p:attrName>
                                        </p:attrNameLst>
                                      </p:cBhvr>
                                      <p:to>
                                        <p:strVal val="visible"/>
                                      </p:to>
                                    </p:set>
                                    <p:animEffect transition="in" filter="wipe(up)">
                                      <p:cBhvr>
                                        <p:cTn id="93" dur="500"/>
                                        <p:tgtEl>
                                          <p:spTgt spid="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 grpId="0" animBg="1" advAuto="0"/>
      <p:bldP spid="313" grpId="0" build="p" bldLvl="5" animBg="1" advAuto="0"/>
      <p:bldP spid="339" grpId="0" animBg="1" advAuto="0"/>
      <p:bldP spid="340" grpId="0" animBg="1" advAuto="0"/>
      <p:bldP spid="341" grpId="0" animBg="1" advAuto="0"/>
      <p:bldP spid="342" grpId="0" animBg="1" advAuto="0"/>
      <p:bldP spid="343" grpId="0" animBg="1" advAuto="0"/>
      <p:bldP spid="344" grpId="0" animBg="1" advAuto="0"/>
      <p:bldP spid="345" grpId="0" animBg="1" advAuto="0"/>
      <p:bldP spid="346" grpId="0" animBg="1" advAuto="0"/>
      <p:bldP spid="347" grpId="0" animBg="1" advAuto="0"/>
      <p:bldP spid="348" grpId="0" animBg="1" advAuto="0"/>
      <p:bldP spid="349" grpId="0" animBg="1" advAuto="0"/>
      <p:bldP spid="350" grpId="0" animBg="1" advAuto="0"/>
      <p:bldP spid="351" grpId="0" animBg="1" advAuto="0"/>
      <p:bldP spid="35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Adjacency and Connectedness"/>
          <p:cNvSpPr txBox="1">
            <a:spLocks noGrp="1"/>
          </p:cNvSpPr>
          <p:nvPr>
            <p:ph type="title"/>
          </p:nvPr>
        </p:nvSpPr>
        <p:spPr>
          <a:xfrm>
            <a:off x="400050" y="0"/>
            <a:ext cx="21964650" cy="2095500"/>
          </a:xfrm>
          <a:prstGeom prst="rect">
            <a:avLst/>
          </a:prstGeom>
        </p:spPr>
        <p:txBody>
          <a:bodyPr/>
          <a:lstStyle/>
          <a:p>
            <a:r>
              <a:t>Adjacency and Connectedness</a:t>
            </a:r>
          </a:p>
        </p:txBody>
      </p:sp>
      <p:sp>
        <p:nvSpPr>
          <p:cNvPr id="357" name="Adjacent Vertices (neighbors)…"/>
          <p:cNvSpPr txBox="1">
            <a:spLocks noGrp="1"/>
          </p:cNvSpPr>
          <p:nvPr>
            <p:ph type="body" sz="half" idx="1"/>
          </p:nvPr>
        </p:nvSpPr>
        <p:spPr>
          <a:xfrm>
            <a:off x="186500" y="2438400"/>
            <a:ext cx="16233577" cy="7485758"/>
          </a:xfrm>
          <a:prstGeom prst="rect">
            <a:avLst/>
          </a:prstGeom>
        </p:spPr>
        <p:txBody>
          <a:bodyPr/>
          <a:lstStyle/>
          <a:p>
            <a:pPr>
              <a:buBlip>
                <a:blip r:embed="rId3"/>
              </a:buBlip>
            </a:pPr>
            <a:r>
              <a:t>Adjacent Vertices (neighbors)</a:t>
            </a:r>
          </a:p>
          <a:p>
            <a:pPr lvl="1">
              <a:buBlip>
                <a:blip r:embed="rId3"/>
              </a:buBlip>
            </a:pPr>
            <a:r>
              <a:t>Vertices joined by an edge in an undirected graph</a:t>
            </a:r>
          </a:p>
          <a:p>
            <a:pPr>
              <a:buBlip>
                <a:blip r:embed="rId3"/>
              </a:buBlip>
            </a:pPr>
            <a:r>
              <a:t>Connected Graph</a:t>
            </a:r>
          </a:p>
          <a:p>
            <a:pPr lvl="1">
              <a:buBlip>
                <a:blip r:embed="rId3"/>
              </a:buBlip>
            </a:pPr>
            <a:r>
              <a:t>Has a path between every pair of distinct vertices</a:t>
            </a:r>
          </a:p>
          <a:p>
            <a:pPr>
              <a:buBlip>
                <a:blip r:embed="rId3"/>
              </a:buBlip>
            </a:pPr>
            <a:r>
              <a:t>Complete Graph</a:t>
            </a:r>
          </a:p>
          <a:p>
            <a:pPr lvl="1">
              <a:buBlip>
                <a:blip r:embed="rId3"/>
              </a:buBlip>
            </a:pPr>
            <a:r>
              <a:t>Every pair of vertices is connected</a:t>
            </a:r>
          </a:p>
        </p:txBody>
      </p:sp>
      <p:cxnSp>
        <p:nvCxnSpPr>
          <p:cNvPr id="358" name="Connection Line"/>
          <p:cNvCxnSpPr>
            <a:stCxn id="359" idx="0"/>
            <a:endCxn id="364" idx="0"/>
          </p:cNvCxnSpPr>
          <p:nvPr/>
        </p:nvCxnSpPr>
        <p:spPr>
          <a:xfrm>
            <a:off x="13925550" y="8705850"/>
            <a:ext cx="2271515" cy="1460500"/>
          </a:xfrm>
          <a:prstGeom prst="straightConnector1">
            <a:avLst/>
          </a:prstGeom>
          <a:ln w="88900" cap="sq">
            <a:solidFill>
              <a:srgbClr val="941100"/>
            </a:solidFill>
            <a:miter lim="400000"/>
          </a:ln>
        </p:spPr>
      </p:cxnSp>
      <p:sp>
        <p:nvSpPr>
          <p:cNvPr id="359" name="Circle"/>
          <p:cNvSpPr/>
          <p:nvPr/>
        </p:nvSpPr>
        <p:spPr>
          <a:xfrm>
            <a:off x="13620750" y="84010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60" name="Connection Line"/>
          <p:cNvCxnSpPr>
            <a:stCxn id="366" idx="0"/>
            <a:endCxn id="361" idx="0"/>
          </p:cNvCxnSpPr>
          <p:nvPr/>
        </p:nvCxnSpPr>
        <p:spPr>
          <a:xfrm flipH="1">
            <a:off x="12039600" y="11245850"/>
            <a:ext cx="4698635" cy="317500"/>
          </a:xfrm>
          <a:prstGeom prst="straightConnector1">
            <a:avLst/>
          </a:prstGeom>
          <a:ln w="88900" cap="sq">
            <a:solidFill>
              <a:srgbClr val="941100"/>
            </a:solidFill>
            <a:miter lim="400000"/>
          </a:ln>
        </p:spPr>
      </p:cxnSp>
      <p:sp>
        <p:nvSpPr>
          <p:cNvPr id="361" name="Circle"/>
          <p:cNvSpPr/>
          <p:nvPr/>
        </p:nvSpPr>
        <p:spPr>
          <a:xfrm>
            <a:off x="11734800" y="11258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62" name="Connection Line"/>
          <p:cNvCxnSpPr>
            <a:stCxn id="364" idx="0"/>
            <a:endCxn id="366" idx="0"/>
          </p:cNvCxnSpPr>
          <p:nvPr/>
        </p:nvCxnSpPr>
        <p:spPr>
          <a:xfrm>
            <a:off x="16197064" y="10166350"/>
            <a:ext cx="541171" cy="1079500"/>
          </a:xfrm>
          <a:prstGeom prst="straightConnector1">
            <a:avLst/>
          </a:prstGeom>
          <a:ln w="88900" cap="sq">
            <a:solidFill>
              <a:srgbClr val="941100"/>
            </a:solidFill>
            <a:miter lim="400000"/>
          </a:ln>
        </p:spPr>
      </p:cxnSp>
      <p:cxnSp>
        <p:nvCxnSpPr>
          <p:cNvPr id="363" name="Connection Line"/>
          <p:cNvCxnSpPr>
            <a:stCxn id="370" idx="0"/>
            <a:endCxn id="364" idx="0"/>
          </p:cNvCxnSpPr>
          <p:nvPr/>
        </p:nvCxnSpPr>
        <p:spPr>
          <a:xfrm flipH="1">
            <a:off x="16197064" y="8515350"/>
            <a:ext cx="4586486" cy="1651000"/>
          </a:xfrm>
          <a:prstGeom prst="straightConnector1">
            <a:avLst/>
          </a:prstGeom>
          <a:ln w="88900" cap="sq">
            <a:solidFill>
              <a:srgbClr val="941100"/>
            </a:solidFill>
            <a:miter lim="400000"/>
          </a:ln>
        </p:spPr>
      </p:cxnSp>
      <p:sp>
        <p:nvSpPr>
          <p:cNvPr id="364" name="Circle"/>
          <p:cNvSpPr/>
          <p:nvPr/>
        </p:nvSpPr>
        <p:spPr>
          <a:xfrm>
            <a:off x="15892264" y="98615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65" name="Connection Line"/>
          <p:cNvCxnSpPr>
            <a:stCxn id="368" idx="0"/>
            <a:endCxn id="366" idx="0"/>
          </p:cNvCxnSpPr>
          <p:nvPr/>
        </p:nvCxnSpPr>
        <p:spPr>
          <a:xfrm flipH="1">
            <a:off x="16738234" y="10648950"/>
            <a:ext cx="3892916" cy="596900"/>
          </a:xfrm>
          <a:prstGeom prst="straightConnector1">
            <a:avLst/>
          </a:prstGeom>
          <a:ln w="88900" cap="sq">
            <a:solidFill>
              <a:srgbClr val="941100"/>
            </a:solidFill>
            <a:miter lim="400000"/>
          </a:ln>
        </p:spPr>
      </p:cxnSp>
      <p:sp>
        <p:nvSpPr>
          <p:cNvPr id="366" name="Circle"/>
          <p:cNvSpPr/>
          <p:nvPr/>
        </p:nvSpPr>
        <p:spPr>
          <a:xfrm>
            <a:off x="16433434" y="10941050"/>
            <a:ext cx="609601"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67" name="Connection Line"/>
          <p:cNvCxnSpPr>
            <a:stCxn id="370" idx="0"/>
            <a:endCxn id="368" idx="0"/>
          </p:cNvCxnSpPr>
          <p:nvPr/>
        </p:nvCxnSpPr>
        <p:spPr>
          <a:xfrm flipH="1">
            <a:off x="20631150" y="8515350"/>
            <a:ext cx="152400" cy="2133600"/>
          </a:xfrm>
          <a:prstGeom prst="straightConnector1">
            <a:avLst/>
          </a:prstGeom>
          <a:ln w="88900" cap="sq">
            <a:solidFill>
              <a:srgbClr val="941100"/>
            </a:solidFill>
            <a:miter lim="400000"/>
          </a:ln>
        </p:spPr>
      </p:cxnSp>
      <p:sp>
        <p:nvSpPr>
          <p:cNvPr id="368" name="Circle"/>
          <p:cNvSpPr/>
          <p:nvPr/>
        </p:nvSpPr>
        <p:spPr>
          <a:xfrm>
            <a:off x="20326350" y="103441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69" name="Connection Line"/>
          <p:cNvCxnSpPr>
            <a:stCxn id="372" idx="0"/>
            <a:endCxn id="370" idx="0"/>
          </p:cNvCxnSpPr>
          <p:nvPr/>
        </p:nvCxnSpPr>
        <p:spPr>
          <a:xfrm>
            <a:off x="20307300" y="5334000"/>
            <a:ext cx="476250" cy="3181350"/>
          </a:xfrm>
          <a:prstGeom prst="straightConnector1">
            <a:avLst/>
          </a:prstGeom>
          <a:ln w="88900" cap="sq">
            <a:solidFill>
              <a:srgbClr val="941100"/>
            </a:solidFill>
            <a:miter lim="400000"/>
          </a:ln>
        </p:spPr>
      </p:cxnSp>
      <p:sp>
        <p:nvSpPr>
          <p:cNvPr id="370" name="Circle"/>
          <p:cNvSpPr/>
          <p:nvPr/>
        </p:nvSpPr>
        <p:spPr>
          <a:xfrm>
            <a:off x="20478750" y="821055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71" name="Connection Line"/>
          <p:cNvCxnSpPr>
            <a:stCxn id="373" idx="0"/>
            <a:endCxn id="372" idx="0"/>
          </p:cNvCxnSpPr>
          <p:nvPr/>
        </p:nvCxnSpPr>
        <p:spPr>
          <a:xfrm>
            <a:off x="18516600" y="3619500"/>
            <a:ext cx="1790700" cy="1714500"/>
          </a:xfrm>
          <a:prstGeom prst="straightConnector1">
            <a:avLst/>
          </a:prstGeom>
          <a:ln w="88900" cap="sq">
            <a:solidFill>
              <a:srgbClr val="941100"/>
            </a:solidFill>
            <a:miter lim="400000"/>
          </a:ln>
        </p:spPr>
      </p:cxnSp>
      <p:sp>
        <p:nvSpPr>
          <p:cNvPr id="372" name="Circle"/>
          <p:cNvSpPr/>
          <p:nvPr/>
        </p:nvSpPr>
        <p:spPr>
          <a:xfrm>
            <a:off x="20002500" y="50292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sp>
        <p:nvSpPr>
          <p:cNvPr id="373" name="Circle"/>
          <p:cNvSpPr/>
          <p:nvPr/>
        </p:nvSpPr>
        <p:spPr>
          <a:xfrm>
            <a:off x="18211800" y="3314700"/>
            <a:ext cx="609600" cy="609600"/>
          </a:xfrm>
          <a:prstGeom prst="ellipse">
            <a:avLst/>
          </a:prstGeom>
          <a:blipFill>
            <a:blip r:embed="rId4"/>
          </a:blipFill>
          <a:ln w="88900">
            <a:solidFill>
              <a:srgbClr val="941100"/>
            </a:solidFill>
            <a:miter lim="400000"/>
          </a:ln>
        </p:spPr>
        <p:txBody>
          <a:bodyPr lIns="76200" tIns="76200" rIns="76200" bIns="76200" anchor="ctr"/>
          <a:lstStyle/>
          <a:p>
            <a:pPr defTabSz="876300">
              <a:defRPr sz="6000">
                <a:solidFill>
                  <a:srgbClr val="FFFFFF"/>
                </a:solidFill>
                <a:effectLst>
                  <a:outerShdw blurRad="38100" dist="12700" dir="5400000" rotWithShape="0">
                    <a:srgbClr val="000000">
                      <a:alpha val="50000"/>
                    </a:srgbClr>
                  </a:outerShdw>
                </a:effectLst>
              </a:defRPr>
            </a:pPr>
            <a:endParaRPr/>
          </a:p>
        </p:txBody>
      </p:sp>
      <p:cxnSp>
        <p:nvCxnSpPr>
          <p:cNvPr id="374" name="Connection Line"/>
          <p:cNvCxnSpPr>
            <a:stCxn id="359" idx="0"/>
            <a:endCxn id="361" idx="0"/>
          </p:cNvCxnSpPr>
          <p:nvPr/>
        </p:nvCxnSpPr>
        <p:spPr>
          <a:xfrm flipH="1">
            <a:off x="12039600" y="8705850"/>
            <a:ext cx="1885950" cy="2857500"/>
          </a:xfrm>
          <a:prstGeom prst="straightConnector1">
            <a:avLst/>
          </a:prstGeom>
          <a:ln w="88900" cap="sq">
            <a:solidFill>
              <a:srgbClr val="941100"/>
            </a:solidFill>
            <a:miter lim="400000"/>
          </a:ln>
        </p:spPr>
      </p:cxnSp>
      <p:sp>
        <p:nvSpPr>
          <p:cNvPr id="375" name="Provincetown"/>
          <p:cNvSpPr txBox="1"/>
          <p:nvPr/>
        </p:nvSpPr>
        <p:spPr>
          <a:xfrm>
            <a:off x="18940859" y="3146226"/>
            <a:ext cx="298688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Provincetown</a:t>
            </a:r>
          </a:p>
        </p:txBody>
      </p:sp>
      <p:sp>
        <p:nvSpPr>
          <p:cNvPr id="376" name="Truro"/>
          <p:cNvSpPr txBox="1"/>
          <p:nvPr/>
        </p:nvSpPr>
        <p:spPr>
          <a:xfrm>
            <a:off x="20761326" y="4873555"/>
            <a:ext cx="1303884"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Truro</a:t>
            </a:r>
          </a:p>
        </p:txBody>
      </p:sp>
      <p:sp>
        <p:nvSpPr>
          <p:cNvPr id="377" name="Orleans"/>
          <p:cNvSpPr txBox="1"/>
          <p:nvPr/>
        </p:nvSpPr>
        <p:spPr>
          <a:xfrm>
            <a:off x="21302141" y="8160717"/>
            <a:ext cx="1744912"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Orleans</a:t>
            </a:r>
          </a:p>
        </p:txBody>
      </p:sp>
      <p:sp>
        <p:nvSpPr>
          <p:cNvPr id="378" name="Chatham"/>
          <p:cNvSpPr txBox="1"/>
          <p:nvPr/>
        </p:nvSpPr>
        <p:spPr>
          <a:xfrm>
            <a:off x="21074918" y="10415860"/>
            <a:ext cx="1999159"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Chatham</a:t>
            </a:r>
          </a:p>
        </p:txBody>
      </p:sp>
      <p:sp>
        <p:nvSpPr>
          <p:cNvPr id="379" name="Barnstable"/>
          <p:cNvSpPr txBox="1"/>
          <p:nvPr/>
        </p:nvSpPr>
        <p:spPr>
          <a:xfrm>
            <a:off x="15439510" y="8864599"/>
            <a:ext cx="2337495" cy="7277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Barnstable</a:t>
            </a:r>
          </a:p>
        </p:txBody>
      </p:sp>
      <p:sp>
        <p:nvSpPr>
          <p:cNvPr id="380" name="Hyannis"/>
          <p:cNvSpPr txBox="1"/>
          <p:nvPr/>
        </p:nvSpPr>
        <p:spPr>
          <a:xfrm>
            <a:off x="15918736" y="11548740"/>
            <a:ext cx="1858269"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Hyannis</a:t>
            </a:r>
          </a:p>
        </p:txBody>
      </p:sp>
      <p:sp>
        <p:nvSpPr>
          <p:cNvPr id="381" name="Sandwich"/>
          <p:cNvSpPr txBox="1"/>
          <p:nvPr/>
        </p:nvSpPr>
        <p:spPr>
          <a:xfrm>
            <a:off x="11276533" y="8168630"/>
            <a:ext cx="2168576"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Sandwich</a:t>
            </a:r>
          </a:p>
        </p:txBody>
      </p:sp>
      <p:sp>
        <p:nvSpPr>
          <p:cNvPr id="382" name="Falmouth"/>
          <p:cNvSpPr txBox="1"/>
          <p:nvPr/>
        </p:nvSpPr>
        <p:spPr>
          <a:xfrm>
            <a:off x="9577833" y="11294740"/>
            <a:ext cx="2112517" cy="7277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76200" tIns="76200" rIns="76200" bIns="76200" anchor="ctr">
            <a:spAutoFit/>
          </a:bodyPr>
          <a:lstStyle>
            <a:lvl1pPr algn="l">
              <a:defRPr sz="4000">
                <a:latin typeface="Times New Roman"/>
                <a:ea typeface="Times New Roman"/>
                <a:cs typeface="Times New Roman"/>
                <a:sym typeface="Times New Roman"/>
              </a:defRPr>
            </a:lvl1pPr>
          </a:lstStyle>
          <a:p>
            <a:r>
              <a:t>Falmouth</a:t>
            </a:r>
          </a:p>
        </p:txBody>
      </p:sp>
      <p:grpSp>
        <p:nvGrpSpPr>
          <p:cNvPr id="387" name="Group"/>
          <p:cNvGrpSpPr/>
          <p:nvPr/>
        </p:nvGrpSpPr>
        <p:grpSpPr>
          <a:xfrm>
            <a:off x="1158639" y="5041900"/>
            <a:ext cx="8820151" cy="5219700"/>
            <a:chOff x="-95250" y="-95249"/>
            <a:chExt cx="8820150" cy="5219700"/>
          </a:xfrm>
        </p:grpSpPr>
        <p:pic>
          <p:nvPicPr>
            <p:cNvPr id="383" name="In a directed graph, vertex i is adjacent to vertex j if a directed edge begins at j and ends at i. In a directed graph, vertex i is adjacent to vertex j if a directed edge begins at j and ends at i." descr="In a directed graph, vertex i is adjacent to vertex j if a directed edge begins at j and ends at i. In a directed graph, vertex i is adjacent to vertex j if a directed edge begins at j and ends at i."/>
            <p:cNvPicPr>
              <a:picLocks/>
            </p:cNvPicPr>
            <p:nvPr/>
          </p:nvPicPr>
          <p:blipFill>
            <a:blip r:embed="rId5"/>
            <a:stretch>
              <a:fillRect/>
            </a:stretch>
          </p:blipFill>
          <p:spPr>
            <a:xfrm>
              <a:off x="-95250" y="-95250"/>
              <a:ext cx="8820150" cy="5219701"/>
            </a:xfrm>
            <a:prstGeom prst="rect">
              <a:avLst/>
            </a:prstGeom>
            <a:effectLst>
              <a:outerShdw blurRad="393700" dir="2700000" rotWithShape="0">
                <a:srgbClr val="000000"/>
              </a:outerShdw>
            </a:effectLst>
          </p:spPr>
        </p:pic>
        <p:sp>
          <p:nvSpPr>
            <p:cNvPr id="384" name="i"/>
            <p:cNvSpPr/>
            <p:nvPr/>
          </p:nvSpPr>
          <p:spPr>
            <a:xfrm>
              <a:off x="1933575" y="3181350"/>
              <a:ext cx="1181100" cy="1181100"/>
            </a:xfrm>
            <a:prstGeom prst="ellipse">
              <a:avLst/>
            </a:prstGeom>
            <a:blipFill rotWithShape="1">
              <a:blip r:embed="rId4"/>
              <a:srcRect/>
              <a:tile tx="0" ty="0" sx="100000" sy="100000" flip="none" algn="tl"/>
            </a:blipFill>
            <a:ln w="88900" cap="flat">
              <a:solidFill>
                <a:srgbClr val="FFFB00"/>
              </a:solidFill>
              <a:prstDash val="solid"/>
              <a:miter lim="400000"/>
            </a:ln>
            <a:effectLst>
              <a:outerShdw blurRad="393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000">
                  <a:solidFill>
                    <a:srgbClr val="FFFFFF"/>
                  </a:solidFill>
                  <a:effectLst>
                    <a:outerShdw blurRad="38100" dist="12700" dir="5400000" rotWithShape="0">
                      <a:srgbClr val="000000">
                        <a:alpha val="50000"/>
                      </a:srgbClr>
                    </a:outerShdw>
                  </a:effectLst>
                  <a:latin typeface="Times New Roman"/>
                  <a:ea typeface="Times New Roman"/>
                  <a:cs typeface="Times New Roman"/>
                  <a:sym typeface="Times New Roman"/>
                </a:defRPr>
              </a:lvl1pPr>
            </a:lstStyle>
            <a:p>
              <a:r>
                <a:t>i</a:t>
              </a:r>
            </a:p>
          </p:txBody>
        </p:sp>
        <p:sp>
          <p:nvSpPr>
            <p:cNvPr id="385" name="j"/>
            <p:cNvSpPr/>
            <p:nvPr/>
          </p:nvSpPr>
          <p:spPr>
            <a:xfrm>
              <a:off x="5229225" y="3181350"/>
              <a:ext cx="1181100" cy="1181100"/>
            </a:xfrm>
            <a:prstGeom prst="ellipse">
              <a:avLst/>
            </a:prstGeom>
            <a:blipFill rotWithShape="1">
              <a:blip r:embed="rId4"/>
              <a:srcRect/>
              <a:tile tx="0" ty="0" sx="100000" sy="100000" flip="none" algn="tl"/>
            </a:blipFill>
            <a:ln w="88900" cap="flat">
              <a:solidFill>
                <a:srgbClr val="FFFB00"/>
              </a:solidFill>
              <a:prstDash val="solid"/>
              <a:miter lim="400000"/>
            </a:ln>
            <a:effectLst>
              <a:outerShdw blurRad="393700" dir="2700000" rotWithShape="0">
                <a:srgbClr val="000000"/>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ctr">
              <a:noAutofit/>
            </a:bodyPr>
            <a:lstStyle>
              <a:lvl1pPr defTabSz="876300">
                <a:defRPr sz="6000">
                  <a:solidFill>
                    <a:srgbClr val="FFFFFF"/>
                  </a:solidFill>
                  <a:effectLst>
                    <a:outerShdw blurRad="38100" dist="12700" dir="5400000" rotWithShape="0">
                      <a:srgbClr val="000000">
                        <a:alpha val="50000"/>
                      </a:srgbClr>
                    </a:outerShdw>
                  </a:effectLst>
                  <a:latin typeface="Times New Roman"/>
                  <a:ea typeface="Times New Roman"/>
                  <a:cs typeface="Times New Roman"/>
                  <a:sym typeface="Times New Roman"/>
                </a:defRPr>
              </a:lvl1pPr>
            </a:lstStyle>
            <a:p>
              <a:r>
                <a:t>j</a:t>
              </a:r>
            </a:p>
          </p:txBody>
        </p:sp>
        <p:sp>
          <p:nvSpPr>
            <p:cNvPr id="386" name="Line"/>
            <p:cNvSpPr/>
            <p:nvPr/>
          </p:nvSpPr>
          <p:spPr>
            <a:xfrm flipH="1">
              <a:off x="3170147" y="3800375"/>
              <a:ext cx="2005599" cy="2"/>
            </a:xfrm>
            <a:prstGeom prst="line">
              <a:avLst/>
            </a:prstGeom>
            <a:noFill/>
            <a:ln w="88900" cap="flat">
              <a:solidFill>
                <a:srgbClr val="FFFB00"/>
              </a:solidFill>
              <a:prstDash val="solid"/>
              <a:miter lim="400000"/>
              <a:tailEnd type="triangle" w="med" len="med"/>
            </a:ln>
            <a:effectLst>
              <a:outerShdw blurRad="393700" dir="2700000" rotWithShape="0">
                <a:srgbClr val="000000"/>
              </a:outerShdw>
            </a:effectLst>
          </p:spPr>
          <p:txBody>
            <a:bodyPr wrap="square" lIns="76200" tIns="76200" rIns="76200" bIns="76200" numCol="1" anchor="ctr">
              <a:noAutofit/>
            </a:bodyPr>
            <a:lstStyle/>
            <a:p>
              <a:pPr algn="l" defTabSz="685800">
                <a:defRPr sz="1800">
                  <a:latin typeface="Helvetica"/>
                  <a:ea typeface="Helvetica"/>
                  <a:cs typeface="Helvetica"/>
                  <a:sym typeface="Helvetica"/>
                </a:defRPr>
              </a:pPr>
              <a:endParaRPr/>
            </a:p>
          </p:txBody>
        </p:sp>
      </p:grpSp>
      <p:cxnSp>
        <p:nvCxnSpPr>
          <p:cNvPr id="388" name="Connection Line"/>
          <p:cNvCxnSpPr>
            <a:stCxn id="370" idx="0"/>
            <a:endCxn id="372" idx="0"/>
          </p:cNvCxnSpPr>
          <p:nvPr/>
        </p:nvCxnSpPr>
        <p:spPr>
          <a:xfrm flipH="1" flipV="1">
            <a:off x="20307300" y="5334000"/>
            <a:ext cx="476250" cy="3181350"/>
          </a:xfrm>
          <a:prstGeom prst="straightConnector1">
            <a:avLst/>
          </a:prstGeom>
          <a:ln w="152400">
            <a:solidFill>
              <a:srgbClr val="147A00"/>
            </a:solidFill>
            <a:miter lim="400000"/>
          </a:ln>
        </p:spPr>
      </p:cxnSp>
    </p:spTree>
  </p:cSld>
  <p:clrMapOvr>
    <a:masterClrMapping/>
  </p:clrMapOvr>
  <mc:AlternateContent xmlns:mc="http://schemas.openxmlformats.org/markup-compatibility/2006" xmlns:p14="http://schemas.microsoft.com/office/powerpoint/2010/main">
    <mc:Choice Requires="p14">
      <p:transition spd="slow">
        <p:wipe dir="d"/>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grpId="0" nodeType="afterEffect">
                                  <p:stCondLst>
                                    <p:cond delay="0"/>
                                  </p:stCondLst>
                                  <p:iterate>
                                    <p:tmAbs val="0"/>
                                  </p:iterate>
                                  <p:childTnLst>
                                    <p:set>
                                      <p:cBhvr>
                                        <p:cTn id="6" fill="hold"/>
                                        <p:tgtEl>
                                          <p:spTgt spid="356"/>
                                        </p:tgtEl>
                                        <p:attrNameLst>
                                          <p:attrName>style.visibility</p:attrName>
                                        </p:attrNameLst>
                                      </p:cBhvr>
                                      <p:to>
                                        <p:strVal val="visible"/>
                                      </p:to>
                                    </p:set>
                                    <p:anim calcmode="lin" valueType="num">
                                      <p:cBhvr>
                                        <p:cTn id="7" dur="1000" fill="hold"/>
                                        <p:tgtEl>
                                          <p:spTgt spid="356"/>
                                        </p:tgtEl>
                                        <p:attrNameLst>
                                          <p:attrName>ppt_w</p:attrName>
                                        </p:attrNameLst>
                                      </p:cBhvr>
                                      <p:tavLst>
                                        <p:tav tm="0">
                                          <p:val>
                                            <p:strVal val="4*#ppt_w"/>
                                          </p:val>
                                        </p:tav>
                                        <p:tav tm="100000">
                                          <p:val>
                                            <p:strVal val="#ppt_w"/>
                                          </p:val>
                                        </p:tav>
                                      </p:tavLst>
                                    </p:anim>
                                    <p:anim calcmode="lin" valueType="num">
                                      <p:cBhvr>
                                        <p:cTn id="8" dur="1000" fill="hold"/>
                                        <p:tgtEl>
                                          <p:spTgt spid="356"/>
                                        </p:tgtEl>
                                        <p:attrNameLst>
                                          <p:attrName>ppt_h</p:attrName>
                                        </p:attrNameLst>
                                      </p:cBhvr>
                                      <p:tavLst>
                                        <p:tav tm="0">
                                          <p:val>
                                            <p:strVal val="4*#ppt_h"/>
                                          </p:val>
                                        </p:tav>
                                        <p:tav tm="100000">
                                          <p:val>
                                            <p:strVal val="#ppt_h"/>
                                          </p:val>
                                        </p:tav>
                                      </p:tavLst>
                                    </p:anim>
                                  </p:childTnLst>
                                </p:cTn>
                              </p:par>
                            </p:childTnLst>
                          </p:cTn>
                        </p:par>
                        <p:par>
                          <p:cTn id="9" fill="hold">
                            <p:stCondLst>
                              <p:cond delay="1000"/>
                            </p:stCondLst>
                            <p:childTnLst>
                              <p:par>
                                <p:cTn id="10" presetID="10" presetClass="entr" fill="hold" grpId="0" nodeType="afterEffect">
                                  <p:stCondLst>
                                    <p:cond delay="0"/>
                                  </p:stCondLst>
                                  <p:iterate>
                                    <p:tmAbs val="0"/>
                                  </p:iterate>
                                  <p:childTnLst>
                                    <p:set>
                                      <p:cBhvr>
                                        <p:cTn id="11" fill="hold"/>
                                        <p:tgtEl>
                                          <p:spTgt spid="357">
                                            <p:bg/>
                                          </p:spTgt>
                                        </p:tgtEl>
                                        <p:attrNameLst>
                                          <p:attrName>style.visibility</p:attrName>
                                        </p:attrNameLst>
                                      </p:cBhvr>
                                      <p:to>
                                        <p:strVal val="visible"/>
                                      </p:to>
                                    </p:set>
                                    <p:animEffect transition="in" filter="fade">
                                      <p:cBhvr>
                                        <p:cTn id="12" dur="500"/>
                                        <p:tgtEl>
                                          <p:spTgt spid="357">
                                            <p:bg/>
                                          </p:spTgt>
                                        </p:tgtEl>
                                      </p:cBhvr>
                                    </p:animEffect>
                                  </p:childTnLst>
                                </p:cTn>
                              </p:par>
                              <p:par>
                                <p:cTn id="13" presetID="10" presetClass="entr" presetSubtype="0" fill="hold" grpId="0" nodeType="withEffect">
                                  <p:stCondLst>
                                    <p:cond delay="0"/>
                                  </p:stCondLst>
                                  <p:iterate>
                                    <p:tmAbs val="0"/>
                                  </p:iterate>
                                  <p:childTnLst>
                                    <p:set>
                                      <p:cBhvr>
                                        <p:cTn id="14" fill="hold"/>
                                        <p:tgtEl>
                                          <p:spTgt spid="357">
                                            <p:txEl>
                                              <p:pRg st="0" end="0"/>
                                            </p:txEl>
                                          </p:spTgt>
                                        </p:tgtEl>
                                        <p:attrNameLst>
                                          <p:attrName>style.visibility</p:attrName>
                                        </p:attrNameLst>
                                      </p:cBhvr>
                                      <p:to>
                                        <p:strVal val="visible"/>
                                      </p:to>
                                    </p:set>
                                    <p:animEffect transition="in" filter="fade">
                                      <p:cBhvr>
                                        <p:cTn id="15" dur="500"/>
                                        <p:tgtEl>
                                          <p:spTgt spid="357">
                                            <p:txEl>
                                              <p:pRg st="0" end="0"/>
                                            </p:txEl>
                                          </p:spTgt>
                                        </p:tgtEl>
                                      </p:cBhvr>
                                    </p:animEffect>
                                  </p:childTnLst>
                                </p:cTn>
                              </p:par>
                            </p:childTnLst>
                          </p:cTn>
                        </p:par>
                        <p:par>
                          <p:cTn id="16" fill="hold">
                            <p:stCondLst>
                              <p:cond delay="1500"/>
                            </p:stCondLst>
                            <p:childTnLst>
                              <p:par>
                                <p:cTn id="17" presetID="10" presetClass="entr" fill="hold" grpId="0" nodeType="afterEffect">
                                  <p:stCondLst>
                                    <p:cond delay="0"/>
                                  </p:stCondLst>
                                  <p:iterate>
                                    <p:tmAbs val="0"/>
                                  </p:iterate>
                                  <p:childTnLst>
                                    <p:set>
                                      <p:cBhvr>
                                        <p:cTn id="18" fill="hold"/>
                                        <p:tgtEl>
                                          <p:spTgt spid="357">
                                            <p:txEl>
                                              <p:pRg st="1" end="1"/>
                                            </p:txEl>
                                          </p:spTgt>
                                        </p:tgtEl>
                                        <p:attrNameLst>
                                          <p:attrName>style.visibility</p:attrName>
                                        </p:attrNameLst>
                                      </p:cBhvr>
                                      <p:to>
                                        <p:strVal val="visible"/>
                                      </p:to>
                                    </p:set>
                                    <p:animEffect transition="in" filter="fade">
                                      <p:cBhvr>
                                        <p:cTn id="19" dur="500"/>
                                        <p:tgtEl>
                                          <p:spTgt spid="357">
                                            <p:txEl>
                                              <p:pRg st="1" end="1"/>
                                            </p:txEl>
                                          </p:spTgt>
                                        </p:tgtEl>
                                      </p:cBhvr>
                                    </p:animEffect>
                                  </p:childTnLst>
                                </p:cTn>
                              </p:par>
                            </p:childTnLst>
                          </p:cTn>
                        </p:par>
                        <p:par>
                          <p:cTn id="20" fill="hold">
                            <p:stCondLst>
                              <p:cond delay="2000"/>
                            </p:stCondLst>
                            <p:childTnLst>
                              <p:par>
                                <p:cTn id="21" presetID="10" presetClass="entr" fill="hold" grpId="0" nodeType="afterEffect">
                                  <p:stCondLst>
                                    <p:cond delay="300"/>
                                  </p:stCondLst>
                                  <p:iterate>
                                    <p:tmAbs val="0"/>
                                  </p:iterate>
                                  <p:childTnLst>
                                    <p:set>
                                      <p:cBhvr>
                                        <p:cTn id="22" fill="hold"/>
                                        <p:tgtEl>
                                          <p:spTgt spid="388"/>
                                        </p:tgtEl>
                                        <p:attrNameLst>
                                          <p:attrName>style.visibility</p:attrName>
                                        </p:attrNameLst>
                                      </p:cBhvr>
                                      <p:to>
                                        <p:strVal val="visible"/>
                                      </p:to>
                                    </p:set>
                                    <p:animEffect transition="in" filter="fade">
                                      <p:cBhvr>
                                        <p:cTn id="23" dur="1500"/>
                                        <p:tgtEl>
                                          <p:spTgt spid="38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fill="hold" grpId="0" nodeType="clickEffect">
                                  <p:stCondLst>
                                    <p:cond delay="0"/>
                                  </p:stCondLst>
                                  <p:iterate>
                                    <p:tmAbs val="0"/>
                                  </p:iterate>
                                  <p:childTnLst>
                                    <p:set>
                                      <p:cBhvr>
                                        <p:cTn id="27" fill="hold"/>
                                        <p:tgtEl>
                                          <p:spTgt spid="387"/>
                                        </p:tgtEl>
                                        <p:attrNameLst>
                                          <p:attrName>style.visibility</p:attrName>
                                        </p:attrNameLst>
                                      </p:cBhvr>
                                      <p:to>
                                        <p:strVal val="visible"/>
                                      </p:to>
                                    </p:set>
                                    <p:animEffect transition="in" filter="fade">
                                      <p:cBhvr>
                                        <p:cTn id="28" dur="5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6" grpId="0" animBg="1" advAuto="0"/>
      <p:bldP spid="357" grpId="0" build="p" bldLvl="5" animBg="1" advAuto="0"/>
      <p:bldP spid="387" grpId="0" animBg="1" advAuto="0"/>
      <p:bldP spid="388" grpId="0" animBg="1" advAuto="0"/>
    </p:bldLst>
  </p:timing>
</p:sld>
</file>

<file path=ppt/theme/theme1.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Optima"/>
        <a:ea typeface="Optima"/>
        <a:cs typeface="Optima"/>
      </a:majorFont>
      <a:minorFont>
        <a:latin typeface="Optima"/>
        <a:ea typeface="Optima"/>
        <a:cs typeface="Optim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76300" rtl="0" fontAlgn="auto" latinLnBrk="0" hangingPunct="0">
          <a:lnSpc>
            <a:spcPct val="100000"/>
          </a:lnSpc>
          <a:spcBef>
            <a:spcPts val="0"/>
          </a:spcBef>
          <a:spcAft>
            <a:spcPts val="0"/>
          </a:spcAft>
          <a:buClrTx/>
          <a:buSzTx/>
          <a:buFontTx/>
          <a:buNone/>
          <a:tabLst/>
          <a:defRPr kumimoji="0" sz="6000" b="0" i="0" u="none" strike="noStrike" cap="none" spc="0" normalizeH="0" baseline="0">
            <a:ln>
              <a:noFill/>
            </a:ln>
            <a:solidFill>
              <a:srgbClr val="FFFFFF"/>
            </a:solidFill>
            <a:effectLst>
              <a:outerShdw blurRad="38100" dist="12700" dir="5400000" rotWithShape="0">
                <a:srgbClr val="000000">
                  <a:alpha val="50000"/>
                </a:srgbClr>
              </a:outerShdw>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6200" tIns="76200" rIns="76200" bIns="76200" numCol="1" spcCol="38100" rtlCol="0" anchor="ctr">
        <a:spAutoFit/>
      </a:bodyPr>
      <a:lstStyle>
        <a:defPPr marL="0" marR="0" indent="0" algn="ctr" defTabSz="819150" rtl="0" fontAlgn="auto" latinLnBrk="0" hangingPunct="0">
          <a:lnSpc>
            <a:spcPct val="100000"/>
          </a:lnSpc>
          <a:spcBef>
            <a:spcPts val="0"/>
          </a:spcBef>
          <a:spcAft>
            <a:spcPts val="0"/>
          </a:spcAft>
          <a:buClrTx/>
          <a:buSzTx/>
          <a:buFontTx/>
          <a:buNone/>
          <a:tabLst/>
          <a:defRPr kumimoji="0" sz="5400" b="0" i="0" u="none" strike="noStrike" cap="none" spc="0" normalizeH="0" baseline="0">
            <a:ln>
              <a:noFill/>
            </a:ln>
            <a:solidFill>
              <a:srgbClr val="000000"/>
            </a:solidFill>
            <a:effectLst/>
            <a:uFillTx/>
            <a:latin typeface="Gill Sans"/>
            <a:ea typeface="Gill Sans"/>
            <a:cs typeface="Gill Sans"/>
            <a:sym typeface="Gill San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TotalTime>
  <Words>5783</Words>
  <Application>Microsoft Office PowerPoint</Application>
  <PresentationFormat>Custom</PresentationFormat>
  <Paragraphs>851</Paragraphs>
  <Slides>24</Slides>
  <Notes>23</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Comic Sans MS</vt:lpstr>
      <vt:lpstr>Courier New</vt:lpstr>
      <vt:lpstr>Gill Sans</vt:lpstr>
      <vt:lpstr>Helvetica</vt:lpstr>
      <vt:lpstr>Lucida Grande</vt:lpstr>
      <vt:lpstr>Marker Felt</vt:lpstr>
      <vt:lpstr>Optima</vt:lpstr>
      <vt:lpstr>Snell Roundhand Bold</vt:lpstr>
      <vt:lpstr>Times New Roman</vt:lpstr>
      <vt:lpstr>Verdana</vt:lpstr>
      <vt:lpstr>White</vt:lpstr>
      <vt:lpstr>Graph Concepts and Terminology</vt:lpstr>
      <vt:lpstr>Graph Concepts</vt:lpstr>
      <vt:lpstr>Graph Paths</vt:lpstr>
      <vt:lpstr>Graph Paths</vt:lpstr>
      <vt:lpstr>Directed Graphs</vt:lpstr>
      <vt:lpstr>Graph Cycles</vt:lpstr>
      <vt:lpstr>Graph Cycles</vt:lpstr>
      <vt:lpstr>Weighted Graphs</vt:lpstr>
      <vt:lpstr>Adjacency and Connectedness</vt:lpstr>
      <vt:lpstr>Adjacency and Connectedness</vt:lpstr>
      <vt:lpstr>Adjacency and Connectedness</vt:lpstr>
      <vt:lpstr>Adjacency and Connectedness</vt:lpstr>
      <vt:lpstr>Adjacency and Connectedness</vt:lpstr>
      <vt:lpstr>Representing Adjacency</vt:lpstr>
      <vt:lpstr>Representing Vertex Relationships</vt:lpstr>
      <vt:lpstr>The Adjacency Matrix</vt:lpstr>
      <vt:lpstr>The Adjacency Matrix</vt:lpstr>
      <vt:lpstr>The Adjacency Matrix</vt:lpstr>
      <vt:lpstr>Adjacency Matrix Operations</vt:lpstr>
      <vt:lpstr>The Adjacency List</vt:lpstr>
      <vt:lpstr>The Adjacency List</vt:lpstr>
      <vt:lpstr>The Adjacency List</vt:lpstr>
      <vt:lpstr>Adjacency List Operations</vt:lpstr>
      <vt:lpstr>Graph Concepts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Concepts and Terminology</dc:title>
  <cp:lastModifiedBy>Anandaraj Jeeva Rathinam (Integra)</cp:lastModifiedBy>
  <cp:revision>2</cp:revision>
  <dcterms:modified xsi:type="dcterms:W3CDTF">2024-05-22T06:32:25Z</dcterms:modified>
</cp:coreProperties>
</file>