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6E603B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93741C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93741C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254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9833">
              <a:alpha val="8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6BAA9">
              <a:alpha val="31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9B854B">
                  <a:alpha val="5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B854B">
                  <a:alpha val="1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9B854B">
                  <a:alpha val="1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9B854B">
                  <a:alpha val="1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49"/>
              <a:satOff val="1153"/>
              <a:lumOff val="1344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DE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1C6B8">
              <a:alpha val="31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53B32">
                  <a:alpha val="51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53B32">
                  <a:alpha val="5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6BAA9">
              <a:alpha val="31000"/>
            </a:srgbClr>
          </a:solidFill>
        </a:fill>
      </a:tcStyle>
    </a:wholeTbl>
    <a:band2H>
      <a:tcTxStyle/>
      <a:tcStyle>
        <a:tcBdr/>
        <a:fill>
          <a:solidFill>
            <a:srgbClr val="C6BAA9">
              <a:alpha val="31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25400" cap="flat">
              <a:noFill/>
              <a:miter lim="400000"/>
            </a:ln>
          </a:left>
          <a:right>
            <a:ln w="12700" cap="flat">
              <a:solidFill>
                <a:srgbClr val="797B80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797C80">
                  <a:alpha val="80000"/>
                </a:srgbClr>
              </a:solidFill>
              <a:prstDash val="solid"/>
              <a:miter lim="400000"/>
            </a:ln>
          </a:insideV>
        </a:tcBdr>
        <a:fill>
          <a:solidFill>
            <a:srgbClr val="C6BAA9">
              <a:alpha val="31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B80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12700" cap="flat">
              <a:solidFill>
                <a:srgbClr val="797B80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D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797B80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B80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A52"/>
              </a:solidFill>
              <a:prstDash val="solid"/>
              <a:miter lim="400000"/>
            </a:ln>
          </a:right>
          <a:top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A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5D5449">
          <a:alpha val="91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A52"/>
              </a:solidFill>
              <a:prstDash val="solid"/>
              <a:miter lim="400000"/>
            </a:ln>
          </a:bottom>
          <a:insideH>
            <a:ln w="12700" cap="flat">
              <a:solidFill>
                <a:srgbClr val="5C5A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56" d="100"/>
          <a:sy n="56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1.png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03E29700-8843-4AAD-85E1-2E1BC8A2435E}"/>
    <pc:docChg chg="undo custSel modSld">
      <pc:chgData name="K Madhusudhan" userId="0b39b63d-97d2-416c-a0dd-10dec61b2c53" providerId="ADAL" clId="{03E29700-8843-4AAD-85E1-2E1BC8A2435E}" dt="2024-05-08T12:10:25.590" v="1" actId="478"/>
      <pc:docMkLst>
        <pc:docMk/>
      </pc:docMkLst>
      <pc:sldChg chg="addSp delSp mod">
        <pc:chgData name="K Madhusudhan" userId="0b39b63d-97d2-416c-a0dd-10dec61b2c53" providerId="ADAL" clId="{03E29700-8843-4AAD-85E1-2E1BC8A2435E}" dt="2024-05-08T12:10:25.590" v="1" actId="478"/>
        <pc:sldMkLst>
          <pc:docMk/>
          <pc:sldMk cId="0" sldId="256"/>
        </pc:sldMkLst>
        <pc:spChg chg="add del">
          <ac:chgData name="K Madhusudhan" userId="0b39b63d-97d2-416c-a0dd-10dec61b2c53" providerId="ADAL" clId="{03E29700-8843-4AAD-85E1-2E1BC8A2435E}" dt="2024-05-08T12:10:25.590" v="1" actId="478"/>
          <ac:spMkLst>
            <pc:docMk/>
            <pc:sldMk cId="0" sldId="256"/>
            <ac:spMk id="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924050" y="2305050"/>
            <a:ext cx="21812250" cy="4629150"/>
          </a:xfrm>
          <a:prstGeom prst="rect">
            <a:avLst/>
          </a:prstGeom>
          <a:effectLst>
            <a:outerShdw blurRad="38100" dist="12700" dir="5400000" rotWithShape="0">
              <a:srgbClr val="000000">
                <a:alpha val="75000"/>
              </a:srgbClr>
            </a:outerShdw>
          </a:effectLst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868150" y="7067550"/>
            <a:ext cx="11868150" cy="3771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b="0" cap="small"/>
            </a:lvl1pPr>
            <a:lvl2pPr marL="0" indent="0" algn="ctr">
              <a:spcBef>
                <a:spcPts val="0"/>
              </a:spcBef>
              <a:buSzTx/>
              <a:buNone/>
              <a:defRPr b="0" cap="small"/>
            </a:lvl2pPr>
            <a:lvl3pPr marL="0" indent="0" algn="ctr">
              <a:spcBef>
                <a:spcPts val="0"/>
              </a:spcBef>
              <a:buSzTx/>
              <a:buNone/>
              <a:defRPr sz="4800" b="0" cap="small"/>
            </a:lvl3pPr>
            <a:lvl4pPr marL="0" indent="0" algn="ctr">
              <a:spcBef>
                <a:spcPts val="0"/>
              </a:spcBef>
              <a:buSzTx/>
              <a:buNone/>
              <a:defRPr sz="4800" b="0" cap="small"/>
            </a:lvl4pPr>
            <a:lvl5pPr marL="0" indent="0" algn="ctr">
              <a:spcBef>
                <a:spcPts val="0"/>
              </a:spcBef>
              <a:buSzTx/>
              <a:buNone/>
              <a:defRPr sz="4800" b="0" cap="sm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E46F9A-67D6-4BF2-80EE-1A12BBD617F4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76050-F8EB-425C-A369-FD97B91904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Star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"/>
          <p:cNvGrpSpPr/>
          <p:nvPr/>
        </p:nvGrpSpPr>
        <p:grpSpPr>
          <a:xfrm>
            <a:off x="0" y="-51041"/>
            <a:ext cx="24427626" cy="2197660"/>
            <a:chOff x="0" y="0"/>
            <a:chExt cx="24427625" cy="2197658"/>
          </a:xfrm>
        </p:grpSpPr>
        <p:grpSp>
          <p:nvGrpSpPr>
            <p:cNvPr id="8" name="Group"/>
            <p:cNvGrpSpPr/>
            <p:nvPr/>
          </p:nvGrpSpPr>
          <p:grpSpPr>
            <a:xfrm>
              <a:off x="0" y="0"/>
              <a:ext cx="24427626" cy="2197659"/>
              <a:chOff x="0" y="0"/>
              <a:chExt cx="24427625" cy="2197658"/>
            </a:xfrm>
          </p:grpSpPr>
          <p:pic>
            <p:nvPicPr>
              <p:cNvPr id="2" name="DSaAwJ Titles Frame no Book.png" descr="DSaAwJ Titles Frame no Book.png"/>
              <p:cNvPicPr>
                <a:picLocks/>
              </p:cNvPicPr>
              <p:nvPr/>
            </p:nvPicPr>
            <p:blipFill>
              <a:blip r:embed="rId5"/>
              <a:srcRect l="781" r="781" b="84722"/>
              <a:stretch>
                <a:fillRect/>
              </a:stretch>
            </p:blipFill>
            <p:spPr>
              <a:xfrm>
                <a:off x="0" y="51040"/>
                <a:ext cx="24384000" cy="21287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Rectangle"/>
              <p:cNvSpPr/>
              <p:nvPr/>
            </p:nvSpPr>
            <p:spPr>
              <a:xfrm>
                <a:off x="22117050" y="51040"/>
                <a:ext cx="2305050" cy="2133601"/>
              </a:xfrm>
              <a:prstGeom prst="rect">
                <a:avLst/>
              </a:prstGeom>
              <a:gradFill flip="none" rotWithShape="1">
                <a:gsLst>
                  <a:gs pos="25906">
                    <a:srgbClr val="495AA4"/>
                  </a:gs>
                  <a:gs pos="37280">
                    <a:srgbClr val="8F9FB4"/>
                  </a:gs>
                  <a:gs pos="62694">
                    <a:srgbClr val="D5E3C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defTabSz="876300">
                  <a:defRPr sz="6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4" name="Data Structures…"/>
              <p:cNvSpPr/>
              <p:nvPr/>
            </p:nvSpPr>
            <p:spPr>
              <a:xfrm>
                <a:off x="22208300" y="692390"/>
                <a:ext cx="2114551" cy="10223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/>
              <a:p>
                <a:pPr defTabSz="819150">
                  <a:defRPr sz="2000" b="1">
                    <a:solidFill>
                      <a:srgbClr val="000000"/>
                    </a:solidFill>
                    <a:latin typeface="Optima"/>
                    <a:ea typeface="Optima"/>
                    <a:cs typeface="Optima"/>
                    <a:sym typeface="Optima"/>
                  </a:defRPr>
                </a:pPr>
                <a:r>
                  <a:t>Data Structures</a:t>
                </a:r>
              </a:p>
              <a:p>
                <a:pPr defTabSz="819150">
                  <a:defRPr sz="2000" b="1">
                    <a:solidFill>
                      <a:srgbClr val="000000"/>
                    </a:solidFill>
                    <a:latin typeface="Optima"/>
                    <a:ea typeface="Optima"/>
                    <a:cs typeface="Optima"/>
                    <a:sym typeface="Optima"/>
                  </a:defRPr>
                </a:pPr>
                <a:r>
                  <a:t>and Abstractions</a:t>
                </a:r>
              </a:p>
              <a:p>
                <a:pPr defTabSz="819150">
                  <a:defRPr sz="2000" b="1">
                    <a:solidFill>
                      <a:srgbClr val="000000"/>
                    </a:solidFill>
                    <a:latin typeface="Optima"/>
                    <a:ea typeface="Optima"/>
                    <a:cs typeface="Optima"/>
                    <a:sym typeface="Optima"/>
                  </a:defRPr>
                </a:pPr>
                <a:r>
                  <a:t>with Java</a:t>
                </a:r>
              </a:p>
            </p:txBody>
          </p:sp>
          <p:pic>
            <p:nvPicPr>
              <p:cNvPr id="5" name="pearson.png" descr="pearson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36112" y="0"/>
                <a:ext cx="2071688" cy="6286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Frank M. Carrano"/>
              <p:cNvSpPr/>
              <p:nvPr/>
            </p:nvSpPr>
            <p:spPr>
              <a:xfrm>
                <a:off x="22027325" y="1771572"/>
                <a:ext cx="2400301" cy="4260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spAutoFit/>
              </a:bodyPr>
              <a:lstStyle>
                <a:lvl1pPr defTabSz="819150">
                  <a:defRPr sz="1800" b="1" cap="small">
                    <a:solidFill>
                      <a:srgbClr val="000000"/>
                    </a:solidFill>
                    <a:latin typeface="Optima"/>
                    <a:ea typeface="Optima"/>
                    <a:cs typeface="Optima"/>
                    <a:sym typeface="Optima"/>
                  </a:defRPr>
                </a:lvl1pPr>
              </a:lstStyle>
              <a:p>
                <a:r>
                  <a:t>Frank M. Carrano </a:t>
                </a:r>
              </a:p>
            </p:txBody>
          </p:sp>
          <p:sp>
            <p:nvSpPr>
              <p:cNvPr id="7" name="Line"/>
              <p:cNvSpPr/>
              <p:nvPr/>
            </p:nvSpPr>
            <p:spPr>
              <a:xfrm flipV="1">
                <a:off x="22686605" y="178457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9" name="Line"/>
            <p:cNvSpPr/>
            <p:nvPr/>
          </p:nvSpPr>
          <p:spPr>
            <a:xfrm flipV="1">
              <a:off x="22136100" y="51040"/>
              <a:ext cx="0" cy="2133601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1" name="W&amp;M Keynote Background.tiff" descr="W&amp;M Keynote Background.tiff"/>
          <p:cNvPicPr>
            <a:picLocks noChangeAspect="1"/>
          </p:cNvPicPr>
          <p:nvPr/>
        </p:nvPicPr>
        <p:blipFill>
          <a:blip r:embed="rId4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>
            <a:lvl1pPr>
              <a:buBlip>
                <a:blip r:embed="rId7"/>
              </a:buBlip>
            </a:lvl1pPr>
            <a:lvl2pPr marL="952500" indent="-571500">
              <a:buBlip>
                <a:blip r:embed="rId7"/>
              </a:buBlip>
              <a:defRPr sz="4800"/>
            </a:lvl2pPr>
            <a:lvl3pPr marL="1318846" indent="-556846">
              <a:buBlip>
                <a:blip r:embed="rId7"/>
              </a:buBlip>
              <a:defRPr sz="3800"/>
            </a:lvl3pPr>
            <a:lvl4pPr marL="1699846" indent="-556846">
              <a:buBlip>
                <a:blip r:embed="rId7"/>
              </a:buBlip>
              <a:defRPr sz="3800"/>
            </a:lvl4pPr>
            <a:lvl5pPr marL="2080846" indent="-556846">
              <a:buBlip>
                <a:blip r:embed="rId7"/>
              </a:buBlip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 defTabSz="819150"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FCEAD1B-9673-47A1-9807-E4D39CB406DC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60D59E-EFEF-48B8-B1AB-1853296F7B4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9pPr>
    </p:titleStyle>
    <p:bodyStyle>
      <a:lvl1pPr marL="571500" marR="0" indent="-571500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1pPr>
      <a:lvl2pPr marL="1023937" marR="0" indent="-64293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2pPr>
      <a:lvl3pPr marL="1553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3pPr>
      <a:lvl4pPr marL="1934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4pPr>
      <a:lvl5pPr marL="2315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5pPr>
      <a:lvl6pPr marL="2696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6pPr>
      <a:lvl7pPr marL="3077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7pPr>
      <a:lvl8pPr marL="3458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8pPr>
      <a:lvl9pPr marL="3839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Optima"/>
          <a:ea typeface="Optima"/>
          <a:cs typeface="Optima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1.jpe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naging External Dat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Managing External Data</a:t>
            </a:r>
          </a:p>
        </p:txBody>
      </p:sp>
      <p:sp>
        <p:nvSpPr>
          <p:cNvPr id="42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"/>
          <p:cNvSpPr/>
          <p:nvPr/>
        </p:nvSpPr>
        <p:spPr>
          <a:xfrm flipV="1">
            <a:off x="7187604" y="7090036"/>
            <a:ext cx="1209379" cy="1749326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 flipV="1">
            <a:off x="9436199" y="7109086"/>
            <a:ext cx="2104033" cy="418991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6" name="Line"/>
          <p:cNvSpPr/>
          <p:nvPr/>
        </p:nvSpPr>
        <p:spPr>
          <a:xfrm flipH="1" flipV="1">
            <a:off x="14683482" y="7109086"/>
            <a:ext cx="188019" cy="173890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Line"/>
          <p:cNvSpPr/>
          <p:nvPr/>
        </p:nvSpPr>
        <p:spPr>
          <a:xfrm flipH="1" flipV="1">
            <a:off x="17960082" y="7128136"/>
            <a:ext cx="649486" cy="1717775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Rounded Rectangle"/>
          <p:cNvSpPr/>
          <p:nvPr/>
        </p:nvSpPr>
        <p:spPr>
          <a:xfrm>
            <a:off x="11906250" y="8856726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9" name="Rounded Rectangle"/>
          <p:cNvSpPr/>
          <p:nvPr/>
        </p:nvSpPr>
        <p:spPr>
          <a:xfrm>
            <a:off x="18307050" y="8856726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0" name="Rounded Rectangle"/>
          <p:cNvSpPr/>
          <p:nvPr/>
        </p:nvSpPr>
        <p:spPr>
          <a:xfrm>
            <a:off x="3962400" y="11333226"/>
            <a:ext cx="97536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1" name="Rounded Rectangle"/>
          <p:cNvSpPr/>
          <p:nvPr/>
        </p:nvSpPr>
        <p:spPr>
          <a:xfrm>
            <a:off x="3124200" y="8856726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2" name="Rounded Rectangle"/>
          <p:cNvSpPr/>
          <p:nvPr/>
        </p:nvSpPr>
        <p:spPr>
          <a:xfrm>
            <a:off x="8229600" y="5770626"/>
            <a:ext cx="97536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53" name="Directory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Directory Management</a:t>
            </a:r>
          </a:p>
        </p:txBody>
      </p:sp>
      <p:sp>
        <p:nvSpPr>
          <p:cNvPr id="54" name="File systems use B-Trees to store sorted attributes…"/>
          <p:cNvSpPr txBox="1">
            <a:spLocks noGrp="1"/>
          </p:cNvSpPr>
          <p:nvPr>
            <p:ph type="body" sz="half" idx="1"/>
          </p:nvPr>
        </p:nvSpPr>
        <p:spPr>
          <a:xfrm>
            <a:off x="0" y="2495550"/>
            <a:ext cx="18976569" cy="3752850"/>
          </a:xfrm>
          <a:prstGeom prst="rect">
            <a:avLst/>
          </a:prstGeom>
          <a:effectLst>
            <a:outerShdw blurRad="127000" dir="2700000" rotWithShape="0">
              <a:srgbClr val="FFFFFF"/>
            </a:outerShdw>
          </a:effectLst>
        </p:spPr>
        <p:txBody>
          <a:bodyPr/>
          <a:lstStyle/>
          <a:p>
            <a:pPr marL="672084" indent="-672084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File systems use B-Trees to store sorted attributes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File Name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Security Information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Quotas</a:t>
            </a:r>
          </a:p>
        </p:txBody>
      </p:sp>
      <p:sp>
        <p:nvSpPr>
          <p:cNvPr id="55" name="aaa.txt"/>
          <p:cNvSpPr/>
          <p:nvPr/>
        </p:nvSpPr>
        <p:spPr>
          <a:xfrm>
            <a:off x="3305175" y="91329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aaa.txt</a:t>
            </a:r>
          </a:p>
        </p:txBody>
      </p:sp>
      <p:sp>
        <p:nvSpPr>
          <p:cNvPr id="56" name="bbb.txt"/>
          <p:cNvSpPr/>
          <p:nvPr/>
        </p:nvSpPr>
        <p:spPr>
          <a:xfrm>
            <a:off x="6181725" y="911390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bbb.txt</a:t>
            </a:r>
          </a:p>
        </p:txBody>
      </p:sp>
      <p:sp>
        <p:nvSpPr>
          <p:cNvPr id="57" name="fff.txt"/>
          <p:cNvSpPr/>
          <p:nvPr/>
        </p:nvSpPr>
        <p:spPr>
          <a:xfrm>
            <a:off x="4371975" y="1159040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fff.txt</a:t>
            </a:r>
          </a:p>
        </p:txBody>
      </p:sp>
      <p:sp>
        <p:nvSpPr>
          <p:cNvPr id="58" name="eee.txt"/>
          <p:cNvSpPr/>
          <p:nvPr/>
        </p:nvSpPr>
        <p:spPr>
          <a:xfrm>
            <a:off x="8772525" y="60087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eee.txt</a:t>
            </a:r>
          </a:p>
        </p:txBody>
      </p:sp>
      <p:sp>
        <p:nvSpPr>
          <p:cNvPr id="59" name="ggg.txt"/>
          <p:cNvSpPr/>
          <p:nvPr/>
        </p:nvSpPr>
        <p:spPr>
          <a:xfrm>
            <a:off x="7477125" y="1159040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ggg.txt</a:t>
            </a:r>
          </a:p>
        </p:txBody>
      </p:sp>
      <p:sp>
        <p:nvSpPr>
          <p:cNvPr id="60" name="hhh.txt"/>
          <p:cNvSpPr/>
          <p:nvPr/>
        </p:nvSpPr>
        <p:spPr>
          <a:xfrm>
            <a:off x="10639425" y="1159040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hhh.txt</a:t>
            </a:r>
          </a:p>
        </p:txBody>
      </p:sp>
      <p:sp>
        <p:nvSpPr>
          <p:cNvPr id="61" name="mmm.txt"/>
          <p:cNvSpPr/>
          <p:nvPr/>
        </p:nvSpPr>
        <p:spPr>
          <a:xfrm>
            <a:off x="11820525" y="60087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mmm.txt</a:t>
            </a:r>
          </a:p>
        </p:txBody>
      </p:sp>
      <p:sp>
        <p:nvSpPr>
          <p:cNvPr id="62" name="ppp.txt"/>
          <p:cNvSpPr/>
          <p:nvPr/>
        </p:nvSpPr>
        <p:spPr>
          <a:xfrm>
            <a:off x="12239625" y="91329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ppp.txt</a:t>
            </a:r>
          </a:p>
        </p:txBody>
      </p:sp>
      <p:sp>
        <p:nvSpPr>
          <p:cNvPr id="63" name="rrr.txt"/>
          <p:cNvSpPr/>
          <p:nvPr/>
        </p:nvSpPr>
        <p:spPr>
          <a:xfrm>
            <a:off x="14925675" y="911390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rrr.txt</a:t>
            </a:r>
          </a:p>
        </p:txBody>
      </p:sp>
      <p:sp>
        <p:nvSpPr>
          <p:cNvPr id="64" name="ttt.txt"/>
          <p:cNvSpPr/>
          <p:nvPr/>
        </p:nvSpPr>
        <p:spPr>
          <a:xfrm>
            <a:off x="15020925" y="60087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ttt.txt</a:t>
            </a:r>
          </a:p>
        </p:txBody>
      </p:sp>
      <p:sp>
        <p:nvSpPr>
          <p:cNvPr id="65" name="vvv.txt"/>
          <p:cNvSpPr/>
          <p:nvPr/>
        </p:nvSpPr>
        <p:spPr>
          <a:xfrm>
            <a:off x="18468975" y="90948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vvv.txt</a:t>
            </a:r>
          </a:p>
        </p:txBody>
      </p:sp>
      <p:sp>
        <p:nvSpPr>
          <p:cNvPr id="66" name="zzz.txt"/>
          <p:cNvSpPr/>
          <p:nvPr/>
        </p:nvSpPr>
        <p:spPr>
          <a:xfrm>
            <a:off x="21250275" y="9094851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zzz.txt</a:t>
            </a:r>
          </a:p>
        </p:txBody>
      </p:sp>
      <p:sp>
        <p:nvSpPr>
          <p:cNvPr id="67" name="aaa.txt…"/>
          <p:cNvSpPr/>
          <p:nvPr/>
        </p:nvSpPr>
        <p:spPr>
          <a:xfrm>
            <a:off x="521623" y="6380226"/>
            <a:ext cx="2092004" cy="588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aaa.txt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bbb.txt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eee.txt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fff.txt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ggg.txt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hhh.txt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mmm.txt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ppp.txt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rrr.txt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vvv.txt</a:t>
            </a:r>
          </a:p>
          <a:p>
            <a:pPr algn="l" defTabSz="81915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zzz.txt</a:t>
            </a:r>
          </a:p>
        </p:txBody>
      </p:sp>
      <p:sp>
        <p:nvSpPr>
          <p:cNvPr id="68" name="Line"/>
          <p:cNvSpPr/>
          <p:nvPr/>
        </p:nvSpPr>
        <p:spPr>
          <a:xfrm flipV="1">
            <a:off x="18002250" y="5089787"/>
            <a:ext cx="1329433" cy="757040"/>
          </a:xfrm>
          <a:prstGeom prst="line">
            <a:avLst/>
          </a:prstGeom>
          <a:ln w="127000">
            <a:solidFill>
              <a:srgbClr val="941100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Node…"/>
          <p:cNvSpPr/>
          <p:nvPr/>
        </p:nvSpPr>
        <p:spPr>
          <a:xfrm>
            <a:off x="19297650" y="3398901"/>
            <a:ext cx="4686300" cy="1924050"/>
          </a:xfrm>
          <a:prstGeom prst="roundRect">
            <a:avLst>
              <a:gd name="adj" fmla="val 14851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5000"/>
              </a:lnSpc>
              <a:tabLst>
                <a:tab pos="1257300" algn="l"/>
              </a:tabLst>
              <a:defRPr sz="42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Holds up to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values</a:t>
            </a:r>
          </a:p>
        </p:txBody>
      </p:sp>
      <p:sp>
        <p:nvSpPr>
          <p:cNvPr id="70" name="Line"/>
          <p:cNvSpPr/>
          <p:nvPr/>
        </p:nvSpPr>
        <p:spPr>
          <a:xfrm flipV="1">
            <a:off x="18288000" y="7126251"/>
            <a:ext cx="1349771" cy="644626"/>
          </a:xfrm>
          <a:prstGeom prst="line">
            <a:avLst/>
          </a:prstGeom>
          <a:ln w="127000">
            <a:solidFill>
              <a:srgbClr val="941100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Circle"/>
          <p:cNvSpPr/>
          <p:nvPr/>
        </p:nvSpPr>
        <p:spPr>
          <a:xfrm>
            <a:off x="12649200" y="3465576"/>
            <a:ext cx="895350" cy="895350"/>
          </a:xfrm>
          <a:prstGeom prst="ellipse">
            <a:avLst/>
          </a:prstGeom>
          <a:solidFill>
            <a:srgbClr val="FF9300"/>
          </a:solidFill>
          <a:ln w="12700"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2" name="ppp.txt?"/>
          <p:cNvSpPr/>
          <p:nvPr/>
        </p:nvSpPr>
        <p:spPr>
          <a:xfrm>
            <a:off x="11728003" y="3456051"/>
            <a:ext cx="3023494" cy="895350"/>
          </a:xfrm>
          <a:prstGeom prst="roundRect">
            <a:avLst>
              <a:gd name="adj" fmla="val 31915"/>
            </a:avLst>
          </a:prstGeom>
          <a:solidFill>
            <a:srgbClr val="FF7E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ppp.txt?</a:t>
            </a:r>
          </a:p>
        </p:txBody>
      </p:sp>
      <p:sp>
        <p:nvSpPr>
          <p:cNvPr id="73" name="Children…"/>
          <p:cNvSpPr/>
          <p:nvPr/>
        </p:nvSpPr>
        <p:spPr>
          <a:xfrm>
            <a:off x="19469100" y="6313551"/>
            <a:ext cx="4686300" cy="1504950"/>
          </a:xfrm>
          <a:prstGeom prst="roundRect">
            <a:avLst>
              <a:gd name="adj" fmla="val 1898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4300"/>
              </a:lnSpc>
              <a:tabLst>
                <a:tab pos="1257300" algn="l"/>
              </a:tabLst>
              <a:defRPr sz="3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Children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max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solidFill>
                  <a:srgbClr val="FFFB00"/>
                </a:solidFill>
              </a:rPr>
              <a:t> + 1</a:t>
            </a:r>
            <a:r>
              <a:t> children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pageCurlDoubl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6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3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4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404 0.102510" pathEditMode="relative">
                                      <p:cBhvr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04 0.102510 L -0.195935 0.105049" pathEditMode="relative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95935 0.105049 L -0.205570 0.229789 L -0.241964 0.323843" pathEditMode="relative">
                                      <p:cBhvr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41964 0.323843 L -0.394592 0.329861 L -0.395703 0.402083" pathEditMode="relative">
                                      <p:cBhvr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95703 0.402083 L -0.275391 0.414583" pathEditMode="relative">
                                      <p:cBhvr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65" dur="indefinite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75391 0.414583 L -0.172310 0.179644" pathEditMode="relative">
                                      <p:cBhvr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72" dur="indefinite" fill="hold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72310 0.179644 L -0.067236 0.229688" pathEditMode="relative">
                                      <p:cBhvr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79" dur="indefinite" fill="hold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67236 0.229688 L -0.147266 0.500738" pathEditMode="relative">
                                      <p:cBhvr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7266 0.500738 L -0.330615 0.501273 L -0.348828 0.584028" pathEditMode="relative">
                                      <p:cBhvr>
                                        <p:cTn id="1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48828 0.584028 L -0.219922 0.584028" pathEditMode="relative">
                                      <p:cBhvr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92" dur="indefinite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219922 0.584028 L -0.085547 0.585417" pathEditMode="relative">
                                      <p:cBhvr>
                                        <p:cTn id="1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99" dur="indefinite" fill="hold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85547 0.585417 L -0.140609 0.521528 L -0.048047 0.184028" pathEditMode="relative">
                                      <p:cBhvr>
                                        <p:cTn id="20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06" dur="indefinite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48047 0.184028 L 0.069922 0.220139 L 0.070898 0.331416" pathEditMode="relative">
                                      <p:cBhvr>
                                        <p:cTn id="20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13" dur="indefinite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0898 0.331416 L -0.018359 0.324306 L -0.035156 0.402177" pathEditMode="relative">
                                      <p:cBhvr>
                                        <p:cTn id="2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5156 0.402177 L 0.089453 0.415972" pathEditMode="relative">
                                      <p:cBhvr>
                                        <p:cTn id="2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23" dur="indefinite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89453 0.415972 L 0.067065 0.234180" pathEditMode="relative">
                                      <p:cBhvr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30" dur="indefinite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67065 0.234180 L 0.089453 0.174306" pathEditMode="relative">
                                      <p:cBhvr>
                                        <p:cTn id="2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89453 0.174306 L 0.201172 0.235417 L 0.229297 0.385417" pathEditMode="relative">
                                      <p:cBhvr>
                                        <p:cTn id="23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40" dur="indefinite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-1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29297 0.385417 L 0.355151 0.386806" pathEditMode="relative">
                                      <p:cBhvr>
                                        <p:cTn id="2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47" dur="indefinite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251" dur="indefinite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9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64" dur="indefinite" fill="hold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indefinite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68" dur="indefinite" fill="hold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indefinite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72" dur="indefinite" fill="hold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76" dur="indefinite" fill="hold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80" dur="indefinite" fill="hold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84" dur="indefinite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88" dur="indefinite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92" dur="indefinite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96" dur="indefinite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00" dur="indefinite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04" dur="indefinite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308" dur="indefinite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5965 0.135417" pathEditMode="relative">
                                      <p:cBhvr>
                                        <p:cTn id="3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65 0.135417 L 0.126156 0.135945" pathEditMode="relative">
                                      <p:cBhvr>
                                        <p:cTn id="3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56 0.135945 L 0.053906 0.141667 L 0.061849 0.338657" pathEditMode="relative">
                                      <p:cBhvr>
                                        <p:cTn id="32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849 0.338657 L 0.012455 0.468258" pathEditMode="relative">
                                      <p:cBhvr>
                                        <p:cTn id="3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build="p" bldLvl="5" animBg="1" advAuto="0"/>
      <p:bldP spid="55" grpId="0" animBg="1" advAuto="0"/>
      <p:bldP spid="55" grpId="1" animBg="1" advAuto="0"/>
      <p:bldP spid="55" grpId="2" animBg="1" advAuto="0"/>
      <p:bldP spid="56" grpId="0" animBg="1" advAuto="0"/>
      <p:bldP spid="56" grpId="1" animBg="1" advAuto="0"/>
      <p:bldP spid="56" grpId="2" animBg="1" advAuto="0"/>
      <p:bldP spid="57" grpId="0" animBg="1" advAuto="0"/>
      <p:bldP spid="57" grpId="1" animBg="1" advAuto="0"/>
      <p:bldP spid="57" grpId="2" animBg="1" advAuto="0"/>
      <p:bldP spid="58" grpId="0" animBg="1" advAuto="0"/>
      <p:bldP spid="58" grpId="1" animBg="1" advAuto="0"/>
      <p:bldP spid="58" grpId="2" animBg="1" advAuto="0"/>
      <p:bldP spid="59" grpId="0" animBg="1" advAuto="0"/>
      <p:bldP spid="59" grpId="1" animBg="1" advAuto="0"/>
      <p:bldP spid="59" grpId="2" animBg="1" advAuto="0"/>
      <p:bldP spid="60" grpId="0" animBg="1" advAuto="0"/>
      <p:bldP spid="60" grpId="1" animBg="1" advAuto="0"/>
      <p:bldP spid="60" grpId="2" animBg="1" advAuto="0"/>
      <p:bldP spid="61" grpId="0" animBg="1" advAuto="0"/>
      <p:bldP spid="61" grpId="1" animBg="1" advAuto="0"/>
      <p:bldP spid="61" grpId="2" animBg="1" advAuto="0"/>
      <p:bldP spid="62" grpId="0" animBg="1" advAuto="0"/>
      <p:bldP spid="62" grpId="1" animBg="1" advAuto="0"/>
      <p:bldP spid="62" grpId="2" animBg="1" advAuto="0"/>
      <p:bldP spid="63" grpId="0" animBg="1" advAuto="0"/>
      <p:bldP spid="63" grpId="1" animBg="1" advAuto="0"/>
      <p:bldP spid="63" grpId="2" animBg="1" advAuto="0"/>
      <p:bldP spid="64" grpId="0" animBg="1" advAuto="0"/>
      <p:bldP spid="64" grpId="1" animBg="1" advAuto="0"/>
      <p:bldP spid="64" grpId="2" animBg="1" advAuto="0"/>
      <p:bldP spid="65" grpId="0" animBg="1" advAuto="0"/>
      <p:bldP spid="65" grpId="1" animBg="1" advAuto="0"/>
      <p:bldP spid="65" grpId="2" animBg="1" advAuto="0"/>
      <p:bldP spid="66" grpId="0" animBg="1" advAuto="0"/>
      <p:bldP spid="66" grpId="1" animBg="1" advAuto="0"/>
      <p:bldP spid="66" grpId="2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1" grpId="1" animBg="1" advAuto="0"/>
      <p:bldP spid="72" grpId="0" animBg="1" advAuto="0"/>
      <p:bldP spid="7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"/>
          <p:cNvSpPr/>
          <p:nvPr/>
        </p:nvSpPr>
        <p:spPr>
          <a:xfrm flipV="1">
            <a:off x="7187604" y="7327780"/>
            <a:ext cx="1209379" cy="1749326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Line"/>
          <p:cNvSpPr/>
          <p:nvPr/>
        </p:nvSpPr>
        <p:spPr>
          <a:xfrm flipH="1" flipV="1">
            <a:off x="14465399" y="5079880"/>
            <a:ext cx="1072853" cy="91975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Line"/>
          <p:cNvSpPr/>
          <p:nvPr/>
        </p:nvSpPr>
        <p:spPr>
          <a:xfrm flipV="1">
            <a:off x="10629900" y="5098931"/>
            <a:ext cx="1130400" cy="90944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Line"/>
          <p:cNvSpPr/>
          <p:nvPr/>
        </p:nvSpPr>
        <p:spPr>
          <a:xfrm flipV="1">
            <a:off x="6705600" y="7384930"/>
            <a:ext cx="3367782" cy="414794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" name="Rounded Rectangle"/>
          <p:cNvSpPr/>
          <p:nvPr/>
        </p:nvSpPr>
        <p:spPr>
          <a:xfrm>
            <a:off x="12153900" y="6008370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0" name="Rounded Rectangle"/>
          <p:cNvSpPr/>
          <p:nvPr/>
        </p:nvSpPr>
        <p:spPr>
          <a:xfrm>
            <a:off x="8020050" y="6027420"/>
            <a:ext cx="37338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1" name="Rounded Rectangle"/>
          <p:cNvSpPr/>
          <p:nvPr/>
        </p:nvSpPr>
        <p:spPr>
          <a:xfrm>
            <a:off x="9220200" y="11551920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2" name="Rounded Rectangle"/>
          <p:cNvSpPr/>
          <p:nvPr/>
        </p:nvSpPr>
        <p:spPr>
          <a:xfrm>
            <a:off x="4191000" y="11570970"/>
            <a:ext cx="325755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3" name="Line"/>
          <p:cNvSpPr/>
          <p:nvPr/>
        </p:nvSpPr>
        <p:spPr>
          <a:xfrm flipV="1">
            <a:off x="10464898" y="7423030"/>
            <a:ext cx="2104034" cy="418991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 flipH="1" flipV="1">
            <a:off x="14683482" y="7346830"/>
            <a:ext cx="188019" cy="173890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" name="Line"/>
          <p:cNvSpPr/>
          <p:nvPr/>
        </p:nvSpPr>
        <p:spPr>
          <a:xfrm flipH="1" flipV="1">
            <a:off x="17960082" y="7365880"/>
            <a:ext cx="649486" cy="1717775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" name="Rounded Rectangle"/>
          <p:cNvSpPr/>
          <p:nvPr/>
        </p:nvSpPr>
        <p:spPr>
          <a:xfrm>
            <a:off x="3962400" y="11570970"/>
            <a:ext cx="97536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7" name="Rounded Rectangle"/>
          <p:cNvSpPr/>
          <p:nvPr/>
        </p:nvSpPr>
        <p:spPr>
          <a:xfrm>
            <a:off x="8229600" y="6008370"/>
            <a:ext cx="975360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8" name="Directory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Directory Management</a:t>
            </a:r>
          </a:p>
        </p:txBody>
      </p:sp>
      <p:sp>
        <p:nvSpPr>
          <p:cNvPr id="89" name="File systems use B-Trees to store sorted attributes…"/>
          <p:cNvSpPr txBox="1">
            <a:spLocks noGrp="1"/>
          </p:cNvSpPr>
          <p:nvPr>
            <p:ph type="body" sz="half" idx="1"/>
          </p:nvPr>
        </p:nvSpPr>
        <p:spPr>
          <a:xfrm>
            <a:off x="0" y="2495550"/>
            <a:ext cx="19953189" cy="4362450"/>
          </a:xfrm>
          <a:prstGeom prst="rect">
            <a:avLst/>
          </a:prstGeom>
          <a:effectLst>
            <a:outerShdw blurRad="127000" dir="2700000" rotWithShape="0">
              <a:srgbClr val="FFFFFF"/>
            </a:outerShdw>
          </a:effectLst>
        </p:spPr>
        <p:txBody>
          <a:bodyPr/>
          <a:lstStyle/>
          <a:p>
            <a:pPr marL="672084" indent="-672084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File systems use B-Trees to store sorted attributes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File Name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Security Information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3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Quotas</a:t>
            </a:r>
          </a:p>
        </p:txBody>
      </p:sp>
      <p:grpSp>
        <p:nvGrpSpPr>
          <p:cNvPr id="93" name="Group"/>
          <p:cNvGrpSpPr/>
          <p:nvPr/>
        </p:nvGrpSpPr>
        <p:grpSpPr>
          <a:xfrm>
            <a:off x="3124200" y="9094470"/>
            <a:ext cx="5791200" cy="1409700"/>
            <a:chOff x="0" y="0"/>
            <a:chExt cx="5791200" cy="1409700"/>
          </a:xfrm>
        </p:grpSpPr>
        <p:sp>
          <p:nvSpPr>
            <p:cNvPr id="90" name="Rounded Rectangle"/>
            <p:cNvSpPr/>
            <p:nvPr/>
          </p:nvSpPr>
          <p:spPr>
            <a:xfrm>
              <a:off x="0" y="0"/>
              <a:ext cx="57912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91" name="aaa.txt"/>
            <p:cNvSpPr/>
            <p:nvPr/>
          </p:nvSpPr>
          <p:spPr>
            <a:xfrm>
              <a:off x="180975" y="2762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aaa.txt</a:t>
              </a:r>
            </a:p>
          </p:txBody>
        </p:sp>
        <p:sp>
          <p:nvSpPr>
            <p:cNvPr id="92" name="bbb.txt"/>
            <p:cNvSpPr/>
            <p:nvPr/>
          </p:nvSpPr>
          <p:spPr>
            <a:xfrm>
              <a:off x="3057525" y="25717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bbb.txt</a:t>
              </a:r>
            </a:p>
          </p:txBody>
        </p:sp>
      </p:grpSp>
      <p:sp>
        <p:nvSpPr>
          <p:cNvPr id="94" name="fff.txt"/>
          <p:cNvSpPr/>
          <p:nvPr/>
        </p:nvSpPr>
        <p:spPr>
          <a:xfrm>
            <a:off x="4371975" y="1182814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fff.txt</a:t>
            </a:r>
          </a:p>
        </p:txBody>
      </p:sp>
      <p:sp>
        <p:nvSpPr>
          <p:cNvPr id="95" name="eee.txt"/>
          <p:cNvSpPr/>
          <p:nvPr/>
        </p:nvSpPr>
        <p:spPr>
          <a:xfrm>
            <a:off x="8772525" y="624649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eee.txt</a:t>
            </a:r>
          </a:p>
        </p:txBody>
      </p:sp>
      <p:sp>
        <p:nvSpPr>
          <p:cNvPr id="96" name="hhh.txt"/>
          <p:cNvSpPr/>
          <p:nvPr/>
        </p:nvSpPr>
        <p:spPr>
          <a:xfrm>
            <a:off x="10639425" y="1182814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hhh.txt</a:t>
            </a:r>
          </a:p>
        </p:txBody>
      </p:sp>
      <p:sp>
        <p:nvSpPr>
          <p:cNvPr id="97" name="mmm.txt"/>
          <p:cNvSpPr/>
          <p:nvPr/>
        </p:nvSpPr>
        <p:spPr>
          <a:xfrm>
            <a:off x="11820525" y="624649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mmm.txt</a:t>
            </a:r>
          </a:p>
        </p:txBody>
      </p:sp>
      <p:grpSp>
        <p:nvGrpSpPr>
          <p:cNvPr id="101" name="Group"/>
          <p:cNvGrpSpPr/>
          <p:nvPr/>
        </p:nvGrpSpPr>
        <p:grpSpPr>
          <a:xfrm>
            <a:off x="11906250" y="9094470"/>
            <a:ext cx="5791200" cy="1409700"/>
            <a:chOff x="0" y="0"/>
            <a:chExt cx="5791200" cy="1409700"/>
          </a:xfrm>
        </p:grpSpPr>
        <p:sp>
          <p:nvSpPr>
            <p:cNvPr id="98" name="Rounded Rectangle"/>
            <p:cNvSpPr/>
            <p:nvPr/>
          </p:nvSpPr>
          <p:spPr>
            <a:xfrm>
              <a:off x="0" y="0"/>
              <a:ext cx="57912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99" name="ppp.txt"/>
            <p:cNvSpPr/>
            <p:nvPr/>
          </p:nvSpPr>
          <p:spPr>
            <a:xfrm>
              <a:off x="333375" y="2762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ppp.txt</a:t>
              </a:r>
            </a:p>
          </p:txBody>
        </p:sp>
        <p:sp>
          <p:nvSpPr>
            <p:cNvPr id="100" name="rrr.txt"/>
            <p:cNvSpPr/>
            <p:nvPr/>
          </p:nvSpPr>
          <p:spPr>
            <a:xfrm>
              <a:off x="3019425" y="25717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rrr.txt</a:t>
              </a:r>
            </a:p>
          </p:txBody>
        </p:sp>
      </p:grpSp>
      <p:sp>
        <p:nvSpPr>
          <p:cNvPr id="102" name="ttt.txt"/>
          <p:cNvSpPr/>
          <p:nvPr/>
        </p:nvSpPr>
        <p:spPr>
          <a:xfrm>
            <a:off x="15020925" y="624649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ttt.txt</a:t>
            </a:r>
          </a:p>
        </p:txBody>
      </p:sp>
      <p:grpSp>
        <p:nvGrpSpPr>
          <p:cNvPr id="106" name="Group"/>
          <p:cNvGrpSpPr/>
          <p:nvPr/>
        </p:nvGrpSpPr>
        <p:grpSpPr>
          <a:xfrm>
            <a:off x="18307050" y="9094470"/>
            <a:ext cx="5791200" cy="1409700"/>
            <a:chOff x="0" y="0"/>
            <a:chExt cx="5791200" cy="1409700"/>
          </a:xfrm>
        </p:grpSpPr>
        <p:sp>
          <p:nvSpPr>
            <p:cNvPr id="103" name="Rounded Rectangle"/>
            <p:cNvSpPr/>
            <p:nvPr/>
          </p:nvSpPr>
          <p:spPr>
            <a:xfrm>
              <a:off x="0" y="0"/>
              <a:ext cx="57912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04" name="vvv.txt"/>
            <p:cNvSpPr/>
            <p:nvPr/>
          </p:nvSpPr>
          <p:spPr>
            <a:xfrm>
              <a:off x="161925" y="2381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vvv.txt</a:t>
              </a:r>
            </a:p>
          </p:txBody>
        </p:sp>
        <p:sp>
          <p:nvSpPr>
            <p:cNvPr id="105" name="zzz.txt"/>
            <p:cNvSpPr/>
            <p:nvPr/>
          </p:nvSpPr>
          <p:spPr>
            <a:xfrm>
              <a:off x="2943225" y="2381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zzz.txt</a:t>
              </a:r>
            </a:p>
          </p:txBody>
        </p:sp>
      </p:grpSp>
      <p:sp>
        <p:nvSpPr>
          <p:cNvPr id="107" name="jjj.txt"/>
          <p:cNvSpPr/>
          <p:nvPr/>
        </p:nvSpPr>
        <p:spPr>
          <a:xfrm>
            <a:off x="11991975" y="357949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jjj.txt</a:t>
            </a:r>
          </a:p>
        </p:txBody>
      </p:sp>
      <p:sp>
        <p:nvSpPr>
          <p:cNvPr id="108" name="Rounded Rectangle"/>
          <p:cNvSpPr/>
          <p:nvPr/>
        </p:nvSpPr>
        <p:spPr>
          <a:xfrm>
            <a:off x="11410950" y="3722370"/>
            <a:ext cx="3257550" cy="1409700"/>
          </a:xfrm>
          <a:prstGeom prst="roundRect">
            <a:avLst>
              <a:gd name="adj" fmla="val 9474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9" name="ggg.txt"/>
          <p:cNvSpPr/>
          <p:nvPr/>
        </p:nvSpPr>
        <p:spPr>
          <a:xfrm>
            <a:off x="7477125" y="1182814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ggg.txt</a:t>
            </a:r>
          </a:p>
        </p:txBody>
      </p:sp>
      <p:sp>
        <p:nvSpPr>
          <p:cNvPr id="110" name="This scenario resulted in:…"/>
          <p:cNvSpPr/>
          <p:nvPr/>
        </p:nvSpPr>
        <p:spPr>
          <a:xfrm>
            <a:off x="16649104" y="11361420"/>
            <a:ext cx="7258646" cy="1752600"/>
          </a:xfrm>
          <a:prstGeom prst="roundRect">
            <a:avLst>
              <a:gd name="adj" fmla="val 16304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i="1">
                <a:solidFill>
                  <a:srgbClr val="FFFB00"/>
                </a:solidFill>
              </a:rPr>
              <a:t>This</a:t>
            </a:r>
            <a:r>
              <a:t> scenario resulted in: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B00"/>
                </a:solidFill>
              </a:rPr>
              <a:t>5</a:t>
            </a:r>
            <a:r>
              <a:t> new nodes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FFFB00"/>
                </a:solidFill>
              </a:rPr>
              <a:t>2</a:t>
            </a:r>
            <a:r>
              <a:t> deleted nodes</a:t>
            </a:r>
          </a:p>
        </p:txBody>
      </p:sp>
      <p:sp>
        <p:nvSpPr>
          <p:cNvPr id="111" name="Node…"/>
          <p:cNvSpPr/>
          <p:nvPr/>
        </p:nvSpPr>
        <p:spPr>
          <a:xfrm>
            <a:off x="19297650" y="3636645"/>
            <a:ext cx="4686300" cy="1924050"/>
          </a:xfrm>
          <a:prstGeom prst="roundRect">
            <a:avLst>
              <a:gd name="adj" fmla="val 14851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5000"/>
              </a:lnSpc>
              <a:tabLst>
                <a:tab pos="1257300" algn="l"/>
              </a:tabLst>
              <a:defRPr sz="42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Holds up to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values</a:t>
            </a:r>
          </a:p>
        </p:txBody>
      </p:sp>
      <p:sp>
        <p:nvSpPr>
          <p:cNvPr id="112" name="Children…"/>
          <p:cNvSpPr/>
          <p:nvPr/>
        </p:nvSpPr>
        <p:spPr>
          <a:xfrm>
            <a:off x="19469100" y="6551295"/>
            <a:ext cx="4686300" cy="1504950"/>
          </a:xfrm>
          <a:prstGeom prst="roundRect">
            <a:avLst>
              <a:gd name="adj" fmla="val 1898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4300"/>
              </a:lnSpc>
              <a:tabLst>
                <a:tab pos="1257300" algn="l"/>
              </a:tabLst>
              <a:defRPr sz="3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Children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max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solidFill>
                  <a:srgbClr val="FFFB00"/>
                </a:solidFill>
              </a:rPr>
              <a:t> + 1</a:t>
            </a:r>
            <a:r>
              <a:t>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4972 0.139612" pathEditMode="relative">
                                      <p:cBhvr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972 0.139612 L -0.009725 0.136755" pathEditMode="relative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5 0.136755 L -0.178711 0.533767" pathEditMode="relative">
                                      <p:cBhvr>
                                        <p:cTn id="17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11 0.533767 L 0.016345 0.600723" pathEditMode="relative">
                                      <p:cBhvr>
                                        <p:cTn id="20" dur="7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6825 0.000022" pathEditMode="relative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5260 -0.000825" pathEditMode="relative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2344 0.000000" pathEditMode="relative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4001 0.001389" pathEditMode="relative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9987 0.000694" pathEditMode="relative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260 -0.000825 L 0.085563 -0.410091" pathEditMode="relative">
                                      <p:cBhvr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25 0.000022 L -0.000684 -0.000651" pathEditMode="relative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5" dur="1500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969 0.000000" pathEditMode="relative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9267 -0.000322" pathEditMode="relative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9189 0.000246" pathEditMode="relative">
                                      <p:cBhvr>
                                        <p:cTn id="6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63 -0.410091 L 0.174072 -0.573293" pathEditMode="relative">
                                      <p:cBhvr>
                                        <p:cTn id="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001 0.001389 L 0.000798 -0.000543" pathEditMode="relative">
                                      <p:cBhvr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80" dur="1500" fill="hold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  <p:bldP spid="77" grpId="0" animBg="1" advAuto="0"/>
      <p:bldP spid="78" grpId="0" animBg="1" advAuto="0"/>
      <p:bldP spid="79" grpId="0" animBg="1" advAuto="0"/>
      <p:bldP spid="80" grpId="0" animBg="1" advAuto="0"/>
      <p:bldP spid="81" grpId="0" animBg="1" advAuto="0"/>
      <p:bldP spid="82" grpId="0" animBg="1" advAuto="0"/>
      <p:bldP spid="86" grpId="0" animBg="1" advAuto="0"/>
      <p:bldP spid="87" grpId="0" animBg="1" advAuto="0"/>
      <p:bldP spid="107" grpId="0" animBg="1" advAuto="0"/>
      <p:bldP spid="108" grpId="0" animBg="1" advAuto="0"/>
      <p:bldP spid="11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irectory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Directory Management</a:t>
            </a:r>
          </a:p>
        </p:txBody>
      </p:sp>
      <p:sp>
        <p:nvSpPr>
          <p:cNvPr id="115" name="File systems use B-Trees to store sorted attributes…"/>
          <p:cNvSpPr txBox="1">
            <a:spLocks noGrp="1"/>
          </p:cNvSpPr>
          <p:nvPr>
            <p:ph type="body" sz="half" idx="1"/>
          </p:nvPr>
        </p:nvSpPr>
        <p:spPr>
          <a:xfrm>
            <a:off x="0" y="2495550"/>
            <a:ext cx="18665176" cy="4362450"/>
          </a:xfrm>
          <a:prstGeom prst="rect">
            <a:avLst/>
          </a:prstGeom>
          <a:effectLst>
            <a:outerShdw blurRad="127000" dir="2700000" rotWithShape="0">
              <a:srgbClr val="FFFFFF"/>
            </a:outerShdw>
          </a:effectLst>
        </p:spPr>
        <p:txBody>
          <a:bodyPr/>
          <a:lstStyle/>
          <a:p>
            <a:pPr marL="672084" indent="-672084">
              <a:spcBef>
                <a:spcPts val="2400"/>
              </a:spcBef>
              <a:buSzPct val="45000"/>
              <a:buFont typeface="American Typewriter"/>
              <a:buBlip>
                <a:blip r:embed="rId2"/>
              </a:buBlip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File systems use B-Trees to store sorted attributes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2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File Name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2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Security Information</a:t>
            </a:r>
          </a:p>
          <a:p>
            <a:pPr marL="1219708" lvl="1" indent="-597408">
              <a:spcBef>
                <a:spcPts val="2400"/>
              </a:spcBef>
              <a:buSzPct val="45000"/>
              <a:buFont typeface="American Typewriter"/>
              <a:buBlip>
                <a:blip r:embed="rId2"/>
              </a:buBlip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Quotas</a:t>
            </a:r>
          </a:p>
        </p:txBody>
      </p:sp>
      <p:sp>
        <p:nvSpPr>
          <p:cNvPr id="116" name="Line"/>
          <p:cNvSpPr/>
          <p:nvPr/>
        </p:nvSpPr>
        <p:spPr>
          <a:xfrm flipV="1">
            <a:off x="6705600" y="7567810"/>
            <a:ext cx="3367782" cy="414794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Line"/>
          <p:cNvSpPr/>
          <p:nvPr/>
        </p:nvSpPr>
        <p:spPr>
          <a:xfrm flipH="1" flipV="1">
            <a:off x="8963521" y="7586166"/>
            <a:ext cx="580530" cy="1705273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8" name="Line"/>
          <p:cNvSpPr/>
          <p:nvPr/>
        </p:nvSpPr>
        <p:spPr>
          <a:xfrm flipV="1">
            <a:off x="10934700" y="7601495"/>
            <a:ext cx="2104033" cy="418991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Line"/>
          <p:cNvSpPr/>
          <p:nvPr/>
        </p:nvSpPr>
        <p:spPr>
          <a:xfrm flipH="1" flipV="1">
            <a:off x="14683482" y="7529710"/>
            <a:ext cx="188019" cy="173890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0" name="Line"/>
          <p:cNvSpPr/>
          <p:nvPr/>
        </p:nvSpPr>
        <p:spPr>
          <a:xfrm flipH="1" flipV="1">
            <a:off x="17960082" y="7548760"/>
            <a:ext cx="649486" cy="1717775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 flipV="1">
            <a:off x="7187604" y="7510660"/>
            <a:ext cx="1209379" cy="1749326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" name="Line"/>
          <p:cNvSpPr/>
          <p:nvPr/>
        </p:nvSpPr>
        <p:spPr>
          <a:xfrm flipH="1" flipV="1">
            <a:off x="14465399" y="5262760"/>
            <a:ext cx="1072853" cy="91975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 flipV="1">
            <a:off x="10629900" y="5281811"/>
            <a:ext cx="1130400" cy="909440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4" name="Rounded Rectangle"/>
          <p:cNvSpPr/>
          <p:nvPr/>
        </p:nvSpPr>
        <p:spPr>
          <a:xfrm>
            <a:off x="12153900" y="6191250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5" name="Rounded Rectangle"/>
          <p:cNvSpPr/>
          <p:nvPr/>
        </p:nvSpPr>
        <p:spPr>
          <a:xfrm>
            <a:off x="8020050" y="6210300"/>
            <a:ext cx="373380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6" name="Rounded Rectangle"/>
          <p:cNvSpPr/>
          <p:nvPr/>
        </p:nvSpPr>
        <p:spPr>
          <a:xfrm>
            <a:off x="9220200" y="11734800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7" name="Rounded Rectangle"/>
          <p:cNvSpPr/>
          <p:nvPr/>
        </p:nvSpPr>
        <p:spPr>
          <a:xfrm>
            <a:off x="1466850" y="9277350"/>
            <a:ext cx="579120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8" name="aaa.txt"/>
          <p:cNvSpPr/>
          <p:nvPr/>
        </p:nvSpPr>
        <p:spPr>
          <a:xfrm>
            <a:off x="1647825" y="955357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aaa.txt</a:t>
            </a:r>
          </a:p>
        </p:txBody>
      </p:sp>
      <p:sp>
        <p:nvSpPr>
          <p:cNvPr id="129" name="bbb.txt"/>
          <p:cNvSpPr/>
          <p:nvPr/>
        </p:nvSpPr>
        <p:spPr>
          <a:xfrm>
            <a:off x="4524375" y="953452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bbb.txt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4191000" y="11753850"/>
            <a:ext cx="325755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31" name="fff.txt"/>
          <p:cNvSpPr/>
          <p:nvPr/>
        </p:nvSpPr>
        <p:spPr>
          <a:xfrm>
            <a:off x="4371975" y="1201102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fff.txt</a:t>
            </a:r>
          </a:p>
        </p:txBody>
      </p:sp>
      <p:sp>
        <p:nvSpPr>
          <p:cNvPr id="132" name="eee.txt"/>
          <p:cNvSpPr/>
          <p:nvPr/>
        </p:nvSpPr>
        <p:spPr>
          <a:xfrm>
            <a:off x="8772525" y="642937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eee.txt</a:t>
            </a:r>
          </a:p>
        </p:txBody>
      </p:sp>
      <p:sp>
        <p:nvSpPr>
          <p:cNvPr id="133" name="hhh.txt"/>
          <p:cNvSpPr/>
          <p:nvPr/>
        </p:nvSpPr>
        <p:spPr>
          <a:xfrm>
            <a:off x="9372600" y="1201102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hhh.txt</a:t>
            </a:r>
          </a:p>
        </p:txBody>
      </p:sp>
      <p:sp>
        <p:nvSpPr>
          <p:cNvPr id="134" name="mmm.txt"/>
          <p:cNvSpPr/>
          <p:nvPr/>
        </p:nvSpPr>
        <p:spPr>
          <a:xfrm>
            <a:off x="12306300" y="642937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mmm.txt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12382500" y="9277350"/>
            <a:ext cx="5791200" cy="1409700"/>
            <a:chOff x="0" y="0"/>
            <a:chExt cx="5791200" cy="1409700"/>
          </a:xfrm>
        </p:grpSpPr>
        <p:sp>
          <p:nvSpPr>
            <p:cNvPr id="135" name="Rounded Rectangle"/>
            <p:cNvSpPr/>
            <p:nvPr/>
          </p:nvSpPr>
          <p:spPr>
            <a:xfrm>
              <a:off x="0" y="0"/>
              <a:ext cx="57912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36" name="ppp.txt"/>
            <p:cNvSpPr/>
            <p:nvPr/>
          </p:nvSpPr>
          <p:spPr>
            <a:xfrm>
              <a:off x="333375" y="2762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ppp.txt</a:t>
              </a:r>
            </a:p>
          </p:txBody>
        </p:sp>
        <p:sp>
          <p:nvSpPr>
            <p:cNvPr id="137" name="rrr.txt"/>
            <p:cNvSpPr/>
            <p:nvPr/>
          </p:nvSpPr>
          <p:spPr>
            <a:xfrm>
              <a:off x="3019425" y="25717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rrr.txt</a:t>
              </a:r>
            </a:p>
          </p:txBody>
        </p:sp>
      </p:grpSp>
      <p:sp>
        <p:nvSpPr>
          <p:cNvPr id="139" name="ttt.txt"/>
          <p:cNvSpPr/>
          <p:nvPr/>
        </p:nvSpPr>
        <p:spPr>
          <a:xfrm>
            <a:off x="15020925" y="6429375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ttt.txt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18307050" y="9277350"/>
            <a:ext cx="5791200" cy="1409700"/>
            <a:chOff x="0" y="0"/>
            <a:chExt cx="5791200" cy="1409700"/>
          </a:xfrm>
        </p:grpSpPr>
        <p:sp>
          <p:nvSpPr>
            <p:cNvPr id="140" name="Rounded Rectangle"/>
            <p:cNvSpPr/>
            <p:nvPr/>
          </p:nvSpPr>
          <p:spPr>
            <a:xfrm>
              <a:off x="0" y="0"/>
              <a:ext cx="57912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41" name="vvv.txt"/>
            <p:cNvSpPr/>
            <p:nvPr/>
          </p:nvSpPr>
          <p:spPr>
            <a:xfrm>
              <a:off x="161925" y="2381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vvv.txt</a:t>
              </a:r>
            </a:p>
          </p:txBody>
        </p:sp>
        <p:sp>
          <p:nvSpPr>
            <p:cNvPr id="142" name="zzz.txt"/>
            <p:cNvSpPr/>
            <p:nvPr/>
          </p:nvSpPr>
          <p:spPr>
            <a:xfrm>
              <a:off x="2943225" y="2381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zzz.txt</a:t>
              </a:r>
            </a:p>
          </p:txBody>
        </p:sp>
      </p:grpSp>
      <p:sp>
        <p:nvSpPr>
          <p:cNvPr id="144" name="jjj.txt"/>
          <p:cNvSpPr/>
          <p:nvPr/>
        </p:nvSpPr>
        <p:spPr>
          <a:xfrm>
            <a:off x="12382500" y="12001500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jjj.txt</a:t>
            </a:r>
          </a:p>
        </p:txBody>
      </p:sp>
      <p:sp>
        <p:nvSpPr>
          <p:cNvPr id="145" name="Rounded Rectangle"/>
          <p:cNvSpPr/>
          <p:nvPr/>
        </p:nvSpPr>
        <p:spPr>
          <a:xfrm>
            <a:off x="11410950" y="3905250"/>
            <a:ext cx="3257550" cy="1409700"/>
          </a:xfrm>
          <a:prstGeom prst="roundRect">
            <a:avLst>
              <a:gd name="adj" fmla="val 9474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57150" tIns="57150" rIns="57150" bIns="57150" anchor="ctr"/>
          <a:lstStyle/>
          <a:p>
            <a:pPr defTabSz="685800">
              <a:lnSpc>
                <a:spcPts val="22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6" name="ggg.txt"/>
          <p:cNvSpPr/>
          <p:nvPr/>
        </p:nvSpPr>
        <p:spPr>
          <a:xfrm>
            <a:off x="11715750" y="4152900"/>
            <a:ext cx="2533650" cy="895350"/>
          </a:xfrm>
          <a:prstGeom prst="roundRect">
            <a:avLst>
              <a:gd name="adj" fmla="val 31915"/>
            </a:avLst>
          </a:prstGeom>
          <a:solidFill>
            <a:srgbClr val="FFFC79"/>
          </a:solid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ggg.txt</a:t>
            </a:r>
          </a:p>
        </p:txBody>
      </p:sp>
      <p:sp>
        <p:nvSpPr>
          <p:cNvPr id="147" name="Node…"/>
          <p:cNvSpPr/>
          <p:nvPr/>
        </p:nvSpPr>
        <p:spPr>
          <a:xfrm>
            <a:off x="19297650" y="3819525"/>
            <a:ext cx="4686300" cy="1924050"/>
          </a:xfrm>
          <a:prstGeom prst="roundRect">
            <a:avLst>
              <a:gd name="adj" fmla="val 14851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5000"/>
              </a:lnSpc>
              <a:tabLst>
                <a:tab pos="1257300" algn="l"/>
              </a:tabLst>
              <a:defRPr sz="42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Holds up to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values</a:t>
            </a:r>
          </a:p>
        </p:txBody>
      </p:sp>
      <p:sp>
        <p:nvSpPr>
          <p:cNvPr id="148" name="Children…"/>
          <p:cNvSpPr/>
          <p:nvPr/>
        </p:nvSpPr>
        <p:spPr>
          <a:xfrm>
            <a:off x="19469100" y="6734175"/>
            <a:ext cx="4686300" cy="1504950"/>
          </a:xfrm>
          <a:prstGeom prst="roundRect">
            <a:avLst>
              <a:gd name="adj" fmla="val 1898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4300"/>
              </a:lnSpc>
              <a:tabLst>
                <a:tab pos="1257300" algn="l"/>
              </a:tabLst>
              <a:defRPr sz="3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Children</a:t>
            </a:r>
          </a:p>
          <a:p>
            <a:pPr defTabSz="685800">
              <a:lnSpc>
                <a:spcPts val="3800"/>
              </a:lnSpc>
              <a:tabLst>
                <a:tab pos="1257300" algn="l"/>
              </a:tabLst>
              <a:defRPr sz="3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max </a:t>
            </a:r>
            <a:r>
              <a:rPr i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solidFill>
                  <a:srgbClr val="FFFB00"/>
                </a:solidFill>
              </a:rPr>
              <a:t> + 1</a:t>
            </a:r>
            <a:r>
              <a:t>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5859 -0.180556" pathEditMode="relative">
                                      <p:cBhvr>
                                        <p:cTn id="1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1198 -0.179470" pathEditMode="relative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225 -0.000427" pathEditMode="relative">
                                      <p:cBhvr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4289 -0.000506" pathEditMode="relative">
                                      <p:cBhvr>
                                        <p:cTn id="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3409 -0.001056" pathEditMode="relative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0" dur="500" fill="hold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289 -0.000506 L -0.018656 0.224986" pathEditMode="relative">
                                      <p:cBhvr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1558 -0.228769" pathEditMode="relative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3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TFS $MFT Directory Ent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NTFS $MFT Directory Entries</a:t>
            </a:r>
          </a:p>
        </p:txBody>
      </p:sp>
      <p:sp>
        <p:nvSpPr>
          <p:cNvPr id="151" name="Two types of $MFT Records for Folders (directories)…"/>
          <p:cNvSpPr txBox="1">
            <a:spLocks noGrp="1"/>
          </p:cNvSpPr>
          <p:nvPr>
            <p:ph type="body" idx="1"/>
          </p:nvPr>
        </p:nvSpPr>
        <p:spPr>
          <a:xfrm>
            <a:off x="190500" y="2105406"/>
            <a:ext cx="24003000" cy="11315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buBlip>
                <a:blip r:embed="rId2"/>
              </a:buBlip>
            </a:pPr>
            <a:r>
              <a:rPr dirty="0"/>
              <a:t>Two types of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$MFT</a:t>
            </a:r>
            <a:r>
              <a:rPr dirty="0"/>
              <a:t> Records for Folders (directories)</a:t>
            </a:r>
          </a:p>
          <a:p>
            <a:pPr lvl="1">
              <a:spcBef>
                <a:spcPts val="1600"/>
              </a:spcBef>
              <a:buBlip>
                <a:blip r:embed="rId2"/>
              </a:buBlip>
            </a:pPr>
            <a:r>
              <a:rPr dirty="0"/>
              <a:t>B-Tree of files and subfolders is resident in </a:t>
            </a:r>
            <a:r>
              <a:rPr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$INDEX_ROOT</a:t>
            </a:r>
            <a:r>
              <a:rPr dirty="0"/>
              <a:t> attribute (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0x90</a:t>
            </a:r>
            <a:r>
              <a:rPr dirty="0"/>
              <a:t>)</a:t>
            </a:r>
          </a:p>
        </p:txBody>
      </p:sp>
      <p:sp>
        <p:nvSpPr>
          <p:cNvPr id="152" name="MFT Directory Record"/>
          <p:cNvSpPr/>
          <p:nvPr/>
        </p:nvSpPr>
        <p:spPr>
          <a:xfrm>
            <a:off x="390525" y="10549128"/>
            <a:ext cx="23812500" cy="2171700"/>
          </a:xfrm>
          <a:prstGeom prst="roundRect">
            <a:avLst>
              <a:gd name="adj" fmla="val 9791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l" defTabSz="685800">
              <a:lnSpc>
                <a:spcPts val="4500"/>
              </a:lnSpc>
              <a:tabLst>
                <a:tab pos="1257300" algn="l"/>
              </a:tabLst>
              <a:defRPr sz="38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MFT Directory Record</a:t>
            </a:r>
          </a:p>
        </p:txBody>
      </p:sp>
      <p:sp>
        <p:nvSpPr>
          <p:cNvPr id="153" name="MFT Header"/>
          <p:cNvSpPr/>
          <p:nvPr/>
        </p:nvSpPr>
        <p:spPr>
          <a:xfrm>
            <a:off x="381000" y="10682478"/>
            <a:ext cx="1600200" cy="1905000"/>
          </a:xfrm>
          <a:prstGeom prst="roundRect">
            <a:avLst>
              <a:gd name="adj" fmla="val 10429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MFT Header</a:t>
            </a:r>
          </a:p>
        </p:txBody>
      </p:sp>
      <p:sp>
        <p:nvSpPr>
          <p:cNvPr id="154" name="$STANDARD_INFORMATION"/>
          <p:cNvSpPr/>
          <p:nvPr/>
        </p:nvSpPr>
        <p:spPr>
          <a:xfrm>
            <a:off x="1981200" y="10682478"/>
            <a:ext cx="4171950" cy="1905000"/>
          </a:xfrm>
          <a:prstGeom prst="roundRect">
            <a:avLst>
              <a:gd name="adj" fmla="val 908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$STANDARD_INFORMATION</a:t>
            </a:r>
          </a:p>
        </p:txBody>
      </p:sp>
      <p:sp>
        <p:nvSpPr>
          <p:cNvPr id="155" name="$BITMAP"/>
          <p:cNvSpPr/>
          <p:nvPr/>
        </p:nvSpPr>
        <p:spPr>
          <a:xfrm>
            <a:off x="21088350" y="10682478"/>
            <a:ext cx="2419350" cy="1905000"/>
          </a:xfrm>
          <a:prstGeom prst="roundRect">
            <a:avLst>
              <a:gd name="adj" fmla="val 908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$BITMAP</a:t>
            </a:r>
          </a:p>
        </p:txBody>
      </p:sp>
      <p:sp>
        <p:nvSpPr>
          <p:cNvPr id="156" name="$INDEX_ROOT"/>
          <p:cNvSpPr/>
          <p:nvPr/>
        </p:nvSpPr>
        <p:spPr>
          <a:xfrm>
            <a:off x="8877300" y="10682478"/>
            <a:ext cx="12211050" cy="1905000"/>
          </a:xfrm>
          <a:prstGeom prst="roundRect">
            <a:avLst>
              <a:gd name="adj" fmla="val 908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$INDEX_ROOT</a:t>
            </a:r>
          </a:p>
        </p:txBody>
      </p:sp>
      <p:sp>
        <p:nvSpPr>
          <p:cNvPr id="157" name="Content"/>
          <p:cNvSpPr/>
          <p:nvPr/>
        </p:nvSpPr>
        <p:spPr>
          <a:xfrm>
            <a:off x="11125200" y="10930128"/>
            <a:ext cx="9791700" cy="1409700"/>
          </a:xfrm>
          <a:prstGeom prst="roundRect">
            <a:avLst>
              <a:gd name="adj" fmla="val 11296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Content   </a:t>
            </a:r>
          </a:p>
        </p:txBody>
      </p:sp>
      <p:sp>
        <p:nvSpPr>
          <p:cNvPr id="158" name="Attr…"/>
          <p:cNvSpPr/>
          <p:nvPr/>
        </p:nvSpPr>
        <p:spPr>
          <a:xfrm>
            <a:off x="8877300" y="10930128"/>
            <a:ext cx="1447800" cy="1409700"/>
          </a:xfrm>
          <a:prstGeom prst="roundRect">
            <a:avLst>
              <a:gd name="adj" fmla="val 947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Header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$I30</a:t>
            </a:r>
          </a:p>
        </p:txBody>
      </p:sp>
      <p:sp>
        <p:nvSpPr>
          <p:cNvPr id="159" name="Loc/Siz"/>
          <p:cNvSpPr/>
          <p:nvPr/>
        </p:nvSpPr>
        <p:spPr>
          <a:xfrm rot="16200000">
            <a:off x="10020300" y="11253978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Loc/Siz</a:t>
            </a:r>
          </a:p>
        </p:txBody>
      </p:sp>
      <p:sp>
        <p:nvSpPr>
          <p:cNvPr id="160" name="Node Header"/>
          <p:cNvSpPr/>
          <p:nvPr/>
        </p:nvSpPr>
        <p:spPr>
          <a:xfrm rot="16200000">
            <a:off x="11029950" y="11234928"/>
            <a:ext cx="1219200" cy="800100"/>
          </a:xfrm>
          <a:prstGeom prst="roundRect">
            <a:avLst>
              <a:gd name="adj" fmla="val 16691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161" name="$FILE_NAME…"/>
          <p:cNvSpPr/>
          <p:nvPr/>
        </p:nvSpPr>
        <p:spPr>
          <a:xfrm>
            <a:off x="6153150" y="10682478"/>
            <a:ext cx="2724150" cy="1905000"/>
          </a:xfrm>
          <a:prstGeom prst="roundRect">
            <a:avLst>
              <a:gd name="adj" fmla="val 908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$FILE_NAME</a:t>
            </a:r>
          </a:p>
          <a:p>
            <a: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MyDirectory</a:t>
            </a:r>
          </a:p>
        </p:txBody>
      </p:sp>
      <p:sp>
        <p:nvSpPr>
          <p:cNvPr id="162" name="MyDirectory…"/>
          <p:cNvSpPr/>
          <p:nvPr/>
        </p:nvSpPr>
        <p:spPr>
          <a:xfrm>
            <a:off x="1181100" y="4053078"/>
            <a:ext cx="2876550" cy="2305050"/>
          </a:xfrm>
          <a:prstGeom prst="roundRect">
            <a:avLst>
              <a:gd name="adj" fmla="val 6415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ffectLst>
            <a:outerShdw blurRad="381000" dir="162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71450" tIns="171450" rIns="171450" bIns="171450" anchor="ctr"/>
          <a:lstStyle/>
          <a:p>
            <a:pPr algn="l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MyDirectory</a:t>
            </a:r>
          </a:p>
          <a:p>
            <a:pPr algn="l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--- file1</a:t>
            </a:r>
          </a:p>
          <a:p>
            <a:pPr algn="l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--- file2</a:t>
            </a:r>
          </a:p>
          <a:p>
            <a:pPr algn="l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--- file3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10287000" y="4053078"/>
            <a:ext cx="8801100" cy="1409700"/>
            <a:chOff x="0" y="0"/>
            <a:chExt cx="8801100" cy="1409700"/>
          </a:xfrm>
        </p:grpSpPr>
        <p:sp>
          <p:nvSpPr>
            <p:cNvPr id="163" name="Rounded Rectangle"/>
            <p:cNvSpPr/>
            <p:nvPr/>
          </p:nvSpPr>
          <p:spPr>
            <a:xfrm>
              <a:off x="0" y="0"/>
              <a:ext cx="8801100" cy="1409700"/>
            </a:xfrm>
            <a:prstGeom prst="roundRect">
              <a:avLst>
                <a:gd name="adj" fmla="val 9474"/>
              </a:avLst>
            </a:prstGeom>
            <a:blipFill rotWithShape="1">
              <a:blip r:embed="rId7"/>
              <a:srcRect/>
              <a:tile tx="0" ty="0" sx="100000" sy="100000" flip="none" algn="tl"/>
            </a:blip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defTabSz="685800">
                <a:lnSpc>
                  <a:spcPts val="2200"/>
                </a:lnSpc>
                <a:tabLst>
                  <a:tab pos="1257300" algn="l"/>
                </a:tabLst>
                <a:defRPr sz="2600" b="1">
                  <a:solidFill>
                    <a:srgbClr val="FFFFFF"/>
                  </a:solidFill>
                  <a:effectLst>
                    <a:outerShdw blurRad="127000" dist="76200" dir="5400000" rotWithShape="0">
                      <a:srgbClr val="000000">
                        <a:alpha val="80999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4" name="file1"/>
            <p:cNvSpPr/>
            <p:nvPr/>
          </p:nvSpPr>
          <p:spPr>
            <a:xfrm>
              <a:off x="161925" y="25717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file1</a:t>
              </a:r>
            </a:p>
          </p:txBody>
        </p:sp>
        <p:sp>
          <p:nvSpPr>
            <p:cNvPr id="165" name="file2"/>
            <p:cNvSpPr/>
            <p:nvPr/>
          </p:nvSpPr>
          <p:spPr>
            <a:xfrm>
              <a:off x="2981325" y="25717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file2</a:t>
              </a:r>
            </a:p>
          </p:txBody>
        </p:sp>
        <p:sp>
          <p:nvSpPr>
            <p:cNvPr id="166" name="file3"/>
            <p:cNvSpPr/>
            <p:nvPr/>
          </p:nvSpPr>
          <p:spPr>
            <a:xfrm>
              <a:off x="5857875" y="238125"/>
              <a:ext cx="2533650" cy="895350"/>
            </a:xfrm>
            <a:prstGeom prst="roundRect">
              <a:avLst>
                <a:gd name="adj" fmla="val 31915"/>
              </a:avLst>
            </a:prstGeom>
            <a:solidFill>
              <a:srgbClr val="FFFC79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36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file3</a:t>
              </a:r>
            </a:p>
          </p:txBody>
        </p:sp>
      </p:grpSp>
      <p:sp>
        <p:nvSpPr>
          <p:cNvPr id="168" name="Line"/>
          <p:cNvSpPr/>
          <p:nvPr/>
        </p:nvSpPr>
        <p:spPr>
          <a:xfrm>
            <a:off x="11991068" y="5215128"/>
            <a:ext cx="2114713" cy="5766049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14537977" y="5215128"/>
            <a:ext cx="2721101" cy="5876553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17741354" y="5001113"/>
            <a:ext cx="2246487" cy="6000751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" name="Node Entry"/>
          <p:cNvSpPr/>
          <p:nvPr/>
        </p:nvSpPr>
        <p:spPr>
          <a:xfrm>
            <a:off x="12058650" y="11006328"/>
            <a:ext cx="2971800" cy="1295400"/>
          </a:xfrm>
          <a:prstGeom prst="roundRect">
            <a:avLst>
              <a:gd name="adj" fmla="val 1229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172" name="Node Entry"/>
          <p:cNvSpPr/>
          <p:nvPr/>
        </p:nvSpPr>
        <p:spPr>
          <a:xfrm>
            <a:off x="15049500" y="10987278"/>
            <a:ext cx="2990850" cy="1295400"/>
          </a:xfrm>
          <a:prstGeom prst="roundRect">
            <a:avLst>
              <a:gd name="adj" fmla="val 1229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173" name="Node Entry"/>
          <p:cNvSpPr/>
          <p:nvPr/>
        </p:nvSpPr>
        <p:spPr>
          <a:xfrm>
            <a:off x="18040350" y="11006328"/>
            <a:ext cx="2838450" cy="1295400"/>
          </a:xfrm>
          <a:prstGeom prst="roundRect">
            <a:avLst>
              <a:gd name="adj" fmla="val 1229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174" name="$FILE…"/>
          <p:cNvSpPr/>
          <p:nvPr/>
        </p:nvSpPr>
        <p:spPr>
          <a:xfrm>
            <a:off x="13430250" y="11044428"/>
            <a:ext cx="1447800" cy="1219200"/>
          </a:xfrm>
          <a:prstGeom prst="roundRect">
            <a:avLst>
              <a:gd name="adj" fmla="val 1055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$FILE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</p:txBody>
      </p:sp>
      <p:sp>
        <p:nvSpPr>
          <p:cNvPr id="175" name="Entry Header"/>
          <p:cNvSpPr/>
          <p:nvPr/>
        </p:nvSpPr>
        <p:spPr>
          <a:xfrm>
            <a:off x="12172950" y="11044428"/>
            <a:ext cx="1219200" cy="1219200"/>
          </a:xfrm>
          <a:prstGeom prst="roundRect">
            <a:avLst>
              <a:gd name="adj" fmla="val 1095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176" name="$FILE…"/>
          <p:cNvSpPr/>
          <p:nvPr/>
        </p:nvSpPr>
        <p:spPr>
          <a:xfrm>
            <a:off x="16402050" y="11044428"/>
            <a:ext cx="1466850" cy="1219200"/>
          </a:xfrm>
          <a:prstGeom prst="roundRect">
            <a:avLst>
              <a:gd name="adj" fmla="val 1055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$FILE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</p:txBody>
      </p:sp>
      <p:sp>
        <p:nvSpPr>
          <p:cNvPr id="177" name="Entry Header"/>
          <p:cNvSpPr/>
          <p:nvPr/>
        </p:nvSpPr>
        <p:spPr>
          <a:xfrm>
            <a:off x="15144750" y="11044428"/>
            <a:ext cx="1219200" cy="1219200"/>
          </a:xfrm>
          <a:prstGeom prst="roundRect">
            <a:avLst>
              <a:gd name="adj" fmla="val 1095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178" name="$FILE…"/>
          <p:cNvSpPr/>
          <p:nvPr/>
        </p:nvSpPr>
        <p:spPr>
          <a:xfrm>
            <a:off x="19431000" y="11044428"/>
            <a:ext cx="1314450" cy="1219200"/>
          </a:xfrm>
          <a:prstGeom prst="roundRect">
            <a:avLst>
              <a:gd name="adj" fmla="val 10553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$FILE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</a:t>
            </a:r>
          </a:p>
          <a:p>
            <a:pPr defTabSz="685800">
              <a:lnSpc>
                <a:spcPts val="26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</p:txBody>
      </p:sp>
      <p:sp>
        <p:nvSpPr>
          <p:cNvPr id="179" name="Entry Header"/>
          <p:cNvSpPr/>
          <p:nvPr/>
        </p:nvSpPr>
        <p:spPr>
          <a:xfrm>
            <a:off x="18173700" y="11044428"/>
            <a:ext cx="1219200" cy="1219200"/>
          </a:xfrm>
          <a:prstGeom prst="roundRect">
            <a:avLst>
              <a:gd name="adj" fmla="val 1095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180" name="Leaf Node in B-Tree"/>
          <p:cNvSpPr txBox="1"/>
          <p:nvPr/>
        </p:nvSpPr>
        <p:spPr>
          <a:xfrm>
            <a:off x="460412" y="9380727"/>
            <a:ext cx="571178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Leaf Node in B-Tree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2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7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9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1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build="p" bldLvl="5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7" grpId="0" animBg="1" advAuto="0"/>
      <p:bldP spid="168" grpId="0" animBg="1" advAuto="0"/>
      <p:bldP spid="169" grpId="0" animBg="1" advAuto="0"/>
      <p:bldP spid="170" grpId="0" animBg="1" advAuto="0"/>
      <p:bldP spid="171" grpId="0" animBg="1" advAuto="0"/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FT Directory Record"/>
          <p:cNvSpPr/>
          <p:nvPr/>
        </p:nvSpPr>
        <p:spPr>
          <a:xfrm>
            <a:off x="390525" y="9506712"/>
            <a:ext cx="23812500" cy="2171700"/>
          </a:xfrm>
          <a:prstGeom prst="roundRect">
            <a:avLst>
              <a:gd name="adj" fmla="val 9791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l" defTabSz="685800">
              <a:lnSpc>
                <a:spcPts val="4500"/>
              </a:lnSpc>
              <a:tabLst>
                <a:tab pos="1257300" algn="l"/>
              </a:tabLst>
              <a:defRPr sz="38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 MFT Directory Record</a:t>
            </a:r>
          </a:p>
        </p:txBody>
      </p:sp>
      <p:sp>
        <p:nvSpPr>
          <p:cNvPr id="183" name="$INDEX_ALLOCATION"/>
          <p:cNvSpPr/>
          <p:nvPr/>
        </p:nvSpPr>
        <p:spPr>
          <a:xfrm>
            <a:off x="12553950" y="9640062"/>
            <a:ext cx="6419850" cy="1905000"/>
          </a:xfrm>
          <a:prstGeom prst="roundRect">
            <a:avLst>
              <a:gd name="adj" fmla="val 908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$INDEX_ALLOCATION</a:t>
            </a:r>
          </a:p>
        </p:txBody>
      </p:sp>
      <p:sp>
        <p:nvSpPr>
          <p:cNvPr id="184" name="$MFT Directory Ent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$MFT Directory Entries</a:t>
            </a:r>
          </a:p>
        </p:txBody>
      </p:sp>
      <p:sp>
        <p:nvSpPr>
          <p:cNvPr id="185" name="Two types of $MFT Records for Folders (directorie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buBlip>
                <a:blip r:embed="rId4"/>
              </a:buBlip>
            </a:pPr>
            <a:r>
              <a:t>Two types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$MFT</a:t>
            </a:r>
            <a:r>
              <a:t> Records for Folders (directories)</a:t>
            </a:r>
          </a:p>
          <a:p>
            <a:pPr lvl="1">
              <a:spcBef>
                <a:spcPts val="1600"/>
              </a:spcBef>
              <a:buBlip>
                <a:blip r:embed="rId4"/>
              </a:buBlip>
            </a:pPr>
            <a:r>
              <a:t>B-Tree of files and subfolders is resident in </a:t>
            </a:r>
            <a:r>
              <a:rPr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$INDEX_ROOT</a:t>
            </a:r>
            <a:r>
              <a:t> attribute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0x90</a:t>
            </a:r>
            <a:r>
              <a:t>)</a:t>
            </a:r>
          </a:p>
          <a:p>
            <a:pPr lvl="1">
              <a:spcBef>
                <a:spcPts val="1600"/>
              </a:spcBef>
              <a:buBlip>
                <a:blip r:embed="rId4"/>
              </a:buBlip>
            </a:pPr>
            <a:r>
              <a:t>B-Tree of files and subfolders is external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$MFT</a:t>
            </a:r>
            <a:r>
              <a:t> Record</a:t>
            </a:r>
          </a:p>
          <a:p>
            <a:pPr lvl="2">
              <a:spcBef>
                <a:spcPts val="1600"/>
              </a:spcBef>
              <a:buBlip>
                <a:blip r:embed="rId4"/>
              </a:buBlip>
            </a:pPr>
            <a:r>
              <a:rPr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$INDEX_ROOT</a:t>
            </a:r>
            <a:r>
              <a:t> attribute contains basic information</a:t>
            </a:r>
            <a:r>
              <a:rPr sz="4800"/>
              <a:t> (</a:t>
            </a:r>
            <a:r>
              <a:rPr sz="4800">
                <a:latin typeface="Courier New"/>
                <a:ea typeface="Courier New"/>
                <a:cs typeface="Courier New"/>
                <a:sym typeface="Courier New"/>
              </a:rPr>
              <a:t>0x90</a:t>
            </a:r>
            <a:r>
              <a:rPr sz="4800"/>
              <a:t>)</a:t>
            </a:r>
          </a:p>
          <a:p>
            <a:pPr lvl="2">
              <a:spcBef>
                <a:spcPts val="1600"/>
              </a:spcBef>
              <a:buBlip>
                <a:blip r:embed="rId4"/>
              </a:buBlip>
            </a:pPr>
            <a:r>
              <a:rPr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$INDEX_ALLOCATION</a:t>
            </a:r>
            <a:r>
              <a:t> attribute stores data runs for file containing B-Tree</a:t>
            </a:r>
            <a:r>
              <a:rPr sz="4800"/>
              <a:t> (</a:t>
            </a:r>
            <a:r>
              <a:rPr sz="4800">
                <a:latin typeface="Courier New"/>
                <a:ea typeface="Courier New"/>
                <a:cs typeface="Courier New"/>
                <a:sym typeface="Courier New"/>
              </a:rPr>
              <a:t>0xA0</a:t>
            </a:r>
            <a:r>
              <a:rPr sz="4800"/>
              <a:t>)</a:t>
            </a:r>
          </a:p>
        </p:txBody>
      </p:sp>
      <p:sp>
        <p:nvSpPr>
          <p:cNvPr id="186" name="MFT Header"/>
          <p:cNvSpPr/>
          <p:nvPr/>
        </p:nvSpPr>
        <p:spPr>
          <a:xfrm>
            <a:off x="381000" y="9640062"/>
            <a:ext cx="1600200" cy="1905000"/>
          </a:xfrm>
          <a:prstGeom prst="roundRect">
            <a:avLst>
              <a:gd name="adj" fmla="val 10429"/>
            </a:avLst>
          </a:prstGeom>
          <a:blipFill>
            <a:blip r:embed="rId5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MFT Header</a:t>
            </a:r>
          </a:p>
        </p:txBody>
      </p:sp>
      <p:sp>
        <p:nvSpPr>
          <p:cNvPr id="187" name="$STANDARD_INFORMATION"/>
          <p:cNvSpPr/>
          <p:nvPr/>
        </p:nvSpPr>
        <p:spPr>
          <a:xfrm>
            <a:off x="1981200" y="9640062"/>
            <a:ext cx="4171950" cy="1905000"/>
          </a:xfrm>
          <a:prstGeom prst="roundRect">
            <a:avLst>
              <a:gd name="adj" fmla="val 908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$STANDARD_INFORMATION</a:t>
            </a:r>
          </a:p>
        </p:txBody>
      </p:sp>
      <p:sp>
        <p:nvSpPr>
          <p:cNvPr id="188" name="$BITMAP"/>
          <p:cNvSpPr/>
          <p:nvPr/>
        </p:nvSpPr>
        <p:spPr>
          <a:xfrm>
            <a:off x="18973800" y="9640062"/>
            <a:ext cx="2419350" cy="1905000"/>
          </a:xfrm>
          <a:prstGeom prst="roundRect">
            <a:avLst>
              <a:gd name="adj" fmla="val 908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$BITMAP</a:t>
            </a:r>
          </a:p>
        </p:txBody>
      </p:sp>
      <p:sp>
        <p:nvSpPr>
          <p:cNvPr id="189" name="$INDEX_ROOT"/>
          <p:cNvSpPr/>
          <p:nvPr/>
        </p:nvSpPr>
        <p:spPr>
          <a:xfrm>
            <a:off x="8877300" y="9640062"/>
            <a:ext cx="3714750" cy="1905000"/>
          </a:xfrm>
          <a:prstGeom prst="roundRect">
            <a:avLst>
              <a:gd name="adj" fmla="val 908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$INDEX_ROOT</a:t>
            </a:r>
          </a:p>
        </p:txBody>
      </p:sp>
      <p:sp>
        <p:nvSpPr>
          <p:cNvPr id="190" name="Content"/>
          <p:cNvSpPr/>
          <p:nvPr/>
        </p:nvSpPr>
        <p:spPr>
          <a:xfrm>
            <a:off x="14973300" y="9887712"/>
            <a:ext cx="3867150" cy="1409700"/>
          </a:xfrm>
          <a:prstGeom prst="roundRect">
            <a:avLst>
              <a:gd name="adj" fmla="val 1211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Content</a:t>
            </a:r>
          </a:p>
        </p:txBody>
      </p:sp>
      <p:sp>
        <p:nvSpPr>
          <p:cNvPr id="191" name="Content"/>
          <p:cNvSpPr/>
          <p:nvPr/>
        </p:nvSpPr>
        <p:spPr>
          <a:xfrm>
            <a:off x="11258550" y="9887712"/>
            <a:ext cx="1123950" cy="1409700"/>
          </a:xfrm>
          <a:prstGeom prst="roundRect">
            <a:avLst>
              <a:gd name="adj" fmla="val 14168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/>
          <a:p>
            <a:pPr algn="r" defTabSz="685800">
              <a:lnSpc>
                <a:spcPts val="26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/>
              <a:t>Content</a:t>
            </a:r>
            <a:r>
              <a:t>   </a:t>
            </a:r>
          </a:p>
        </p:txBody>
      </p:sp>
      <p:sp>
        <p:nvSpPr>
          <p:cNvPr id="192" name="Attr…"/>
          <p:cNvSpPr/>
          <p:nvPr/>
        </p:nvSpPr>
        <p:spPr>
          <a:xfrm>
            <a:off x="9010650" y="9887712"/>
            <a:ext cx="1447800" cy="1409700"/>
          </a:xfrm>
          <a:prstGeom prst="roundRect">
            <a:avLst>
              <a:gd name="adj" fmla="val 947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Header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$I30</a:t>
            </a:r>
          </a:p>
        </p:txBody>
      </p:sp>
      <p:sp>
        <p:nvSpPr>
          <p:cNvPr id="193" name="Data Runs…"/>
          <p:cNvSpPr/>
          <p:nvPr/>
        </p:nvSpPr>
        <p:spPr>
          <a:xfrm>
            <a:off x="14973300" y="9982962"/>
            <a:ext cx="3714750" cy="1238250"/>
          </a:xfrm>
          <a:prstGeom prst="roundRect">
            <a:avLst>
              <a:gd name="adj" fmla="val 10785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Data Runs </a:t>
            </a:r>
          </a:p>
          <a:p>
            <a: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Similar to </a:t>
            </a:r>
            <a:br/>
            <a:r>
              <a:t>$DATA Attribute</a:t>
            </a:r>
          </a:p>
        </p:txBody>
      </p:sp>
      <p:sp>
        <p:nvSpPr>
          <p:cNvPr id="194" name="Loc/Siz"/>
          <p:cNvSpPr/>
          <p:nvPr/>
        </p:nvSpPr>
        <p:spPr>
          <a:xfrm rot="16200000">
            <a:off x="10153650" y="1019251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Loc/Siz</a:t>
            </a:r>
          </a:p>
        </p:txBody>
      </p:sp>
      <p:sp>
        <p:nvSpPr>
          <p:cNvPr id="195" name="Node Header"/>
          <p:cNvSpPr/>
          <p:nvPr/>
        </p:nvSpPr>
        <p:spPr>
          <a:xfrm rot="16200000">
            <a:off x="11106150" y="10192512"/>
            <a:ext cx="1219200" cy="800100"/>
          </a:xfrm>
          <a:prstGeom prst="roundRect">
            <a:avLst>
              <a:gd name="adj" fmla="val 16691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196" name="$FILE_NAME"/>
          <p:cNvSpPr/>
          <p:nvPr/>
        </p:nvSpPr>
        <p:spPr>
          <a:xfrm>
            <a:off x="6153150" y="9640062"/>
            <a:ext cx="2724150" cy="1905000"/>
          </a:xfrm>
          <a:prstGeom prst="roundRect">
            <a:avLst>
              <a:gd name="adj" fmla="val 908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197" name="Attr…"/>
          <p:cNvSpPr/>
          <p:nvPr/>
        </p:nvSpPr>
        <p:spPr>
          <a:xfrm>
            <a:off x="12725400" y="9887712"/>
            <a:ext cx="1447800" cy="1409700"/>
          </a:xfrm>
          <a:prstGeom prst="roundRect">
            <a:avLst>
              <a:gd name="adj" fmla="val 9474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Header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$I30</a:t>
            </a:r>
          </a:p>
        </p:txBody>
      </p:sp>
      <p:sp>
        <p:nvSpPr>
          <p:cNvPr id="198" name="Loc/Siz"/>
          <p:cNvSpPr/>
          <p:nvPr/>
        </p:nvSpPr>
        <p:spPr>
          <a:xfrm rot="16200000">
            <a:off x="13868400" y="1019251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Loc/Siz</a:t>
            </a:r>
          </a:p>
        </p:txBody>
      </p:sp>
      <p:sp>
        <p:nvSpPr>
          <p:cNvPr id="199" name="Interior Node in B-Tree"/>
          <p:cNvSpPr txBox="1"/>
          <p:nvPr/>
        </p:nvSpPr>
        <p:spPr>
          <a:xfrm>
            <a:off x="371474" y="8338311"/>
            <a:ext cx="661871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Interior Node in B-Tree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9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4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  <p:bldP spid="183" grpId="0" animBg="1" advAuto="0"/>
      <p:bldP spid="185" grpId="0" build="p" bldLvl="5" animBg="1" advAuto="0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194" grpId="0" animBg="1" advAuto="0"/>
      <p:bldP spid="195" grpId="0" animBg="1" advAuto="0"/>
      <p:bldP spid="196" grpId="0" animBg="1" advAuto="0"/>
      <p:bldP spid="197" grpId="0" animBg="1" advAuto="0"/>
      <p:bldP spid="19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ndex Buffer File"/>
          <p:cNvSpPr/>
          <p:nvPr/>
        </p:nvSpPr>
        <p:spPr>
          <a:xfrm>
            <a:off x="400050" y="5483352"/>
            <a:ext cx="23564850" cy="3962400"/>
          </a:xfrm>
          <a:prstGeom prst="roundRect">
            <a:avLst>
              <a:gd name="adj" fmla="val 4396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ffectLst>
            <a:outerShdw blurRad="381000" dir="162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b"/>
          <a:lstStyle>
            <a:lvl1pPr defTabSz="685800">
              <a:lnSpc>
                <a:spcPts val="4500"/>
              </a:lnSpc>
              <a:tabLst>
                <a:tab pos="1257300" algn="l"/>
              </a:tabLst>
              <a:defRPr sz="38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2600"/>
            </a:pPr>
            <a:r>
              <a:rPr sz="3800"/>
              <a:t>Index Buffer File</a:t>
            </a:r>
          </a:p>
        </p:txBody>
      </p:sp>
      <p:sp>
        <p:nvSpPr>
          <p:cNvPr id="202" name="MFT Directory Record"/>
          <p:cNvSpPr/>
          <p:nvPr/>
        </p:nvSpPr>
        <p:spPr>
          <a:xfrm>
            <a:off x="390525" y="10512552"/>
            <a:ext cx="23812500" cy="2171700"/>
          </a:xfrm>
          <a:prstGeom prst="roundRect">
            <a:avLst>
              <a:gd name="adj" fmla="val 9791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l" defTabSz="685800">
              <a:lnSpc>
                <a:spcPts val="4500"/>
              </a:lnSpc>
              <a:tabLst>
                <a:tab pos="1257300" algn="l"/>
              </a:tabLst>
              <a:defRPr sz="38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 MFT Directory Record</a:t>
            </a:r>
          </a:p>
        </p:txBody>
      </p:sp>
      <p:sp>
        <p:nvSpPr>
          <p:cNvPr id="203" name="$INDEX_ALLOCATION"/>
          <p:cNvSpPr/>
          <p:nvPr/>
        </p:nvSpPr>
        <p:spPr>
          <a:xfrm>
            <a:off x="12553950" y="10645902"/>
            <a:ext cx="6419850" cy="1905000"/>
          </a:xfrm>
          <a:prstGeom prst="roundRect">
            <a:avLst>
              <a:gd name="adj" fmla="val 908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$INDEX_ALLOCATION</a:t>
            </a:r>
          </a:p>
        </p:txBody>
      </p:sp>
      <p:sp>
        <p:nvSpPr>
          <p:cNvPr id="204" name="INDX Recor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r>
              <a:t>INDX Records</a:t>
            </a:r>
          </a:p>
        </p:txBody>
      </p:sp>
      <p:sp>
        <p:nvSpPr>
          <p:cNvPr id="205" name="File containing B-Tree Nodes is the Index Buffer file…"/>
          <p:cNvSpPr txBox="1">
            <a:spLocks noGrp="1"/>
          </p:cNvSpPr>
          <p:nvPr>
            <p:ph type="body" idx="1"/>
          </p:nvPr>
        </p:nvSpPr>
        <p:spPr>
          <a:xfrm>
            <a:off x="190500" y="2324862"/>
            <a:ext cx="24003000" cy="11315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Blip>
                <a:blip r:embed="rId5"/>
              </a:buBlip>
            </a:pPr>
            <a:r>
              <a:rPr sz="4000" dirty="0"/>
              <a:t>File containing B-Tree Nodes is the </a:t>
            </a:r>
            <a:r>
              <a:rPr sz="4000" i="1" dirty="0">
                <a:solidFill>
                  <a:srgbClr val="941100"/>
                </a:solidFill>
              </a:rPr>
              <a:t>Index Buffer</a:t>
            </a:r>
            <a:r>
              <a:rPr sz="4000" dirty="0"/>
              <a:t> file</a:t>
            </a:r>
          </a:p>
          <a:p>
            <a:pPr lvl="1">
              <a:spcBef>
                <a:spcPts val="600"/>
              </a:spcBef>
              <a:buBlip>
                <a:blip r:embed="rId5"/>
              </a:buBlip>
            </a:pPr>
            <a:r>
              <a:rPr sz="4000" dirty="0"/>
              <a:t>Comprised of </a:t>
            </a:r>
            <a:r>
              <a:rPr sz="4000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INDX</a:t>
            </a:r>
            <a:r>
              <a:rPr sz="4000" dirty="0"/>
              <a:t> Records - one per node</a:t>
            </a:r>
          </a:p>
          <a:p>
            <a:pPr lvl="1">
              <a:spcBef>
                <a:spcPts val="600"/>
              </a:spcBef>
              <a:buBlip>
                <a:blip r:embed="rId5"/>
              </a:buBlip>
            </a:pPr>
            <a:r>
              <a:rPr sz="4000" dirty="0"/>
              <a:t>Each record is typically one cluster</a:t>
            </a:r>
          </a:p>
          <a:p>
            <a:pPr lvl="1">
              <a:spcBef>
                <a:spcPts val="600"/>
              </a:spcBef>
              <a:buBlip>
                <a:blip r:embed="rId5"/>
              </a:buBlip>
            </a:pPr>
            <a:r>
              <a:rPr sz="4000" dirty="0"/>
              <a:t>Record contains </a:t>
            </a:r>
            <a:r>
              <a:rPr sz="4000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$FILE_HEADER</a:t>
            </a:r>
            <a:r>
              <a:rPr sz="4000" dirty="0"/>
              <a:t> attributes for files and subfolders</a:t>
            </a:r>
          </a:p>
        </p:txBody>
      </p:sp>
      <p:sp>
        <p:nvSpPr>
          <p:cNvPr id="206" name="MFT Header"/>
          <p:cNvSpPr/>
          <p:nvPr/>
        </p:nvSpPr>
        <p:spPr>
          <a:xfrm>
            <a:off x="381000" y="10645902"/>
            <a:ext cx="1600200" cy="1905000"/>
          </a:xfrm>
          <a:prstGeom prst="roundRect">
            <a:avLst>
              <a:gd name="adj" fmla="val 10429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MFT Header</a:t>
            </a:r>
          </a:p>
        </p:txBody>
      </p:sp>
      <p:sp>
        <p:nvSpPr>
          <p:cNvPr id="207" name="$STANDARD_INFORMATION"/>
          <p:cNvSpPr/>
          <p:nvPr/>
        </p:nvSpPr>
        <p:spPr>
          <a:xfrm>
            <a:off x="1981200" y="10645902"/>
            <a:ext cx="4171950" cy="1905000"/>
          </a:xfrm>
          <a:prstGeom prst="roundRect">
            <a:avLst>
              <a:gd name="adj" fmla="val 908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$STANDARD_INFORMATION</a:t>
            </a:r>
          </a:p>
        </p:txBody>
      </p:sp>
      <p:sp>
        <p:nvSpPr>
          <p:cNvPr id="208" name="$BITMAP"/>
          <p:cNvSpPr/>
          <p:nvPr/>
        </p:nvSpPr>
        <p:spPr>
          <a:xfrm>
            <a:off x="18973800" y="10645902"/>
            <a:ext cx="2419350" cy="1905000"/>
          </a:xfrm>
          <a:prstGeom prst="roundRect">
            <a:avLst>
              <a:gd name="adj" fmla="val 908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$BITMAP</a:t>
            </a:r>
          </a:p>
        </p:txBody>
      </p:sp>
      <p:sp>
        <p:nvSpPr>
          <p:cNvPr id="209" name="$INDEX_ROOT"/>
          <p:cNvSpPr/>
          <p:nvPr/>
        </p:nvSpPr>
        <p:spPr>
          <a:xfrm>
            <a:off x="8877300" y="10645902"/>
            <a:ext cx="3714750" cy="1905000"/>
          </a:xfrm>
          <a:prstGeom prst="roundRect">
            <a:avLst>
              <a:gd name="adj" fmla="val 908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$INDEX_ROOT</a:t>
            </a:r>
          </a:p>
        </p:txBody>
      </p:sp>
      <p:sp>
        <p:nvSpPr>
          <p:cNvPr id="210" name="Content"/>
          <p:cNvSpPr/>
          <p:nvPr/>
        </p:nvSpPr>
        <p:spPr>
          <a:xfrm>
            <a:off x="14973300" y="10893552"/>
            <a:ext cx="3867150" cy="1409700"/>
          </a:xfrm>
          <a:prstGeom prst="roundRect">
            <a:avLst>
              <a:gd name="adj" fmla="val 1211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Content</a:t>
            </a:r>
          </a:p>
        </p:txBody>
      </p:sp>
      <p:sp>
        <p:nvSpPr>
          <p:cNvPr id="211" name="Content"/>
          <p:cNvSpPr/>
          <p:nvPr/>
        </p:nvSpPr>
        <p:spPr>
          <a:xfrm>
            <a:off x="11258550" y="10893552"/>
            <a:ext cx="1123950" cy="1409700"/>
          </a:xfrm>
          <a:prstGeom prst="roundRect">
            <a:avLst>
              <a:gd name="adj" fmla="val 14168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/>
          <a:p>
            <a:pPr algn="r" defTabSz="685800">
              <a:lnSpc>
                <a:spcPts val="26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/>
              <a:t>Content</a:t>
            </a:r>
            <a:r>
              <a:t>   </a:t>
            </a:r>
          </a:p>
        </p:txBody>
      </p:sp>
      <p:sp>
        <p:nvSpPr>
          <p:cNvPr id="212" name="Attr…"/>
          <p:cNvSpPr/>
          <p:nvPr/>
        </p:nvSpPr>
        <p:spPr>
          <a:xfrm>
            <a:off x="9010650" y="10893552"/>
            <a:ext cx="1447800" cy="1409700"/>
          </a:xfrm>
          <a:prstGeom prst="roundRect">
            <a:avLst>
              <a:gd name="adj" fmla="val 9474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Header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$I30</a:t>
            </a:r>
          </a:p>
        </p:txBody>
      </p:sp>
      <p:sp>
        <p:nvSpPr>
          <p:cNvPr id="213" name="Loc/Siz"/>
          <p:cNvSpPr/>
          <p:nvPr/>
        </p:nvSpPr>
        <p:spPr>
          <a:xfrm rot="16200000">
            <a:off x="10153650" y="1119835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Loc/Siz</a:t>
            </a:r>
          </a:p>
        </p:txBody>
      </p:sp>
      <p:sp>
        <p:nvSpPr>
          <p:cNvPr id="214" name="Node Header"/>
          <p:cNvSpPr/>
          <p:nvPr/>
        </p:nvSpPr>
        <p:spPr>
          <a:xfrm rot="16200000">
            <a:off x="11106150" y="11198352"/>
            <a:ext cx="12192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215" name="$FILE_NAME"/>
          <p:cNvSpPr/>
          <p:nvPr/>
        </p:nvSpPr>
        <p:spPr>
          <a:xfrm>
            <a:off x="6153150" y="10645902"/>
            <a:ext cx="2724150" cy="1905000"/>
          </a:xfrm>
          <a:prstGeom prst="roundRect">
            <a:avLst>
              <a:gd name="adj" fmla="val 908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16" name="Attr…"/>
          <p:cNvSpPr/>
          <p:nvPr/>
        </p:nvSpPr>
        <p:spPr>
          <a:xfrm>
            <a:off x="12725400" y="10893552"/>
            <a:ext cx="1447800" cy="1409700"/>
          </a:xfrm>
          <a:prstGeom prst="roundRect">
            <a:avLst>
              <a:gd name="adj" fmla="val 9474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Attr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Header</a:t>
            </a:r>
          </a:p>
          <a:p>
            <a: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B00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$I30</a:t>
            </a:r>
          </a:p>
        </p:txBody>
      </p:sp>
      <p:sp>
        <p:nvSpPr>
          <p:cNvPr id="217" name="Loc/Siz"/>
          <p:cNvSpPr/>
          <p:nvPr/>
        </p:nvSpPr>
        <p:spPr>
          <a:xfrm rot="16200000">
            <a:off x="13868400" y="1119835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Loc/Siz</a:t>
            </a:r>
          </a:p>
        </p:txBody>
      </p:sp>
      <p:sp>
        <p:nvSpPr>
          <p:cNvPr id="218" name="INDX Record"/>
          <p:cNvSpPr/>
          <p:nvPr/>
        </p:nvSpPr>
        <p:spPr>
          <a:xfrm>
            <a:off x="542925" y="5597652"/>
            <a:ext cx="23221950" cy="1162050"/>
          </a:xfrm>
          <a:prstGeom prst="roundRect">
            <a:avLst>
              <a:gd name="adj" fmla="val 5981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r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INDX Record</a:t>
            </a:r>
          </a:p>
        </p:txBody>
      </p:sp>
      <p:sp>
        <p:nvSpPr>
          <p:cNvPr id="219" name="Line"/>
          <p:cNvSpPr/>
          <p:nvPr/>
        </p:nvSpPr>
        <p:spPr>
          <a:xfrm>
            <a:off x="13922201" y="9291119"/>
            <a:ext cx="1440880" cy="1824932"/>
          </a:xfrm>
          <a:prstGeom prst="line">
            <a:avLst/>
          </a:prstGeom>
          <a:ln w="127000">
            <a:solidFill>
              <a:srgbClr val="D3A35A"/>
            </a:solidFill>
            <a:miter lim="400000"/>
            <a:headEnd type="stealth"/>
          </a:ln>
          <a:effectLst>
            <a:outerShdw blurRad="127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" name="Data Runs…"/>
          <p:cNvSpPr/>
          <p:nvPr/>
        </p:nvSpPr>
        <p:spPr>
          <a:xfrm>
            <a:off x="14973300" y="10988802"/>
            <a:ext cx="3714750" cy="1238250"/>
          </a:xfrm>
          <a:prstGeom prst="roundRect">
            <a:avLst>
              <a:gd name="adj" fmla="val 10785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Data Runs </a:t>
            </a:r>
          </a:p>
          <a:p>
            <a:pPr defTabSz="685800">
              <a:lnSpc>
                <a:spcPts val="28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t>Similar to </a:t>
            </a:r>
            <a:br/>
            <a:r>
              <a:t>$DATA Attribute</a:t>
            </a:r>
          </a:p>
        </p:txBody>
      </p:sp>
      <p:sp>
        <p:nvSpPr>
          <p:cNvPr id="221" name="INDX Record"/>
          <p:cNvSpPr/>
          <p:nvPr/>
        </p:nvSpPr>
        <p:spPr>
          <a:xfrm>
            <a:off x="523875" y="6588252"/>
            <a:ext cx="23221950" cy="990600"/>
          </a:xfrm>
          <a:prstGeom prst="roundRect">
            <a:avLst>
              <a:gd name="adj" fmla="val 7016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r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INDX Record</a:t>
            </a:r>
          </a:p>
        </p:txBody>
      </p:sp>
      <p:sp>
        <p:nvSpPr>
          <p:cNvPr id="222" name="INDX Record"/>
          <p:cNvSpPr/>
          <p:nvPr/>
        </p:nvSpPr>
        <p:spPr>
          <a:xfrm>
            <a:off x="523875" y="7578852"/>
            <a:ext cx="23221950" cy="990600"/>
          </a:xfrm>
          <a:prstGeom prst="roundRect">
            <a:avLst>
              <a:gd name="adj" fmla="val 7016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5715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algn="r"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INDX Record</a:t>
            </a:r>
          </a:p>
        </p:txBody>
      </p:sp>
      <p:sp>
        <p:nvSpPr>
          <p:cNvPr id="223" name="INDX Header"/>
          <p:cNvSpPr/>
          <p:nvPr/>
        </p:nvSpPr>
        <p:spPr>
          <a:xfrm>
            <a:off x="628650" y="5673852"/>
            <a:ext cx="2724150" cy="819150"/>
          </a:xfrm>
          <a:prstGeom prst="roundRect">
            <a:avLst>
              <a:gd name="adj" fmla="val 2037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INDX Header</a:t>
            </a:r>
          </a:p>
        </p:txBody>
      </p:sp>
      <p:sp>
        <p:nvSpPr>
          <p:cNvPr id="224" name="INDX Header"/>
          <p:cNvSpPr/>
          <p:nvPr/>
        </p:nvSpPr>
        <p:spPr>
          <a:xfrm>
            <a:off x="628650" y="6683502"/>
            <a:ext cx="2724150" cy="819150"/>
          </a:xfrm>
          <a:prstGeom prst="roundRect">
            <a:avLst>
              <a:gd name="adj" fmla="val 2037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INDX Header</a:t>
            </a:r>
          </a:p>
        </p:txBody>
      </p:sp>
      <p:sp>
        <p:nvSpPr>
          <p:cNvPr id="225" name="INDX Header"/>
          <p:cNvSpPr/>
          <p:nvPr/>
        </p:nvSpPr>
        <p:spPr>
          <a:xfrm>
            <a:off x="628650" y="7674102"/>
            <a:ext cx="2724150" cy="819150"/>
          </a:xfrm>
          <a:prstGeom prst="roundRect">
            <a:avLst>
              <a:gd name="adj" fmla="val 20373"/>
            </a:avLst>
          </a:prstGeom>
          <a:blipFill>
            <a:blip r:embed="rId6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3100"/>
              </a:lnSpc>
              <a:tabLst>
                <a:tab pos="1257300" algn="l"/>
              </a:tabLst>
              <a:defRPr sz="2600" b="1">
                <a:solidFill>
                  <a:srgbClr val="FFFFFF"/>
                </a:solidFill>
                <a:effectLst>
                  <a:outerShdw blurRad="139700" dist="88900" dir="54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INDX Header</a:t>
            </a:r>
          </a:p>
        </p:txBody>
      </p:sp>
      <p:sp>
        <p:nvSpPr>
          <p:cNvPr id="226" name="Node Header"/>
          <p:cNvSpPr/>
          <p:nvPr/>
        </p:nvSpPr>
        <p:spPr>
          <a:xfrm>
            <a:off x="3352800" y="569290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227" name="Node Header"/>
          <p:cNvSpPr/>
          <p:nvPr/>
        </p:nvSpPr>
        <p:spPr>
          <a:xfrm>
            <a:off x="3352800" y="668350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228" name="Node Header"/>
          <p:cNvSpPr/>
          <p:nvPr/>
        </p:nvSpPr>
        <p:spPr>
          <a:xfrm>
            <a:off x="3352800" y="7712202"/>
            <a:ext cx="1409700" cy="800100"/>
          </a:xfrm>
          <a:prstGeom prst="roundRect">
            <a:avLst>
              <a:gd name="adj" fmla="val 16691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17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Node Header</a:t>
            </a:r>
          </a:p>
        </p:txBody>
      </p:sp>
      <p:sp>
        <p:nvSpPr>
          <p:cNvPr id="229" name="Node Entry"/>
          <p:cNvSpPr/>
          <p:nvPr/>
        </p:nvSpPr>
        <p:spPr>
          <a:xfrm>
            <a:off x="4800600" y="56929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0" name="Node Entry"/>
          <p:cNvSpPr/>
          <p:nvPr/>
        </p:nvSpPr>
        <p:spPr>
          <a:xfrm>
            <a:off x="8705850" y="56929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1" name="Node Entry"/>
          <p:cNvSpPr/>
          <p:nvPr/>
        </p:nvSpPr>
        <p:spPr>
          <a:xfrm>
            <a:off x="12611100" y="56929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2" name="Node Entry"/>
          <p:cNvSpPr/>
          <p:nvPr/>
        </p:nvSpPr>
        <p:spPr>
          <a:xfrm>
            <a:off x="4800600" y="666445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3" name="Node Entry"/>
          <p:cNvSpPr/>
          <p:nvPr/>
        </p:nvSpPr>
        <p:spPr>
          <a:xfrm>
            <a:off x="4800600" y="77122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4" name="Node Entry"/>
          <p:cNvSpPr/>
          <p:nvPr/>
        </p:nvSpPr>
        <p:spPr>
          <a:xfrm>
            <a:off x="8705850" y="77122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5" name="Node Entry"/>
          <p:cNvSpPr/>
          <p:nvPr/>
        </p:nvSpPr>
        <p:spPr>
          <a:xfrm>
            <a:off x="12592050" y="77122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6" name="Node Entry"/>
          <p:cNvSpPr/>
          <p:nvPr/>
        </p:nvSpPr>
        <p:spPr>
          <a:xfrm>
            <a:off x="16497300" y="7712202"/>
            <a:ext cx="3867150" cy="800100"/>
          </a:xfrm>
          <a:prstGeom prst="roundRect">
            <a:avLst>
              <a:gd name="adj" fmla="val 19903"/>
            </a:avLst>
          </a:prstGeom>
          <a:blipFill>
            <a:blip r:embed="rId7"/>
          </a:blipFill>
          <a:ln w="38100">
            <a:solidFill>
              <a:srgbClr val="000000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0" tIns="133350" rIns="133350" bIns="13335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3200"/>
            </a:pPr>
            <a:r>
              <a:rPr sz="2400"/>
              <a:t>Node Entry</a:t>
            </a:r>
          </a:p>
        </p:txBody>
      </p:sp>
      <p:sp>
        <p:nvSpPr>
          <p:cNvPr id="237" name="$FILE_NAME"/>
          <p:cNvSpPr/>
          <p:nvPr/>
        </p:nvSpPr>
        <p:spPr>
          <a:xfrm>
            <a:off x="6172200" y="576910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38" name="Entry Header"/>
          <p:cNvSpPr/>
          <p:nvPr/>
        </p:nvSpPr>
        <p:spPr>
          <a:xfrm>
            <a:off x="4914900" y="576910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39" name="$FILE_NAME"/>
          <p:cNvSpPr/>
          <p:nvPr/>
        </p:nvSpPr>
        <p:spPr>
          <a:xfrm>
            <a:off x="10077450" y="575005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40" name="Entry Header"/>
          <p:cNvSpPr/>
          <p:nvPr/>
        </p:nvSpPr>
        <p:spPr>
          <a:xfrm>
            <a:off x="8820150" y="575005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41" name="$FILE_NAME"/>
          <p:cNvSpPr/>
          <p:nvPr/>
        </p:nvSpPr>
        <p:spPr>
          <a:xfrm>
            <a:off x="14001750" y="575005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42" name="Entry Header"/>
          <p:cNvSpPr/>
          <p:nvPr/>
        </p:nvSpPr>
        <p:spPr>
          <a:xfrm>
            <a:off x="12744450" y="575005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43" name="$FILE_NAME"/>
          <p:cNvSpPr/>
          <p:nvPr/>
        </p:nvSpPr>
        <p:spPr>
          <a:xfrm>
            <a:off x="6172200" y="672160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44" name="Entry Header"/>
          <p:cNvSpPr/>
          <p:nvPr/>
        </p:nvSpPr>
        <p:spPr>
          <a:xfrm>
            <a:off x="4914900" y="672160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45" name="$FILE_NAME"/>
          <p:cNvSpPr/>
          <p:nvPr/>
        </p:nvSpPr>
        <p:spPr>
          <a:xfrm>
            <a:off x="6172200" y="778840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46" name="Entry Header"/>
          <p:cNvSpPr/>
          <p:nvPr/>
        </p:nvSpPr>
        <p:spPr>
          <a:xfrm>
            <a:off x="4914900" y="778840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47" name="$FILE_NAME"/>
          <p:cNvSpPr/>
          <p:nvPr/>
        </p:nvSpPr>
        <p:spPr>
          <a:xfrm>
            <a:off x="10077450" y="776935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48" name="Entry Header"/>
          <p:cNvSpPr/>
          <p:nvPr/>
        </p:nvSpPr>
        <p:spPr>
          <a:xfrm>
            <a:off x="8820150" y="776935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49" name="$FILE_NAME"/>
          <p:cNvSpPr/>
          <p:nvPr/>
        </p:nvSpPr>
        <p:spPr>
          <a:xfrm>
            <a:off x="13963650" y="780745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50" name="Entry Header"/>
          <p:cNvSpPr/>
          <p:nvPr/>
        </p:nvSpPr>
        <p:spPr>
          <a:xfrm>
            <a:off x="12706350" y="780745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  <p:sp>
        <p:nvSpPr>
          <p:cNvPr id="251" name="$FILE_NAME"/>
          <p:cNvSpPr/>
          <p:nvPr/>
        </p:nvSpPr>
        <p:spPr>
          <a:xfrm>
            <a:off x="17887950" y="7788402"/>
            <a:ext cx="2381250" cy="666750"/>
          </a:xfrm>
          <a:prstGeom prst="roundRect">
            <a:avLst>
              <a:gd name="adj" fmla="val 19297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800"/>
              </a:lnSpc>
              <a:tabLst>
                <a:tab pos="1257300" algn="l"/>
              </a:tabLst>
              <a:defRPr sz="24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$FILE_NAME</a:t>
            </a:r>
          </a:p>
        </p:txBody>
      </p:sp>
      <p:sp>
        <p:nvSpPr>
          <p:cNvPr id="252" name="Entry Header"/>
          <p:cNvSpPr/>
          <p:nvPr/>
        </p:nvSpPr>
        <p:spPr>
          <a:xfrm>
            <a:off x="16630650" y="7788402"/>
            <a:ext cx="1219200" cy="666750"/>
          </a:xfrm>
          <a:prstGeom prst="roundRect">
            <a:avLst>
              <a:gd name="adj" fmla="val 20030"/>
            </a:avLst>
          </a:prstGeom>
          <a:blipFill>
            <a:blip r:embed="rId8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685800">
              <a:lnSpc>
                <a:spcPts val="2100"/>
              </a:lnSpc>
              <a:tabLst>
                <a:tab pos="1257300" algn="l"/>
              </a:tabLst>
              <a:defRPr sz="2200" b="1">
                <a:solidFill>
                  <a:srgbClr val="FFFFFF"/>
                </a:solidFill>
                <a:effectLst>
                  <a:outerShdw blurRad="127000" dist="76200" dir="5400000" rotWithShape="0">
                    <a:srgbClr val="000000">
                      <a:alpha val="80999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Entry Header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 advAuto="0"/>
      <p:bldP spid="204" grpId="0" animBg="1" advAuto="0"/>
      <p:bldP spid="205" grpId="0" build="p" bldLvl="5" animBg="1" advAuto="0"/>
      <p:bldP spid="218" grpId="0" animBg="1" advAuto="0"/>
      <p:bldP spid="219" grpId="0" animBg="1" advAuto="0"/>
      <p:bldP spid="221" grpId="0" animBg="1" advAuto="0"/>
      <p:bldP spid="222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  <p:bldP spid="228" grpId="0" animBg="1" advAuto="0"/>
      <p:bldP spid="229" grpId="0" animBg="1" advAuto="0"/>
      <p:bldP spid="230" grpId="0" animBg="1" advAuto="0"/>
      <p:bldP spid="231" grpId="0" animBg="1" advAuto="0"/>
      <p:bldP spid="232" grpId="0" animBg="1" advAuto="0"/>
      <p:bldP spid="233" grpId="0" animBg="1" advAuto="0"/>
      <p:bldP spid="234" grpId="0" animBg="1" advAuto="0"/>
      <p:bldP spid="235" grpId="0" animBg="1" advAuto="0"/>
      <p:bldP spid="236" grpId="0" animBg="1" advAuto="0"/>
      <p:bldP spid="237" grpId="0" animBg="1" advAuto="0"/>
      <p:bldP spid="238" grpId="0" animBg="1" advAuto="0"/>
      <p:bldP spid="239" grpId="0" animBg="1" advAuto="0"/>
      <p:bldP spid="240" grpId="0" animBg="1" advAuto="0"/>
      <p:bldP spid="241" grpId="0" animBg="1" advAuto="0"/>
      <p:bldP spid="242" grpId="0" animBg="1" advAuto="0"/>
      <p:bldP spid="243" grpId="0" animBg="1" advAuto="0"/>
      <p:bldP spid="244" grpId="0" animBg="1" advAuto="0"/>
      <p:bldP spid="245" grpId="0" animBg="1" advAuto="0"/>
      <p:bldP spid="246" grpId="0" animBg="1" advAuto="0"/>
      <p:bldP spid="247" grpId="0" animBg="1" advAuto="0"/>
      <p:bldP spid="248" grpId="0" animBg="1" advAuto="0"/>
      <p:bldP spid="249" grpId="0" animBg="1" advAuto="0"/>
      <p:bldP spid="250" grpId="0" animBg="1" advAuto="0"/>
      <p:bldP spid="251" grpId="0" animBg="1" advAuto="0"/>
      <p:bldP spid="252" grpId="0" animBg="1" advAuto="0"/>
    </p:bldLst>
  </p:timing>
</p:sld>
</file>

<file path=ppt/theme/theme1.xml><?xml version="1.0" encoding="utf-8"?>
<a:theme xmlns:a="http://schemas.openxmlformats.org/drawingml/2006/main" name="HardCover">
  <a:themeElements>
    <a:clrScheme name="HardCover">
      <a:dk1>
        <a:srgbClr val="6E603B"/>
      </a:dk1>
      <a:lt1>
        <a:srgbClr val="33446E"/>
      </a:lt1>
      <a:dk2>
        <a:srgbClr val="5C5A52"/>
      </a:dk2>
      <a:lt2>
        <a:srgbClr val="DCDEE0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HardCover">
      <a:majorFont>
        <a:latin typeface="Copperplate Light"/>
        <a:ea typeface="Copperplate Light"/>
        <a:cs typeface="Copperplate Light"/>
      </a:majorFont>
      <a:minorFont>
        <a:latin typeface="Copperplate Light"/>
        <a:ea typeface="Copperplate Light"/>
        <a:cs typeface="Copperplate Light"/>
      </a:minorFont>
    </a:fontScheme>
    <a:fmtScheme name="Hard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DEF"/>
            </a:solidFill>
            <a:effectLst>
              <a:outerShdw blurRad="25400" dist="12700" dir="16200000" rotWithShape="0">
                <a:srgbClr val="000000">
                  <a:alpha val="40000"/>
                </a:srgbClr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satOff val="-3676"/>
              <a:lumOff val="-121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E603B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ardCover">
  <a:themeElements>
    <a:clrScheme name="HardCover">
      <a:dk1>
        <a:srgbClr val="000000"/>
      </a:dk1>
      <a:lt1>
        <a:srgbClr val="FFFFFF"/>
      </a:lt1>
      <a:dk2>
        <a:srgbClr val="5C5A52"/>
      </a:dk2>
      <a:lt2>
        <a:srgbClr val="DCDEE0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HardCover">
      <a:majorFont>
        <a:latin typeface="Copperplate Light"/>
        <a:ea typeface="Copperplate Light"/>
        <a:cs typeface="Copperplate Light"/>
      </a:majorFont>
      <a:minorFont>
        <a:latin typeface="Copperplate Light"/>
        <a:ea typeface="Copperplate Light"/>
        <a:cs typeface="Copperplate Light"/>
      </a:minorFont>
    </a:fontScheme>
    <a:fmtScheme name="HardCov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DEF"/>
            </a:solidFill>
            <a:effectLst>
              <a:outerShdw blurRad="25400" dist="12700" dir="16200000" rotWithShape="0">
                <a:srgbClr val="000000">
                  <a:alpha val="40000"/>
                </a:srgbClr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satOff val="-3676"/>
              <a:lumOff val="-121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6E603B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648</Words>
  <Application>Microsoft Office PowerPoint</Application>
  <PresentationFormat>Custom</PresentationFormat>
  <Paragraphs>207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American Typewriter</vt:lpstr>
      <vt:lpstr>Arial</vt:lpstr>
      <vt:lpstr>Avenir Roman</vt:lpstr>
      <vt:lpstr>Courier New</vt:lpstr>
      <vt:lpstr>Gill Sans</vt:lpstr>
      <vt:lpstr>Helvetica</vt:lpstr>
      <vt:lpstr>Optima</vt:lpstr>
      <vt:lpstr>Palatino</vt:lpstr>
      <vt:lpstr>Verdana</vt:lpstr>
      <vt:lpstr>HardCover</vt:lpstr>
      <vt:lpstr>Managing External Data</vt:lpstr>
      <vt:lpstr>Directory Management</vt:lpstr>
      <vt:lpstr>Directory Management</vt:lpstr>
      <vt:lpstr>Directory Management</vt:lpstr>
      <vt:lpstr>NTFS $MFT Directory Entries</vt:lpstr>
      <vt:lpstr>$MFT Directory Entries</vt:lpstr>
      <vt:lpstr>INDX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External Data</dc:title>
  <cp:lastModifiedBy>Anandaraj Jeeva Rathinam (Integra)</cp:lastModifiedBy>
  <cp:revision>2</cp:revision>
  <dcterms:modified xsi:type="dcterms:W3CDTF">2024-05-22T06:44:13Z</dcterms:modified>
</cp:coreProperties>
</file>