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>
        <p:scale>
          <a:sx n="33" d="100"/>
          <a:sy n="33" d="100"/>
        </p:scale>
        <p:origin x="22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0E9F58C0-9B85-4110-8F2E-80D087A2FB4F}"/>
    <pc:docChg chg="delSld modSld">
      <pc:chgData name="K Madhusudhan" userId="0b39b63d-97d2-416c-a0dd-10dec61b2c53" providerId="ADAL" clId="{0E9F58C0-9B85-4110-8F2E-80D087A2FB4F}" dt="2024-05-17T12:11:15.032" v="9" actId="47"/>
      <pc:docMkLst>
        <pc:docMk/>
      </pc:docMkLst>
      <pc:sldChg chg="modSp mod">
        <pc:chgData name="K Madhusudhan" userId="0b39b63d-97d2-416c-a0dd-10dec61b2c53" providerId="ADAL" clId="{0E9F58C0-9B85-4110-8F2E-80D087A2FB4F}" dt="2024-05-13T12:40:11.800" v="4" actId="1076"/>
        <pc:sldMkLst>
          <pc:docMk/>
          <pc:sldMk cId="0" sldId="257"/>
        </pc:sldMkLst>
        <pc:spChg chg="mod">
          <ac:chgData name="K Madhusudhan" userId="0b39b63d-97d2-416c-a0dd-10dec61b2c53" providerId="ADAL" clId="{0E9F58C0-9B85-4110-8F2E-80D087A2FB4F}" dt="2024-05-13T12:39:58.297" v="2" actId="1076"/>
          <ac:spMkLst>
            <pc:docMk/>
            <pc:sldMk cId="0" sldId="257"/>
            <ac:spMk id="42" creationId="{00000000-0000-0000-0000-000000000000}"/>
          </ac:spMkLst>
        </pc:spChg>
        <pc:spChg chg="mod">
          <ac:chgData name="K Madhusudhan" userId="0b39b63d-97d2-416c-a0dd-10dec61b2c53" providerId="ADAL" clId="{0E9F58C0-9B85-4110-8F2E-80D087A2FB4F}" dt="2024-05-13T12:40:00.714" v="3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K Madhusudhan" userId="0b39b63d-97d2-416c-a0dd-10dec61b2c53" providerId="ADAL" clId="{0E9F58C0-9B85-4110-8F2E-80D087A2FB4F}" dt="2024-05-13T12:40:11.800" v="4" actId="1076"/>
          <ac:spMkLst>
            <pc:docMk/>
            <pc:sldMk cId="0" sldId="257"/>
            <ac:spMk id="48" creationId="{00000000-0000-0000-0000-000000000000}"/>
          </ac:spMkLst>
        </pc:spChg>
      </pc:sldChg>
      <pc:sldChg chg="modSp mod">
        <pc:chgData name="K Madhusudhan" userId="0b39b63d-97d2-416c-a0dd-10dec61b2c53" providerId="ADAL" clId="{0E9F58C0-9B85-4110-8F2E-80D087A2FB4F}" dt="2024-05-13T12:40:37.840" v="6" actId="1076"/>
        <pc:sldMkLst>
          <pc:docMk/>
          <pc:sldMk cId="0" sldId="262"/>
        </pc:sldMkLst>
        <pc:spChg chg="mod">
          <ac:chgData name="K Madhusudhan" userId="0b39b63d-97d2-416c-a0dd-10dec61b2c53" providerId="ADAL" clId="{0E9F58C0-9B85-4110-8F2E-80D087A2FB4F}" dt="2024-05-13T12:40:33.735" v="5" actId="1076"/>
          <ac:spMkLst>
            <pc:docMk/>
            <pc:sldMk cId="0" sldId="262"/>
            <ac:spMk id="202" creationId="{00000000-0000-0000-0000-000000000000}"/>
          </ac:spMkLst>
        </pc:spChg>
        <pc:spChg chg="mod">
          <ac:chgData name="K Madhusudhan" userId="0b39b63d-97d2-416c-a0dd-10dec61b2c53" providerId="ADAL" clId="{0E9F58C0-9B85-4110-8F2E-80D087A2FB4F}" dt="2024-05-13T12:40:37.840" v="6" actId="1076"/>
          <ac:spMkLst>
            <pc:docMk/>
            <pc:sldMk cId="0" sldId="262"/>
            <ac:spMk id="204" creationId="{00000000-0000-0000-0000-000000000000}"/>
          </ac:spMkLst>
        </pc:spChg>
      </pc:sldChg>
      <pc:sldChg chg="modSp mod">
        <pc:chgData name="K Madhusudhan" userId="0b39b63d-97d2-416c-a0dd-10dec61b2c53" providerId="ADAL" clId="{0E9F58C0-9B85-4110-8F2E-80D087A2FB4F}" dt="2024-05-13T12:40:46.983" v="8" actId="1076"/>
        <pc:sldMkLst>
          <pc:docMk/>
          <pc:sldMk cId="0" sldId="263"/>
        </pc:sldMkLst>
        <pc:spChg chg="mod">
          <ac:chgData name="K Madhusudhan" userId="0b39b63d-97d2-416c-a0dd-10dec61b2c53" providerId="ADAL" clId="{0E9F58C0-9B85-4110-8F2E-80D087A2FB4F}" dt="2024-05-13T12:40:42.011" v="7" actId="1076"/>
          <ac:spMkLst>
            <pc:docMk/>
            <pc:sldMk cId="0" sldId="263"/>
            <ac:spMk id="230" creationId="{00000000-0000-0000-0000-000000000000}"/>
          </ac:spMkLst>
        </pc:spChg>
        <pc:spChg chg="mod">
          <ac:chgData name="K Madhusudhan" userId="0b39b63d-97d2-416c-a0dd-10dec61b2c53" providerId="ADAL" clId="{0E9F58C0-9B85-4110-8F2E-80D087A2FB4F}" dt="2024-05-13T12:40:46.983" v="8" actId="1076"/>
          <ac:spMkLst>
            <pc:docMk/>
            <pc:sldMk cId="0" sldId="263"/>
            <ac:spMk id="239" creationId="{00000000-0000-0000-0000-000000000000}"/>
          </ac:spMkLst>
        </pc:spChg>
      </pc:sldChg>
      <pc:sldChg chg="del">
        <pc:chgData name="K Madhusudhan" userId="0b39b63d-97d2-416c-a0dd-10dec61b2c53" providerId="ADAL" clId="{0E9F58C0-9B85-4110-8F2E-80D087A2FB4F}" dt="2024-05-17T12:11:15.032" v="9" actId="4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990600" y="2305050"/>
            <a:ext cx="22745700" cy="4629150"/>
          </a:xfrm>
          <a:prstGeom prst="rect">
            <a:avLst/>
          </a:prstGeom>
          <a:effectLst/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868150" y="7067550"/>
            <a:ext cx="11868150" cy="37719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b="0" cap="small"/>
            </a:lvl1pPr>
            <a:lvl2pPr marL="0" indent="0" algn="ctr">
              <a:spcBef>
                <a:spcPts val="0"/>
              </a:spcBef>
              <a:buSzTx/>
              <a:buNone/>
              <a:defRPr cap="small"/>
            </a:lvl2pPr>
            <a:lvl3pPr marL="0" indent="0" algn="ctr">
              <a:spcBef>
                <a:spcPts val="0"/>
              </a:spcBef>
              <a:buSzTx/>
              <a:buNone/>
              <a:defRPr sz="4800" cap="small"/>
            </a:lvl3pPr>
            <a:lvl4pPr marL="0" indent="0" algn="ctr">
              <a:spcBef>
                <a:spcPts val="0"/>
              </a:spcBef>
              <a:buSzTx/>
              <a:buNone/>
              <a:defRPr sz="4800" cap="small"/>
            </a:lvl4pPr>
            <a:lvl5pPr marL="0" indent="0" algn="ctr">
              <a:spcBef>
                <a:spcPts val="0"/>
              </a:spcBef>
              <a:buSzTx/>
              <a:buNone/>
              <a:defRPr sz="4800" cap="sm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581BACF-FC25-457A-B54D-C9F971F1DAFF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DE65-0E94-4129-B318-D9BD018C9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0"/>
            <a:ext cx="24384000" cy="2133600"/>
            <a:chOff x="0" y="0"/>
            <a:chExt cx="24384000" cy="21336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" name="W&amp;M Keynote Background.tiff" descr="W&amp;M Keynote Background.tiff"/>
              <p:cNvPicPr>
                <a:picLocks/>
              </p:cNvPicPr>
              <p:nvPr/>
            </p:nvPicPr>
            <p:blipFill>
              <a:blip r:embed="rId4"/>
              <a:srcRect t="36834" b="47633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583650" cy="20955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/>
          <a:lstStyle>
            <a:lvl1pPr>
              <a:buBlip>
                <a:blip r:embed="rId5"/>
              </a:buBlip>
            </a:lvl1pPr>
            <a:lvl2pPr marL="952500" indent="-571500">
              <a:buBlip>
                <a:blip r:embed="rId5"/>
              </a:buBlip>
              <a:defRPr sz="4800" b="0"/>
            </a:lvl2pPr>
            <a:lvl3pPr marL="1318846" indent="-556846">
              <a:buBlip>
                <a:blip r:embed="rId5"/>
              </a:buBlip>
              <a:defRPr sz="3800" b="0"/>
            </a:lvl3pPr>
            <a:lvl4pPr marL="1699846" indent="-556846">
              <a:buBlip>
                <a:blip r:embed="rId5"/>
              </a:buBlip>
              <a:defRPr sz="3800" b="0"/>
            </a:lvl4pPr>
            <a:lvl5pPr marL="2080846" indent="-556846">
              <a:buBlip>
                <a:blip r:embed="rId5"/>
              </a:buBlip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FB4E0EF-6178-4FDC-941A-9602E81D38BF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0E389D-FD0F-4BDF-A0C8-7AA30B062B3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71500" marR="0" indent="-571500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023937" marR="0" indent="-64293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553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934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315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696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3077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458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839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++ Interlude 1…"/>
          <p:cNvSpPr txBox="1">
            <a:spLocks noGrp="1"/>
          </p:cNvSpPr>
          <p:nvPr>
            <p:ph type="ctrTitle"/>
          </p:nvPr>
        </p:nvSpPr>
        <p:spPr>
          <a:xfrm>
            <a:off x="-704850" y="-304800"/>
            <a:ext cx="22745700" cy="4629150"/>
          </a:xfrm>
          <a:prstGeom prst="rect">
            <a:avLst/>
          </a:prstGeom>
        </p:spPr>
        <p:txBody>
          <a:bodyPr/>
          <a:lstStyle/>
          <a:p>
            <a:r>
              <a:t>C++ Interlude 1</a:t>
            </a:r>
          </a:p>
          <a:p>
            <a:r>
              <a:t>C++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inBox Class - Version 1"/>
          <p:cNvSpPr txBox="1">
            <a:spLocks noGrp="1"/>
          </p:cNvSpPr>
          <p:nvPr>
            <p:ph type="title"/>
          </p:nvPr>
        </p:nvSpPr>
        <p:spPr>
          <a:xfrm>
            <a:off x="361950" y="-365760"/>
            <a:ext cx="21583650" cy="2095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PlainBox</a:t>
            </a:r>
            <a:r>
              <a:rPr dirty="0"/>
              <a:t> Class - Version 1</a:t>
            </a:r>
          </a:p>
        </p:txBody>
      </p:sp>
      <p:sp>
        <p:nvSpPr>
          <p:cNvPr id="39" name="Rectangle"/>
          <p:cNvSpPr/>
          <p:nvPr/>
        </p:nvSpPr>
        <p:spPr>
          <a:xfrm>
            <a:off x="190500" y="1788414"/>
            <a:ext cx="97917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#ifndef _PLAIN_BOX…"/>
          <p:cNvSpPr/>
          <p:nvPr/>
        </p:nvSpPr>
        <p:spPr>
          <a:xfrm>
            <a:off x="342900" y="1845564"/>
            <a:ext cx="82105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PlainBox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	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41" name="Rectangle"/>
          <p:cNvSpPr/>
          <p:nvPr/>
        </p:nvSpPr>
        <p:spPr>
          <a:xfrm>
            <a:off x="10763250" y="1788414"/>
            <a:ext cx="133350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2" name="Rounded Rectangle"/>
          <p:cNvSpPr/>
          <p:nvPr/>
        </p:nvSpPr>
        <p:spPr>
          <a:xfrm>
            <a:off x="11659241" y="7027164"/>
            <a:ext cx="2171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3" name="Rounded Rectangle"/>
          <p:cNvSpPr/>
          <p:nvPr/>
        </p:nvSpPr>
        <p:spPr>
          <a:xfrm>
            <a:off x="11315700" y="3401314"/>
            <a:ext cx="253365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4" name="Rounded Rectangle"/>
          <p:cNvSpPr/>
          <p:nvPr/>
        </p:nvSpPr>
        <p:spPr>
          <a:xfrm>
            <a:off x="11106150" y="4677664"/>
            <a:ext cx="2171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5" name="Rounded Rectangle"/>
          <p:cNvSpPr/>
          <p:nvPr/>
        </p:nvSpPr>
        <p:spPr>
          <a:xfrm>
            <a:off x="10858500" y="3001264"/>
            <a:ext cx="2171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6" name="Rounded Rectangle"/>
          <p:cNvSpPr/>
          <p:nvPr/>
        </p:nvSpPr>
        <p:spPr>
          <a:xfrm>
            <a:off x="12334874" y="9335388"/>
            <a:ext cx="2171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7" name="PlainBox.h"/>
          <p:cNvSpPr/>
          <p:nvPr/>
        </p:nvSpPr>
        <p:spPr>
          <a:xfrm>
            <a:off x="5391150" y="11840464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PlainBox.h</a:t>
            </a:r>
          </a:p>
        </p:txBody>
      </p:sp>
      <p:sp>
        <p:nvSpPr>
          <p:cNvPr id="48" name="#include &quot;PlainBox.h&quot;…"/>
          <p:cNvSpPr/>
          <p:nvPr/>
        </p:nvSpPr>
        <p:spPr>
          <a:xfrm>
            <a:off x="11014834" y="1810639"/>
            <a:ext cx="132016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</a:t>
            </a:r>
            <a:r>
              <a:rPr dirty="0" err="1"/>
              <a:t>PlainBox.h</a:t>
            </a:r>
            <a:r>
              <a:rPr dirty="0"/>
              <a:t>"</a:t>
            </a:r>
            <a:endParaRPr dirty="0"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PlainBox</a:t>
            </a:r>
            <a:r>
              <a:rPr dirty="0"/>
              <a:t>::</a:t>
            </a:r>
            <a:r>
              <a:rPr dirty="0" err="1"/>
              <a:t>PlainBox</a:t>
            </a:r>
            <a:r>
              <a:rPr dirty="0"/>
              <a:t>()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: item(0.0)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	} </a:t>
            </a:r>
            <a:r>
              <a:rPr dirty="0">
                <a:solidFill>
                  <a:srgbClr val="108413"/>
                </a:solidFill>
              </a:rPr>
              <a:t>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/>
              <a:t>PlainBox</a:t>
            </a:r>
            <a:r>
              <a:rPr dirty="0"/>
              <a:t>::</a:t>
            </a:r>
            <a:r>
              <a:rPr dirty="0" err="1"/>
              <a:t>PlainBox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BB2CA2"/>
                </a:solidFill>
              </a:rPr>
              <a:t>double</a:t>
            </a:r>
            <a:r>
              <a:rPr dirty="0"/>
              <a:t>&amp; </a:t>
            </a:r>
            <a:r>
              <a:rPr dirty="0" err="1"/>
              <a:t>theItem</a:t>
            </a:r>
            <a:r>
              <a:rPr dirty="0"/>
              <a:t>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: item(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	} </a:t>
            </a:r>
            <a:r>
              <a:rPr dirty="0"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::</a:t>
            </a:r>
            <a:r>
              <a:rPr dirty="0" err="1"/>
              <a:t>setItem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</a:t>
            </a:r>
            <a:r>
              <a:rPr dirty="0">
                <a:solidFill>
                  <a:srgbClr val="BB2CA2"/>
                </a:solidFill>
              </a:rPr>
              <a:t>double</a:t>
            </a:r>
            <a:r>
              <a:rPr dirty="0"/>
              <a:t>&amp; </a:t>
            </a:r>
            <a:r>
              <a:rPr dirty="0" err="1"/>
              <a:t>theItem</a:t>
            </a:r>
            <a:r>
              <a:rPr dirty="0"/>
              <a:t>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item = </a:t>
            </a:r>
            <a:r>
              <a:rPr dirty="0" err="1"/>
              <a:t>theItem</a:t>
            </a:r>
            <a:r>
              <a:rPr dirty="0"/>
              <a:t>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setItem</a:t>
            </a:r>
            <a:endParaRPr dirty="0"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double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::</a:t>
            </a:r>
            <a:r>
              <a:rPr dirty="0" err="1"/>
              <a:t>getItem</a:t>
            </a:r>
            <a:r>
              <a:rPr dirty="0"/>
              <a:t>() </a:t>
            </a:r>
            <a:r>
              <a:rPr dirty="0"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</a:t>
            </a:r>
            <a:r>
              <a:rPr dirty="0">
                <a:solidFill>
                  <a:srgbClr val="BB2CA2"/>
                </a:solidFill>
              </a:rPr>
              <a:t>return</a:t>
            </a:r>
            <a:r>
              <a:rPr dirty="0"/>
              <a:t> 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getItem</a:t>
            </a:r>
            <a:endParaRPr dirty="0"/>
          </a:p>
        </p:txBody>
      </p:sp>
      <p:sp>
        <p:nvSpPr>
          <p:cNvPr id="49" name="PlainBox.cpp"/>
          <p:cNvSpPr/>
          <p:nvPr/>
        </p:nvSpPr>
        <p:spPr>
          <a:xfrm>
            <a:off x="11087100" y="11840464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PlainBox.cpp</a:t>
            </a:r>
          </a:p>
        </p:txBody>
      </p:sp>
      <p:grpSp>
        <p:nvGrpSpPr>
          <p:cNvPr id="52" name="Group"/>
          <p:cNvGrpSpPr/>
          <p:nvPr/>
        </p:nvGrpSpPr>
        <p:grpSpPr>
          <a:xfrm>
            <a:off x="18898013" y="34290"/>
            <a:ext cx="4267202" cy="1276350"/>
            <a:chOff x="0" y="0"/>
            <a:chExt cx="4267200" cy="1276350"/>
          </a:xfrm>
        </p:grpSpPr>
        <p:sp>
          <p:nvSpPr>
            <p:cNvPr id="50" name="Rounded Rectangle"/>
            <p:cNvSpPr/>
            <p:nvPr/>
          </p:nvSpPr>
          <p:spPr>
            <a:xfrm>
              <a:off x="0" y="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1" name="Basic Class"/>
            <p:cNvSpPr/>
            <p:nvPr/>
          </p:nvSpPr>
          <p:spPr>
            <a:xfrm>
              <a:off x="44152" y="13102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Basic Class</a:t>
              </a:r>
            </a:p>
          </p:txBody>
        </p:sp>
      </p:grpSp>
      <p:grpSp>
        <p:nvGrpSpPr>
          <p:cNvPr id="55" name="Group"/>
          <p:cNvGrpSpPr/>
          <p:nvPr/>
        </p:nvGrpSpPr>
        <p:grpSpPr>
          <a:xfrm>
            <a:off x="5067716" y="4245781"/>
            <a:ext cx="6972301" cy="2305050"/>
            <a:chOff x="0" y="0"/>
            <a:chExt cx="6972300" cy="2305048"/>
          </a:xfrm>
        </p:grpSpPr>
        <p:sp>
          <p:nvSpPr>
            <p:cNvPr id="53" name="Rounded Rectangle"/>
            <p:cNvSpPr/>
            <p:nvPr/>
          </p:nvSpPr>
          <p:spPr>
            <a:xfrm>
              <a:off x="0" y="0"/>
              <a:ext cx="6972300" cy="2305049"/>
            </a:xfrm>
            <a:prstGeom prst="roundRect">
              <a:avLst>
                <a:gd name="adj" fmla="val 1239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4" name="All data fields declared private"/>
            <p:cNvSpPr/>
            <p:nvPr/>
          </p:nvSpPr>
          <p:spPr>
            <a:xfrm>
              <a:off x="161712" y="365773"/>
              <a:ext cx="6800851" cy="1543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All data fields declared </a:t>
              </a:r>
              <a:r>
                <a:rPr sz="4600">
                  <a:solidFill>
                    <a:srgbClr val="C355A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</a:p>
          </p:txBody>
        </p:sp>
      </p:grpSp>
      <p:grpSp>
        <p:nvGrpSpPr>
          <p:cNvPr id="58" name="Group"/>
          <p:cNvGrpSpPr/>
          <p:nvPr/>
        </p:nvGrpSpPr>
        <p:grpSpPr>
          <a:xfrm>
            <a:off x="4877213" y="2074079"/>
            <a:ext cx="6705601" cy="1276351"/>
            <a:chOff x="0" y="0"/>
            <a:chExt cx="6705600" cy="1276350"/>
          </a:xfrm>
        </p:grpSpPr>
        <p:sp>
          <p:nvSpPr>
            <p:cNvPr id="56" name="Rounded Rectangle"/>
            <p:cNvSpPr/>
            <p:nvPr/>
          </p:nvSpPr>
          <p:spPr>
            <a:xfrm>
              <a:off x="0" y="0"/>
              <a:ext cx="6705600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7" name="Pre-processor directives"/>
            <p:cNvSpPr/>
            <p:nvPr/>
          </p:nvSpPr>
          <p:spPr>
            <a:xfrm>
              <a:off x="69381" y="131021"/>
              <a:ext cx="6534151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Pre-processor directives </a:t>
              </a:r>
            </a:p>
          </p:txBody>
        </p:sp>
      </p:grpSp>
      <p:grpSp>
        <p:nvGrpSpPr>
          <p:cNvPr id="61" name="Group"/>
          <p:cNvGrpSpPr/>
          <p:nvPr/>
        </p:nvGrpSpPr>
        <p:grpSpPr>
          <a:xfrm>
            <a:off x="17774063" y="3121830"/>
            <a:ext cx="6134101" cy="1276351"/>
            <a:chOff x="0" y="0"/>
            <a:chExt cx="6134100" cy="1276350"/>
          </a:xfrm>
        </p:grpSpPr>
        <p:sp>
          <p:nvSpPr>
            <p:cNvPr id="59" name="Rounded Rectangle"/>
            <p:cNvSpPr/>
            <p:nvPr/>
          </p:nvSpPr>
          <p:spPr>
            <a:xfrm>
              <a:off x="0" y="0"/>
              <a:ext cx="6134100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0" name="Default Constructor"/>
            <p:cNvSpPr/>
            <p:nvPr/>
          </p:nvSpPr>
          <p:spPr>
            <a:xfrm>
              <a:off x="63468" y="131021"/>
              <a:ext cx="5977264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Default Constructor</a:t>
              </a:r>
            </a:p>
          </p:txBody>
        </p:sp>
      </p:grpSp>
      <p:grpSp>
        <p:nvGrpSpPr>
          <p:cNvPr id="64" name="Group"/>
          <p:cNvGrpSpPr/>
          <p:nvPr/>
        </p:nvGrpSpPr>
        <p:grpSpPr>
          <a:xfrm>
            <a:off x="15754763" y="1521629"/>
            <a:ext cx="5562602" cy="1276351"/>
            <a:chOff x="0" y="0"/>
            <a:chExt cx="5562600" cy="1276350"/>
          </a:xfrm>
        </p:grpSpPr>
        <p:sp>
          <p:nvSpPr>
            <p:cNvPr id="62" name="Rounded Rectangle"/>
            <p:cNvSpPr/>
            <p:nvPr/>
          </p:nvSpPr>
          <p:spPr>
            <a:xfrm>
              <a:off x="0" y="0"/>
              <a:ext cx="55626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3" name="Include header file"/>
            <p:cNvSpPr/>
            <p:nvPr/>
          </p:nvSpPr>
          <p:spPr>
            <a:xfrm>
              <a:off x="57555" y="131021"/>
              <a:ext cx="5420378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Include header file</a:t>
              </a:r>
            </a:p>
          </p:txBody>
        </p:sp>
      </p:grpSp>
      <p:grpSp>
        <p:nvGrpSpPr>
          <p:cNvPr id="67" name="Group"/>
          <p:cNvGrpSpPr/>
          <p:nvPr/>
        </p:nvGrpSpPr>
        <p:grpSpPr>
          <a:xfrm>
            <a:off x="15678563" y="1521629"/>
            <a:ext cx="7962897" cy="1276351"/>
            <a:chOff x="0" y="0"/>
            <a:chExt cx="7962895" cy="1276350"/>
          </a:xfrm>
        </p:grpSpPr>
        <p:sp>
          <p:nvSpPr>
            <p:cNvPr id="65" name="Rounded Rectangle"/>
            <p:cNvSpPr/>
            <p:nvPr/>
          </p:nvSpPr>
          <p:spPr>
            <a:xfrm>
              <a:off x="0" y="0"/>
              <a:ext cx="7962896" cy="1276351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6" name="Class namespace indicator"/>
            <p:cNvSpPr/>
            <p:nvPr/>
          </p:nvSpPr>
          <p:spPr>
            <a:xfrm>
              <a:off x="82390" y="131021"/>
              <a:ext cx="7759311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Class namespace indicator</a:t>
              </a:r>
            </a:p>
          </p:txBody>
        </p:sp>
      </p:grpSp>
      <p:sp>
        <p:nvSpPr>
          <p:cNvPr id="68" name="Rounded Rectangle"/>
          <p:cNvSpPr/>
          <p:nvPr/>
        </p:nvSpPr>
        <p:spPr>
          <a:xfrm>
            <a:off x="152400" y="4790128"/>
            <a:ext cx="4057650" cy="1200151"/>
          </a:xfrm>
          <a:prstGeom prst="roundRect">
            <a:avLst>
              <a:gd name="adj" fmla="val 14080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9" name="Rounded Rectangle"/>
          <p:cNvSpPr/>
          <p:nvPr/>
        </p:nvSpPr>
        <p:spPr>
          <a:xfrm>
            <a:off x="4115257" y="8201914"/>
            <a:ext cx="1434186" cy="723900"/>
          </a:xfrm>
          <a:prstGeom prst="roundRect">
            <a:avLst>
              <a:gd name="adj" fmla="val 2334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0" name="Rounded Rectangle"/>
          <p:cNvSpPr/>
          <p:nvPr/>
        </p:nvSpPr>
        <p:spPr>
          <a:xfrm>
            <a:off x="152400" y="1731264"/>
            <a:ext cx="4419600" cy="1295400"/>
          </a:xfrm>
          <a:prstGeom prst="roundRect">
            <a:avLst>
              <a:gd name="adj" fmla="val 13044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1" name="Rounded Rectangle"/>
          <p:cNvSpPr/>
          <p:nvPr/>
        </p:nvSpPr>
        <p:spPr>
          <a:xfrm>
            <a:off x="152400" y="10049764"/>
            <a:ext cx="1981200" cy="1047750"/>
          </a:xfrm>
          <a:prstGeom prst="roundRect">
            <a:avLst>
              <a:gd name="adj" fmla="val 16128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 flipV="1">
            <a:off x="3645495" y="6075854"/>
            <a:ext cx="1340744" cy="1293682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Line"/>
          <p:cNvSpPr/>
          <p:nvPr/>
        </p:nvSpPr>
        <p:spPr>
          <a:xfrm flipH="1" flipV="1">
            <a:off x="4998252" y="6058413"/>
            <a:ext cx="180759" cy="1338320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" name="Line"/>
          <p:cNvSpPr/>
          <p:nvPr/>
        </p:nvSpPr>
        <p:spPr>
          <a:xfrm flipH="1">
            <a:off x="5740400" y="8201914"/>
            <a:ext cx="198637" cy="1335782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" name="Line"/>
          <p:cNvSpPr/>
          <p:nvPr/>
        </p:nvSpPr>
        <p:spPr>
          <a:xfrm>
            <a:off x="3930650" y="8220964"/>
            <a:ext cx="1798539" cy="1243410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78" name="Group"/>
          <p:cNvGrpSpPr/>
          <p:nvPr/>
        </p:nvGrpSpPr>
        <p:grpSpPr>
          <a:xfrm>
            <a:off x="2311400" y="9335388"/>
            <a:ext cx="7696200" cy="1924052"/>
            <a:chOff x="0" y="0"/>
            <a:chExt cx="7696200" cy="1924051"/>
          </a:xfrm>
        </p:grpSpPr>
        <p:sp>
          <p:nvSpPr>
            <p:cNvPr id="76" name="Rounded Rectangle"/>
            <p:cNvSpPr/>
            <p:nvPr/>
          </p:nvSpPr>
          <p:spPr>
            <a:xfrm>
              <a:off x="0" y="0"/>
              <a:ext cx="7696200" cy="1924052"/>
            </a:xfrm>
            <a:prstGeom prst="roundRect">
              <a:avLst>
                <a:gd name="adj" fmla="val 1485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7" name="Accessor methods are declared const"/>
            <p:cNvSpPr/>
            <p:nvPr/>
          </p:nvSpPr>
          <p:spPr>
            <a:xfrm>
              <a:off x="79631" y="197509"/>
              <a:ext cx="7499426" cy="1579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Accessor methods are declared </a:t>
              </a:r>
              <a:r>
                <a:rPr sz="4600">
                  <a:solidFill>
                    <a:srgbClr val="C355A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</a:p>
          </p:txBody>
        </p:sp>
      </p:grpSp>
      <p:grpSp>
        <p:nvGrpSpPr>
          <p:cNvPr id="81" name="Group"/>
          <p:cNvGrpSpPr/>
          <p:nvPr/>
        </p:nvGrpSpPr>
        <p:grpSpPr>
          <a:xfrm>
            <a:off x="4448175" y="3998214"/>
            <a:ext cx="6705600" cy="2305050"/>
            <a:chOff x="0" y="0"/>
            <a:chExt cx="6705600" cy="2305050"/>
          </a:xfrm>
        </p:grpSpPr>
        <p:sp>
          <p:nvSpPr>
            <p:cNvPr id="79" name="Rounded Rectangle"/>
            <p:cNvSpPr/>
            <p:nvPr/>
          </p:nvSpPr>
          <p:spPr>
            <a:xfrm>
              <a:off x="0" y="0"/>
              <a:ext cx="6705600" cy="2305050"/>
            </a:xfrm>
            <a:prstGeom prst="roundRect">
              <a:avLst>
                <a:gd name="adj" fmla="val 1239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0" name="Parameters are passed by constant reference"/>
            <p:cNvSpPr/>
            <p:nvPr/>
          </p:nvSpPr>
          <p:spPr>
            <a:xfrm>
              <a:off x="11003" y="416770"/>
              <a:ext cx="6536606" cy="1615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Parameters are passed by constant reference</a:t>
              </a:r>
            </a:p>
          </p:txBody>
        </p:sp>
      </p:grpSp>
      <p:sp>
        <p:nvSpPr>
          <p:cNvPr id="82" name="Rounded Rectangle"/>
          <p:cNvSpPr/>
          <p:nvPr/>
        </p:nvSpPr>
        <p:spPr>
          <a:xfrm>
            <a:off x="10782300" y="1750314"/>
            <a:ext cx="4819650" cy="800100"/>
          </a:xfrm>
          <a:prstGeom prst="roundRect">
            <a:avLst>
              <a:gd name="adj" fmla="val 21119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3" name="Rounded Rectangle"/>
          <p:cNvSpPr/>
          <p:nvPr/>
        </p:nvSpPr>
        <p:spPr>
          <a:xfrm>
            <a:off x="10896600" y="2912364"/>
            <a:ext cx="6686550" cy="1466850"/>
          </a:xfrm>
          <a:prstGeom prst="roundRect">
            <a:avLst>
              <a:gd name="adj" fmla="val 11520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grpSp>
        <p:nvGrpSpPr>
          <p:cNvPr id="86" name="Group"/>
          <p:cNvGrpSpPr/>
          <p:nvPr/>
        </p:nvGrpSpPr>
        <p:grpSpPr>
          <a:xfrm>
            <a:off x="10934700" y="4512564"/>
            <a:ext cx="6553200" cy="2076450"/>
            <a:chOff x="0" y="0"/>
            <a:chExt cx="6553200" cy="2076450"/>
          </a:xfrm>
        </p:grpSpPr>
        <p:sp>
          <p:nvSpPr>
            <p:cNvPr id="84" name="Rectangle"/>
            <p:cNvSpPr/>
            <p:nvPr/>
          </p:nvSpPr>
          <p:spPr>
            <a:xfrm>
              <a:off x="0" y="0"/>
              <a:ext cx="6553200" cy="2076450"/>
            </a:xfrm>
            <a:prstGeom prst="rect">
              <a:avLst/>
            </a:prstGeom>
            <a:solidFill>
              <a:srgbClr val="D4CCB8"/>
            </a:solidFill>
            <a:ln w="50800" cap="flat">
              <a:solidFill>
                <a:srgbClr val="F9F900"/>
              </a:solidFill>
              <a:prstDash val="solid"/>
              <a:miter lim="400000"/>
            </a:ln>
            <a:effectLst>
              <a:outerShdw blurRad="393700" dist="76200" dir="198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5" name="PlainBox::PlainBox()…"/>
            <p:cNvSpPr/>
            <p:nvPr/>
          </p:nvSpPr>
          <p:spPr>
            <a:xfrm>
              <a:off x="190500" y="171450"/>
              <a:ext cx="6172200" cy="167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spAutoFit/>
            </a:bodyPr>
            <a:lstStyle/>
            <a:p>
              <a:pPr algn="l" defTabSz="685800">
                <a:tabLst>
                  <a:tab pos="495300" algn="l"/>
                </a:tabLst>
                <a:defRPr sz="2600" b="1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PlainBox::PlainBox()</a:t>
              </a:r>
            </a:p>
            <a:p>
              <a:pPr algn="l" defTabSz="685800">
                <a:tabLst>
                  <a:tab pos="495300" algn="l"/>
                </a:tabLst>
                <a:defRPr sz="2600" b="1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{	</a:t>
              </a:r>
            </a:p>
            <a:p>
              <a:pPr lvl="1" indent="0" algn="l" defTabSz="685800">
                <a:tabLst>
                  <a:tab pos="495300" algn="l"/>
                </a:tabLst>
                <a:defRPr sz="2600" b="1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item = 0.0;</a:t>
              </a:r>
            </a:p>
            <a:p>
              <a:pPr algn="l" defTabSz="685800">
                <a:tabLst>
                  <a:tab pos="495300" algn="l"/>
                </a:tabLst>
                <a:defRPr sz="2600" b="1"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 </a:t>
              </a:r>
              <a:r>
                <a:rPr>
                  <a:solidFill>
                    <a:srgbClr val="108413"/>
                  </a:solidFill>
                </a:rPr>
                <a:t>// end default constructor</a:t>
              </a:r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15754763" y="1483614"/>
            <a:ext cx="4267202" cy="1276350"/>
            <a:chOff x="0" y="0"/>
            <a:chExt cx="4267200" cy="1276350"/>
          </a:xfrm>
        </p:grpSpPr>
        <p:sp>
          <p:nvSpPr>
            <p:cNvPr id="87" name="Rounded Rectangle"/>
            <p:cNvSpPr/>
            <p:nvPr/>
          </p:nvSpPr>
          <p:spPr>
            <a:xfrm>
              <a:off x="0" y="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8" name="Initializer list"/>
            <p:cNvSpPr/>
            <p:nvPr/>
          </p:nvSpPr>
          <p:spPr>
            <a:xfrm>
              <a:off x="44152" y="13102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Initializer list</a:t>
              </a:r>
            </a:p>
          </p:txBody>
        </p:sp>
      </p:grpSp>
      <p:grpSp>
        <p:nvGrpSpPr>
          <p:cNvPr id="92" name="Group"/>
          <p:cNvGrpSpPr/>
          <p:nvPr/>
        </p:nvGrpSpPr>
        <p:grpSpPr>
          <a:xfrm>
            <a:off x="19602863" y="4683930"/>
            <a:ext cx="4648203" cy="1924051"/>
            <a:chOff x="0" y="0"/>
            <a:chExt cx="4648201" cy="1924050"/>
          </a:xfrm>
        </p:grpSpPr>
        <p:sp>
          <p:nvSpPr>
            <p:cNvPr id="90" name="Rounded Rectangle"/>
            <p:cNvSpPr/>
            <p:nvPr/>
          </p:nvSpPr>
          <p:spPr>
            <a:xfrm>
              <a:off x="0" y="0"/>
              <a:ext cx="4648202" cy="1924050"/>
            </a:xfrm>
            <a:prstGeom prst="roundRect">
              <a:avLst>
                <a:gd name="adj" fmla="val 1485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Parameterized Constructor"/>
            <p:cNvSpPr/>
            <p:nvPr/>
          </p:nvSpPr>
          <p:spPr>
            <a:xfrm>
              <a:off x="48094" y="197509"/>
              <a:ext cx="4529359" cy="157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Parameterized Constructor</a:t>
              </a:r>
            </a:p>
          </p:txBody>
        </p:sp>
      </p:grpSp>
      <p:sp>
        <p:nvSpPr>
          <p:cNvPr id="93" name="Rounded Rectangle"/>
          <p:cNvSpPr/>
          <p:nvPr/>
        </p:nvSpPr>
        <p:spPr>
          <a:xfrm>
            <a:off x="10896600" y="4950714"/>
            <a:ext cx="8686800" cy="1466850"/>
          </a:xfrm>
          <a:prstGeom prst="roundRect">
            <a:avLst>
              <a:gd name="adj" fmla="val 11520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grpSp>
        <p:nvGrpSpPr>
          <p:cNvPr id="96" name="Group"/>
          <p:cNvGrpSpPr/>
          <p:nvPr/>
        </p:nvGrpSpPr>
        <p:grpSpPr>
          <a:xfrm>
            <a:off x="18336038" y="8589180"/>
            <a:ext cx="5162551" cy="1924051"/>
            <a:chOff x="0" y="0"/>
            <a:chExt cx="5162550" cy="1924050"/>
          </a:xfrm>
        </p:grpSpPr>
        <p:sp>
          <p:nvSpPr>
            <p:cNvPr id="94" name="Rounded Rectangle"/>
            <p:cNvSpPr/>
            <p:nvPr/>
          </p:nvSpPr>
          <p:spPr>
            <a:xfrm>
              <a:off x="0" y="0"/>
              <a:ext cx="5162550" cy="1924050"/>
            </a:xfrm>
            <a:prstGeom prst="roundRect">
              <a:avLst>
                <a:gd name="adj" fmla="val 1485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5" name="Method Implementations"/>
            <p:cNvSpPr/>
            <p:nvPr/>
          </p:nvSpPr>
          <p:spPr>
            <a:xfrm>
              <a:off x="53416" y="197509"/>
              <a:ext cx="5030557" cy="1579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Method Implementations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0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"/>
                            </p:stCondLst>
                            <p:childTnLst>
                              <p:par>
                                <p:cTn id="25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2" grpId="1" animBg="1" advAuto="0"/>
      <p:bldP spid="43" grpId="0" animBg="1" advAuto="0"/>
      <p:bldP spid="43" grpId="1" animBg="1" advAuto="0"/>
      <p:bldP spid="44" grpId="0" animBg="1" advAuto="0"/>
      <p:bldP spid="44" grpId="1" animBg="1" advAuto="0"/>
      <p:bldP spid="45" grpId="0" animBg="1" advAuto="0"/>
      <p:bldP spid="45" grpId="1" animBg="1" advAuto="0"/>
      <p:bldP spid="46" grpId="0" animBg="1" advAuto="0"/>
      <p:bldP spid="46" grpId="1" animBg="1" advAuto="0"/>
      <p:bldP spid="47" grpId="0" animBg="1" advAuto="0"/>
      <p:bldP spid="48" grpId="0" animBg="1" advAuto="0"/>
      <p:bldP spid="49" grpId="0" animBg="1" advAuto="0"/>
      <p:bldP spid="52" grpId="0" animBg="1" advAuto="0"/>
      <p:bldP spid="55" grpId="0" animBg="1" advAuto="0"/>
      <p:bldP spid="55" grpId="1" animBg="1" advAuto="0"/>
      <p:bldP spid="58" grpId="0" animBg="1" advAuto="0"/>
      <p:bldP spid="58" grpId="1" animBg="1" advAuto="0"/>
      <p:bldP spid="61" grpId="0" animBg="1" advAuto="0"/>
      <p:bldP spid="61" grpId="1" animBg="1" advAuto="0"/>
      <p:bldP spid="64" grpId="0" animBg="1" advAuto="0"/>
      <p:bldP spid="64" grpId="1" animBg="1" advAuto="0"/>
      <p:bldP spid="67" grpId="0" animBg="1" advAuto="0"/>
      <p:bldP spid="67" grpId="1" animBg="1" advAuto="0"/>
      <p:bldP spid="68" grpId="0" animBg="1" advAuto="0"/>
      <p:bldP spid="68" grpId="1" animBg="1" advAuto="0"/>
      <p:bldP spid="69" grpId="0" animBg="1" advAuto="0"/>
      <p:bldP spid="69" grpId="1" animBg="1" advAuto="0"/>
      <p:bldP spid="70" grpId="0" animBg="1" advAuto="0"/>
      <p:bldP spid="70" grpId="1" animBg="1" advAuto="0"/>
      <p:bldP spid="71" grpId="0" animBg="1" advAuto="0"/>
      <p:bldP spid="71" grpId="1" animBg="1" advAuto="0"/>
      <p:bldP spid="72" grpId="0" animBg="1" advAuto="0"/>
      <p:bldP spid="72" grpId="1" animBg="1" advAuto="0"/>
      <p:bldP spid="73" grpId="0" animBg="1" advAuto="0"/>
      <p:bldP spid="73" grpId="1" animBg="1" advAuto="0"/>
      <p:bldP spid="74" grpId="0" animBg="1" advAuto="0"/>
      <p:bldP spid="74" grpId="1" animBg="1" advAuto="0"/>
      <p:bldP spid="75" grpId="0" animBg="1" advAuto="0"/>
      <p:bldP spid="75" grpId="1" animBg="1" advAuto="0"/>
      <p:bldP spid="78" grpId="0" animBg="1" advAuto="0"/>
      <p:bldP spid="78" grpId="1" animBg="1" advAuto="0"/>
      <p:bldP spid="81" grpId="0" animBg="1" advAuto="0"/>
      <p:bldP spid="81" grpId="1" animBg="1" advAuto="0"/>
      <p:bldP spid="82" grpId="0" animBg="1" advAuto="0"/>
      <p:bldP spid="82" grpId="1" animBg="1" advAuto="0"/>
      <p:bldP spid="83" grpId="0" animBg="1" advAuto="0"/>
      <p:bldP spid="83" grpId="1" animBg="1" advAuto="0"/>
      <p:bldP spid="86" grpId="0" animBg="1" advAuto="0"/>
      <p:bldP spid="86" grpId="1" animBg="1" advAuto="0"/>
      <p:bldP spid="89" grpId="0" animBg="1" advAuto="0"/>
      <p:bldP spid="89" grpId="1" animBg="1" advAuto="0"/>
      <p:bldP spid="92" grpId="0" animBg="1" advAuto="0"/>
      <p:bldP spid="92" grpId="1" animBg="1" advAuto="0"/>
      <p:bldP spid="93" grpId="0" animBg="1" advAuto="0"/>
      <p:bldP spid="93" grpId="1" animBg="1" advAuto="0"/>
      <p:bldP spid="96" grpId="0" animBg="1" advAuto="0"/>
      <p:bldP spid="96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inBox Class - Version 1"/>
          <p:cNvSpPr txBox="1">
            <a:spLocks noGrp="1"/>
          </p:cNvSpPr>
          <p:nvPr>
            <p:ph type="title"/>
          </p:nvPr>
        </p:nvSpPr>
        <p:spPr>
          <a:xfrm>
            <a:off x="361950" y="-514350"/>
            <a:ext cx="21583650" cy="2095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PlainBox</a:t>
            </a:r>
            <a:r>
              <a:rPr dirty="0"/>
              <a:t> Class - Version 1</a:t>
            </a:r>
          </a:p>
        </p:txBody>
      </p:sp>
      <p:sp>
        <p:nvSpPr>
          <p:cNvPr id="99" name="Rectangle"/>
          <p:cNvSpPr/>
          <p:nvPr/>
        </p:nvSpPr>
        <p:spPr>
          <a:xfrm>
            <a:off x="190500" y="1771650"/>
            <a:ext cx="97917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#ifndef _PLAIN_BOX…"/>
          <p:cNvSpPr/>
          <p:nvPr/>
        </p:nvSpPr>
        <p:spPr>
          <a:xfrm>
            <a:off x="342900" y="1828800"/>
            <a:ext cx="82105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PlainBox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	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101" name="Rectangle"/>
          <p:cNvSpPr/>
          <p:nvPr/>
        </p:nvSpPr>
        <p:spPr>
          <a:xfrm>
            <a:off x="10763250" y="1771650"/>
            <a:ext cx="133350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2" name="#include &quot;PlainBox.h&quot;…"/>
          <p:cNvSpPr/>
          <p:nvPr/>
        </p:nvSpPr>
        <p:spPr>
          <a:xfrm>
            <a:off x="10934700" y="1828800"/>
            <a:ext cx="132016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"PlainBox.h"</a:t>
            </a: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item(0.0)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413"/>
                </a:solidFill>
              </a:rPr>
              <a:t>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item(theItem);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 = theItem;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setItem</a:t>
            </a: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PlainBox::getItem()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getItem</a:t>
            </a:r>
          </a:p>
        </p:txBody>
      </p:sp>
      <p:sp>
        <p:nvSpPr>
          <p:cNvPr id="103" name="PlainBox.h"/>
          <p:cNvSpPr/>
          <p:nvPr/>
        </p:nvSpPr>
        <p:spPr>
          <a:xfrm>
            <a:off x="5391150" y="118237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PlainBox.h</a:t>
            </a:r>
          </a:p>
        </p:txBody>
      </p:sp>
      <p:sp>
        <p:nvSpPr>
          <p:cNvPr id="104" name="PlainBox.cpp"/>
          <p:cNvSpPr/>
          <p:nvPr/>
        </p:nvSpPr>
        <p:spPr>
          <a:xfrm>
            <a:off x="11087100" y="118237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PlainBox.cpp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18898013" y="-266700"/>
            <a:ext cx="4267203" cy="1276350"/>
            <a:chOff x="0" y="209550"/>
            <a:chExt cx="4267201" cy="1276350"/>
          </a:xfrm>
        </p:grpSpPr>
        <p:sp>
          <p:nvSpPr>
            <p:cNvPr id="105" name="Rounded Rectangle"/>
            <p:cNvSpPr/>
            <p:nvPr/>
          </p:nvSpPr>
          <p:spPr>
            <a:xfrm>
              <a:off x="0" y="20955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6" name="Basic Class"/>
            <p:cNvSpPr/>
            <p:nvPr/>
          </p:nvSpPr>
          <p:spPr>
            <a:xfrm>
              <a:off x="44152" y="32152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 dirty="0"/>
                <a:t>Basic Class</a:t>
              </a:r>
            </a:p>
          </p:txBody>
        </p:sp>
      </p:grpSp>
      <p:sp>
        <p:nvSpPr>
          <p:cNvPr id="108" name="Rectangle"/>
          <p:cNvSpPr/>
          <p:nvPr/>
        </p:nvSpPr>
        <p:spPr>
          <a:xfrm>
            <a:off x="10763250" y="1771650"/>
            <a:ext cx="13335000" cy="11220450"/>
          </a:xfrm>
          <a:prstGeom prst="rect">
            <a:avLst/>
          </a:prstGeom>
          <a:solidFill>
            <a:srgbClr val="000000">
              <a:alpha val="71000"/>
            </a:srgbClr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9" name="Rectangle"/>
          <p:cNvSpPr/>
          <p:nvPr/>
        </p:nvSpPr>
        <p:spPr>
          <a:xfrm>
            <a:off x="13258800" y="1466850"/>
            <a:ext cx="10287000" cy="50482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0" name="double dish = 8.5;…"/>
          <p:cNvSpPr/>
          <p:nvPr/>
        </p:nvSpPr>
        <p:spPr>
          <a:xfrm>
            <a:off x="13506450" y="1981200"/>
            <a:ext cx="10077450" cy="415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dish = 8.5;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 firstBox(dish);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std::cout &lt;&lt; firstBox.getItem() &lt;&lt; std::endl;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bowl = 4.0;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 anotherBox = PlainBox(bowl);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anotherBox.setItem(dish);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std::cout &lt;&lt; anotherBox.getItem() &lt;&lt; std::endl;</a:t>
            </a:r>
          </a:p>
        </p:txBody>
      </p:sp>
      <p:sp>
        <p:nvSpPr>
          <p:cNvPr id="111" name="Client Code"/>
          <p:cNvSpPr/>
          <p:nvPr/>
        </p:nvSpPr>
        <p:spPr>
          <a:xfrm>
            <a:off x="15030450" y="10287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Client Code</a:t>
            </a:r>
          </a:p>
        </p:txBody>
      </p:sp>
      <p:pic>
        <p:nvPicPr>
          <p:cNvPr id="112" name="31726_Object.png" descr="31726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145" y="7219950"/>
            <a:ext cx="3213791" cy="3200400"/>
          </a:xfrm>
          <a:prstGeom prst="rect">
            <a:avLst/>
          </a:prstGeom>
          <a:ln w="12700">
            <a:miter lim="400000"/>
          </a:ln>
          <a:effectLst>
            <a:outerShdw blurRad="393700" dist="76200" dir="5400000" rotWithShape="0">
              <a:srgbClr val="FFFFFF"/>
            </a:outerShdw>
          </a:effectLst>
        </p:spPr>
      </p:pic>
      <p:pic>
        <p:nvPicPr>
          <p:cNvPr id="113" name="31726_Object.png" descr="31726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95" y="7353300"/>
            <a:ext cx="3213791" cy="3200400"/>
          </a:xfrm>
          <a:prstGeom prst="rect">
            <a:avLst/>
          </a:prstGeom>
          <a:ln w="12700">
            <a:miter lim="400000"/>
          </a:ln>
          <a:effectLst>
            <a:outerShdw blurRad="393700" dist="76200" dir="5400000" rotWithShape="0">
              <a:srgbClr val="FFFFFF"/>
            </a:outerShdw>
          </a:effectLst>
        </p:spPr>
      </p:pic>
      <p:sp>
        <p:nvSpPr>
          <p:cNvPr id="114" name="8.5"/>
          <p:cNvSpPr/>
          <p:nvPr/>
        </p:nvSpPr>
        <p:spPr>
          <a:xfrm rot="19073119">
            <a:off x="17286729" y="1579764"/>
            <a:ext cx="117905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8.5</a:t>
            </a:r>
          </a:p>
        </p:txBody>
      </p:sp>
      <p:sp>
        <p:nvSpPr>
          <p:cNvPr id="115" name="firstBox"/>
          <p:cNvSpPr/>
          <p:nvPr/>
        </p:nvSpPr>
        <p:spPr>
          <a:xfrm>
            <a:off x="11208562" y="10455275"/>
            <a:ext cx="346382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firstBox</a:t>
            </a:r>
          </a:p>
        </p:txBody>
      </p:sp>
      <p:sp>
        <p:nvSpPr>
          <p:cNvPr id="116" name="Line"/>
          <p:cNvSpPr/>
          <p:nvPr/>
        </p:nvSpPr>
        <p:spPr>
          <a:xfrm>
            <a:off x="12306300" y="2266950"/>
            <a:ext cx="1191985" cy="1"/>
          </a:xfrm>
          <a:prstGeom prst="line">
            <a:avLst/>
          </a:prstGeom>
          <a:ln w="114300">
            <a:solidFill>
              <a:schemeClr val="accent5">
                <a:lumOff val="-29866"/>
              </a:schemeClr>
            </a:solidFill>
            <a:miter lim="400000"/>
            <a:tailEnd type="triangle"/>
          </a:ln>
          <a:effectLst>
            <a:outerShdw blurRad="889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anotherBox"/>
          <p:cNvSpPr/>
          <p:nvPr/>
        </p:nvSpPr>
        <p:spPr>
          <a:xfrm>
            <a:off x="17293065" y="10398125"/>
            <a:ext cx="428692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anotherBox</a:t>
            </a:r>
          </a:p>
        </p:txBody>
      </p:sp>
      <p:sp>
        <p:nvSpPr>
          <p:cNvPr id="118" name="4.0"/>
          <p:cNvSpPr/>
          <p:nvPr/>
        </p:nvSpPr>
        <p:spPr>
          <a:xfrm rot="19073119">
            <a:off x="17191479" y="3675264"/>
            <a:ext cx="117905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4.0</a:t>
            </a:r>
          </a:p>
        </p:txBody>
      </p:sp>
      <p:sp>
        <p:nvSpPr>
          <p:cNvPr id="119" name="8.5"/>
          <p:cNvSpPr/>
          <p:nvPr/>
        </p:nvSpPr>
        <p:spPr>
          <a:xfrm rot="19073119">
            <a:off x="12505179" y="8486775"/>
            <a:ext cx="117905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r>
              <a:t>8.5</a:t>
            </a:r>
          </a:p>
        </p:txBody>
      </p:sp>
      <p:pic>
        <p:nvPicPr>
          <p:cNvPr id="120" name="31726_Object.png" descr="31726_Object.png"/>
          <p:cNvPicPr>
            <a:picLocks noChangeAspect="1"/>
          </p:cNvPicPr>
          <p:nvPr/>
        </p:nvPicPr>
        <p:blipFill>
          <a:blip r:embed="rId2"/>
          <a:srcRect l="1666" t="49512" r="16662" b="1952"/>
          <a:stretch>
            <a:fillRect/>
          </a:stretch>
        </p:blipFill>
        <p:spPr>
          <a:xfrm>
            <a:off x="17907000" y="8948251"/>
            <a:ext cx="2671763" cy="158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5" y="16140"/>
                </a:lnTo>
                <a:lnTo>
                  <a:pt x="21600" y="21600"/>
                </a:lnTo>
                <a:lnTo>
                  <a:pt x="21305" y="4467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1" name="8.5"/>
          <p:cNvSpPr/>
          <p:nvPr/>
        </p:nvSpPr>
        <p:spPr>
          <a:xfrm rot="19073119">
            <a:off x="12505179" y="8494915"/>
            <a:ext cx="117905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8.5</a:t>
            </a:r>
          </a:p>
        </p:txBody>
      </p:sp>
      <p:pic>
        <p:nvPicPr>
          <p:cNvPr id="122" name="31726_Object.png" descr="31726_Object.png"/>
          <p:cNvPicPr>
            <a:picLocks noChangeAspect="1"/>
          </p:cNvPicPr>
          <p:nvPr/>
        </p:nvPicPr>
        <p:blipFill>
          <a:blip r:embed="rId2"/>
          <a:srcRect l="1666" t="49512" r="16662" b="1952"/>
          <a:stretch>
            <a:fillRect/>
          </a:stretch>
        </p:blipFill>
        <p:spPr>
          <a:xfrm>
            <a:off x="11639550" y="8814901"/>
            <a:ext cx="2671763" cy="158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5" y="16140"/>
                </a:lnTo>
                <a:lnTo>
                  <a:pt x="21600" y="21600"/>
                </a:lnTo>
                <a:lnTo>
                  <a:pt x="21305" y="4467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00 0.037428" pathEditMode="relative">
                                      <p:cBhvr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134724 0.129503 -0.154297 0.179868 C -0.177905 0.240614 -0.196277 0.505049 -0.196277 0.505049" pathEditMode="relative">
                                      <p:cBhvr>
                                        <p:cTn id="45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0 0.037428 L 0.002572 0.076664" pathEditMode="relative">
                                      <p:cBhvr>
                                        <p:cTn id="4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277 0.505049 C -0.196277 0.505049 -0.117843 0.397873 -0.054249 0.399913 C 0.009346 0.401953 0.048726 0.455230 0.085595 0.483904" pathEditMode="relative">
                                      <p:cBhvr>
                                        <p:cTn id="60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6367">
                                      <p:cBhvr>
                                        <p:cTn id="63" dur="7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750" fill="hold"/>
                                        <p:tgtEl>
                                          <p:spTgt spid="11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72 0.076664 L 0.000062 0.150919" pathEditMode="relative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2 0.150919 L 0.000521 0.188802" pathEditMode="relative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0.158832 0.111279 0.161417 0.172323 C 0.164607 0.247663 0.068448 0.359823 0.068448 0.359823" pathEditMode="relative">
                                      <p:cBhvr>
                                        <p:cTn id="95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188802 L -0.000117 0.225810" pathEditMode="relative">
                                      <p:cBhvr>
                                        <p:cTn id="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0.067114 -0.057227 0.138915 -0.060417 C 0.210717 -0.063607 0.252042 0.000694 0.252042 0.000694" pathEditMode="relative">
                                      <p:cBhvr>
                                        <p:cTn id="102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750" fill="hold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17 0.225810 L -0.001131 0.262399" pathEditMode="relative">
                                      <p:cBhvr>
                                        <p:cTn id="1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042 0.000694 L 0.400703 -0.156930" pathEditMode="relative">
                                      <p:cBhvr>
                                        <p:cTn id="113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7512">
                                      <p:cBhvr>
                                        <p:cTn id="116" dur="7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750" fill="hold"/>
                                        <p:tgtEl>
                                          <p:spTgt spid="119"/>
                                        </p:tgtEl>
                                      </p:cBhvr>
                                      <p:by x="185805" y="185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4" grpId="1" animBg="1" advAuto="0"/>
      <p:bldP spid="114" grpId="2" animBg="1" advAuto="0"/>
      <p:bldP spid="114" grpId="3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8" grpId="1" animBg="1" advAuto="0"/>
      <p:bldP spid="119" grpId="0" animBg="1" advAuto="0"/>
      <p:bldP spid="119" grpId="1" animBg="1" advAuto="0"/>
      <p:bldP spid="119" grpId="2" animBg="1" advAuto="0"/>
      <p:bldP spid="120" grpId="0" animBg="1" advAuto="0"/>
      <p:bldP spid="121" grpId="0" animBg="1" advAuto="0"/>
      <p:bldP spid="12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inBox Class - Version 2"/>
          <p:cNvSpPr txBox="1">
            <a:spLocks noGrp="1"/>
          </p:cNvSpPr>
          <p:nvPr>
            <p:ph type="title"/>
          </p:nvPr>
        </p:nvSpPr>
        <p:spPr>
          <a:xfrm>
            <a:off x="361950" y="-304800"/>
            <a:ext cx="21583650" cy="2095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PlainBox</a:t>
            </a:r>
            <a:r>
              <a:rPr dirty="0"/>
              <a:t> Class - Version 2</a:t>
            </a:r>
          </a:p>
        </p:txBody>
      </p:sp>
      <p:sp>
        <p:nvSpPr>
          <p:cNvPr id="125" name="Rectangle"/>
          <p:cNvSpPr/>
          <p:nvPr/>
        </p:nvSpPr>
        <p:spPr>
          <a:xfrm>
            <a:off x="190500" y="1828800"/>
            <a:ext cx="97917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6" name="Rounded Rectangle"/>
          <p:cNvSpPr/>
          <p:nvPr/>
        </p:nvSpPr>
        <p:spPr>
          <a:xfrm>
            <a:off x="361950" y="3371850"/>
            <a:ext cx="53340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7" name="Rounded Rectangle"/>
          <p:cNvSpPr/>
          <p:nvPr/>
        </p:nvSpPr>
        <p:spPr>
          <a:xfrm>
            <a:off x="304800" y="9620250"/>
            <a:ext cx="53340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28" name="#ifndef _PLAIN_BOX…"/>
          <p:cNvSpPr/>
          <p:nvPr/>
        </p:nvSpPr>
        <p:spPr>
          <a:xfrm>
            <a:off x="342900" y="1885950"/>
            <a:ext cx="9277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PlainBox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ItemType 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ItemType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129" name="Rectangle"/>
          <p:cNvSpPr/>
          <p:nvPr/>
        </p:nvSpPr>
        <p:spPr>
          <a:xfrm>
            <a:off x="10763250" y="1828800"/>
            <a:ext cx="133350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PlainBox.h"/>
          <p:cNvSpPr/>
          <p:nvPr/>
        </p:nvSpPr>
        <p:spPr>
          <a:xfrm>
            <a:off x="5391150" y="1188085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PlainBox.h</a:t>
            </a:r>
          </a:p>
        </p:txBody>
      </p:sp>
      <p:sp>
        <p:nvSpPr>
          <p:cNvPr id="131" name="PlainBox.cpp"/>
          <p:cNvSpPr/>
          <p:nvPr/>
        </p:nvSpPr>
        <p:spPr>
          <a:xfrm>
            <a:off x="11087100" y="1188085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PlainBox.cpp</a:t>
            </a:r>
          </a:p>
        </p:txBody>
      </p:sp>
      <p:sp>
        <p:nvSpPr>
          <p:cNvPr id="132" name="#include &quot;PlainBox.h&quot;…"/>
          <p:cNvSpPr/>
          <p:nvPr/>
        </p:nvSpPr>
        <p:spPr>
          <a:xfrm>
            <a:off x="10972800" y="1885950"/>
            <a:ext cx="116776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"PlainBox.h"</a:t>
            </a: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item(0.0)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413"/>
                </a:solidFill>
              </a:rPr>
              <a:t>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item(theItem);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 = theItem;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setItem</a:t>
            </a: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PlainBox::getItem()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getItem</a:t>
            </a:r>
          </a:p>
        </p:txBody>
      </p:sp>
      <p:sp>
        <p:nvSpPr>
          <p:cNvPr id="133" name="#include &quot;PlainBox.h&quot;…"/>
          <p:cNvSpPr/>
          <p:nvPr/>
        </p:nvSpPr>
        <p:spPr>
          <a:xfrm>
            <a:off x="10972800" y="1885950"/>
            <a:ext cx="119443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"PlainBox.h"</a:t>
            </a: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PlainBox::PlainBox()</a:t>
            </a:r>
          </a:p>
          <a:p>
            <a:pPr lvl="1" indent="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r>
              <a:rPr sz="1700"/>
              <a:t>  </a:t>
            </a:r>
            <a:r>
              <a:t>: item(0.0)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413"/>
                </a:solidFill>
              </a:rPr>
              <a:t>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  <a:p>
            <a:pPr lvl="1" indent="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r>
              <a:rPr sz="1700"/>
              <a:t>  </a:t>
            </a:r>
            <a:r>
              <a:t>: item(theItem);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 = theItem;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setItem</a:t>
            </a: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ItemType PlainBox::getItem()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getItem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18898013" y="190500"/>
            <a:ext cx="4267203" cy="1276350"/>
            <a:chOff x="0" y="609600"/>
            <a:chExt cx="4267201" cy="1276350"/>
          </a:xfrm>
        </p:grpSpPr>
        <p:sp>
          <p:nvSpPr>
            <p:cNvPr id="134" name="Rounded Rectangle"/>
            <p:cNvSpPr/>
            <p:nvPr/>
          </p:nvSpPr>
          <p:spPr>
            <a:xfrm>
              <a:off x="0" y="60960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5" name="Templates"/>
            <p:cNvSpPr/>
            <p:nvPr/>
          </p:nvSpPr>
          <p:spPr>
            <a:xfrm>
              <a:off x="44152" y="75967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Templates</a:t>
              </a:r>
            </a:p>
          </p:txBody>
        </p:sp>
      </p:grpSp>
      <p:sp>
        <p:nvSpPr>
          <p:cNvPr id="137" name="#ifndef _PLAIN_BOX…"/>
          <p:cNvSpPr/>
          <p:nvPr/>
        </p:nvSpPr>
        <p:spPr>
          <a:xfrm>
            <a:off x="342900" y="1885950"/>
            <a:ext cx="82105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PlainBox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	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138" name="typedef double ItemType;"/>
          <p:cNvSpPr/>
          <p:nvPr/>
        </p:nvSpPr>
        <p:spPr>
          <a:xfrm>
            <a:off x="400050" y="3381375"/>
            <a:ext cx="512608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typedef double </a:t>
            </a:r>
            <a:r>
              <a:t>ItemType;</a:t>
            </a:r>
          </a:p>
        </p:txBody>
      </p:sp>
      <p:sp>
        <p:nvSpPr>
          <p:cNvPr id="139" name="template&lt;class ItemType&gt;"/>
          <p:cNvSpPr/>
          <p:nvPr/>
        </p:nvSpPr>
        <p:spPr>
          <a:xfrm>
            <a:off x="400050" y="3400425"/>
            <a:ext cx="512608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</p:txBody>
      </p:sp>
      <p:sp>
        <p:nvSpPr>
          <p:cNvPr id="140" name="#include &quot;PlainBox.cpp&quot;"/>
          <p:cNvSpPr/>
          <p:nvPr/>
        </p:nvSpPr>
        <p:spPr>
          <a:xfrm>
            <a:off x="342900" y="9594850"/>
            <a:ext cx="491964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"PlainBox.cpp"</a:t>
            </a:r>
          </a:p>
        </p:txBody>
      </p:sp>
      <p:sp>
        <p:nvSpPr>
          <p:cNvPr id="141" name="template&lt;class ItemType&gt;…"/>
          <p:cNvSpPr/>
          <p:nvPr/>
        </p:nvSpPr>
        <p:spPr>
          <a:xfrm>
            <a:off x="10915650" y="2571750"/>
            <a:ext cx="6364747" cy="10668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PlainBox&lt;ItemType&gt;::PlainBox()</a:t>
            </a:r>
          </a:p>
        </p:txBody>
      </p:sp>
      <p:sp>
        <p:nvSpPr>
          <p:cNvPr id="142" name="template&lt;class ItemType&gt;…"/>
          <p:cNvSpPr/>
          <p:nvPr/>
        </p:nvSpPr>
        <p:spPr>
          <a:xfrm>
            <a:off x="10934700" y="4413250"/>
            <a:ext cx="11112941" cy="10668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PlainBox&lt;ItemType&gt;::PlainBox(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</p:txBody>
      </p:sp>
      <p:sp>
        <p:nvSpPr>
          <p:cNvPr id="143" name="template&lt;class ItemType&gt;…"/>
          <p:cNvSpPr/>
          <p:nvPr/>
        </p:nvSpPr>
        <p:spPr>
          <a:xfrm>
            <a:off x="10934700" y="6267450"/>
            <a:ext cx="11925300" cy="10668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PlainBox&lt;itemType&gt;::setItem(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</p:txBody>
      </p:sp>
      <p:sp>
        <p:nvSpPr>
          <p:cNvPr id="144" name="template&lt;class ItemType&gt;…"/>
          <p:cNvSpPr/>
          <p:nvPr/>
        </p:nvSpPr>
        <p:spPr>
          <a:xfrm>
            <a:off x="10934700" y="8972550"/>
            <a:ext cx="9254952" cy="10668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ItemType PlainBox&lt;ItemType&gt;::getItem()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</p:txBody>
      </p:sp>
      <p:sp>
        <p:nvSpPr>
          <p:cNvPr id="145" name="Text"/>
          <p:cNvSpPr/>
          <p:nvPr/>
        </p:nvSpPr>
        <p:spPr>
          <a:xfrm>
            <a:off x="11436350" y="3505200"/>
            <a:ext cx="2495550" cy="4064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685800">
              <a:tabLst>
                <a:tab pos="495300" algn="l"/>
              </a:tabLst>
              <a:defRPr sz="19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BB2CA2"/>
                </a:solidFill>
              </a:rPr>
              <a:t>           </a:t>
            </a:r>
          </a:p>
        </p:txBody>
      </p:sp>
      <p:sp>
        <p:nvSpPr>
          <p:cNvPr id="146" name="Rounded Rectangle"/>
          <p:cNvSpPr/>
          <p:nvPr/>
        </p:nvSpPr>
        <p:spPr>
          <a:xfrm>
            <a:off x="10801350" y="2533650"/>
            <a:ext cx="53340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7" name="Rounded Rectangle"/>
          <p:cNvSpPr/>
          <p:nvPr/>
        </p:nvSpPr>
        <p:spPr>
          <a:xfrm>
            <a:off x="10782300" y="4356100"/>
            <a:ext cx="53340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8" name="Rounded Rectangle"/>
          <p:cNvSpPr/>
          <p:nvPr/>
        </p:nvSpPr>
        <p:spPr>
          <a:xfrm>
            <a:off x="10801350" y="6248400"/>
            <a:ext cx="53340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49" name="Rounded Rectangle"/>
          <p:cNvSpPr/>
          <p:nvPr/>
        </p:nvSpPr>
        <p:spPr>
          <a:xfrm>
            <a:off x="10782300" y="8953500"/>
            <a:ext cx="53340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grpSp>
        <p:nvGrpSpPr>
          <p:cNvPr id="152" name="Group"/>
          <p:cNvGrpSpPr/>
          <p:nvPr/>
        </p:nvGrpSpPr>
        <p:grpSpPr>
          <a:xfrm>
            <a:off x="4839118" y="4041516"/>
            <a:ext cx="5619751" cy="3178434"/>
            <a:chOff x="0" y="0"/>
            <a:chExt cx="5619750" cy="3178433"/>
          </a:xfrm>
        </p:grpSpPr>
        <p:sp>
          <p:nvSpPr>
            <p:cNvPr id="150" name="Rounded Rectangle"/>
            <p:cNvSpPr/>
            <p:nvPr/>
          </p:nvSpPr>
          <p:spPr>
            <a:xfrm>
              <a:off x="0" y="54233"/>
              <a:ext cx="5619750" cy="3124201"/>
            </a:xfrm>
            <a:prstGeom prst="roundRect">
              <a:avLst>
                <a:gd name="adj" fmla="val 914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1" name="typedef gives flexible typing decided by class implementer"/>
            <p:cNvSpPr/>
            <p:nvPr/>
          </p:nvSpPr>
          <p:spPr>
            <a:xfrm>
              <a:off x="9219" y="0"/>
              <a:ext cx="5478126" cy="3031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>
                  <a:solidFill>
                    <a:srgbClr val="C355A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typedef</a:t>
              </a:r>
              <a:r>
                <a:rPr sz="4600"/>
                <a:t> gives flexible typing decided by class implementer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4743866" y="4171950"/>
            <a:ext cx="5086351" cy="2952750"/>
            <a:chOff x="0" y="0"/>
            <a:chExt cx="5086350" cy="2952750"/>
          </a:xfrm>
        </p:grpSpPr>
        <p:sp>
          <p:nvSpPr>
            <p:cNvPr id="153" name="Rounded Rectangle"/>
            <p:cNvSpPr/>
            <p:nvPr/>
          </p:nvSpPr>
          <p:spPr>
            <a:xfrm>
              <a:off x="0" y="0"/>
              <a:ext cx="5086350" cy="2952750"/>
            </a:xfrm>
            <a:prstGeom prst="roundRect">
              <a:avLst>
                <a:gd name="adj" fmla="val 967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4" name="template allows client to decide type"/>
            <p:cNvSpPr/>
            <p:nvPr/>
          </p:nvSpPr>
          <p:spPr>
            <a:xfrm>
              <a:off x="8345" y="452488"/>
              <a:ext cx="4958167" cy="2248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>
                  <a:solidFill>
                    <a:srgbClr val="C355A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template</a:t>
              </a:r>
              <a:r>
                <a:rPr sz="4600"/>
                <a:t> allows client to decide type</a:t>
              </a:r>
            </a:p>
          </p:txBody>
        </p:sp>
      </p:grpSp>
      <p:sp>
        <p:nvSpPr>
          <p:cNvPr id="156" name="Rounded Rectangle"/>
          <p:cNvSpPr/>
          <p:nvPr/>
        </p:nvSpPr>
        <p:spPr>
          <a:xfrm>
            <a:off x="10858500" y="3048000"/>
            <a:ext cx="421005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57" name="Rounded Rectangle"/>
          <p:cNvSpPr/>
          <p:nvPr/>
        </p:nvSpPr>
        <p:spPr>
          <a:xfrm>
            <a:off x="10877550" y="4851400"/>
            <a:ext cx="417195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58" name="Rounded Rectangle"/>
          <p:cNvSpPr/>
          <p:nvPr/>
        </p:nvSpPr>
        <p:spPr>
          <a:xfrm>
            <a:off x="11925300" y="6743700"/>
            <a:ext cx="43053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59" name="Rounded Rectangle"/>
          <p:cNvSpPr/>
          <p:nvPr/>
        </p:nvSpPr>
        <p:spPr>
          <a:xfrm>
            <a:off x="12706350" y="9467850"/>
            <a:ext cx="4038600" cy="590550"/>
          </a:xfrm>
          <a:prstGeom prst="roundRect">
            <a:avLst>
              <a:gd name="adj" fmla="val 28613"/>
            </a:avLst>
          </a:prstGeom>
          <a:ln w="88900">
            <a:solidFill>
              <a:srgbClr val="FFFB00"/>
            </a:solidFill>
            <a:miter lim="400000"/>
          </a:ln>
          <a:effectLst>
            <a:outerShdw blurRad="508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9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 advAuto="0"/>
      <p:bldP spid="126" grpId="0" animBg="1" advAuto="0"/>
      <p:bldP spid="126" grpId="1" animBg="1" advAuto="0"/>
      <p:bldP spid="127" grpId="0" animBg="1" advAuto="0"/>
      <p:bldP spid="127" grpId="1" animBg="1" advAuto="0"/>
      <p:bldP spid="128" grpId="0" build="p" bldLvl="5" animBg="1" advAuto="0"/>
      <p:bldP spid="132" grpId="0" animBg="1" advAuto="0"/>
      <p:bldP spid="133" grpId="0" animBg="1" advAuto="0"/>
      <p:bldP spid="136" grpId="0" animBg="1" advAuto="0"/>
      <p:bldP spid="137" grpId="0" build="p" bldLvl="5" animBg="1" advAuto="0"/>
      <p:bldP spid="138" grpId="0" animBg="1" advAuto="0"/>
      <p:bldP spid="138" grpId="1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6" grpId="1" animBg="1" advAuto="0"/>
      <p:bldP spid="147" grpId="0" animBg="1" advAuto="0"/>
      <p:bldP spid="147" grpId="1" animBg="1" advAuto="0"/>
      <p:bldP spid="148" grpId="0" animBg="1" advAuto="0"/>
      <p:bldP spid="148" grpId="1" animBg="1" advAuto="0"/>
      <p:bldP spid="149" grpId="0" animBg="1" advAuto="0"/>
      <p:bldP spid="149" grpId="1" animBg="1" advAuto="0"/>
      <p:bldP spid="152" grpId="0" animBg="1" advAuto="0"/>
      <p:bldP spid="152" grpId="1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inBox Class - Version 2"/>
          <p:cNvSpPr txBox="1">
            <a:spLocks noGrp="1"/>
          </p:cNvSpPr>
          <p:nvPr>
            <p:ph type="title"/>
          </p:nvPr>
        </p:nvSpPr>
        <p:spPr>
          <a:xfrm>
            <a:off x="361950" y="-571500"/>
            <a:ext cx="21583650" cy="2095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PlainBox</a:t>
            </a:r>
            <a:r>
              <a:rPr dirty="0"/>
              <a:t> Class - Version 2</a:t>
            </a:r>
          </a:p>
        </p:txBody>
      </p:sp>
      <p:sp>
        <p:nvSpPr>
          <p:cNvPr id="162" name="Rectangle"/>
          <p:cNvSpPr/>
          <p:nvPr/>
        </p:nvSpPr>
        <p:spPr>
          <a:xfrm>
            <a:off x="190500" y="1771650"/>
            <a:ext cx="97917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3" name="#ifndef _PLAIN_BOX…"/>
          <p:cNvSpPr/>
          <p:nvPr/>
        </p:nvSpPr>
        <p:spPr>
          <a:xfrm>
            <a:off x="342900" y="1828800"/>
            <a:ext cx="927735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PlainBox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ItemType 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ItemType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164" name="Rectangle"/>
          <p:cNvSpPr/>
          <p:nvPr/>
        </p:nvSpPr>
        <p:spPr>
          <a:xfrm>
            <a:off x="10763250" y="1771650"/>
            <a:ext cx="133350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5" name="PlainBox.h"/>
          <p:cNvSpPr/>
          <p:nvPr/>
        </p:nvSpPr>
        <p:spPr>
          <a:xfrm>
            <a:off x="5391150" y="118237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PlainBox.h</a:t>
            </a:r>
          </a:p>
        </p:txBody>
      </p:sp>
      <p:sp>
        <p:nvSpPr>
          <p:cNvPr id="166" name="PlainBox.cpp"/>
          <p:cNvSpPr/>
          <p:nvPr/>
        </p:nvSpPr>
        <p:spPr>
          <a:xfrm>
            <a:off x="11087100" y="118237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PlainBox.cpp</a:t>
            </a:r>
          </a:p>
        </p:txBody>
      </p:sp>
      <p:sp>
        <p:nvSpPr>
          <p:cNvPr id="167" name="#include &quot;PlainBox.h&quot;…"/>
          <p:cNvSpPr/>
          <p:nvPr/>
        </p:nvSpPr>
        <p:spPr>
          <a:xfrm>
            <a:off x="10972800" y="1828800"/>
            <a:ext cx="116776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"PlainBox.h"</a:t>
            </a: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item(0.0)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413"/>
                </a:solidFill>
              </a:rPr>
              <a:t>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4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item(theItem);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&amp; theItem)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 = theItem;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setItem</a:t>
            </a: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PlainBox::getItem()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item;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</a:t>
            </a:r>
            <a:r>
              <a:t>// end getItem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8821398" y="76199"/>
            <a:ext cx="4267203" cy="1276350"/>
            <a:chOff x="0" y="0"/>
            <a:chExt cx="4267201" cy="1276350"/>
          </a:xfrm>
        </p:grpSpPr>
        <p:sp>
          <p:nvSpPr>
            <p:cNvPr id="168" name="Rounded Rectangle"/>
            <p:cNvSpPr/>
            <p:nvPr/>
          </p:nvSpPr>
          <p:spPr>
            <a:xfrm>
              <a:off x="0" y="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9" name="Templates"/>
            <p:cNvSpPr/>
            <p:nvPr/>
          </p:nvSpPr>
          <p:spPr>
            <a:xfrm>
              <a:off x="44152" y="11197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 dirty="0"/>
                <a:t>Templates</a:t>
              </a:r>
            </a:p>
          </p:txBody>
        </p:sp>
      </p:grpSp>
      <p:sp>
        <p:nvSpPr>
          <p:cNvPr id="171" name="template&lt;class ItemType&gt;"/>
          <p:cNvSpPr/>
          <p:nvPr/>
        </p:nvSpPr>
        <p:spPr>
          <a:xfrm>
            <a:off x="400050" y="3343275"/>
            <a:ext cx="5126088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</p:txBody>
      </p:sp>
      <p:sp>
        <p:nvSpPr>
          <p:cNvPr id="172" name="#include &quot;PlainBox.cpp&quot;"/>
          <p:cNvSpPr/>
          <p:nvPr/>
        </p:nvSpPr>
        <p:spPr>
          <a:xfrm>
            <a:off x="342900" y="9559925"/>
            <a:ext cx="4919644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"PlainBox.cpp"</a:t>
            </a:r>
          </a:p>
        </p:txBody>
      </p:sp>
      <p:sp>
        <p:nvSpPr>
          <p:cNvPr id="173" name="template&lt;class ItemType&gt;…"/>
          <p:cNvSpPr/>
          <p:nvPr/>
        </p:nvSpPr>
        <p:spPr>
          <a:xfrm>
            <a:off x="10915650" y="2514600"/>
            <a:ext cx="6364747" cy="1066800"/>
          </a:xfrm>
          <a:prstGeom prst="rect">
            <a:avLst/>
          </a:prstGeom>
          <a:solidFill>
            <a:srgbClr val="E5E6E1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PlainBox&lt;ItemType&gt;::PlainBox()</a:t>
            </a:r>
          </a:p>
        </p:txBody>
      </p:sp>
      <p:sp>
        <p:nvSpPr>
          <p:cNvPr id="174" name="template&lt;class ItemType&gt;…"/>
          <p:cNvSpPr/>
          <p:nvPr/>
        </p:nvSpPr>
        <p:spPr>
          <a:xfrm>
            <a:off x="10934700" y="4533900"/>
            <a:ext cx="11112941" cy="1066800"/>
          </a:xfrm>
          <a:prstGeom prst="rect">
            <a:avLst/>
          </a:prstGeom>
          <a:solidFill>
            <a:srgbClr val="E5E6E1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PlainBox&lt;ItemType&gt;::PlainBox(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</p:txBody>
      </p:sp>
      <p:sp>
        <p:nvSpPr>
          <p:cNvPr id="175" name="template&lt;class ItemType&gt;…"/>
          <p:cNvSpPr/>
          <p:nvPr/>
        </p:nvSpPr>
        <p:spPr>
          <a:xfrm>
            <a:off x="10934700" y="6515100"/>
            <a:ext cx="11925300" cy="1066800"/>
          </a:xfrm>
          <a:prstGeom prst="rect">
            <a:avLst/>
          </a:prstGeom>
          <a:solidFill>
            <a:srgbClr val="E5E6E1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PlainBox&lt;itemType&gt;::setItem(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</a:t>
            </a:r>
          </a:p>
        </p:txBody>
      </p:sp>
      <p:sp>
        <p:nvSpPr>
          <p:cNvPr id="176" name="template&lt;class ItemType&gt;…"/>
          <p:cNvSpPr/>
          <p:nvPr/>
        </p:nvSpPr>
        <p:spPr>
          <a:xfrm>
            <a:off x="10934700" y="8915400"/>
            <a:ext cx="9254952" cy="1066800"/>
          </a:xfrm>
          <a:prstGeom prst="rect">
            <a:avLst/>
          </a:prstGeom>
          <a:solidFill>
            <a:srgbClr val="E5E6E1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ItemType PlainBox&lt;ItemType&gt;::getItem() </a:t>
            </a:r>
            <a:r>
              <a:rPr>
                <a:solidFill>
                  <a:srgbClr val="BB2CA2"/>
                </a:solidFill>
              </a:rPr>
              <a:t>const</a:t>
            </a:r>
          </a:p>
        </p:txBody>
      </p:sp>
      <p:sp>
        <p:nvSpPr>
          <p:cNvPr id="177" name="Text"/>
          <p:cNvSpPr/>
          <p:nvPr/>
        </p:nvSpPr>
        <p:spPr>
          <a:xfrm>
            <a:off x="11601450" y="3486150"/>
            <a:ext cx="2495550" cy="406400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BB2CA2"/>
                </a:solidFill>
              </a:rPr>
              <a:t>           </a:t>
            </a:r>
          </a:p>
        </p:txBody>
      </p:sp>
      <p:sp>
        <p:nvSpPr>
          <p:cNvPr id="178" name="Rectangle"/>
          <p:cNvSpPr/>
          <p:nvPr/>
        </p:nvSpPr>
        <p:spPr>
          <a:xfrm>
            <a:off x="10782300" y="1771650"/>
            <a:ext cx="13335000" cy="11220450"/>
          </a:xfrm>
          <a:prstGeom prst="rect">
            <a:avLst/>
          </a:prstGeom>
          <a:solidFill>
            <a:srgbClr val="000000">
              <a:alpha val="71000"/>
            </a:srgbClr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9" name="31726_Object.png" descr="31726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145" y="7219950"/>
            <a:ext cx="3213791" cy="3200400"/>
          </a:xfrm>
          <a:prstGeom prst="rect">
            <a:avLst/>
          </a:prstGeom>
          <a:ln w="12700">
            <a:miter lim="400000"/>
          </a:ln>
          <a:effectLst>
            <a:outerShdw blurRad="393700" dist="76200" dir="5400000" rotWithShape="0">
              <a:srgbClr val="FFFFFF"/>
            </a:outerShdw>
          </a:effectLst>
        </p:spPr>
      </p:pic>
      <p:sp>
        <p:nvSpPr>
          <p:cNvPr id="180" name="Rectangle"/>
          <p:cNvSpPr/>
          <p:nvPr/>
        </p:nvSpPr>
        <p:spPr>
          <a:xfrm>
            <a:off x="11982450" y="1428750"/>
            <a:ext cx="11925300" cy="50482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1" name="double dish = 8.5;…"/>
          <p:cNvSpPr/>
          <p:nvPr/>
        </p:nvSpPr>
        <p:spPr>
          <a:xfrm>
            <a:off x="12268200" y="2057400"/>
            <a:ext cx="11601450" cy="415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double</a:t>
            </a:r>
            <a:r>
              <a:t> dish = 8.5;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</a:t>
            </a:r>
            <a:r>
              <a:rPr>
                <a:solidFill>
                  <a:srgbClr val="BB2CA2"/>
                </a:solidFill>
              </a:rPr>
              <a:t>double</a:t>
            </a:r>
            <a:r>
              <a:t>&gt; firstBox(dish);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std::cout &lt;&lt; firstBox.getItem() &lt;&lt; std::endl;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animal = “Dog”;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PlainBox&lt;string&gt; anotherBox = PlainBox&lt;string&gt;(animal);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anotherBox.setItem(“Cat”);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std::cout &lt;&lt; anotherBox.getItem() &lt;&lt; std::endl;</a:t>
            </a:r>
          </a:p>
        </p:txBody>
      </p:sp>
      <p:sp>
        <p:nvSpPr>
          <p:cNvPr id="182" name="Client Code"/>
          <p:cNvSpPr/>
          <p:nvPr/>
        </p:nvSpPr>
        <p:spPr>
          <a:xfrm>
            <a:off x="13754100" y="99060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Client Code</a:t>
            </a:r>
          </a:p>
        </p:txBody>
      </p:sp>
      <p:sp>
        <p:nvSpPr>
          <p:cNvPr id="183" name="8.5"/>
          <p:cNvSpPr/>
          <p:nvPr/>
        </p:nvSpPr>
        <p:spPr>
          <a:xfrm rot="19073119">
            <a:off x="16353279" y="1694064"/>
            <a:ext cx="117905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8.5</a:t>
            </a:r>
          </a:p>
        </p:txBody>
      </p:sp>
      <p:sp>
        <p:nvSpPr>
          <p:cNvPr id="184" name="firstBox"/>
          <p:cNvSpPr/>
          <p:nvPr/>
        </p:nvSpPr>
        <p:spPr>
          <a:xfrm>
            <a:off x="11208562" y="10455275"/>
            <a:ext cx="346382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firstBox</a:t>
            </a:r>
          </a:p>
        </p:txBody>
      </p:sp>
      <p:sp>
        <p:nvSpPr>
          <p:cNvPr id="185" name="Line"/>
          <p:cNvSpPr/>
          <p:nvPr/>
        </p:nvSpPr>
        <p:spPr>
          <a:xfrm>
            <a:off x="11049000" y="2343150"/>
            <a:ext cx="1191985" cy="1"/>
          </a:xfrm>
          <a:prstGeom prst="line">
            <a:avLst/>
          </a:prstGeom>
          <a:ln w="114300">
            <a:solidFill>
              <a:schemeClr val="accent5">
                <a:lumOff val="-29866"/>
              </a:schemeClr>
            </a:solidFill>
            <a:miter lim="400000"/>
            <a:tailEnd type="triangle"/>
          </a:ln>
          <a:effectLst>
            <a:outerShdw blurRad="889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86" name="31726_Object.png" descr="31726_Object.png"/>
          <p:cNvPicPr>
            <a:picLocks noChangeAspect="1"/>
          </p:cNvPicPr>
          <p:nvPr/>
        </p:nvPicPr>
        <p:blipFill>
          <a:blip r:embed="rId2"/>
          <a:srcRect l="1666" t="49512" r="16662" b="1952"/>
          <a:stretch>
            <a:fillRect/>
          </a:stretch>
        </p:blipFill>
        <p:spPr>
          <a:xfrm>
            <a:off x="11639550" y="8814901"/>
            <a:ext cx="2671763" cy="158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5" y="16140"/>
                </a:lnTo>
                <a:lnTo>
                  <a:pt x="21600" y="21600"/>
                </a:lnTo>
                <a:lnTo>
                  <a:pt x="21305" y="4467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87" name="31726_Object.png" descr="31726_Object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245" y="7524750"/>
            <a:ext cx="5467351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Dog"/>
          <p:cNvSpPr/>
          <p:nvPr/>
        </p:nvSpPr>
        <p:spPr>
          <a:xfrm rot="19229976">
            <a:off x="16844956" y="3607891"/>
            <a:ext cx="156012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Dog</a:t>
            </a:r>
          </a:p>
        </p:txBody>
      </p:sp>
      <p:sp>
        <p:nvSpPr>
          <p:cNvPr id="189" name="Cat"/>
          <p:cNvSpPr/>
          <p:nvPr/>
        </p:nvSpPr>
        <p:spPr>
          <a:xfrm>
            <a:off x="17704128" y="4905375"/>
            <a:ext cx="139437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Cat</a:t>
            </a:r>
          </a:p>
        </p:txBody>
      </p:sp>
      <p:pic>
        <p:nvPicPr>
          <p:cNvPr id="190" name="31726_Object.png" descr="31726_Object.png"/>
          <p:cNvPicPr>
            <a:picLocks/>
          </p:cNvPicPr>
          <p:nvPr/>
        </p:nvPicPr>
        <p:blipFill>
          <a:blip r:embed="rId2"/>
          <a:srcRect l="1666" t="49512" r="16667" b="1952"/>
          <a:stretch>
            <a:fillRect/>
          </a:stretch>
        </p:blipFill>
        <p:spPr>
          <a:xfrm>
            <a:off x="17392650" y="9138751"/>
            <a:ext cx="4552951" cy="158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4" y="16140"/>
                </a:lnTo>
                <a:lnTo>
                  <a:pt x="21600" y="21600"/>
                </a:lnTo>
                <a:lnTo>
                  <a:pt x="21306" y="4467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00 0.037428" pathEditMode="relative">
                                      <p:cBhvr>
                                        <p:cTn id="3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134724 0.129503 -0.154297 0.179868 C -0.177905 0.240614 -0.159245 0.488744 -0.159245 0.488744" pathEditMode="relative">
                                      <p:cBhvr>
                                        <p:cTn id="45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00 0.037428 L 0.002572 0.076664" pathEditMode="relative">
                                      <p:cBhvr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245 0.488744 C -0.159245 0.488744 -0.117843 0.397873 -0.054249 0.399913 C 0.009346 0.401953 0.048726 0.455230 0.085595 0.483904" pathEditMode="relative">
                                      <p:cBhvr>
                                        <p:cTn id="52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286367">
                                      <p:cBhvr>
                                        <p:cTn id="55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750" fill="hold"/>
                                        <p:tgtEl>
                                          <p:spTgt spid="18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572 0.076664 L 0.000062 0.150919" pathEditMode="relative">
                                      <p:cBhvr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5" dur="500" fill="hold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62 0.150919 L 0.000521 0.188802" pathEditMode="relative">
                                      <p:cBhvr>
                                        <p:cTn id="7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98702 0.362594" pathEditMode="relative">
                                      <p:cBhvr>
                                        <p:cTn id="8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188802 L -0.000117 0.225810" pathEditMode="relative">
                                      <p:cBhvr>
                                        <p:cTn id="8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17 0.225810 L -0.001131 0.262399" pathEditMode="relative">
                                      <p:cBhvr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5503 0.272673" pathEditMode="relative">
                                      <p:cBhvr>
                                        <p:cTn id="9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561974">
                                      <p:cBhvr>
                                        <p:cTn id="10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4" dur="500" fill="hold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3" grpId="1" animBg="1" advAuto="0"/>
      <p:bldP spid="183" grpId="2" animBg="1" advAuto="0"/>
      <p:bldP spid="183" grpId="3" animBg="1" advAuto="0"/>
      <p:bldP spid="184" grpId="0" animBg="1" advAuto="0"/>
      <p:bldP spid="185" grpId="0" animBg="1" advAuto="0"/>
      <p:bldP spid="186" grpId="0" animBg="1" advAuto="0"/>
      <p:bldP spid="187" grpId="0" animBg="1" advAuto="0"/>
      <p:bldP spid="188" grpId="0" animBg="1" advAuto="0"/>
      <p:bldP spid="188" grpId="1" animBg="1" advAuto="0"/>
      <p:bldP spid="189" grpId="0" animBg="1" advAuto="0"/>
      <p:bldP spid="189" grpId="1" animBg="1" advAuto="0"/>
      <p:bldP spid="19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++ Interlude 1…"/>
          <p:cNvSpPr txBox="1">
            <a:spLocks noGrp="1"/>
          </p:cNvSpPr>
          <p:nvPr>
            <p:ph type="ctrTitle"/>
          </p:nvPr>
        </p:nvSpPr>
        <p:spPr>
          <a:xfrm>
            <a:off x="-704850" y="-304800"/>
            <a:ext cx="22745700" cy="4629150"/>
          </a:xfrm>
          <a:prstGeom prst="rect">
            <a:avLst/>
          </a:prstGeom>
        </p:spPr>
        <p:txBody>
          <a:bodyPr/>
          <a:lstStyle/>
          <a:p>
            <a:r>
              <a:t>C++ Interlude 1</a:t>
            </a:r>
          </a:p>
          <a:p>
            <a:r>
              <a:t>C++ Classes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oyBox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ToyBox Class</a:t>
            </a:r>
          </a:p>
        </p:txBody>
      </p:sp>
      <p:sp>
        <p:nvSpPr>
          <p:cNvPr id="195" name="Rectangle"/>
          <p:cNvSpPr/>
          <p:nvPr/>
        </p:nvSpPr>
        <p:spPr>
          <a:xfrm>
            <a:off x="190500" y="1704053"/>
            <a:ext cx="97917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6" name="Rounded Rectangle"/>
          <p:cNvSpPr/>
          <p:nvPr/>
        </p:nvSpPr>
        <p:spPr>
          <a:xfrm>
            <a:off x="361950" y="3609053"/>
            <a:ext cx="9391650" cy="533400"/>
          </a:xfrm>
          <a:prstGeom prst="roundRect">
            <a:avLst>
              <a:gd name="adj" fmla="val 31679"/>
            </a:avLst>
          </a:prstGeom>
          <a:solidFill>
            <a:srgbClr val="B0DB5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97" name="Rounded Rectangle"/>
          <p:cNvSpPr/>
          <p:nvPr/>
        </p:nvSpPr>
        <p:spPr>
          <a:xfrm>
            <a:off x="3086100" y="4999703"/>
            <a:ext cx="56388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98" name="Rounded Rectangle"/>
          <p:cNvSpPr/>
          <p:nvPr/>
        </p:nvSpPr>
        <p:spPr>
          <a:xfrm>
            <a:off x="285750" y="2732753"/>
            <a:ext cx="56388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99" name="#ifndef _TOYBOX…"/>
          <p:cNvSpPr/>
          <p:nvPr/>
        </p:nvSpPr>
        <p:spPr>
          <a:xfrm>
            <a:off x="342900" y="1761203"/>
            <a:ext cx="9544050" cy="1055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_TOYBOX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_TOYBOX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"PlainBox.h"</a:t>
            </a:r>
            <a:endParaRPr>
              <a:solidFill>
                <a:srgbClr val="78492A"/>
              </a:solidFill>
            </a:endParaRP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enum</a:t>
            </a:r>
            <a:r>
              <a:t> Color {BLACK, RED, BLUE, GREEN, YELLOW};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ToyBox : </a:t>
            </a:r>
            <a:r>
              <a:rPr>
                <a:solidFill>
                  <a:srgbClr val="BB2CA2"/>
                </a:solidFill>
              </a:rPr>
              <a:t>public</a:t>
            </a:r>
            <a:r>
              <a:t> PlainBox&lt;ItemType&gt;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Color boxColor;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ToyBox();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ToyBox(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Color&amp; theColor);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ToyBox(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theItem, 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		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Color&amp; theColor);</a:t>
            </a:r>
            <a:br/>
            <a:endParaRPr/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Color getColor()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;</a:t>
            </a: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}; </a:t>
            </a:r>
            <a:r>
              <a:t>// end ToyBox</a:t>
            </a:r>
            <a:endParaRPr>
              <a:solidFill>
                <a:srgbClr val="000000"/>
              </a:solidFill>
            </a:endParaRP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"ToyBox.cpp"</a:t>
            </a:r>
            <a:endParaRPr>
              <a:solidFill>
                <a:srgbClr val="78492A"/>
              </a:solidFill>
            </a:endParaRPr>
          </a:p>
          <a:p>
            <a:pPr algn="l" defTabSz="685800">
              <a:spcBef>
                <a:spcPts val="4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200" name="Rectangle"/>
          <p:cNvSpPr/>
          <p:nvPr/>
        </p:nvSpPr>
        <p:spPr>
          <a:xfrm>
            <a:off x="10763250" y="1704053"/>
            <a:ext cx="13335000" cy="10839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54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1" name="Rounded Rectangle"/>
          <p:cNvSpPr/>
          <p:nvPr/>
        </p:nvSpPr>
        <p:spPr>
          <a:xfrm>
            <a:off x="11944350" y="7742903"/>
            <a:ext cx="62103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02" name="ToyBox.h"/>
          <p:cNvSpPr/>
          <p:nvPr/>
        </p:nvSpPr>
        <p:spPr>
          <a:xfrm>
            <a:off x="5196320" y="11809212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ToyBox.h</a:t>
            </a:r>
            <a:endParaRPr dirty="0"/>
          </a:p>
        </p:txBody>
      </p:sp>
      <p:sp>
        <p:nvSpPr>
          <p:cNvPr id="203" name="#include &quot;ToyBox.h&quot;  // optional…"/>
          <p:cNvSpPr/>
          <p:nvPr/>
        </p:nvSpPr>
        <p:spPr>
          <a:xfrm>
            <a:off x="10934700" y="1761203"/>
            <a:ext cx="13201650" cy="9353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492A"/>
                </a:solidFill>
              </a:rPr>
              <a:t>#include </a:t>
            </a:r>
            <a:r>
              <a:t>"ToyBox.h"  </a:t>
            </a:r>
            <a:r>
              <a:rPr>
                <a:solidFill>
                  <a:srgbClr val="108513"/>
                </a:solidFill>
              </a:rPr>
              <a:t>// optional</a:t>
            </a: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78492A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ToyBox&lt;ItemType&gt;::ToyBox()</a:t>
            </a:r>
          </a:p>
          <a:p>
            <a:pPr lvl="1" indent="457200"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: boxColor(BLACK)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</a:t>
            </a:r>
            <a:r>
              <a:rPr>
                <a:solidFill>
                  <a:srgbClr val="108513"/>
                </a:solidFill>
              </a:rPr>
              <a:t> // end default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ToyBox&lt;ItemType&gt;::ToyBox(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Color&amp; theColor)</a:t>
            </a:r>
            <a:br/>
            <a:r>
              <a:t>	 : boxColor(theColor)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ToyBox&lt;ItemType&gt;::ToyBox(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theItem,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											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Color&amp; theColor)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: PlainBox&lt;ItemType&gt;(theItem), boxColor(theColor)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}  </a:t>
            </a:r>
            <a:r>
              <a:rPr>
                <a:solidFill>
                  <a:srgbClr val="108513"/>
                </a:solidFill>
              </a:rPr>
              <a:t>// end constructor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108513"/>
              </a:solidFill>
            </a:endParaRP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Color ToyBox&lt;ItemType&gt;::getColor()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6858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boxColor;</a:t>
            </a:r>
          </a:p>
          <a:p>
            <a:pPr algn="l" defTabSz="6858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 </a:t>
            </a:r>
            <a:r>
              <a:t>// end getColor</a:t>
            </a:r>
          </a:p>
        </p:txBody>
      </p:sp>
      <p:sp>
        <p:nvSpPr>
          <p:cNvPr id="204" name="ToyBox.cpp"/>
          <p:cNvSpPr/>
          <p:nvPr/>
        </p:nvSpPr>
        <p:spPr>
          <a:xfrm>
            <a:off x="10840155" y="11781462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ToyBox.cpp</a:t>
            </a:r>
          </a:p>
        </p:txBody>
      </p:sp>
      <p:grpSp>
        <p:nvGrpSpPr>
          <p:cNvPr id="207" name="Group"/>
          <p:cNvGrpSpPr/>
          <p:nvPr/>
        </p:nvGrpSpPr>
        <p:grpSpPr>
          <a:xfrm>
            <a:off x="16976014" y="2154683"/>
            <a:ext cx="6896101" cy="2609851"/>
            <a:chOff x="0" y="0"/>
            <a:chExt cx="6896100" cy="2609850"/>
          </a:xfrm>
        </p:grpSpPr>
        <p:sp>
          <p:nvSpPr>
            <p:cNvPr id="205" name="Rounded Rectangle"/>
            <p:cNvSpPr/>
            <p:nvPr/>
          </p:nvSpPr>
          <p:spPr>
            <a:xfrm>
              <a:off x="14513" y="122761"/>
              <a:ext cx="6863571" cy="2381805"/>
            </a:xfrm>
            <a:prstGeom prst="roundRect">
              <a:avLst>
                <a:gd name="adj" fmla="val 11997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6" name="Base class default constructor is called implicitly"/>
            <p:cNvSpPr/>
            <p:nvPr/>
          </p:nvSpPr>
          <p:spPr>
            <a:xfrm>
              <a:off x="0" y="0"/>
              <a:ext cx="6896100" cy="26098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Base class default constructor is called implicitly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8898013" y="400050"/>
            <a:ext cx="4267202" cy="1276350"/>
            <a:chOff x="0" y="0"/>
            <a:chExt cx="4267200" cy="1276350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4267201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9" name="Derived Class"/>
            <p:cNvSpPr/>
            <p:nvPr/>
          </p:nvSpPr>
          <p:spPr>
            <a:xfrm>
              <a:off x="44152" y="131021"/>
              <a:ext cx="4158099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Derived Class</a:t>
              </a: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5011813" y="8752468"/>
            <a:ext cx="6343636" cy="3143252"/>
            <a:chOff x="0" y="0"/>
            <a:chExt cx="6343634" cy="3143251"/>
          </a:xfrm>
        </p:grpSpPr>
        <p:sp>
          <p:nvSpPr>
            <p:cNvPr id="211" name="Rounded Rectangle"/>
            <p:cNvSpPr/>
            <p:nvPr/>
          </p:nvSpPr>
          <p:spPr>
            <a:xfrm>
              <a:off x="0" y="0"/>
              <a:ext cx="6343635" cy="3143252"/>
            </a:xfrm>
            <a:prstGeom prst="roundRect">
              <a:avLst>
                <a:gd name="adj" fmla="val 909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2" name="Base class constructor must be first in the initializer list"/>
            <p:cNvSpPr/>
            <p:nvPr/>
          </p:nvSpPr>
          <p:spPr>
            <a:xfrm>
              <a:off x="10409" y="568323"/>
              <a:ext cx="6183779" cy="2203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Base class constructor must be first in the initializer list</a:t>
              </a:r>
            </a:p>
          </p:txBody>
        </p:sp>
      </p:grpSp>
      <p:sp>
        <p:nvSpPr>
          <p:cNvPr id="214" name="Rectangle"/>
          <p:cNvSpPr/>
          <p:nvPr/>
        </p:nvSpPr>
        <p:spPr>
          <a:xfrm>
            <a:off x="895350" y="13819853"/>
            <a:ext cx="9791700" cy="36004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5" name="string favoriteToy = &quot;Jack-in-the-Box&quot;;…"/>
          <p:cNvSpPr/>
          <p:nvPr/>
        </p:nvSpPr>
        <p:spPr>
          <a:xfrm>
            <a:off x="1181100" y="14353253"/>
            <a:ext cx="9029700" cy="261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favoriteToy = "Jack-in-the-Box";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ToyBox&lt;string&gt; myToyCase(favoriteToy, RED);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oldToy = myToyCase.getItem();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favoriteToy = "Spinning Top";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myToyCase.setItem(favoriteToy);</a:t>
            </a:r>
          </a:p>
        </p:txBody>
      </p:sp>
      <p:sp>
        <p:nvSpPr>
          <p:cNvPr id="216" name="Client Code"/>
          <p:cNvSpPr/>
          <p:nvPr/>
        </p:nvSpPr>
        <p:spPr>
          <a:xfrm>
            <a:off x="2857500" y="13286453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Client Code</a:t>
            </a:r>
          </a:p>
        </p:txBody>
      </p:sp>
      <p:pic>
        <p:nvPicPr>
          <p:cNvPr id="217" name="31726_Object.png" descr="31726_Obj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895" y="13819853"/>
            <a:ext cx="3213792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pinning Top"/>
          <p:cNvSpPr/>
          <p:nvPr/>
        </p:nvSpPr>
        <p:spPr>
          <a:xfrm>
            <a:off x="14834708" y="13943679"/>
            <a:ext cx="468072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/>
            </a:lvl1pPr>
          </a:lstStyle>
          <a:p>
            <a:r>
              <a:t>Spinning Top</a:t>
            </a:r>
          </a:p>
        </p:txBody>
      </p:sp>
      <p:sp>
        <p:nvSpPr>
          <p:cNvPr id="219" name="Jack-in-the-Box"/>
          <p:cNvSpPr/>
          <p:nvPr/>
        </p:nvSpPr>
        <p:spPr>
          <a:xfrm>
            <a:off x="14781800" y="14934282"/>
            <a:ext cx="581523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b="1"/>
            </a:lvl1pPr>
          </a:lstStyle>
          <a:p>
            <a:r>
              <a:t>Jack-in-the-Box</a:t>
            </a:r>
          </a:p>
        </p:txBody>
      </p:sp>
      <p:pic>
        <p:nvPicPr>
          <p:cNvPr id="220" name="31726_Object.png" descr="31726_Object.png"/>
          <p:cNvPicPr>
            <a:picLocks noChangeAspect="1"/>
          </p:cNvPicPr>
          <p:nvPr/>
        </p:nvPicPr>
        <p:blipFill>
          <a:blip r:embed="rId2"/>
          <a:srcRect l="1666" t="49512" r="16662" b="1952"/>
          <a:stretch>
            <a:fillRect/>
          </a:stretch>
        </p:blipFill>
        <p:spPr>
          <a:xfrm>
            <a:off x="11201400" y="15414804"/>
            <a:ext cx="2671763" cy="1581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35" y="16140"/>
                </a:lnTo>
                <a:lnTo>
                  <a:pt x="21600" y="21600"/>
                </a:lnTo>
                <a:lnTo>
                  <a:pt x="21305" y="4467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2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5" grpId="0" animBg="1" advAuto="0"/>
      <p:bldP spid="196" grpId="0" animBg="1" advAuto="0"/>
      <p:bldP spid="196" grpId="1" animBg="1" advAuto="0"/>
      <p:bldP spid="197" grpId="0" animBg="1" advAuto="0"/>
      <p:bldP spid="197" grpId="1" animBg="1" advAuto="0"/>
      <p:bldP spid="198" grpId="0" animBg="1" advAuto="0"/>
      <p:bldP spid="198" grpId="1" animBg="1" advAuto="0"/>
      <p:bldP spid="199" grpId="0" animBg="1" advAuto="0"/>
      <p:bldP spid="200" grpId="0" animBg="1" advAuto="0"/>
      <p:bldP spid="201" grpId="0" animBg="1" advAuto="0"/>
      <p:bldP spid="201" grpId="1" animBg="1" advAuto="0"/>
      <p:bldP spid="202" grpId="0" animBg="1" advAuto="0"/>
      <p:bldP spid="203" grpId="0" build="p" bldLvl="5" animBg="1" advAuto="0"/>
      <p:bldP spid="204" grpId="0" animBg="1" advAuto="0"/>
      <p:bldP spid="207" grpId="0" animBg="1" advAuto="0"/>
      <p:bldP spid="207" grpId="1" animBg="1" advAuto="0"/>
      <p:bldP spid="210" grpId="0" animBg="1" advAuto="0"/>
      <p:bldP spid="213" grpId="0" animBg="1" advAuto="0"/>
      <p:bldP spid="213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"/>
          <p:cNvSpPr/>
          <p:nvPr/>
        </p:nvSpPr>
        <p:spPr>
          <a:xfrm>
            <a:off x="12477750" y="2647950"/>
            <a:ext cx="11258550" cy="1026795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3" name="BoxInterface Class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14458950" cy="2095500"/>
          </a:xfrm>
          <a:prstGeom prst="rect">
            <a:avLst/>
          </a:prstGeom>
        </p:spPr>
        <p:txBody>
          <a:bodyPr/>
          <a:lstStyle/>
          <a:p>
            <a:r>
              <a:t>BoxInterface Class</a:t>
            </a:r>
          </a:p>
        </p:txBody>
      </p:sp>
      <p:sp>
        <p:nvSpPr>
          <p:cNvPr id="224" name="Rectangle"/>
          <p:cNvSpPr/>
          <p:nvPr/>
        </p:nvSpPr>
        <p:spPr>
          <a:xfrm>
            <a:off x="571500" y="2647950"/>
            <a:ext cx="11258550" cy="8619818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5" name="Rounded Rectangle"/>
          <p:cNvSpPr/>
          <p:nvPr/>
        </p:nvSpPr>
        <p:spPr>
          <a:xfrm>
            <a:off x="1066800" y="6305550"/>
            <a:ext cx="19050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26" name="Rounded Rectangle"/>
          <p:cNvSpPr/>
          <p:nvPr/>
        </p:nvSpPr>
        <p:spPr>
          <a:xfrm>
            <a:off x="1028700" y="6858000"/>
            <a:ext cx="19050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27" name="Rounded Rectangle"/>
          <p:cNvSpPr/>
          <p:nvPr/>
        </p:nvSpPr>
        <p:spPr>
          <a:xfrm>
            <a:off x="8001000" y="6838950"/>
            <a:ext cx="97155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28" name="Rounded Rectangle"/>
          <p:cNvSpPr/>
          <p:nvPr/>
        </p:nvSpPr>
        <p:spPr>
          <a:xfrm>
            <a:off x="10629900" y="6324600"/>
            <a:ext cx="97155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29" name="#ifndef _BOXINTERFACE…"/>
          <p:cNvSpPr/>
          <p:nvPr/>
        </p:nvSpPr>
        <p:spPr>
          <a:xfrm>
            <a:off x="723900" y="2705100"/>
            <a:ext cx="11449050" cy="673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#ifndef _BOXINTERFACE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#define _BOXINTERFACE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 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BoxInterface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	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virtual</a:t>
            </a:r>
            <a:r>
              <a:t> </a:t>
            </a:r>
            <a:r>
              <a:rPr>
                <a:solidFill>
                  <a:srgbClr val="BB2CA2"/>
                </a:solidFill>
              </a:rPr>
              <a:t>void</a:t>
            </a:r>
            <a:r>
              <a:t> setItem(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theItem)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</a:t>
            </a:r>
            <a:r>
              <a:rPr>
                <a:solidFill>
                  <a:srgbClr val="BB2CA2"/>
                </a:solidFill>
              </a:rPr>
              <a:t>virtual</a:t>
            </a:r>
            <a:r>
              <a:t> ItemType getItem()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virtual</a:t>
            </a:r>
            <a:r>
              <a:t> ~BoxInterface() { }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}; </a:t>
            </a:r>
            <a:r>
              <a:t>// end BoxInterface</a:t>
            </a:r>
            <a:endParaRPr>
              <a:solidFill>
                <a:srgbClr val="000000"/>
              </a:solidFill>
            </a:endParaRP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#endif</a:t>
            </a:r>
          </a:p>
        </p:txBody>
      </p:sp>
      <p:sp>
        <p:nvSpPr>
          <p:cNvPr id="230" name="BoxInterface.h"/>
          <p:cNvSpPr/>
          <p:nvPr/>
        </p:nvSpPr>
        <p:spPr>
          <a:xfrm>
            <a:off x="5235985" y="10829618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BoxInterface.h</a:t>
            </a:r>
            <a:endParaRPr dirty="0"/>
          </a:p>
        </p:txBody>
      </p:sp>
      <p:grpSp>
        <p:nvGrpSpPr>
          <p:cNvPr id="233" name="Group"/>
          <p:cNvGrpSpPr/>
          <p:nvPr/>
        </p:nvGrpSpPr>
        <p:grpSpPr>
          <a:xfrm>
            <a:off x="15126113" y="400050"/>
            <a:ext cx="8039101" cy="1276350"/>
            <a:chOff x="0" y="0"/>
            <a:chExt cx="8039100" cy="1276350"/>
          </a:xfrm>
        </p:grpSpPr>
        <p:sp>
          <p:nvSpPr>
            <p:cNvPr id="231" name="Rounded Rectangle"/>
            <p:cNvSpPr/>
            <p:nvPr/>
          </p:nvSpPr>
          <p:spPr>
            <a:xfrm>
              <a:off x="0" y="0"/>
              <a:ext cx="8039100" cy="1276350"/>
            </a:xfrm>
            <a:prstGeom prst="roundRect">
              <a:avLst>
                <a:gd name="adj" fmla="val 2238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2" name="Abstract Base Class"/>
            <p:cNvSpPr/>
            <p:nvPr/>
          </p:nvSpPr>
          <p:spPr>
            <a:xfrm>
              <a:off x="83179" y="131021"/>
              <a:ext cx="7833565" cy="104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Abstract Base Class</a:t>
              </a:r>
            </a:p>
          </p:txBody>
        </p:sp>
      </p:grpSp>
      <p:sp>
        <p:nvSpPr>
          <p:cNvPr id="234" name="Rounded Rectangle"/>
          <p:cNvSpPr/>
          <p:nvPr/>
        </p:nvSpPr>
        <p:spPr>
          <a:xfrm>
            <a:off x="15773400" y="5695950"/>
            <a:ext cx="6743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35" name="Rounded Rectangle"/>
          <p:cNvSpPr/>
          <p:nvPr/>
        </p:nvSpPr>
        <p:spPr>
          <a:xfrm>
            <a:off x="12725400" y="4171950"/>
            <a:ext cx="674370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36" name="Rounded Rectangle"/>
          <p:cNvSpPr/>
          <p:nvPr/>
        </p:nvSpPr>
        <p:spPr>
          <a:xfrm>
            <a:off x="13163550" y="9772650"/>
            <a:ext cx="165735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37" name="Rounded Rectangle"/>
          <p:cNvSpPr/>
          <p:nvPr/>
        </p:nvSpPr>
        <p:spPr>
          <a:xfrm>
            <a:off x="13163550" y="10325100"/>
            <a:ext cx="1657350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38" name="#ifndef _PLAIN_BOX…"/>
          <p:cNvSpPr/>
          <p:nvPr/>
        </p:nvSpPr>
        <p:spPr>
          <a:xfrm>
            <a:off x="12725400" y="2705100"/>
            <a:ext cx="10267950" cy="1021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</a:t>
            </a:r>
            <a:r>
              <a:rPr dirty="0" err="1"/>
              <a:t>ifndef</a:t>
            </a:r>
            <a:r>
              <a:rPr dirty="0"/>
              <a:t>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#define _PLAIN_BOX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</a:t>
            </a:r>
            <a:r>
              <a:rPr dirty="0" err="1"/>
              <a:t>BoxInterface.h</a:t>
            </a:r>
            <a:r>
              <a:rPr dirty="0"/>
              <a:t>"</a:t>
            </a:r>
            <a:endParaRPr dirty="0">
              <a:solidFill>
                <a:srgbClr val="78492A"/>
              </a:solidFill>
            </a:endParaRP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78492A"/>
              </a:solidFill>
            </a:endParaRP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template</a:t>
            </a:r>
            <a:r>
              <a:rPr dirty="0"/>
              <a:t>&lt;</a:t>
            </a: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 : </a:t>
            </a:r>
            <a:r>
              <a:rPr dirty="0">
                <a:solidFill>
                  <a:srgbClr val="BB2C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BoxInterface</a:t>
            </a:r>
            <a:r>
              <a:rPr dirty="0"/>
              <a:t>&lt;ItemType&gt;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ItemType	item;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</a:t>
            </a:r>
            <a:r>
              <a:rPr dirty="0">
                <a:solidFill>
                  <a:srgbClr val="BB2C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setItem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ItemType </a:t>
            </a:r>
            <a:r>
              <a:rPr dirty="0" err="1"/>
              <a:t>getItem</a:t>
            </a:r>
            <a:r>
              <a:rPr dirty="0"/>
              <a:t>() 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"PlainBox.cpp"</a:t>
            </a:r>
            <a:endParaRPr dirty="0">
              <a:solidFill>
                <a:srgbClr val="78492A"/>
              </a:solidFill>
            </a:endParaRPr>
          </a:p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#endif</a:t>
            </a:r>
          </a:p>
        </p:txBody>
      </p:sp>
      <p:sp>
        <p:nvSpPr>
          <p:cNvPr id="239" name="PlainBox.h"/>
          <p:cNvSpPr/>
          <p:nvPr/>
        </p:nvSpPr>
        <p:spPr>
          <a:xfrm>
            <a:off x="17345025" y="12242390"/>
            <a:ext cx="4248150" cy="8763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50800">
            <a:solidFill>
              <a:srgbClr val="5E5E5E"/>
            </a:solidFill>
            <a:miter lim="400000"/>
          </a:ln>
          <a:effectLst>
            <a:outerShdw blurRad="266700" dir="198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PlainBox.h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2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2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2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2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2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 advAuto="0"/>
      <p:bldP spid="223" grpId="0" animBg="1" advAuto="0"/>
      <p:bldP spid="224" grpId="0" animBg="1" advAuto="0"/>
      <p:bldP spid="225" grpId="0" animBg="1" advAuto="0"/>
      <p:bldP spid="225" grpId="1" animBg="1" advAuto="0"/>
      <p:bldP spid="226" grpId="0" animBg="1" advAuto="0"/>
      <p:bldP spid="226" grpId="1" animBg="1" advAuto="0"/>
      <p:bldP spid="227" grpId="0" animBg="1" advAuto="0"/>
      <p:bldP spid="227" grpId="1" animBg="1" advAuto="0"/>
      <p:bldP spid="228" grpId="0" animBg="1" advAuto="0"/>
      <p:bldP spid="228" grpId="1" animBg="1" advAuto="0"/>
      <p:bldP spid="229" grpId="0" animBg="1" advAuto="0"/>
      <p:bldP spid="230" grpId="0" animBg="1" advAuto="0"/>
      <p:bldP spid="233" grpId="0" animBg="1" advAuto="0"/>
      <p:bldP spid="234" grpId="0" animBg="1" advAuto="0"/>
      <p:bldP spid="234" grpId="1" animBg="1" advAuto="0"/>
      <p:bldP spid="235" grpId="0" animBg="1" advAuto="0"/>
      <p:bldP spid="235" grpId="1" animBg="1" advAuto="0"/>
      <p:bldP spid="236" grpId="0" animBg="1" advAuto="0"/>
      <p:bldP spid="236" grpId="1" animBg="1" advAuto="0"/>
      <p:bldP spid="237" grpId="0" animBg="1" advAuto="0"/>
      <p:bldP spid="237" grpId="1" animBg="1" advAuto="0"/>
      <p:bldP spid="238" grpId="0" build="p" bldLvl="5" animBg="1" advAuto="0"/>
      <p:bldP spid="239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1511</Words>
  <Application>Microsoft Office PowerPoint</Application>
  <PresentationFormat>Custom</PresentationFormat>
  <Paragraphs>387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Gill Sans</vt:lpstr>
      <vt:lpstr>Helvetica</vt:lpstr>
      <vt:lpstr>Lucida Grande</vt:lpstr>
      <vt:lpstr>Menlo Regular</vt:lpstr>
      <vt:lpstr>Optima</vt:lpstr>
      <vt:lpstr>Verdana</vt:lpstr>
      <vt:lpstr>White</vt:lpstr>
      <vt:lpstr>C++ Interlude 1 C++ Classes</vt:lpstr>
      <vt:lpstr>PlainBox Class - Version 1</vt:lpstr>
      <vt:lpstr>PlainBox Class - Version 1</vt:lpstr>
      <vt:lpstr>PlainBox Class - Version 2</vt:lpstr>
      <vt:lpstr>PlainBox Class - Version 2</vt:lpstr>
      <vt:lpstr>C++ Interlude 1 C++ Classes</vt:lpstr>
      <vt:lpstr>ToyBox Class</vt:lpstr>
      <vt:lpstr>BoxInterface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Interlude 1 C++ Classes</dc:title>
  <cp:lastModifiedBy>Anandaraj Jeeva Rathinam (Integra)</cp:lastModifiedBy>
  <cp:revision>4</cp:revision>
  <dcterms:modified xsi:type="dcterms:W3CDTF">2024-05-22T06:49:27Z</dcterms:modified>
</cp:coreProperties>
</file>