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53" d="100"/>
          <a:sy n="53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990600" y="2305050"/>
            <a:ext cx="22745700" cy="4629150"/>
          </a:xfrm>
          <a:prstGeom prst="rect">
            <a:avLst/>
          </a:prstGeom>
          <a:effectLst/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868150" y="7067550"/>
            <a:ext cx="11868150" cy="37719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800" b="0" cap="small"/>
            </a:lvl1pPr>
            <a:lvl2pPr marL="0" indent="0" algn="ctr">
              <a:spcBef>
                <a:spcPts val="0"/>
              </a:spcBef>
              <a:buSzTx/>
              <a:buNone/>
              <a:defRPr cap="small"/>
            </a:lvl2pPr>
            <a:lvl3pPr marL="0" indent="0" algn="ctr">
              <a:spcBef>
                <a:spcPts val="0"/>
              </a:spcBef>
              <a:buSzTx/>
              <a:buNone/>
              <a:defRPr sz="4800" cap="small"/>
            </a:lvl3pPr>
            <a:lvl4pPr marL="0" indent="0" algn="ctr">
              <a:spcBef>
                <a:spcPts val="0"/>
              </a:spcBef>
              <a:buSzTx/>
              <a:buNone/>
              <a:defRPr sz="4800" cap="small"/>
            </a:lvl4pPr>
            <a:lvl5pPr marL="0" indent="0" algn="ctr">
              <a:spcBef>
                <a:spcPts val="0"/>
              </a:spcBef>
              <a:buSzTx/>
              <a:buNone/>
              <a:defRPr sz="4800" cap="sm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321658F-8FB2-4F4D-8484-75F0DEB1B956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9C170-E00A-4577-96C9-415608AD17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0" y="0"/>
            <a:ext cx="24384000" cy="2133600"/>
            <a:chOff x="0" y="0"/>
            <a:chExt cx="24384000" cy="21336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2" name="W&amp;M Keynote Background.tiff" descr="W&amp;M Keynote Background.tiff"/>
              <p:cNvPicPr>
                <a:picLocks/>
              </p:cNvPicPr>
              <p:nvPr/>
            </p:nvPicPr>
            <p:blipFill>
              <a:blip r:embed="rId4"/>
              <a:srcRect t="36834" b="47633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583650" cy="2095500"/>
          </a:xfrm>
          <a:prstGeom prst="rect">
            <a:avLst/>
          </a:prstGeom>
          <a:ln w="12700">
            <a:miter lim="400000"/>
          </a:ln>
          <a:effectLst>
            <a:outerShdw blurRad="381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  <a:ln w="12700">
            <a:miter lim="400000"/>
          </a:ln>
          <a:effectLst>
            <a:outerShdw blurRad="381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>
            <a:lvl1pPr>
              <a:buBlip>
                <a:blip r:embed="rId5"/>
              </a:buBlip>
            </a:lvl1pPr>
            <a:lvl2pPr marL="952500" indent="-571500">
              <a:buBlip>
                <a:blip r:embed="rId5"/>
              </a:buBlip>
              <a:defRPr sz="4800" b="0"/>
            </a:lvl2pPr>
            <a:lvl3pPr marL="1318846" indent="-556846">
              <a:buBlip>
                <a:blip r:embed="rId5"/>
              </a:buBlip>
              <a:defRPr sz="3800" b="0"/>
            </a:lvl3pPr>
            <a:lvl4pPr marL="1699846" indent="-556846">
              <a:buBlip>
                <a:blip r:embed="rId5"/>
              </a:buBlip>
              <a:defRPr sz="3800" b="0"/>
            </a:lvl4pPr>
            <a:lvl5pPr marL="2080846" indent="-556846">
              <a:buBlip>
                <a:blip r:embed="rId5"/>
              </a:buBlip>
              <a:defRPr sz="3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B612016-4F87-4187-9708-678DB47DDAB1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BAD5B-0C9D-4AA9-BDC1-F61A7572322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571500" marR="0" indent="-571500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023937" marR="0" indent="-64293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553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934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315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696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3077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458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839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++ Interlude 2…"/>
          <p:cNvSpPr txBox="1">
            <a:spLocks noGrp="1"/>
          </p:cNvSpPr>
          <p:nvPr>
            <p:ph type="ctrTitle"/>
          </p:nvPr>
        </p:nvSpPr>
        <p:spPr>
          <a:xfrm>
            <a:off x="1752600" y="-742950"/>
            <a:ext cx="18288000" cy="6457950"/>
          </a:xfrm>
          <a:prstGeom prst="rect">
            <a:avLst/>
          </a:prstGeom>
        </p:spPr>
        <p:txBody>
          <a:bodyPr/>
          <a:lstStyle/>
          <a:p>
            <a:r>
              <a:t>C++ Interlude 2</a:t>
            </a:r>
          </a:p>
          <a:p>
            <a:r>
              <a:t>Pointers and Memory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"/>
          <p:cNvGrpSpPr/>
          <p:nvPr/>
        </p:nvGrpSpPr>
        <p:grpSpPr>
          <a:xfrm>
            <a:off x="6530396" y="9297916"/>
            <a:ext cx="6009084" cy="2911619"/>
            <a:chOff x="0" y="0"/>
            <a:chExt cx="6009083" cy="2911618"/>
          </a:xfrm>
        </p:grpSpPr>
        <p:sp>
          <p:nvSpPr>
            <p:cNvPr id="38" name="Rounded Rectangle"/>
            <p:cNvSpPr/>
            <p:nvPr/>
          </p:nvSpPr>
          <p:spPr>
            <a:xfrm>
              <a:off x="0" y="0"/>
              <a:ext cx="6009084" cy="2911619"/>
            </a:xfrm>
            <a:prstGeom prst="roundRect">
              <a:avLst>
                <a:gd name="adj" fmla="val 1063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Memory is freed when delete statement is executed"/>
            <p:cNvSpPr/>
            <p:nvPr/>
          </p:nvSpPr>
          <p:spPr>
            <a:xfrm>
              <a:off x="76813" y="260742"/>
              <a:ext cx="5855457" cy="2390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/>
                <a:t>Memory is freed when </a:t>
              </a:r>
              <a:r>
                <a:rPr sz="46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delete</a:t>
              </a:r>
              <a:r>
                <a:rPr sz="4600"/>
                <a:t> statement is executed</a:t>
              </a:r>
            </a:p>
          </p:txBody>
        </p:sp>
      </p:grpSp>
      <p:sp>
        <p:nvSpPr>
          <p:cNvPr id="41" name="Application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Memory</a:t>
            </a:r>
          </a:p>
        </p:txBody>
      </p:sp>
      <p:sp>
        <p:nvSpPr>
          <p:cNvPr id="42" name="Rectangle"/>
          <p:cNvSpPr/>
          <p:nvPr/>
        </p:nvSpPr>
        <p:spPr>
          <a:xfrm>
            <a:off x="16230600" y="171450"/>
            <a:ext cx="7791450" cy="13277850"/>
          </a:xfrm>
          <a:prstGeom prst="rect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Application Code"/>
          <p:cNvSpPr/>
          <p:nvPr/>
        </p:nvSpPr>
        <p:spPr>
          <a:xfrm>
            <a:off x="16230600" y="11391900"/>
            <a:ext cx="7791450" cy="2057400"/>
          </a:xfrm>
          <a:prstGeom prst="rect">
            <a:avLst/>
          </a:prstGeom>
          <a:blipFill>
            <a:blip r:embed="rId3"/>
          </a:blipFill>
          <a:ln w="38100">
            <a:solidFill>
              <a:srgbClr val="434343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5700"/>
              </a:lnSpc>
              <a:tabLst>
                <a:tab pos="1257300" algn="l"/>
              </a:tabLst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Code</a:t>
            </a:r>
          </a:p>
        </p:txBody>
      </p:sp>
      <p:sp>
        <p:nvSpPr>
          <p:cNvPr id="44" name="Free Store…"/>
          <p:cNvSpPr/>
          <p:nvPr/>
        </p:nvSpPr>
        <p:spPr>
          <a:xfrm>
            <a:off x="18569396" y="5984874"/>
            <a:ext cx="3105858" cy="172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Free Store</a:t>
            </a:r>
          </a:p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(Heap)</a:t>
            </a:r>
          </a:p>
        </p:txBody>
      </p:sp>
      <p:sp>
        <p:nvSpPr>
          <p:cNvPr id="45" name="Activation Record"/>
          <p:cNvSpPr/>
          <p:nvPr/>
        </p:nvSpPr>
        <p:spPr>
          <a:xfrm>
            <a:off x="16230600" y="171450"/>
            <a:ext cx="7791450" cy="70485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Activation Record</a:t>
            </a:r>
          </a:p>
        </p:txBody>
      </p:sp>
      <p:sp>
        <p:nvSpPr>
          <p:cNvPr id="46" name="Activation Record"/>
          <p:cNvSpPr/>
          <p:nvPr/>
        </p:nvSpPr>
        <p:spPr>
          <a:xfrm>
            <a:off x="16230600" y="895350"/>
            <a:ext cx="7791450" cy="70485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Activation Record</a:t>
            </a:r>
          </a:p>
        </p:txBody>
      </p:sp>
      <p:sp>
        <p:nvSpPr>
          <p:cNvPr id="47" name="Activation Record"/>
          <p:cNvSpPr/>
          <p:nvPr/>
        </p:nvSpPr>
        <p:spPr>
          <a:xfrm>
            <a:off x="16230600" y="1600200"/>
            <a:ext cx="7791450" cy="70485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Activation Record</a:t>
            </a:r>
          </a:p>
        </p:txBody>
      </p:sp>
      <p:sp>
        <p:nvSpPr>
          <p:cNvPr id="48" name="Activation Record"/>
          <p:cNvSpPr/>
          <p:nvPr/>
        </p:nvSpPr>
        <p:spPr>
          <a:xfrm>
            <a:off x="16230600" y="2305050"/>
            <a:ext cx="7791450" cy="70485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/>
          <a:lstStyle>
            <a:lvl1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Activation Record</a:t>
            </a:r>
          </a:p>
        </p:txBody>
      </p:sp>
      <p:sp>
        <p:nvSpPr>
          <p:cNvPr id="49" name="Application Memory"/>
          <p:cNvSpPr/>
          <p:nvPr/>
        </p:nvSpPr>
        <p:spPr>
          <a:xfrm rot="16200000">
            <a:off x="12771499" y="7159625"/>
            <a:ext cx="5862452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Memory</a:t>
            </a:r>
          </a:p>
        </p:txBody>
      </p:sp>
      <p:sp>
        <p:nvSpPr>
          <p:cNvPr id="50" name="Static Storage"/>
          <p:cNvSpPr/>
          <p:nvPr/>
        </p:nvSpPr>
        <p:spPr>
          <a:xfrm>
            <a:off x="16230600" y="10534650"/>
            <a:ext cx="7791450" cy="876300"/>
          </a:xfrm>
          <a:prstGeom prst="rect">
            <a:avLst/>
          </a:prstGeom>
          <a:blipFill>
            <a:blip r:embed="rId3"/>
          </a:blipFill>
          <a:ln w="38100">
            <a:solidFill>
              <a:srgbClr val="434343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5700"/>
              </a:lnSpc>
              <a:tabLst>
                <a:tab pos="1257300" algn="l"/>
              </a:tabLst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Static Storage</a:t>
            </a:r>
          </a:p>
        </p:txBody>
      </p:sp>
      <p:sp>
        <p:nvSpPr>
          <p:cNvPr id="51" name="Application Stack"/>
          <p:cNvSpPr/>
          <p:nvPr/>
        </p:nvSpPr>
        <p:spPr>
          <a:xfrm rot="20868245">
            <a:off x="18869421" y="733425"/>
            <a:ext cx="4868011" cy="952501"/>
          </a:xfrm>
          <a:prstGeom prst="rect">
            <a:avLst/>
          </a:prstGeom>
          <a:gradFill>
            <a:gsLst>
              <a:gs pos="0">
                <a:srgbClr val="E4F1FB"/>
              </a:gs>
              <a:gs pos="100000">
                <a:srgbClr val="E5F1FB">
                  <a:alpha val="44000"/>
                </a:srgbClr>
              </a:gs>
            </a:gsLst>
            <a:path>
              <a:fillToRect l="50000" t="50000" r="50000" b="50000"/>
            </a:path>
          </a:gradFill>
          <a:ln w="12700">
            <a:solidFill>
              <a:srgbClr val="E6F2FB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52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Stack</a:t>
            </a:r>
          </a:p>
        </p:txBody>
      </p:sp>
      <p:grpSp>
        <p:nvGrpSpPr>
          <p:cNvPr id="54" name="Group"/>
          <p:cNvGrpSpPr/>
          <p:nvPr/>
        </p:nvGrpSpPr>
        <p:grpSpPr>
          <a:xfrm>
            <a:off x="6549694" y="3949153"/>
            <a:ext cx="5970488" cy="3017344"/>
            <a:chOff x="0" y="0"/>
            <a:chExt cx="5970487" cy="3017342"/>
          </a:xfrm>
        </p:grpSpPr>
        <p:sp>
          <p:nvSpPr>
            <p:cNvPr id="52" name="Rounded Rectangle"/>
            <p:cNvSpPr/>
            <p:nvPr/>
          </p:nvSpPr>
          <p:spPr>
            <a:xfrm>
              <a:off x="0" y="0"/>
              <a:ext cx="5970488" cy="3017343"/>
            </a:xfrm>
            <a:prstGeom prst="roundRect">
              <a:avLst>
                <a:gd name="adj" fmla="val 10638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3" name="Memory is freed when function ends"/>
            <p:cNvSpPr/>
            <p:nvPr/>
          </p:nvSpPr>
          <p:spPr>
            <a:xfrm>
              <a:off x="61775" y="309738"/>
              <a:ext cx="5817845" cy="2476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Memory is freed when function ends</a:t>
              </a:r>
            </a:p>
          </p:txBody>
        </p:sp>
      </p:grpSp>
      <p:sp>
        <p:nvSpPr>
          <p:cNvPr id="55" name="Line"/>
          <p:cNvSpPr/>
          <p:nvPr/>
        </p:nvSpPr>
        <p:spPr>
          <a:xfrm flipH="1">
            <a:off x="13065224" y="1803995"/>
            <a:ext cx="3054054" cy="1297583"/>
          </a:xfrm>
          <a:prstGeom prst="line">
            <a:avLst/>
          </a:prstGeom>
          <a:ln w="127000">
            <a:solidFill>
              <a:srgbClr val="FFFB00"/>
            </a:solidFill>
            <a:miter lim="400000"/>
            <a:headEnd type="stealth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6" name="Rectangle"/>
          <p:cNvSpPr/>
          <p:nvPr/>
        </p:nvSpPr>
        <p:spPr>
          <a:xfrm>
            <a:off x="16230600" y="114300"/>
            <a:ext cx="7848600" cy="2857500"/>
          </a:xfrm>
          <a:prstGeom prst="rect">
            <a:avLst/>
          </a:prstGeom>
          <a:ln w="88900">
            <a:solidFill>
              <a:srgbClr val="FFFB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59" name="Group"/>
          <p:cNvGrpSpPr/>
          <p:nvPr/>
        </p:nvGrpSpPr>
        <p:grpSpPr>
          <a:xfrm>
            <a:off x="5058188" y="2362200"/>
            <a:ext cx="8953505" cy="1866901"/>
            <a:chOff x="0" y="0"/>
            <a:chExt cx="8953503" cy="1866900"/>
          </a:xfrm>
        </p:grpSpPr>
        <p:sp>
          <p:nvSpPr>
            <p:cNvPr id="57" name="Rounded Rectangle"/>
            <p:cNvSpPr/>
            <p:nvPr/>
          </p:nvSpPr>
          <p:spPr>
            <a:xfrm>
              <a:off x="0" y="0"/>
              <a:ext cx="8953504" cy="1866900"/>
            </a:xfrm>
            <a:prstGeom prst="roundRect">
              <a:avLst>
                <a:gd name="adj" fmla="val 1530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8" name="Function…"/>
            <p:cNvSpPr/>
            <p:nvPr/>
          </p:nvSpPr>
          <p:spPr>
            <a:xfrm>
              <a:off x="92640" y="191642"/>
              <a:ext cx="8724591" cy="1532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/>
                <a:t>Function</a:t>
              </a:r>
            </a:p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/>
                <a:t>Parameters and Local Variables</a:t>
              </a:r>
            </a:p>
          </p:txBody>
        </p:sp>
      </p:grpSp>
      <p:sp>
        <p:nvSpPr>
          <p:cNvPr id="60" name="Rectangle"/>
          <p:cNvSpPr/>
          <p:nvPr/>
        </p:nvSpPr>
        <p:spPr>
          <a:xfrm>
            <a:off x="16230600" y="114300"/>
            <a:ext cx="7848600" cy="2247900"/>
          </a:xfrm>
          <a:prstGeom prst="rect">
            <a:avLst/>
          </a:prstGeom>
          <a:ln w="88900">
            <a:solidFill>
              <a:srgbClr val="FFFB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1" name="Line"/>
          <p:cNvSpPr/>
          <p:nvPr/>
        </p:nvSpPr>
        <p:spPr>
          <a:xfrm flipH="1">
            <a:off x="12942391" y="6973490"/>
            <a:ext cx="3303092" cy="1368525"/>
          </a:xfrm>
          <a:prstGeom prst="line">
            <a:avLst/>
          </a:prstGeom>
          <a:ln w="127000">
            <a:solidFill>
              <a:srgbClr val="FFFB00"/>
            </a:solidFill>
            <a:miter lim="400000"/>
            <a:headEnd type="stealth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62" name="Rectangle"/>
          <p:cNvSpPr/>
          <p:nvPr/>
        </p:nvSpPr>
        <p:spPr>
          <a:xfrm>
            <a:off x="16230600" y="2343150"/>
            <a:ext cx="7848600" cy="8172450"/>
          </a:xfrm>
          <a:prstGeom prst="rect">
            <a:avLst/>
          </a:prstGeom>
          <a:ln w="88900">
            <a:solidFill>
              <a:srgbClr val="FFFB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65" name="Group"/>
          <p:cNvGrpSpPr/>
          <p:nvPr/>
        </p:nvGrpSpPr>
        <p:grpSpPr>
          <a:xfrm>
            <a:off x="4953417" y="7734300"/>
            <a:ext cx="9163047" cy="1866901"/>
            <a:chOff x="0" y="0"/>
            <a:chExt cx="9163046" cy="1866900"/>
          </a:xfrm>
        </p:grpSpPr>
        <p:sp>
          <p:nvSpPr>
            <p:cNvPr id="63" name="Rounded Rectangle"/>
            <p:cNvSpPr/>
            <p:nvPr/>
          </p:nvSpPr>
          <p:spPr>
            <a:xfrm>
              <a:off x="0" y="0"/>
              <a:ext cx="9163047" cy="1866901"/>
            </a:xfrm>
            <a:prstGeom prst="roundRect">
              <a:avLst>
                <a:gd name="adj" fmla="val 1530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4" name="Objects instantiated with new"/>
            <p:cNvSpPr/>
            <p:nvPr/>
          </p:nvSpPr>
          <p:spPr>
            <a:xfrm>
              <a:off x="94808" y="191642"/>
              <a:ext cx="8928767" cy="15325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>
                <a:defRPr b="1">
                  <a:latin typeface="+mn-lt"/>
                  <a:ea typeface="+mn-ea"/>
                  <a:cs typeface="+mn-cs"/>
                  <a:sym typeface="Optima"/>
                </a:defRPr>
              </a:pPr>
              <a:r>
                <a:rPr sz="4600"/>
                <a:t>Objects instantiated with </a:t>
              </a:r>
              <a:r>
                <a:rPr sz="4600">
                  <a:solidFill>
                    <a:srgbClr val="0433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new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7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" presetID="3" presetClass="entr" presetSubtype="10" fill="hold" grpId="8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3" presetClass="entr" presetSubtype="10" fill="hold" grpId="9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850"/>
                            </p:stCondLst>
                            <p:childTnLst>
                              <p:par>
                                <p:cTn id="44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14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5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vertical)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xit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0" presetClass="entr" fill="hold" grpId="18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xit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fill="hold" grpId="22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3" presetClass="entr" presetSubtype="16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23" animBg="1" advAuto="0"/>
      <p:bldP spid="41" grpId="1" animBg="1" advAuto="0"/>
      <p:bldP spid="42" grpId="2" animBg="1" advAuto="0"/>
      <p:bldP spid="43" grpId="4" animBg="1" advAuto="0"/>
      <p:bldP spid="44" grpId="11" animBg="1" advAuto="0"/>
      <p:bldP spid="45" grpId="6" animBg="1" advAuto="0"/>
      <p:bldP spid="46" grpId="7" animBg="1" advAuto="0"/>
      <p:bldP spid="47" grpId="8" animBg="1" advAuto="0"/>
      <p:bldP spid="48" grpId="9" animBg="1" advAuto="0"/>
      <p:bldP spid="48" grpId="16" animBg="1" advAuto="0"/>
      <p:bldP spid="49" grpId="3" animBg="1" advAuto="0"/>
      <p:bldP spid="50" grpId="5" animBg="1" advAuto="0"/>
      <p:bldP spid="51" grpId="10" animBg="1" advAuto="0"/>
      <p:bldP spid="54" grpId="15" animBg="1" advAuto="0"/>
      <p:bldP spid="55" grpId="13" animBg="1" advAuto="0"/>
      <p:bldP spid="56" grpId="14" animBg="1" advAuto="0"/>
      <p:bldP spid="56" grpId="17" animBg="1" advAuto="0"/>
      <p:bldP spid="59" grpId="12" animBg="1" advAuto="0"/>
      <p:bldP spid="60" grpId="18" animBg="1" advAuto="0"/>
      <p:bldP spid="60" grpId="20" animBg="1" advAuto="0"/>
      <p:bldP spid="61" grpId="21" animBg="1" advAuto="0"/>
      <p:bldP spid="62" grpId="22" animBg="1" advAuto="0"/>
      <p:bldP spid="65" grpId="19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pplication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Memory</a:t>
            </a:r>
          </a:p>
        </p:txBody>
      </p:sp>
      <p:sp>
        <p:nvSpPr>
          <p:cNvPr id="68" name="Rectangle"/>
          <p:cNvSpPr/>
          <p:nvPr/>
        </p:nvSpPr>
        <p:spPr>
          <a:xfrm>
            <a:off x="16230600" y="171450"/>
            <a:ext cx="7791450" cy="13277850"/>
          </a:xfrm>
          <a:prstGeom prst="rect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Application Code"/>
          <p:cNvSpPr/>
          <p:nvPr/>
        </p:nvSpPr>
        <p:spPr>
          <a:xfrm>
            <a:off x="16230600" y="11391900"/>
            <a:ext cx="7791450" cy="2057400"/>
          </a:xfrm>
          <a:prstGeom prst="rect">
            <a:avLst/>
          </a:prstGeom>
          <a:blipFill>
            <a:blip r:embed="rId3"/>
          </a:blipFill>
          <a:ln w="38100">
            <a:solidFill>
              <a:srgbClr val="434343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5700"/>
              </a:lnSpc>
              <a:tabLst>
                <a:tab pos="1257300" algn="l"/>
              </a:tabLst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Code</a:t>
            </a:r>
          </a:p>
        </p:txBody>
      </p:sp>
      <p:sp>
        <p:nvSpPr>
          <p:cNvPr id="70" name="Activation Record       main…"/>
          <p:cNvSpPr/>
          <p:nvPr/>
        </p:nvSpPr>
        <p:spPr>
          <a:xfrm>
            <a:off x="16230600" y="171450"/>
            <a:ext cx="7791450" cy="209550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Activation Record       </a:t>
            </a:r>
            <a:r>
              <a:rPr b="1">
                <a:solidFill>
                  <a:srgbClr val="D4FB7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</a:p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gift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giftBox</a:t>
            </a:r>
          </a:p>
        </p:txBody>
      </p:sp>
      <p:sp>
        <p:nvSpPr>
          <p:cNvPr id="71" name="Activation Record  makePlainBox…"/>
          <p:cNvSpPr/>
          <p:nvPr/>
        </p:nvSpPr>
        <p:spPr>
          <a:xfrm>
            <a:off x="16230600" y="2266950"/>
            <a:ext cx="7791450" cy="200025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 defTabSz="685800">
              <a:lnSpc>
                <a:spcPts val="4800"/>
              </a:lnSpc>
              <a:tabLst>
                <a:tab pos="1257300" algn="l"/>
              </a:tabLst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4000"/>
              <a:t>Activation Record</a:t>
            </a:r>
            <a:r>
              <a:t>  </a:t>
            </a:r>
            <a:r>
              <a:rPr b="1">
                <a:solidFill>
                  <a:srgbClr val="D4FB79"/>
                </a:solidFill>
                <a:latin typeface="Courier New"/>
                <a:ea typeface="Courier New"/>
                <a:cs typeface="Courier New"/>
                <a:sym typeface="Courier New"/>
              </a:rPr>
              <a:t>makePlainBox</a:t>
            </a:r>
          </a:p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something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myBox</a:t>
            </a:r>
          </a:p>
        </p:txBody>
      </p:sp>
      <p:sp>
        <p:nvSpPr>
          <p:cNvPr id="72" name="Application Memory"/>
          <p:cNvSpPr/>
          <p:nvPr/>
        </p:nvSpPr>
        <p:spPr>
          <a:xfrm rot="16200000">
            <a:off x="12771499" y="7159625"/>
            <a:ext cx="5862452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Memory</a:t>
            </a:r>
          </a:p>
        </p:txBody>
      </p:sp>
      <p:sp>
        <p:nvSpPr>
          <p:cNvPr id="73" name="Static Storage"/>
          <p:cNvSpPr/>
          <p:nvPr/>
        </p:nvSpPr>
        <p:spPr>
          <a:xfrm>
            <a:off x="16230600" y="10534650"/>
            <a:ext cx="7791450" cy="876300"/>
          </a:xfrm>
          <a:prstGeom prst="rect">
            <a:avLst/>
          </a:prstGeom>
          <a:blipFill>
            <a:blip r:embed="rId3"/>
          </a:blipFill>
          <a:ln w="38100">
            <a:solidFill>
              <a:srgbClr val="434343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5700"/>
              </a:lnSpc>
              <a:tabLst>
                <a:tab pos="1257300" algn="l"/>
              </a:tabLst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Static Storage</a:t>
            </a:r>
          </a:p>
        </p:txBody>
      </p:sp>
      <p:sp>
        <p:nvSpPr>
          <p:cNvPr id="74" name="Rectangle"/>
          <p:cNvSpPr/>
          <p:nvPr/>
        </p:nvSpPr>
        <p:spPr>
          <a:xfrm>
            <a:off x="1333500" y="2457450"/>
            <a:ext cx="13277850" cy="1041730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5" name="Rounded Rectangle"/>
          <p:cNvSpPr/>
          <p:nvPr/>
        </p:nvSpPr>
        <p:spPr>
          <a:xfrm>
            <a:off x="5474663" y="10420350"/>
            <a:ext cx="2903793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6" name="Rounded Rectangle"/>
          <p:cNvSpPr/>
          <p:nvPr/>
        </p:nvSpPr>
        <p:spPr>
          <a:xfrm>
            <a:off x="1278940" y="5184720"/>
            <a:ext cx="8391446" cy="400751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7" name="Rounded Rectangle"/>
          <p:cNvSpPr/>
          <p:nvPr/>
        </p:nvSpPr>
        <p:spPr>
          <a:xfrm>
            <a:off x="5474663" y="6124575"/>
            <a:ext cx="5051570" cy="685800"/>
          </a:xfrm>
          <a:prstGeom prst="roundRect">
            <a:avLst>
              <a:gd name="adj" fmla="val 2463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8" name="#include &lt;iostream&gt;…"/>
          <p:cNvSpPr/>
          <p:nvPr/>
        </p:nvSpPr>
        <p:spPr>
          <a:xfrm>
            <a:off x="1485900" y="2514600"/>
            <a:ext cx="13144500" cy="11353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#include </a:t>
            </a:r>
            <a:r>
              <a:rPr sz="2400" dirty="0"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#include </a:t>
            </a:r>
            <a:r>
              <a:rPr sz="2400" dirty="0"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#include </a:t>
            </a:r>
            <a:r>
              <a:rPr sz="2400" dirty="0">
                <a:solidFill>
                  <a:srgbClr val="000000"/>
                </a:solidFill>
              </a:rPr>
              <a:t>“</a:t>
            </a:r>
            <a:r>
              <a:rPr sz="2400" dirty="0" err="1">
                <a:solidFill>
                  <a:srgbClr val="000000"/>
                </a:solidFill>
              </a:rPr>
              <a:t>PlainBox.h</a:t>
            </a:r>
            <a:r>
              <a:rPr sz="2400" dirty="0">
                <a:solidFill>
                  <a:srgbClr val="000000"/>
                </a:solidFill>
              </a:rPr>
              <a:t>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433FF"/>
                </a:solidFill>
              </a:rPr>
              <a:t>using namespace</a:t>
            </a:r>
            <a:r>
              <a:rPr sz="2400" dirty="0"/>
              <a:t> std;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 dirty="0"/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 err="1"/>
              <a:t>PlainBox</a:t>
            </a:r>
            <a:r>
              <a:rPr sz="2400" dirty="0"/>
              <a:t>&lt;string&gt;* </a:t>
            </a:r>
            <a:r>
              <a:rPr sz="2400" dirty="0" err="1"/>
              <a:t>makePlainBox</a:t>
            </a:r>
            <a:r>
              <a:rPr sz="2400" dirty="0"/>
              <a:t>(string something)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</a:t>
            </a:r>
            <a:r>
              <a:rPr sz="2400" dirty="0" err="1"/>
              <a:t>PlainBox</a:t>
            </a:r>
            <a:r>
              <a:rPr sz="2400" dirty="0"/>
              <a:t>&lt;string&gt;* </a:t>
            </a:r>
            <a:r>
              <a:rPr sz="2400" dirty="0" err="1"/>
              <a:t>myBox</a:t>
            </a:r>
            <a:r>
              <a:rPr sz="2400" dirty="0"/>
              <a:t> = </a:t>
            </a:r>
            <a:r>
              <a:rPr sz="2400" dirty="0">
                <a:solidFill>
                  <a:srgbClr val="0433FF"/>
                </a:solidFill>
              </a:rPr>
              <a:t>new</a:t>
            </a:r>
            <a:r>
              <a:rPr sz="2400" dirty="0"/>
              <a:t> </a:t>
            </a:r>
            <a:r>
              <a:rPr sz="2400" dirty="0" err="1"/>
              <a:t>PlainBox</a:t>
            </a:r>
            <a:r>
              <a:rPr sz="2400" dirty="0"/>
              <a:t>&lt;string&gt;(something);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 dirty="0"/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</a:t>
            </a:r>
            <a:r>
              <a:rPr sz="2400" dirty="0">
                <a:solidFill>
                  <a:srgbClr val="0433FF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myBox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}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 dirty="0"/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433FF"/>
                </a:solidFill>
              </a:rPr>
              <a:t>int</a:t>
            </a:r>
            <a:r>
              <a:rPr sz="2400" dirty="0"/>
              <a:t> </a:t>
            </a:r>
            <a:r>
              <a:rPr sz="2400" dirty="0">
                <a:solidFill>
                  <a:srgbClr val="000000"/>
                </a:solidFill>
              </a:rPr>
              <a:t>main()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string gift = “Ring”;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 err="1"/>
              <a:t>PlainBox</a:t>
            </a:r>
            <a:r>
              <a:rPr sz="2400" dirty="0"/>
              <a:t>&lt;string&gt;* </a:t>
            </a:r>
            <a:r>
              <a:rPr sz="2400" dirty="0" err="1"/>
              <a:t>giftBox</a:t>
            </a:r>
            <a:r>
              <a:rPr sz="2400" dirty="0"/>
              <a:t> = </a:t>
            </a:r>
            <a:r>
              <a:rPr sz="2400" dirty="0" err="1"/>
              <a:t>makePlainBox</a:t>
            </a:r>
            <a:r>
              <a:rPr sz="2400" dirty="0"/>
              <a:t>(gift);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 err="1"/>
              <a:t>cout</a:t>
            </a:r>
            <a:r>
              <a:rPr sz="2400" dirty="0"/>
              <a:t> &lt;&lt; </a:t>
            </a:r>
            <a:r>
              <a:rPr sz="2400" dirty="0" err="1"/>
              <a:t>giftBox</a:t>
            </a:r>
            <a:r>
              <a:rPr sz="2400" dirty="0"/>
              <a:t>-&gt;</a:t>
            </a:r>
            <a:r>
              <a:rPr sz="2400" dirty="0" err="1"/>
              <a:t>getItem</a:t>
            </a:r>
            <a:r>
              <a:rPr sz="2400" dirty="0"/>
              <a:t>() &lt;&lt; </a:t>
            </a:r>
            <a:r>
              <a:rPr sz="2400" dirty="0" err="1"/>
              <a:t>endl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433FF"/>
                </a:solidFill>
              </a:rPr>
              <a:t>delete</a:t>
            </a:r>
            <a:r>
              <a:rPr sz="2400" dirty="0"/>
              <a:t> </a:t>
            </a:r>
            <a:r>
              <a:rPr sz="2400" dirty="0" err="1"/>
              <a:t>giftBox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 err="1"/>
              <a:t>giftBox</a:t>
            </a:r>
            <a:r>
              <a:rPr sz="2400" dirty="0"/>
              <a:t> = </a:t>
            </a:r>
            <a:r>
              <a:rPr sz="2400" dirty="0" err="1">
                <a:solidFill>
                  <a:srgbClr val="0433FF"/>
                </a:solidFill>
              </a:rPr>
              <a:t>nullptr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433FF"/>
                </a:solidFill>
              </a:rPr>
              <a:t>return</a:t>
            </a:r>
            <a:r>
              <a:rPr sz="2400" dirty="0"/>
              <a:t> 0;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}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79" name="Line"/>
          <p:cNvSpPr/>
          <p:nvPr/>
        </p:nvSpPr>
        <p:spPr>
          <a:xfrm>
            <a:off x="361950" y="8312741"/>
            <a:ext cx="1191985" cy="1"/>
          </a:xfrm>
          <a:prstGeom prst="line">
            <a:avLst/>
          </a:prstGeom>
          <a:ln w="114300">
            <a:solidFill>
              <a:schemeClr val="accent5">
                <a:lumOff val="-29866"/>
              </a:schemeClr>
            </a:solidFill>
            <a:miter lim="400000"/>
            <a:tailEnd type="triangle"/>
          </a:ln>
          <a:effectLst>
            <a:outerShdw blurRad="25400" dir="2700000" rotWithShape="0">
              <a:srgbClr val="000000">
                <a:alpha val="75000"/>
              </a:srgbClr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0" name="Ring"/>
          <p:cNvSpPr/>
          <p:nvPr/>
        </p:nvSpPr>
        <p:spPr>
          <a:xfrm>
            <a:off x="18170847" y="765174"/>
            <a:ext cx="1680457" cy="863601"/>
          </a:xfrm>
          <a:prstGeom prst="rect">
            <a:avLst/>
          </a:prstGeom>
          <a:ln w="12700">
            <a:miter lim="400000"/>
          </a:ln>
          <a:effectLst>
            <a:outerShdw blurRad="381000" dir="27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27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Ring</a:t>
            </a:r>
          </a:p>
        </p:txBody>
      </p:sp>
      <p:sp>
        <p:nvSpPr>
          <p:cNvPr id="81" name="Ring"/>
          <p:cNvSpPr/>
          <p:nvPr/>
        </p:nvSpPr>
        <p:spPr>
          <a:xfrm>
            <a:off x="18168168" y="752177"/>
            <a:ext cx="1680457" cy="863601"/>
          </a:xfrm>
          <a:prstGeom prst="rect">
            <a:avLst/>
          </a:prstGeom>
          <a:ln w="12700">
            <a:miter lim="400000"/>
          </a:ln>
          <a:effectLst>
            <a:outerShdw blurRad="381000" dir="27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27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Ring</a:t>
            </a:r>
          </a:p>
        </p:txBody>
      </p:sp>
      <p:sp>
        <p:nvSpPr>
          <p:cNvPr id="82" name="PlainBox Object…"/>
          <p:cNvSpPr/>
          <p:nvPr/>
        </p:nvSpPr>
        <p:spPr>
          <a:xfrm>
            <a:off x="16459200" y="7048500"/>
            <a:ext cx="7334250" cy="1562100"/>
          </a:xfrm>
          <a:prstGeom prst="rect">
            <a:avLst/>
          </a:prstGeom>
          <a:blipFill>
            <a:blip r:embed="rId5"/>
          </a:blipFill>
          <a:ln w="12700">
            <a:solidFill>
              <a:srgbClr val="3D4A58">
                <a:alpha val="85000"/>
              </a:srgbClr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algn="l" defTabSz="685800">
              <a:lnSpc>
                <a:spcPts val="4800"/>
              </a:lnSpc>
              <a:tabLst>
                <a:tab pos="1257300" algn="l"/>
              </a:tabLst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4000"/>
              <a:t>PlainBox Object</a:t>
            </a:r>
            <a:r>
              <a:t> 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685800">
              <a:lnSpc>
                <a:spcPts val="4300"/>
              </a:lnSpc>
              <a:tabLst>
                <a:tab pos="1257300" algn="l"/>
              </a:tabLst>
              <a:defRPr sz="36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Ring"/>
          <p:cNvSpPr/>
          <p:nvPr/>
        </p:nvSpPr>
        <p:spPr>
          <a:xfrm>
            <a:off x="19716750" y="2854324"/>
            <a:ext cx="1680456" cy="863601"/>
          </a:xfrm>
          <a:prstGeom prst="rect">
            <a:avLst/>
          </a:prstGeom>
          <a:ln w="12700">
            <a:miter lim="400000"/>
          </a:ln>
          <a:effectLst>
            <a:outerShdw blurRad="381000" dir="27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27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Ring</a:t>
            </a:r>
          </a:p>
        </p:txBody>
      </p:sp>
      <p:sp>
        <p:nvSpPr>
          <p:cNvPr id="84" name="Line"/>
          <p:cNvSpPr/>
          <p:nvPr/>
        </p:nvSpPr>
        <p:spPr>
          <a:xfrm>
            <a:off x="18611850" y="3844097"/>
            <a:ext cx="3755701" cy="3375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927" extrusionOk="0">
                <a:moveTo>
                  <a:pt x="21094" y="20927"/>
                </a:moveTo>
                <a:cubicBezTo>
                  <a:pt x="21094" y="20927"/>
                  <a:pt x="21600" y="11351"/>
                  <a:pt x="16928" y="5339"/>
                </a:cubicBezTo>
                <a:cubicBezTo>
                  <a:pt x="12255" y="-673"/>
                  <a:pt x="0" y="25"/>
                  <a:pt x="0" y="25"/>
                </a:cubicBezTo>
              </a:path>
            </a:pathLst>
          </a:custGeom>
          <a:ln w="152400">
            <a:solidFill>
              <a:srgbClr val="0433FF"/>
            </a:solidFill>
            <a:miter lim="400000"/>
            <a:headEnd type="stealth"/>
          </a:ln>
          <a:effectLst>
            <a:outerShdw blurRad="381000" dir="16200000" rotWithShape="0">
              <a:srgbClr val="FFFFFF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85" name="Line"/>
          <p:cNvSpPr/>
          <p:nvPr/>
        </p:nvSpPr>
        <p:spPr>
          <a:xfrm>
            <a:off x="19240500" y="1784934"/>
            <a:ext cx="3976378" cy="5187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8" h="20754" extrusionOk="0">
                <a:moveTo>
                  <a:pt x="20620" y="20754"/>
                </a:moveTo>
                <a:cubicBezTo>
                  <a:pt x="20620" y="20754"/>
                  <a:pt x="21600" y="11066"/>
                  <a:pt x="17033" y="5110"/>
                </a:cubicBezTo>
                <a:cubicBezTo>
                  <a:pt x="12466" y="-846"/>
                  <a:pt x="0" y="48"/>
                  <a:pt x="0" y="48"/>
                </a:cubicBezTo>
              </a:path>
            </a:pathLst>
          </a:custGeom>
          <a:ln w="152400">
            <a:solidFill>
              <a:srgbClr val="0433FF"/>
            </a:solidFill>
            <a:miter lim="400000"/>
            <a:headEnd type="stealth"/>
          </a:ln>
          <a:effectLst>
            <a:outerShdw blurRad="381000" dir="16200000" rotWithShape="0">
              <a:srgbClr val="FFFFFF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86" name="nullptr"/>
          <p:cNvSpPr/>
          <p:nvPr/>
        </p:nvSpPr>
        <p:spPr>
          <a:xfrm>
            <a:off x="19136298" y="1336674"/>
            <a:ext cx="2812211" cy="863601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nullptr</a:t>
            </a:r>
          </a:p>
        </p:txBody>
      </p:sp>
      <p:sp>
        <p:nvSpPr>
          <p:cNvPr id="87" name="Line"/>
          <p:cNvSpPr/>
          <p:nvPr/>
        </p:nvSpPr>
        <p:spPr>
          <a:xfrm flipH="1">
            <a:off x="20241815" y="4999434"/>
            <a:ext cx="2804816" cy="704156"/>
          </a:xfrm>
          <a:prstGeom prst="line">
            <a:avLst/>
          </a:prstGeom>
          <a:ln w="127000">
            <a:solidFill>
              <a:srgbClr val="FFFB00"/>
            </a:solidFill>
            <a:miter lim="400000"/>
            <a:headEnd type="stealth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90" name="Group"/>
          <p:cNvGrpSpPr/>
          <p:nvPr/>
        </p:nvGrpSpPr>
        <p:grpSpPr>
          <a:xfrm>
            <a:off x="17335913" y="4876800"/>
            <a:ext cx="3238501" cy="1866901"/>
            <a:chOff x="0" y="0"/>
            <a:chExt cx="3238499" cy="1866900"/>
          </a:xfrm>
        </p:grpSpPr>
        <p:sp>
          <p:nvSpPr>
            <p:cNvPr id="88" name="Rounded Rectangle"/>
            <p:cNvSpPr/>
            <p:nvPr/>
          </p:nvSpPr>
          <p:spPr>
            <a:xfrm>
              <a:off x="0" y="0"/>
              <a:ext cx="3238500" cy="1866900"/>
            </a:xfrm>
            <a:prstGeom prst="roundRect">
              <a:avLst>
                <a:gd name="adj" fmla="val 1530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89" name="Dangling Pointer"/>
            <p:cNvSpPr/>
            <p:nvPr/>
          </p:nvSpPr>
          <p:spPr>
            <a:xfrm>
              <a:off x="33508" y="191642"/>
              <a:ext cx="3155700" cy="1532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Dangling Pointer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6505 0.077423" pathEditMode="relative">
                                      <p:cBhvr>
                                        <p:cTn id="2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05 0.077423 L 0.013839 0.116667" pathEditMode="relative">
                                      <p:cBhvr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Rot by="153361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39 0.116667 L 0.410995 0.053284" pathEditMode="relative">
                                      <p:cBhvr>
                                        <p:cTn id="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5578063">
                                      <p:cBhvr>
                                        <p:cTn id="4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995 0.053284 L 0.381356 -0.317998" pathEditMode="relative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97747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4463 0.149233" pathEditMode="relative">
                                      <p:cBhvr>
                                        <p:cTn id="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356 -0.317998 L 0.020993 -0.185540" pathEditMode="relative">
                                      <p:cBhvr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mph" presetSubtype="0" accel="50000" decel="5000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45618">
                                      <p:cBhvr>
                                        <p:cTn id="7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3" presetClass="entr" presetSubtype="16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3" presetClass="exit" presetSubtype="32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ntr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6236 0.356612" pathEditMode="relative">
                                      <p:cBhvr>
                                        <p:cTn id="9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47237 0.001251" pathEditMode="relative">
                                      <p:cBhvr>
                                        <p:cTn id="10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mph" presetSubtype="0" accel="50000" decel="5000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6" dur="1000" fill="hold"/>
                                        <p:tgtEl>
                                          <p:spTgt spid="77"/>
                                        </p:tgtEl>
                                      </p:cBhvr>
                                      <p:by x="77587" y="7758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8" presetClass="entr" presetSubtype="6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0993 -0.185540 L 0.019715 -0.113310" pathEditMode="relative">
                                      <p:cBhvr>
                                        <p:cTn id="1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3" presetClass="exit" presetSubtype="3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26024 -0.149557" pathEditMode="relative">
                                      <p:cBhvr>
                                        <p:cTn id="1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750"/>
                            </p:stCondLst>
                            <p:childTnLst>
                              <p:par>
                                <p:cTn id="129" presetID="10" presetClass="exit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750" fill="hold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3" presetClass="exit" presetSubtype="1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4" dur="500" fill="hold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3" presetClass="exit" presetSubtype="10" fill="hold" grpId="3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138" dur="500" fill="hold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15 -0.113310 L 0.013839 0.113889" pathEditMode="relative">
                                      <p:cBhvr>
                                        <p:cTn id="1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17708 -0.001208" pathEditMode="relative">
                                      <p:cBhvr>
                                        <p:cTn id="14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6" presetClass="emph" presetSubtype="0" accel="50000" decel="50000" fill="hold" grpId="37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1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40969" y="14096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39 0.113889 L 0.019145 0.150854" pathEditMode="relative">
                                      <p:cBhvr>
                                        <p:cTn id="1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3" presetClass="exit" presetSubtype="32" fill="hold" grpId="3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145 0.150854 L 0.016936 0.187312" pathEditMode="relative">
                                      <p:cBhvr>
                                        <p:cTn id="1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xit" fill="hold" grpId="4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5" dur="500" fill="hold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xit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69" dur="500" fill="hold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3" presetClass="entr" presetSubtype="16" fill="hold" grpId="4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8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9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936 0.187312 L 0.015658 0.230028" pathEditMode="relative">
                                      <p:cBhvr>
                                        <p:cTn id="1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46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3" presetClass="exit" presetSubtype="32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500"/>
                            </p:stCondLst>
                            <p:childTnLst>
                              <p:par>
                                <p:cTn id="194" presetID="23" presetClass="exit" presetSubtype="32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23" presetClass="exit" presetSubtype="32" fill="hold" grpId="4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58 0.230028 L 0.015390 0.267101" pathEditMode="relative">
                                      <p:cBhvr>
                                        <p:cTn id="2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4" animBg="1" advAuto="0"/>
      <p:bldP spid="71" grpId="16" animBg="1" advAuto="0"/>
      <p:bldP spid="71" grpId="33" animBg="1" advAuto="0"/>
      <p:bldP spid="74" grpId="1" animBg="1" advAuto="0"/>
      <p:bldP spid="75" grpId="12" animBg="1" advAuto="0"/>
      <p:bldP spid="75" grpId="37" animBg="1" advAuto="0"/>
      <p:bldP spid="75" grpId="39" animBg="1" advAuto="0"/>
      <p:bldP spid="76" grpId="15" animBg="1" advAuto="0"/>
      <p:bldP spid="76" grpId="21" animBg="1" advAuto="0"/>
      <p:bldP spid="77" grpId="20" animBg="1" advAuto="0"/>
      <p:bldP spid="77" grpId="26" animBg="1" advAuto="0"/>
      <p:bldP spid="77" grpId="29" animBg="1" advAuto="0"/>
      <p:bldP spid="78" grpId="2" animBg="1" advAuto="0"/>
      <p:bldP spid="79" grpId="3" animBg="1" advAuto="0"/>
      <p:bldP spid="79" grpId="8" animBg="1" advAuto="0"/>
      <p:bldP spid="79" grpId="11" animBg="1" advAuto="0"/>
      <p:bldP spid="79" grpId="14" animBg="1" advAuto="0"/>
      <p:bldP spid="79" grpId="19" animBg="1" advAuto="0"/>
      <p:bldP spid="80" grpId="6" animBg="1" advAuto="0"/>
      <p:bldP spid="81" grpId="10" animBg="1" advAuto="0"/>
      <p:bldP spid="81" grpId="34" animBg="1" advAuto="0"/>
      <p:bldP spid="82" grpId="22" animBg="1" advAuto="0"/>
      <p:bldP spid="82" grpId="41" animBg="1" advAuto="0"/>
      <p:bldP spid="83" grpId="23" animBg="1" advAuto="0"/>
      <p:bldP spid="83" grpId="42" animBg="1" advAuto="0"/>
      <p:bldP spid="84" grpId="27" animBg="1" advAuto="0"/>
      <p:bldP spid="84" grpId="32" animBg="1" advAuto="0"/>
      <p:bldP spid="85" grpId="31" animBg="1" advAuto="0"/>
      <p:bldP spid="85" grpId="47" animBg="1" advAuto="0"/>
      <p:bldP spid="86" grpId="46" animBg="1" advAuto="0"/>
      <p:bldP spid="87" grpId="44" animBg="1" advAuto="0"/>
      <p:bldP spid="87" grpId="48" animBg="1" advAuto="0"/>
      <p:bldP spid="90" grpId="43" animBg="1" advAuto="0"/>
      <p:bldP spid="90" grpId="49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pplication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Application Memory</a:t>
            </a:r>
          </a:p>
        </p:txBody>
      </p:sp>
      <p:sp>
        <p:nvSpPr>
          <p:cNvPr id="93" name="Rectangle"/>
          <p:cNvSpPr/>
          <p:nvPr/>
        </p:nvSpPr>
        <p:spPr>
          <a:xfrm>
            <a:off x="16230600" y="171450"/>
            <a:ext cx="7791450" cy="13277850"/>
          </a:xfrm>
          <a:prstGeom prst="rect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4" name="Application Code"/>
          <p:cNvSpPr/>
          <p:nvPr/>
        </p:nvSpPr>
        <p:spPr>
          <a:xfrm>
            <a:off x="16230600" y="11391900"/>
            <a:ext cx="7791450" cy="2057400"/>
          </a:xfrm>
          <a:prstGeom prst="rect">
            <a:avLst/>
          </a:prstGeom>
          <a:blipFill>
            <a:blip r:embed="rId3"/>
          </a:blipFill>
          <a:ln w="38100">
            <a:solidFill>
              <a:srgbClr val="434343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5700"/>
              </a:lnSpc>
              <a:tabLst>
                <a:tab pos="1257300" algn="l"/>
              </a:tabLst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Code</a:t>
            </a:r>
          </a:p>
        </p:txBody>
      </p:sp>
      <p:sp>
        <p:nvSpPr>
          <p:cNvPr id="95" name="Activation Record       main…"/>
          <p:cNvSpPr/>
          <p:nvPr/>
        </p:nvSpPr>
        <p:spPr>
          <a:xfrm>
            <a:off x="16230600" y="171450"/>
            <a:ext cx="7791450" cy="2095500"/>
          </a:xfrm>
          <a:prstGeom prst="rect">
            <a:avLst/>
          </a:prstGeom>
          <a:blipFill>
            <a:blip r:embed="rId4"/>
          </a:blipFill>
          <a:ln w="38100">
            <a:solidFill>
              <a:srgbClr val="43434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/>
          <a:lstStyle/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Activation Record       </a:t>
            </a:r>
            <a:r>
              <a:rPr b="1">
                <a:solidFill>
                  <a:srgbClr val="D4FB7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</a:p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gift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685800">
              <a:lnSpc>
                <a:spcPts val="5000"/>
              </a:lnSpc>
              <a:tabLst>
                <a:tab pos="1257300" algn="l"/>
              </a:tabLst>
              <a:defRPr sz="42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giftBox</a:t>
            </a:r>
          </a:p>
        </p:txBody>
      </p:sp>
      <p:sp>
        <p:nvSpPr>
          <p:cNvPr id="96" name="Application Memory"/>
          <p:cNvSpPr/>
          <p:nvPr/>
        </p:nvSpPr>
        <p:spPr>
          <a:xfrm rot="16200000">
            <a:off x="12771499" y="7159625"/>
            <a:ext cx="5862452" cy="93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Application Memory</a:t>
            </a:r>
          </a:p>
        </p:txBody>
      </p:sp>
      <p:sp>
        <p:nvSpPr>
          <p:cNvPr id="97" name="Static Storage"/>
          <p:cNvSpPr/>
          <p:nvPr/>
        </p:nvSpPr>
        <p:spPr>
          <a:xfrm>
            <a:off x="16230600" y="10534650"/>
            <a:ext cx="7791450" cy="876300"/>
          </a:xfrm>
          <a:prstGeom prst="rect">
            <a:avLst/>
          </a:prstGeom>
          <a:blipFill>
            <a:blip r:embed="rId3"/>
          </a:blipFill>
          <a:ln w="38100">
            <a:solidFill>
              <a:srgbClr val="434343"/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>
            <a:lvl1pPr defTabSz="685800">
              <a:lnSpc>
                <a:spcPts val="5700"/>
              </a:lnSpc>
              <a:tabLst>
                <a:tab pos="1257300" algn="l"/>
              </a:tabLst>
              <a:defRPr sz="48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Static Storage</a:t>
            </a:r>
          </a:p>
        </p:txBody>
      </p:sp>
      <p:sp>
        <p:nvSpPr>
          <p:cNvPr id="98" name="Rectangle"/>
          <p:cNvSpPr/>
          <p:nvPr/>
        </p:nvSpPr>
        <p:spPr>
          <a:xfrm>
            <a:off x="1333500" y="2457450"/>
            <a:ext cx="13277850" cy="10399013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937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Rounded Rectangle"/>
          <p:cNvSpPr/>
          <p:nvPr/>
        </p:nvSpPr>
        <p:spPr>
          <a:xfrm>
            <a:off x="2971439" y="10418135"/>
            <a:ext cx="2982794" cy="533400"/>
          </a:xfrm>
          <a:prstGeom prst="roundRect">
            <a:avLst>
              <a:gd name="adj" fmla="val 3167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>
              <a:defRPr sz="36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0" name="#include &lt;iostream&gt;…"/>
          <p:cNvSpPr/>
          <p:nvPr/>
        </p:nvSpPr>
        <p:spPr>
          <a:xfrm>
            <a:off x="1485900" y="2514601"/>
            <a:ext cx="11726880" cy="1097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#include </a:t>
            </a:r>
            <a:r>
              <a:rPr sz="2400" dirty="0"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#include </a:t>
            </a:r>
            <a:r>
              <a:rPr sz="2400" dirty="0"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#include </a:t>
            </a:r>
            <a:r>
              <a:rPr sz="2400" dirty="0">
                <a:solidFill>
                  <a:srgbClr val="000000"/>
                </a:solidFill>
              </a:rPr>
              <a:t>“</a:t>
            </a:r>
            <a:r>
              <a:rPr sz="2400" dirty="0" err="1">
                <a:solidFill>
                  <a:srgbClr val="000000"/>
                </a:solidFill>
              </a:rPr>
              <a:t>PlainBox.h</a:t>
            </a:r>
            <a:r>
              <a:rPr sz="2400" dirty="0">
                <a:solidFill>
                  <a:srgbClr val="000000"/>
                </a:solidFill>
              </a:rPr>
              <a:t>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433FF"/>
                </a:solidFill>
              </a:rPr>
              <a:t>using namespace</a:t>
            </a:r>
            <a:r>
              <a:rPr sz="2400" dirty="0"/>
              <a:t> std;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 dirty="0"/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 err="1"/>
              <a:t>PlainBox</a:t>
            </a:r>
            <a:r>
              <a:rPr sz="2400" dirty="0"/>
              <a:t>&lt;string&gt;* </a:t>
            </a:r>
            <a:r>
              <a:rPr sz="2400" dirty="0" err="1"/>
              <a:t>makePlainBox</a:t>
            </a:r>
            <a:r>
              <a:rPr sz="2400" dirty="0"/>
              <a:t>(string something)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</a:t>
            </a:r>
            <a:r>
              <a:rPr sz="2400" dirty="0" err="1"/>
              <a:t>PlainBox</a:t>
            </a:r>
            <a:r>
              <a:rPr sz="2400" dirty="0"/>
              <a:t>&lt;string&gt;* </a:t>
            </a:r>
            <a:r>
              <a:rPr sz="2400" dirty="0" err="1"/>
              <a:t>myBox</a:t>
            </a:r>
            <a:r>
              <a:rPr sz="2400" dirty="0"/>
              <a:t> = </a:t>
            </a:r>
            <a:r>
              <a:rPr sz="2400" dirty="0">
                <a:solidFill>
                  <a:srgbClr val="0433FF"/>
                </a:solidFill>
              </a:rPr>
              <a:t>new</a:t>
            </a:r>
            <a:r>
              <a:rPr sz="2400" dirty="0"/>
              <a:t> </a:t>
            </a:r>
            <a:r>
              <a:rPr sz="2400" dirty="0" err="1"/>
              <a:t>PlainBox</a:t>
            </a:r>
            <a:r>
              <a:rPr sz="2400" dirty="0"/>
              <a:t>&lt;string&gt;(something);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 </a:t>
            </a:r>
            <a:r>
              <a:rPr sz="2400" dirty="0">
                <a:solidFill>
                  <a:srgbClr val="0433FF"/>
                </a:solidFill>
              </a:rPr>
              <a:t>return</a:t>
            </a:r>
            <a:r>
              <a:rPr sz="2400" dirty="0"/>
              <a:t> </a:t>
            </a:r>
            <a:r>
              <a:rPr sz="2400" dirty="0" err="1"/>
              <a:t>myBox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}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400" dirty="0"/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433FF"/>
                </a:solidFill>
              </a:rPr>
              <a:t>int</a:t>
            </a:r>
            <a:r>
              <a:rPr sz="2400" dirty="0"/>
              <a:t> </a:t>
            </a:r>
            <a:r>
              <a:rPr sz="2400" dirty="0">
                <a:solidFill>
                  <a:srgbClr val="000000"/>
                </a:solidFill>
              </a:rPr>
              <a:t>main()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  <a:r>
              <a:rPr sz="2400" dirty="0" err="1">
                <a:solidFill>
                  <a:srgbClr val="000000"/>
                </a:solidFill>
              </a:rPr>
              <a:t>PlainBox</a:t>
            </a:r>
            <a:r>
              <a:rPr sz="2400" dirty="0">
                <a:solidFill>
                  <a:srgbClr val="000000"/>
                </a:solidFill>
              </a:rPr>
              <a:t>&lt;string&gt;* </a:t>
            </a:r>
            <a:r>
              <a:rPr sz="2400" dirty="0" err="1">
                <a:solidFill>
                  <a:srgbClr val="000000"/>
                </a:solidFill>
              </a:rPr>
              <a:t>giftBox</a:t>
            </a:r>
            <a:r>
              <a:rPr sz="2400" dirty="0">
                <a:solidFill>
                  <a:srgbClr val="000000"/>
                </a:solidFill>
              </a:rPr>
              <a:t> = </a:t>
            </a:r>
            <a:r>
              <a:rPr sz="2400" dirty="0">
                <a:solidFill>
                  <a:srgbClr val="0433FF"/>
                </a:solidFill>
              </a:rPr>
              <a:t>new</a:t>
            </a:r>
            <a:r>
              <a:rPr sz="2400" dirty="0">
                <a:solidFill>
                  <a:srgbClr val="000000"/>
                </a:solidFill>
              </a:rPr>
              <a:t> </a:t>
            </a:r>
            <a:r>
              <a:rPr sz="2400" dirty="0" err="1">
                <a:solidFill>
                  <a:srgbClr val="000000"/>
                </a:solidFill>
              </a:rPr>
              <a:t>PlainBox</a:t>
            </a:r>
            <a:r>
              <a:rPr sz="2400" dirty="0">
                <a:solidFill>
                  <a:srgbClr val="000000"/>
                </a:solidFill>
              </a:rPr>
              <a:t>&lt;string&gt;();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string gift = “Ring”;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 err="1"/>
              <a:t>giftBox</a:t>
            </a:r>
            <a:r>
              <a:rPr sz="2400" dirty="0"/>
              <a:t> = </a:t>
            </a:r>
            <a:r>
              <a:rPr sz="2400" dirty="0" err="1"/>
              <a:t>makePlainBox</a:t>
            </a:r>
            <a:r>
              <a:rPr sz="2400" dirty="0"/>
              <a:t>(gift);</a:t>
            </a:r>
            <a:r>
              <a:rPr lang="en-US" sz="2400" dirty="0"/>
              <a:t>							</a:t>
            </a:r>
            <a:endParaRPr sz="2400" dirty="0"/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 err="1"/>
              <a:t>cout</a:t>
            </a:r>
            <a:r>
              <a:rPr sz="2400" dirty="0"/>
              <a:t> &lt;&lt; </a:t>
            </a:r>
            <a:r>
              <a:rPr sz="2400" dirty="0" err="1"/>
              <a:t>giftBox</a:t>
            </a:r>
            <a:r>
              <a:rPr sz="2400" dirty="0"/>
              <a:t>-&gt;</a:t>
            </a:r>
            <a:r>
              <a:rPr sz="2400" dirty="0" err="1"/>
              <a:t>getItem</a:t>
            </a:r>
            <a:r>
              <a:rPr sz="2400" dirty="0"/>
              <a:t>() &lt;&lt; </a:t>
            </a:r>
            <a:r>
              <a:rPr sz="2400" dirty="0" err="1"/>
              <a:t>endl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433FF"/>
                </a:solidFill>
              </a:rPr>
              <a:t>delete</a:t>
            </a:r>
            <a:r>
              <a:rPr sz="2400" dirty="0"/>
              <a:t> </a:t>
            </a:r>
            <a:r>
              <a:rPr sz="2400" dirty="0" err="1"/>
              <a:t>giftBox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 err="1"/>
              <a:t>giftBox</a:t>
            </a:r>
            <a:r>
              <a:rPr sz="2400" dirty="0"/>
              <a:t> = </a:t>
            </a:r>
            <a:r>
              <a:rPr sz="2400" dirty="0" err="1">
                <a:solidFill>
                  <a:srgbClr val="0433FF"/>
                </a:solidFill>
              </a:rPr>
              <a:t>nullptr</a:t>
            </a:r>
            <a:r>
              <a:rPr sz="24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433FF"/>
                </a:solidFill>
              </a:rPr>
              <a:t>return</a:t>
            </a:r>
            <a:r>
              <a:rPr sz="2400" dirty="0"/>
              <a:t> 0;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/>
              <a:t>}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400" dirty="0">
                <a:solidFill>
                  <a:srgbClr val="000000"/>
                </a:solidFill>
              </a:rPr>
              <a:t>  </a:t>
            </a:r>
          </a:p>
        </p:txBody>
      </p:sp>
      <p:sp>
        <p:nvSpPr>
          <p:cNvPr id="101" name="Line"/>
          <p:cNvSpPr/>
          <p:nvPr/>
        </p:nvSpPr>
        <p:spPr>
          <a:xfrm>
            <a:off x="356922" y="7741620"/>
            <a:ext cx="1191985" cy="1"/>
          </a:xfrm>
          <a:prstGeom prst="line">
            <a:avLst/>
          </a:prstGeom>
          <a:ln w="1143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2" name="Ring"/>
          <p:cNvSpPr/>
          <p:nvPr/>
        </p:nvSpPr>
        <p:spPr>
          <a:xfrm>
            <a:off x="18450247" y="739774"/>
            <a:ext cx="1680457" cy="863601"/>
          </a:xfrm>
          <a:prstGeom prst="rect">
            <a:avLst/>
          </a:prstGeom>
          <a:ln w="12700">
            <a:miter lim="400000"/>
          </a:ln>
          <a:effectLst>
            <a:outerShdw blurRad="381000" dir="27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27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Ring</a:t>
            </a:r>
          </a:p>
        </p:txBody>
      </p:sp>
      <p:sp>
        <p:nvSpPr>
          <p:cNvPr id="103" name="PlainBox Object…"/>
          <p:cNvSpPr/>
          <p:nvPr/>
        </p:nvSpPr>
        <p:spPr>
          <a:xfrm>
            <a:off x="16459200" y="3848100"/>
            <a:ext cx="7334250" cy="1558925"/>
          </a:xfrm>
          <a:prstGeom prst="rect">
            <a:avLst/>
          </a:prstGeom>
          <a:blipFill>
            <a:blip r:embed="rId5"/>
          </a:blipFill>
          <a:ln w="12700">
            <a:solidFill>
              <a:srgbClr val="3D4A58">
                <a:alpha val="85000"/>
              </a:srgbClr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algn="l" defTabSz="685800">
              <a:lnSpc>
                <a:spcPts val="4800"/>
              </a:lnSpc>
              <a:tabLst>
                <a:tab pos="1257300" algn="l"/>
              </a:tabLst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4000"/>
              <a:t>PlainBox Object</a:t>
            </a:r>
            <a:r>
              <a:t> 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685800">
              <a:lnSpc>
                <a:spcPts val="4300"/>
              </a:lnSpc>
              <a:tabLst>
                <a:tab pos="1257300" algn="l"/>
              </a:tabLst>
              <a:defRPr sz="36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5" name="Line"/>
          <p:cNvSpPr/>
          <p:nvPr/>
        </p:nvSpPr>
        <p:spPr>
          <a:xfrm>
            <a:off x="19203826" y="1805747"/>
            <a:ext cx="3752851" cy="2190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10" h="20927" extrusionOk="0">
                <a:moveTo>
                  <a:pt x="21094" y="20927"/>
                </a:moveTo>
                <a:cubicBezTo>
                  <a:pt x="21094" y="20927"/>
                  <a:pt x="21600" y="11351"/>
                  <a:pt x="16928" y="5339"/>
                </a:cubicBezTo>
                <a:cubicBezTo>
                  <a:pt x="12255" y="-673"/>
                  <a:pt x="0" y="25"/>
                  <a:pt x="0" y="25"/>
                </a:cubicBezTo>
              </a:path>
            </a:pathLst>
          </a:custGeom>
          <a:ln w="152400">
            <a:solidFill>
              <a:srgbClr val="0433FF"/>
            </a:solidFill>
            <a:miter lim="400000"/>
            <a:headEnd type="stealth"/>
          </a:ln>
          <a:effectLst>
            <a:outerShdw blurRad="381000" dir="16200000" rotWithShape="0">
              <a:srgbClr val="FFFFFF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06" name="Line"/>
          <p:cNvSpPr/>
          <p:nvPr/>
        </p:nvSpPr>
        <p:spPr>
          <a:xfrm>
            <a:off x="19240500" y="1784934"/>
            <a:ext cx="3976378" cy="51873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08" h="20754" extrusionOk="0">
                <a:moveTo>
                  <a:pt x="20620" y="20754"/>
                </a:moveTo>
                <a:cubicBezTo>
                  <a:pt x="20620" y="20754"/>
                  <a:pt x="21600" y="11066"/>
                  <a:pt x="17033" y="5110"/>
                </a:cubicBezTo>
                <a:cubicBezTo>
                  <a:pt x="12466" y="-846"/>
                  <a:pt x="0" y="48"/>
                  <a:pt x="0" y="48"/>
                </a:cubicBezTo>
              </a:path>
            </a:pathLst>
          </a:custGeom>
          <a:ln w="152400">
            <a:solidFill>
              <a:srgbClr val="0433FF"/>
            </a:solidFill>
            <a:miter lim="400000"/>
            <a:headEnd type="stealth"/>
          </a:ln>
          <a:effectLst>
            <a:outerShdw blurRad="381000" dir="16200000" rotWithShape="0">
              <a:srgbClr val="FFFFFF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07" name="nullptr"/>
          <p:cNvSpPr/>
          <p:nvPr/>
        </p:nvSpPr>
        <p:spPr>
          <a:xfrm>
            <a:off x="19110898" y="1311274"/>
            <a:ext cx="2812211" cy="863601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nullptr</a:t>
            </a:r>
          </a:p>
        </p:txBody>
      </p:sp>
      <p:sp>
        <p:nvSpPr>
          <p:cNvPr id="108" name="PlainBox Object…"/>
          <p:cNvSpPr/>
          <p:nvPr/>
        </p:nvSpPr>
        <p:spPr>
          <a:xfrm>
            <a:off x="16459200" y="6991350"/>
            <a:ext cx="7334250" cy="1500540"/>
          </a:xfrm>
          <a:prstGeom prst="rect">
            <a:avLst/>
          </a:prstGeom>
          <a:blipFill>
            <a:blip r:embed="rId5"/>
          </a:blipFill>
          <a:ln w="12700">
            <a:solidFill>
              <a:srgbClr val="3D4A58">
                <a:alpha val="85000"/>
              </a:srgbClr>
            </a:solidFill>
            <a:miter lim="400000"/>
          </a:ln>
          <a:effectLst>
            <a:outerShdw blurRad="114300" dir="16200000" rotWithShape="0">
              <a:srgbClr val="000000">
                <a:alpha val="3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7150" tIns="57150" rIns="57150" bIns="57150" anchor="ctr"/>
          <a:lstStyle/>
          <a:p>
            <a:pPr algn="l" defTabSz="685800">
              <a:lnSpc>
                <a:spcPts val="4800"/>
              </a:lnSpc>
              <a:tabLst>
                <a:tab pos="1257300" algn="l"/>
              </a:tabLst>
              <a:defRPr sz="34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sz="4000"/>
              <a:t>PlainBox Object</a:t>
            </a:r>
            <a:r>
              <a:t> 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defTabSz="685800">
              <a:lnSpc>
                <a:spcPts val="4300"/>
              </a:lnSpc>
              <a:tabLst>
                <a:tab pos="1257300" algn="l"/>
              </a:tabLst>
              <a:defRPr sz="3600">
                <a:solidFill>
                  <a:srgbClr val="FFFB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endParaRPr b="1">
              <a:solidFill>
                <a:srgbClr val="D4FB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unknown"/>
          <p:cNvSpPr/>
          <p:nvPr/>
        </p:nvSpPr>
        <p:spPr>
          <a:xfrm>
            <a:off x="18005845" y="7639049"/>
            <a:ext cx="2812210" cy="863601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unknown</a:t>
            </a:r>
          </a:p>
        </p:txBody>
      </p:sp>
      <p:sp>
        <p:nvSpPr>
          <p:cNvPr id="110" name="Ring"/>
          <p:cNvSpPr/>
          <p:nvPr/>
        </p:nvSpPr>
        <p:spPr>
          <a:xfrm>
            <a:off x="17986697" y="4549774"/>
            <a:ext cx="1680457" cy="863601"/>
          </a:xfrm>
          <a:prstGeom prst="rect">
            <a:avLst/>
          </a:prstGeom>
          <a:ln w="12700">
            <a:miter lim="400000"/>
          </a:ln>
          <a:effectLst>
            <a:outerShdw blurRad="381000" dir="2700000" rotWithShape="0">
              <a:srgbClr val="FFFFFF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>
              <a:defRPr sz="4800" b="1">
                <a:solidFill>
                  <a:srgbClr val="0433FF"/>
                </a:solidFill>
                <a:effectLst>
                  <a:outerShdw blurRad="254000" dir="27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Ring</a:t>
            </a:r>
          </a:p>
        </p:txBody>
      </p:sp>
      <p:sp>
        <p:nvSpPr>
          <p:cNvPr id="111" name="nullptr;"/>
          <p:cNvSpPr/>
          <p:nvPr/>
        </p:nvSpPr>
        <p:spPr>
          <a:xfrm>
            <a:off x="5486400" y="9291331"/>
            <a:ext cx="4972050" cy="558801"/>
          </a:xfrm>
          <a:prstGeom prst="rect">
            <a:avLst/>
          </a:prstGeom>
          <a:solidFill>
            <a:srgbClr val="E5E6E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algn="l" defTabSz="685800">
              <a:spcBef>
                <a:spcPts val="900"/>
              </a:spcBef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 err="1">
                <a:solidFill>
                  <a:srgbClr val="0433FF"/>
                </a:solidFill>
              </a:rPr>
              <a:t>nullptr</a:t>
            </a:r>
            <a:r>
              <a:rPr dirty="0"/>
              <a:t>;</a:t>
            </a:r>
          </a:p>
        </p:txBody>
      </p:sp>
      <p:sp>
        <p:nvSpPr>
          <p:cNvPr id="112" name="Rectangle"/>
          <p:cNvSpPr/>
          <p:nvPr/>
        </p:nvSpPr>
        <p:spPr>
          <a:xfrm>
            <a:off x="16478250" y="7000875"/>
            <a:ext cx="7277100" cy="1481490"/>
          </a:xfrm>
          <a:prstGeom prst="rect">
            <a:avLst/>
          </a:prstGeom>
          <a:ln w="88900">
            <a:solidFill>
              <a:srgbClr val="FFFB00"/>
            </a:solidFill>
            <a:miter lim="400000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3" name="Line"/>
          <p:cNvSpPr/>
          <p:nvPr/>
        </p:nvSpPr>
        <p:spPr>
          <a:xfrm flipH="1">
            <a:off x="13745765" y="7976691"/>
            <a:ext cx="2848373" cy="50994"/>
          </a:xfrm>
          <a:prstGeom prst="line">
            <a:avLst/>
          </a:prstGeom>
          <a:ln w="127000">
            <a:solidFill>
              <a:srgbClr val="FFFB00"/>
            </a:solidFill>
            <a:miter lim="400000"/>
            <a:headEnd type="stealth"/>
          </a:ln>
          <a:effectLst>
            <a:outerShdw blurRad="3810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grpSp>
        <p:nvGrpSpPr>
          <p:cNvPr id="116" name="Group"/>
          <p:cNvGrpSpPr/>
          <p:nvPr/>
        </p:nvGrpSpPr>
        <p:grpSpPr>
          <a:xfrm>
            <a:off x="10839863" y="7105650"/>
            <a:ext cx="3238501" cy="1866900"/>
            <a:chOff x="0" y="0"/>
            <a:chExt cx="3238499" cy="1866900"/>
          </a:xfrm>
        </p:grpSpPr>
        <p:sp>
          <p:nvSpPr>
            <p:cNvPr id="114" name="Rounded Rectangle"/>
            <p:cNvSpPr/>
            <p:nvPr/>
          </p:nvSpPr>
          <p:spPr>
            <a:xfrm>
              <a:off x="0" y="0"/>
              <a:ext cx="3238500" cy="1866900"/>
            </a:xfrm>
            <a:prstGeom prst="roundRect">
              <a:avLst>
                <a:gd name="adj" fmla="val 15306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5461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876300">
                <a:defRPr sz="6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15" name="Memory Leak"/>
            <p:cNvSpPr/>
            <p:nvPr/>
          </p:nvSpPr>
          <p:spPr>
            <a:xfrm>
              <a:off x="33508" y="191642"/>
              <a:ext cx="3155700" cy="1532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46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5400"/>
              </a:pPr>
              <a:r>
                <a:rPr sz="4600"/>
                <a:t>Memory Leak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16505 0.077423" pathEditMode="relative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8" presetClass="entr" presetSubtype="6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505 0.077423 L 0.013839 0.116667" pathEditMode="relative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839 0.116667 L 0.015166 0.151027" pathEditMode="relative">
                                      <p:cBhvr>
                                        <p:cTn id="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3" presetClass="entr" presetSubtype="16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" presetClass="entr" presetSubtype="0" fill="hold" grpId="13" nodeType="afterEffect">
                                  <p:stCondLst>
                                    <p:cond delay="3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"/>
                            </p:stCondLst>
                            <p:childTnLst>
                              <p:par>
                                <p:cTn id="58" presetID="10" presetClass="entr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50"/>
                            </p:stCondLst>
                            <p:childTnLst>
                              <p:par>
                                <p:cTn id="62" presetID="18" presetClass="entr" presetSubtype="6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900"/>
                            </p:stCondLst>
                            <p:childTnLst>
                              <p:par>
                                <p:cTn id="66" presetID="10" presetClass="exit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7" dur="500" fill="hold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400"/>
                            </p:stCondLst>
                            <p:childTnLst>
                              <p:par>
                                <p:cTn id="70" presetID="23" presetClass="exit" presetSubtype="32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fill="hold" grpId="2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6" dur="500" fill="hold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xit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500" fill="hold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9" presetClass="exit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04" dur="500" fill="hold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3" presetClass="exit" presetSubtype="32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3" presetClass="exit" presetSubtype="32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166 0.151027 L 0.016142 0.194256" pathEditMode="relative">
                                      <p:cBhvr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142 0.194256 L 0.017599 0.226693" pathEditMode="relative">
                                      <p:cBhvr>
                                        <p:cTn id="1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26" dur="500" fill="hold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xit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30" dur="750" fill="hold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3" presetID="9" presetClass="exit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4" dur="500" fill="hold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250"/>
                            </p:stCondLst>
                            <p:childTnLst>
                              <p:par>
                                <p:cTn id="137" presetID="9" presetClass="exit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8" dur="500" fill="hold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99 0.226693 L 0.017058 0.272186" pathEditMode="relative">
                                      <p:cBhvr>
                                        <p:cTn id="1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34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3" animBg="1" advAuto="0"/>
      <p:bldP spid="99" grpId="11" animBg="1" advAuto="0"/>
      <p:bldP spid="99" grpId="17" animBg="1" advAuto="0"/>
      <p:bldP spid="100" grpId="1" animBg="1" advAuto="0"/>
      <p:bldP spid="101" grpId="2" animBg="1" advAuto="0"/>
      <p:bldP spid="102" grpId="9" animBg="1" advAuto="0"/>
      <p:bldP spid="103" grpId="12" animBg="1" advAuto="0"/>
      <p:bldP spid="103" grpId="29" animBg="1" advAuto="0"/>
      <p:bldP spid="104" grpId="13" animBg="1" advAuto="0"/>
      <p:bldP spid="104" grpId="32" animBg="1" advAuto="0"/>
      <p:bldP spid="105" grpId="15" animBg="1" advAuto="0"/>
      <p:bldP spid="105" grpId="30" animBg="1" advAuto="0"/>
      <p:bldP spid="106" grpId="7" animBg="1" advAuto="0"/>
      <p:bldP spid="106" grpId="16" animBg="1" advAuto="0"/>
      <p:bldP spid="107" grpId="34" animBg="1" advAuto="0"/>
      <p:bldP spid="108" grpId="5" animBg="1" advAuto="0"/>
      <p:bldP spid="108" grpId="22" animBg="1" advAuto="0"/>
      <p:bldP spid="109" grpId="6" animBg="1" advAuto="0"/>
      <p:bldP spid="109" grpId="24" animBg="1" advAuto="0"/>
      <p:bldP spid="110" grpId="14" animBg="1" advAuto="0"/>
      <p:bldP spid="110" grpId="31" animBg="1" advAuto="0"/>
      <p:bldP spid="111" grpId="21" animBg="1" advAuto="0"/>
      <p:bldP spid="112" grpId="20" animBg="1" advAuto="0"/>
      <p:bldP spid="112" grpId="23" animBg="1" advAuto="0"/>
      <p:bldP spid="113" grpId="19" animBg="1" advAuto="0"/>
      <p:bldP spid="113" grpId="25" animBg="1" advAuto="0"/>
      <p:bldP spid="116" grpId="18" animBg="1" advAuto="0"/>
      <p:bldP spid="116" grpId="26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317</Words>
  <Application>Microsoft Office PowerPoint</Application>
  <PresentationFormat>Custom</PresentationFormat>
  <Paragraphs>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Courier New</vt:lpstr>
      <vt:lpstr>Gill Sans</vt:lpstr>
      <vt:lpstr>Helvetica</vt:lpstr>
      <vt:lpstr>Lucida Grande</vt:lpstr>
      <vt:lpstr>Menlo Regular</vt:lpstr>
      <vt:lpstr>Optima</vt:lpstr>
      <vt:lpstr>Verdana</vt:lpstr>
      <vt:lpstr>White</vt:lpstr>
      <vt:lpstr>C++ Interlude 2 Pointers and Memory allocation</vt:lpstr>
      <vt:lpstr>Application Memory</vt:lpstr>
      <vt:lpstr>Application Memory</vt:lpstr>
      <vt:lpstr>Application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Interlude 2 Pointers and Memory allocation</dc:title>
  <cp:lastModifiedBy>Anandaraj Jeeva Rathinam (Integra)</cp:lastModifiedBy>
  <cp:revision>2</cp:revision>
  <dcterms:modified xsi:type="dcterms:W3CDTF">2024-05-22T06:52:46Z</dcterms:modified>
</cp:coreProperties>
</file>