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05" autoAdjust="0"/>
  </p:normalViewPr>
  <p:slideViewPr>
    <p:cSldViewPr snapToGrid="0">
      <p:cViewPr varScale="1">
        <p:scale>
          <a:sx n="56" d="100"/>
          <a:sy n="56" d="100"/>
        </p:scale>
        <p:origin x="47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531B3ABF-AD28-4DAE-932C-4890D6E7EEFF}"/>
    <pc:docChg chg="undo custSel delSld modSld">
      <pc:chgData name="K Madhusudhan" userId="0b39b63d-97d2-416c-a0dd-10dec61b2c53" providerId="ADAL" clId="{531B3ABF-AD28-4DAE-932C-4890D6E7EEFF}" dt="2024-05-17T12:11:40.875" v="14" actId="47"/>
      <pc:docMkLst>
        <pc:docMk/>
      </pc:docMkLst>
      <pc:sldChg chg="modSp mod">
        <pc:chgData name="K Madhusudhan" userId="0b39b63d-97d2-416c-a0dd-10dec61b2c53" providerId="ADAL" clId="{531B3ABF-AD28-4DAE-932C-4890D6E7EEFF}" dt="2024-05-08T14:46:35.674" v="3" actId="1076"/>
        <pc:sldMkLst>
          <pc:docMk/>
          <pc:sldMk cId="0" sldId="259"/>
        </pc:sldMkLst>
        <pc:spChg chg="mod">
          <ac:chgData name="K Madhusudhan" userId="0b39b63d-97d2-416c-a0dd-10dec61b2c53" providerId="ADAL" clId="{531B3ABF-AD28-4DAE-932C-4890D6E7EEFF}" dt="2024-05-08T14:45:13.228" v="1" actId="1076"/>
          <ac:spMkLst>
            <pc:docMk/>
            <pc:sldMk cId="0" sldId="259"/>
            <ac:spMk id="79" creationId="{00000000-0000-0000-0000-000000000000}"/>
          </ac:spMkLst>
        </pc:spChg>
        <pc:spChg chg="mod">
          <ac:chgData name="K Madhusudhan" userId="0b39b63d-97d2-416c-a0dd-10dec61b2c53" providerId="ADAL" clId="{531B3ABF-AD28-4DAE-932C-4890D6E7EEFF}" dt="2024-05-08T14:46:35.674" v="3" actId="1076"/>
          <ac:spMkLst>
            <pc:docMk/>
            <pc:sldMk cId="0" sldId="259"/>
            <ac:spMk id="80" creationId="{00000000-0000-0000-0000-000000000000}"/>
          </ac:spMkLst>
        </pc:spChg>
      </pc:sldChg>
      <pc:sldChg chg="modSp mod">
        <pc:chgData name="K Madhusudhan" userId="0b39b63d-97d2-416c-a0dd-10dec61b2c53" providerId="ADAL" clId="{531B3ABF-AD28-4DAE-932C-4890D6E7EEFF}" dt="2024-05-08T14:50:35.010" v="11" actId="1076"/>
        <pc:sldMkLst>
          <pc:docMk/>
          <pc:sldMk cId="0" sldId="260"/>
        </pc:sldMkLst>
        <pc:spChg chg="mod">
          <ac:chgData name="K Madhusudhan" userId="0b39b63d-97d2-416c-a0dd-10dec61b2c53" providerId="ADAL" clId="{531B3ABF-AD28-4DAE-932C-4890D6E7EEFF}" dt="2024-05-08T14:50:01.457" v="7" actId="1076"/>
          <ac:spMkLst>
            <pc:docMk/>
            <pc:sldMk cId="0" sldId="260"/>
            <ac:spMk id="88" creationId="{00000000-0000-0000-0000-000000000000}"/>
          </ac:spMkLst>
        </pc:spChg>
        <pc:spChg chg="mod">
          <ac:chgData name="K Madhusudhan" userId="0b39b63d-97d2-416c-a0dd-10dec61b2c53" providerId="ADAL" clId="{531B3ABF-AD28-4DAE-932C-4890D6E7EEFF}" dt="2024-05-08T14:50:11.763" v="9" actId="1076"/>
          <ac:spMkLst>
            <pc:docMk/>
            <pc:sldMk cId="0" sldId="260"/>
            <ac:spMk id="90" creationId="{00000000-0000-0000-0000-000000000000}"/>
          </ac:spMkLst>
        </pc:spChg>
        <pc:spChg chg="mod">
          <ac:chgData name="K Madhusudhan" userId="0b39b63d-97d2-416c-a0dd-10dec61b2c53" providerId="ADAL" clId="{531B3ABF-AD28-4DAE-932C-4890D6E7EEFF}" dt="2024-05-08T14:50:35.010" v="11" actId="1076"/>
          <ac:spMkLst>
            <pc:docMk/>
            <pc:sldMk cId="0" sldId="260"/>
            <ac:spMk id="91" creationId="{00000000-0000-0000-0000-000000000000}"/>
          </ac:spMkLst>
        </pc:spChg>
      </pc:sldChg>
      <pc:sldChg chg="modSp mod">
        <pc:chgData name="K Madhusudhan" userId="0b39b63d-97d2-416c-a0dd-10dec61b2c53" providerId="ADAL" clId="{531B3ABF-AD28-4DAE-932C-4890D6E7EEFF}" dt="2024-05-13T12:43:03.347" v="12" actId="1076"/>
        <pc:sldMkLst>
          <pc:docMk/>
          <pc:sldMk cId="0" sldId="261"/>
        </pc:sldMkLst>
        <pc:spChg chg="mod">
          <ac:chgData name="K Madhusudhan" userId="0b39b63d-97d2-416c-a0dd-10dec61b2c53" providerId="ADAL" clId="{531B3ABF-AD28-4DAE-932C-4890D6E7EEFF}" dt="2024-05-13T12:43:03.347" v="12" actId="1076"/>
          <ac:spMkLst>
            <pc:docMk/>
            <pc:sldMk cId="0" sldId="261"/>
            <ac:spMk id="102" creationId="{00000000-0000-0000-0000-000000000000}"/>
          </ac:spMkLst>
        </pc:spChg>
      </pc:sldChg>
      <pc:sldChg chg="modSp mod">
        <pc:chgData name="K Madhusudhan" userId="0b39b63d-97d2-416c-a0dd-10dec61b2c53" providerId="ADAL" clId="{531B3ABF-AD28-4DAE-932C-4890D6E7EEFF}" dt="2024-05-13T12:43:09.871" v="13" actId="1076"/>
        <pc:sldMkLst>
          <pc:docMk/>
          <pc:sldMk cId="0" sldId="262"/>
        </pc:sldMkLst>
        <pc:spChg chg="mod">
          <ac:chgData name="K Madhusudhan" userId="0b39b63d-97d2-416c-a0dd-10dec61b2c53" providerId="ADAL" clId="{531B3ABF-AD28-4DAE-932C-4890D6E7EEFF}" dt="2024-05-13T12:43:09.871" v="13" actId="1076"/>
          <ac:spMkLst>
            <pc:docMk/>
            <pc:sldMk cId="0" sldId="262"/>
            <ac:spMk id="111" creationId="{00000000-0000-0000-0000-000000000000}"/>
          </ac:spMkLst>
        </pc:spChg>
      </pc:sldChg>
      <pc:sldChg chg="del">
        <pc:chgData name="K Madhusudhan" userId="0b39b63d-97d2-416c-a0dd-10dec61b2c53" providerId="ADAL" clId="{531B3ABF-AD28-4DAE-932C-4890D6E7EEFF}" dt="2024-05-17T12:11:40.875" v="14" actId="47"/>
        <pc:sldMkLst>
          <pc:docMk/>
          <pc:sldMk cId="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1143000" y="685800"/>
            <a:ext cx="4572000" cy="3429000"/>
          </a:xfrm>
          <a:prstGeom prst="rect">
            <a:avLst/>
          </a:prstGeom>
        </p:spPr>
        <p:txBody>
          <a:bodyPr/>
          <a:lstStyle/>
          <a:p>
            <a:endParaRPr/>
          </a:p>
        </p:txBody>
      </p:sp>
      <p:sp>
        <p:nvSpPr>
          <p:cNvPr id="34" name="Shape 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898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381000" y="685800"/>
            <a:ext cx="6096000" cy="3429000"/>
          </a:xfrm>
          <a:prstGeom prst="rect">
            <a:avLst/>
          </a:prstGeom>
        </p:spPr>
        <p:txBody>
          <a:bodyPr/>
          <a:lstStyle/>
          <a:p>
            <a:endParaRPr/>
          </a:p>
        </p:txBody>
      </p:sp>
      <p:sp>
        <p:nvSpPr>
          <p:cNvPr id="74" name="Shape 74"/>
          <p:cNvSpPr>
            <a:spLocks noGrp="1"/>
          </p:cNvSpPr>
          <p:nvPr>
            <p:ph type="body" sz="quarter" idx="1"/>
          </p:nvPr>
        </p:nvSpPr>
        <p:spPr>
          <a:prstGeom prst="rect">
            <a:avLst/>
          </a:prstGeom>
        </p:spPr>
        <p:txBody>
          <a:bodyPr/>
          <a:lstStyle/>
          <a:p>
            <a:r>
              <a:t>C++ has two families of exceptions that a function can throw. You can select one of these or derive a class of your own. Although the exception class in a throw statement does not need to be derived from a standard C++ exception class, it is a good programming practice to do so.</a:t>
            </a:r>
          </a:p>
          <a:p>
            <a:endParaRPr/>
          </a:p>
          <a:p>
            <a:r>
              <a:t>@@ Classes derived from the logic_error exception class represent errors in the logic of the program, such as an unmet precondition or the failure to satisfy a postcondition, or a position that is out of range that you can detect through a boolean test before the program executes a statement. </a:t>
            </a:r>
          </a:p>
          <a:p>
            <a:endParaRPr/>
          </a:p>
          <a:p>
            <a:r>
              <a:t>@@ Exceptions derived from runtime_error or one of its derived classes are thrown by errors that are detectable only at runtime, such as division by zero or numeric overflow. If such an exception is thrown, the program will halt, just as it will when an assertion fails. Unlike assertions, however, when a runtime_error exception is thrown, the exception can contain a message that is displayed to the user giving details about the error and the reason the program halted.</a:t>
            </a:r>
          </a:p>
          <a:p>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990600" y="2305050"/>
            <a:ext cx="22745700" cy="4629150"/>
          </a:xfrm>
          <a:prstGeom prst="rect">
            <a:avLst/>
          </a:prstGeom>
          <a:effectLst/>
        </p:spPr>
        <p:txBody>
          <a:bodyPr anchor="b"/>
          <a:lstStyle>
            <a:lvl1pPr algn="ctr"/>
          </a:lstStyle>
          <a:p>
            <a:r>
              <a:t>Title Text</a:t>
            </a:r>
          </a:p>
        </p:txBody>
      </p:sp>
      <p:sp>
        <p:nvSpPr>
          <p:cNvPr id="17" name="Body Level One…"/>
          <p:cNvSpPr txBox="1">
            <a:spLocks noGrp="1"/>
          </p:cNvSpPr>
          <p:nvPr>
            <p:ph type="body" sz="quarter" idx="1"/>
          </p:nvPr>
        </p:nvSpPr>
        <p:spPr>
          <a:xfrm>
            <a:off x="11868150" y="7067550"/>
            <a:ext cx="11868150" cy="3771900"/>
          </a:xfrm>
          <a:prstGeom prst="rect">
            <a:avLst/>
          </a:prstGeom>
          <a:effectLst/>
        </p:spPr>
        <p:txBody>
          <a:bodyPr/>
          <a:lstStyle>
            <a:lvl1pPr marL="0" indent="0" algn="ctr">
              <a:spcBef>
                <a:spcPts val="0"/>
              </a:spcBef>
              <a:buSzTx/>
              <a:buNone/>
              <a:defRPr sz="4800" b="0" cap="small"/>
            </a:lvl1pPr>
            <a:lvl2pPr marL="0" indent="0" algn="ctr">
              <a:spcBef>
                <a:spcPts val="0"/>
              </a:spcBef>
              <a:buSzTx/>
              <a:buNone/>
              <a:defRPr cap="small"/>
            </a:lvl2pPr>
            <a:lvl3pPr marL="0" indent="0" algn="ctr">
              <a:spcBef>
                <a:spcPts val="0"/>
              </a:spcBef>
              <a:buSzTx/>
              <a:buNone/>
              <a:defRPr sz="4800" cap="small"/>
            </a:lvl3pPr>
            <a:lvl4pPr marL="0" indent="0" algn="ctr">
              <a:spcBef>
                <a:spcPts val="0"/>
              </a:spcBef>
              <a:buSzTx/>
              <a:buNone/>
              <a:defRPr sz="4800" cap="small"/>
            </a:lvl4pPr>
            <a:lvl5pPr marL="0" indent="0" algn="ctr">
              <a:spcBef>
                <a:spcPts val="0"/>
              </a:spcBef>
              <a:buSzTx/>
              <a:buNone/>
              <a:defRPr sz="4800" cap="small"/>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Content Placeholder 7">
            <a:extLst>
              <a:ext uri="{FF2B5EF4-FFF2-40B4-BE49-F238E27FC236}">
                <a16:creationId xmlns:a16="http://schemas.microsoft.com/office/drawing/2014/main" id="{454070BC-625A-4DF9-854F-1D8B782C300A}"/>
              </a:ext>
            </a:extLst>
          </p:cNvPr>
          <p:cNvSpPr txBox="1">
            <a:spLocks/>
          </p:cNvSpPr>
          <p:nvPr userDrawn="1"/>
        </p:nvSpPr>
        <p:spPr>
          <a:xfrm>
            <a:off x="9264770" y="13248239"/>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6" name="Picture 5">
            <a:extLst>
              <a:ext uri="{FF2B5EF4-FFF2-40B4-BE49-F238E27FC236}">
                <a16:creationId xmlns:a16="http://schemas.microsoft.com/office/drawing/2014/main" id="{FCF4BE8B-E1FD-4A57-8605-DCFED04E33B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76272"/>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Conten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0" y="0"/>
            <a:ext cx="24384000" cy="2133600"/>
            <a:chOff x="0" y="0"/>
            <a:chExt cx="24384000" cy="2133600"/>
          </a:xfrm>
        </p:grpSpPr>
        <p:grpSp>
          <p:nvGrpSpPr>
            <p:cNvPr id="4" name="Group"/>
            <p:cNvGrpSpPr/>
            <p:nvPr/>
          </p:nvGrpSpPr>
          <p:grpSpPr>
            <a:xfrm>
              <a:off x="0" y="0"/>
              <a:ext cx="24384000" cy="2128762"/>
              <a:chOff x="0" y="0"/>
              <a:chExt cx="24384000" cy="2128761"/>
            </a:xfrm>
          </p:grpSpPr>
          <p:pic>
            <p:nvPicPr>
              <p:cNvPr id="2" name="W&amp;M Keynote Background.tiff" descr="W&amp;M Keynote Background.tiff"/>
              <p:cNvPicPr>
                <a:picLocks/>
              </p:cNvPicPr>
              <p:nvPr/>
            </p:nvPicPr>
            <p:blipFill>
              <a:blip r:embed="rId4"/>
              <a:srcRect t="36834" b="47633"/>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 name="Line"/>
              <p:cNvSpPr/>
              <p:nvPr/>
            </p:nvSpPr>
            <p:spPr>
              <a:xfrm flipV="1">
                <a:off x="22686605" y="1733535"/>
                <a:ext cx="1140090" cy="11"/>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 name="Line"/>
            <p:cNvSpPr/>
            <p:nvPr/>
          </p:nvSpPr>
          <p:spPr>
            <a:xfrm flipV="1">
              <a:off x="22136100" y="0"/>
              <a:ext cx="0" cy="2133600"/>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7" name="Title Text"/>
          <p:cNvSpPr txBox="1">
            <a:spLocks noGrp="1"/>
          </p:cNvSpPr>
          <p:nvPr>
            <p:ph type="title"/>
          </p:nvPr>
        </p:nvSpPr>
        <p:spPr>
          <a:xfrm>
            <a:off x="361950" y="0"/>
            <a:ext cx="21583650" cy="2095500"/>
          </a:xfrm>
          <a:prstGeom prst="rect">
            <a:avLst/>
          </a:prstGeom>
          <a:ln w="12700">
            <a:miter lim="400000"/>
          </a:ln>
          <a:effectLst>
            <a:outerShdw blurRad="38100" dist="127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r>
              <a:t>Title Text</a:t>
            </a:r>
          </a:p>
        </p:txBody>
      </p:sp>
      <p:sp>
        <p:nvSpPr>
          <p:cNvPr id="8" name="Body Level One…"/>
          <p:cNvSpPr txBox="1">
            <a:spLocks noGrp="1"/>
          </p:cNvSpPr>
          <p:nvPr>
            <p:ph type="body" idx="1"/>
          </p:nvPr>
        </p:nvSpPr>
        <p:spPr>
          <a:xfrm>
            <a:off x="190500" y="2343150"/>
            <a:ext cx="24003000" cy="11315700"/>
          </a:xfrm>
          <a:prstGeom prst="rect">
            <a:avLst/>
          </a:prstGeom>
          <a:ln w="12700">
            <a:miter lim="400000"/>
          </a:ln>
          <a:effectLst>
            <a:outerShdw blurRad="38100" dist="127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lstStyle>
            <a:lvl1pPr>
              <a:buBlip>
                <a:blip r:embed="rId5"/>
              </a:buBlip>
            </a:lvl1pPr>
            <a:lvl2pPr marL="952500" indent="-571500">
              <a:buBlip>
                <a:blip r:embed="rId5"/>
              </a:buBlip>
              <a:defRPr sz="4800" b="0"/>
            </a:lvl2pPr>
            <a:lvl3pPr marL="1318846" indent="-556846">
              <a:buBlip>
                <a:blip r:embed="rId5"/>
              </a:buBlip>
              <a:defRPr sz="3800" b="0"/>
            </a:lvl3pPr>
            <a:lvl4pPr marL="1699846" indent="-556846">
              <a:buBlip>
                <a:blip r:embed="rId5"/>
              </a:buBlip>
              <a:defRPr sz="3800" b="0"/>
            </a:lvl4pPr>
            <a:lvl5pPr marL="2080846" indent="-556846">
              <a:buBlip>
                <a:blip r:embed="rId5"/>
              </a:buBlip>
              <a:defRPr sz="3800" b="0"/>
            </a:lvl5p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0" name="Content Placeholder 7">
            <a:extLst>
              <a:ext uri="{FF2B5EF4-FFF2-40B4-BE49-F238E27FC236}">
                <a16:creationId xmlns:a16="http://schemas.microsoft.com/office/drawing/2014/main" id="{D78BD6B5-DDED-4789-8250-9F20EAD8516D}"/>
              </a:ext>
            </a:extLst>
          </p:cNvPr>
          <p:cNvSpPr txBox="1">
            <a:spLocks/>
          </p:cNvSpPr>
          <p:nvPr userDrawn="1"/>
        </p:nvSpPr>
        <p:spPr>
          <a:xfrm>
            <a:off x="9264770" y="13248239"/>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1" name="Picture 10">
            <a:extLst>
              <a:ext uri="{FF2B5EF4-FFF2-40B4-BE49-F238E27FC236}">
                <a16:creationId xmlns:a16="http://schemas.microsoft.com/office/drawing/2014/main" id="{89AD019F-6350-409E-A968-E4D3DA8AA19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54045" y="12776272"/>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 Exceptions"/>
          <p:cNvSpPr txBox="1">
            <a:spLocks noGrp="1"/>
          </p:cNvSpPr>
          <p:nvPr>
            <p:ph type="ctrTitle"/>
          </p:nvPr>
        </p:nvSpPr>
        <p:spPr>
          <a:xfrm>
            <a:off x="-704850" y="-304800"/>
            <a:ext cx="22745700" cy="4629150"/>
          </a:xfrm>
          <a:prstGeom prst="rect">
            <a:avLst/>
          </a:prstGeom>
        </p:spPr>
        <p:txBody>
          <a:bodyPr/>
          <a:lstStyle/>
          <a:p>
            <a:r>
              <a:t>C++ Exceptions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36"/>
                                        </p:tgtEl>
                                        <p:attrNameLst>
                                          <p:attrName>style.visibility</p:attrName>
                                        </p:attrNameLst>
                                      </p:cBhvr>
                                      <p:to>
                                        <p:strVal val="visible"/>
                                      </p:to>
                                    </p:set>
                                    <p:animEffect transition="in" filter="wipe(left)">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Exception Basics"/>
          <p:cNvSpPr txBox="1">
            <a:spLocks noGrp="1"/>
          </p:cNvSpPr>
          <p:nvPr>
            <p:ph type="title"/>
          </p:nvPr>
        </p:nvSpPr>
        <p:spPr>
          <a:prstGeom prst="rect">
            <a:avLst/>
          </a:prstGeom>
        </p:spPr>
        <p:txBody>
          <a:bodyPr/>
          <a:lstStyle/>
          <a:p>
            <a:r>
              <a:t>Exception Basics</a:t>
            </a:r>
          </a:p>
        </p:txBody>
      </p:sp>
      <p:sp>
        <p:nvSpPr>
          <p:cNvPr id="39" name="An unusual event or circumstance that interrupts execution of a program…"/>
          <p:cNvSpPr txBox="1">
            <a:spLocks noGrp="1"/>
          </p:cNvSpPr>
          <p:nvPr>
            <p:ph type="body" idx="1"/>
          </p:nvPr>
        </p:nvSpPr>
        <p:spPr>
          <a:xfrm>
            <a:off x="190500" y="2343150"/>
            <a:ext cx="12287250" cy="10403586"/>
          </a:xfrm>
          <a:prstGeom prst="rect">
            <a:avLst/>
          </a:prstGeom>
        </p:spPr>
        <p:txBody>
          <a:bodyPr/>
          <a:lstStyle/>
          <a:p>
            <a:pPr>
              <a:buBlip>
                <a:blip r:embed="rId2"/>
              </a:buBlip>
            </a:pPr>
            <a:r>
              <a:rPr sz="5000" dirty="0"/>
              <a:t>An unusual event or circumstance that interrupts execution of a program</a:t>
            </a:r>
          </a:p>
          <a:p>
            <a:pPr lvl="1">
              <a:buBlip>
                <a:blip r:embed="rId2"/>
              </a:buBlip>
            </a:pPr>
            <a:r>
              <a:rPr sz="4600" dirty="0"/>
              <a:t>An object called an </a:t>
            </a:r>
            <a:r>
              <a:rPr sz="4600" b="1" dirty="0"/>
              <a:t>exception</a:t>
            </a:r>
            <a:r>
              <a:rPr sz="4600" dirty="0"/>
              <a:t> is created when this event or circumstance occurs.</a:t>
            </a:r>
          </a:p>
          <a:p>
            <a:pPr lvl="1">
              <a:buBlip>
                <a:blip r:embed="rId2"/>
              </a:buBlip>
            </a:pPr>
            <a:r>
              <a:rPr sz="4600" dirty="0"/>
              <a:t>Programmers can create their own exception objects.</a:t>
            </a:r>
          </a:p>
          <a:p>
            <a:pPr lvl="1">
              <a:buBlip>
                <a:blip r:embed="rId2"/>
              </a:buBlip>
            </a:pPr>
            <a:r>
              <a:rPr sz="4600" dirty="0"/>
              <a:t>A method that creates an exception object </a:t>
            </a:r>
            <a:r>
              <a:rPr sz="4600" b="1" dirty="0"/>
              <a:t>throws</a:t>
            </a:r>
            <a:r>
              <a:rPr sz="4600" dirty="0"/>
              <a:t> the exception.</a:t>
            </a:r>
          </a:p>
          <a:p>
            <a:pPr lvl="2">
              <a:buBlip>
                <a:blip r:embed="rId2"/>
              </a:buBlip>
            </a:pPr>
            <a:r>
              <a:rPr sz="3600" dirty="0"/>
              <a:t>C++ can through any type</a:t>
            </a:r>
          </a:p>
          <a:p>
            <a:pPr lvl="1">
              <a:buBlip>
                <a:blip r:embed="rId2"/>
              </a:buBlip>
            </a:pPr>
            <a:r>
              <a:rPr sz="4600" dirty="0"/>
              <a:t>Calling method or function can </a:t>
            </a:r>
            <a:r>
              <a:rPr sz="4600" b="1" dirty="0"/>
              <a:t>handle</a:t>
            </a:r>
            <a:r>
              <a:rPr sz="4600" dirty="0"/>
              <a:t> an exception</a:t>
            </a:r>
          </a:p>
          <a:p>
            <a:pPr lvl="2">
              <a:buBlip>
                <a:blip r:embed="rId2"/>
              </a:buBlip>
            </a:pPr>
            <a:r>
              <a:rPr sz="3600" dirty="0"/>
              <a:t>detect and react to it</a:t>
            </a:r>
          </a:p>
        </p:txBody>
      </p:sp>
    </p:spTree>
  </p:cSld>
  <p:clrMapOvr>
    <a:masterClrMapping/>
  </p:clrMapOvr>
  <mc:AlternateContent xmlns:mc="http://schemas.openxmlformats.org/markup-compatibility/2006" xmlns:p14="http://schemas.microsoft.com/office/powerpoint/2010/main">
    <mc:Choice Requires="p14">
      <p:transition spd="med" p14:dur="699">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38"/>
                                        </p:tgtEl>
                                        <p:attrNameLst>
                                          <p:attrName>style.visibility</p:attrName>
                                        </p:attrNameLst>
                                      </p:cBhvr>
                                      <p:to>
                                        <p:strVal val="visible"/>
                                      </p:to>
                                    </p:set>
                                    <p:anim calcmode="lin" valueType="num">
                                      <p:cBhvr>
                                        <p:cTn id="7" dur="750" fill="hold"/>
                                        <p:tgtEl>
                                          <p:spTgt spid="38"/>
                                        </p:tgtEl>
                                        <p:attrNameLst>
                                          <p:attrName>ppt_w</p:attrName>
                                        </p:attrNameLst>
                                      </p:cBhvr>
                                      <p:tavLst>
                                        <p:tav tm="0">
                                          <p:val>
                                            <p:strVal val="4*#ppt_w"/>
                                          </p:val>
                                        </p:tav>
                                        <p:tav tm="100000">
                                          <p:val>
                                            <p:strVal val="#ppt_w"/>
                                          </p:val>
                                        </p:tav>
                                      </p:tavLst>
                                    </p:anim>
                                    <p:anim calcmode="lin" valueType="num">
                                      <p:cBhvr>
                                        <p:cTn id="8" dur="750" fill="hold"/>
                                        <p:tgtEl>
                                          <p:spTgt spid="38"/>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10" presetClass="entr" fill="hold" grpId="0" nodeType="afterEffect">
                                  <p:stCondLst>
                                    <p:cond delay="0"/>
                                  </p:stCondLst>
                                  <p:iterate>
                                    <p:tmAbs val="0"/>
                                  </p:iterate>
                                  <p:childTnLst>
                                    <p:set>
                                      <p:cBhvr>
                                        <p:cTn id="11" fill="hold"/>
                                        <p:tgtEl>
                                          <p:spTgt spid="39">
                                            <p:bg/>
                                          </p:spTgt>
                                        </p:tgtEl>
                                        <p:attrNameLst>
                                          <p:attrName>style.visibility</p:attrName>
                                        </p:attrNameLst>
                                      </p:cBhvr>
                                      <p:to>
                                        <p:strVal val="visible"/>
                                      </p:to>
                                    </p:set>
                                    <p:animEffect transition="in" filter="fade">
                                      <p:cBhvr>
                                        <p:cTn id="12" dur="500"/>
                                        <p:tgtEl>
                                          <p:spTgt spid="39">
                                            <p:bg/>
                                          </p:spTgt>
                                        </p:tgtEl>
                                      </p:cBhvr>
                                    </p:animEffect>
                                  </p:childTnLst>
                                </p:cTn>
                              </p:par>
                              <p:par>
                                <p:cTn id="13" presetID="10" presetClass="entr" presetSubtype="0" fill="hold" grpId="0" nodeType="withEffect">
                                  <p:stCondLst>
                                    <p:cond delay="0"/>
                                  </p:stCondLst>
                                  <p:iterate>
                                    <p:tmAbs val="0"/>
                                  </p:iterate>
                                  <p:childTnLst>
                                    <p:set>
                                      <p:cBhvr>
                                        <p:cTn id="14" fill="hold"/>
                                        <p:tgtEl>
                                          <p:spTgt spid="39">
                                            <p:txEl>
                                              <p:pRg st="0" end="0"/>
                                            </p:txEl>
                                          </p:spTgt>
                                        </p:tgtEl>
                                        <p:attrNameLst>
                                          <p:attrName>style.visibility</p:attrName>
                                        </p:attrNameLst>
                                      </p:cBhvr>
                                      <p:to>
                                        <p:strVal val="visible"/>
                                      </p:to>
                                    </p:set>
                                    <p:animEffect transition="in" filter="fade">
                                      <p:cBhvr>
                                        <p:cTn id="15" dur="500"/>
                                        <p:tgtEl>
                                          <p:spTgt spid="39">
                                            <p:txEl>
                                              <p:pRg st="0" end="0"/>
                                            </p:txEl>
                                          </p:spTgt>
                                        </p:tgtEl>
                                      </p:cBhvr>
                                    </p:animEffect>
                                  </p:childTnLst>
                                </p:cTn>
                              </p:par>
                            </p:childTnLst>
                          </p:cTn>
                        </p:par>
                        <p:par>
                          <p:cTn id="16" fill="hold">
                            <p:stCondLst>
                              <p:cond delay="1250"/>
                            </p:stCondLst>
                            <p:childTnLst>
                              <p:par>
                                <p:cTn id="17" presetID="10" presetClass="entr" fill="hold" grpId="0" nodeType="afterEffect">
                                  <p:stCondLst>
                                    <p:cond delay="0"/>
                                  </p:stCondLst>
                                  <p:iterate>
                                    <p:tmAbs val="0"/>
                                  </p:iterate>
                                  <p:childTnLst>
                                    <p:set>
                                      <p:cBhvr>
                                        <p:cTn id="18" fill="hold"/>
                                        <p:tgtEl>
                                          <p:spTgt spid="39">
                                            <p:txEl>
                                              <p:pRg st="1" end="1"/>
                                            </p:txEl>
                                          </p:spTgt>
                                        </p:tgtEl>
                                        <p:attrNameLst>
                                          <p:attrName>style.visibility</p:attrName>
                                        </p:attrNameLst>
                                      </p:cBhvr>
                                      <p:to>
                                        <p:strVal val="visible"/>
                                      </p:to>
                                    </p:set>
                                    <p:animEffect transition="in" filter="fade">
                                      <p:cBhvr>
                                        <p:cTn id="19" dur="500"/>
                                        <p:tgtEl>
                                          <p:spTgt spid="3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39">
                                            <p:txEl>
                                              <p:pRg st="2" end="2"/>
                                            </p:txEl>
                                          </p:spTgt>
                                        </p:tgtEl>
                                        <p:attrNameLst>
                                          <p:attrName>style.visibility</p:attrName>
                                        </p:attrNameLst>
                                      </p:cBhvr>
                                      <p:to>
                                        <p:strVal val="visible"/>
                                      </p:to>
                                    </p:set>
                                    <p:animEffect transition="in" filter="fade">
                                      <p:cBhvr>
                                        <p:cTn id="24" dur="500"/>
                                        <p:tgtEl>
                                          <p:spTgt spid="3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0" nodeType="clickEffect">
                                  <p:stCondLst>
                                    <p:cond delay="0"/>
                                  </p:stCondLst>
                                  <p:iterate>
                                    <p:tmAbs val="0"/>
                                  </p:iterate>
                                  <p:childTnLst>
                                    <p:set>
                                      <p:cBhvr>
                                        <p:cTn id="28" fill="hold"/>
                                        <p:tgtEl>
                                          <p:spTgt spid="39">
                                            <p:txEl>
                                              <p:pRg st="3" end="3"/>
                                            </p:txEl>
                                          </p:spTgt>
                                        </p:tgtEl>
                                        <p:attrNameLst>
                                          <p:attrName>style.visibility</p:attrName>
                                        </p:attrNameLst>
                                      </p:cBhvr>
                                      <p:to>
                                        <p:strVal val="visible"/>
                                      </p:to>
                                    </p:set>
                                    <p:animEffect transition="in" filter="fade">
                                      <p:cBhvr>
                                        <p:cTn id="29" dur="500"/>
                                        <p:tgtEl>
                                          <p:spTgt spid="39">
                                            <p:txEl>
                                              <p:pRg st="3" end="3"/>
                                            </p:txEl>
                                          </p:spTgt>
                                        </p:tgtEl>
                                      </p:cBhvr>
                                    </p:animEffect>
                                  </p:childTnLst>
                                </p:cTn>
                              </p:par>
                            </p:childTnLst>
                          </p:cTn>
                        </p:par>
                        <p:par>
                          <p:cTn id="30" fill="hold">
                            <p:stCondLst>
                              <p:cond delay="500"/>
                            </p:stCondLst>
                            <p:childTnLst>
                              <p:par>
                                <p:cTn id="31" presetID="10" presetClass="entr" fill="hold" grpId="0" nodeType="afterEffect">
                                  <p:stCondLst>
                                    <p:cond delay="0"/>
                                  </p:stCondLst>
                                  <p:iterate>
                                    <p:tmAbs val="0"/>
                                  </p:iterate>
                                  <p:childTnLst>
                                    <p:set>
                                      <p:cBhvr>
                                        <p:cTn id="32" fill="hold"/>
                                        <p:tgtEl>
                                          <p:spTgt spid="39">
                                            <p:txEl>
                                              <p:pRg st="4" end="4"/>
                                            </p:txEl>
                                          </p:spTgt>
                                        </p:tgtEl>
                                        <p:attrNameLst>
                                          <p:attrName>style.visibility</p:attrName>
                                        </p:attrNameLst>
                                      </p:cBhvr>
                                      <p:to>
                                        <p:strVal val="visible"/>
                                      </p:to>
                                    </p:set>
                                    <p:animEffect transition="in" filter="fade">
                                      <p:cBhvr>
                                        <p:cTn id="33" dur="500"/>
                                        <p:tgtEl>
                                          <p:spTgt spid="39">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0" nodeType="clickEffect">
                                  <p:stCondLst>
                                    <p:cond delay="0"/>
                                  </p:stCondLst>
                                  <p:iterate>
                                    <p:tmAbs val="0"/>
                                  </p:iterate>
                                  <p:childTnLst>
                                    <p:set>
                                      <p:cBhvr>
                                        <p:cTn id="37" fill="hold"/>
                                        <p:tgtEl>
                                          <p:spTgt spid="39">
                                            <p:txEl>
                                              <p:pRg st="5" end="5"/>
                                            </p:txEl>
                                          </p:spTgt>
                                        </p:tgtEl>
                                        <p:attrNameLst>
                                          <p:attrName>style.visibility</p:attrName>
                                        </p:attrNameLst>
                                      </p:cBhvr>
                                      <p:to>
                                        <p:strVal val="visible"/>
                                      </p:to>
                                    </p:set>
                                    <p:animEffect transition="in" filter="fade">
                                      <p:cBhvr>
                                        <p:cTn id="38" dur="500"/>
                                        <p:tgtEl>
                                          <p:spTgt spid="39">
                                            <p:txEl>
                                              <p:pRg st="5" end="5"/>
                                            </p:txEl>
                                          </p:spTgt>
                                        </p:tgtEl>
                                      </p:cBhvr>
                                    </p:animEffect>
                                  </p:childTnLst>
                                </p:cTn>
                              </p:par>
                            </p:childTnLst>
                          </p:cTn>
                        </p:par>
                        <p:par>
                          <p:cTn id="39" fill="hold">
                            <p:stCondLst>
                              <p:cond delay="500"/>
                            </p:stCondLst>
                            <p:childTnLst>
                              <p:par>
                                <p:cTn id="40" presetID="10" presetClass="entr" fill="hold" grpId="0" nodeType="afterEffect">
                                  <p:stCondLst>
                                    <p:cond delay="0"/>
                                  </p:stCondLst>
                                  <p:iterate>
                                    <p:tmAbs val="0"/>
                                  </p:iterate>
                                  <p:childTnLst>
                                    <p:set>
                                      <p:cBhvr>
                                        <p:cTn id="41" fill="hold"/>
                                        <p:tgtEl>
                                          <p:spTgt spid="39">
                                            <p:txEl>
                                              <p:pRg st="6" end="6"/>
                                            </p:txEl>
                                          </p:spTgt>
                                        </p:tgtEl>
                                        <p:attrNameLst>
                                          <p:attrName>style.visibility</p:attrName>
                                        </p:attrNameLst>
                                      </p:cBhvr>
                                      <p:to>
                                        <p:strVal val="visible"/>
                                      </p:to>
                                    </p:set>
                                    <p:animEffect transition="in" filter="fade">
                                      <p:cBhvr>
                                        <p:cTn id="42" dur="500"/>
                                        <p:tgtEl>
                                          <p:spTgt spid="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advAuto="0"/>
      <p:bldP spid="39" grpId="0"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Exception Basics"/>
          <p:cNvSpPr txBox="1">
            <a:spLocks noGrp="1"/>
          </p:cNvSpPr>
          <p:nvPr>
            <p:ph type="title"/>
          </p:nvPr>
        </p:nvSpPr>
        <p:spPr>
          <a:prstGeom prst="rect">
            <a:avLst/>
          </a:prstGeom>
        </p:spPr>
        <p:txBody>
          <a:bodyPr/>
          <a:lstStyle/>
          <a:p>
            <a:r>
              <a:t>Exception Basics</a:t>
            </a:r>
          </a:p>
        </p:txBody>
      </p:sp>
      <p:sp>
        <p:nvSpPr>
          <p:cNvPr id="42" name="C++ Exceptions Classes"/>
          <p:cNvSpPr txBox="1">
            <a:spLocks noGrp="1"/>
          </p:cNvSpPr>
          <p:nvPr>
            <p:ph type="body" sz="quarter" idx="1"/>
          </p:nvPr>
        </p:nvSpPr>
        <p:spPr>
          <a:xfrm>
            <a:off x="190500" y="2343150"/>
            <a:ext cx="9201150" cy="3067050"/>
          </a:xfrm>
          <a:prstGeom prst="rect">
            <a:avLst/>
          </a:prstGeom>
        </p:spPr>
        <p:txBody>
          <a:bodyPr/>
          <a:lstStyle>
            <a:lvl1pPr>
              <a:buBlip>
                <a:blip r:embed="rId3"/>
              </a:buBlip>
            </a:lvl1pPr>
          </a:lstStyle>
          <a:p>
            <a:r>
              <a:t>C++ Exceptions Classes</a:t>
            </a:r>
          </a:p>
        </p:txBody>
      </p:sp>
      <p:sp>
        <p:nvSpPr>
          <p:cNvPr id="43" name="exception"/>
          <p:cNvSpPr/>
          <p:nvPr/>
        </p:nvSpPr>
        <p:spPr>
          <a:xfrm>
            <a:off x="9867900" y="4286250"/>
            <a:ext cx="5067300" cy="762000"/>
          </a:xfrm>
          <a:prstGeom prst="rect">
            <a:avLst/>
          </a:prstGeom>
          <a:solidFill>
            <a:srgbClr val="E5E6E1"/>
          </a:solidFill>
          <a:ln w="50800">
            <a:solidFill>
              <a:srgbClr val="941100"/>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000" b="1">
                <a:latin typeface="Courier New"/>
                <a:ea typeface="Courier New"/>
                <a:cs typeface="Courier New"/>
                <a:sym typeface="Courier New"/>
              </a:defRPr>
            </a:lvl1pPr>
          </a:lstStyle>
          <a:p>
            <a:r>
              <a:t>exception</a:t>
            </a:r>
          </a:p>
        </p:txBody>
      </p:sp>
      <p:grpSp>
        <p:nvGrpSpPr>
          <p:cNvPr id="47" name="Group"/>
          <p:cNvGrpSpPr/>
          <p:nvPr/>
        </p:nvGrpSpPr>
        <p:grpSpPr>
          <a:xfrm>
            <a:off x="6727434" y="5052957"/>
            <a:ext cx="5657851" cy="1314451"/>
            <a:chOff x="0" y="0"/>
            <a:chExt cx="5657850" cy="1314450"/>
          </a:xfrm>
        </p:grpSpPr>
        <p:sp>
          <p:nvSpPr>
            <p:cNvPr id="44" name="Line"/>
            <p:cNvSpPr/>
            <p:nvPr/>
          </p:nvSpPr>
          <p:spPr>
            <a:xfrm>
              <a:off x="5654865" y="0"/>
              <a:ext cx="1" cy="623703"/>
            </a:xfrm>
            <a:prstGeom prst="line">
              <a:avLst/>
            </a:prstGeom>
            <a:noFill/>
            <a:ln w="76200" cap="flat">
              <a:solidFill>
                <a:srgbClr val="941100"/>
              </a:solidFill>
              <a:prstDash val="solid"/>
              <a:miter lim="400000"/>
              <a:headEnd type="triangle" w="med" len="med"/>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45" name="Line"/>
            <p:cNvSpPr/>
            <p:nvPr/>
          </p:nvSpPr>
          <p:spPr>
            <a:xfrm>
              <a:off x="0" y="642890"/>
              <a:ext cx="5657850" cy="1"/>
            </a:xfrm>
            <a:prstGeom prst="line">
              <a:avLst/>
            </a:prstGeom>
            <a:noFill/>
            <a:ln w="762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46" name="Line"/>
            <p:cNvSpPr/>
            <p:nvPr/>
          </p:nvSpPr>
          <p:spPr>
            <a:xfrm flipH="1">
              <a:off x="20414" y="629590"/>
              <a:ext cx="1" cy="684861"/>
            </a:xfrm>
            <a:prstGeom prst="line">
              <a:avLst/>
            </a:prstGeom>
            <a:noFill/>
            <a:ln w="762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grpSp>
        <p:nvGrpSpPr>
          <p:cNvPr id="51" name="Group"/>
          <p:cNvGrpSpPr/>
          <p:nvPr/>
        </p:nvGrpSpPr>
        <p:grpSpPr>
          <a:xfrm>
            <a:off x="2133599" y="6843657"/>
            <a:ext cx="4476753" cy="1447801"/>
            <a:chOff x="0" y="0"/>
            <a:chExt cx="4476751" cy="1447799"/>
          </a:xfrm>
        </p:grpSpPr>
        <p:sp>
          <p:nvSpPr>
            <p:cNvPr id="48" name="Line"/>
            <p:cNvSpPr/>
            <p:nvPr/>
          </p:nvSpPr>
          <p:spPr>
            <a:xfrm>
              <a:off x="4476751" y="0"/>
              <a:ext cx="1" cy="795728"/>
            </a:xfrm>
            <a:prstGeom prst="line">
              <a:avLst/>
            </a:prstGeom>
            <a:noFill/>
            <a:ln w="76200" cap="flat">
              <a:solidFill>
                <a:srgbClr val="941100"/>
              </a:solidFill>
              <a:prstDash val="solid"/>
              <a:miter lim="400000"/>
              <a:headEnd type="triangle" w="med" len="med"/>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49" name="Line"/>
            <p:cNvSpPr/>
            <p:nvPr/>
          </p:nvSpPr>
          <p:spPr>
            <a:xfrm>
              <a:off x="0" y="776555"/>
              <a:ext cx="4450262" cy="1"/>
            </a:xfrm>
            <a:prstGeom prst="line">
              <a:avLst/>
            </a:prstGeom>
            <a:noFill/>
            <a:ln w="762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50" name="Line"/>
            <p:cNvSpPr/>
            <p:nvPr/>
          </p:nvSpPr>
          <p:spPr>
            <a:xfrm flipH="1">
              <a:off x="14879" y="763509"/>
              <a:ext cx="1" cy="684291"/>
            </a:xfrm>
            <a:prstGeom prst="line">
              <a:avLst/>
            </a:prstGeom>
            <a:noFill/>
            <a:ln w="762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grpSp>
        <p:nvGrpSpPr>
          <p:cNvPr id="56" name="Group"/>
          <p:cNvGrpSpPr/>
          <p:nvPr/>
        </p:nvGrpSpPr>
        <p:grpSpPr>
          <a:xfrm>
            <a:off x="14078425" y="6843657"/>
            <a:ext cx="8096254" cy="1485901"/>
            <a:chOff x="0" y="0"/>
            <a:chExt cx="8096252" cy="1485900"/>
          </a:xfrm>
        </p:grpSpPr>
        <p:sp>
          <p:nvSpPr>
            <p:cNvPr id="52" name="Line"/>
            <p:cNvSpPr/>
            <p:nvPr/>
          </p:nvSpPr>
          <p:spPr>
            <a:xfrm>
              <a:off x="4086486" y="0"/>
              <a:ext cx="1" cy="795794"/>
            </a:xfrm>
            <a:prstGeom prst="line">
              <a:avLst/>
            </a:prstGeom>
            <a:noFill/>
            <a:ln w="76200" cap="flat">
              <a:solidFill>
                <a:srgbClr val="9437FF"/>
              </a:solidFill>
              <a:prstDash val="solid"/>
              <a:miter lim="400000"/>
              <a:headEnd type="triangle" w="med" len="med"/>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53" name="Line"/>
            <p:cNvSpPr/>
            <p:nvPr/>
          </p:nvSpPr>
          <p:spPr>
            <a:xfrm>
              <a:off x="0" y="795670"/>
              <a:ext cx="8096253" cy="1"/>
            </a:xfrm>
            <a:prstGeom prst="line">
              <a:avLst/>
            </a:prstGeom>
            <a:noFill/>
            <a:ln w="76200" cap="flat">
              <a:solidFill>
                <a:srgbClr val="9437FF"/>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54" name="Line"/>
            <p:cNvSpPr/>
            <p:nvPr/>
          </p:nvSpPr>
          <p:spPr>
            <a:xfrm flipH="1">
              <a:off x="35533" y="801553"/>
              <a:ext cx="1" cy="684348"/>
            </a:xfrm>
            <a:prstGeom prst="line">
              <a:avLst/>
            </a:prstGeom>
            <a:noFill/>
            <a:ln w="762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55" name="Line"/>
            <p:cNvSpPr/>
            <p:nvPr/>
          </p:nvSpPr>
          <p:spPr>
            <a:xfrm>
              <a:off x="8046572" y="801553"/>
              <a:ext cx="1" cy="684348"/>
            </a:xfrm>
            <a:prstGeom prst="line">
              <a:avLst/>
            </a:prstGeom>
            <a:noFill/>
            <a:ln w="76200" cap="flat">
              <a:solidFill>
                <a:srgbClr val="9437FF"/>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7" name="Line"/>
          <p:cNvSpPr/>
          <p:nvPr/>
        </p:nvSpPr>
        <p:spPr>
          <a:xfrm>
            <a:off x="18173699" y="7644895"/>
            <a:ext cx="1" cy="679956"/>
          </a:xfrm>
          <a:prstGeom prst="line">
            <a:avLst/>
          </a:prstGeom>
          <a:ln w="76200">
            <a:solidFill>
              <a:srgbClr val="9437FF"/>
            </a:solidFill>
            <a:miter lim="400000"/>
          </a:ln>
          <a:effectLst>
            <a:outerShdw blurRad="152400" dist="127000" dir="198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8" name="Line"/>
          <p:cNvSpPr/>
          <p:nvPr/>
        </p:nvSpPr>
        <p:spPr>
          <a:xfrm>
            <a:off x="6591299" y="7644895"/>
            <a:ext cx="1" cy="679956"/>
          </a:xfrm>
          <a:prstGeom prst="line">
            <a:avLst/>
          </a:prstGeom>
          <a:ln w="76200">
            <a:solidFill>
              <a:srgbClr val="941100"/>
            </a:solidFill>
            <a:miter lim="400000"/>
          </a:ln>
          <a:effectLst>
            <a:outerShdw blurRad="152400" dist="127000" dir="198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9" name="logic_error"/>
          <p:cNvSpPr/>
          <p:nvPr/>
        </p:nvSpPr>
        <p:spPr>
          <a:xfrm>
            <a:off x="4076700" y="6057900"/>
            <a:ext cx="5067300" cy="762000"/>
          </a:xfrm>
          <a:prstGeom prst="rect">
            <a:avLst/>
          </a:prstGeom>
          <a:solidFill>
            <a:srgbClr val="E5E6E1"/>
          </a:solidFill>
          <a:ln w="50800">
            <a:solidFill>
              <a:srgbClr val="941100"/>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000" b="1">
                <a:latin typeface="Courier New"/>
                <a:ea typeface="Courier New"/>
                <a:cs typeface="Courier New"/>
                <a:sym typeface="Courier New"/>
              </a:defRPr>
            </a:lvl1pPr>
          </a:lstStyle>
          <a:p>
            <a:r>
              <a:t>logic_error</a:t>
            </a:r>
          </a:p>
        </p:txBody>
      </p:sp>
      <p:sp>
        <p:nvSpPr>
          <p:cNvPr id="60" name="invalid_argument"/>
          <p:cNvSpPr/>
          <p:nvPr/>
        </p:nvSpPr>
        <p:spPr>
          <a:xfrm>
            <a:off x="381000" y="8077200"/>
            <a:ext cx="3924300" cy="762000"/>
          </a:xfrm>
          <a:prstGeom prst="rect">
            <a:avLst/>
          </a:prstGeom>
          <a:solidFill>
            <a:srgbClr val="E5E6E1"/>
          </a:solidFill>
          <a:ln w="50800">
            <a:solidFill>
              <a:srgbClr val="941100"/>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000" b="1">
                <a:latin typeface="Courier New"/>
                <a:ea typeface="Courier New"/>
                <a:cs typeface="Courier New"/>
                <a:sym typeface="Courier New"/>
              </a:defRPr>
            </a:lvl1pPr>
          </a:lstStyle>
          <a:p>
            <a:r>
              <a:t>invalid_argument</a:t>
            </a:r>
          </a:p>
        </p:txBody>
      </p:sp>
      <p:sp>
        <p:nvSpPr>
          <p:cNvPr id="61" name="overflow_error"/>
          <p:cNvSpPr/>
          <p:nvPr/>
        </p:nvSpPr>
        <p:spPr>
          <a:xfrm>
            <a:off x="12287250" y="8077200"/>
            <a:ext cx="3505200" cy="762000"/>
          </a:xfrm>
          <a:prstGeom prst="rect">
            <a:avLst/>
          </a:prstGeom>
          <a:solidFill>
            <a:srgbClr val="E5E6E1"/>
          </a:solidFill>
          <a:ln w="50800">
            <a:solidFill>
              <a:srgbClr val="9437FF"/>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000" b="1">
                <a:latin typeface="Courier New"/>
                <a:ea typeface="Courier New"/>
                <a:cs typeface="Courier New"/>
                <a:sym typeface="Courier New"/>
              </a:defRPr>
            </a:lvl1pPr>
          </a:lstStyle>
          <a:p>
            <a:r>
              <a:t>overflow_error</a:t>
            </a:r>
          </a:p>
        </p:txBody>
      </p:sp>
      <p:sp>
        <p:nvSpPr>
          <p:cNvPr id="62" name="range_error"/>
          <p:cNvSpPr/>
          <p:nvPr/>
        </p:nvSpPr>
        <p:spPr>
          <a:xfrm>
            <a:off x="20164425" y="8077200"/>
            <a:ext cx="3505200" cy="762000"/>
          </a:xfrm>
          <a:prstGeom prst="rect">
            <a:avLst/>
          </a:prstGeom>
          <a:solidFill>
            <a:srgbClr val="E5E6E1"/>
          </a:solidFill>
          <a:ln w="50800">
            <a:solidFill>
              <a:srgbClr val="9437FF"/>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000" b="1">
                <a:latin typeface="Courier New"/>
                <a:ea typeface="Courier New"/>
                <a:cs typeface="Courier New"/>
                <a:sym typeface="Courier New"/>
              </a:defRPr>
            </a:lvl1pPr>
          </a:lstStyle>
          <a:p>
            <a:r>
              <a:t>range_error</a:t>
            </a:r>
          </a:p>
        </p:txBody>
      </p:sp>
      <p:sp>
        <p:nvSpPr>
          <p:cNvPr id="63" name="underflow_error"/>
          <p:cNvSpPr/>
          <p:nvPr/>
        </p:nvSpPr>
        <p:spPr>
          <a:xfrm>
            <a:off x="16116300" y="8077200"/>
            <a:ext cx="3733800" cy="762000"/>
          </a:xfrm>
          <a:prstGeom prst="rect">
            <a:avLst/>
          </a:prstGeom>
          <a:solidFill>
            <a:srgbClr val="E5E6E1"/>
          </a:solidFill>
          <a:ln w="50800">
            <a:solidFill>
              <a:srgbClr val="9437FF"/>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000" b="1">
                <a:latin typeface="Courier New"/>
                <a:ea typeface="Courier New"/>
                <a:cs typeface="Courier New"/>
                <a:sym typeface="Courier New"/>
              </a:defRPr>
            </a:lvl1pPr>
          </a:lstStyle>
          <a:p>
            <a:r>
              <a:t>underflow_error</a:t>
            </a:r>
          </a:p>
        </p:txBody>
      </p:sp>
      <p:grpSp>
        <p:nvGrpSpPr>
          <p:cNvPr id="66" name="Group"/>
          <p:cNvGrpSpPr/>
          <p:nvPr/>
        </p:nvGrpSpPr>
        <p:grpSpPr>
          <a:xfrm>
            <a:off x="12382079" y="5679823"/>
            <a:ext cx="5791201" cy="685801"/>
            <a:chOff x="0" y="0"/>
            <a:chExt cx="5791200" cy="685800"/>
          </a:xfrm>
        </p:grpSpPr>
        <p:sp>
          <p:nvSpPr>
            <p:cNvPr id="64" name="Line"/>
            <p:cNvSpPr/>
            <p:nvPr/>
          </p:nvSpPr>
          <p:spPr>
            <a:xfrm>
              <a:off x="5790187" y="0"/>
              <a:ext cx="1" cy="685800"/>
            </a:xfrm>
            <a:prstGeom prst="line">
              <a:avLst/>
            </a:prstGeom>
            <a:noFill/>
            <a:ln w="76200" cap="flat">
              <a:solidFill>
                <a:srgbClr val="9437FF"/>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65" name="Line"/>
            <p:cNvSpPr/>
            <p:nvPr/>
          </p:nvSpPr>
          <p:spPr>
            <a:xfrm>
              <a:off x="0" y="13317"/>
              <a:ext cx="5791200" cy="1"/>
            </a:xfrm>
            <a:prstGeom prst="line">
              <a:avLst/>
            </a:prstGeom>
            <a:noFill/>
            <a:ln w="76200" cap="flat">
              <a:solidFill>
                <a:srgbClr val="9437FF"/>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67" name="runtime_error"/>
          <p:cNvSpPr/>
          <p:nvPr/>
        </p:nvSpPr>
        <p:spPr>
          <a:xfrm>
            <a:off x="15582900" y="6057900"/>
            <a:ext cx="5067300" cy="762000"/>
          </a:xfrm>
          <a:prstGeom prst="rect">
            <a:avLst/>
          </a:prstGeom>
          <a:solidFill>
            <a:srgbClr val="E5E6E1"/>
          </a:solidFill>
          <a:ln w="50800">
            <a:solidFill>
              <a:srgbClr val="9437FF"/>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000" b="1">
                <a:latin typeface="Courier New"/>
                <a:ea typeface="Courier New"/>
                <a:cs typeface="Courier New"/>
                <a:sym typeface="Courier New"/>
              </a:defRPr>
            </a:lvl1pPr>
          </a:lstStyle>
          <a:p>
            <a:r>
              <a:t>runtime_error</a:t>
            </a:r>
          </a:p>
        </p:txBody>
      </p:sp>
      <p:grpSp>
        <p:nvGrpSpPr>
          <p:cNvPr id="70" name="Group"/>
          <p:cNvGrpSpPr/>
          <p:nvPr/>
        </p:nvGrpSpPr>
        <p:grpSpPr>
          <a:xfrm>
            <a:off x="6553676" y="7635875"/>
            <a:ext cx="3429002" cy="685801"/>
            <a:chOff x="0" y="0"/>
            <a:chExt cx="3429000" cy="685800"/>
          </a:xfrm>
        </p:grpSpPr>
        <p:sp>
          <p:nvSpPr>
            <p:cNvPr id="68" name="Line"/>
            <p:cNvSpPr/>
            <p:nvPr/>
          </p:nvSpPr>
          <p:spPr>
            <a:xfrm>
              <a:off x="3383327" y="12083"/>
              <a:ext cx="1" cy="673718"/>
            </a:xfrm>
            <a:prstGeom prst="line">
              <a:avLst/>
            </a:prstGeom>
            <a:noFill/>
            <a:ln w="762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69" name="Line"/>
            <p:cNvSpPr/>
            <p:nvPr/>
          </p:nvSpPr>
          <p:spPr>
            <a:xfrm>
              <a:off x="0" y="0"/>
              <a:ext cx="3429001" cy="6267"/>
            </a:xfrm>
            <a:prstGeom prst="line">
              <a:avLst/>
            </a:prstGeom>
            <a:noFill/>
            <a:ln w="762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71" name="length_error"/>
          <p:cNvSpPr/>
          <p:nvPr/>
        </p:nvSpPr>
        <p:spPr>
          <a:xfrm>
            <a:off x="8458200" y="8077200"/>
            <a:ext cx="3505200" cy="762000"/>
          </a:xfrm>
          <a:prstGeom prst="rect">
            <a:avLst/>
          </a:prstGeom>
          <a:solidFill>
            <a:srgbClr val="E5E6E1"/>
          </a:solidFill>
          <a:ln w="50800">
            <a:solidFill>
              <a:srgbClr val="941100"/>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000" b="1">
                <a:latin typeface="Courier New"/>
                <a:ea typeface="Courier New"/>
                <a:cs typeface="Courier New"/>
                <a:sym typeface="Courier New"/>
              </a:defRPr>
            </a:lvl1pPr>
          </a:lstStyle>
          <a:p>
            <a:r>
              <a:t>length_error</a:t>
            </a:r>
          </a:p>
        </p:txBody>
      </p:sp>
      <p:sp>
        <p:nvSpPr>
          <p:cNvPr id="72" name="out_of_range"/>
          <p:cNvSpPr/>
          <p:nvPr/>
        </p:nvSpPr>
        <p:spPr>
          <a:xfrm>
            <a:off x="4629150" y="8077200"/>
            <a:ext cx="3505200" cy="762000"/>
          </a:xfrm>
          <a:prstGeom prst="rect">
            <a:avLst/>
          </a:prstGeom>
          <a:solidFill>
            <a:srgbClr val="E5E6E1"/>
          </a:solidFill>
          <a:ln w="50800">
            <a:solidFill>
              <a:srgbClr val="941100"/>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000" b="1">
                <a:latin typeface="Courier New"/>
                <a:ea typeface="Courier New"/>
                <a:cs typeface="Courier New"/>
                <a:sym typeface="Courier New"/>
              </a:defRPr>
            </a:lvl1pPr>
          </a:lstStyle>
          <a:p>
            <a:r>
              <a:t>out_of_range</a:t>
            </a:r>
          </a:p>
        </p:txBody>
      </p:sp>
    </p:spTree>
  </p:cSld>
  <p:clrMapOvr>
    <a:masterClrMapping/>
  </p:clrMapOvr>
  <mc:AlternateContent xmlns:mc="http://schemas.openxmlformats.org/markup-compatibility/2006" xmlns:p14="http://schemas.microsoft.com/office/powerpoint/2010/main">
    <mc:Choice Requires="p14">
      <p:transition spd="med" p14:dur="699">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42">
                                            <p:bg/>
                                          </p:spTgt>
                                        </p:tgtEl>
                                        <p:attrNameLst>
                                          <p:attrName>style.visibility</p:attrName>
                                        </p:attrNameLst>
                                      </p:cBhvr>
                                      <p:to>
                                        <p:strVal val="visible"/>
                                      </p:to>
                                    </p:set>
                                    <p:animEffect transition="in" filter="fade">
                                      <p:cBhvr>
                                        <p:cTn id="7" dur="500"/>
                                        <p:tgtEl>
                                          <p:spTgt spid="42">
                                            <p:bg/>
                                          </p:spTgt>
                                        </p:tgtEl>
                                      </p:cBhvr>
                                    </p:animEffect>
                                  </p:childTnLst>
                                </p:cTn>
                              </p:par>
                              <p:par>
                                <p:cTn id="8" presetID="10" presetClass="entr" presetSubtype="0" fill="hold" grpId="0" nodeType="withEffect">
                                  <p:stCondLst>
                                    <p:cond delay="0"/>
                                  </p:stCondLst>
                                  <p:iterate>
                                    <p:tmAbs val="0"/>
                                  </p:iterate>
                                  <p:childTnLst>
                                    <p:set>
                                      <p:cBhvr>
                                        <p:cTn id="9" fill="hold"/>
                                        <p:tgtEl>
                                          <p:spTgt spid="42">
                                            <p:txEl>
                                              <p:pRg st="0" end="0"/>
                                            </p:txEl>
                                          </p:spTgt>
                                        </p:tgtEl>
                                        <p:attrNameLst>
                                          <p:attrName>style.visibility</p:attrName>
                                        </p:attrNameLst>
                                      </p:cBhvr>
                                      <p:to>
                                        <p:strVal val="visible"/>
                                      </p:to>
                                    </p:set>
                                    <p:animEffect transition="in" filter="fade">
                                      <p:cBhvr>
                                        <p:cTn id="10" dur="500"/>
                                        <p:tgtEl>
                                          <p:spTgt spid="42">
                                            <p:txEl>
                                              <p:pRg st="0" end="0"/>
                                            </p:txEl>
                                          </p:spTgt>
                                        </p:tgtEl>
                                      </p:cBhvr>
                                    </p:animEffect>
                                  </p:childTnLst>
                                </p:cTn>
                              </p:par>
                            </p:childTnLst>
                          </p:cTn>
                        </p:par>
                        <p:par>
                          <p:cTn id="11" fill="hold">
                            <p:stCondLst>
                              <p:cond delay="500"/>
                            </p:stCondLst>
                            <p:childTnLst>
                              <p:par>
                                <p:cTn id="12" presetID="23" presetClass="entr" presetSubtype="16" fill="hold" grpId="0" nodeType="afterEffect">
                                  <p:stCondLst>
                                    <p:cond delay="0"/>
                                  </p:stCondLst>
                                  <p:iterate>
                                    <p:tmAbs val="0"/>
                                  </p:iterate>
                                  <p:childTnLst>
                                    <p:set>
                                      <p:cBhvr>
                                        <p:cTn id="13" fill="hold"/>
                                        <p:tgtEl>
                                          <p:spTgt spid="43"/>
                                        </p:tgtEl>
                                        <p:attrNameLst>
                                          <p:attrName>style.visibility</p:attrName>
                                        </p:attrNameLst>
                                      </p:cBhvr>
                                      <p:to>
                                        <p:strVal val="visible"/>
                                      </p:to>
                                    </p:set>
                                    <p:anim calcmode="lin" valueType="num">
                                      <p:cBhvr>
                                        <p:cTn id="14" dur="500" fill="hold"/>
                                        <p:tgtEl>
                                          <p:spTgt spid="43"/>
                                        </p:tgtEl>
                                        <p:attrNameLst>
                                          <p:attrName>ppt_w</p:attrName>
                                        </p:attrNameLst>
                                      </p:cBhvr>
                                      <p:tavLst>
                                        <p:tav tm="0">
                                          <p:val>
                                            <p:fltVal val="0"/>
                                          </p:val>
                                        </p:tav>
                                        <p:tav tm="100000">
                                          <p:val>
                                            <p:strVal val="#ppt_w"/>
                                          </p:val>
                                        </p:tav>
                                      </p:tavLst>
                                    </p:anim>
                                    <p:anim calcmode="lin" valueType="num">
                                      <p:cBhvr>
                                        <p:cTn id="15"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iterate>
                                    <p:tmAbs val="0"/>
                                  </p:iterate>
                                  <p:childTnLst>
                                    <p:set>
                                      <p:cBhvr>
                                        <p:cTn id="19" fill="hold"/>
                                        <p:tgtEl>
                                          <p:spTgt spid="47"/>
                                        </p:tgtEl>
                                        <p:attrNameLst>
                                          <p:attrName>style.visibility</p:attrName>
                                        </p:attrNameLst>
                                      </p:cBhvr>
                                      <p:to>
                                        <p:strVal val="visible"/>
                                      </p:to>
                                    </p:set>
                                    <p:animEffect transition="in" filter="wipe(left)">
                                      <p:cBhvr>
                                        <p:cTn id="20" dur="500"/>
                                        <p:tgtEl>
                                          <p:spTgt spid="47"/>
                                        </p:tgtEl>
                                      </p:cBhvr>
                                    </p:animEffect>
                                  </p:childTnLst>
                                </p:cTn>
                              </p:par>
                            </p:childTnLst>
                          </p:cTn>
                        </p:par>
                        <p:par>
                          <p:cTn id="21" fill="hold">
                            <p:stCondLst>
                              <p:cond delay="500"/>
                            </p:stCondLst>
                            <p:childTnLst>
                              <p:par>
                                <p:cTn id="22" presetID="23" presetClass="entr" presetSubtype="16" fill="hold" grpId="0" nodeType="afterEffect">
                                  <p:stCondLst>
                                    <p:cond delay="0"/>
                                  </p:stCondLst>
                                  <p:iterate>
                                    <p:tmAbs val="0"/>
                                  </p:iterate>
                                  <p:childTnLst>
                                    <p:set>
                                      <p:cBhvr>
                                        <p:cTn id="23" fill="hold"/>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iterate>
                                    <p:tmAbs val="0"/>
                                  </p:iterate>
                                  <p:childTnLst>
                                    <p:set>
                                      <p:cBhvr>
                                        <p:cTn id="29" fill="hold"/>
                                        <p:tgtEl>
                                          <p:spTgt spid="51"/>
                                        </p:tgtEl>
                                        <p:attrNameLst>
                                          <p:attrName>style.visibility</p:attrName>
                                        </p:attrNameLst>
                                      </p:cBhvr>
                                      <p:to>
                                        <p:strVal val="visible"/>
                                      </p:to>
                                    </p:set>
                                    <p:animEffect transition="in" filter="wipe(left)">
                                      <p:cBhvr>
                                        <p:cTn id="30" dur="500"/>
                                        <p:tgtEl>
                                          <p:spTgt spid="51"/>
                                        </p:tgtEl>
                                      </p:cBhvr>
                                    </p:animEffect>
                                  </p:childTnLst>
                                </p:cTn>
                              </p:par>
                            </p:childTnLst>
                          </p:cTn>
                        </p:par>
                        <p:par>
                          <p:cTn id="31" fill="hold">
                            <p:stCondLst>
                              <p:cond delay="500"/>
                            </p:stCondLst>
                            <p:childTnLst>
                              <p:par>
                                <p:cTn id="32" presetID="23" presetClass="entr" presetSubtype="16" fill="hold" grpId="0" nodeType="afterEffect">
                                  <p:stCondLst>
                                    <p:cond delay="0"/>
                                  </p:stCondLst>
                                  <p:iterate>
                                    <p:tmAbs val="0"/>
                                  </p:iterate>
                                  <p:childTnLst>
                                    <p:set>
                                      <p:cBhvr>
                                        <p:cTn id="33" fill="hold"/>
                                        <p:tgtEl>
                                          <p:spTgt spid="60"/>
                                        </p:tgtEl>
                                        <p:attrNameLst>
                                          <p:attrName>style.visibility</p:attrName>
                                        </p:attrNameLst>
                                      </p:cBhvr>
                                      <p:to>
                                        <p:strVal val="visible"/>
                                      </p:to>
                                    </p:set>
                                    <p:anim calcmode="lin" valueType="num">
                                      <p:cBhvr>
                                        <p:cTn id="34" dur="500" fill="hold"/>
                                        <p:tgtEl>
                                          <p:spTgt spid="60"/>
                                        </p:tgtEl>
                                        <p:attrNameLst>
                                          <p:attrName>ppt_w</p:attrName>
                                        </p:attrNameLst>
                                      </p:cBhvr>
                                      <p:tavLst>
                                        <p:tav tm="0">
                                          <p:val>
                                            <p:fltVal val="0"/>
                                          </p:val>
                                        </p:tav>
                                        <p:tav tm="100000">
                                          <p:val>
                                            <p:strVal val="#ppt_w"/>
                                          </p:val>
                                        </p:tav>
                                      </p:tavLst>
                                    </p:anim>
                                    <p:anim calcmode="lin" valueType="num">
                                      <p:cBhvr>
                                        <p:cTn id="35" dur="500" fill="hold"/>
                                        <p:tgtEl>
                                          <p:spTgt spid="60"/>
                                        </p:tgtEl>
                                        <p:attrNameLst>
                                          <p:attrName>ppt_h</p:attrName>
                                        </p:attrNameLst>
                                      </p:cBhvr>
                                      <p:tavLst>
                                        <p:tav tm="0">
                                          <p:val>
                                            <p:fltVal val="0"/>
                                          </p:val>
                                        </p:tav>
                                        <p:tav tm="100000">
                                          <p:val>
                                            <p:strVal val="#ppt_h"/>
                                          </p:val>
                                        </p:tav>
                                      </p:tavLst>
                                    </p:anim>
                                  </p:childTnLst>
                                </p:cTn>
                              </p:par>
                            </p:childTnLst>
                          </p:cTn>
                        </p:par>
                        <p:par>
                          <p:cTn id="36" fill="hold">
                            <p:stCondLst>
                              <p:cond delay="1000"/>
                            </p:stCondLst>
                            <p:childTnLst>
                              <p:par>
                                <p:cTn id="37" presetID="22" presetClass="entr" presetSubtype="2" fill="hold" grpId="0" nodeType="afterEffect">
                                  <p:stCondLst>
                                    <p:cond delay="0"/>
                                  </p:stCondLst>
                                  <p:iterate>
                                    <p:tmAbs val="0"/>
                                  </p:iterate>
                                  <p:childTnLst>
                                    <p:set>
                                      <p:cBhvr>
                                        <p:cTn id="38" fill="hold"/>
                                        <p:tgtEl>
                                          <p:spTgt spid="70"/>
                                        </p:tgtEl>
                                        <p:attrNameLst>
                                          <p:attrName>style.visibility</p:attrName>
                                        </p:attrNameLst>
                                      </p:cBhvr>
                                      <p:to>
                                        <p:strVal val="visible"/>
                                      </p:to>
                                    </p:set>
                                    <p:animEffect transition="in" filter="wipe(right)">
                                      <p:cBhvr>
                                        <p:cTn id="39" dur="500"/>
                                        <p:tgtEl>
                                          <p:spTgt spid="70"/>
                                        </p:tgtEl>
                                      </p:cBhvr>
                                    </p:animEffect>
                                  </p:childTnLst>
                                </p:cTn>
                              </p:par>
                            </p:childTnLst>
                          </p:cTn>
                        </p:par>
                        <p:par>
                          <p:cTn id="40" fill="hold">
                            <p:stCondLst>
                              <p:cond delay="1500"/>
                            </p:stCondLst>
                            <p:childTnLst>
                              <p:par>
                                <p:cTn id="41" presetID="23" presetClass="entr" presetSubtype="16" fill="hold" grpId="0" nodeType="afterEffect">
                                  <p:stCondLst>
                                    <p:cond delay="0"/>
                                  </p:stCondLst>
                                  <p:iterate>
                                    <p:tmAbs val="0"/>
                                  </p:iterate>
                                  <p:childTnLst>
                                    <p:set>
                                      <p:cBhvr>
                                        <p:cTn id="42" fill="hold"/>
                                        <p:tgtEl>
                                          <p:spTgt spid="71"/>
                                        </p:tgtEl>
                                        <p:attrNameLst>
                                          <p:attrName>style.visibility</p:attrName>
                                        </p:attrNameLst>
                                      </p:cBhvr>
                                      <p:to>
                                        <p:strVal val="visible"/>
                                      </p:to>
                                    </p:set>
                                    <p:anim calcmode="lin" valueType="num">
                                      <p:cBhvr>
                                        <p:cTn id="43" dur="500" fill="hold"/>
                                        <p:tgtEl>
                                          <p:spTgt spid="71"/>
                                        </p:tgtEl>
                                        <p:attrNameLst>
                                          <p:attrName>ppt_w</p:attrName>
                                        </p:attrNameLst>
                                      </p:cBhvr>
                                      <p:tavLst>
                                        <p:tav tm="0">
                                          <p:val>
                                            <p:fltVal val="0"/>
                                          </p:val>
                                        </p:tav>
                                        <p:tav tm="100000">
                                          <p:val>
                                            <p:strVal val="#ppt_w"/>
                                          </p:val>
                                        </p:tav>
                                      </p:tavLst>
                                    </p:anim>
                                    <p:anim calcmode="lin" valueType="num">
                                      <p:cBhvr>
                                        <p:cTn id="44" dur="500" fill="hold"/>
                                        <p:tgtEl>
                                          <p:spTgt spid="71"/>
                                        </p:tgtEl>
                                        <p:attrNameLst>
                                          <p:attrName>ppt_h</p:attrName>
                                        </p:attrNameLst>
                                      </p:cBhvr>
                                      <p:tavLst>
                                        <p:tav tm="0">
                                          <p:val>
                                            <p:fltVal val="0"/>
                                          </p:val>
                                        </p:tav>
                                        <p:tav tm="100000">
                                          <p:val>
                                            <p:strVal val="#ppt_h"/>
                                          </p:val>
                                        </p:tav>
                                      </p:tavLst>
                                    </p:anim>
                                  </p:childTnLst>
                                </p:cTn>
                              </p:par>
                            </p:childTnLst>
                          </p:cTn>
                        </p:par>
                        <p:par>
                          <p:cTn id="45" fill="hold">
                            <p:stCondLst>
                              <p:cond delay="2000"/>
                            </p:stCondLst>
                            <p:childTnLst>
                              <p:par>
                                <p:cTn id="46" presetID="23" presetClass="entr" presetSubtype="16" fill="hold" grpId="0" nodeType="afterEffect">
                                  <p:stCondLst>
                                    <p:cond delay="0"/>
                                  </p:stCondLst>
                                  <p:iterate>
                                    <p:tmAbs val="0"/>
                                  </p:iterate>
                                  <p:childTnLst>
                                    <p:set>
                                      <p:cBhvr>
                                        <p:cTn id="47" fill="hold"/>
                                        <p:tgtEl>
                                          <p:spTgt spid="72"/>
                                        </p:tgtEl>
                                        <p:attrNameLst>
                                          <p:attrName>style.visibility</p:attrName>
                                        </p:attrNameLst>
                                      </p:cBhvr>
                                      <p:to>
                                        <p:strVal val="visible"/>
                                      </p:to>
                                    </p:set>
                                    <p:anim calcmode="lin" valueType="num">
                                      <p:cBhvr>
                                        <p:cTn id="48" dur="500" fill="hold"/>
                                        <p:tgtEl>
                                          <p:spTgt spid="72"/>
                                        </p:tgtEl>
                                        <p:attrNameLst>
                                          <p:attrName>ppt_w</p:attrName>
                                        </p:attrNameLst>
                                      </p:cBhvr>
                                      <p:tavLst>
                                        <p:tav tm="0">
                                          <p:val>
                                            <p:fltVal val="0"/>
                                          </p:val>
                                        </p:tav>
                                        <p:tav tm="100000">
                                          <p:val>
                                            <p:strVal val="#ppt_w"/>
                                          </p:val>
                                        </p:tav>
                                      </p:tavLst>
                                    </p:anim>
                                    <p:anim calcmode="lin" valueType="num">
                                      <p:cBhvr>
                                        <p:cTn id="49" dur="500" fill="hold"/>
                                        <p:tgtEl>
                                          <p:spTgt spid="72"/>
                                        </p:tgtEl>
                                        <p:attrNameLst>
                                          <p:attrName>ppt_h</p:attrName>
                                        </p:attrNameLst>
                                      </p:cBhvr>
                                      <p:tavLst>
                                        <p:tav tm="0">
                                          <p:val>
                                            <p:fltVal val="0"/>
                                          </p:val>
                                        </p:tav>
                                        <p:tav tm="100000">
                                          <p:val>
                                            <p:strVal val="#ppt_h"/>
                                          </p:val>
                                        </p:tav>
                                      </p:tavLst>
                                    </p:anim>
                                  </p:childTnLst>
                                </p:cTn>
                              </p:par>
                            </p:childTnLst>
                          </p:cTn>
                        </p:par>
                        <p:par>
                          <p:cTn id="50" fill="hold">
                            <p:stCondLst>
                              <p:cond delay="2500"/>
                            </p:stCondLst>
                            <p:childTnLst>
                              <p:par>
                                <p:cTn id="51" presetID="22" presetClass="entr" presetSubtype="1" fill="hold" grpId="0" nodeType="afterEffect">
                                  <p:stCondLst>
                                    <p:cond delay="0"/>
                                  </p:stCondLst>
                                  <p:iterate>
                                    <p:tmAbs val="0"/>
                                  </p:iterate>
                                  <p:childTnLst>
                                    <p:set>
                                      <p:cBhvr>
                                        <p:cTn id="52" fill="hold"/>
                                        <p:tgtEl>
                                          <p:spTgt spid="58"/>
                                        </p:tgtEl>
                                        <p:attrNameLst>
                                          <p:attrName>style.visibility</p:attrName>
                                        </p:attrNameLst>
                                      </p:cBhvr>
                                      <p:to>
                                        <p:strVal val="visible"/>
                                      </p:to>
                                    </p:set>
                                    <p:animEffect transition="in" filter="wipe(up)">
                                      <p:cBhvr>
                                        <p:cTn id="53" dur="500"/>
                                        <p:tgtEl>
                                          <p:spTgt spid="5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0"/>
                                  </p:stCondLst>
                                  <p:iterate>
                                    <p:tmAbs val="0"/>
                                  </p:iterate>
                                  <p:childTnLst>
                                    <p:set>
                                      <p:cBhvr>
                                        <p:cTn id="57" fill="hold"/>
                                        <p:tgtEl>
                                          <p:spTgt spid="66"/>
                                        </p:tgtEl>
                                        <p:attrNameLst>
                                          <p:attrName>style.visibility</p:attrName>
                                        </p:attrNameLst>
                                      </p:cBhvr>
                                      <p:to>
                                        <p:strVal val="visible"/>
                                      </p:to>
                                    </p:set>
                                    <p:animEffect transition="in" filter="wipe(right)">
                                      <p:cBhvr>
                                        <p:cTn id="58" dur="500"/>
                                        <p:tgtEl>
                                          <p:spTgt spid="66"/>
                                        </p:tgtEl>
                                      </p:cBhvr>
                                    </p:animEffect>
                                  </p:childTnLst>
                                </p:cTn>
                              </p:par>
                            </p:childTnLst>
                          </p:cTn>
                        </p:par>
                        <p:par>
                          <p:cTn id="59" fill="hold">
                            <p:stCondLst>
                              <p:cond delay="500"/>
                            </p:stCondLst>
                            <p:childTnLst>
                              <p:par>
                                <p:cTn id="60" presetID="23" presetClass="entr" presetSubtype="16" fill="hold" grpId="0" nodeType="afterEffect">
                                  <p:stCondLst>
                                    <p:cond delay="0"/>
                                  </p:stCondLst>
                                  <p:iterate>
                                    <p:tmAbs val="0"/>
                                  </p:iterate>
                                  <p:childTnLst>
                                    <p:set>
                                      <p:cBhvr>
                                        <p:cTn id="61" fill="hold"/>
                                        <p:tgtEl>
                                          <p:spTgt spid="67"/>
                                        </p:tgtEl>
                                        <p:attrNameLst>
                                          <p:attrName>style.visibility</p:attrName>
                                        </p:attrNameLst>
                                      </p:cBhvr>
                                      <p:to>
                                        <p:strVal val="visible"/>
                                      </p:to>
                                    </p:set>
                                    <p:anim calcmode="lin" valueType="num">
                                      <p:cBhvr>
                                        <p:cTn id="62" dur="500" fill="hold"/>
                                        <p:tgtEl>
                                          <p:spTgt spid="67"/>
                                        </p:tgtEl>
                                        <p:attrNameLst>
                                          <p:attrName>ppt_w</p:attrName>
                                        </p:attrNameLst>
                                      </p:cBhvr>
                                      <p:tavLst>
                                        <p:tav tm="0">
                                          <p:val>
                                            <p:fltVal val="0"/>
                                          </p:val>
                                        </p:tav>
                                        <p:tav tm="100000">
                                          <p:val>
                                            <p:strVal val="#ppt_w"/>
                                          </p:val>
                                        </p:tav>
                                      </p:tavLst>
                                    </p:anim>
                                    <p:anim calcmode="lin" valueType="num">
                                      <p:cBhvr>
                                        <p:cTn id="63" dur="500" fill="hold"/>
                                        <p:tgtEl>
                                          <p:spTgt spid="67"/>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iterate>
                                    <p:tmAbs val="0"/>
                                  </p:iterate>
                                  <p:childTnLst>
                                    <p:set>
                                      <p:cBhvr>
                                        <p:cTn id="67" fill="hold"/>
                                        <p:tgtEl>
                                          <p:spTgt spid="56"/>
                                        </p:tgtEl>
                                        <p:attrNameLst>
                                          <p:attrName>style.visibility</p:attrName>
                                        </p:attrNameLst>
                                      </p:cBhvr>
                                      <p:to>
                                        <p:strVal val="visible"/>
                                      </p:to>
                                    </p:set>
                                    <p:animEffect transition="in" filter="wipe(down)">
                                      <p:cBhvr>
                                        <p:cTn id="68" dur="500"/>
                                        <p:tgtEl>
                                          <p:spTgt spid="56"/>
                                        </p:tgtEl>
                                      </p:cBhvr>
                                    </p:animEffect>
                                  </p:childTnLst>
                                </p:cTn>
                              </p:par>
                            </p:childTnLst>
                          </p:cTn>
                        </p:par>
                        <p:par>
                          <p:cTn id="69" fill="hold">
                            <p:stCondLst>
                              <p:cond delay="500"/>
                            </p:stCondLst>
                            <p:childTnLst>
                              <p:par>
                                <p:cTn id="70" presetID="23" presetClass="entr" presetSubtype="16" fill="hold" grpId="0" nodeType="afterEffect">
                                  <p:stCondLst>
                                    <p:cond delay="0"/>
                                  </p:stCondLst>
                                  <p:iterate>
                                    <p:tmAbs val="0"/>
                                  </p:iterate>
                                  <p:childTnLst>
                                    <p:set>
                                      <p:cBhvr>
                                        <p:cTn id="71" fill="hold"/>
                                        <p:tgtEl>
                                          <p:spTgt spid="61"/>
                                        </p:tgtEl>
                                        <p:attrNameLst>
                                          <p:attrName>style.visibility</p:attrName>
                                        </p:attrNameLst>
                                      </p:cBhvr>
                                      <p:to>
                                        <p:strVal val="visible"/>
                                      </p:to>
                                    </p:set>
                                    <p:anim calcmode="lin" valueType="num">
                                      <p:cBhvr>
                                        <p:cTn id="72" dur="500" fill="hold"/>
                                        <p:tgtEl>
                                          <p:spTgt spid="61"/>
                                        </p:tgtEl>
                                        <p:attrNameLst>
                                          <p:attrName>ppt_w</p:attrName>
                                        </p:attrNameLst>
                                      </p:cBhvr>
                                      <p:tavLst>
                                        <p:tav tm="0">
                                          <p:val>
                                            <p:fltVal val="0"/>
                                          </p:val>
                                        </p:tav>
                                        <p:tav tm="100000">
                                          <p:val>
                                            <p:strVal val="#ppt_w"/>
                                          </p:val>
                                        </p:tav>
                                      </p:tavLst>
                                    </p:anim>
                                    <p:anim calcmode="lin" valueType="num">
                                      <p:cBhvr>
                                        <p:cTn id="73" dur="500" fill="hold"/>
                                        <p:tgtEl>
                                          <p:spTgt spid="61"/>
                                        </p:tgtEl>
                                        <p:attrNameLst>
                                          <p:attrName>ppt_h</p:attrName>
                                        </p:attrNameLst>
                                      </p:cBhvr>
                                      <p:tavLst>
                                        <p:tav tm="0">
                                          <p:val>
                                            <p:fltVal val="0"/>
                                          </p:val>
                                        </p:tav>
                                        <p:tav tm="100000">
                                          <p:val>
                                            <p:strVal val="#ppt_h"/>
                                          </p:val>
                                        </p:tav>
                                      </p:tavLst>
                                    </p:anim>
                                  </p:childTnLst>
                                </p:cTn>
                              </p:par>
                            </p:childTnLst>
                          </p:cTn>
                        </p:par>
                        <p:par>
                          <p:cTn id="74" fill="hold">
                            <p:stCondLst>
                              <p:cond delay="1000"/>
                            </p:stCondLst>
                            <p:childTnLst>
                              <p:par>
                                <p:cTn id="75" presetID="23" presetClass="entr" presetSubtype="16" fill="hold" grpId="0" nodeType="afterEffect">
                                  <p:stCondLst>
                                    <p:cond delay="0"/>
                                  </p:stCondLst>
                                  <p:iterate>
                                    <p:tmAbs val="0"/>
                                  </p:iterate>
                                  <p:childTnLst>
                                    <p:set>
                                      <p:cBhvr>
                                        <p:cTn id="76" fill="hold"/>
                                        <p:tgtEl>
                                          <p:spTgt spid="62"/>
                                        </p:tgtEl>
                                        <p:attrNameLst>
                                          <p:attrName>style.visibility</p:attrName>
                                        </p:attrNameLst>
                                      </p:cBhvr>
                                      <p:to>
                                        <p:strVal val="visible"/>
                                      </p:to>
                                    </p:set>
                                    <p:anim calcmode="lin" valueType="num">
                                      <p:cBhvr>
                                        <p:cTn id="77" dur="500" fill="hold"/>
                                        <p:tgtEl>
                                          <p:spTgt spid="62"/>
                                        </p:tgtEl>
                                        <p:attrNameLst>
                                          <p:attrName>ppt_w</p:attrName>
                                        </p:attrNameLst>
                                      </p:cBhvr>
                                      <p:tavLst>
                                        <p:tav tm="0">
                                          <p:val>
                                            <p:fltVal val="0"/>
                                          </p:val>
                                        </p:tav>
                                        <p:tav tm="100000">
                                          <p:val>
                                            <p:strVal val="#ppt_w"/>
                                          </p:val>
                                        </p:tav>
                                      </p:tavLst>
                                    </p:anim>
                                    <p:anim calcmode="lin" valueType="num">
                                      <p:cBhvr>
                                        <p:cTn id="78" dur="500" fill="hold"/>
                                        <p:tgtEl>
                                          <p:spTgt spid="62"/>
                                        </p:tgtEl>
                                        <p:attrNameLst>
                                          <p:attrName>ppt_h</p:attrName>
                                        </p:attrNameLst>
                                      </p:cBhvr>
                                      <p:tavLst>
                                        <p:tav tm="0">
                                          <p:val>
                                            <p:fltVal val="0"/>
                                          </p:val>
                                        </p:tav>
                                        <p:tav tm="100000">
                                          <p:val>
                                            <p:strVal val="#ppt_h"/>
                                          </p:val>
                                        </p:tav>
                                      </p:tavLst>
                                    </p:anim>
                                  </p:childTnLst>
                                </p:cTn>
                              </p:par>
                            </p:childTnLst>
                          </p:cTn>
                        </p:par>
                        <p:par>
                          <p:cTn id="79" fill="hold">
                            <p:stCondLst>
                              <p:cond delay="1500"/>
                            </p:stCondLst>
                            <p:childTnLst>
                              <p:par>
                                <p:cTn id="80" presetID="23" presetClass="entr" presetSubtype="16" fill="hold" grpId="0" nodeType="afterEffect">
                                  <p:stCondLst>
                                    <p:cond delay="0"/>
                                  </p:stCondLst>
                                  <p:iterate>
                                    <p:tmAbs val="0"/>
                                  </p:iterate>
                                  <p:childTnLst>
                                    <p:set>
                                      <p:cBhvr>
                                        <p:cTn id="81" fill="hold"/>
                                        <p:tgtEl>
                                          <p:spTgt spid="63"/>
                                        </p:tgtEl>
                                        <p:attrNameLst>
                                          <p:attrName>style.visibility</p:attrName>
                                        </p:attrNameLst>
                                      </p:cBhvr>
                                      <p:to>
                                        <p:strVal val="visible"/>
                                      </p:to>
                                    </p:set>
                                    <p:anim calcmode="lin" valueType="num">
                                      <p:cBhvr>
                                        <p:cTn id="82" dur="500" fill="hold"/>
                                        <p:tgtEl>
                                          <p:spTgt spid="63"/>
                                        </p:tgtEl>
                                        <p:attrNameLst>
                                          <p:attrName>ppt_w</p:attrName>
                                        </p:attrNameLst>
                                      </p:cBhvr>
                                      <p:tavLst>
                                        <p:tav tm="0">
                                          <p:val>
                                            <p:fltVal val="0"/>
                                          </p:val>
                                        </p:tav>
                                        <p:tav tm="100000">
                                          <p:val>
                                            <p:strVal val="#ppt_w"/>
                                          </p:val>
                                        </p:tav>
                                      </p:tavLst>
                                    </p:anim>
                                    <p:anim calcmode="lin" valueType="num">
                                      <p:cBhvr>
                                        <p:cTn id="83" dur="500" fill="hold"/>
                                        <p:tgtEl>
                                          <p:spTgt spid="63"/>
                                        </p:tgtEl>
                                        <p:attrNameLst>
                                          <p:attrName>ppt_h</p:attrName>
                                        </p:attrNameLst>
                                      </p:cBhvr>
                                      <p:tavLst>
                                        <p:tav tm="0">
                                          <p:val>
                                            <p:fltVal val="0"/>
                                          </p:val>
                                        </p:tav>
                                        <p:tav tm="100000">
                                          <p:val>
                                            <p:strVal val="#ppt_h"/>
                                          </p:val>
                                        </p:tav>
                                      </p:tavLst>
                                    </p:anim>
                                  </p:childTnLst>
                                </p:cTn>
                              </p:par>
                            </p:childTnLst>
                          </p:cTn>
                        </p:par>
                        <p:par>
                          <p:cTn id="84" fill="hold">
                            <p:stCondLst>
                              <p:cond delay="2000"/>
                            </p:stCondLst>
                            <p:childTnLst>
                              <p:par>
                                <p:cTn id="85" presetID="22" presetClass="entr" presetSubtype="1" fill="hold" grpId="0" nodeType="afterEffect">
                                  <p:stCondLst>
                                    <p:cond delay="0"/>
                                  </p:stCondLst>
                                  <p:iterate>
                                    <p:tmAbs val="0"/>
                                  </p:iterate>
                                  <p:childTnLst>
                                    <p:set>
                                      <p:cBhvr>
                                        <p:cTn id="86" fill="hold"/>
                                        <p:tgtEl>
                                          <p:spTgt spid="57"/>
                                        </p:tgtEl>
                                        <p:attrNameLst>
                                          <p:attrName>style.visibility</p:attrName>
                                        </p:attrNameLst>
                                      </p:cBhvr>
                                      <p:to>
                                        <p:strVal val="visible"/>
                                      </p:to>
                                    </p:set>
                                    <p:animEffect transition="in" filter="wipe(up)">
                                      <p:cBhvr>
                                        <p:cTn id="8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bldLvl="5" animBg="1" advAuto="0"/>
      <p:bldP spid="43" grpId="0" animBg="1" advAuto="0"/>
      <p:bldP spid="47" grpId="0" animBg="1" advAuto="0"/>
      <p:bldP spid="51" grpId="0" animBg="1" advAuto="0"/>
      <p:bldP spid="56" grpId="0" animBg="1" advAuto="0"/>
      <p:bldP spid="57" grpId="0" animBg="1" advAuto="0"/>
      <p:bldP spid="58" grpId="0" animBg="1" advAuto="0"/>
      <p:bldP spid="59" grpId="0" animBg="1" advAuto="0"/>
      <p:bldP spid="60" grpId="0" animBg="1" advAuto="0"/>
      <p:bldP spid="61" grpId="0" animBg="1" advAuto="0"/>
      <p:bldP spid="62" grpId="0" animBg="1" advAuto="0"/>
      <p:bldP spid="63" grpId="0" animBg="1" advAuto="0"/>
      <p:bldP spid="66" grpId="0" animBg="1" advAuto="0"/>
      <p:bldP spid="67" grpId="0" animBg="1" advAuto="0"/>
      <p:bldP spid="70" grpId="0" animBg="1" advAuto="0"/>
      <p:bldP spid="71" grpId="0" animBg="1" advAuto="0"/>
      <p:bldP spid="72"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hrowing an Exception"/>
          <p:cNvSpPr txBox="1">
            <a:spLocks noGrp="1"/>
          </p:cNvSpPr>
          <p:nvPr>
            <p:ph type="title"/>
          </p:nvPr>
        </p:nvSpPr>
        <p:spPr>
          <a:prstGeom prst="rect">
            <a:avLst/>
          </a:prstGeom>
        </p:spPr>
        <p:txBody>
          <a:bodyPr/>
          <a:lstStyle/>
          <a:p>
            <a:r>
              <a:t>Throwing an Exception</a:t>
            </a:r>
          </a:p>
        </p:txBody>
      </p:sp>
      <p:sp>
        <p:nvSpPr>
          <p:cNvPr id="77" name="Throwing an Exception…"/>
          <p:cNvSpPr txBox="1">
            <a:spLocks noGrp="1"/>
          </p:cNvSpPr>
          <p:nvPr>
            <p:ph type="body" sz="half" idx="1"/>
          </p:nvPr>
        </p:nvSpPr>
        <p:spPr>
          <a:xfrm>
            <a:off x="190500" y="2400300"/>
            <a:ext cx="10210800" cy="11315700"/>
          </a:xfrm>
          <a:prstGeom prst="rect">
            <a:avLst/>
          </a:prstGeom>
        </p:spPr>
        <p:txBody>
          <a:bodyPr/>
          <a:lstStyle/>
          <a:p>
            <a:pPr>
              <a:buBlip>
                <a:blip r:embed="rId2"/>
              </a:buBlip>
            </a:pPr>
            <a:r>
              <a:t>Throwing an Exception</a:t>
            </a:r>
          </a:p>
          <a:p>
            <a:pPr lvl="1">
              <a:buBlip>
                <a:blip r:embed="rId2"/>
              </a:buBlip>
            </a:pPr>
            <a:r>
              <a:t>Test for an exceptional or error condition.</a:t>
            </a:r>
          </a:p>
          <a:p>
            <a:pPr lvl="1">
              <a:buBlip>
                <a:blip r:embed="rId2"/>
              </a:buBlip>
            </a:pPr>
            <a:r>
              <a:rPr b="1">
                <a:solidFill>
                  <a:srgbClr val="0433FF"/>
                </a:solidFill>
                <a:latin typeface="Courier New"/>
                <a:ea typeface="Courier New"/>
                <a:cs typeface="Courier New"/>
                <a:sym typeface="Courier New"/>
              </a:rPr>
              <a:t>throw</a:t>
            </a:r>
            <a:r>
              <a:t> an exception if the condition exists.</a:t>
            </a:r>
          </a:p>
          <a:p>
            <a:pPr lvl="1">
              <a:buBlip>
                <a:blip r:embed="rId2"/>
              </a:buBlip>
            </a:pPr>
            <a:r>
              <a:t>if a function cannot throw an exception, use the </a:t>
            </a:r>
            <a:r>
              <a:rPr b="1">
                <a:solidFill>
                  <a:srgbClr val="1432F5"/>
                </a:solidFill>
                <a:latin typeface="Menlo Regular"/>
                <a:ea typeface="Menlo Regular"/>
                <a:cs typeface="Menlo Regular"/>
                <a:sym typeface="Menlo Regular"/>
              </a:rPr>
              <a:t>noexcept</a:t>
            </a:r>
            <a:r>
              <a:t> operator in the function header:</a:t>
            </a:r>
            <a:br/>
            <a:br/>
            <a:r>
              <a:rPr sz="4200" b="1">
                <a:solidFill>
                  <a:srgbClr val="1432F5"/>
                </a:solidFill>
                <a:latin typeface="Menlo Regular"/>
                <a:ea typeface="Menlo Regular"/>
                <a:cs typeface="Menlo Regular"/>
                <a:sym typeface="Menlo Regular"/>
              </a:rPr>
              <a:t>int</a:t>
            </a:r>
            <a:r>
              <a:rPr sz="4200" b="1">
                <a:latin typeface="Menlo Regular"/>
                <a:ea typeface="Menlo Regular"/>
                <a:cs typeface="Menlo Regular"/>
                <a:sym typeface="Menlo Regular"/>
              </a:rPr>
              <a:t> myFunction( ) </a:t>
            </a:r>
            <a:r>
              <a:rPr sz="4200" b="1">
                <a:solidFill>
                  <a:srgbClr val="1432F5"/>
                </a:solidFill>
                <a:latin typeface="Menlo Regular"/>
                <a:ea typeface="Menlo Regular"/>
                <a:cs typeface="Menlo Regular"/>
                <a:sym typeface="Menlo Regular"/>
              </a:rPr>
              <a:t>noexcept</a:t>
            </a:r>
            <a:br>
              <a:rPr sz="4200" b="1">
                <a:latin typeface="Menlo Regular"/>
                <a:ea typeface="Menlo Regular"/>
                <a:cs typeface="Menlo Regular"/>
                <a:sym typeface="Menlo Regular"/>
              </a:rPr>
            </a:br>
            <a:r>
              <a:rPr sz="4200" b="1">
                <a:latin typeface="Menlo Regular"/>
                <a:ea typeface="Menlo Regular"/>
                <a:cs typeface="Menlo Regular"/>
                <a:sym typeface="Menlo Regular"/>
              </a:rPr>
              <a:t>{</a:t>
            </a:r>
            <a:br>
              <a:rPr sz="4200" b="1">
                <a:latin typeface="Menlo Regular"/>
                <a:ea typeface="Menlo Regular"/>
                <a:cs typeface="Menlo Regular"/>
                <a:sym typeface="Menlo Regular"/>
              </a:rPr>
            </a:br>
            <a:r>
              <a:rPr sz="4200" b="1">
                <a:solidFill>
                  <a:srgbClr val="3E7321"/>
                </a:solidFill>
                <a:latin typeface="Menlo Regular"/>
                <a:ea typeface="Menlo Regular"/>
                <a:cs typeface="Menlo Regular"/>
                <a:sym typeface="Menlo Regular"/>
              </a:rPr>
              <a:t>  // function implementation</a:t>
            </a:r>
            <a:br>
              <a:rPr sz="4200" b="1">
                <a:solidFill>
                  <a:srgbClr val="3E7321"/>
                </a:solidFill>
                <a:latin typeface="Menlo Regular"/>
                <a:ea typeface="Menlo Regular"/>
                <a:cs typeface="Menlo Regular"/>
                <a:sym typeface="Menlo Regular"/>
              </a:rPr>
            </a:br>
            <a:r>
              <a:rPr sz="4200" b="1">
                <a:latin typeface="Menlo Regular"/>
                <a:ea typeface="Menlo Regular"/>
                <a:cs typeface="Menlo Regular"/>
                <a:sym typeface="Menlo Regular"/>
              </a:rPr>
              <a:t>}</a:t>
            </a:r>
          </a:p>
        </p:txBody>
      </p:sp>
      <p:sp>
        <p:nvSpPr>
          <p:cNvPr id="78" name="Rectangle"/>
          <p:cNvSpPr/>
          <p:nvPr/>
        </p:nvSpPr>
        <p:spPr>
          <a:xfrm>
            <a:off x="10833100" y="2425700"/>
            <a:ext cx="13335000" cy="9900412"/>
          </a:xfrm>
          <a:prstGeom prst="rect">
            <a:avLst/>
          </a:prstGeom>
          <a:solidFill>
            <a:srgbClr val="E5E6E1"/>
          </a:solidFill>
          <a:ln w="50800">
            <a:solidFill>
              <a:srgbClr val="941100"/>
            </a:solidFill>
            <a:miter lim="400000"/>
          </a:ln>
          <a:effectLst>
            <a:outerShdw blurRad="393700" dist="76200" dir="540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79" name="Rounded Rectangle"/>
          <p:cNvSpPr/>
          <p:nvPr/>
        </p:nvSpPr>
        <p:spPr>
          <a:xfrm>
            <a:off x="11153775" y="9285182"/>
            <a:ext cx="12477750" cy="1226047"/>
          </a:xfrm>
          <a:prstGeom prst="roundRect">
            <a:avLst>
              <a:gd name="adj" fmla="val 13782"/>
            </a:avLst>
          </a:prstGeom>
          <a:solidFill>
            <a:srgbClr val="FFFB00"/>
          </a:solidFill>
          <a:ln w="12700">
            <a:miter lim="400000"/>
          </a:ln>
        </p:spPr>
        <p:txBody>
          <a:bodyPr lIns="76200" tIns="76200" rIns="76200" bIns="76200" anchor="ctr"/>
          <a:lstStyle/>
          <a:p>
            <a:pPr>
              <a:defRPr sz="3600" b="1">
                <a:effectLst>
                  <a:outerShdw blurRad="38100" dist="12700" dir="5400000" rotWithShape="0">
                    <a:srgbClr val="000000">
                      <a:alpha val="50000"/>
                    </a:srgbClr>
                  </a:outerShdw>
                </a:effectLst>
                <a:latin typeface="Courier New"/>
                <a:ea typeface="Courier New"/>
                <a:cs typeface="Courier New"/>
                <a:sym typeface="Courier New"/>
              </a:defRPr>
            </a:pPr>
            <a:endParaRPr/>
          </a:p>
        </p:txBody>
      </p:sp>
      <p:sp>
        <p:nvSpPr>
          <p:cNvPr id="80" name="PlainBox&lt;std::string&gt; findBox(PlainBox&lt;std::string&gt; boxes[],…"/>
          <p:cNvSpPr/>
          <p:nvPr/>
        </p:nvSpPr>
        <p:spPr>
          <a:xfrm>
            <a:off x="10924679" y="4038600"/>
            <a:ext cx="13315950" cy="7391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800" b="1">
                <a:latin typeface="Courier New"/>
                <a:ea typeface="Courier New"/>
                <a:cs typeface="Courier New"/>
                <a:sym typeface="Courier New"/>
              </a:defRPr>
            </a:pPr>
            <a:r>
              <a:rPr dirty="0" err="1"/>
              <a:t>PlainBox</a:t>
            </a:r>
            <a:r>
              <a:rPr dirty="0"/>
              <a:t>&lt;std::string&gt; </a:t>
            </a:r>
            <a:r>
              <a:rPr dirty="0" err="1"/>
              <a:t>findBox</a:t>
            </a:r>
            <a:r>
              <a:rPr dirty="0"/>
              <a:t>(</a:t>
            </a:r>
            <a:r>
              <a:rPr dirty="0" err="1"/>
              <a:t>PlainBox</a:t>
            </a:r>
            <a:r>
              <a:rPr dirty="0"/>
              <a:t>&lt;std::string&gt; boxes[], </a:t>
            </a:r>
          </a:p>
          <a:p>
            <a:pPr algn="l" defTabSz="685800">
              <a:tabLst>
                <a:tab pos="495300" algn="l"/>
              </a:tabLst>
              <a:defRPr sz="2800" b="1">
                <a:latin typeface="Courier New"/>
                <a:ea typeface="Courier New"/>
                <a:cs typeface="Courier New"/>
                <a:sym typeface="Courier New"/>
              </a:defRPr>
            </a:pPr>
            <a:r>
              <a:rPr dirty="0"/>
              <a:t>                         </a:t>
            </a:r>
            <a:r>
              <a:rPr dirty="0">
                <a:solidFill>
                  <a:srgbClr val="0433FF"/>
                </a:solidFill>
              </a:rPr>
              <a:t>int</a:t>
            </a:r>
            <a:r>
              <a:rPr dirty="0"/>
              <a:t> size, std::string target)</a:t>
            </a:r>
          </a:p>
          <a:p>
            <a:pPr algn="l" defTabSz="685800">
              <a:tabLst>
                <a:tab pos="495300" algn="l"/>
              </a:tabLst>
              <a:defRPr sz="2800" b="1">
                <a:latin typeface="Courier New"/>
                <a:ea typeface="Courier New"/>
                <a:cs typeface="Courier New"/>
                <a:sym typeface="Courier New"/>
              </a:defRPr>
            </a:pPr>
            <a:r>
              <a:rPr dirty="0"/>
              <a:t>{</a:t>
            </a:r>
          </a:p>
          <a:p>
            <a:pPr algn="l" defTabSz="685800">
              <a:tabLst>
                <a:tab pos="495300" algn="l"/>
              </a:tabLst>
              <a:defRPr sz="2800" b="1">
                <a:latin typeface="Courier New"/>
                <a:ea typeface="Courier New"/>
                <a:cs typeface="Courier New"/>
                <a:sym typeface="Courier New"/>
              </a:defRPr>
            </a:pPr>
            <a:r>
              <a:rPr dirty="0"/>
              <a:t>   </a:t>
            </a:r>
            <a:r>
              <a:rPr dirty="0">
                <a:solidFill>
                  <a:srgbClr val="0433FF"/>
                </a:solidFill>
              </a:rPr>
              <a:t>int</a:t>
            </a:r>
            <a:r>
              <a:rPr dirty="0"/>
              <a:t> index = </a:t>
            </a:r>
            <a:r>
              <a:rPr dirty="0">
                <a:solidFill>
                  <a:srgbClr val="272AD8"/>
                </a:solidFill>
              </a:rPr>
              <a:t>0</a:t>
            </a:r>
            <a:r>
              <a:rPr dirty="0"/>
              <a:t>;</a:t>
            </a:r>
          </a:p>
          <a:p>
            <a:pPr algn="l" defTabSz="685800">
              <a:tabLst>
                <a:tab pos="495300" algn="l"/>
              </a:tabLst>
              <a:defRPr sz="2800" b="1">
                <a:latin typeface="Courier New"/>
                <a:ea typeface="Courier New"/>
                <a:cs typeface="Courier New"/>
                <a:sym typeface="Courier New"/>
              </a:defRPr>
            </a:pPr>
            <a:r>
              <a:rPr dirty="0"/>
              <a:t>   </a:t>
            </a:r>
            <a:r>
              <a:rPr dirty="0">
                <a:solidFill>
                  <a:srgbClr val="0433FF"/>
                </a:solidFill>
              </a:rPr>
              <a:t>bool</a:t>
            </a:r>
            <a:r>
              <a:rPr dirty="0"/>
              <a:t> found = </a:t>
            </a:r>
            <a:r>
              <a:rPr dirty="0">
                <a:solidFill>
                  <a:srgbClr val="0433FF"/>
                </a:solidFill>
              </a:rPr>
              <a:t>false</a:t>
            </a:r>
            <a:r>
              <a:rPr dirty="0"/>
              <a:t>;</a:t>
            </a:r>
          </a:p>
          <a:p>
            <a:pPr algn="l" defTabSz="685800">
              <a:tabLst>
                <a:tab pos="495300" algn="l"/>
              </a:tabLst>
              <a:defRPr sz="2800" b="1">
                <a:latin typeface="Courier New"/>
                <a:ea typeface="Courier New"/>
                <a:cs typeface="Courier New"/>
                <a:sym typeface="Courier New"/>
              </a:defRPr>
            </a:pPr>
            <a:r>
              <a:rPr dirty="0"/>
              <a:t>   </a:t>
            </a:r>
            <a:r>
              <a:rPr dirty="0">
                <a:solidFill>
                  <a:srgbClr val="0433FF"/>
                </a:solidFill>
              </a:rPr>
              <a:t>while</a:t>
            </a:r>
            <a:r>
              <a:rPr dirty="0"/>
              <a:t> (!found &amp;&amp; (index &lt; size))</a:t>
            </a:r>
          </a:p>
          <a:p>
            <a:pPr algn="l" defTabSz="685800">
              <a:tabLst>
                <a:tab pos="495300" algn="l"/>
              </a:tabLst>
              <a:defRPr sz="2800" b="1">
                <a:latin typeface="Courier New"/>
                <a:ea typeface="Courier New"/>
                <a:cs typeface="Courier New"/>
                <a:sym typeface="Courier New"/>
              </a:defRPr>
            </a:pPr>
            <a:r>
              <a:rPr dirty="0"/>
              <a:t>   {</a:t>
            </a:r>
          </a:p>
          <a:p>
            <a:pPr algn="l" defTabSz="685800">
              <a:tabLst>
                <a:tab pos="495300" algn="l"/>
              </a:tabLst>
              <a:defRPr sz="2800" b="1">
                <a:latin typeface="Courier New"/>
                <a:ea typeface="Courier New"/>
                <a:cs typeface="Courier New"/>
                <a:sym typeface="Courier New"/>
              </a:defRPr>
            </a:pPr>
            <a:r>
              <a:rPr dirty="0"/>
              <a:t>      </a:t>
            </a:r>
            <a:r>
              <a:rPr dirty="0">
                <a:solidFill>
                  <a:srgbClr val="0433FF"/>
                </a:solidFill>
              </a:rPr>
              <a:t>if</a:t>
            </a:r>
            <a:r>
              <a:rPr dirty="0"/>
              <a:t> (target == boxes[index].</a:t>
            </a:r>
            <a:r>
              <a:rPr dirty="0" err="1"/>
              <a:t>getItem</a:t>
            </a:r>
            <a:r>
              <a:rPr dirty="0"/>
              <a:t>())</a:t>
            </a:r>
          </a:p>
          <a:p>
            <a:pPr algn="l" defTabSz="685800">
              <a:tabLst>
                <a:tab pos="495300" algn="l"/>
              </a:tabLst>
              <a:defRPr sz="2800" b="1">
                <a:latin typeface="Courier New"/>
                <a:ea typeface="Courier New"/>
                <a:cs typeface="Courier New"/>
                <a:sym typeface="Courier New"/>
              </a:defRPr>
            </a:pPr>
            <a:r>
              <a:rPr dirty="0"/>
              <a:t>         found = </a:t>
            </a:r>
            <a:r>
              <a:rPr dirty="0">
                <a:solidFill>
                  <a:srgbClr val="0433FF"/>
                </a:solidFill>
              </a:rPr>
              <a:t>true</a:t>
            </a:r>
            <a:r>
              <a:rPr dirty="0"/>
              <a:t>;</a:t>
            </a:r>
          </a:p>
          <a:p>
            <a:pPr algn="l" defTabSz="685800">
              <a:tabLst>
                <a:tab pos="495300" algn="l"/>
              </a:tabLst>
              <a:defRPr sz="2800" b="1">
                <a:latin typeface="Courier New"/>
                <a:ea typeface="Courier New"/>
                <a:cs typeface="Courier New"/>
                <a:sym typeface="Courier New"/>
              </a:defRPr>
            </a:pPr>
            <a:r>
              <a:rPr dirty="0"/>
              <a:t>      </a:t>
            </a:r>
            <a:r>
              <a:rPr dirty="0">
                <a:solidFill>
                  <a:srgbClr val="0433FF"/>
                </a:solidFill>
              </a:rPr>
              <a:t>else</a:t>
            </a:r>
          </a:p>
          <a:p>
            <a:pPr algn="l" defTabSz="685800">
              <a:tabLst>
                <a:tab pos="495300" algn="l"/>
              </a:tabLst>
              <a:defRPr sz="2800" b="1">
                <a:latin typeface="Courier New"/>
                <a:ea typeface="Courier New"/>
                <a:cs typeface="Courier New"/>
                <a:sym typeface="Courier New"/>
              </a:defRPr>
            </a:pPr>
            <a:r>
              <a:rPr dirty="0"/>
              <a:t>         index++;</a:t>
            </a:r>
          </a:p>
          <a:p>
            <a:pPr algn="l" defTabSz="685800">
              <a:tabLst>
                <a:tab pos="495300" algn="l"/>
              </a:tabLst>
              <a:defRPr sz="2800" b="1">
                <a:solidFill>
                  <a:srgbClr val="008400"/>
                </a:solidFill>
                <a:latin typeface="Courier New"/>
                <a:ea typeface="Courier New"/>
                <a:cs typeface="Courier New"/>
                <a:sym typeface="Courier New"/>
              </a:defRPr>
            </a:pPr>
            <a:r>
              <a:rPr dirty="0">
                <a:solidFill>
                  <a:srgbClr val="000000"/>
                </a:solidFill>
              </a:rPr>
              <a:t>   } </a:t>
            </a:r>
            <a:r>
              <a:rPr dirty="0"/>
              <a:t>// end while</a:t>
            </a:r>
            <a:endParaRPr dirty="0">
              <a:solidFill>
                <a:srgbClr val="000000"/>
              </a:solidFill>
            </a:endParaRPr>
          </a:p>
          <a:p>
            <a:pPr algn="l" defTabSz="685800">
              <a:tabLst>
                <a:tab pos="495300" algn="l"/>
              </a:tabLst>
              <a:defRPr sz="2800" b="1">
                <a:latin typeface="Courier New"/>
                <a:ea typeface="Courier New"/>
                <a:cs typeface="Courier New"/>
                <a:sym typeface="Courier New"/>
              </a:defRPr>
            </a:pPr>
            <a:r>
              <a:rPr dirty="0"/>
              <a:t>   </a:t>
            </a:r>
          </a:p>
          <a:p>
            <a:pPr algn="l" defTabSz="685800">
              <a:tabLst>
                <a:tab pos="495300" algn="l"/>
              </a:tabLst>
              <a:defRPr sz="2800" b="1">
                <a:solidFill>
                  <a:srgbClr val="008400"/>
                </a:solidFill>
                <a:latin typeface="Courier New"/>
                <a:ea typeface="Courier New"/>
                <a:cs typeface="Courier New"/>
                <a:sym typeface="Courier New"/>
              </a:defRPr>
            </a:pPr>
            <a:r>
              <a:rPr dirty="0">
                <a:solidFill>
                  <a:srgbClr val="000000"/>
                </a:solidFill>
              </a:rPr>
              <a:t>   </a:t>
            </a:r>
            <a:r>
              <a:rPr dirty="0">
                <a:solidFill>
                  <a:srgbClr val="0433FF"/>
                </a:solidFill>
              </a:rPr>
              <a:t>if</a:t>
            </a:r>
            <a:r>
              <a:rPr dirty="0">
                <a:solidFill>
                  <a:srgbClr val="000000"/>
                </a:solidFill>
              </a:rPr>
              <a:t> (!found)</a:t>
            </a:r>
            <a:br>
              <a:rPr dirty="0">
                <a:solidFill>
                  <a:srgbClr val="000000"/>
                </a:solidFill>
              </a:rPr>
            </a:br>
            <a:r>
              <a:rPr dirty="0">
                <a:solidFill>
                  <a:srgbClr val="000000"/>
                </a:solidFill>
              </a:rPr>
              <a:t>         </a:t>
            </a:r>
            <a:r>
              <a:rPr dirty="0">
                <a:solidFill>
                  <a:srgbClr val="0433FF"/>
                </a:solidFill>
              </a:rPr>
              <a:t>throw</a:t>
            </a:r>
            <a:r>
              <a:rPr dirty="0">
                <a:solidFill>
                  <a:srgbClr val="000000"/>
                </a:solidFill>
              </a:rPr>
              <a:t> std::</a:t>
            </a:r>
            <a:r>
              <a:rPr dirty="0" err="1">
                <a:solidFill>
                  <a:srgbClr val="000000"/>
                </a:solidFill>
              </a:rPr>
              <a:t>logic_error</a:t>
            </a:r>
            <a:r>
              <a:rPr dirty="0">
                <a:solidFill>
                  <a:srgbClr val="000000"/>
                </a:solidFill>
              </a:rPr>
              <a:t>("Target not found");</a:t>
            </a:r>
          </a:p>
          <a:p>
            <a:pPr algn="l" defTabSz="685800">
              <a:tabLst>
                <a:tab pos="495300" algn="l"/>
              </a:tabLst>
              <a:defRPr sz="2800" b="1">
                <a:solidFill>
                  <a:srgbClr val="008400"/>
                </a:solidFill>
                <a:latin typeface="Courier New"/>
                <a:ea typeface="Courier New"/>
                <a:cs typeface="Courier New"/>
                <a:sym typeface="Courier New"/>
              </a:defRPr>
            </a:pPr>
            <a:endParaRPr dirty="0">
              <a:solidFill>
                <a:srgbClr val="000000"/>
              </a:solidFill>
            </a:endParaRPr>
          </a:p>
          <a:p>
            <a:pPr algn="l" defTabSz="685800">
              <a:tabLst>
                <a:tab pos="495300" algn="l"/>
              </a:tabLst>
              <a:defRPr sz="2800" b="1">
                <a:latin typeface="Courier New"/>
                <a:ea typeface="Courier New"/>
                <a:cs typeface="Courier New"/>
                <a:sym typeface="Courier New"/>
              </a:defRPr>
            </a:pPr>
            <a:r>
              <a:rPr dirty="0"/>
              <a:t>   </a:t>
            </a:r>
            <a:r>
              <a:rPr dirty="0">
                <a:solidFill>
                  <a:srgbClr val="0433FF"/>
                </a:solidFill>
              </a:rPr>
              <a:t>return</a:t>
            </a:r>
            <a:r>
              <a:rPr dirty="0"/>
              <a:t> boxes[index];</a:t>
            </a:r>
          </a:p>
          <a:p>
            <a:pPr algn="l" defTabSz="685800">
              <a:tabLst>
                <a:tab pos="495300" algn="l"/>
              </a:tabLst>
              <a:defRPr sz="2800" b="1">
                <a:solidFill>
                  <a:srgbClr val="008400"/>
                </a:solidFill>
                <a:latin typeface="Courier New"/>
                <a:ea typeface="Courier New"/>
                <a:cs typeface="Courier New"/>
                <a:sym typeface="Courier New"/>
              </a:defRPr>
            </a:pPr>
            <a:r>
              <a:rPr dirty="0">
                <a:solidFill>
                  <a:srgbClr val="000000"/>
                </a:solidFill>
              </a:rPr>
              <a:t>} </a:t>
            </a:r>
            <a:r>
              <a:rPr dirty="0"/>
              <a:t>// end </a:t>
            </a:r>
            <a:r>
              <a:rPr dirty="0" err="1"/>
              <a:t>findBox</a:t>
            </a:r>
            <a:endParaRPr dirty="0"/>
          </a:p>
        </p:txBody>
      </p:sp>
      <p:sp>
        <p:nvSpPr>
          <p:cNvPr id="81" name="Rectangle"/>
          <p:cNvSpPr/>
          <p:nvPr/>
        </p:nvSpPr>
        <p:spPr>
          <a:xfrm>
            <a:off x="11614150" y="8963917"/>
            <a:ext cx="2336602" cy="503933"/>
          </a:xfrm>
          <a:prstGeom prst="rect">
            <a:avLst/>
          </a:prstGeom>
          <a:solidFill>
            <a:srgbClr val="E5E6E1"/>
          </a:solidFill>
          <a:ln w="12700">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2" name="// Function to search an array of PlainBox&lt;string&gt; objects…"/>
          <p:cNvSpPr/>
          <p:nvPr/>
        </p:nvSpPr>
        <p:spPr>
          <a:xfrm>
            <a:off x="10877550" y="2628899"/>
            <a:ext cx="12541995" cy="1333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lgn="l" defTabSz="685800">
              <a:tabLst>
                <a:tab pos="495300" algn="l"/>
              </a:tabLst>
              <a:defRPr sz="2800" b="1">
                <a:solidFill>
                  <a:srgbClr val="108513"/>
                </a:solidFill>
                <a:latin typeface="Courier New"/>
                <a:ea typeface="Courier New"/>
                <a:cs typeface="Courier New"/>
                <a:sym typeface="Courier New"/>
              </a:defRPr>
            </a:pPr>
            <a:r>
              <a:t>// Function to search an array of PlainBox&lt;string&gt; objects</a:t>
            </a:r>
          </a:p>
          <a:p>
            <a:pPr algn="l" defTabSz="685800">
              <a:tabLst>
                <a:tab pos="495300" algn="l"/>
              </a:tabLst>
              <a:defRPr sz="2800" b="1">
                <a:solidFill>
                  <a:srgbClr val="108513"/>
                </a:solidFill>
                <a:latin typeface="Courier New"/>
                <a:ea typeface="Courier New"/>
                <a:cs typeface="Courier New"/>
                <a:sym typeface="Courier New"/>
              </a:defRPr>
            </a:pPr>
            <a:r>
              <a:t>// for a specific target item</a:t>
            </a:r>
          </a:p>
          <a:p>
            <a:pPr algn="l" defTabSz="685800">
              <a:tabLst>
                <a:tab pos="495300" algn="l"/>
              </a:tabLst>
              <a:defRPr sz="2800" b="1">
                <a:solidFill>
                  <a:srgbClr val="108513"/>
                </a:solidFill>
                <a:latin typeface="Courier New"/>
                <a:ea typeface="Courier New"/>
                <a:cs typeface="Courier New"/>
                <a:sym typeface="Courier New"/>
              </a:defRPr>
            </a:pPr>
            <a:r>
              <a:t>// Returns PlainBox containing the item.</a:t>
            </a:r>
          </a:p>
        </p:txBody>
      </p:sp>
      <p:sp>
        <p:nvSpPr>
          <p:cNvPr id="83" name="Rectangle"/>
          <p:cNvSpPr/>
          <p:nvPr/>
        </p:nvSpPr>
        <p:spPr>
          <a:xfrm>
            <a:off x="12680751" y="9455150"/>
            <a:ext cx="9803806" cy="746423"/>
          </a:xfrm>
          <a:prstGeom prst="rect">
            <a:avLst/>
          </a:prstGeom>
          <a:solidFill>
            <a:srgbClr val="E5E6E1"/>
          </a:solidFill>
          <a:ln w="12700">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spd="med" p14:dur="699">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76"/>
                                        </p:tgtEl>
                                        <p:attrNameLst>
                                          <p:attrName>style.visibility</p:attrName>
                                        </p:attrNameLst>
                                      </p:cBhvr>
                                      <p:to>
                                        <p:strVal val="visible"/>
                                      </p:to>
                                    </p:set>
                                    <p:anim calcmode="lin" valueType="num">
                                      <p:cBhvr>
                                        <p:cTn id="7" dur="750" fill="hold"/>
                                        <p:tgtEl>
                                          <p:spTgt spid="76"/>
                                        </p:tgtEl>
                                        <p:attrNameLst>
                                          <p:attrName>ppt_w</p:attrName>
                                        </p:attrNameLst>
                                      </p:cBhvr>
                                      <p:tavLst>
                                        <p:tav tm="0">
                                          <p:val>
                                            <p:strVal val="4*#ppt_w"/>
                                          </p:val>
                                        </p:tav>
                                        <p:tav tm="100000">
                                          <p:val>
                                            <p:strVal val="#ppt_w"/>
                                          </p:val>
                                        </p:tav>
                                      </p:tavLst>
                                    </p:anim>
                                    <p:anim calcmode="lin" valueType="num">
                                      <p:cBhvr>
                                        <p:cTn id="8" dur="750" fill="hold"/>
                                        <p:tgtEl>
                                          <p:spTgt spid="76"/>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10" presetClass="entr" fill="hold" grpId="0" nodeType="afterEffect">
                                  <p:stCondLst>
                                    <p:cond delay="0"/>
                                  </p:stCondLst>
                                  <p:iterate>
                                    <p:tmAbs val="0"/>
                                  </p:iterate>
                                  <p:childTnLst>
                                    <p:set>
                                      <p:cBhvr>
                                        <p:cTn id="11" fill="hold"/>
                                        <p:tgtEl>
                                          <p:spTgt spid="77">
                                            <p:bg/>
                                          </p:spTgt>
                                        </p:tgtEl>
                                        <p:attrNameLst>
                                          <p:attrName>style.visibility</p:attrName>
                                        </p:attrNameLst>
                                      </p:cBhvr>
                                      <p:to>
                                        <p:strVal val="visible"/>
                                      </p:to>
                                    </p:set>
                                    <p:animEffect transition="in" filter="fade">
                                      <p:cBhvr>
                                        <p:cTn id="12" dur="500"/>
                                        <p:tgtEl>
                                          <p:spTgt spid="77">
                                            <p:bg/>
                                          </p:spTgt>
                                        </p:tgtEl>
                                      </p:cBhvr>
                                    </p:animEffect>
                                  </p:childTnLst>
                                </p:cTn>
                              </p:par>
                              <p:par>
                                <p:cTn id="13" presetID="10" presetClass="entr" presetSubtype="0" fill="hold" grpId="0" nodeType="withEffect">
                                  <p:stCondLst>
                                    <p:cond delay="0"/>
                                  </p:stCondLst>
                                  <p:iterate>
                                    <p:tmAbs val="0"/>
                                  </p:iterate>
                                  <p:childTnLst>
                                    <p:set>
                                      <p:cBhvr>
                                        <p:cTn id="14" fill="hold"/>
                                        <p:tgtEl>
                                          <p:spTgt spid="77">
                                            <p:txEl>
                                              <p:pRg st="0" end="0"/>
                                            </p:txEl>
                                          </p:spTgt>
                                        </p:tgtEl>
                                        <p:attrNameLst>
                                          <p:attrName>style.visibility</p:attrName>
                                        </p:attrNameLst>
                                      </p:cBhvr>
                                      <p:to>
                                        <p:strVal val="visible"/>
                                      </p:to>
                                    </p:set>
                                    <p:animEffect transition="in" filter="fade">
                                      <p:cBhvr>
                                        <p:cTn id="15" dur="500"/>
                                        <p:tgtEl>
                                          <p:spTgt spid="77">
                                            <p:txEl>
                                              <p:pRg st="0" end="0"/>
                                            </p:txEl>
                                          </p:spTgt>
                                        </p:tgtEl>
                                      </p:cBhvr>
                                    </p:animEffect>
                                  </p:childTnLst>
                                </p:cTn>
                              </p:par>
                            </p:childTnLst>
                          </p:cTn>
                        </p:par>
                        <p:par>
                          <p:cTn id="16" fill="hold">
                            <p:stCondLst>
                              <p:cond delay="1250"/>
                            </p:stCondLst>
                            <p:childTnLst>
                              <p:par>
                                <p:cTn id="17" presetID="2" presetClass="entr" presetSubtype="4" fill="hold" grpId="0" nodeType="afterEffect">
                                  <p:stCondLst>
                                    <p:cond delay="0"/>
                                  </p:stCondLst>
                                  <p:iterate>
                                    <p:tmAbs val="0"/>
                                  </p:iterate>
                                  <p:childTnLst>
                                    <p:set>
                                      <p:cBhvr>
                                        <p:cTn id="18" fill="hold"/>
                                        <p:tgtEl>
                                          <p:spTgt spid="78"/>
                                        </p:tgtEl>
                                        <p:attrNameLst>
                                          <p:attrName>style.visibility</p:attrName>
                                        </p:attrNameLst>
                                      </p:cBhvr>
                                      <p:to>
                                        <p:strVal val="visible"/>
                                      </p:to>
                                    </p:set>
                                    <p:anim calcmode="lin" valueType="num">
                                      <p:cBhvr>
                                        <p:cTn id="19" dur="500" fill="hold"/>
                                        <p:tgtEl>
                                          <p:spTgt spid="78"/>
                                        </p:tgtEl>
                                        <p:attrNameLst>
                                          <p:attrName>ppt_x</p:attrName>
                                        </p:attrNameLst>
                                      </p:cBhvr>
                                      <p:tavLst>
                                        <p:tav tm="0">
                                          <p:val>
                                            <p:strVal val="#ppt_x"/>
                                          </p:val>
                                        </p:tav>
                                        <p:tav tm="100000">
                                          <p:val>
                                            <p:strVal val="#ppt_x"/>
                                          </p:val>
                                        </p:tav>
                                      </p:tavLst>
                                    </p:anim>
                                    <p:anim calcmode="lin" valueType="num">
                                      <p:cBhvr>
                                        <p:cTn id="20" dur="500" fill="hold"/>
                                        <p:tgtEl>
                                          <p:spTgt spid="78"/>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10" presetClass="entr" fill="hold" grpId="0" nodeType="afterEffect">
                                  <p:stCondLst>
                                    <p:cond delay="0"/>
                                  </p:stCondLst>
                                  <p:iterate>
                                    <p:tmAbs val="0"/>
                                  </p:iterate>
                                  <p:childTnLst>
                                    <p:set>
                                      <p:cBhvr>
                                        <p:cTn id="23" fill="hold"/>
                                        <p:tgtEl>
                                          <p:spTgt spid="83"/>
                                        </p:tgtEl>
                                        <p:attrNameLst>
                                          <p:attrName>style.visibility</p:attrName>
                                        </p:attrNameLst>
                                      </p:cBhvr>
                                      <p:to>
                                        <p:strVal val="visible"/>
                                      </p:to>
                                    </p:set>
                                    <p:animEffect transition="in" filter="fade">
                                      <p:cBhvr>
                                        <p:cTn id="24" dur="250"/>
                                        <p:tgtEl>
                                          <p:spTgt spid="83"/>
                                        </p:tgtEl>
                                      </p:cBhvr>
                                    </p:animEffect>
                                  </p:childTnLst>
                                </p:cTn>
                              </p:par>
                            </p:childTnLst>
                          </p:cTn>
                        </p:par>
                        <p:par>
                          <p:cTn id="25" fill="hold">
                            <p:stCondLst>
                              <p:cond delay="2000"/>
                            </p:stCondLst>
                            <p:childTnLst>
                              <p:par>
                                <p:cTn id="26" presetID="10" presetClass="entr" fill="hold" grpId="0" nodeType="afterEffect">
                                  <p:stCondLst>
                                    <p:cond delay="0"/>
                                  </p:stCondLst>
                                  <p:iterate>
                                    <p:tmAbs val="0"/>
                                  </p:iterate>
                                  <p:childTnLst>
                                    <p:set>
                                      <p:cBhvr>
                                        <p:cTn id="27" fill="hold"/>
                                        <p:tgtEl>
                                          <p:spTgt spid="81"/>
                                        </p:tgtEl>
                                        <p:attrNameLst>
                                          <p:attrName>style.visibility</p:attrName>
                                        </p:attrNameLst>
                                      </p:cBhvr>
                                      <p:to>
                                        <p:strVal val="visible"/>
                                      </p:to>
                                    </p:set>
                                    <p:animEffect transition="in" filter="fade">
                                      <p:cBhvr>
                                        <p:cTn id="28" dur="250"/>
                                        <p:tgtEl>
                                          <p:spTgt spid="81"/>
                                        </p:tgtEl>
                                      </p:cBhvr>
                                    </p:animEffect>
                                  </p:childTnLst>
                                </p:cTn>
                              </p:par>
                            </p:childTnLst>
                          </p:cTn>
                        </p:par>
                        <p:par>
                          <p:cTn id="29" fill="hold">
                            <p:stCondLst>
                              <p:cond delay="2250"/>
                            </p:stCondLst>
                            <p:childTnLst>
                              <p:par>
                                <p:cTn id="30" presetID="1" presetClass="entr" presetSubtype="0" fill="hold" grpId="0" nodeType="afterEffect">
                                  <p:stCondLst>
                                    <p:cond delay="0"/>
                                  </p:stCondLst>
                                  <p:iterate type="lt">
                                    <p:tmAbs val="100"/>
                                  </p:iterate>
                                  <p:childTnLst>
                                    <p:set>
                                      <p:cBhvr>
                                        <p:cTn id="31" fill="hold"/>
                                        <p:tgtEl>
                                          <p:spTgt spid="82"/>
                                        </p:tgtEl>
                                        <p:attrNameLst>
                                          <p:attrName>style.visibility</p:attrName>
                                        </p:attrNameLst>
                                      </p:cBhvr>
                                      <p:to>
                                        <p:strVal val="visible"/>
                                      </p:to>
                                    </p:set>
                                  </p:childTnLst>
                                </p:cTn>
                              </p:par>
                            </p:childTnLst>
                          </p:cTn>
                        </p:par>
                        <p:par>
                          <p:cTn id="32" fill="hold">
                            <p:stCondLst>
                              <p:cond delay="2250"/>
                            </p:stCondLst>
                            <p:childTnLst>
                              <p:par>
                                <p:cTn id="33" presetID="1" presetClass="entr" presetSubtype="0" fill="hold" grpId="0" nodeType="afterEffect">
                                  <p:stCondLst>
                                    <p:cond delay="0"/>
                                  </p:stCondLst>
                                  <p:iterate type="lt">
                                    <p:tmAbs val="100"/>
                                  </p:iterate>
                                  <p:childTnLst>
                                    <p:set>
                                      <p:cBhvr>
                                        <p:cTn id="34" fill="hold"/>
                                        <p:tgtEl>
                                          <p:spTgt spid="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fill="hold" grpId="0" nodeType="clickEffect">
                                  <p:stCondLst>
                                    <p:cond delay="0"/>
                                  </p:stCondLst>
                                  <p:iterate>
                                    <p:tmAbs val="0"/>
                                  </p:iterate>
                                  <p:childTnLst>
                                    <p:set>
                                      <p:cBhvr>
                                        <p:cTn id="38" fill="hold"/>
                                        <p:tgtEl>
                                          <p:spTgt spid="77">
                                            <p:txEl>
                                              <p:pRg st="1" end="1"/>
                                            </p:txEl>
                                          </p:spTgt>
                                        </p:tgtEl>
                                        <p:attrNameLst>
                                          <p:attrName>style.visibility</p:attrName>
                                        </p:attrNameLst>
                                      </p:cBhvr>
                                      <p:to>
                                        <p:strVal val="visible"/>
                                      </p:to>
                                    </p:set>
                                    <p:animEffect transition="in" filter="fade">
                                      <p:cBhvr>
                                        <p:cTn id="39" dur="500"/>
                                        <p:tgtEl>
                                          <p:spTgt spid="77">
                                            <p:txEl>
                                              <p:pRg st="1" end="1"/>
                                            </p:txEl>
                                          </p:spTgt>
                                        </p:tgtEl>
                                      </p:cBhvr>
                                    </p:animEffect>
                                  </p:childTnLst>
                                </p:cTn>
                              </p:par>
                            </p:childTnLst>
                          </p:cTn>
                        </p:par>
                        <p:par>
                          <p:cTn id="40" fill="hold">
                            <p:stCondLst>
                              <p:cond delay="500"/>
                            </p:stCondLst>
                            <p:childTnLst>
                              <p:par>
                                <p:cTn id="41" presetID="22" presetClass="exit" presetSubtype="8" fill="hold" grpId="1" nodeType="afterEffect">
                                  <p:stCondLst>
                                    <p:cond delay="0"/>
                                  </p:stCondLst>
                                  <p:iterate>
                                    <p:tmAbs val="0"/>
                                  </p:iterate>
                                  <p:childTnLst>
                                    <p:animEffect transition="out" filter="wipe(left)">
                                      <p:cBhvr>
                                        <p:cTn id="42" dur="500" fill="hold"/>
                                        <p:tgtEl>
                                          <p:spTgt spid="81"/>
                                        </p:tgtEl>
                                      </p:cBhvr>
                                    </p:animEffect>
                                    <p:set>
                                      <p:cBhvr>
                                        <p:cTn id="43" fill="hold">
                                          <p:stCondLst>
                                            <p:cond delay="499"/>
                                          </p:stCondLst>
                                        </p:cTn>
                                        <p:tgtEl>
                                          <p:spTgt spid="8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fill="hold" grpId="0" nodeType="clickEffect">
                                  <p:stCondLst>
                                    <p:cond delay="0"/>
                                  </p:stCondLst>
                                  <p:iterate>
                                    <p:tmAbs val="0"/>
                                  </p:iterate>
                                  <p:childTnLst>
                                    <p:set>
                                      <p:cBhvr>
                                        <p:cTn id="47" fill="hold"/>
                                        <p:tgtEl>
                                          <p:spTgt spid="77">
                                            <p:txEl>
                                              <p:pRg st="2" end="2"/>
                                            </p:txEl>
                                          </p:spTgt>
                                        </p:tgtEl>
                                        <p:attrNameLst>
                                          <p:attrName>style.visibility</p:attrName>
                                        </p:attrNameLst>
                                      </p:cBhvr>
                                      <p:to>
                                        <p:strVal val="visible"/>
                                      </p:to>
                                    </p:set>
                                    <p:animEffect transition="in" filter="fade">
                                      <p:cBhvr>
                                        <p:cTn id="48" dur="500"/>
                                        <p:tgtEl>
                                          <p:spTgt spid="77">
                                            <p:txEl>
                                              <p:pRg st="2" end="2"/>
                                            </p:txEl>
                                          </p:spTgt>
                                        </p:tgtEl>
                                      </p:cBhvr>
                                    </p:animEffect>
                                  </p:childTnLst>
                                </p:cTn>
                              </p:par>
                            </p:childTnLst>
                          </p:cTn>
                        </p:par>
                        <p:par>
                          <p:cTn id="49" fill="hold">
                            <p:stCondLst>
                              <p:cond delay="500"/>
                            </p:stCondLst>
                            <p:childTnLst>
                              <p:par>
                                <p:cTn id="50" presetID="22" presetClass="exit" presetSubtype="8" fill="hold" grpId="1" nodeType="afterEffect">
                                  <p:stCondLst>
                                    <p:cond delay="0"/>
                                  </p:stCondLst>
                                  <p:iterate>
                                    <p:tmAbs val="0"/>
                                  </p:iterate>
                                  <p:childTnLst>
                                    <p:animEffect transition="out" filter="wipe(left)">
                                      <p:cBhvr>
                                        <p:cTn id="51" dur="500" fill="hold"/>
                                        <p:tgtEl>
                                          <p:spTgt spid="83"/>
                                        </p:tgtEl>
                                      </p:cBhvr>
                                    </p:animEffect>
                                    <p:set>
                                      <p:cBhvr>
                                        <p:cTn id="52" fill="hold">
                                          <p:stCondLst>
                                            <p:cond delay="499"/>
                                          </p:stCondLst>
                                        </p:cTn>
                                        <p:tgtEl>
                                          <p:spTgt spid="83"/>
                                        </p:tgtEl>
                                        <p:attrNameLst>
                                          <p:attrName>style.visibility</p:attrName>
                                        </p:attrNameLst>
                                      </p:cBhvr>
                                      <p:to>
                                        <p:strVal val="hidden"/>
                                      </p:to>
                                    </p:set>
                                  </p:childTnLst>
                                </p:cTn>
                              </p:par>
                            </p:childTnLst>
                          </p:cTn>
                        </p:par>
                        <p:par>
                          <p:cTn id="53" fill="hold">
                            <p:stCondLst>
                              <p:cond delay="1000"/>
                            </p:stCondLst>
                            <p:childTnLst>
                              <p:par>
                                <p:cTn id="54" presetID="23" presetClass="entr" presetSubtype="16" fill="hold" grpId="0" nodeType="afterEffect">
                                  <p:stCondLst>
                                    <p:cond delay="0"/>
                                  </p:stCondLst>
                                  <p:iterate>
                                    <p:tmAbs val="0"/>
                                  </p:iterate>
                                  <p:childTnLst>
                                    <p:set>
                                      <p:cBhvr>
                                        <p:cTn id="55" fill="hold"/>
                                        <p:tgtEl>
                                          <p:spTgt spid="79"/>
                                        </p:tgtEl>
                                        <p:attrNameLst>
                                          <p:attrName>style.visibility</p:attrName>
                                        </p:attrNameLst>
                                      </p:cBhvr>
                                      <p:to>
                                        <p:strVal val="visible"/>
                                      </p:to>
                                    </p:set>
                                    <p:anim calcmode="lin" valueType="num">
                                      <p:cBhvr>
                                        <p:cTn id="56" dur="100" fill="hold"/>
                                        <p:tgtEl>
                                          <p:spTgt spid="79"/>
                                        </p:tgtEl>
                                        <p:attrNameLst>
                                          <p:attrName>ppt_w</p:attrName>
                                        </p:attrNameLst>
                                      </p:cBhvr>
                                      <p:tavLst>
                                        <p:tav tm="0">
                                          <p:val>
                                            <p:fltVal val="0"/>
                                          </p:val>
                                        </p:tav>
                                        <p:tav tm="100000">
                                          <p:val>
                                            <p:strVal val="#ppt_w"/>
                                          </p:val>
                                        </p:tav>
                                      </p:tavLst>
                                    </p:anim>
                                    <p:anim calcmode="lin" valueType="num">
                                      <p:cBhvr>
                                        <p:cTn id="57" dur="100" fill="hold"/>
                                        <p:tgtEl>
                                          <p:spTgt spid="79"/>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fill="hold" grpId="0" nodeType="clickEffect">
                                  <p:stCondLst>
                                    <p:cond delay="0"/>
                                  </p:stCondLst>
                                  <p:iterate>
                                    <p:tmAbs val="0"/>
                                  </p:iterate>
                                  <p:childTnLst>
                                    <p:set>
                                      <p:cBhvr>
                                        <p:cTn id="61" fill="hold"/>
                                        <p:tgtEl>
                                          <p:spTgt spid="77">
                                            <p:txEl>
                                              <p:pRg st="3" end="3"/>
                                            </p:txEl>
                                          </p:spTgt>
                                        </p:tgtEl>
                                        <p:attrNameLst>
                                          <p:attrName>style.visibility</p:attrName>
                                        </p:attrNameLst>
                                      </p:cBhvr>
                                      <p:to>
                                        <p:strVal val="visible"/>
                                      </p:to>
                                    </p:set>
                                    <p:animEffect transition="in" filter="fade">
                                      <p:cBhvr>
                                        <p:cTn id="62" dur="500"/>
                                        <p:tgtEl>
                                          <p:spTgt spid="77">
                                            <p:txEl>
                                              <p:pRg st="3" end="3"/>
                                            </p:txEl>
                                          </p:spTgt>
                                        </p:tgtEl>
                                      </p:cBhvr>
                                    </p:animEffect>
                                  </p:childTnLst>
                                </p:cTn>
                              </p:par>
                            </p:childTnLst>
                          </p:cTn>
                        </p:par>
                        <p:par>
                          <p:cTn id="63" fill="hold">
                            <p:stCondLst>
                              <p:cond delay="500"/>
                            </p:stCondLst>
                            <p:childTnLst>
                              <p:par>
                                <p:cTn id="64" presetID="23" presetClass="exit" presetSubtype="32" fill="hold" grpId="1" nodeType="afterEffect">
                                  <p:stCondLst>
                                    <p:cond delay="0"/>
                                  </p:stCondLst>
                                  <p:iterate>
                                    <p:tmAbs val="0"/>
                                  </p:iterate>
                                  <p:childTnLst>
                                    <p:anim calcmode="lin" valueType="num">
                                      <p:cBhvr>
                                        <p:cTn id="65" dur="500" fill="hold"/>
                                        <p:tgtEl>
                                          <p:spTgt spid="79"/>
                                        </p:tgtEl>
                                        <p:attrNameLst>
                                          <p:attrName>ppt_w</p:attrName>
                                        </p:attrNameLst>
                                      </p:cBhvr>
                                      <p:tavLst>
                                        <p:tav tm="0">
                                          <p:val>
                                            <p:strVal val="ppt_w"/>
                                          </p:val>
                                        </p:tav>
                                        <p:tav tm="100000">
                                          <p:val>
                                            <p:fltVal val="0"/>
                                          </p:val>
                                        </p:tav>
                                      </p:tavLst>
                                    </p:anim>
                                    <p:anim calcmode="lin" valueType="num">
                                      <p:cBhvr>
                                        <p:cTn id="66" dur="500" fill="hold"/>
                                        <p:tgtEl>
                                          <p:spTgt spid="79"/>
                                        </p:tgtEl>
                                        <p:attrNameLst>
                                          <p:attrName>ppt_h</p:attrName>
                                        </p:attrNameLst>
                                      </p:cBhvr>
                                      <p:tavLst>
                                        <p:tav tm="0">
                                          <p:val>
                                            <p:strVal val="ppt_h"/>
                                          </p:val>
                                        </p:tav>
                                        <p:tav tm="100000">
                                          <p:val>
                                            <p:fltVal val="0"/>
                                          </p:val>
                                        </p:tav>
                                      </p:tavLst>
                                    </p:anim>
                                    <p:set>
                                      <p:cBhvr>
                                        <p:cTn id="67" fill="hold">
                                          <p:stCondLst>
                                            <p:cond delay="499"/>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advAuto="0"/>
      <p:bldP spid="77" grpId="0" build="p" bldLvl="5" animBg="1" advAuto="0"/>
      <p:bldP spid="78" grpId="0" animBg="1" advAuto="0"/>
      <p:bldP spid="79" grpId="0" animBg="1" advAuto="0"/>
      <p:bldP spid="79" grpId="1" animBg="1" advAuto="0"/>
      <p:bldP spid="80" grpId="0" animBg="1" advAuto="0"/>
      <p:bldP spid="81" grpId="0" animBg="1" advAuto="0"/>
      <p:bldP spid="81" grpId="1" animBg="1" advAuto="0"/>
      <p:bldP spid="82" grpId="0" animBg="1" advAuto="0"/>
      <p:bldP spid="83" grpId="0" animBg="1" advAuto="0"/>
      <p:bldP spid="83"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rying code that may throw an exception…"/>
          <p:cNvSpPr txBox="1">
            <a:spLocks noGrp="1"/>
          </p:cNvSpPr>
          <p:nvPr>
            <p:ph type="body" sz="half" idx="1"/>
          </p:nvPr>
        </p:nvSpPr>
        <p:spPr>
          <a:xfrm>
            <a:off x="190500" y="2343150"/>
            <a:ext cx="10210800" cy="11315700"/>
          </a:xfrm>
          <a:prstGeom prst="rect">
            <a:avLst/>
          </a:prstGeom>
        </p:spPr>
        <p:txBody>
          <a:bodyPr/>
          <a:lstStyle/>
          <a:p>
            <a:pPr>
              <a:buBlip>
                <a:blip r:embed="rId2"/>
              </a:buBlip>
            </a:pPr>
            <a:r>
              <a:t>Trying code that may throw an exception</a:t>
            </a:r>
          </a:p>
          <a:p>
            <a:pPr lvl="1">
              <a:buBlip>
                <a:blip r:embed="rId2"/>
              </a:buBlip>
              <a:defRPr b="1" i="1"/>
            </a:pPr>
            <a:r>
              <a:t>Handling an exception</a:t>
            </a:r>
          </a:p>
          <a:p>
            <a:pPr lvl="1">
              <a:buBlip>
                <a:blip r:embed="rId2"/>
              </a:buBlip>
            </a:pPr>
            <a:r>
              <a:t>Wrap statement that may through an exception in a </a:t>
            </a:r>
            <a:r>
              <a:rPr b="1">
                <a:solidFill>
                  <a:srgbClr val="0433FF"/>
                </a:solidFill>
                <a:latin typeface="Courier New"/>
                <a:ea typeface="Courier New"/>
                <a:cs typeface="Courier New"/>
                <a:sym typeface="Courier New"/>
              </a:rPr>
              <a:t>try</a:t>
            </a:r>
            <a:r>
              <a:t>-block</a:t>
            </a:r>
          </a:p>
          <a:p>
            <a:pPr lvl="1">
              <a:buBlip>
                <a:blip r:embed="rId2"/>
              </a:buBlip>
            </a:pPr>
            <a:r>
              <a:rPr b="1">
                <a:solidFill>
                  <a:srgbClr val="0433FF"/>
                </a:solidFill>
                <a:latin typeface="Courier New"/>
                <a:ea typeface="Courier New"/>
                <a:cs typeface="Courier New"/>
                <a:sym typeface="Courier New"/>
              </a:rPr>
              <a:t>catch</a:t>
            </a:r>
            <a:r>
              <a:t> any thrown exceptions</a:t>
            </a:r>
          </a:p>
          <a:p>
            <a:pPr lvl="2">
              <a:buBlip>
                <a:blip r:embed="rId2"/>
              </a:buBlip>
            </a:pPr>
            <a:r>
              <a:t>Let user know of exception</a:t>
            </a:r>
          </a:p>
          <a:p>
            <a:pPr lvl="2">
              <a:buBlip>
                <a:blip r:embed="rId2"/>
              </a:buBlip>
            </a:pPr>
            <a:r>
              <a:t>Fix error if possible</a:t>
            </a:r>
          </a:p>
          <a:p>
            <a:pPr lvl="2">
              <a:buBlip>
                <a:blip r:embed="rId2"/>
              </a:buBlip>
            </a:pPr>
            <a:r>
              <a:t>Release memory allocated</a:t>
            </a:r>
          </a:p>
        </p:txBody>
      </p:sp>
      <p:sp>
        <p:nvSpPr>
          <p:cNvPr id="86" name="Rectangle"/>
          <p:cNvSpPr/>
          <p:nvPr/>
        </p:nvSpPr>
        <p:spPr>
          <a:xfrm>
            <a:off x="695325" y="2506134"/>
            <a:ext cx="9829800" cy="9174480"/>
          </a:xfrm>
          <a:prstGeom prst="rect">
            <a:avLst/>
          </a:prstGeom>
          <a:solidFill>
            <a:srgbClr val="E5E6E1"/>
          </a:solidFill>
          <a:ln w="50800">
            <a:solidFill>
              <a:srgbClr val="941100"/>
            </a:solidFill>
            <a:miter lim="400000"/>
          </a:ln>
          <a:effectLst>
            <a:outerShdw blurRad="393700" dist="76200" dir="540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7" name="Catching an Exception"/>
          <p:cNvSpPr txBox="1">
            <a:spLocks noGrp="1"/>
          </p:cNvSpPr>
          <p:nvPr>
            <p:ph type="title"/>
          </p:nvPr>
        </p:nvSpPr>
        <p:spPr>
          <a:prstGeom prst="rect">
            <a:avLst/>
          </a:prstGeom>
        </p:spPr>
        <p:txBody>
          <a:bodyPr/>
          <a:lstStyle/>
          <a:p>
            <a:r>
              <a:t>Catching an Exception</a:t>
            </a:r>
          </a:p>
        </p:txBody>
      </p:sp>
      <p:sp>
        <p:nvSpPr>
          <p:cNvPr id="88" name="Rectangle"/>
          <p:cNvSpPr/>
          <p:nvPr/>
        </p:nvSpPr>
        <p:spPr>
          <a:xfrm>
            <a:off x="10763250" y="2438400"/>
            <a:ext cx="13335000" cy="9174480"/>
          </a:xfrm>
          <a:prstGeom prst="rect">
            <a:avLst/>
          </a:prstGeom>
          <a:solidFill>
            <a:srgbClr val="E5E6E1"/>
          </a:solidFill>
          <a:ln w="50800">
            <a:solidFill>
              <a:srgbClr val="941100"/>
            </a:solidFill>
            <a:miter lim="400000"/>
          </a:ln>
          <a:effectLst>
            <a:outerShdw blurRad="393700" dist="76200" dir="540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9" name="Rounded Rectangle"/>
          <p:cNvSpPr/>
          <p:nvPr/>
        </p:nvSpPr>
        <p:spPr>
          <a:xfrm>
            <a:off x="11106150" y="5981700"/>
            <a:ext cx="10287000" cy="4229100"/>
          </a:xfrm>
          <a:prstGeom prst="roundRect">
            <a:avLst>
              <a:gd name="adj" fmla="val 3996"/>
            </a:avLst>
          </a:prstGeom>
          <a:solidFill>
            <a:srgbClr val="76D6FF">
              <a:alpha val="31883"/>
            </a:srgbClr>
          </a:solidFill>
          <a:ln w="12700">
            <a:miter lim="400000"/>
          </a:ln>
        </p:spPr>
        <p:txBody>
          <a:bodyPr lIns="76200" tIns="76200" rIns="76200" bIns="76200" anchor="ctr"/>
          <a:lstStyle/>
          <a:p>
            <a:pPr>
              <a:defRPr sz="3600" b="1">
                <a:effectLst>
                  <a:outerShdw blurRad="38100" dist="12700" dir="5400000" rotWithShape="0">
                    <a:srgbClr val="000000">
                      <a:alpha val="50000"/>
                    </a:srgbClr>
                  </a:outerShdw>
                </a:effectLst>
                <a:latin typeface="Courier New"/>
                <a:ea typeface="Courier New"/>
                <a:cs typeface="Courier New"/>
                <a:sym typeface="Courier New"/>
              </a:defRPr>
            </a:pPr>
            <a:endParaRPr/>
          </a:p>
        </p:txBody>
      </p:sp>
      <p:sp>
        <p:nvSpPr>
          <p:cNvPr id="90" name="Rounded Rectangle"/>
          <p:cNvSpPr/>
          <p:nvPr/>
        </p:nvSpPr>
        <p:spPr>
          <a:xfrm>
            <a:off x="11563350" y="7391400"/>
            <a:ext cx="9086850" cy="381000"/>
          </a:xfrm>
          <a:prstGeom prst="roundRect">
            <a:avLst>
              <a:gd name="adj" fmla="val 44351"/>
            </a:avLst>
          </a:prstGeom>
          <a:solidFill>
            <a:srgbClr val="FFFB00"/>
          </a:solidFill>
          <a:ln w="12700">
            <a:miter lim="400000"/>
          </a:ln>
        </p:spPr>
        <p:txBody>
          <a:bodyPr lIns="76200" tIns="76200" rIns="76200" bIns="76200" anchor="ctr"/>
          <a:lstStyle/>
          <a:p>
            <a:pPr>
              <a:defRPr sz="3600" b="1">
                <a:effectLst>
                  <a:outerShdw blurRad="38100" dist="12700" dir="5400000" rotWithShape="0">
                    <a:srgbClr val="000000">
                      <a:alpha val="50000"/>
                    </a:srgbClr>
                  </a:outerShdw>
                </a:effectLst>
                <a:latin typeface="Courier New"/>
                <a:ea typeface="Courier New"/>
                <a:cs typeface="Courier New"/>
                <a:sym typeface="Courier New"/>
              </a:defRPr>
            </a:pPr>
            <a:endParaRPr/>
          </a:p>
        </p:txBody>
      </p:sp>
      <p:sp>
        <p:nvSpPr>
          <p:cNvPr id="91" name="// Create and initialize an array of boxes…"/>
          <p:cNvSpPr/>
          <p:nvPr/>
        </p:nvSpPr>
        <p:spPr>
          <a:xfrm>
            <a:off x="10525125" y="2506134"/>
            <a:ext cx="11163300" cy="8153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solidFill>
                  <a:srgbClr val="008400"/>
                </a:solidFill>
                <a:latin typeface="Courier New"/>
                <a:ea typeface="Courier New"/>
                <a:cs typeface="Courier New"/>
                <a:sym typeface="Courier New"/>
              </a:defRPr>
            </a:pPr>
            <a:r>
              <a:rPr dirty="0">
                <a:solidFill>
                  <a:srgbClr val="000000"/>
                </a:solidFill>
              </a:rPr>
              <a:t>   </a:t>
            </a:r>
            <a:r>
              <a:rPr dirty="0"/>
              <a:t>// Create and initialize an array of boxes</a:t>
            </a:r>
            <a:endParaRPr dirty="0">
              <a:solidFill>
                <a:srgbClr val="000000"/>
              </a:solidFill>
            </a:endParaRPr>
          </a:p>
          <a:p>
            <a:pPr algn="l" defTabSz="685800">
              <a:tabLst>
                <a:tab pos="495300" algn="l"/>
              </a:tabLst>
              <a:defRPr sz="2600" b="1">
                <a:latin typeface="Courier New"/>
                <a:ea typeface="Courier New"/>
                <a:cs typeface="Courier New"/>
                <a:sym typeface="Courier New"/>
              </a:defRPr>
            </a:pPr>
            <a:r>
              <a:rPr dirty="0"/>
              <a:t>   </a:t>
            </a:r>
            <a:r>
              <a:rPr dirty="0" err="1"/>
              <a:t>PlainBox</a:t>
            </a:r>
            <a:r>
              <a:rPr dirty="0"/>
              <a:t>&lt;std::string&gt; </a:t>
            </a:r>
            <a:r>
              <a:rPr dirty="0" err="1"/>
              <a:t>myBoxes</a:t>
            </a:r>
            <a:r>
              <a:rPr dirty="0"/>
              <a:t>[</a:t>
            </a:r>
            <a:r>
              <a:rPr dirty="0">
                <a:solidFill>
                  <a:srgbClr val="272AD8"/>
                </a:solidFill>
              </a:rPr>
              <a:t>5</a:t>
            </a:r>
            <a:r>
              <a:rPr dirty="0"/>
              <a:t>]; </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0</a:t>
            </a:r>
            <a:r>
              <a:rPr dirty="0"/>
              <a:t>] = </a:t>
            </a:r>
            <a:r>
              <a:rPr dirty="0" err="1"/>
              <a:t>PlainBox</a:t>
            </a:r>
            <a:r>
              <a:rPr dirty="0"/>
              <a:t>&lt;std::string&gt;(</a:t>
            </a:r>
            <a:r>
              <a:rPr dirty="0">
                <a:solidFill>
                  <a:srgbClr val="D12F1B"/>
                </a:solidFill>
              </a:rPr>
              <a:t>"ring"</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1</a:t>
            </a:r>
            <a:r>
              <a:rPr dirty="0"/>
              <a:t>] = </a:t>
            </a:r>
            <a:r>
              <a:rPr dirty="0" err="1"/>
              <a:t>PlainBox</a:t>
            </a:r>
            <a:r>
              <a:rPr dirty="0"/>
              <a:t>&lt;std::string&gt;(</a:t>
            </a:r>
            <a:r>
              <a:rPr dirty="0">
                <a:solidFill>
                  <a:srgbClr val="D12F1B"/>
                </a:solidFill>
              </a:rPr>
              <a:t>"hat"</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2</a:t>
            </a:r>
            <a:r>
              <a:rPr dirty="0"/>
              <a:t>] = </a:t>
            </a:r>
            <a:r>
              <a:rPr dirty="0" err="1"/>
              <a:t>PlainBox</a:t>
            </a:r>
            <a:r>
              <a:rPr dirty="0"/>
              <a:t>&lt;std::string&gt;(</a:t>
            </a:r>
            <a:r>
              <a:rPr dirty="0">
                <a:solidFill>
                  <a:srgbClr val="D12F1B"/>
                </a:solidFill>
              </a:rPr>
              <a:t>"shirt"</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3</a:t>
            </a:r>
            <a:r>
              <a:rPr dirty="0"/>
              <a:t>] = </a:t>
            </a:r>
            <a:r>
              <a:rPr dirty="0" err="1"/>
              <a:t>PlainBox</a:t>
            </a:r>
            <a:r>
              <a:rPr dirty="0"/>
              <a:t>&lt;std::string&gt;(</a:t>
            </a:r>
            <a:r>
              <a:rPr dirty="0">
                <a:solidFill>
                  <a:srgbClr val="D12F1B"/>
                </a:solidFill>
              </a:rPr>
              <a:t>"sock"</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4</a:t>
            </a:r>
            <a:r>
              <a:rPr dirty="0"/>
              <a:t>] = </a:t>
            </a:r>
            <a:r>
              <a:rPr dirty="0" err="1"/>
              <a:t>PlainBox</a:t>
            </a:r>
            <a:r>
              <a:rPr dirty="0"/>
              <a:t>&lt;std::string&gt;(</a:t>
            </a:r>
            <a:r>
              <a:rPr dirty="0">
                <a:solidFill>
                  <a:srgbClr val="D12F1B"/>
                </a:solidFill>
              </a:rPr>
              <a:t>"shoe"</a:t>
            </a:r>
            <a:r>
              <a:rPr dirty="0"/>
              <a:t>);</a:t>
            </a:r>
          </a:p>
          <a:p>
            <a:pPr algn="l" defTabSz="685800">
              <a:tabLst>
                <a:tab pos="495300" algn="l"/>
              </a:tabLst>
              <a:defRPr sz="2600" b="1">
                <a:latin typeface="Courier New"/>
                <a:ea typeface="Courier New"/>
                <a:cs typeface="Courier New"/>
                <a:sym typeface="Courier New"/>
              </a:defRPr>
            </a:pPr>
            <a:r>
              <a:rPr dirty="0"/>
              <a:t>   </a:t>
            </a:r>
            <a:r>
              <a:rPr dirty="0" err="1"/>
              <a:t>PlainBox</a:t>
            </a:r>
            <a:r>
              <a:rPr dirty="0"/>
              <a:t>&lt;std::string&gt; </a:t>
            </a:r>
            <a:r>
              <a:rPr dirty="0" err="1"/>
              <a:t>foundBox</a:t>
            </a:r>
            <a:r>
              <a:rPr dirty="0"/>
              <a:t>;</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solidFill>
                  <a:srgbClr val="008400"/>
                </a:solidFill>
                <a:latin typeface="Courier New"/>
                <a:ea typeface="Courier New"/>
                <a:cs typeface="Courier New"/>
                <a:sym typeface="Courier New"/>
              </a:defRPr>
            </a:pPr>
            <a:r>
              <a:rPr dirty="0">
                <a:solidFill>
                  <a:srgbClr val="000000"/>
                </a:solidFill>
              </a:rPr>
              <a:t>   </a:t>
            </a:r>
            <a:r>
              <a:rPr dirty="0"/>
              <a:t>// Try to find a box containing glasses</a:t>
            </a:r>
            <a:endParaRPr dirty="0">
              <a:solidFill>
                <a:srgbClr val="000000"/>
              </a:solidFill>
            </a:endParaRPr>
          </a:p>
          <a:p>
            <a:pPr algn="l" defTabSz="685800">
              <a:tabLst>
                <a:tab pos="495300" algn="l"/>
              </a:tabLst>
              <a:defRPr sz="2600" b="1">
                <a:latin typeface="Courier New"/>
                <a:ea typeface="Courier New"/>
                <a:cs typeface="Courier New"/>
                <a:sym typeface="Courier New"/>
              </a:defRPr>
            </a:pPr>
            <a:r>
              <a:rPr dirty="0"/>
              <a:t>   </a:t>
            </a:r>
            <a:r>
              <a:rPr dirty="0">
                <a:solidFill>
                  <a:srgbClr val="0433FF"/>
                </a:solidFill>
              </a:rPr>
              <a:t>try</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latin typeface="Courier New"/>
                <a:ea typeface="Courier New"/>
                <a:cs typeface="Courier New"/>
                <a:sym typeface="Courier New"/>
              </a:defRPr>
            </a:pPr>
            <a:r>
              <a:rPr dirty="0"/>
              <a:t>      </a:t>
            </a:r>
            <a:r>
              <a:rPr dirty="0" err="1"/>
              <a:t>foundBox</a:t>
            </a:r>
            <a:r>
              <a:rPr dirty="0"/>
              <a:t> = </a:t>
            </a:r>
            <a:r>
              <a:rPr dirty="0" err="1"/>
              <a:t>findBox</a:t>
            </a:r>
            <a:r>
              <a:rPr dirty="0"/>
              <a:t>(</a:t>
            </a:r>
            <a:r>
              <a:rPr dirty="0" err="1"/>
              <a:t>myBoxes</a:t>
            </a:r>
            <a:r>
              <a:rPr dirty="0"/>
              <a:t>, </a:t>
            </a:r>
            <a:r>
              <a:rPr dirty="0">
                <a:solidFill>
                  <a:srgbClr val="272AD8"/>
                </a:solidFill>
              </a:rPr>
              <a:t>5</a:t>
            </a:r>
            <a:r>
              <a:rPr dirty="0"/>
              <a:t>, </a:t>
            </a:r>
            <a:r>
              <a:rPr dirty="0">
                <a:solidFill>
                  <a:srgbClr val="D12F1B"/>
                </a:solidFill>
              </a:rPr>
              <a:t>"glasses"</a:t>
            </a:r>
            <a:r>
              <a:rPr dirty="0"/>
              <a:t>);</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latin typeface="Courier New"/>
                <a:ea typeface="Courier New"/>
                <a:cs typeface="Courier New"/>
                <a:sym typeface="Courier New"/>
              </a:defRPr>
            </a:pPr>
            <a:r>
              <a:rPr dirty="0"/>
              <a:t>   </a:t>
            </a:r>
            <a:r>
              <a:rPr dirty="0">
                <a:solidFill>
                  <a:srgbClr val="0433FF"/>
                </a:solidFill>
              </a:rPr>
              <a:t>catch</a:t>
            </a:r>
            <a:r>
              <a:rPr dirty="0"/>
              <a:t>(std::</a:t>
            </a:r>
            <a:r>
              <a:rPr dirty="0" err="1"/>
              <a:t>logic_error</a:t>
            </a:r>
            <a:r>
              <a:rPr dirty="0"/>
              <a:t> </a:t>
            </a:r>
            <a:r>
              <a:rPr dirty="0" err="1"/>
              <a:t>logErr</a:t>
            </a:r>
            <a:r>
              <a:rPr dirty="0"/>
              <a:t>)</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latin typeface="Courier New"/>
                <a:ea typeface="Courier New"/>
                <a:cs typeface="Courier New"/>
                <a:sym typeface="Courier New"/>
              </a:defRPr>
            </a:pPr>
            <a:r>
              <a:rPr dirty="0"/>
              <a:t>      std::</a:t>
            </a:r>
            <a:r>
              <a:rPr dirty="0" err="1"/>
              <a:t>cout</a:t>
            </a:r>
            <a:r>
              <a:rPr dirty="0"/>
              <a:t> &lt;&lt; </a:t>
            </a:r>
            <a:r>
              <a:rPr dirty="0" err="1"/>
              <a:t>logErr.what</a:t>
            </a:r>
            <a:r>
              <a:rPr dirty="0"/>
              <a:t>() &lt;&lt; std::</a:t>
            </a:r>
            <a:r>
              <a:rPr dirty="0" err="1"/>
              <a:t>endl</a:t>
            </a:r>
            <a:r>
              <a:rPr dirty="0"/>
              <a:t>; </a:t>
            </a:r>
          </a:p>
          <a:p>
            <a:pPr algn="l" defTabSz="685800">
              <a:tabLst>
                <a:tab pos="495300" algn="l"/>
              </a:tabLst>
              <a:defRPr sz="2600" b="1">
                <a:latin typeface="Courier New"/>
                <a:ea typeface="Courier New"/>
                <a:cs typeface="Courier New"/>
                <a:sym typeface="Courier New"/>
              </a:defRPr>
            </a:pPr>
            <a:r>
              <a:rPr dirty="0"/>
              <a:t>      </a:t>
            </a:r>
            <a:r>
              <a:rPr dirty="0" err="1"/>
              <a:t>foundBox</a:t>
            </a:r>
            <a:r>
              <a:rPr dirty="0"/>
              <a:t> = </a:t>
            </a:r>
            <a:r>
              <a:rPr dirty="0" err="1"/>
              <a:t>PlainBox</a:t>
            </a:r>
            <a:r>
              <a:rPr dirty="0"/>
              <a:t>&lt;std::string&gt;(</a:t>
            </a:r>
            <a:r>
              <a:rPr dirty="0">
                <a:solidFill>
                  <a:srgbClr val="D12F1B"/>
                </a:solidFill>
              </a:rPr>
              <a:t>"nothing"</a:t>
            </a:r>
            <a:r>
              <a:rPr dirty="0"/>
              <a:t>);</a:t>
            </a:r>
          </a:p>
          <a:p>
            <a:pPr algn="l" defTabSz="685800">
              <a:tabLst>
                <a:tab pos="495300" algn="l"/>
              </a:tabLst>
              <a:defRPr sz="2600" b="1">
                <a:solidFill>
                  <a:srgbClr val="008400"/>
                </a:solidFill>
                <a:latin typeface="Courier New"/>
                <a:ea typeface="Courier New"/>
                <a:cs typeface="Courier New"/>
                <a:sym typeface="Courier New"/>
              </a:defRPr>
            </a:pPr>
            <a:r>
              <a:rPr dirty="0">
                <a:solidFill>
                  <a:srgbClr val="000000"/>
                </a:solidFill>
              </a:rPr>
              <a:t>   } </a:t>
            </a:r>
          </a:p>
          <a:p>
            <a:pPr algn="l" defTabSz="685800">
              <a:tabLst>
                <a:tab pos="495300" algn="l"/>
              </a:tabLst>
              <a:defRPr sz="2600" b="1">
                <a:solidFill>
                  <a:srgbClr val="008400"/>
                </a:solidFill>
                <a:latin typeface="Courier New"/>
                <a:ea typeface="Courier New"/>
                <a:cs typeface="Courier New"/>
                <a:sym typeface="Courier New"/>
              </a:defRPr>
            </a:pPr>
            <a:endParaRPr dirty="0">
              <a:solidFill>
                <a:srgbClr val="000000"/>
              </a:solidFill>
            </a:endParaRPr>
          </a:p>
          <a:p>
            <a:pPr algn="l" defTabSz="685800">
              <a:tabLst>
                <a:tab pos="495300" algn="l"/>
              </a:tabLst>
              <a:defRPr sz="2600" b="1">
                <a:latin typeface="Courier New"/>
                <a:ea typeface="Courier New"/>
                <a:cs typeface="Courier New"/>
                <a:sym typeface="Courier New"/>
              </a:defRPr>
            </a:pPr>
            <a:r>
              <a:rPr dirty="0"/>
              <a:t>   std::</a:t>
            </a:r>
            <a:r>
              <a:rPr dirty="0" err="1"/>
              <a:t>cout</a:t>
            </a:r>
            <a:r>
              <a:rPr dirty="0"/>
              <a:t> &lt;&lt; </a:t>
            </a:r>
            <a:r>
              <a:rPr dirty="0" err="1"/>
              <a:t>foundBox.getItem</a:t>
            </a:r>
            <a:r>
              <a:rPr dirty="0"/>
              <a:t>();</a:t>
            </a:r>
          </a:p>
        </p:txBody>
      </p:sp>
      <p:sp>
        <p:nvSpPr>
          <p:cNvPr id="92" name="Rectangle"/>
          <p:cNvSpPr/>
          <p:nvPr/>
        </p:nvSpPr>
        <p:spPr>
          <a:xfrm>
            <a:off x="11163300" y="6134100"/>
            <a:ext cx="9296400" cy="1104900"/>
          </a:xfrm>
          <a:prstGeom prst="rect">
            <a:avLst/>
          </a:prstGeom>
          <a:solidFill>
            <a:srgbClr val="E5E6E1"/>
          </a:solidFill>
          <a:ln w="12700">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93" name="Rectangle"/>
          <p:cNvSpPr/>
          <p:nvPr/>
        </p:nvSpPr>
        <p:spPr>
          <a:xfrm>
            <a:off x="11163300" y="8039100"/>
            <a:ext cx="9886950" cy="1905000"/>
          </a:xfrm>
          <a:prstGeom prst="rect">
            <a:avLst/>
          </a:prstGeom>
          <a:solidFill>
            <a:srgbClr val="E5E6E1"/>
          </a:solidFill>
          <a:ln w="12700">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94" name="Rectangle"/>
          <p:cNvSpPr/>
          <p:nvPr/>
        </p:nvSpPr>
        <p:spPr>
          <a:xfrm>
            <a:off x="11163300" y="7696200"/>
            <a:ext cx="9886950" cy="342900"/>
          </a:xfrm>
          <a:prstGeom prst="rect">
            <a:avLst/>
          </a:prstGeom>
          <a:solidFill>
            <a:srgbClr val="E5E6E1"/>
          </a:solidFill>
          <a:ln w="12700">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spd="med" p14:dur="699" advClick="0" advTm="0">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87"/>
                                        </p:tgtEl>
                                        <p:attrNameLst>
                                          <p:attrName>style.visibility</p:attrName>
                                        </p:attrNameLst>
                                      </p:cBhvr>
                                      <p:to>
                                        <p:strVal val="visible"/>
                                      </p:to>
                                    </p:set>
                                    <p:anim calcmode="lin" valueType="num">
                                      <p:cBhvr>
                                        <p:cTn id="7" dur="750" fill="hold"/>
                                        <p:tgtEl>
                                          <p:spTgt spid="87"/>
                                        </p:tgtEl>
                                        <p:attrNameLst>
                                          <p:attrName>ppt_w</p:attrName>
                                        </p:attrNameLst>
                                      </p:cBhvr>
                                      <p:tavLst>
                                        <p:tav tm="0">
                                          <p:val>
                                            <p:strVal val="4*#ppt_w"/>
                                          </p:val>
                                        </p:tav>
                                        <p:tav tm="100000">
                                          <p:val>
                                            <p:strVal val="#ppt_w"/>
                                          </p:val>
                                        </p:tav>
                                      </p:tavLst>
                                    </p:anim>
                                    <p:anim calcmode="lin" valueType="num">
                                      <p:cBhvr>
                                        <p:cTn id="8" dur="750" fill="hold"/>
                                        <p:tgtEl>
                                          <p:spTgt spid="87"/>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10" presetClass="entr" fill="hold" grpId="0" nodeType="afterEffect">
                                  <p:stCondLst>
                                    <p:cond delay="0"/>
                                  </p:stCondLst>
                                  <p:iterate>
                                    <p:tmAbs val="0"/>
                                  </p:iterate>
                                  <p:childTnLst>
                                    <p:set>
                                      <p:cBhvr>
                                        <p:cTn id="11" fill="hold"/>
                                        <p:tgtEl>
                                          <p:spTgt spid="85">
                                            <p:bg/>
                                          </p:spTgt>
                                        </p:tgtEl>
                                        <p:attrNameLst>
                                          <p:attrName>style.visibility</p:attrName>
                                        </p:attrNameLst>
                                      </p:cBhvr>
                                      <p:to>
                                        <p:strVal val="visible"/>
                                      </p:to>
                                    </p:set>
                                    <p:animEffect transition="in" filter="fade">
                                      <p:cBhvr>
                                        <p:cTn id="12" dur="500"/>
                                        <p:tgtEl>
                                          <p:spTgt spid="85">
                                            <p:bg/>
                                          </p:spTgt>
                                        </p:tgtEl>
                                      </p:cBhvr>
                                    </p:animEffect>
                                  </p:childTnLst>
                                </p:cTn>
                              </p:par>
                              <p:par>
                                <p:cTn id="13" presetID="10" presetClass="entr" presetSubtype="0" fill="hold" grpId="0" nodeType="withEffect">
                                  <p:stCondLst>
                                    <p:cond delay="0"/>
                                  </p:stCondLst>
                                  <p:iterate>
                                    <p:tmAbs val="0"/>
                                  </p:iterate>
                                  <p:childTnLst>
                                    <p:set>
                                      <p:cBhvr>
                                        <p:cTn id="14" fill="hold"/>
                                        <p:tgtEl>
                                          <p:spTgt spid="85">
                                            <p:txEl>
                                              <p:pRg st="0" end="0"/>
                                            </p:txEl>
                                          </p:spTgt>
                                        </p:tgtEl>
                                        <p:attrNameLst>
                                          <p:attrName>style.visibility</p:attrName>
                                        </p:attrNameLst>
                                      </p:cBhvr>
                                      <p:to>
                                        <p:strVal val="visible"/>
                                      </p:to>
                                    </p:set>
                                    <p:animEffect transition="in" filter="fade">
                                      <p:cBhvr>
                                        <p:cTn id="15" dur="500"/>
                                        <p:tgtEl>
                                          <p:spTgt spid="85">
                                            <p:txEl>
                                              <p:pRg st="0" end="0"/>
                                            </p:txEl>
                                          </p:spTgt>
                                        </p:tgtEl>
                                      </p:cBhvr>
                                    </p:animEffect>
                                  </p:childTnLst>
                                </p:cTn>
                              </p:par>
                            </p:childTnLst>
                          </p:cTn>
                        </p:par>
                        <p:par>
                          <p:cTn id="16" fill="hold">
                            <p:stCondLst>
                              <p:cond delay="1250"/>
                            </p:stCondLst>
                            <p:childTnLst>
                              <p:par>
                                <p:cTn id="17" presetID="10" presetClass="entr" fill="hold" grpId="0" nodeType="afterEffect">
                                  <p:stCondLst>
                                    <p:cond delay="0"/>
                                  </p:stCondLst>
                                  <p:iterate>
                                    <p:tmAbs val="0"/>
                                  </p:iterate>
                                  <p:childTnLst>
                                    <p:set>
                                      <p:cBhvr>
                                        <p:cTn id="18" fill="hold"/>
                                        <p:tgtEl>
                                          <p:spTgt spid="92"/>
                                        </p:tgtEl>
                                        <p:attrNameLst>
                                          <p:attrName>style.visibility</p:attrName>
                                        </p:attrNameLst>
                                      </p:cBhvr>
                                      <p:to>
                                        <p:strVal val="visible"/>
                                      </p:to>
                                    </p:set>
                                    <p:animEffect transition="in" filter="fade">
                                      <p:cBhvr>
                                        <p:cTn id="19" dur="250"/>
                                        <p:tgtEl>
                                          <p:spTgt spid="92"/>
                                        </p:tgtEl>
                                      </p:cBhvr>
                                    </p:animEffect>
                                  </p:childTnLst>
                                </p:cTn>
                              </p:par>
                            </p:childTnLst>
                          </p:cTn>
                        </p:par>
                        <p:par>
                          <p:cTn id="20" fill="hold">
                            <p:stCondLst>
                              <p:cond delay="1500"/>
                            </p:stCondLst>
                            <p:childTnLst>
                              <p:par>
                                <p:cTn id="21" presetID="10" presetClass="entr" fill="hold" grpId="0" nodeType="afterEffect">
                                  <p:stCondLst>
                                    <p:cond delay="0"/>
                                  </p:stCondLst>
                                  <p:iterate>
                                    <p:tmAbs val="0"/>
                                  </p:iterate>
                                  <p:childTnLst>
                                    <p:set>
                                      <p:cBhvr>
                                        <p:cTn id="22" fill="hold"/>
                                        <p:tgtEl>
                                          <p:spTgt spid="94"/>
                                        </p:tgtEl>
                                        <p:attrNameLst>
                                          <p:attrName>style.visibility</p:attrName>
                                        </p:attrNameLst>
                                      </p:cBhvr>
                                      <p:to>
                                        <p:strVal val="visible"/>
                                      </p:to>
                                    </p:set>
                                    <p:animEffect transition="in" filter="fade">
                                      <p:cBhvr>
                                        <p:cTn id="23" dur="250"/>
                                        <p:tgtEl>
                                          <p:spTgt spid="94"/>
                                        </p:tgtEl>
                                      </p:cBhvr>
                                    </p:animEffect>
                                  </p:childTnLst>
                                </p:cTn>
                              </p:par>
                            </p:childTnLst>
                          </p:cTn>
                        </p:par>
                        <p:par>
                          <p:cTn id="24" fill="hold">
                            <p:stCondLst>
                              <p:cond delay="1750"/>
                            </p:stCondLst>
                            <p:childTnLst>
                              <p:par>
                                <p:cTn id="25" presetID="10" presetClass="entr" fill="hold" grpId="0" nodeType="afterEffect">
                                  <p:stCondLst>
                                    <p:cond delay="0"/>
                                  </p:stCondLst>
                                  <p:iterate>
                                    <p:tmAbs val="0"/>
                                  </p:iterate>
                                  <p:childTnLst>
                                    <p:set>
                                      <p:cBhvr>
                                        <p:cTn id="26" fill="hold"/>
                                        <p:tgtEl>
                                          <p:spTgt spid="93"/>
                                        </p:tgtEl>
                                        <p:attrNameLst>
                                          <p:attrName>style.visibility</p:attrName>
                                        </p:attrNameLst>
                                      </p:cBhvr>
                                      <p:to>
                                        <p:strVal val="visible"/>
                                      </p:to>
                                    </p:set>
                                    <p:animEffect transition="in" filter="fade">
                                      <p:cBhvr>
                                        <p:cTn id="27" dur="250"/>
                                        <p:tgtEl>
                                          <p:spTgt spid="93"/>
                                        </p:tgtEl>
                                      </p:cBhvr>
                                    </p:animEffect>
                                  </p:childTnLst>
                                </p:cTn>
                              </p:par>
                            </p:childTnLst>
                          </p:cTn>
                        </p:par>
                        <p:par>
                          <p:cTn id="28" fill="hold">
                            <p:stCondLst>
                              <p:cond delay="2000"/>
                            </p:stCondLst>
                            <p:childTnLst>
                              <p:par>
                                <p:cTn id="29" presetID="1" presetClass="entr" presetSubtype="0" fill="hold" grpId="0" nodeType="afterEffect">
                                  <p:stCondLst>
                                    <p:cond delay="0"/>
                                  </p:stCondLst>
                                  <p:iterate type="lt">
                                    <p:tmAbs val="100"/>
                                  </p:iterate>
                                  <p:childTnLst>
                                    <p:set>
                                      <p:cBhvr>
                                        <p:cTn id="30" fill="hold"/>
                                        <p:tgtEl>
                                          <p:spTgt spid="91"/>
                                        </p:tgtEl>
                                        <p:attrNameLst>
                                          <p:attrName>style.visibility</p:attrName>
                                        </p:attrNameLst>
                                      </p:cBhvr>
                                      <p:to>
                                        <p:strVal val="visible"/>
                                      </p:to>
                                    </p:set>
                                  </p:childTnLst>
                                </p:cTn>
                              </p:par>
                            </p:childTnLst>
                          </p:cTn>
                        </p:par>
                        <p:par>
                          <p:cTn id="31" fill="hold">
                            <p:stCondLst>
                              <p:cond delay="2000"/>
                            </p:stCondLst>
                            <p:childTnLst>
                              <p:par>
                                <p:cTn id="32" presetID="10" presetClass="entr" fill="hold" grpId="0" nodeType="afterEffect">
                                  <p:stCondLst>
                                    <p:cond delay="0"/>
                                  </p:stCondLst>
                                  <p:iterate>
                                    <p:tmAbs val="0"/>
                                  </p:iterate>
                                  <p:childTnLst>
                                    <p:set>
                                      <p:cBhvr>
                                        <p:cTn id="33" fill="hold"/>
                                        <p:tgtEl>
                                          <p:spTgt spid="85">
                                            <p:txEl>
                                              <p:pRg st="1" end="1"/>
                                            </p:txEl>
                                          </p:spTgt>
                                        </p:tgtEl>
                                        <p:attrNameLst>
                                          <p:attrName>style.visibility</p:attrName>
                                        </p:attrNameLst>
                                      </p:cBhvr>
                                      <p:to>
                                        <p:strVal val="visible"/>
                                      </p:to>
                                    </p:set>
                                    <p:animEffect transition="in" filter="fade">
                                      <p:cBhvr>
                                        <p:cTn id="34" dur="500"/>
                                        <p:tgtEl>
                                          <p:spTgt spid="8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iterate>
                                    <p:tmAbs val="0"/>
                                  </p:iterate>
                                  <p:childTnLst>
                                    <p:set>
                                      <p:cBhvr>
                                        <p:cTn id="38" fill="hold"/>
                                        <p:tgtEl>
                                          <p:spTgt spid="90"/>
                                        </p:tgtEl>
                                        <p:attrNameLst>
                                          <p:attrName>style.visibility</p:attrName>
                                        </p:attrNameLst>
                                      </p:cBhvr>
                                      <p:to>
                                        <p:strVal val="visible"/>
                                      </p:to>
                                    </p:set>
                                    <p:anim calcmode="lin" valueType="num">
                                      <p:cBhvr>
                                        <p:cTn id="39" dur="600" fill="hold"/>
                                        <p:tgtEl>
                                          <p:spTgt spid="90"/>
                                        </p:tgtEl>
                                        <p:attrNameLst>
                                          <p:attrName>ppt_w</p:attrName>
                                        </p:attrNameLst>
                                      </p:cBhvr>
                                      <p:tavLst>
                                        <p:tav tm="0">
                                          <p:val>
                                            <p:fltVal val="0"/>
                                          </p:val>
                                        </p:tav>
                                        <p:tav tm="100000">
                                          <p:val>
                                            <p:strVal val="#ppt_w"/>
                                          </p:val>
                                        </p:tav>
                                      </p:tavLst>
                                    </p:anim>
                                    <p:anim calcmode="lin" valueType="num">
                                      <p:cBhvr>
                                        <p:cTn id="40" dur="600" fill="hold"/>
                                        <p:tgtEl>
                                          <p:spTgt spid="90"/>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85">
                                            <p:txEl>
                                              <p:pRg st="2" end="2"/>
                                            </p:txEl>
                                          </p:spTgt>
                                        </p:tgtEl>
                                        <p:attrNameLst>
                                          <p:attrName>style.visibility</p:attrName>
                                        </p:attrNameLst>
                                      </p:cBhvr>
                                      <p:to>
                                        <p:strVal val="visible"/>
                                      </p:to>
                                    </p:set>
                                    <p:animEffect transition="in" filter="fade">
                                      <p:cBhvr>
                                        <p:cTn id="45" dur="500"/>
                                        <p:tgtEl>
                                          <p:spTgt spid="85">
                                            <p:txEl>
                                              <p:pRg st="2" end="2"/>
                                            </p:txEl>
                                          </p:spTgt>
                                        </p:tgtEl>
                                      </p:cBhvr>
                                    </p:animEffect>
                                  </p:childTnLst>
                                </p:cTn>
                              </p:par>
                            </p:childTnLst>
                          </p:cTn>
                        </p:par>
                        <p:par>
                          <p:cTn id="46" fill="hold">
                            <p:stCondLst>
                              <p:cond delay="500"/>
                            </p:stCondLst>
                            <p:childTnLst>
                              <p:par>
                                <p:cTn id="47" presetID="22" presetClass="exit" presetSubtype="8" fill="hold" grpId="1" nodeType="afterEffect">
                                  <p:stCondLst>
                                    <p:cond delay="0"/>
                                  </p:stCondLst>
                                  <p:iterate>
                                    <p:tmAbs val="0"/>
                                  </p:iterate>
                                  <p:childTnLst>
                                    <p:animEffect transition="out" filter="wipe(left)">
                                      <p:cBhvr>
                                        <p:cTn id="48" dur="500" fill="hold"/>
                                        <p:tgtEl>
                                          <p:spTgt spid="92"/>
                                        </p:tgtEl>
                                      </p:cBhvr>
                                    </p:animEffect>
                                    <p:set>
                                      <p:cBhvr>
                                        <p:cTn id="49" fill="hold">
                                          <p:stCondLst>
                                            <p:cond delay="499"/>
                                          </p:stCondLst>
                                        </p:cTn>
                                        <p:tgtEl>
                                          <p:spTgt spid="92"/>
                                        </p:tgtEl>
                                        <p:attrNameLst>
                                          <p:attrName>style.visibility</p:attrName>
                                        </p:attrNameLst>
                                      </p:cBhvr>
                                      <p:to>
                                        <p:strVal val="hidden"/>
                                      </p:to>
                                    </p:set>
                                  </p:childTnLst>
                                </p:cTn>
                              </p:par>
                            </p:childTnLst>
                          </p:cTn>
                        </p:par>
                        <p:par>
                          <p:cTn id="50" fill="hold">
                            <p:stCondLst>
                              <p:cond delay="1000"/>
                            </p:stCondLst>
                            <p:childTnLst>
                              <p:par>
                                <p:cTn id="51" presetID="22" presetClass="exit" presetSubtype="8" fill="hold" grpId="1" nodeType="afterEffect">
                                  <p:stCondLst>
                                    <p:cond delay="0"/>
                                  </p:stCondLst>
                                  <p:iterate>
                                    <p:tmAbs val="0"/>
                                  </p:iterate>
                                  <p:childTnLst>
                                    <p:animEffect transition="out" filter="wipe(left)">
                                      <p:cBhvr>
                                        <p:cTn id="52" dur="500" fill="hold"/>
                                        <p:tgtEl>
                                          <p:spTgt spid="94"/>
                                        </p:tgtEl>
                                      </p:cBhvr>
                                    </p:animEffect>
                                    <p:set>
                                      <p:cBhvr>
                                        <p:cTn id="53" fill="hold">
                                          <p:stCondLst>
                                            <p:cond delay="499"/>
                                          </p:stCondLst>
                                        </p:cTn>
                                        <p:tgtEl>
                                          <p:spTgt spid="9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fill="hold" grpId="0" nodeType="clickEffect">
                                  <p:stCondLst>
                                    <p:cond delay="0"/>
                                  </p:stCondLst>
                                  <p:iterate>
                                    <p:tmAbs val="0"/>
                                  </p:iterate>
                                  <p:childTnLst>
                                    <p:set>
                                      <p:cBhvr>
                                        <p:cTn id="57" fill="hold"/>
                                        <p:tgtEl>
                                          <p:spTgt spid="85">
                                            <p:txEl>
                                              <p:pRg st="3" end="3"/>
                                            </p:txEl>
                                          </p:spTgt>
                                        </p:tgtEl>
                                        <p:attrNameLst>
                                          <p:attrName>style.visibility</p:attrName>
                                        </p:attrNameLst>
                                      </p:cBhvr>
                                      <p:to>
                                        <p:strVal val="visible"/>
                                      </p:to>
                                    </p:set>
                                    <p:animEffect transition="in" filter="fade">
                                      <p:cBhvr>
                                        <p:cTn id="58" dur="500"/>
                                        <p:tgtEl>
                                          <p:spTgt spid="85">
                                            <p:txEl>
                                              <p:pRg st="3" end="3"/>
                                            </p:txEl>
                                          </p:spTgt>
                                        </p:tgtEl>
                                      </p:cBhvr>
                                    </p:animEffect>
                                  </p:childTnLst>
                                </p:cTn>
                              </p:par>
                            </p:childTnLst>
                          </p:cTn>
                        </p:par>
                        <p:par>
                          <p:cTn id="59" fill="hold">
                            <p:stCondLst>
                              <p:cond delay="500"/>
                            </p:stCondLst>
                            <p:childTnLst>
                              <p:par>
                                <p:cTn id="60" presetID="10" presetClass="entr" fill="hold" grpId="0" nodeType="afterEffect">
                                  <p:stCondLst>
                                    <p:cond delay="0"/>
                                  </p:stCondLst>
                                  <p:iterate>
                                    <p:tmAbs val="0"/>
                                  </p:iterate>
                                  <p:childTnLst>
                                    <p:set>
                                      <p:cBhvr>
                                        <p:cTn id="61" fill="hold"/>
                                        <p:tgtEl>
                                          <p:spTgt spid="85">
                                            <p:txEl>
                                              <p:pRg st="4" end="4"/>
                                            </p:txEl>
                                          </p:spTgt>
                                        </p:tgtEl>
                                        <p:attrNameLst>
                                          <p:attrName>style.visibility</p:attrName>
                                        </p:attrNameLst>
                                      </p:cBhvr>
                                      <p:to>
                                        <p:strVal val="visible"/>
                                      </p:to>
                                    </p:set>
                                    <p:animEffect transition="in" filter="fade">
                                      <p:cBhvr>
                                        <p:cTn id="62" dur="500"/>
                                        <p:tgtEl>
                                          <p:spTgt spid="85">
                                            <p:txEl>
                                              <p:pRg st="4" end="4"/>
                                            </p:txEl>
                                          </p:spTgt>
                                        </p:tgtEl>
                                      </p:cBhvr>
                                    </p:animEffect>
                                  </p:childTnLst>
                                </p:cTn>
                              </p:par>
                            </p:childTnLst>
                          </p:cTn>
                        </p:par>
                        <p:par>
                          <p:cTn id="63" fill="hold">
                            <p:stCondLst>
                              <p:cond delay="1000"/>
                            </p:stCondLst>
                            <p:childTnLst>
                              <p:par>
                                <p:cTn id="64" presetID="10" presetClass="entr" fill="hold" grpId="0" nodeType="afterEffect">
                                  <p:stCondLst>
                                    <p:cond delay="0"/>
                                  </p:stCondLst>
                                  <p:iterate>
                                    <p:tmAbs val="0"/>
                                  </p:iterate>
                                  <p:childTnLst>
                                    <p:set>
                                      <p:cBhvr>
                                        <p:cTn id="65" fill="hold"/>
                                        <p:tgtEl>
                                          <p:spTgt spid="85">
                                            <p:txEl>
                                              <p:pRg st="5" end="5"/>
                                            </p:txEl>
                                          </p:spTgt>
                                        </p:tgtEl>
                                        <p:attrNameLst>
                                          <p:attrName>style.visibility</p:attrName>
                                        </p:attrNameLst>
                                      </p:cBhvr>
                                      <p:to>
                                        <p:strVal val="visible"/>
                                      </p:to>
                                    </p:set>
                                    <p:animEffect transition="in" filter="fade">
                                      <p:cBhvr>
                                        <p:cTn id="66" dur="500"/>
                                        <p:tgtEl>
                                          <p:spTgt spid="85">
                                            <p:txEl>
                                              <p:pRg st="5" end="5"/>
                                            </p:txEl>
                                          </p:spTgt>
                                        </p:tgtEl>
                                      </p:cBhvr>
                                    </p:animEffect>
                                  </p:childTnLst>
                                </p:cTn>
                              </p:par>
                            </p:childTnLst>
                          </p:cTn>
                        </p:par>
                        <p:par>
                          <p:cTn id="67" fill="hold">
                            <p:stCondLst>
                              <p:cond delay="1500"/>
                            </p:stCondLst>
                            <p:childTnLst>
                              <p:par>
                                <p:cTn id="68" presetID="10" presetClass="entr" fill="hold" grpId="0" nodeType="afterEffect">
                                  <p:stCondLst>
                                    <p:cond delay="0"/>
                                  </p:stCondLst>
                                  <p:iterate>
                                    <p:tmAbs val="0"/>
                                  </p:iterate>
                                  <p:childTnLst>
                                    <p:set>
                                      <p:cBhvr>
                                        <p:cTn id="69" fill="hold"/>
                                        <p:tgtEl>
                                          <p:spTgt spid="85">
                                            <p:txEl>
                                              <p:pRg st="6" end="6"/>
                                            </p:txEl>
                                          </p:spTgt>
                                        </p:tgtEl>
                                        <p:attrNameLst>
                                          <p:attrName>style.visibility</p:attrName>
                                        </p:attrNameLst>
                                      </p:cBhvr>
                                      <p:to>
                                        <p:strVal val="visible"/>
                                      </p:to>
                                    </p:set>
                                    <p:animEffect transition="in" filter="fade">
                                      <p:cBhvr>
                                        <p:cTn id="70" dur="500"/>
                                        <p:tgtEl>
                                          <p:spTgt spid="85">
                                            <p:txEl>
                                              <p:pRg st="6" end="6"/>
                                            </p:txEl>
                                          </p:spTgt>
                                        </p:tgtEl>
                                      </p:cBhvr>
                                    </p:animEffect>
                                  </p:childTnLst>
                                </p:cTn>
                              </p:par>
                            </p:childTnLst>
                          </p:cTn>
                        </p:par>
                        <p:par>
                          <p:cTn id="71" fill="hold">
                            <p:stCondLst>
                              <p:cond delay="2000"/>
                            </p:stCondLst>
                            <p:childTnLst>
                              <p:par>
                                <p:cTn id="72" presetID="22" presetClass="exit" presetSubtype="8" fill="hold" grpId="1" nodeType="afterEffect">
                                  <p:stCondLst>
                                    <p:cond delay="0"/>
                                  </p:stCondLst>
                                  <p:iterate>
                                    <p:tmAbs val="0"/>
                                  </p:iterate>
                                  <p:childTnLst>
                                    <p:animEffect transition="out" filter="wipe(left)">
                                      <p:cBhvr>
                                        <p:cTn id="73" dur="500" fill="hold"/>
                                        <p:tgtEl>
                                          <p:spTgt spid="93"/>
                                        </p:tgtEl>
                                      </p:cBhvr>
                                    </p:animEffect>
                                    <p:set>
                                      <p:cBhvr>
                                        <p:cTn id="74" fill="hold">
                                          <p:stCondLst>
                                            <p:cond delay="499"/>
                                          </p:stCondLst>
                                        </p:cTn>
                                        <p:tgtEl>
                                          <p:spTgt spid="9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iterate>
                                    <p:tmAbs val="0"/>
                                  </p:iterate>
                                  <p:childTnLst>
                                    <p:set>
                                      <p:cBhvr>
                                        <p:cTn id="78" fill="hold"/>
                                        <p:tgtEl>
                                          <p:spTgt spid="89"/>
                                        </p:tgtEl>
                                        <p:attrNameLst>
                                          <p:attrName>style.visibility</p:attrName>
                                        </p:attrNameLst>
                                      </p:cBhvr>
                                      <p:to>
                                        <p:strVal val="visible"/>
                                      </p:to>
                                    </p:set>
                                    <p:anim calcmode="lin" valueType="num">
                                      <p:cBhvr>
                                        <p:cTn id="79" dur="500" fill="hold"/>
                                        <p:tgtEl>
                                          <p:spTgt spid="89"/>
                                        </p:tgtEl>
                                        <p:attrNameLst>
                                          <p:attrName>ppt_w</p:attrName>
                                        </p:attrNameLst>
                                      </p:cBhvr>
                                      <p:tavLst>
                                        <p:tav tm="0">
                                          <p:val>
                                            <p:fltVal val="0"/>
                                          </p:val>
                                        </p:tav>
                                        <p:tav tm="100000">
                                          <p:val>
                                            <p:strVal val="#ppt_w"/>
                                          </p:val>
                                        </p:tav>
                                      </p:tavLst>
                                    </p:anim>
                                    <p:anim calcmode="lin" valueType="num">
                                      <p:cBhvr>
                                        <p:cTn id="80" dur="500" fill="hold"/>
                                        <p:tgtEl>
                                          <p:spTgt spid="89"/>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iterate>
                                    <p:tmAbs val="0"/>
                                  </p:iterate>
                                  <p:childTnLst>
                                    <p:set>
                                      <p:cBhvr>
                                        <p:cTn id="84" fill="hold"/>
                                        <p:tgtEl>
                                          <p:spTgt spid="86"/>
                                        </p:tgtEl>
                                        <p:attrNameLst>
                                          <p:attrName>style.visibility</p:attrName>
                                        </p:attrNameLst>
                                      </p:cBhvr>
                                      <p:to>
                                        <p:strVal val="visible"/>
                                      </p:to>
                                    </p:set>
                                    <p:anim calcmode="lin" valueType="num">
                                      <p:cBhvr>
                                        <p:cTn id="85" dur="500" fill="hold"/>
                                        <p:tgtEl>
                                          <p:spTgt spid="86"/>
                                        </p:tgtEl>
                                        <p:attrNameLst>
                                          <p:attrName>ppt_w</p:attrName>
                                        </p:attrNameLst>
                                      </p:cBhvr>
                                      <p:tavLst>
                                        <p:tav tm="0">
                                          <p:val>
                                            <p:fltVal val="0"/>
                                          </p:val>
                                        </p:tav>
                                        <p:tav tm="100000">
                                          <p:val>
                                            <p:strVal val="#ppt_w"/>
                                          </p:val>
                                        </p:tav>
                                      </p:tavLst>
                                    </p:anim>
                                    <p:anim calcmode="lin" valueType="num">
                                      <p:cBhvr>
                                        <p:cTn id="86" dur="500" fill="hold"/>
                                        <p:tgtEl>
                                          <p:spTgt spid="86"/>
                                        </p:tgtEl>
                                        <p:attrNameLst>
                                          <p:attrName>ppt_h</p:attrName>
                                        </p:attrNameLst>
                                      </p:cBhvr>
                                      <p:tavLst>
                                        <p:tav tm="0">
                                          <p:val>
                                            <p:fltVal val="0"/>
                                          </p:val>
                                        </p:tav>
                                        <p:tav tm="100000">
                                          <p:val>
                                            <p:strVal val="#ppt_h"/>
                                          </p:val>
                                        </p:tav>
                                      </p:tavLst>
                                    </p:anim>
                                  </p:childTnLst>
                                </p:cTn>
                              </p:par>
                            </p:childTnLst>
                          </p:cTn>
                        </p:par>
                        <p:par>
                          <p:cTn id="87" fill="hold">
                            <p:stCondLst>
                              <p:cond delay="500"/>
                            </p:stCondLst>
                            <p:childTnLst>
                              <p:par>
                                <p:cTn id="88" presetID="23" presetClass="exit" presetSubtype="32" fill="hold" grpId="1" nodeType="afterEffect">
                                  <p:stCondLst>
                                    <p:cond delay="0"/>
                                  </p:stCondLst>
                                  <p:iterate>
                                    <p:tmAbs val="0"/>
                                  </p:iterate>
                                  <p:childTnLst>
                                    <p:anim calcmode="lin" valueType="num">
                                      <p:cBhvr>
                                        <p:cTn id="89" dur="500" fill="hold"/>
                                        <p:tgtEl>
                                          <p:spTgt spid="90"/>
                                        </p:tgtEl>
                                        <p:attrNameLst>
                                          <p:attrName>ppt_w</p:attrName>
                                        </p:attrNameLst>
                                      </p:cBhvr>
                                      <p:tavLst>
                                        <p:tav tm="0">
                                          <p:val>
                                            <p:strVal val="ppt_w"/>
                                          </p:val>
                                        </p:tav>
                                        <p:tav tm="100000">
                                          <p:val>
                                            <p:fltVal val="0"/>
                                          </p:val>
                                        </p:tav>
                                      </p:tavLst>
                                    </p:anim>
                                    <p:anim calcmode="lin" valueType="num">
                                      <p:cBhvr>
                                        <p:cTn id="90" dur="500" fill="hold"/>
                                        <p:tgtEl>
                                          <p:spTgt spid="90"/>
                                        </p:tgtEl>
                                        <p:attrNameLst>
                                          <p:attrName>ppt_h</p:attrName>
                                        </p:attrNameLst>
                                      </p:cBhvr>
                                      <p:tavLst>
                                        <p:tav tm="0">
                                          <p:val>
                                            <p:strVal val="ppt_h"/>
                                          </p:val>
                                        </p:tav>
                                        <p:tav tm="100000">
                                          <p:val>
                                            <p:fltVal val="0"/>
                                          </p:val>
                                        </p:tav>
                                      </p:tavLst>
                                    </p:anim>
                                    <p:set>
                                      <p:cBhvr>
                                        <p:cTn id="91" fill="hold">
                                          <p:stCondLst>
                                            <p:cond delay="499"/>
                                          </p:stCondLst>
                                        </p:cTn>
                                        <p:tgtEl>
                                          <p:spTgt spid="90"/>
                                        </p:tgtEl>
                                        <p:attrNameLst>
                                          <p:attrName>style.visibility</p:attrName>
                                        </p:attrNameLst>
                                      </p:cBhvr>
                                      <p:to>
                                        <p:strVal val="hidden"/>
                                      </p:to>
                                    </p:set>
                                  </p:childTnLst>
                                </p:cTn>
                              </p:par>
                            </p:childTnLst>
                          </p:cTn>
                        </p:par>
                        <p:par>
                          <p:cTn id="92" fill="hold">
                            <p:stCondLst>
                              <p:cond delay="1000"/>
                            </p:stCondLst>
                            <p:childTnLst>
                              <p:par>
                                <p:cTn id="93" presetID="23" presetClass="exit" presetSubtype="32" fill="hold" grpId="1" nodeType="afterEffect">
                                  <p:stCondLst>
                                    <p:cond delay="0"/>
                                  </p:stCondLst>
                                  <p:iterate>
                                    <p:tmAbs val="0"/>
                                  </p:iterate>
                                  <p:childTnLst>
                                    <p:anim calcmode="lin" valueType="num">
                                      <p:cBhvr>
                                        <p:cTn id="94" dur="500" fill="hold"/>
                                        <p:tgtEl>
                                          <p:spTgt spid="89"/>
                                        </p:tgtEl>
                                        <p:attrNameLst>
                                          <p:attrName>ppt_w</p:attrName>
                                        </p:attrNameLst>
                                      </p:cBhvr>
                                      <p:tavLst>
                                        <p:tav tm="0">
                                          <p:val>
                                            <p:strVal val="ppt_w"/>
                                          </p:val>
                                        </p:tav>
                                        <p:tav tm="100000">
                                          <p:val>
                                            <p:fltVal val="0"/>
                                          </p:val>
                                        </p:tav>
                                      </p:tavLst>
                                    </p:anim>
                                    <p:anim calcmode="lin" valueType="num">
                                      <p:cBhvr>
                                        <p:cTn id="95" dur="500" fill="hold"/>
                                        <p:tgtEl>
                                          <p:spTgt spid="89"/>
                                        </p:tgtEl>
                                        <p:attrNameLst>
                                          <p:attrName>ppt_h</p:attrName>
                                        </p:attrNameLst>
                                      </p:cBhvr>
                                      <p:tavLst>
                                        <p:tav tm="0">
                                          <p:val>
                                            <p:strVal val="ppt_h"/>
                                          </p:val>
                                        </p:tav>
                                        <p:tav tm="100000">
                                          <p:val>
                                            <p:fltVal val="0"/>
                                          </p:val>
                                        </p:tav>
                                      </p:tavLst>
                                    </p:anim>
                                    <p:set>
                                      <p:cBhvr>
                                        <p:cTn id="96" fill="hold">
                                          <p:stCondLst>
                                            <p:cond delay="499"/>
                                          </p:stCondLst>
                                        </p:cTn>
                                        <p:tgtEl>
                                          <p:spTgt spid="89"/>
                                        </p:tgtEl>
                                        <p:attrNameLst>
                                          <p:attrName>style.visibility</p:attrName>
                                        </p:attrNameLst>
                                      </p:cBhvr>
                                      <p:to>
                                        <p:strVal val="hidden"/>
                                      </p:to>
                                    </p:set>
                                  </p:childTnLst>
                                </p:cTn>
                              </p:par>
                            </p:childTnLst>
                          </p:cTn>
                        </p:par>
                        <p:par>
                          <p:cTn id="97" fill="hold">
                            <p:stCondLst>
                              <p:cond delay="0"/>
                            </p:stCondLst>
                            <p:childTnLst>
                              <p:par>
                                <p:cTn id="98" presetID="-1" presetClass="path" presetSubtype="0" accel="50000" decel="50000" fill="hold" nodeType="afterEffect">
                                  <p:stCondLst>
                                    <p:cond delay="0"/>
                                  </p:stCondLst>
                                  <p:childTnLst>
                                    <p:animMotion origin="layout" path="M 3.125E-6 3.14815E-6 L -0.42422 0.00717 " pathEditMode="relative" rAng="0" ptsTypes="AA">
                                      <p:cBhvr>
                                        <p:cTn id="99" dur="1000" fill="hold"/>
                                        <p:tgtEl>
                                          <p:spTgt spid="91"/>
                                        </p:tgtEl>
                                        <p:attrNameLst>
                                          <p:attrName>ppt_x</p:attrName>
                                          <p:attrName>ppt_y</p:attrName>
                                        </p:attrNameLst>
                                      </p:cBhvr>
                                      <p:rCtr x="-21211" y="3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bldLvl="5" animBg="1" advAuto="0"/>
      <p:bldP spid="86" grpId="0" animBg="1" advAuto="0"/>
      <p:bldP spid="87" grpId="0" animBg="1" advAuto="0"/>
      <p:bldP spid="89" grpId="0" animBg="1" advAuto="0"/>
      <p:bldP spid="89" grpId="1" animBg="1" advAuto="0"/>
      <p:bldP spid="90" grpId="0" animBg="1" advAuto="0"/>
      <p:bldP spid="90" grpId="1" animBg="1" advAuto="0"/>
      <p:bldP spid="91" grpId="0" animBg="1" advAuto="0"/>
      <p:bldP spid="92" grpId="0" animBg="1" advAuto="0"/>
      <p:bldP spid="92" grpId="1" animBg="1" advAuto="0"/>
      <p:bldP spid="93" grpId="0" animBg="1" advAuto="0"/>
      <p:bldP spid="93" grpId="1" animBg="1" advAuto="0"/>
      <p:bldP spid="94" grpId="0" animBg="1" advAuto="0"/>
      <p:bldP spid="94"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Using an Exception"/>
          <p:cNvSpPr txBox="1">
            <a:spLocks noGrp="1"/>
          </p:cNvSpPr>
          <p:nvPr>
            <p:ph type="title"/>
          </p:nvPr>
        </p:nvSpPr>
        <p:spPr>
          <a:prstGeom prst="rect">
            <a:avLst/>
          </a:prstGeom>
        </p:spPr>
        <p:txBody>
          <a:bodyPr/>
          <a:lstStyle/>
          <a:p>
            <a:r>
              <a:t>Using an Exception</a:t>
            </a:r>
          </a:p>
        </p:txBody>
      </p:sp>
      <p:sp>
        <p:nvSpPr>
          <p:cNvPr id="97" name="Rectangle"/>
          <p:cNvSpPr/>
          <p:nvPr/>
        </p:nvSpPr>
        <p:spPr>
          <a:xfrm>
            <a:off x="10763250" y="2438400"/>
            <a:ext cx="13335000" cy="9631680"/>
          </a:xfrm>
          <a:prstGeom prst="rect">
            <a:avLst/>
          </a:prstGeom>
          <a:solidFill>
            <a:srgbClr val="E5E6E1"/>
          </a:solidFill>
          <a:ln w="50800">
            <a:solidFill>
              <a:srgbClr val="941100"/>
            </a:solidFill>
            <a:miter lim="400000"/>
          </a:ln>
          <a:effectLst>
            <a:outerShdw blurRad="393700" dist="76200" dir="540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98" name="PlainBox&lt;std::string&gt; findBox(PlainBox&lt;std::string&gt; boxes[],…"/>
          <p:cNvSpPr/>
          <p:nvPr/>
        </p:nvSpPr>
        <p:spPr>
          <a:xfrm>
            <a:off x="10877550" y="3933825"/>
            <a:ext cx="13315950" cy="7391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Courier New"/>
                <a:ea typeface="Courier New"/>
                <a:cs typeface="Courier New"/>
                <a:sym typeface="Courier New"/>
              </a:defRPr>
            </a:pPr>
            <a:r>
              <a:t>PlainBox&lt;std::string&gt; findBox(PlainBox&lt;std::string&gt; boxes[], </a:t>
            </a:r>
          </a:p>
          <a:p>
            <a:pPr algn="l" defTabSz="685800">
              <a:tabLst>
                <a:tab pos="495300" algn="l"/>
              </a:tabLst>
              <a:defRPr sz="2600" b="1">
                <a:latin typeface="Courier New"/>
                <a:ea typeface="Courier New"/>
                <a:cs typeface="Courier New"/>
                <a:sym typeface="Courier New"/>
              </a:defRPr>
            </a:pPr>
            <a:r>
              <a:t>                         </a:t>
            </a:r>
            <a:r>
              <a:rPr>
                <a:solidFill>
                  <a:srgbClr val="0433FF"/>
                </a:solidFill>
              </a:rPr>
              <a:t>int</a:t>
            </a:r>
            <a:r>
              <a:t> size, std::string target)</a:t>
            </a:r>
          </a:p>
          <a:p>
            <a:pPr algn="l" defTabSz="685800">
              <a:tabLst>
                <a:tab pos="495300" algn="l"/>
              </a:tabLst>
              <a:defRPr sz="2600" b="1">
                <a:latin typeface="Courier New"/>
                <a:ea typeface="Courier New"/>
                <a:cs typeface="Courier New"/>
                <a:sym typeface="Courier New"/>
              </a:defRPr>
            </a:pPr>
            <a:r>
              <a:t>{</a:t>
            </a:r>
          </a:p>
          <a:p>
            <a:pPr algn="l" defTabSz="685800">
              <a:tabLst>
                <a:tab pos="495300" algn="l"/>
              </a:tabLst>
              <a:defRPr sz="2600" b="1">
                <a:latin typeface="Courier New"/>
                <a:ea typeface="Courier New"/>
                <a:cs typeface="Courier New"/>
                <a:sym typeface="Courier New"/>
              </a:defRPr>
            </a:pPr>
            <a:r>
              <a:t>   </a:t>
            </a:r>
            <a:r>
              <a:rPr>
                <a:solidFill>
                  <a:srgbClr val="0433FF"/>
                </a:solidFill>
              </a:rPr>
              <a:t>int</a:t>
            </a:r>
            <a:r>
              <a:t> index = </a:t>
            </a:r>
            <a:r>
              <a:rPr>
                <a:solidFill>
                  <a:srgbClr val="272AD8"/>
                </a:solidFill>
              </a:rPr>
              <a:t>0</a:t>
            </a:r>
            <a:r>
              <a:t>;</a:t>
            </a:r>
          </a:p>
          <a:p>
            <a:pPr algn="l" defTabSz="685800">
              <a:tabLst>
                <a:tab pos="495300" algn="l"/>
              </a:tabLst>
              <a:defRPr sz="2600" b="1">
                <a:latin typeface="Courier New"/>
                <a:ea typeface="Courier New"/>
                <a:cs typeface="Courier New"/>
                <a:sym typeface="Courier New"/>
              </a:defRPr>
            </a:pPr>
            <a:r>
              <a:t>   </a:t>
            </a:r>
            <a:r>
              <a:rPr>
                <a:solidFill>
                  <a:srgbClr val="0433FF"/>
                </a:solidFill>
              </a:rPr>
              <a:t>bool</a:t>
            </a:r>
            <a:r>
              <a:t> found = </a:t>
            </a:r>
            <a:r>
              <a:rPr>
                <a:solidFill>
                  <a:srgbClr val="0433FF"/>
                </a:solidFill>
              </a:rPr>
              <a:t>false</a:t>
            </a:r>
            <a:r>
              <a:t>;</a:t>
            </a:r>
          </a:p>
          <a:p>
            <a:pPr algn="l" defTabSz="685800">
              <a:tabLst>
                <a:tab pos="495300" algn="l"/>
              </a:tabLst>
              <a:defRPr sz="2600" b="1">
                <a:latin typeface="Courier New"/>
                <a:ea typeface="Courier New"/>
                <a:cs typeface="Courier New"/>
                <a:sym typeface="Courier New"/>
              </a:defRPr>
            </a:pPr>
            <a:r>
              <a:t>   </a:t>
            </a:r>
            <a:r>
              <a:rPr>
                <a:solidFill>
                  <a:srgbClr val="0433FF"/>
                </a:solidFill>
              </a:rPr>
              <a:t>while</a:t>
            </a:r>
            <a:r>
              <a:t> (!found &amp;&amp; (index &lt; size))</a:t>
            </a:r>
          </a:p>
          <a:p>
            <a:pPr algn="l" defTabSz="685800">
              <a:tabLst>
                <a:tab pos="495300" algn="l"/>
              </a:tabLst>
              <a:defRPr sz="2600" b="1">
                <a:latin typeface="Courier New"/>
                <a:ea typeface="Courier New"/>
                <a:cs typeface="Courier New"/>
                <a:sym typeface="Courier New"/>
              </a:defRPr>
            </a:pPr>
            <a:r>
              <a:t>   {</a:t>
            </a:r>
          </a:p>
          <a:p>
            <a:pPr algn="l" defTabSz="685800">
              <a:tabLst>
                <a:tab pos="495300" algn="l"/>
              </a:tabLst>
              <a:defRPr sz="2600" b="1">
                <a:latin typeface="Courier New"/>
                <a:ea typeface="Courier New"/>
                <a:cs typeface="Courier New"/>
                <a:sym typeface="Courier New"/>
              </a:defRPr>
            </a:pPr>
            <a:r>
              <a:t>      </a:t>
            </a:r>
            <a:r>
              <a:rPr>
                <a:solidFill>
                  <a:srgbClr val="0433FF"/>
                </a:solidFill>
              </a:rPr>
              <a:t>if</a:t>
            </a:r>
            <a:r>
              <a:t> (target == boxes[index].getItem())</a:t>
            </a:r>
          </a:p>
          <a:p>
            <a:pPr algn="l" defTabSz="685800">
              <a:tabLst>
                <a:tab pos="495300" algn="l"/>
              </a:tabLst>
              <a:defRPr sz="2600" b="1">
                <a:latin typeface="Courier New"/>
                <a:ea typeface="Courier New"/>
                <a:cs typeface="Courier New"/>
                <a:sym typeface="Courier New"/>
              </a:defRPr>
            </a:pPr>
            <a:r>
              <a:t>         found = </a:t>
            </a:r>
            <a:r>
              <a:rPr>
                <a:solidFill>
                  <a:srgbClr val="0433FF"/>
                </a:solidFill>
              </a:rPr>
              <a:t>true</a:t>
            </a:r>
            <a:r>
              <a:t>;</a:t>
            </a:r>
          </a:p>
          <a:p>
            <a:pPr algn="l" defTabSz="685800">
              <a:tabLst>
                <a:tab pos="495300" algn="l"/>
              </a:tabLst>
              <a:defRPr sz="2600" b="1">
                <a:latin typeface="Courier New"/>
                <a:ea typeface="Courier New"/>
                <a:cs typeface="Courier New"/>
                <a:sym typeface="Courier New"/>
              </a:defRPr>
            </a:pPr>
            <a:r>
              <a:t>      </a:t>
            </a:r>
            <a:r>
              <a:rPr>
                <a:solidFill>
                  <a:srgbClr val="0433FF"/>
                </a:solidFill>
              </a:rPr>
              <a:t>else</a:t>
            </a:r>
          </a:p>
          <a:p>
            <a:pPr algn="l" defTabSz="685800">
              <a:tabLst>
                <a:tab pos="495300" algn="l"/>
              </a:tabLst>
              <a:defRPr sz="2600" b="1">
                <a:latin typeface="Courier New"/>
                <a:ea typeface="Courier New"/>
                <a:cs typeface="Courier New"/>
                <a:sym typeface="Courier New"/>
              </a:defRPr>
            </a:pPr>
            <a:r>
              <a:t>         index++;</a:t>
            </a:r>
          </a:p>
          <a:p>
            <a:pPr algn="l" defTabSz="685800">
              <a:tabLst>
                <a:tab pos="495300" algn="l"/>
              </a:tabLst>
              <a:defRPr sz="2600" b="1">
                <a:solidFill>
                  <a:srgbClr val="008400"/>
                </a:solidFill>
                <a:latin typeface="Courier New"/>
                <a:ea typeface="Courier New"/>
                <a:cs typeface="Courier New"/>
                <a:sym typeface="Courier New"/>
              </a:defRPr>
            </a:pPr>
            <a:r>
              <a:rPr>
                <a:solidFill>
                  <a:srgbClr val="000000"/>
                </a:solidFill>
              </a:rPr>
              <a:t>   } </a:t>
            </a:r>
            <a:r>
              <a:t>// end while</a:t>
            </a:r>
            <a:endParaRPr>
              <a:solidFill>
                <a:srgbClr val="000000"/>
              </a:solidFill>
            </a:endParaRPr>
          </a:p>
          <a:p>
            <a:pPr algn="l" defTabSz="685800">
              <a:tabLst>
                <a:tab pos="495300" algn="l"/>
              </a:tabLst>
              <a:defRPr sz="2600" b="1">
                <a:latin typeface="Courier New"/>
                <a:ea typeface="Courier New"/>
                <a:cs typeface="Courier New"/>
                <a:sym typeface="Courier New"/>
              </a:defRPr>
            </a:pPr>
            <a:r>
              <a:t>   </a:t>
            </a:r>
          </a:p>
          <a:p>
            <a:pPr algn="l" defTabSz="685800">
              <a:tabLst>
                <a:tab pos="495300" algn="l"/>
              </a:tabLst>
              <a:defRPr sz="2600" b="1">
                <a:solidFill>
                  <a:srgbClr val="008400"/>
                </a:solidFill>
                <a:latin typeface="Courier New"/>
                <a:ea typeface="Courier New"/>
                <a:cs typeface="Courier New"/>
                <a:sym typeface="Courier New"/>
              </a:defRPr>
            </a:pPr>
            <a:r>
              <a:rPr>
                <a:solidFill>
                  <a:srgbClr val="000000"/>
                </a:solidFill>
              </a:rPr>
              <a:t>   </a:t>
            </a:r>
            <a:r>
              <a:rPr>
                <a:solidFill>
                  <a:srgbClr val="0433FF"/>
                </a:solidFill>
              </a:rPr>
              <a:t>if</a:t>
            </a:r>
            <a:r>
              <a:rPr>
                <a:solidFill>
                  <a:srgbClr val="000000"/>
                </a:solidFill>
              </a:rPr>
              <a:t> (!found)</a:t>
            </a:r>
            <a:br>
              <a:rPr>
                <a:solidFill>
                  <a:srgbClr val="000000"/>
                </a:solidFill>
              </a:rPr>
            </a:br>
            <a:r>
              <a:rPr>
                <a:solidFill>
                  <a:srgbClr val="000000"/>
                </a:solidFill>
              </a:rPr>
              <a:t>          </a:t>
            </a:r>
            <a:r>
              <a:rPr>
                <a:solidFill>
                  <a:srgbClr val="0433FF"/>
                </a:solidFill>
              </a:rPr>
              <a:t>throw</a:t>
            </a:r>
            <a:r>
              <a:rPr>
                <a:solidFill>
                  <a:srgbClr val="000000"/>
                </a:solidFill>
              </a:rPr>
              <a:t> std::logic_error("Target not found in a box!");</a:t>
            </a:r>
          </a:p>
          <a:p>
            <a:pPr algn="l" defTabSz="685800">
              <a:tabLst>
                <a:tab pos="495300" algn="l"/>
              </a:tabLst>
              <a:defRPr sz="2600" b="1">
                <a:solidFill>
                  <a:srgbClr val="008400"/>
                </a:solidFill>
                <a:latin typeface="Courier New"/>
                <a:ea typeface="Courier New"/>
                <a:cs typeface="Courier New"/>
                <a:sym typeface="Courier New"/>
              </a:defRPr>
            </a:pPr>
            <a:endParaRPr>
              <a:solidFill>
                <a:srgbClr val="000000"/>
              </a:solidFill>
            </a:endParaRPr>
          </a:p>
          <a:p>
            <a:pPr algn="l" defTabSz="685800">
              <a:tabLst>
                <a:tab pos="495300" algn="l"/>
              </a:tabLst>
              <a:defRPr sz="2600" b="1">
                <a:latin typeface="Courier New"/>
                <a:ea typeface="Courier New"/>
                <a:cs typeface="Courier New"/>
                <a:sym typeface="Courier New"/>
              </a:defRPr>
            </a:pPr>
            <a:r>
              <a:t>   </a:t>
            </a:r>
            <a:r>
              <a:rPr>
                <a:solidFill>
                  <a:srgbClr val="0433FF"/>
                </a:solidFill>
              </a:rPr>
              <a:t>return</a:t>
            </a:r>
            <a:r>
              <a:t> boxes[index];</a:t>
            </a:r>
          </a:p>
          <a:p>
            <a:pPr algn="l" defTabSz="685800">
              <a:tabLst>
                <a:tab pos="495300" algn="l"/>
              </a:tabLst>
              <a:defRPr sz="2600" b="1">
                <a:solidFill>
                  <a:srgbClr val="008400"/>
                </a:solidFill>
                <a:latin typeface="Courier New"/>
                <a:ea typeface="Courier New"/>
                <a:cs typeface="Courier New"/>
                <a:sym typeface="Courier New"/>
              </a:defRPr>
            </a:pPr>
            <a:r>
              <a:rPr>
                <a:solidFill>
                  <a:srgbClr val="000000"/>
                </a:solidFill>
              </a:rPr>
              <a:t>} </a:t>
            </a:r>
            <a:r>
              <a:t>// end findBox</a:t>
            </a:r>
          </a:p>
        </p:txBody>
      </p:sp>
      <p:sp>
        <p:nvSpPr>
          <p:cNvPr id="99" name="// Function to search an array of PlainBox&lt;string&gt; objects…"/>
          <p:cNvSpPr/>
          <p:nvPr/>
        </p:nvSpPr>
        <p:spPr>
          <a:xfrm>
            <a:off x="10915650" y="2628900"/>
            <a:ext cx="12106313" cy="1295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lgn="l" defTabSz="685800">
              <a:tabLst>
                <a:tab pos="495300" algn="l"/>
              </a:tabLst>
              <a:defRPr sz="2600" b="1">
                <a:solidFill>
                  <a:srgbClr val="108513"/>
                </a:solidFill>
                <a:latin typeface="Courier New"/>
                <a:ea typeface="Courier New"/>
                <a:cs typeface="Courier New"/>
                <a:sym typeface="Courier New"/>
              </a:defRPr>
            </a:pPr>
            <a:r>
              <a:t>// Function to search an array of PlainBox&lt;string&gt; objects</a:t>
            </a:r>
          </a:p>
          <a:p>
            <a:pPr algn="l" defTabSz="685800">
              <a:tabLst>
                <a:tab pos="495300" algn="l"/>
              </a:tabLst>
              <a:defRPr sz="2600" b="1">
                <a:solidFill>
                  <a:srgbClr val="108513"/>
                </a:solidFill>
                <a:latin typeface="Courier New"/>
                <a:ea typeface="Courier New"/>
                <a:cs typeface="Courier New"/>
                <a:sym typeface="Courier New"/>
              </a:defRPr>
            </a:pPr>
            <a:r>
              <a:t>// for a specific target item</a:t>
            </a:r>
          </a:p>
          <a:p>
            <a:pPr algn="l" defTabSz="685800">
              <a:tabLst>
                <a:tab pos="495300" algn="l"/>
              </a:tabLst>
              <a:defRPr sz="2600" b="1">
                <a:solidFill>
                  <a:srgbClr val="108513"/>
                </a:solidFill>
                <a:latin typeface="Courier New"/>
                <a:ea typeface="Courier New"/>
                <a:cs typeface="Courier New"/>
                <a:sym typeface="Courier New"/>
              </a:defRPr>
            </a:pPr>
            <a:r>
              <a:t>// Returns PlainBox containing the item.</a:t>
            </a:r>
          </a:p>
        </p:txBody>
      </p:sp>
      <p:sp>
        <p:nvSpPr>
          <p:cNvPr id="100" name="Rectangle"/>
          <p:cNvSpPr/>
          <p:nvPr/>
        </p:nvSpPr>
        <p:spPr>
          <a:xfrm>
            <a:off x="514350" y="2438400"/>
            <a:ext cx="10020300" cy="9631680"/>
          </a:xfrm>
          <a:prstGeom prst="rect">
            <a:avLst/>
          </a:prstGeom>
          <a:solidFill>
            <a:srgbClr val="E5E6E1"/>
          </a:solidFill>
          <a:ln w="50800">
            <a:solidFill>
              <a:srgbClr val="941100"/>
            </a:solidFill>
            <a:miter lim="400000"/>
          </a:ln>
          <a:effectLst>
            <a:outerShdw blurRad="393700" dist="76200" dir="540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01" name="Rounded Rectangle"/>
          <p:cNvSpPr/>
          <p:nvPr/>
        </p:nvSpPr>
        <p:spPr>
          <a:xfrm>
            <a:off x="7559575" y="7340600"/>
            <a:ext cx="1755875" cy="441960"/>
          </a:xfrm>
          <a:prstGeom prst="roundRect">
            <a:avLst>
              <a:gd name="adj" fmla="val 34892"/>
            </a:avLst>
          </a:prstGeom>
          <a:solidFill>
            <a:srgbClr val="FFFB00"/>
          </a:solidFill>
          <a:ln w="12700">
            <a:miter lim="400000"/>
          </a:ln>
        </p:spPr>
        <p:txBody>
          <a:bodyPr lIns="76200" tIns="76200" rIns="76200" bIns="76200" anchor="ctr"/>
          <a:lstStyle/>
          <a:p>
            <a:pPr>
              <a:defRPr sz="3600" b="1">
                <a:effectLst>
                  <a:outerShdw blurRad="38100" dist="12700" dir="5400000" rotWithShape="0">
                    <a:srgbClr val="000000">
                      <a:alpha val="50000"/>
                    </a:srgbClr>
                  </a:outerShdw>
                </a:effectLst>
                <a:latin typeface="Courier New"/>
                <a:ea typeface="Courier New"/>
                <a:cs typeface="Courier New"/>
                <a:sym typeface="Courier New"/>
              </a:defRPr>
            </a:pPr>
            <a:endParaRPr/>
          </a:p>
        </p:txBody>
      </p:sp>
      <p:sp>
        <p:nvSpPr>
          <p:cNvPr id="102" name="// Create and initialize an array of boxes…"/>
          <p:cNvSpPr/>
          <p:nvPr/>
        </p:nvSpPr>
        <p:spPr>
          <a:xfrm>
            <a:off x="95250" y="2556164"/>
            <a:ext cx="10553700" cy="8153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solidFill>
                  <a:srgbClr val="008400"/>
                </a:solidFill>
                <a:latin typeface="Courier New"/>
                <a:ea typeface="Courier New"/>
                <a:cs typeface="Courier New"/>
                <a:sym typeface="Courier New"/>
              </a:defRPr>
            </a:pPr>
            <a:r>
              <a:rPr dirty="0">
                <a:solidFill>
                  <a:srgbClr val="000000"/>
                </a:solidFill>
              </a:rPr>
              <a:t>   </a:t>
            </a:r>
            <a:r>
              <a:rPr dirty="0"/>
              <a:t>// Create and initialize an array of boxes</a:t>
            </a:r>
            <a:endParaRPr dirty="0">
              <a:solidFill>
                <a:srgbClr val="000000"/>
              </a:solidFill>
            </a:endParaRPr>
          </a:p>
          <a:p>
            <a:pPr algn="l" defTabSz="685800">
              <a:tabLst>
                <a:tab pos="495300" algn="l"/>
              </a:tabLst>
              <a:defRPr sz="2600" b="1">
                <a:latin typeface="Courier New"/>
                <a:ea typeface="Courier New"/>
                <a:cs typeface="Courier New"/>
                <a:sym typeface="Courier New"/>
              </a:defRPr>
            </a:pPr>
            <a:r>
              <a:rPr dirty="0"/>
              <a:t>   </a:t>
            </a:r>
            <a:r>
              <a:rPr dirty="0" err="1"/>
              <a:t>PlainBox</a:t>
            </a:r>
            <a:r>
              <a:rPr dirty="0"/>
              <a:t>&lt;std::string&gt; </a:t>
            </a:r>
            <a:r>
              <a:rPr dirty="0" err="1"/>
              <a:t>myBoxes</a:t>
            </a:r>
            <a:r>
              <a:rPr dirty="0"/>
              <a:t>[</a:t>
            </a:r>
            <a:r>
              <a:rPr dirty="0">
                <a:solidFill>
                  <a:srgbClr val="272AD8"/>
                </a:solidFill>
              </a:rPr>
              <a:t>5</a:t>
            </a:r>
            <a:r>
              <a:rPr dirty="0"/>
              <a:t>]; </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0</a:t>
            </a:r>
            <a:r>
              <a:rPr dirty="0"/>
              <a:t>] = </a:t>
            </a:r>
            <a:r>
              <a:rPr dirty="0" err="1"/>
              <a:t>PlainBox</a:t>
            </a:r>
            <a:r>
              <a:rPr dirty="0"/>
              <a:t>&lt;std::string&gt;(</a:t>
            </a:r>
            <a:r>
              <a:rPr dirty="0">
                <a:solidFill>
                  <a:srgbClr val="D12F1B"/>
                </a:solidFill>
              </a:rPr>
              <a:t>"ring"</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1</a:t>
            </a:r>
            <a:r>
              <a:rPr dirty="0"/>
              <a:t>] = </a:t>
            </a:r>
            <a:r>
              <a:rPr dirty="0" err="1"/>
              <a:t>PlainBox</a:t>
            </a:r>
            <a:r>
              <a:rPr dirty="0"/>
              <a:t>&lt;std::string&gt;(</a:t>
            </a:r>
            <a:r>
              <a:rPr dirty="0">
                <a:solidFill>
                  <a:srgbClr val="D12F1B"/>
                </a:solidFill>
              </a:rPr>
              <a:t>"hat"</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2</a:t>
            </a:r>
            <a:r>
              <a:rPr dirty="0"/>
              <a:t>] = </a:t>
            </a:r>
            <a:r>
              <a:rPr dirty="0" err="1"/>
              <a:t>PlainBox</a:t>
            </a:r>
            <a:r>
              <a:rPr dirty="0"/>
              <a:t>&lt;std::string&gt;(</a:t>
            </a:r>
            <a:r>
              <a:rPr dirty="0">
                <a:solidFill>
                  <a:srgbClr val="D12F1B"/>
                </a:solidFill>
              </a:rPr>
              <a:t>"shirt"</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3</a:t>
            </a:r>
            <a:r>
              <a:rPr dirty="0"/>
              <a:t>] = </a:t>
            </a:r>
            <a:r>
              <a:rPr dirty="0" err="1"/>
              <a:t>PlainBox</a:t>
            </a:r>
            <a:r>
              <a:rPr dirty="0"/>
              <a:t>&lt;std::string&gt;(</a:t>
            </a:r>
            <a:r>
              <a:rPr dirty="0">
                <a:solidFill>
                  <a:srgbClr val="D12F1B"/>
                </a:solidFill>
              </a:rPr>
              <a:t>"sock"</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4</a:t>
            </a:r>
            <a:r>
              <a:rPr dirty="0"/>
              <a:t>] = </a:t>
            </a:r>
            <a:r>
              <a:rPr dirty="0" err="1"/>
              <a:t>PlainBox</a:t>
            </a:r>
            <a:r>
              <a:rPr dirty="0"/>
              <a:t>&lt;std::string&gt;(</a:t>
            </a:r>
            <a:r>
              <a:rPr dirty="0">
                <a:solidFill>
                  <a:srgbClr val="D12F1B"/>
                </a:solidFill>
              </a:rPr>
              <a:t>"shoe"</a:t>
            </a:r>
            <a:r>
              <a:rPr dirty="0"/>
              <a:t>);</a:t>
            </a:r>
          </a:p>
          <a:p>
            <a:pPr algn="l" defTabSz="685800">
              <a:tabLst>
                <a:tab pos="495300" algn="l"/>
              </a:tabLst>
              <a:defRPr sz="2600" b="1">
                <a:latin typeface="Courier New"/>
                <a:ea typeface="Courier New"/>
                <a:cs typeface="Courier New"/>
                <a:sym typeface="Courier New"/>
              </a:defRPr>
            </a:pPr>
            <a:r>
              <a:rPr dirty="0"/>
              <a:t>   </a:t>
            </a:r>
            <a:r>
              <a:rPr dirty="0" err="1"/>
              <a:t>PlainBox</a:t>
            </a:r>
            <a:r>
              <a:rPr dirty="0"/>
              <a:t>&lt;std::string&gt; </a:t>
            </a:r>
            <a:r>
              <a:rPr dirty="0" err="1"/>
              <a:t>foundBox</a:t>
            </a:r>
            <a:r>
              <a:rPr dirty="0"/>
              <a:t>;</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solidFill>
                  <a:srgbClr val="008400"/>
                </a:solidFill>
                <a:latin typeface="Courier New"/>
                <a:ea typeface="Courier New"/>
                <a:cs typeface="Courier New"/>
                <a:sym typeface="Courier New"/>
              </a:defRPr>
            </a:pPr>
            <a:r>
              <a:rPr dirty="0">
                <a:solidFill>
                  <a:srgbClr val="000000"/>
                </a:solidFill>
              </a:rPr>
              <a:t>   </a:t>
            </a:r>
            <a:r>
              <a:rPr dirty="0"/>
              <a:t>// Try to find a box containing glasses</a:t>
            </a:r>
            <a:endParaRPr dirty="0">
              <a:solidFill>
                <a:srgbClr val="000000"/>
              </a:solidFill>
            </a:endParaRPr>
          </a:p>
          <a:p>
            <a:pPr algn="l" defTabSz="685800">
              <a:tabLst>
                <a:tab pos="495300" algn="l"/>
              </a:tabLst>
              <a:defRPr sz="2600" b="1">
                <a:latin typeface="Courier New"/>
                <a:ea typeface="Courier New"/>
                <a:cs typeface="Courier New"/>
                <a:sym typeface="Courier New"/>
              </a:defRPr>
            </a:pPr>
            <a:r>
              <a:rPr dirty="0"/>
              <a:t>   </a:t>
            </a:r>
            <a:r>
              <a:rPr dirty="0">
                <a:solidFill>
                  <a:srgbClr val="0433FF"/>
                </a:solidFill>
              </a:rPr>
              <a:t>try</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latin typeface="Courier New"/>
                <a:ea typeface="Courier New"/>
                <a:cs typeface="Courier New"/>
                <a:sym typeface="Courier New"/>
              </a:defRPr>
            </a:pPr>
            <a:r>
              <a:rPr dirty="0"/>
              <a:t>      </a:t>
            </a:r>
            <a:r>
              <a:rPr dirty="0" err="1"/>
              <a:t>foundBox</a:t>
            </a:r>
            <a:r>
              <a:rPr dirty="0"/>
              <a:t> = </a:t>
            </a:r>
            <a:r>
              <a:rPr dirty="0" err="1"/>
              <a:t>findBox</a:t>
            </a:r>
            <a:r>
              <a:rPr dirty="0"/>
              <a:t>(</a:t>
            </a:r>
            <a:r>
              <a:rPr dirty="0" err="1"/>
              <a:t>myBoxes</a:t>
            </a:r>
            <a:r>
              <a:rPr dirty="0"/>
              <a:t>, </a:t>
            </a:r>
            <a:r>
              <a:rPr dirty="0">
                <a:solidFill>
                  <a:srgbClr val="272AD8"/>
                </a:solidFill>
              </a:rPr>
              <a:t>5</a:t>
            </a:r>
            <a:r>
              <a:rPr dirty="0"/>
              <a:t>, </a:t>
            </a:r>
            <a:r>
              <a:rPr dirty="0">
                <a:solidFill>
                  <a:srgbClr val="D12F1B"/>
                </a:solidFill>
              </a:rPr>
              <a:t>"glasses"</a:t>
            </a:r>
            <a:r>
              <a:rPr dirty="0"/>
              <a:t>);</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latin typeface="Courier New"/>
                <a:ea typeface="Courier New"/>
                <a:cs typeface="Courier New"/>
                <a:sym typeface="Courier New"/>
              </a:defRPr>
            </a:pPr>
            <a:r>
              <a:rPr dirty="0"/>
              <a:t>   </a:t>
            </a:r>
            <a:r>
              <a:rPr dirty="0">
                <a:solidFill>
                  <a:srgbClr val="0433FF"/>
                </a:solidFill>
              </a:rPr>
              <a:t>catch</a:t>
            </a:r>
            <a:r>
              <a:rPr dirty="0"/>
              <a:t>(std::</a:t>
            </a:r>
            <a:r>
              <a:rPr dirty="0" err="1"/>
              <a:t>logic_error</a:t>
            </a:r>
            <a:r>
              <a:rPr dirty="0"/>
              <a:t> </a:t>
            </a:r>
            <a:r>
              <a:rPr dirty="0" err="1"/>
              <a:t>logErr</a:t>
            </a:r>
            <a:r>
              <a:rPr dirty="0"/>
              <a:t>)</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latin typeface="Courier New"/>
                <a:ea typeface="Courier New"/>
                <a:cs typeface="Courier New"/>
                <a:sym typeface="Courier New"/>
              </a:defRPr>
            </a:pPr>
            <a:r>
              <a:rPr dirty="0"/>
              <a:t>      std::</a:t>
            </a:r>
            <a:r>
              <a:rPr dirty="0" err="1"/>
              <a:t>cout</a:t>
            </a:r>
            <a:r>
              <a:rPr dirty="0"/>
              <a:t> &lt;&lt; </a:t>
            </a:r>
            <a:r>
              <a:rPr dirty="0" err="1"/>
              <a:t>logErr.what</a:t>
            </a:r>
            <a:r>
              <a:rPr dirty="0"/>
              <a:t>() &lt;&lt; std::</a:t>
            </a:r>
            <a:r>
              <a:rPr dirty="0" err="1"/>
              <a:t>endl</a:t>
            </a:r>
            <a:r>
              <a:rPr dirty="0"/>
              <a:t>; </a:t>
            </a:r>
          </a:p>
          <a:p>
            <a:pPr algn="l" defTabSz="685800">
              <a:tabLst>
                <a:tab pos="495300" algn="l"/>
              </a:tabLst>
              <a:defRPr sz="2600" b="1">
                <a:latin typeface="Courier New"/>
                <a:ea typeface="Courier New"/>
                <a:cs typeface="Courier New"/>
                <a:sym typeface="Courier New"/>
              </a:defRPr>
            </a:pPr>
            <a:r>
              <a:rPr dirty="0"/>
              <a:t>      </a:t>
            </a:r>
            <a:r>
              <a:rPr dirty="0" err="1"/>
              <a:t>foundBox</a:t>
            </a:r>
            <a:r>
              <a:rPr dirty="0"/>
              <a:t> = </a:t>
            </a:r>
            <a:r>
              <a:rPr dirty="0" err="1"/>
              <a:t>PlainBox</a:t>
            </a:r>
            <a:r>
              <a:rPr dirty="0"/>
              <a:t>&lt;std::string&gt;(</a:t>
            </a:r>
            <a:r>
              <a:rPr dirty="0">
                <a:solidFill>
                  <a:srgbClr val="D12F1B"/>
                </a:solidFill>
              </a:rPr>
              <a:t>"nothing"</a:t>
            </a:r>
            <a:r>
              <a:rPr dirty="0"/>
              <a:t>);</a:t>
            </a:r>
          </a:p>
          <a:p>
            <a:pPr algn="l" defTabSz="685800">
              <a:tabLst>
                <a:tab pos="495300" algn="l"/>
              </a:tabLst>
              <a:defRPr sz="2600" b="1">
                <a:solidFill>
                  <a:srgbClr val="008400"/>
                </a:solidFill>
                <a:latin typeface="Courier New"/>
                <a:ea typeface="Courier New"/>
                <a:cs typeface="Courier New"/>
                <a:sym typeface="Courier New"/>
              </a:defRPr>
            </a:pPr>
            <a:r>
              <a:rPr dirty="0">
                <a:solidFill>
                  <a:srgbClr val="000000"/>
                </a:solidFill>
              </a:rPr>
              <a:t>   } </a:t>
            </a:r>
          </a:p>
          <a:p>
            <a:pPr algn="l" defTabSz="685800">
              <a:tabLst>
                <a:tab pos="495300" algn="l"/>
              </a:tabLst>
              <a:defRPr sz="2600" b="1">
                <a:solidFill>
                  <a:srgbClr val="008400"/>
                </a:solidFill>
                <a:latin typeface="Courier New"/>
                <a:ea typeface="Courier New"/>
                <a:cs typeface="Courier New"/>
                <a:sym typeface="Courier New"/>
              </a:defRPr>
            </a:pPr>
            <a:endParaRPr dirty="0">
              <a:solidFill>
                <a:srgbClr val="000000"/>
              </a:solidFill>
            </a:endParaRPr>
          </a:p>
          <a:p>
            <a:pPr algn="l" defTabSz="685800">
              <a:tabLst>
                <a:tab pos="495300" algn="l"/>
              </a:tabLst>
              <a:defRPr sz="2600" b="1">
                <a:latin typeface="Courier New"/>
                <a:ea typeface="Courier New"/>
                <a:cs typeface="Courier New"/>
                <a:sym typeface="Courier New"/>
              </a:defRPr>
            </a:pPr>
            <a:r>
              <a:rPr dirty="0"/>
              <a:t>   std::</a:t>
            </a:r>
            <a:r>
              <a:rPr dirty="0" err="1"/>
              <a:t>cout</a:t>
            </a:r>
            <a:r>
              <a:rPr dirty="0"/>
              <a:t> &lt;&lt; </a:t>
            </a:r>
            <a:r>
              <a:rPr dirty="0" err="1"/>
              <a:t>foundBox.getItem</a:t>
            </a:r>
            <a:r>
              <a:rPr dirty="0"/>
              <a:t>();</a:t>
            </a:r>
          </a:p>
        </p:txBody>
      </p:sp>
      <p:sp>
        <p:nvSpPr>
          <p:cNvPr id="103" name="Line"/>
          <p:cNvSpPr/>
          <p:nvPr/>
        </p:nvSpPr>
        <p:spPr>
          <a:xfrm>
            <a:off x="-457200" y="5613400"/>
            <a:ext cx="1219201" cy="0"/>
          </a:xfrm>
          <a:prstGeom prst="line">
            <a:avLst/>
          </a:prstGeom>
          <a:ln w="127000">
            <a:solidFill>
              <a:schemeClr val="accent5">
                <a:hueOff val="-82419"/>
                <a:satOff val="-9513"/>
                <a:lumOff val="-16343"/>
              </a:schemeClr>
            </a:solidFill>
            <a:miter lim="400000"/>
            <a:tailEnd type="triangle"/>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9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100"/>
                                  </p:iterate>
                                  <p:childTnLst>
                                    <p:set>
                                      <p:cBhvr>
                                        <p:cTn id="9" fill="hold"/>
                                        <p:tgtEl>
                                          <p:spTgt spid="98"/>
                                        </p:tgtEl>
                                        <p:attrNameLst>
                                          <p:attrName>style.visibility</p:attrName>
                                        </p:attrNameLst>
                                      </p:cBhvr>
                                      <p:to>
                                        <p:strVal val="visible"/>
                                      </p:to>
                                    </p:set>
                                  </p:childTnLst>
                                </p:cTn>
                              </p:par>
                            </p:childTnLst>
                          </p:cTn>
                        </p:par>
                        <p:par>
                          <p:cTn id="10" fill="hold">
                            <p:stCondLst>
                              <p:cond delay="0"/>
                            </p:stCondLst>
                            <p:childTnLst>
                              <p:par>
                                <p:cTn id="11" presetID="23" presetClass="entr" presetSubtype="16" fill="hold" grpId="0" nodeType="afterEffect">
                                  <p:stCondLst>
                                    <p:cond delay="0"/>
                                  </p:stCondLst>
                                  <p:iterate>
                                    <p:tmAbs val="0"/>
                                  </p:iterate>
                                  <p:childTnLst>
                                    <p:set>
                                      <p:cBhvr>
                                        <p:cTn id="12" fill="hold"/>
                                        <p:tgtEl>
                                          <p:spTgt spid="101"/>
                                        </p:tgtEl>
                                        <p:attrNameLst>
                                          <p:attrName>style.visibility</p:attrName>
                                        </p:attrNameLst>
                                      </p:cBhvr>
                                      <p:to>
                                        <p:strVal val="visible"/>
                                      </p:to>
                                    </p:set>
                                    <p:anim calcmode="lin" valueType="num">
                                      <p:cBhvr>
                                        <p:cTn id="13" dur="500" fill="hold"/>
                                        <p:tgtEl>
                                          <p:spTgt spid="101"/>
                                        </p:tgtEl>
                                        <p:attrNameLst>
                                          <p:attrName>ppt_w</p:attrName>
                                        </p:attrNameLst>
                                      </p:cBhvr>
                                      <p:tavLst>
                                        <p:tav tm="0">
                                          <p:val>
                                            <p:fltVal val="0"/>
                                          </p:val>
                                        </p:tav>
                                        <p:tav tm="100000">
                                          <p:val>
                                            <p:strVal val="#ppt_w"/>
                                          </p:val>
                                        </p:tav>
                                      </p:tavLst>
                                    </p:anim>
                                    <p:anim calcmode="lin" valueType="num">
                                      <p:cBhvr>
                                        <p:cTn id="14" dur="500" fill="hold"/>
                                        <p:tgtEl>
                                          <p:spTgt spid="10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iterate>
                                    <p:tmAbs val="0"/>
                                  </p:iterate>
                                  <p:childTnLst>
                                    <p:set>
                                      <p:cBhvr>
                                        <p:cTn id="18" fill="hold"/>
                                        <p:tgtEl>
                                          <p:spTgt spid="103"/>
                                        </p:tgtEl>
                                        <p:attrNameLst>
                                          <p:attrName>style.visibility</p:attrName>
                                        </p:attrNameLst>
                                      </p:cBhvr>
                                      <p:to>
                                        <p:strVal val="visible"/>
                                      </p:to>
                                    </p:set>
                                    <p:anim calcmode="lin" valueType="num">
                                      <p:cBhvr>
                                        <p:cTn id="19" dur="500" fill="hold"/>
                                        <p:tgtEl>
                                          <p:spTgt spid="103"/>
                                        </p:tgtEl>
                                        <p:attrNameLst>
                                          <p:attrName>ppt_x</p:attrName>
                                        </p:attrNameLst>
                                      </p:cBhvr>
                                      <p:tavLst>
                                        <p:tav tm="0">
                                          <p:val>
                                            <p:strVal val="0-#ppt_w/2"/>
                                          </p:val>
                                        </p:tav>
                                        <p:tav tm="100000">
                                          <p:val>
                                            <p:strVal val="#ppt_x"/>
                                          </p:val>
                                        </p:tav>
                                      </p:tavLst>
                                    </p:anim>
                                    <p:anim calcmode="lin" valueType="num">
                                      <p:cBhvr>
                                        <p:cTn id="20"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path" presetSubtype="0" accel="50000" decel="50000" fill="hold" nodeType="clickEffect">
                                  <p:stCondLst>
                                    <p:cond delay="0"/>
                                  </p:stCondLst>
                                  <p:childTnLst>
                                    <p:animMotion origin="layout" path="M 0.000000 0.000000 L 0.001933 0.086068" pathEditMode="relative">
                                      <p:cBhvr>
                                        <p:cTn id="24" dur="400" fill="hold"/>
                                        <p:tgtEl>
                                          <p:spTgt spid="10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path" presetSubtype="0" accel="50000" decel="50000" fill="hold" nodeType="clickEffect">
                                  <p:stCondLst>
                                    <p:cond delay="0"/>
                                  </p:stCondLst>
                                  <p:childTnLst>
                                    <p:animMotion origin="layout" path="M 0.001933 0.086068 L 0.023979 0.142289" pathEditMode="relative">
                                      <p:cBhvr>
                                        <p:cTn id="28" dur="400" fill="hold"/>
                                        <p:tgtEl>
                                          <p:spTgt spid="103"/>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path" presetSubtype="0" accel="50000" decel="50000" fill="hold" nodeType="clickEffect">
                                  <p:stCondLst>
                                    <p:cond delay="0"/>
                                  </p:stCondLst>
                                  <p:childTnLst>
                                    <p:animMotion origin="layout" path="M 0.023979 0.142289 L 0.440051 -0.020906" pathEditMode="relative">
                                      <p:cBhvr>
                                        <p:cTn id="32" dur="400" fill="hold"/>
                                        <p:tgtEl>
                                          <p:spTgt spid="103"/>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1" presetClass="path" presetSubtype="0" accel="50000" decel="50000" fill="hold" nodeType="clickEffect">
                                  <p:stCondLst>
                                    <p:cond delay="0"/>
                                  </p:stCondLst>
                                  <p:childTnLst>
                                    <p:animMotion origin="layout" path="M 0.440051 -0.020906 L 0.438452 0.256308" pathEditMode="relative">
                                      <p:cBhvr>
                                        <p:cTn id="36" dur="400" fill="hold"/>
                                        <p:tgtEl>
                                          <p:spTgt spid="103"/>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 presetClass="path" presetSubtype="0" accel="50000" decel="50000" fill="hold" nodeType="clickEffect">
                                  <p:stCondLst>
                                    <p:cond delay="0"/>
                                  </p:stCondLst>
                                  <p:childTnLst>
                                    <p:animMotion origin="layout" path="M 0.438452 0.256308 L 0.496549 0.285938" pathEditMode="relative">
                                      <p:cBhvr>
                                        <p:cTn id="40" dur="400" fill="hold"/>
                                        <p:tgtEl>
                                          <p:spTgt spid="10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path" presetSubtype="0" accel="50000" decel="50000" fill="hold" nodeType="clickEffect">
                                  <p:stCondLst>
                                    <p:cond delay="0"/>
                                  </p:stCondLst>
                                  <p:childTnLst>
                                    <p:animMotion origin="layout" path="M 0.496549 0.285938 L -0.002124 0.198929" pathEditMode="relative">
                                      <p:cBhvr>
                                        <p:cTn id="44" dur="400" fill="hold"/>
                                        <p:tgtEl>
                                          <p:spTgt spid="10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1" presetClass="path" presetSubtype="0" accel="50000" decel="50000" fill="hold" nodeType="clickEffect">
                                  <p:stCondLst>
                                    <p:cond delay="0"/>
                                  </p:stCondLst>
                                  <p:childTnLst>
                                    <p:animMotion origin="layout" path="M -0.002124 0.198929 L 0.022286 0.253226" pathEditMode="relative">
                                      <p:cBhvr>
                                        <p:cTn id="48" dur="400" fill="hold"/>
                                        <p:tgtEl>
                                          <p:spTgt spid="10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1" presetClass="path" presetSubtype="0" accel="50000" decel="50000" fill="hold" nodeType="clickEffect">
                                  <p:stCondLst>
                                    <p:cond delay="0"/>
                                  </p:stCondLst>
                                  <p:childTnLst>
                                    <p:animMotion origin="layout" path="M 0.022286 0.253226 L 0.022058 0.280093" pathEditMode="relative">
                                      <p:cBhvr>
                                        <p:cTn id="52" dur="400" fill="hold"/>
                                        <p:tgtEl>
                                          <p:spTgt spid="10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1" presetClass="path" presetSubtype="0" accel="50000" decel="50000" fill="hold" nodeType="clickEffect">
                                  <p:stCondLst>
                                    <p:cond delay="0"/>
                                  </p:stCondLst>
                                  <p:childTnLst>
                                    <p:animMotion origin="layout" path="M 0.022058 0.280093 L -0.000562 0.365864" pathEditMode="relative">
                                      <p:cBhvr>
                                        <p:cTn id="56" dur="400" fill="hold"/>
                                        <p:tgtEl>
                                          <p:spTgt spid="10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advAuto="0"/>
      <p:bldP spid="99" grpId="0" animBg="1" advAuto="0"/>
      <p:bldP spid="101" grpId="0" animBg="1" advAuto="0"/>
      <p:bldP spid="10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Using an Exception"/>
          <p:cNvSpPr txBox="1">
            <a:spLocks noGrp="1"/>
          </p:cNvSpPr>
          <p:nvPr>
            <p:ph type="title"/>
          </p:nvPr>
        </p:nvSpPr>
        <p:spPr>
          <a:prstGeom prst="rect">
            <a:avLst/>
          </a:prstGeom>
        </p:spPr>
        <p:txBody>
          <a:bodyPr/>
          <a:lstStyle/>
          <a:p>
            <a:r>
              <a:t>Using an Exception</a:t>
            </a:r>
          </a:p>
        </p:txBody>
      </p:sp>
      <p:sp>
        <p:nvSpPr>
          <p:cNvPr id="106" name="Rectangle"/>
          <p:cNvSpPr/>
          <p:nvPr/>
        </p:nvSpPr>
        <p:spPr>
          <a:xfrm>
            <a:off x="10763250" y="2438400"/>
            <a:ext cx="13335000" cy="9485376"/>
          </a:xfrm>
          <a:prstGeom prst="rect">
            <a:avLst/>
          </a:prstGeom>
          <a:solidFill>
            <a:srgbClr val="E5E6E1"/>
          </a:solidFill>
          <a:ln w="50800">
            <a:solidFill>
              <a:srgbClr val="941100"/>
            </a:solidFill>
            <a:miter lim="400000"/>
          </a:ln>
          <a:effectLst>
            <a:outerShdw blurRad="393700" dist="76200" dir="540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07" name="PlainBox&lt;std::string&gt; findBox(PlainBox&lt;std::string&gt; boxes[],…"/>
          <p:cNvSpPr/>
          <p:nvPr/>
        </p:nvSpPr>
        <p:spPr>
          <a:xfrm>
            <a:off x="10877550" y="3933825"/>
            <a:ext cx="13315950" cy="7391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Courier New"/>
                <a:ea typeface="Courier New"/>
                <a:cs typeface="Courier New"/>
                <a:sym typeface="Courier New"/>
              </a:defRPr>
            </a:pPr>
            <a:r>
              <a:t>PlainBox&lt;std::string&gt; findBox(PlainBox&lt;std::string&gt; boxes[], </a:t>
            </a:r>
          </a:p>
          <a:p>
            <a:pPr algn="l" defTabSz="685800">
              <a:tabLst>
                <a:tab pos="495300" algn="l"/>
              </a:tabLst>
              <a:defRPr sz="2600" b="1">
                <a:latin typeface="Courier New"/>
                <a:ea typeface="Courier New"/>
                <a:cs typeface="Courier New"/>
                <a:sym typeface="Courier New"/>
              </a:defRPr>
            </a:pPr>
            <a:r>
              <a:t>                         </a:t>
            </a:r>
            <a:r>
              <a:rPr>
                <a:solidFill>
                  <a:srgbClr val="0433FF"/>
                </a:solidFill>
              </a:rPr>
              <a:t>int</a:t>
            </a:r>
            <a:r>
              <a:t> size, std::string target)</a:t>
            </a:r>
          </a:p>
          <a:p>
            <a:pPr algn="l" defTabSz="685800">
              <a:tabLst>
                <a:tab pos="495300" algn="l"/>
              </a:tabLst>
              <a:defRPr sz="2600" b="1">
                <a:latin typeface="Courier New"/>
                <a:ea typeface="Courier New"/>
                <a:cs typeface="Courier New"/>
                <a:sym typeface="Courier New"/>
              </a:defRPr>
            </a:pPr>
            <a:r>
              <a:t>{</a:t>
            </a:r>
          </a:p>
          <a:p>
            <a:pPr algn="l" defTabSz="685800">
              <a:tabLst>
                <a:tab pos="495300" algn="l"/>
              </a:tabLst>
              <a:defRPr sz="2600" b="1">
                <a:latin typeface="Courier New"/>
                <a:ea typeface="Courier New"/>
                <a:cs typeface="Courier New"/>
                <a:sym typeface="Courier New"/>
              </a:defRPr>
            </a:pPr>
            <a:r>
              <a:t>   </a:t>
            </a:r>
            <a:r>
              <a:rPr>
                <a:solidFill>
                  <a:srgbClr val="0433FF"/>
                </a:solidFill>
              </a:rPr>
              <a:t>int</a:t>
            </a:r>
            <a:r>
              <a:t> index = </a:t>
            </a:r>
            <a:r>
              <a:rPr>
                <a:solidFill>
                  <a:srgbClr val="272AD8"/>
                </a:solidFill>
              </a:rPr>
              <a:t>0</a:t>
            </a:r>
            <a:r>
              <a:t>;</a:t>
            </a:r>
          </a:p>
          <a:p>
            <a:pPr algn="l" defTabSz="685800">
              <a:tabLst>
                <a:tab pos="495300" algn="l"/>
              </a:tabLst>
              <a:defRPr sz="2600" b="1">
                <a:latin typeface="Courier New"/>
                <a:ea typeface="Courier New"/>
                <a:cs typeface="Courier New"/>
                <a:sym typeface="Courier New"/>
              </a:defRPr>
            </a:pPr>
            <a:r>
              <a:t>   </a:t>
            </a:r>
            <a:r>
              <a:rPr>
                <a:solidFill>
                  <a:srgbClr val="0433FF"/>
                </a:solidFill>
              </a:rPr>
              <a:t>bool</a:t>
            </a:r>
            <a:r>
              <a:t> found = </a:t>
            </a:r>
            <a:r>
              <a:rPr>
                <a:solidFill>
                  <a:srgbClr val="0433FF"/>
                </a:solidFill>
              </a:rPr>
              <a:t>false</a:t>
            </a:r>
            <a:r>
              <a:t>;</a:t>
            </a:r>
          </a:p>
          <a:p>
            <a:pPr algn="l" defTabSz="685800">
              <a:tabLst>
                <a:tab pos="495300" algn="l"/>
              </a:tabLst>
              <a:defRPr sz="2600" b="1">
                <a:latin typeface="Courier New"/>
                <a:ea typeface="Courier New"/>
                <a:cs typeface="Courier New"/>
                <a:sym typeface="Courier New"/>
              </a:defRPr>
            </a:pPr>
            <a:r>
              <a:t>   </a:t>
            </a:r>
            <a:r>
              <a:rPr>
                <a:solidFill>
                  <a:srgbClr val="0433FF"/>
                </a:solidFill>
              </a:rPr>
              <a:t>while</a:t>
            </a:r>
            <a:r>
              <a:t> (!found &amp;&amp; (index &lt; size))</a:t>
            </a:r>
          </a:p>
          <a:p>
            <a:pPr algn="l" defTabSz="685800">
              <a:tabLst>
                <a:tab pos="495300" algn="l"/>
              </a:tabLst>
              <a:defRPr sz="2600" b="1">
                <a:latin typeface="Courier New"/>
                <a:ea typeface="Courier New"/>
                <a:cs typeface="Courier New"/>
                <a:sym typeface="Courier New"/>
              </a:defRPr>
            </a:pPr>
            <a:r>
              <a:t>   {</a:t>
            </a:r>
          </a:p>
          <a:p>
            <a:pPr algn="l" defTabSz="685800">
              <a:tabLst>
                <a:tab pos="495300" algn="l"/>
              </a:tabLst>
              <a:defRPr sz="2600" b="1">
                <a:latin typeface="Courier New"/>
                <a:ea typeface="Courier New"/>
                <a:cs typeface="Courier New"/>
                <a:sym typeface="Courier New"/>
              </a:defRPr>
            </a:pPr>
            <a:r>
              <a:t>      </a:t>
            </a:r>
            <a:r>
              <a:rPr>
                <a:solidFill>
                  <a:srgbClr val="0433FF"/>
                </a:solidFill>
              </a:rPr>
              <a:t>if</a:t>
            </a:r>
            <a:r>
              <a:t> (target == boxes[index].getItem())</a:t>
            </a:r>
          </a:p>
          <a:p>
            <a:pPr algn="l" defTabSz="685800">
              <a:tabLst>
                <a:tab pos="495300" algn="l"/>
              </a:tabLst>
              <a:defRPr sz="2600" b="1">
                <a:latin typeface="Courier New"/>
                <a:ea typeface="Courier New"/>
                <a:cs typeface="Courier New"/>
                <a:sym typeface="Courier New"/>
              </a:defRPr>
            </a:pPr>
            <a:r>
              <a:t>         found = </a:t>
            </a:r>
            <a:r>
              <a:rPr>
                <a:solidFill>
                  <a:srgbClr val="0433FF"/>
                </a:solidFill>
              </a:rPr>
              <a:t>true</a:t>
            </a:r>
            <a:r>
              <a:t>;</a:t>
            </a:r>
          </a:p>
          <a:p>
            <a:pPr algn="l" defTabSz="685800">
              <a:tabLst>
                <a:tab pos="495300" algn="l"/>
              </a:tabLst>
              <a:defRPr sz="2600" b="1">
                <a:latin typeface="Courier New"/>
                <a:ea typeface="Courier New"/>
                <a:cs typeface="Courier New"/>
                <a:sym typeface="Courier New"/>
              </a:defRPr>
            </a:pPr>
            <a:r>
              <a:t>      </a:t>
            </a:r>
            <a:r>
              <a:rPr>
                <a:solidFill>
                  <a:srgbClr val="0433FF"/>
                </a:solidFill>
              </a:rPr>
              <a:t>else</a:t>
            </a:r>
          </a:p>
          <a:p>
            <a:pPr algn="l" defTabSz="685800">
              <a:tabLst>
                <a:tab pos="495300" algn="l"/>
              </a:tabLst>
              <a:defRPr sz="2600" b="1">
                <a:latin typeface="Courier New"/>
                <a:ea typeface="Courier New"/>
                <a:cs typeface="Courier New"/>
                <a:sym typeface="Courier New"/>
              </a:defRPr>
            </a:pPr>
            <a:r>
              <a:t>         index++;</a:t>
            </a:r>
          </a:p>
          <a:p>
            <a:pPr algn="l" defTabSz="685800">
              <a:tabLst>
                <a:tab pos="495300" algn="l"/>
              </a:tabLst>
              <a:defRPr sz="2600" b="1">
                <a:solidFill>
                  <a:srgbClr val="008400"/>
                </a:solidFill>
                <a:latin typeface="Courier New"/>
                <a:ea typeface="Courier New"/>
                <a:cs typeface="Courier New"/>
                <a:sym typeface="Courier New"/>
              </a:defRPr>
            </a:pPr>
            <a:r>
              <a:rPr>
                <a:solidFill>
                  <a:srgbClr val="000000"/>
                </a:solidFill>
              </a:rPr>
              <a:t>   } </a:t>
            </a:r>
            <a:r>
              <a:t>// end while</a:t>
            </a:r>
            <a:endParaRPr>
              <a:solidFill>
                <a:srgbClr val="000000"/>
              </a:solidFill>
            </a:endParaRPr>
          </a:p>
          <a:p>
            <a:pPr algn="l" defTabSz="685800">
              <a:tabLst>
                <a:tab pos="495300" algn="l"/>
              </a:tabLst>
              <a:defRPr sz="2600" b="1">
                <a:latin typeface="Courier New"/>
                <a:ea typeface="Courier New"/>
                <a:cs typeface="Courier New"/>
                <a:sym typeface="Courier New"/>
              </a:defRPr>
            </a:pPr>
            <a:r>
              <a:t>   </a:t>
            </a:r>
          </a:p>
          <a:p>
            <a:pPr algn="l" defTabSz="685800">
              <a:tabLst>
                <a:tab pos="495300" algn="l"/>
              </a:tabLst>
              <a:defRPr sz="2600" b="1">
                <a:solidFill>
                  <a:srgbClr val="008400"/>
                </a:solidFill>
                <a:latin typeface="Courier New"/>
                <a:ea typeface="Courier New"/>
                <a:cs typeface="Courier New"/>
                <a:sym typeface="Courier New"/>
              </a:defRPr>
            </a:pPr>
            <a:r>
              <a:rPr>
                <a:solidFill>
                  <a:srgbClr val="000000"/>
                </a:solidFill>
              </a:rPr>
              <a:t>   </a:t>
            </a:r>
            <a:r>
              <a:rPr>
                <a:solidFill>
                  <a:srgbClr val="0433FF"/>
                </a:solidFill>
              </a:rPr>
              <a:t>if</a:t>
            </a:r>
            <a:r>
              <a:rPr>
                <a:solidFill>
                  <a:srgbClr val="000000"/>
                </a:solidFill>
              </a:rPr>
              <a:t> (!found)</a:t>
            </a:r>
            <a:br>
              <a:rPr>
                <a:solidFill>
                  <a:srgbClr val="000000"/>
                </a:solidFill>
              </a:rPr>
            </a:br>
            <a:r>
              <a:rPr>
                <a:solidFill>
                  <a:srgbClr val="000000"/>
                </a:solidFill>
              </a:rPr>
              <a:t>          </a:t>
            </a:r>
            <a:r>
              <a:rPr>
                <a:solidFill>
                  <a:srgbClr val="0433FF"/>
                </a:solidFill>
              </a:rPr>
              <a:t>throw</a:t>
            </a:r>
            <a:r>
              <a:rPr>
                <a:solidFill>
                  <a:srgbClr val="000000"/>
                </a:solidFill>
              </a:rPr>
              <a:t> std::logic_error("Target not found in a box!");</a:t>
            </a:r>
          </a:p>
          <a:p>
            <a:pPr algn="l" defTabSz="685800">
              <a:tabLst>
                <a:tab pos="495300" algn="l"/>
              </a:tabLst>
              <a:defRPr sz="2600" b="1">
                <a:solidFill>
                  <a:srgbClr val="008400"/>
                </a:solidFill>
                <a:latin typeface="Courier New"/>
                <a:ea typeface="Courier New"/>
                <a:cs typeface="Courier New"/>
                <a:sym typeface="Courier New"/>
              </a:defRPr>
            </a:pPr>
            <a:endParaRPr>
              <a:solidFill>
                <a:srgbClr val="000000"/>
              </a:solidFill>
            </a:endParaRPr>
          </a:p>
          <a:p>
            <a:pPr algn="l" defTabSz="685800">
              <a:tabLst>
                <a:tab pos="495300" algn="l"/>
              </a:tabLst>
              <a:defRPr sz="2600" b="1">
                <a:latin typeface="Courier New"/>
                <a:ea typeface="Courier New"/>
                <a:cs typeface="Courier New"/>
                <a:sym typeface="Courier New"/>
              </a:defRPr>
            </a:pPr>
            <a:r>
              <a:t>   </a:t>
            </a:r>
            <a:r>
              <a:rPr>
                <a:solidFill>
                  <a:srgbClr val="0433FF"/>
                </a:solidFill>
              </a:rPr>
              <a:t>return</a:t>
            </a:r>
            <a:r>
              <a:t> boxes[index];</a:t>
            </a:r>
          </a:p>
          <a:p>
            <a:pPr algn="l" defTabSz="685800">
              <a:tabLst>
                <a:tab pos="495300" algn="l"/>
              </a:tabLst>
              <a:defRPr sz="2600" b="1">
                <a:solidFill>
                  <a:srgbClr val="008400"/>
                </a:solidFill>
                <a:latin typeface="Courier New"/>
                <a:ea typeface="Courier New"/>
                <a:cs typeface="Courier New"/>
                <a:sym typeface="Courier New"/>
              </a:defRPr>
            </a:pPr>
            <a:r>
              <a:rPr>
                <a:solidFill>
                  <a:srgbClr val="000000"/>
                </a:solidFill>
              </a:rPr>
              <a:t>} </a:t>
            </a:r>
            <a:r>
              <a:t>// end findBox</a:t>
            </a:r>
          </a:p>
        </p:txBody>
      </p:sp>
      <p:sp>
        <p:nvSpPr>
          <p:cNvPr id="108" name="// Function to search an array of PlainBox&lt;string&gt; objects…"/>
          <p:cNvSpPr/>
          <p:nvPr/>
        </p:nvSpPr>
        <p:spPr>
          <a:xfrm>
            <a:off x="10915650" y="2628900"/>
            <a:ext cx="12106313" cy="1295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lgn="l" defTabSz="685800">
              <a:tabLst>
                <a:tab pos="495300" algn="l"/>
              </a:tabLst>
              <a:defRPr sz="2600" b="1">
                <a:solidFill>
                  <a:srgbClr val="108513"/>
                </a:solidFill>
                <a:latin typeface="Courier New"/>
                <a:ea typeface="Courier New"/>
                <a:cs typeface="Courier New"/>
                <a:sym typeface="Courier New"/>
              </a:defRPr>
            </a:pPr>
            <a:r>
              <a:t>// Function to search an array of PlainBox&lt;string&gt; objects</a:t>
            </a:r>
          </a:p>
          <a:p>
            <a:pPr algn="l" defTabSz="685800">
              <a:tabLst>
                <a:tab pos="495300" algn="l"/>
              </a:tabLst>
              <a:defRPr sz="2600" b="1">
                <a:solidFill>
                  <a:srgbClr val="108513"/>
                </a:solidFill>
                <a:latin typeface="Courier New"/>
                <a:ea typeface="Courier New"/>
                <a:cs typeface="Courier New"/>
                <a:sym typeface="Courier New"/>
              </a:defRPr>
            </a:pPr>
            <a:r>
              <a:t>// for a specific target item</a:t>
            </a:r>
          </a:p>
          <a:p>
            <a:pPr algn="l" defTabSz="685800">
              <a:tabLst>
                <a:tab pos="495300" algn="l"/>
              </a:tabLst>
              <a:defRPr sz="2600" b="1">
                <a:solidFill>
                  <a:srgbClr val="108513"/>
                </a:solidFill>
                <a:latin typeface="Courier New"/>
                <a:ea typeface="Courier New"/>
                <a:cs typeface="Courier New"/>
                <a:sym typeface="Courier New"/>
              </a:defRPr>
            </a:pPr>
            <a:r>
              <a:t>// Returns PlainBox containing the item.</a:t>
            </a:r>
          </a:p>
        </p:txBody>
      </p:sp>
      <p:sp>
        <p:nvSpPr>
          <p:cNvPr id="109" name="Rectangle"/>
          <p:cNvSpPr/>
          <p:nvPr/>
        </p:nvSpPr>
        <p:spPr>
          <a:xfrm>
            <a:off x="514350" y="2438400"/>
            <a:ext cx="10020300" cy="9485376"/>
          </a:xfrm>
          <a:prstGeom prst="rect">
            <a:avLst/>
          </a:prstGeom>
          <a:solidFill>
            <a:srgbClr val="E5E6E1"/>
          </a:solidFill>
          <a:ln w="50800">
            <a:solidFill>
              <a:srgbClr val="941100"/>
            </a:solidFill>
            <a:miter lim="400000"/>
          </a:ln>
          <a:effectLst>
            <a:outerShdw blurRad="393700" dist="76200" dir="540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0" name="Rounded Rectangle"/>
          <p:cNvSpPr/>
          <p:nvPr/>
        </p:nvSpPr>
        <p:spPr>
          <a:xfrm>
            <a:off x="7490321" y="7239000"/>
            <a:ext cx="1304429" cy="597496"/>
          </a:xfrm>
          <a:prstGeom prst="roundRect">
            <a:avLst>
              <a:gd name="adj" fmla="val 26527"/>
            </a:avLst>
          </a:prstGeom>
          <a:solidFill>
            <a:srgbClr val="FFFB00"/>
          </a:solidFill>
          <a:ln w="12700">
            <a:miter lim="400000"/>
          </a:ln>
        </p:spPr>
        <p:txBody>
          <a:bodyPr lIns="76200" tIns="76200" rIns="76200" bIns="76200" anchor="ctr"/>
          <a:lstStyle/>
          <a:p>
            <a:pPr>
              <a:defRPr sz="3600" b="1">
                <a:effectLst>
                  <a:outerShdw blurRad="38100" dist="12700" dir="5400000" rotWithShape="0">
                    <a:srgbClr val="000000">
                      <a:alpha val="50000"/>
                    </a:srgbClr>
                  </a:outerShdw>
                </a:effectLst>
                <a:latin typeface="Courier New"/>
                <a:ea typeface="Courier New"/>
                <a:cs typeface="Courier New"/>
                <a:sym typeface="Courier New"/>
              </a:defRPr>
            </a:pPr>
            <a:endParaRPr/>
          </a:p>
        </p:txBody>
      </p:sp>
      <p:sp>
        <p:nvSpPr>
          <p:cNvPr id="111" name="// Create and initialize an array of boxes…"/>
          <p:cNvSpPr/>
          <p:nvPr/>
        </p:nvSpPr>
        <p:spPr>
          <a:xfrm>
            <a:off x="152400" y="2535382"/>
            <a:ext cx="10610850" cy="8153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solidFill>
                  <a:srgbClr val="008400"/>
                </a:solidFill>
                <a:latin typeface="Courier New"/>
                <a:ea typeface="Courier New"/>
                <a:cs typeface="Courier New"/>
                <a:sym typeface="Courier New"/>
              </a:defRPr>
            </a:pPr>
            <a:r>
              <a:rPr dirty="0">
                <a:solidFill>
                  <a:srgbClr val="000000"/>
                </a:solidFill>
              </a:rPr>
              <a:t>   </a:t>
            </a:r>
            <a:r>
              <a:rPr dirty="0"/>
              <a:t>// Create and initialize an array of boxes</a:t>
            </a:r>
            <a:endParaRPr dirty="0">
              <a:solidFill>
                <a:srgbClr val="000000"/>
              </a:solidFill>
            </a:endParaRPr>
          </a:p>
          <a:p>
            <a:pPr algn="l" defTabSz="685800">
              <a:tabLst>
                <a:tab pos="495300" algn="l"/>
              </a:tabLst>
              <a:defRPr sz="2600" b="1">
                <a:latin typeface="Courier New"/>
                <a:ea typeface="Courier New"/>
                <a:cs typeface="Courier New"/>
                <a:sym typeface="Courier New"/>
              </a:defRPr>
            </a:pPr>
            <a:r>
              <a:rPr dirty="0"/>
              <a:t>   </a:t>
            </a:r>
            <a:r>
              <a:rPr dirty="0" err="1"/>
              <a:t>PlainBox</a:t>
            </a:r>
            <a:r>
              <a:rPr dirty="0"/>
              <a:t>&lt;std::string&gt; </a:t>
            </a:r>
            <a:r>
              <a:rPr dirty="0" err="1"/>
              <a:t>myBoxes</a:t>
            </a:r>
            <a:r>
              <a:rPr dirty="0"/>
              <a:t>[</a:t>
            </a:r>
            <a:r>
              <a:rPr dirty="0">
                <a:solidFill>
                  <a:srgbClr val="272AD8"/>
                </a:solidFill>
              </a:rPr>
              <a:t>5</a:t>
            </a:r>
            <a:r>
              <a:rPr dirty="0"/>
              <a:t>]; </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0</a:t>
            </a:r>
            <a:r>
              <a:rPr dirty="0"/>
              <a:t>] = </a:t>
            </a:r>
            <a:r>
              <a:rPr dirty="0" err="1"/>
              <a:t>PlainBox</a:t>
            </a:r>
            <a:r>
              <a:rPr dirty="0"/>
              <a:t>&lt;std::string&gt;(</a:t>
            </a:r>
            <a:r>
              <a:rPr dirty="0">
                <a:solidFill>
                  <a:srgbClr val="D12F1B"/>
                </a:solidFill>
              </a:rPr>
              <a:t>"ring"</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1</a:t>
            </a:r>
            <a:r>
              <a:rPr dirty="0"/>
              <a:t>] = </a:t>
            </a:r>
            <a:r>
              <a:rPr dirty="0" err="1"/>
              <a:t>PlainBox</a:t>
            </a:r>
            <a:r>
              <a:rPr dirty="0"/>
              <a:t>&lt;std::string&gt;(</a:t>
            </a:r>
            <a:r>
              <a:rPr dirty="0">
                <a:solidFill>
                  <a:srgbClr val="D12F1B"/>
                </a:solidFill>
              </a:rPr>
              <a:t>"hat"</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2</a:t>
            </a:r>
            <a:r>
              <a:rPr dirty="0"/>
              <a:t>] = </a:t>
            </a:r>
            <a:r>
              <a:rPr dirty="0" err="1"/>
              <a:t>PlainBox</a:t>
            </a:r>
            <a:r>
              <a:rPr dirty="0"/>
              <a:t>&lt;std::string&gt;(</a:t>
            </a:r>
            <a:r>
              <a:rPr dirty="0">
                <a:solidFill>
                  <a:srgbClr val="D12F1B"/>
                </a:solidFill>
              </a:rPr>
              <a:t>"shirt"</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3</a:t>
            </a:r>
            <a:r>
              <a:rPr dirty="0"/>
              <a:t>] = </a:t>
            </a:r>
            <a:r>
              <a:rPr dirty="0" err="1"/>
              <a:t>PlainBox</a:t>
            </a:r>
            <a:r>
              <a:rPr dirty="0"/>
              <a:t>&lt;std::string&gt;(</a:t>
            </a:r>
            <a:r>
              <a:rPr dirty="0">
                <a:solidFill>
                  <a:srgbClr val="D12F1B"/>
                </a:solidFill>
              </a:rPr>
              <a:t>"sock"</a:t>
            </a:r>
            <a:r>
              <a:rPr dirty="0"/>
              <a:t>);</a:t>
            </a:r>
          </a:p>
          <a:p>
            <a:pPr algn="l" defTabSz="685800">
              <a:tabLst>
                <a:tab pos="495300" algn="l"/>
              </a:tabLst>
              <a:defRPr sz="2600" b="1">
                <a:latin typeface="Courier New"/>
                <a:ea typeface="Courier New"/>
                <a:cs typeface="Courier New"/>
                <a:sym typeface="Courier New"/>
              </a:defRPr>
            </a:pPr>
            <a:r>
              <a:rPr dirty="0"/>
              <a:t>   </a:t>
            </a:r>
            <a:r>
              <a:rPr dirty="0" err="1"/>
              <a:t>myBoxes</a:t>
            </a:r>
            <a:r>
              <a:rPr dirty="0"/>
              <a:t>[</a:t>
            </a:r>
            <a:r>
              <a:rPr dirty="0">
                <a:solidFill>
                  <a:srgbClr val="272AD8"/>
                </a:solidFill>
              </a:rPr>
              <a:t>4</a:t>
            </a:r>
            <a:r>
              <a:rPr dirty="0"/>
              <a:t>] = </a:t>
            </a:r>
            <a:r>
              <a:rPr dirty="0" err="1"/>
              <a:t>PlainBox</a:t>
            </a:r>
            <a:r>
              <a:rPr dirty="0"/>
              <a:t>&lt;std::string&gt;(</a:t>
            </a:r>
            <a:r>
              <a:rPr dirty="0">
                <a:solidFill>
                  <a:srgbClr val="D12F1B"/>
                </a:solidFill>
              </a:rPr>
              <a:t>"shoe"</a:t>
            </a:r>
            <a:r>
              <a:rPr dirty="0"/>
              <a:t>);</a:t>
            </a:r>
          </a:p>
          <a:p>
            <a:pPr algn="l" defTabSz="685800">
              <a:tabLst>
                <a:tab pos="495300" algn="l"/>
              </a:tabLst>
              <a:defRPr sz="2600" b="1">
                <a:latin typeface="Courier New"/>
                <a:ea typeface="Courier New"/>
                <a:cs typeface="Courier New"/>
                <a:sym typeface="Courier New"/>
              </a:defRPr>
            </a:pPr>
            <a:r>
              <a:rPr dirty="0"/>
              <a:t>   </a:t>
            </a:r>
            <a:r>
              <a:rPr dirty="0" err="1"/>
              <a:t>PlainBox</a:t>
            </a:r>
            <a:r>
              <a:rPr dirty="0"/>
              <a:t>&lt;std::string&gt; </a:t>
            </a:r>
            <a:r>
              <a:rPr dirty="0" err="1"/>
              <a:t>foundBox</a:t>
            </a:r>
            <a:r>
              <a:rPr dirty="0"/>
              <a:t>;</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solidFill>
                  <a:srgbClr val="008400"/>
                </a:solidFill>
                <a:latin typeface="Courier New"/>
                <a:ea typeface="Courier New"/>
                <a:cs typeface="Courier New"/>
                <a:sym typeface="Courier New"/>
              </a:defRPr>
            </a:pPr>
            <a:r>
              <a:rPr dirty="0">
                <a:solidFill>
                  <a:srgbClr val="000000"/>
                </a:solidFill>
              </a:rPr>
              <a:t>   </a:t>
            </a:r>
            <a:r>
              <a:rPr dirty="0"/>
              <a:t>// Try to find a box containing glasses</a:t>
            </a:r>
            <a:endParaRPr dirty="0">
              <a:solidFill>
                <a:srgbClr val="000000"/>
              </a:solidFill>
            </a:endParaRPr>
          </a:p>
          <a:p>
            <a:pPr algn="l" defTabSz="685800">
              <a:tabLst>
                <a:tab pos="495300" algn="l"/>
              </a:tabLst>
              <a:defRPr sz="2600" b="1">
                <a:latin typeface="Courier New"/>
                <a:ea typeface="Courier New"/>
                <a:cs typeface="Courier New"/>
                <a:sym typeface="Courier New"/>
              </a:defRPr>
            </a:pPr>
            <a:r>
              <a:rPr dirty="0"/>
              <a:t>   </a:t>
            </a:r>
            <a:r>
              <a:rPr dirty="0">
                <a:solidFill>
                  <a:srgbClr val="0433FF"/>
                </a:solidFill>
              </a:rPr>
              <a:t>try</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latin typeface="Courier New"/>
                <a:ea typeface="Courier New"/>
                <a:cs typeface="Courier New"/>
                <a:sym typeface="Courier New"/>
              </a:defRPr>
            </a:pPr>
            <a:r>
              <a:rPr dirty="0"/>
              <a:t>      </a:t>
            </a:r>
            <a:r>
              <a:rPr dirty="0" err="1"/>
              <a:t>foundBox</a:t>
            </a:r>
            <a:r>
              <a:rPr dirty="0"/>
              <a:t> = </a:t>
            </a:r>
            <a:r>
              <a:rPr dirty="0" err="1"/>
              <a:t>findBox</a:t>
            </a:r>
            <a:r>
              <a:rPr dirty="0"/>
              <a:t>(</a:t>
            </a:r>
            <a:r>
              <a:rPr dirty="0" err="1"/>
              <a:t>myBoxes</a:t>
            </a:r>
            <a:r>
              <a:rPr dirty="0"/>
              <a:t>, </a:t>
            </a:r>
            <a:r>
              <a:rPr dirty="0">
                <a:solidFill>
                  <a:srgbClr val="272AD8"/>
                </a:solidFill>
              </a:rPr>
              <a:t>5</a:t>
            </a:r>
            <a:r>
              <a:rPr dirty="0"/>
              <a:t>, </a:t>
            </a:r>
            <a:r>
              <a:rPr dirty="0">
                <a:solidFill>
                  <a:srgbClr val="D12F1B"/>
                </a:solidFill>
              </a:rPr>
              <a:t>"shoe"</a:t>
            </a:r>
            <a:r>
              <a:rPr dirty="0"/>
              <a:t>);</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latin typeface="Courier New"/>
                <a:ea typeface="Courier New"/>
                <a:cs typeface="Courier New"/>
                <a:sym typeface="Courier New"/>
              </a:defRPr>
            </a:pPr>
            <a:r>
              <a:rPr dirty="0"/>
              <a:t>   </a:t>
            </a:r>
            <a:r>
              <a:rPr dirty="0">
                <a:solidFill>
                  <a:srgbClr val="0433FF"/>
                </a:solidFill>
              </a:rPr>
              <a:t>catch</a:t>
            </a:r>
            <a:r>
              <a:rPr dirty="0"/>
              <a:t>(std::</a:t>
            </a:r>
            <a:r>
              <a:rPr dirty="0" err="1"/>
              <a:t>logic_error</a:t>
            </a:r>
            <a:r>
              <a:rPr dirty="0"/>
              <a:t> </a:t>
            </a:r>
            <a:r>
              <a:rPr dirty="0" err="1"/>
              <a:t>logErr</a:t>
            </a:r>
            <a:r>
              <a:rPr dirty="0"/>
              <a:t>)</a:t>
            </a:r>
          </a:p>
          <a:p>
            <a:pPr algn="l" defTabSz="685800">
              <a:tabLst>
                <a:tab pos="495300" algn="l"/>
              </a:tabLst>
              <a:defRPr sz="2600" b="1">
                <a:latin typeface="Courier New"/>
                <a:ea typeface="Courier New"/>
                <a:cs typeface="Courier New"/>
                <a:sym typeface="Courier New"/>
              </a:defRPr>
            </a:pPr>
            <a:r>
              <a:rPr dirty="0"/>
              <a:t>   {</a:t>
            </a:r>
          </a:p>
          <a:p>
            <a:pPr algn="l" defTabSz="685800">
              <a:tabLst>
                <a:tab pos="495300" algn="l"/>
              </a:tabLst>
              <a:defRPr sz="2600" b="1">
                <a:latin typeface="Courier New"/>
                <a:ea typeface="Courier New"/>
                <a:cs typeface="Courier New"/>
                <a:sym typeface="Courier New"/>
              </a:defRPr>
            </a:pPr>
            <a:r>
              <a:rPr dirty="0"/>
              <a:t>      std::</a:t>
            </a:r>
            <a:r>
              <a:rPr dirty="0" err="1"/>
              <a:t>cout</a:t>
            </a:r>
            <a:r>
              <a:rPr dirty="0"/>
              <a:t> &lt;&lt; </a:t>
            </a:r>
            <a:r>
              <a:rPr dirty="0" err="1"/>
              <a:t>logErr.what</a:t>
            </a:r>
            <a:r>
              <a:rPr dirty="0"/>
              <a:t>() &lt;&lt; std::</a:t>
            </a:r>
            <a:r>
              <a:rPr dirty="0" err="1"/>
              <a:t>endl</a:t>
            </a:r>
            <a:r>
              <a:rPr dirty="0"/>
              <a:t>; </a:t>
            </a:r>
          </a:p>
          <a:p>
            <a:pPr algn="l" defTabSz="685800">
              <a:tabLst>
                <a:tab pos="495300" algn="l"/>
              </a:tabLst>
              <a:defRPr sz="2600" b="1">
                <a:latin typeface="Courier New"/>
                <a:ea typeface="Courier New"/>
                <a:cs typeface="Courier New"/>
                <a:sym typeface="Courier New"/>
              </a:defRPr>
            </a:pPr>
            <a:r>
              <a:rPr dirty="0"/>
              <a:t>      </a:t>
            </a:r>
            <a:r>
              <a:rPr dirty="0" err="1"/>
              <a:t>foundBox</a:t>
            </a:r>
            <a:r>
              <a:rPr dirty="0"/>
              <a:t> = </a:t>
            </a:r>
            <a:r>
              <a:rPr dirty="0" err="1"/>
              <a:t>PlainBox</a:t>
            </a:r>
            <a:r>
              <a:rPr dirty="0"/>
              <a:t>&lt;std::string&gt;(</a:t>
            </a:r>
            <a:r>
              <a:rPr dirty="0">
                <a:solidFill>
                  <a:srgbClr val="D12F1B"/>
                </a:solidFill>
              </a:rPr>
              <a:t>"nothing"</a:t>
            </a:r>
            <a:r>
              <a:rPr dirty="0"/>
              <a:t>);</a:t>
            </a:r>
          </a:p>
          <a:p>
            <a:pPr algn="l" defTabSz="685800">
              <a:tabLst>
                <a:tab pos="495300" algn="l"/>
              </a:tabLst>
              <a:defRPr sz="2600" b="1">
                <a:solidFill>
                  <a:srgbClr val="008400"/>
                </a:solidFill>
                <a:latin typeface="Courier New"/>
                <a:ea typeface="Courier New"/>
                <a:cs typeface="Courier New"/>
                <a:sym typeface="Courier New"/>
              </a:defRPr>
            </a:pPr>
            <a:r>
              <a:rPr dirty="0">
                <a:solidFill>
                  <a:srgbClr val="000000"/>
                </a:solidFill>
              </a:rPr>
              <a:t>   } </a:t>
            </a:r>
          </a:p>
          <a:p>
            <a:pPr algn="l" defTabSz="685800">
              <a:tabLst>
                <a:tab pos="495300" algn="l"/>
              </a:tabLst>
              <a:defRPr sz="2600" b="1">
                <a:solidFill>
                  <a:srgbClr val="008400"/>
                </a:solidFill>
                <a:latin typeface="Courier New"/>
                <a:ea typeface="Courier New"/>
                <a:cs typeface="Courier New"/>
                <a:sym typeface="Courier New"/>
              </a:defRPr>
            </a:pPr>
            <a:endParaRPr dirty="0">
              <a:solidFill>
                <a:srgbClr val="000000"/>
              </a:solidFill>
            </a:endParaRPr>
          </a:p>
          <a:p>
            <a:pPr algn="l" defTabSz="685800">
              <a:tabLst>
                <a:tab pos="495300" algn="l"/>
              </a:tabLst>
              <a:defRPr sz="2600" b="1">
                <a:latin typeface="Courier New"/>
                <a:ea typeface="Courier New"/>
                <a:cs typeface="Courier New"/>
                <a:sym typeface="Courier New"/>
              </a:defRPr>
            </a:pPr>
            <a:r>
              <a:rPr dirty="0"/>
              <a:t>   std::</a:t>
            </a:r>
            <a:r>
              <a:rPr dirty="0" err="1"/>
              <a:t>cout</a:t>
            </a:r>
            <a:r>
              <a:rPr dirty="0"/>
              <a:t> &lt;&lt; </a:t>
            </a:r>
            <a:r>
              <a:rPr dirty="0" err="1"/>
              <a:t>foundBox.getItem</a:t>
            </a:r>
            <a:r>
              <a:rPr dirty="0"/>
              <a:t>();</a:t>
            </a:r>
          </a:p>
        </p:txBody>
      </p:sp>
      <p:sp>
        <p:nvSpPr>
          <p:cNvPr id="112" name="Line"/>
          <p:cNvSpPr/>
          <p:nvPr/>
        </p:nvSpPr>
        <p:spPr>
          <a:xfrm>
            <a:off x="-457200" y="5613400"/>
            <a:ext cx="1219201" cy="0"/>
          </a:xfrm>
          <a:prstGeom prst="line">
            <a:avLst/>
          </a:prstGeom>
          <a:ln w="127000">
            <a:solidFill>
              <a:schemeClr val="accent5">
                <a:hueOff val="-82419"/>
                <a:satOff val="-9513"/>
                <a:lumOff val="-16343"/>
              </a:schemeClr>
            </a:solidFill>
            <a:miter lim="400000"/>
            <a:tailEnd type="triangle"/>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110"/>
                                        </p:tgtEl>
                                        <p:attrNameLst>
                                          <p:attrName>style.visibility</p:attrName>
                                        </p:attrNameLst>
                                      </p:cBhvr>
                                      <p:to>
                                        <p:strVal val="visible"/>
                                      </p:to>
                                    </p:set>
                                    <p:anim calcmode="lin" valueType="num">
                                      <p:cBhvr>
                                        <p:cTn id="7" dur="500" fill="hold"/>
                                        <p:tgtEl>
                                          <p:spTgt spid="110"/>
                                        </p:tgtEl>
                                        <p:attrNameLst>
                                          <p:attrName>ppt_w</p:attrName>
                                        </p:attrNameLst>
                                      </p:cBhvr>
                                      <p:tavLst>
                                        <p:tav tm="0">
                                          <p:val>
                                            <p:fltVal val="0"/>
                                          </p:val>
                                        </p:tav>
                                        <p:tav tm="100000">
                                          <p:val>
                                            <p:strVal val="#ppt_w"/>
                                          </p:val>
                                        </p:tav>
                                      </p:tavLst>
                                    </p:anim>
                                    <p:anim calcmode="lin" valueType="num">
                                      <p:cBhvr>
                                        <p:cTn id="8" dur="500" fill="hold"/>
                                        <p:tgtEl>
                                          <p:spTgt spid="1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iterate>
                                    <p:tmAbs val="0"/>
                                  </p:iterate>
                                  <p:childTnLst>
                                    <p:set>
                                      <p:cBhvr>
                                        <p:cTn id="12" fill="hold"/>
                                        <p:tgtEl>
                                          <p:spTgt spid="112"/>
                                        </p:tgtEl>
                                        <p:attrNameLst>
                                          <p:attrName>style.visibility</p:attrName>
                                        </p:attrNameLst>
                                      </p:cBhvr>
                                      <p:to>
                                        <p:strVal val="visible"/>
                                      </p:to>
                                    </p:set>
                                    <p:anim calcmode="lin" valueType="num">
                                      <p:cBhvr>
                                        <p:cTn id="13" dur="500" fill="hold"/>
                                        <p:tgtEl>
                                          <p:spTgt spid="112"/>
                                        </p:tgtEl>
                                        <p:attrNameLst>
                                          <p:attrName>ppt_x</p:attrName>
                                        </p:attrNameLst>
                                      </p:cBhvr>
                                      <p:tavLst>
                                        <p:tav tm="0">
                                          <p:val>
                                            <p:strVal val="0-#ppt_w/2"/>
                                          </p:val>
                                        </p:tav>
                                        <p:tav tm="100000">
                                          <p:val>
                                            <p:strVal val="#ppt_x"/>
                                          </p:val>
                                        </p:tav>
                                      </p:tavLst>
                                    </p:anim>
                                    <p:anim calcmode="lin" valueType="num">
                                      <p:cBhvr>
                                        <p:cTn id="14"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path" presetSubtype="0" accel="50000" decel="50000" fill="hold" nodeType="clickEffect">
                                  <p:stCondLst>
                                    <p:cond delay="0"/>
                                  </p:stCondLst>
                                  <p:childTnLst>
                                    <p:animMotion origin="layout" path="M 0.000000 0.000000 L 0.001933 0.086068" pathEditMode="relative">
                                      <p:cBhvr>
                                        <p:cTn id="18" dur="400" fill="hold"/>
                                        <p:tgtEl>
                                          <p:spTgt spid="112"/>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path" presetSubtype="0" accel="50000" decel="50000" fill="hold" nodeType="clickEffect">
                                  <p:stCondLst>
                                    <p:cond delay="0"/>
                                  </p:stCondLst>
                                  <p:childTnLst>
                                    <p:animMotion origin="layout" path="M 0.001933 0.086068 L 0.023979 0.142289" pathEditMode="relative">
                                      <p:cBhvr>
                                        <p:cTn id="22" dur="400" fill="hold"/>
                                        <p:tgtEl>
                                          <p:spTgt spid="112"/>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path" presetSubtype="0" accel="50000" decel="50000" fill="hold" nodeType="clickEffect">
                                  <p:stCondLst>
                                    <p:cond delay="0"/>
                                  </p:stCondLst>
                                  <p:childTnLst>
                                    <p:animMotion origin="layout" path="M 0.023979 0.142289 L 0.440051 -0.020906" pathEditMode="relative">
                                      <p:cBhvr>
                                        <p:cTn id="26" dur="400" fill="hold"/>
                                        <p:tgtEl>
                                          <p:spTgt spid="112"/>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path" presetSubtype="0" accel="50000" decel="50000" fill="hold" nodeType="clickEffect">
                                  <p:stCondLst>
                                    <p:cond delay="0"/>
                                  </p:stCondLst>
                                  <p:childTnLst>
                                    <p:animMotion origin="layout" path="M 0.440051 -0.020906 L 0.438452 0.256308" pathEditMode="relative">
                                      <p:cBhvr>
                                        <p:cTn id="30" dur="400" fill="hold"/>
                                        <p:tgtEl>
                                          <p:spTgt spid="11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path" presetSubtype="0" accel="50000" decel="50000" fill="hold" nodeType="clickEffect">
                                  <p:stCondLst>
                                    <p:cond delay="0"/>
                                  </p:stCondLst>
                                  <p:childTnLst>
                                    <p:animMotion origin="layout" path="M 0.438452 0.256308 L 0.436263 0.341898" pathEditMode="relative">
                                      <p:cBhvr>
                                        <p:cTn id="34" dur="400" fill="hold"/>
                                        <p:tgtEl>
                                          <p:spTgt spid="112"/>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1" presetClass="path" presetSubtype="0" accel="50000" decel="50000" fill="hold" nodeType="clickEffect">
                                  <p:stCondLst>
                                    <p:cond delay="0"/>
                                  </p:stCondLst>
                                  <p:childTnLst>
                                    <p:animMotion origin="layout" path="M 0.436263 0.341898 L -0.000793 0.366073" pathEditMode="relative">
                                      <p:cBhvr>
                                        <p:cTn id="38" dur="400" fill="hold"/>
                                        <p:tgtEl>
                                          <p:spTgt spid="1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advAuto="0"/>
      <p:bldP spid="112"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p:cNvSpPr/>
          <p:nvPr/>
        </p:nvSpPr>
        <p:spPr>
          <a:xfrm>
            <a:off x="5295900" y="7329678"/>
            <a:ext cx="13220700" cy="5543550"/>
          </a:xfrm>
          <a:prstGeom prst="rect">
            <a:avLst/>
          </a:prstGeom>
          <a:solidFill>
            <a:srgbClr val="E5E6E1"/>
          </a:solidFill>
          <a:ln w="50800">
            <a:solidFill>
              <a:srgbClr val="941100"/>
            </a:solidFill>
            <a:miter lim="400000"/>
          </a:ln>
          <a:effectLst>
            <a:outerShdw blurRad="393700" dist="76200" dir="540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5" name="Handling Multiple Exceptions"/>
          <p:cNvSpPr txBox="1">
            <a:spLocks noGrp="1"/>
          </p:cNvSpPr>
          <p:nvPr>
            <p:ph type="title"/>
          </p:nvPr>
        </p:nvSpPr>
        <p:spPr>
          <a:prstGeom prst="rect">
            <a:avLst/>
          </a:prstGeom>
        </p:spPr>
        <p:txBody>
          <a:bodyPr/>
          <a:lstStyle/>
          <a:p>
            <a:r>
              <a:t>Handling Multiple Exceptions</a:t>
            </a:r>
          </a:p>
        </p:txBody>
      </p:sp>
      <p:sp>
        <p:nvSpPr>
          <p:cNvPr id="116" name="Place catch-blocks in reverse order of class hierarchy."/>
          <p:cNvSpPr txBox="1">
            <a:spLocks noGrp="1"/>
          </p:cNvSpPr>
          <p:nvPr>
            <p:ph type="body" idx="1"/>
          </p:nvPr>
        </p:nvSpPr>
        <p:spPr>
          <a:xfrm>
            <a:off x="190500" y="2343150"/>
            <a:ext cx="21583650" cy="11315700"/>
          </a:xfrm>
          <a:prstGeom prst="rect">
            <a:avLst/>
          </a:prstGeom>
        </p:spPr>
        <p:txBody>
          <a:bodyPr/>
          <a:lstStyle/>
          <a:p>
            <a:pPr>
              <a:buBlip>
                <a:blip r:embed="rId2"/>
              </a:buBlip>
            </a:pPr>
            <a:r>
              <a:t>Place </a:t>
            </a:r>
            <a:r>
              <a:rPr>
                <a:solidFill>
                  <a:srgbClr val="0433FF"/>
                </a:solidFill>
                <a:latin typeface="Courier New"/>
                <a:ea typeface="Courier New"/>
                <a:cs typeface="Courier New"/>
                <a:sym typeface="Courier New"/>
              </a:rPr>
              <a:t>catch</a:t>
            </a:r>
            <a:r>
              <a:t>-blocks in reverse order of class hierarchy.</a:t>
            </a:r>
          </a:p>
        </p:txBody>
      </p:sp>
      <p:sp>
        <p:nvSpPr>
          <p:cNvPr id="117" name="std::string str = &quot;Sarah&quot;;…"/>
          <p:cNvSpPr/>
          <p:nvPr/>
        </p:nvSpPr>
        <p:spPr>
          <a:xfrm>
            <a:off x="5486400" y="7578090"/>
            <a:ext cx="13601700" cy="5105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std::string str = "Sarah";</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28509E"/>
                </a:solidFill>
                <a:latin typeface="Courier New"/>
                <a:ea typeface="Courier New"/>
                <a:cs typeface="Courier New"/>
                <a:sym typeface="Courier New"/>
              </a:defRPr>
            </a:pPr>
            <a:r>
              <a:rPr dirty="0">
                <a:solidFill>
                  <a:srgbClr val="0433FF"/>
                </a:solidFill>
              </a:rPr>
              <a:t>try</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a:t>
            </a:r>
          </a:p>
          <a:p>
            <a:pPr lvl="1" indent="45720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err="1"/>
              <a:t>str.substr</a:t>
            </a:r>
            <a:r>
              <a:rPr dirty="0"/>
              <a:t>(99,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solidFill>
                  <a:srgbClr val="0433FF"/>
                </a:solidFill>
              </a:rPr>
              <a:t>catch</a:t>
            </a:r>
            <a:r>
              <a:rPr dirty="0">
                <a:solidFill>
                  <a:srgbClr val="28509E"/>
                </a:solidFill>
              </a:rPr>
              <a:t> </a:t>
            </a:r>
            <a:r>
              <a:rPr dirty="0"/>
              <a:t>(std::</a:t>
            </a:r>
            <a:r>
              <a:rPr dirty="0" err="1"/>
              <a:t>out_of_range</a:t>
            </a:r>
            <a:r>
              <a:rPr dirty="0"/>
              <a:t> e)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std::</a:t>
            </a:r>
            <a:r>
              <a:rPr dirty="0" err="1"/>
              <a:t>cout</a:t>
            </a:r>
            <a:r>
              <a:rPr dirty="0"/>
              <a:t> &lt;&lt; "</a:t>
            </a:r>
            <a:r>
              <a:rPr dirty="0" err="1"/>
              <a:t>out_of_range</a:t>
            </a:r>
            <a:r>
              <a:rPr dirty="0"/>
              <a:t> exception caught" &lt;&lt; std::</a:t>
            </a:r>
            <a:r>
              <a:rPr dirty="0" err="1"/>
              <a:t>endl</a:t>
            </a:r>
            <a:r>
              <a:rPr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a:t>
            </a:r>
            <a:endParaRPr dirty="0">
              <a:solidFill>
                <a:srgbClr val="959DCC"/>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959DCC"/>
                </a:solidFill>
                <a:latin typeface="Courier New"/>
                <a:ea typeface="Courier New"/>
                <a:cs typeface="Courier New"/>
                <a:sym typeface="Courier New"/>
              </a:defRPr>
            </a:pPr>
            <a:r>
              <a:rPr dirty="0">
                <a:solidFill>
                  <a:srgbClr val="0433FF"/>
                </a:solidFill>
              </a:rPr>
              <a:t>catch</a:t>
            </a:r>
            <a:r>
              <a:rPr dirty="0">
                <a:solidFill>
                  <a:srgbClr val="28509E"/>
                </a:solidFill>
              </a:rPr>
              <a:t> </a:t>
            </a:r>
            <a:r>
              <a:rPr dirty="0">
                <a:solidFill>
                  <a:srgbClr val="000000"/>
                </a:solidFill>
              </a:rPr>
              <a:t>(std::</a:t>
            </a:r>
            <a:r>
              <a:rPr dirty="0" err="1">
                <a:solidFill>
                  <a:srgbClr val="000000"/>
                </a:solidFill>
              </a:rPr>
              <a:t>logic_error</a:t>
            </a:r>
            <a:r>
              <a:rPr dirty="0">
                <a:solidFill>
                  <a:srgbClr val="000000"/>
                </a:solidFill>
              </a:rPr>
              <a:t> e)</a:t>
            </a:r>
            <a:r>
              <a:rPr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959DCC"/>
                </a:solidFill>
                <a:latin typeface="Courier New"/>
                <a:ea typeface="Courier New"/>
                <a:cs typeface="Courier New"/>
                <a:sym typeface="Courier New"/>
              </a:defRPr>
            </a:pPr>
            <a:r>
              <a:rPr dirty="0">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std::</a:t>
            </a:r>
            <a:r>
              <a:rPr dirty="0" err="1"/>
              <a:t>cout</a:t>
            </a:r>
            <a:r>
              <a:rPr dirty="0"/>
              <a:t> &lt;&lt; "Something else was caught" &lt;&lt; std::</a:t>
            </a:r>
            <a:r>
              <a:rPr dirty="0" err="1"/>
              <a:t>endl</a:t>
            </a:r>
            <a:r>
              <a:rPr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a:t>
            </a:r>
          </a:p>
        </p:txBody>
      </p:sp>
      <p:sp>
        <p:nvSpPr>
          <p:cNvPr id="118" name="Line"/>
          <p:cNvSpPr/>
          <p:nvPr/>
        </p:nvSpPr>
        <p:spPr>
          <a:xfrm>
            <a:off x="11868152" y="4976757"/>
            <a:ext cx="1" cy="1203727"/>
          </a:xfrm>
          <a:prstGeom prst="line">
            <a:avLst/>
          </a:prstGeom>
          <a:ln w="76200">
            <a:solidFill>
              <a:srgbClr val="941100"/>
            </a:solidFill>
            <a:miter lim="400000"/>
            <a:headEnd type="triangle"/>
          </a:ln>
          <a:effectLst>
            <a:outerShdw blurRad="152400" dist="127000" dir="198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19" name="logic_error"/>
          <p:cNvSpPr/>
          <p:nvPr/>
        </p:nvSpPr>
        <p:spPr>
          <a:xfrm>
            <a:off x="9334500" y="4171950"/>
            <a:ext cx="5067300" cy="762000"/>
          </a:xfrm>
          <a:prstGeom prst="rect">
            <a:avLst/>
          </a:prstGeom>
          <a:solidFill>
            <a:srgbClr val="E5E6E1"/>
          </a:solidFill>
          <a:ln w="50800">
            <a:solidFill>
              <a:srgbClr val="941100"/>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000" b="1">
                <a:latin typeface="Courier New"/>
                <a:ea typeface="Courier New"/>
                <a:cs typeface="Courier New"/>
                <a:sym typeface="Courier New"/>
              </a:defRPr>
            </a:lvl1pPr>
          </a:lstStyle>
          <a:p>
            <a:r>
              <a:t>logic_error</a:t>
            </a:r>
          </a:p>
        </p:txBody>
      </p:sp>
      <p:sp>
        <p:nvSpPr>
          <p:cNvPr id="120" name="out_of_range"/>
          <p:cNvSpPr/>
          <p:nvPr/>
        </p:nvSpPr>
        <p:spPr>
          <a:xfrm>
            <a:off x="10115550" y="6191250"/>
            <a:ext cx="3505200" cy="762000"/>
          </a:xfrm>
          <a:prstGeom prst="rect">
            <a:avLst/>
          </a:prstGeom>
          <a:solidFill>
            <a:srgbClr val="E5E6E1"/>
          </a:solidFill>
          <a:ln w="50800">
            <a:solidFill>
              <a:srgbClr val="941100"/>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000" b="1">
                <a:latin typeface="Courier New"/>
                <a:ea typeface="Courier New"/>
                <a:cs typeface="Courier New"/>
                <a:sym typeface="Courier New"/>
              </a:defRPr>
            </a:lvl1pPr>
          </a:lstStyle>
          <a:p>
            <a:r>
              <a:t>out_of_range</a:t>
            </a:r>
          </a:p>
        </p:txBody>
      </p:sp>
    </p:spTree>
  </p:cSld>
  <p:clrMapOvr>
    <a:masterClrMapping/>
  </p:clrMapOvr>
  <mc:AlternateContent xmlns:mc="http://schemas.openxmlformats.org/markup-compatibility/2006" xmlns:p14="http://schemas.microsoft.com/office/powerpoint/2010/main">
    <mc:Choice Requires="p14">
      <p:transition spd="med" p14:dur="699">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15"/>
                                        </p:tgtEl>
                                        <p:attrNameLst>
                                          <p:attrName>style.visibility</p:attrName>
                                        </p:attrNameLst>
                                      </p:cBhvr>
                                      <p:to>
                                        <p:strVal val="visible"/>
                                      </p:to>
                                    </p:set>
                                    <p:anim calcmode="lin" valueType="num">
                                      <p:cBhvr>
                                        <p:cTn id="7" dur="750" fill="hold"/>
                                        <p:tgtEl>
                                          <p:spTgt spid="115"/>
                                        </p:tgtEl>
                                        <p:attrNameLst>
                                          <p:attrName>ppt_w</p:attrName>
                                        </p:attrNameLst>
                                      </p:cBhvr>
                                      <p:tavLst>
                                        <p:tav tm="0">
                                          <p:val>
                                            <p:strVal val="4*#ppt_w"/>
                                          </p:val>
                                        </p:tav>
                                        <p:tav tm="100000">
                                          <p:val>
                                            <p:strVal val="#ppt_w"/>
                                          </p:val>
                                        </p:tav>
                                      </p:tavLst>
                                    </p:anim>
                                    <p:anim calcmode="lin" valueType="num">
                                      <p:cBhvr>
                                        <p:cTn id="8" dur="750" fill="hold"/>
                                        <p:tgtEl>
                                          <p:spTgt spid="115"/>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10" presetClass="entr" fill="hold" grpId="0" nodeType="afterEffect">
                                  <p:stCondLst>
                                    <p:cond delay="0"/>
                                  </p:stCondLst>
                                  <p:iterate>
                                    <p:tmAbs val="0"/>
                                  </p:iterate>
                                  <p:childTnLst>
                                    <p:set>
                                      <p:cBhvr>
                                        <p:cTn id="11" fill="hold"/>
                                        <p:tgtEl>
                                          <p:spTgt spid="116">
                                            <p:bg/>
                                          </p:spTgt>
                                        </p:tgtEl>
                                        <p:attrNameLst>
                                          <p:attrName>style.visibility</p:attrName>
                                        </p:attrNameLst>
                                      </p:cBhvr>
                                      <p:to>
                                        <p:strVal val="visible"/>
                                      </p:to>
                                    </p:set>
                                    <p:animEffect transition="in" filter="fade">
                                      <p:cBhvr>
                                        <p:cTn id="12" dur="500"/>
                                        <p:tgtEl>
                                          <p:spTgt spid="116">
                                            <p:bg/>
                                          </p:spTgt>
                                        </p:tgtEl>
                                      </p:cBhvr>
                                    </p:animEffect>
                                  </p:childTnLst>
                                </p:cTn>
                              </p:par>
                              <p:par>
                                <p:cTn id="13" presetID="10" presetClass="entr" presetSubtype="0" fill="hold" grpId="0" nodeType="withEffect">
                                  <p:stCondLst>
                                    <p:cond delay="0"/>
                                  </p:stCondLst>
                                  <p:iterate>
                                    <p:tmAbs val="0"/>
                                  </p:iterate>
                                  <p:childTnLst>
                                    <p:set>
                                      <p:cBhvr>
                                        <p:cTn id="14" fill="hold"/>
                                        <p:tgtEl>
                                          <p:spTgt spid="116">
                                            <p:txEl>
                                              <p:pRg st="0" end="0"/>
                                            </p:txEl>
                                          </p:spTgt>
                                        </p:tgtEl>
                                        <p:attrNameLst>
                                          <p:attrName>style.visibility</p:attrName>
                                        </p:attrNameLst>
                                      </p:cBhvr>
                                      <p:to>
                                        <p:strVal val="visible"/>
                                      </p:to>
                                    </p:set>
                                    <p:animEffect transition="in" filter="fade">
                                      <p:cBhvr>
                                        <p:cTn id="15" dur="500"/>
                                        <p:tgtEl>
                                          <p:spTgt spid="11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iterate>
                                    <p:tmAbs val="0"/>
                                  </p:iterate>
                                  <p:childTnLst>
                                    <p:set>
                                      <p:cBhvr>
                                        <p:cTn id="19" fill="hold"/>
                                        <p:tgtEl>
                                          <p:spTgt spid="119"/>
                                        </p:tgtEl>
                                        <p:attrNameLst>
                                          <p:attrName>style.visibility</p:attrName>
                                        </p:attrNameLst>
                                      </p:cBhvr>
                                      <p:to>
                                        <p:strVal val="visible"/>
                                      </p:to>
                                    </p:set>
                                    <p:anim calcmode="lin" valueType="num">
                                      <p:cBhvr>
                                        <p:cTn id="20" dur="500" fill="hold"/>
                                        <p:tgtEl>
                                          <p:spTgt spid="119"/>
                                        </p:tgtEl>
                                        <p:attrNameLst>
                                          <p:attrName>ppt_w</p:attrName>
                                        </p:attrNameLst>
                                      </p:cBhvr>
                                      <p:tavLst>
                                        <p:tav tm="0">
                                          <p:val>
                                            <p:fltVal val="0"/>
                                          </p:val>
                                        </p:tav>
                                        <p:tav tm="100000">
                                          <p:val>
                                            <p:strVal val="#ppt_w"/>
                                          </p:val>
                                        </p:tav>
                                      </p:tavLst>
                                    </p:anim>
                                    <p:anim calcmode="lin" valueType="num">
                                      <p:cBhvr>
                                        <p:cTn id="21" dur="500" fill="hold"/>
                                        <p:tgtEl>
                                          <p:spTgt spid="119"/>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23" presetClass="entr" presetSubtype="16" fill="hold" grpId="0" nodeType="afterEffect">
                                  <p:stCondLst>
                                    <p:cond delay="0"/>
                                  </p:stCondLst>
                                  <p:iterate>
                                    <p:tmAbs val="0"/>
                                  </p:iterate>
                                  <p:childTnLst>
                                    <p:set>
                                      <p:cBhvr>
                                        <p:cTn id="24" fill="hold"/>
                                        <p:tgtEl>
                                          <p:spTgt spid="120"/>
                                        </p:tgtEl>
                                        <p:attrNameLst>
                                          <p:attrName>style.visibility</p:attrName>
                                        </p:attrNameLst>
                                      </p:cBhvr>
                                      <p:to>
                                        <p:strVal val="visible"/>
                                      </p:to>
                                    </p:set>
                                    <p:anim calcmode="lin" valueType="num">
                                      <p:cBhvr>
                                        <p:cTn id="25" dur="500" fill="hold"/>
                                        <p:tgtEl>
                                          <p:spTgt spid="120"/>
                                        </p:tgtEl>
                                        <p:attrNameLst>
                                          <p:attrName>ppt_w</p:attrName>
                                        </p:attrNameLst>
                                      </p:cBhvr>
                                      <p:tavLst>
                                        <p:tav tm="0">
                                          <p:val>
                                            <p:fltVal val="0"/>
                                          </p:val>
                                        </p:tav>
                                        <p:tav tm="100000">
                                          <p:val>
                                            <p:strVal val="#ppt_w"/>
                                          </p:val>
                                        </p:tav>
                                      </p:tavLst>
                                    </p:anim>
                                    <p:anim calcmode="lin" valueType="num">
                                      <p:cBhvr>
                                        <p:cTn id="26" dur="500" fill="hold"/>
                                        <p:tgtEl>
                                          <p:spTgt spid="120"/>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22" presetClass="entr" presetSubtype="8" fill="hold" grpId="0" nodeType="afterEffect">
                                  <p:stCondLst>
                                    <p:cond delay="0"/>
                                  </p:stCondLst>
                                  <p:iterate>
                                    <p:tmAbs val="0"/>
                                  </p:iterate>
                                  <p:childTnLst>
                                    <p:set>
                                      <p:cBhvr>
                                        <p:cTn id="29" fill="hold"/>
                                        <p:tgtEl>
                                          <p:spTgt spid="118"/>
                                        </p:tgtEl>
                                        <p:attrNameLst>
                                          <p:attrName>style.visibility</p:attrName>
                                        </p:attrNameLst>
                                      </p:cBhvr>
                                      <p:to>
                                        <p:strVal val="visible"/>
                                      </p:to>
                                    </p:set>
                                    <p:animEffect transition="in" filter="wipe(left)">
                                      <p:cBhvr>
                                        <p:cTn id="30" dur="500"/>
                                        <p:tgtEl>
                                          <p:spTgt spid="118"/>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iterate>
                                    <p:tmAbs val="0"/>
                                  </p:iterate>
                                  <p:childTnLst>
                                    <p:set>
                                      <p:cBhvr>
                                        <p:cTn id="34" fill="hold"/>
                                        <p:tgtEl>
                                          <p:spTgt spid="114"/>
                                        </p:tgtEl>
                                        <p:attrNameLst>
                                          <p:attrName>style.visibility</p:attrName>
                                        </p:attrNameLst>
                                      </p:cBhvr>
                                      <p:to>
                                        <p:strVal val="visible"/>
                                      </p:to>
                                    </p:set>
                                    <p:anim calcmode="lin" valueType="num">
                                      <p:cBhvr>
                                        <p:cTn id="35" dur="500" fill="hold"/>
                                        <p:tgtEl>
                                          <p:spTgt spid="114"/>
                                        </p:tgtEl>
                                        <p:attrNameLst>
                                          <p:attrName>ppt_w</p:attrName>
                                        </p:attrNameLst>
                                      </p:cBhvr>
                                      <p:tavLst>
                                        <p:tav tm="0">
                                          <p:val>
                                            <p:fltVal val="0"/>
                                          </p:val>
                                        </p:tav>
                                        <p:tav tm="100000">
                                          <p:val>
                                            <p:strVal val="#ppt_w"/>
                                          </p:val>
                                        </p:tav>
                                      </p:tavLst>
                                    </p:anim>
                                    <p:anim calcmode="lin" valueType="num">
                                      <p:cBhvr>
                                        <p:cTn id="36" dur="500" fill="hold"/>
                                        <p:tgtEl>
                                          <p:spTgt spid="114"/>
                                        </p:tgtEl>
                                        <p:attrNameLst>
                                          <p:attrName>ppt_h</p:attrName>
                                        </p:attrNameLst>
                                      </p:cBhvr>
                                      <p:tavLst>
                                        <p:tav tm="0">
                                          <p:val>
                                            <p:fltVal val="0"/>
                                          </p:val>
                                        </p:tav>
                                        <p:tav tm="100000">
                                          <p:val>
                                            <p:strVal val="#ppt_h"/>
                                          </p:val>
                                        </p:tav>
                                      </p:tavLst>
                                    </p:anim>
                                  </p:childTnLst>
                                </p:cTn>
                              </p:par>
                            </p:childTnLst>
                          </p:cTn>
                        </p:par>
                        <p:par>
                          <p:cTn id="37" fill="hold">
                            <p:stCondLst>
                              <p:cond delay="500"/>
                            </p:stCondLst>
                            <p:childTnLst>
                              <p:par>
                                <p:cTn id="38" presetID="1" presetClass="entr" presetSubtype="0" fill="hold" grpId="0" nodeType="afterEffect">
                                  <p:stCondLst>
                                    <p:cond delay="0"/>
                                  </p:stCondLst>
                                  <p:iterate type="lt">
                                    <p:tmAbs val="100"/>
                                  </p:iterate>
                                  <p:childTnLst>
                                    <p:set>
                                      <p:cBhvr>
                                        <p:cTn id="39" fill="hold"/>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advAuto="0"/>
      <p:bldP spid="115" grpId="0" animBg="1" advAuto="0"/>
      <p:bldP spid="116" grpId="0" build="p" bldLvl="5" animBg="1" advAuto="0"/>
      <p:bldP spid="117" grpId="0" animBg="1" advAuto="0"/>
      <p:bldP spid="118" grpId="0" animBg="1" advAuto="0"/>
      <p:bldP spid="119" grpId="0" animBg="1" advAuto="0"/>
      <p:bldP spid="120"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1426</Words>
  <Application>Microsoft Office PowerPoint</Application>
  <PresentationFormat>Custom</PresentationFormat>
  <Paragraphs>180</Paragraphs>
  <Slides>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Courier New</vt:lpstr>
      <vt:lpstr>Gill Sans</vt:lpstr>
      <vt:lpstr>Helvetica</vt:lpstr>
      <vt:lpstr>Lucida Grande</vt:lpstr>
      <vt:lpstr>Menlo Regular</vt:lpstr>
      <vt:lpstr>Optima</vt:lpstr>
      <vt:lpstr>Verdana</vt:lpstr>
      <vt:lpstr>White</vt:lpstr>
      <vt:lpstr>C++ Exceptions</vt:lpstr>
      <vt:lpstr>Exception Basics</vt:lpstr>
      <vt:lpstr>Exception Basics</vt:lpstr>
      <vt:lpstr>Throwing an Exception</vt:lpstr>
      <vt:lpstr>Catching an Exception</vt:lpstr>
      <vt:lpstr>Using an Exception</vt:lpstr>
      <vt:lpstr>Using an Exception</vt:lpstr>
      <vt:lpstr>Handling Multiple Exceptions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Exceptions</dc:title>
  <cp:lastModifiedBy>Anandaraj Jeeva Rathinam (Integra)</cp:lastModifiedBy>
  <cp:revision>4</cp:revision>
  <dcterms:modified xsi:type="dcterms:W3CDTF">2024-05-22T06:56:13Z</dcterms:modified>
</cp:coreProperties>
</file>