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381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Madhusudhan" userId="0b39b63d-97d2-416c-a0dd-10dec61b2c53" providerId="ADAL" clId="{C877A72E-B81A-47F2-B886-A21AB761D3B5}"/>
    <pc:docChg chg="delSld">
      <pc:chgData name="K Madhusudhan" userId="0b39b63d-97d2-416c-a0dd-10dec61b2c53" providerId="ADAL" clId="{C877A72E-B81A-47F2-B886-A21AB761D3B5}" dt="2024-05-17T12:11:56.308" v="0" actId="47"/>
      <pc:docMkLst>
        <pc:docMk/>
      </pc:docMkLst>
      <pc:sldChg chg="del">
        <pc:chgData name="K Madhusudhan" userId="0b39b63d-97d2-416c-a0dd-10dec61b2c53" providerId="ADAL" clId="{C877A72E-B81A-47F2-B886-A21AB761D3B5}" dt="2024-05-17T12:11:56.308" v="0" actId="47"/>
        <pc:sldMkLst>
          <pc:docMk/>
          <pc:sldMk cId="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46100" latinLnBrk="0">
      <a:defRPr sz="2000">
        <a:latin typeface="Lucida Grande"/>
        <a:ea typeface="Lucida Grande"/>
        <a:cs typeface="Lucida Grande"/>
        <a:sym typeface="Lucida Grande"/>
      </a:defRPr>
    </a:lvl1pPr>
    <a:lvl2pPr indent="457200" defTabSz="546100" latinLnBrk="0">
      <a:defRPr sz="2000">
        <a:latin typeface="Lucida Grande"/>
        <a:ea typeface="Lucida Grande"/>
        <a:cs typeface="Lucida Grande"/>
        <a:sym typeface="Lucida Grande"/>
      </a:defRPr>
    </a:lvl2pPr>
    <a:lvl3pPr indent="914400" defTabSz="546100" latinLnBrk="0">
      <a:defRPr sz="2000">
        <a:latin typeface="Lucida Grande"/>
        <a:ea typeface="Lucida Grande"/>
        <a:cs typeface="Lucida Grande"/>
        <a:sym typeface="Lucida Grande"/>
      </a:defRPr>
    </a:lvl3pPr>
    <a:lvl4pPr indent="1371600" defTabSz="546100" latinLnBrk="0">
      <a:defRPr sz="2000">
        <a:latin typeface="Lucida Grande"/>
        <a:ea typeface="Lucida Grande"/>
        <a:cs typeface="Lucida Grande"/>
        <a:sym typeface="Lucida Grande"/>
      </a:defRPr>
    </a:lvl4pPr>
    <a:lvl5pPr indent="1828800" defTabSz="546100" latinLnBrk="0">
      <a:defRPr sz="2000">
        <a:latin typeface="Lucida Grande"/>
        <a:ea typeface="Lucida Grande"/>
        <a:cs typeface="Lucida Grande"/>
        <a:sym typeface="Lucida Grande"/>
      </a:defRPr>
    </a:lvl5pPr>
    <a:lvl6pPr indent="2286000" defTabSz="546100" latinLnBrk="0">
      <a:defRPr sz="2000">
        <a:latin typeface="Lucida Grande"/>
        <a:ea typeface="Lucida Grande"/>
        <a:cs typeface="Lucida Grande"/>
        <a:sym typeface="Lucida Grande"/>
      </a:defRPr>
    </a:lvl6pPr>
    <a:lvl7pPr indent="2743200" defTabSz="546100" latinLnBrk="0">
      <a:defRPr sz="2000">
        <a:latin typeface="Lucida Grande"/>
        <a:ea typeface="Lucida Grande"/>
        <a:cs typeface="Lucida Grande"/>
        <a:sym typeface="Lucida Grande"/>
      </a:defRPr>
    </a:lvl7pPr>
    <a:lvl8pPr indent="3200400" defTabSz="546100" latinLnBrk="0">
      <a:defRPr sz="2000">
        <a:latin typeface="Lucida Grande"/>
        <a:ea typeface="Lucida Grande"/>
        <a:cs typeface="Lucida Grande"/>
        <a:sym typeface="Lucida Grande"/>
      </a:defRPr>
    </a:lvl8pPr>
    <a:lvl9pPr indent="3657600" defTabSz="5461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2000250" y="2228850"/>
            <a:ext cx="19716750" cy="462915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924550" y="7181850"/>
            <a:ext cx="11868150" cy="37719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4800" b="0" cap="small"/>
            </a:lvl1pPr>
            <a:lvl2pPr marL="0" indent="0" algn="ctr">
              <a:spcBef>
                <a:spcPts val="0"/>
              </a:spcBef>
              <a:buSzTx/>
              <a:buNone/>
              <a:defRPr cap="small"/>
            </a:lvl2pPr>
            <a:lvl3pPr marL="0" indent="0" algn="ctr">
              <a:spcBef>
                <a:spcPts val="0"/>
              </a:spcBef>
              <a:buSzTx/>
              <a:buNone/>
              <a:defRPr cap="small"/>
            </a:lvl3pPr>
            <a:lvl4pPr marL="0" indent="0" algn="ctr">
              <a:spcBef>
                <a:spcPts val="0"/>
              </a:spcBef>
              <a:buSzTx/>
              <a:buNone/>
              <a:defRPr cap="small"/>
            </a:lvl4pPr>
            <a:lvl5pPr marL="0" indent="0" algn="ctr">
              <a:spcBef>
                <a:spcPts val="0"/>
              </a:spcBef>
              <a:buSzTx/>
              <a:buNone/>
              <a:defRPr cap="sm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BCE6F1E2-9782-4BED-BCF6-4B4A38DC8397}"/>
              </a:ext>
            </a:extLst>
          </p:cNvPr>
          <p:cNvSpPr txBox="1">
            <a:spLocks/>
          </p:cNvSpPr>
          <p:nvPr userDrawn="1"/>
        </p:nvSpPr>
        <p:spPr>
          <a:xfrm>
            <a:off x="9264770" y="13248239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540030-C846-45CE-9494-26BB664DCB0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5" y="12776272"/>
            <a:ext cx="1922530" cy="60579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op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opic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W&amp;M Keynote Background.tiff" descr="W&amp;M Keynote Background.tiff"/>
          <p:cNvPicPr>
            <a:picLocks noChangeAspect="1"/>
          </p:cNvPicPr>
          <p:nvPr/>
        </p:nvPicPr>
        <p:blipFill>
          <a:blip r:embed="rId2"/>
          <a:srcRect t="36834" b="47597"/>
          <a:stretch>
            <a:fillRect/>
          </a:stretch>
        </p:blipFill>
        <p:spPr>
          <a:xfrm>
            <a:off x="0" y="0"/>
            <a:ext cx="24384000" cy="2133600"/>
          </a:xfrm>
          <a:prstGeom prst="rect">
            <a:avLst/>
          </a:prstGeom>
          <a:ln w="12700">
            <a:miter lim="400000"/>
          </a:ln>
          <a:effectLst>
            <a:outerShdw blurRad="190500" dist="114300" dir="5400000" rotWithShape="0">
              <a:srgbClr val="000000"/>
            </a:outerShdw>
          </a:effectLst>
        </p:spPr>
      </p:pic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361950" y="0"/>
            <a:ext cx="21964650" cy="2095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190500" y="2343150"/>
            <a:ext cx="24003000" cy="11315700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 marL="1318846" indent="-556846">
              <a:buBlip>
                <a:blip r:embed="rId3"/>
              </a:buBlip>
              <a:defRPr sz="3800"/>
            </a:lvl3pPr>
            <a:lvl4pPr marL="1699846" indent="-556846">
              <a:buBlip>
                <a:blip r:embed="rId3"/>
              </a:buBlip>
              <a:defRPr sz="3800"/>
            </a:lvl4pPr>
            <a:lvl5pPr marL="2080846" indent="-556846">
              <a:buBlip>
                <a:blip r:embed="rId3"/>
              </a:buBlip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9390EBF-6414-4BB4-A347-9FB94952BD99}"/>
              </a:ext>
            </a:extLst>
          </p:cNvPr>
          <p:cNvSpPr txBox="1">
            <a:spLocks/>
          </p:cNvSpPr>
          <p:nvPr userDrawn="1"/>
        </p:nvSpPr>
        <p:spPr>
          <a:xfrm>
            <a:off x="9264770" y="13248239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8F634-B0A3-4F2C-A918-4FC81630B85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5" y="12776272"/>
            <a:ext cx="1922530" cy="60579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op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W&amp;M Keynote Background.tiff" descr="W&amp;M Keynote Background.tiff"/>
          <p:cNvPicPr>
            <a:picLocks noChangeAspect="1"/>
          </p:cNvPicPr>
          <p:nvPr/>
        </p:nvPicPr>
        <p:blipFill>
          <a:blip r:embed="rId2"/>
          <a:srcRect t="36834" b="47597"/>
          <a:stretch>
            <a:fillRect/>
          </a:stretch>
        </p:blipFill>
        <p:spPr>
          <a:xfrm>
            <a:off x="0" y="0"/>
            <a:ext cx="24384000" cy="2133600"/>
          </a:xfrm>
          <a:prstGeom prst="rect">
            <a:avLst/>
          </a:prstGeom>
          <a:ln w="12700">
            <a:miter lim="400000"/>
          </a:ln>
          <a:effectLst>
            <a:outerShdw blurRad="190500" dist="114300" dir="5400000" rotWithShape="0">
              <a:srgbClr val="000000"/>
            </a:outerShdw>
          </a:effectLst>
        </p:spPr>
      </p:pic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361950" y="0"/>
            <a:ext cx="21964650" cy="2095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idx="1"/>
          </p:nvPr>
        </p:nvSpPr>
        <p:spPr>
          <a:xfrm>
            <a:off x="190500" y="2343150"/>
            <a:ext cx="24003000" cy="11315700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 marL="1318846" indent="-556846">
              <a:buBlip>
                <a:blip r:embed="rId3"/>
              </a:buBlip>
              <a:defRPr sz="3800"/>
            </a:lvl3pPr>
            <a:lvl4pPr marL="1699846" indent="-556846">
              <a:buBlip>
                <a:blip r:embed="rId3"/>
              </a:buBlip>
              <a:defRPr sz="3800"/>
            </a:lvl4pPr>
            <a:lvl5pPr marL="2080846" indent="-556846">
              <a:buBlip>
                <a:blip r:embed="rId3"/>
              </a:buBlip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4A3B67E6-23FD-4326-BFF7-1351ACD21B25}"/>
              </a:ext>
            </a:extLst>
          </p:cNvPr>
          <p:cNvSpPr txBox="1">
            <a:spLocks/>
          </p:cNvSpPr>
          <p:nvPr userDrawn="1"/>
        </p:nvSpPr>
        <p:spPr>
          <a:xfrm>
            <a:off x="9264770" y="13248239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741BD-37BD-4316-A31A-BA9D757662A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5" y="12776272"/>
            <a:ext cx="1922530" cy="60579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"/>
          <p:cNvGrpSpPr/>
          <p:nvPr/>
        </p:nvGrpSpPr>
        <p:grpSpPr>
          <a:xfrm>
            <a:off x="-1" y="-1"/>
            <a:ext cx="24384001" cy="2133601"/>
            <a:chOff x="0" y="0"/>
            <a:chExt cx="24384000" cy="2133600"/>
          </a:xfrm>
        </p:grpSpPr>
        <p:grpSp>
          <p:nvGrpSpPr>
            <p:cNvPr id="4" name="Group"/>
            <p:cNvGrpSpPr/>
            <p:nvPr/>
          </p:nvGrpSpPr>
          <p:grpSpPr>
            <a:xfrm>
              <a:off x="0" y="0"/>
              <a:ext cx="24384000" cy="2128762"/>
              <a:chOff x="0" y="0"/>
              <a:chExt cx="24384000" cy="2128761"/>
            </a:xfrm>
          </p:grpSpPr>
          <p:pic>
            <p:nvPicPr>
              <p:cNvPr id="2" name="W&amp;M Keynote Background.tiff" descr="W&amp;M Keynote Background.tiff"/>
              <p:cNvPicPr>
                <a:picLocks/>
              </p:cNvPicPr>
              <p:nvPr/>
            </p:nvPicPr>
            <p:blipFill>
              <a:blip r:embed="rId6"/>
              <a:srcRect t="36834" b="47633"/>
              <a:stretch>
                <a:fillRect/>
              </a:stretch>
            </p:blipFill>
            <p:spPr>
              <a:xfrm>
                <a:off x="0" y="0"/>
                <a:ext cx="24384000" cy="21287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190500" dist="114300" dir="5400000" rotWithShape="0">
                  <a:srgbClr val="000000"/>
                </a:outerShdw>
              </a:effectLst>
            </p:spPr>
          </p:pic>
          <p:sp>
            <p:nvSpPr>
              <p:cNvPr id="3" name="Line"/>
              <p:cNvSpPr/>
              <p:nvPr/>
            </p:nvSpPr>
            <p:spPr>
              <a:xfrm flipV="1">
                <a:off x="22686605" y="1733535"/>
                <a:ext cx="1140090" cy="11"/>
              </a:xfrm>
              <a:prstGeom prst="line">
                <a:avLst/>
              </a:prstGeom>
              <a:noFill/>
              <a:ln w="3175" cap="flat">
                <a:solidFill>
                  <a:srgbClr val="66804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5" name="Line"/>
            <p:cNvSpPr/>
            <p:nvPr/>
          </p:nvSpPr>
          <p:spPr>
            <a:xfrm flipV="1">
              <a:off x="22136100" y="0"/>
              <a:ext cx="0" cy="2133600"/>
            </a:xfrm>
            <a:prstGeom prst="line">
              <a:avLst/>
            </a:prstGeom>
            <a:noFill/>
            <a:ln w="3175" cap="flat">
              <a:solidFill>
                <a:srgbClr val="66804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361949" y="-1"/>
            <a:ext cx="21583651" cy="209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/>
          <a:p>
            <a:r>
              <a:t>Title Text</a:t>
            </a: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190499" y="2343149"/>
            <a:ext cx="24003001" cy="11315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/>
          <a:lstStyle>
            <a:lvl1pPr>
              <a:buBlip>
                <a:blip r:embed="rId7"/>
              </a:buBlip>
            </a:lvl1pPr>
            <a:lvl2pPr marL="952500" indent="-571500">
              <a:buBlip>
                <a:blip r:embed="rId7"/>
              </a:buBlip>
              <a:defRPr sz="4800" b="0"/>
            </a:lvl2pPr>
            <a:lvl3pPr marL="1289538" indent="-527538">
              <a:buBlip>
                <a:blip r:embed="rId7"/>
              </a:buBlip>
              <a:defRPr sz="4800" b="0"/>
            </a:lvl3pPr>
            <a:lvl4pPr marL="1670538" indent="-527538">
              <a:buBlip>
                <a:blip r:embed="rId7"/>
              </a:buBlip>
              <a:defRPr sz="4800" b="0"/>
            </a:lvl4pPr>
            <a:lvl5pPr marL="2051538" indent="-527538">
              <a:buBlip>
                <a:blip r:embed="rId7"/>
              </a:buBlip>
              <a:defRPr sz="4800"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4349" y="13036550"/>
            <a:ext cx="469901" cy="508001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F67A22FF-E2AA-4576-9C95-640721C1DCC9}"/>
              </a:ext>
            </a:extLst>
          </p:cNvPr>
          <p:cNvSpPr txBox="1">
            <a:spLocks/>
          </p:cNvSpPr>
          <p:nvPr userDrawn="1"/>
        </p:nvSpPr>
        <p:spPr>
          <a:xfrm>
            <a:off x="9264770" y="13248239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660FF7-2428-42EF-ADB3-163946EDF4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5" y="12776272"/>
            <a:ext cx="1922530" cy="6057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1pPr>
      <a:lvl2pPr marL="0" marR="0" indent="4572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2pPr>
      <a:lvl3pPr marL="0" marR="0" indent="9144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3pPr>
      <a:lvl4pPr marL="0" marR="0" indent="13716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4pPr>
      <a:lvl5pPr marL="0" marR="0" indent="18288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5pPr>
      <a:lvl6pPr marL="0" marR="0" indent="22860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6pPr>
      <a:lvl7pPr marL="0" marR="0" indent="27432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7pPr>
      <a:lvl8pPr marL="0" marR="0" indent="32004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8pPr>
      <a:lvl9pPr marL="0" marR="0" indent="36576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9pPr>
    </p:titleStyle>
    <p:bodyStyle>
      <a:lvl1pPr marL="571500" marR="0" indent="-571500" algn="l" defTabSz="81915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1pPr>
      <a:lvl2pPr marL="1023937" marR="0" indent="-642937" algn="l" defTabSz="81915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2pPr>
      <a:lvl3pPr marL="1553307" marR="0" indent="-791307" algn="l" defTabSz="81915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3pPr>
      <a:lvl4pPr marL="1934307" marR="0" indent="-791307" algn="l" defTabSz="81915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4pPr>
      <a:lvl5pPr marL="2315307" marR="0" indent="-791307" algn="l" defTabSz="81915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5pPr>
      <a:lvl6pPr marL="2696307" marR="0" indent="-791307" algn="l" defTabSz="81915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6pPr>
      <a:lvl7pPr marL="3077307" marR="0" indent="-791307" algn="l" defTabSz="81915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7pPr>
      <a:lvl8pPr marL="3458307" marR="0" indent="-791307" algn="l" defTabSz="81915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8pPr>
      <a:lvl9pPr marL="3839307" marR="0" indent="-791307" algn="l" defTabSz="81915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9pPr>
    </p:bodyStyle>
    <p:otherStyle>
      <a:lvl1pPr marL="0" marR="0" indent="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++ Smart Pointers"/>
          <p:cNvSpPr txBox="1">
            <a:spLocks noGrp="1"/>
          </p:cNvSpPr>
          <p:nvPr>
            <p:ph type="title"/>
          </p:nvPr>
        </p:nvSpPr>
        <p:spPr>
          <a:xfrm>
            <a:off x="2655560" y="3834935"/>
            <a:ext cx="19072880" cy="2558019"/>
          </a:xfrm>
          <a:prstGeom prst="rect">
            <a:avLst/>
          </a:prstGeom>
        </p:spPr>
        <p:txBody>
          <a:bodyPr/>
          <a:lstStyle>
            <a:lvl1pPr algn="ctr">
              <a:defRPr sz="14400"/>
            </a:lvl1pPr>
          </a:lstStyle>
          <a:p>
            <a:r>
              <a:t>C++ Smart Pointers</a:t>
            </a:r>
          </a:p>
        </p:txBody>
      </p:sp>
      <p:sp>
        <p:nvSpPr>
          <p:cNvPr id="57" name="C++ Managed Pointers"/>
          <p:cNvSpPr txBox="1">
            <a:spLocks noGrp="1"/>
          </p:cNvSpPr>
          <p:nvPr>
            <p:ph type="body" sz="quarter" idx="1"/>
          </p:nvPr>
        </p:nvSpPr>
        <p:spPr>
          <a:xfrm>
            <a:off x="190500" y="6392953"/>
            <a:ext cx="24003000" cy="2558019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7200" i="1" cap="small"/>
            </a:lvl1pPr>
          </a:lstStyle>
          <a:p>
            <a:r>
              <a:t>C++ Managed Pointers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"/>
          <p:cNvSpPr/>
          <p:nvPr/>
        </p:nvSpPr>
        <p:spPr>
          <a:xfrm>
            <a:off x="289766" y="2396944"/>
            <a:ext cx="12928247" cy="4921455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381000" dist="762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0" name="#include &lt;iostream&gt;…"/>
          <p:cNvSpPr/>
          <p:nvPr/>
        </p:nvSpPr>
        <p:spPr>
          <a:xfrm>
            <a:off x="351408" y="2438967"/>
            <a:ext cx="12885655" cy="48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&lt;iostream&gt;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&lt;string&gt;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“PlainBox.h”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433FF"/>
                </a:solidFill>
              </a:rPr>
              <a:t>void</a:t>
            </a:r>
            <a:r>
              <a:t> someUsefulFunction()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{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PlainBox&lt;std::string&gt;* giftBox = </a:t>
            </a:r>
            <a:r>
              <a:rPr>
                <a:solidFill>
                  <a:srgbClr val="0433FF"/>
                </a:solidFill>
              </a:rPr>
              <a:t>new</a:t>
            </a:r>
            <a:r>
              <a:rPr>
                <a:solidFill>
                  <a:srgbClr val="000000"/>
                </a:solidFill>
              </a:rPr>
              <a:t> PlainBox&lt;std::string&gt;("Ring");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std::cout &lt;&lt; giftBox-&gt;getItem() &lt;&lt; std::endl;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0433FF"/>
                </a:solidFill>
              </a:rPr>
              <a:t>delete</a:t>
            </a:r>
            <a:r>
              <a:t> giftBox;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giftBox = </a:t>
            </a:r>
            <a:r>
              <a:rPr>
                <a:solidFill>
                  <a:srgbClr val="0433FF"/>
                </a:solidFill>
              </a:rPr>
              <a:t>nullptr</a:t>
            </a:r>
            <a:r>
              <a:t>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 </a:t>
            </a:r>
          </a:p>
        </p:txBody>
      </p:sp>
      <p:sp>
        <p:nvSpPr>
          <p:cNvPr id="61" name="Text"/>
          <p:cNvSpPr/>
          <p:nvPr/>
        </p:nvSpPr>
        <p:spPr>
          <a:xfrm>
            <a:off x="21335846" y="4962525"/>
            <a:ext cx="2057708" cy="857250"/>
          </a:xfrm>
          <a:prstGeom prst="rect">
            <a:avLst/>
          </a:prstGeom>
          <a:ln w="12700">
            <a:miter lim="400000"/>
          </a:ln>
          <a:effectLst>
            <a:outerShdw blurRad="381000" dir="16200000" rotWithShape="0">
              <a:srgbClr val="FFFFFF"/>
            </a:outerShdw>
          </a:effectLst>
        </p:spPr>
        <p:txBody>
          <a:bodyPr wrap="none" lIns="76200" tIns="76200" rIns="76200" bIns="76200" anchor="ctr">
            <a:spAutoFit/>
          </a:bodyPr>
          <a:lstStyle/>
          <a:p>
            <a:pPr>
              <a:defRPr sz="4800" b="1">
                <a:solidFill>
                  <a:srgbClr val="0433FF"/>
                </a:solidFill>
                <a:effectLst>
                  <a:outerShdw blurRad="254000" dir="16200000" rotWithShape="0">
                    <a:srgbClr val="FFFFFF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62" name="Traditional C++ Raw Poin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Traditional C++ Raw Pointers</a:t>
            </a:r>
          </a:p>
        </p:txBody>
      </p:sp>
      <p:sp>
        <p:nvSpPr>
          <p:cNvPr id="63" name="Risky to Use…"/>
          <p:cNvSpPr txBox="1">
            <a:spLocks noGrp="1"/>
          </p:cNvSpPr>
          <p:nvPr>
            <p:ph type="body" sz="half" idx="1"/>
          </p:nvPr>
        </p:nvSpPr>
        <p:spPr>
          <a:xfrm>
            <a:off x="13679937" y="2377894"/>
            <a:ext cx="10503827" cy="110198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t>Risky to Use</a:t>
            </a:r>
          </a:p>
          <a:p>
            <a:pPr>
              <a:buBlip>
                <a:blip r:embed="rId2"/>
              </a:buBlip>
            </a:pPr>
            <a:r>
              <a:t>Can result in memory leaks when an object in the free store</a:t>
            </a:r>
          </a:p>
          <a:p>
            <a:pPr lvl="2">
              <a:buBlip>
                <a:blip r:embed="rId2"/>
              </a:buBlip>
            </a:pPr>
            <a:r>
              <a:t>is not deleted after use</a:t>
            </a:r>
          </a:p>
          <a:p>
            <a:pPr lvl="2">
              <a:buBlip>
                <a:blip r:embed="rId2"/>
              </a:buBlip>
            </a:pPr>
            <a:r>
              <a:t>exists but no variable references it</a:t>
            </a:r>
          </a:p>
          <a:p>
            <a:pPr>
              <a:buBlip>
                <a:blip r:embed="rId2"/>
              </a:buBlip>
            </a:pPr>
            <a:r>
              <a:t>Can result in dangling pointers</a:t>
            </a:r>
          </a:p>
          <a:p>
            <a:pPr lvl="2">
              <a:buBlip>
                <a:blip r:embed="rId2"/>
              </a:buBlip>
            </a:pPr>
            <a:r>
              <a:t>an object is deleted, but a pointer still holds a reference to it</a:t>
            </a:r>
          </a:p>
          <a:p>
            <a:pPr lvl="2">
              <a:buBlip>
                <a:blip r:embed="rId2"/>
              </a:buBlip>
            </a:pPr>
            <a:r>
              <a:t>a pointer variable is created, but not assigned an object to reference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 advAuto="0"/>
      <p:bldP spid="60" grpId="0" animBg="1" advAuto="0"/>
      <p:bldP spid="63" grpId="0" build="p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"/>
          <p:cNvSpPr/>
          <p:nvPr/>
        </p:nvSpPr>
        <p:spPr>
          <a:xfrm>
            <a:off x="21335846" y="4962525"/>
            <a:ext cx="2057708" cy="857250"/>
          </a:xfrm>
          <a:prstGeom prst="rect">
            <a:avLst/>
          </a:prstGeom>
          <a:ln w="12700">
            <a:miter lim="400000"/>
          </a:ln>
          <a:effectLst>
            <a:outerShdw blurRad="381000" dir="16200000" rotWithShape="0">
              <a:srgbClr val="FFFFFF"/>
            </a:outerShdw>
          </a:effectLst>
        </p:spPr>
        <p:txBody>
          <a:bodyPr wrap="none" lIns="76200" tIns="76200" rIns="76200" bIns="76200" anchor="ctr">
            <a:spAutoFit/>
          </a:bodyPr>
          <a:lstStyle/>
          <a:p>
            <a:pPr>
              <a:defRPr sz="4800" b="1">
                <a:solidFill>
                  <a:srgbClr val="0433FF"/>
                </a:solidFill>
                <a:effectLst>
                  <a:outerShdw blurRad="254000" dir="16200000" rotWithShape="0">
                    <a:srgbClr val="FFFFFF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66" name="C++ Smart Poin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C++ Smart Pointers</a:t>
            </a:r>
          </a:p>
        </p:txBody>
      </p:sp>
      <p:sp>
        <p:nvSpPr>
          <p:cNvPr id="67" name="Managed Pointers…"/>
          <p:cNvSpPr txBox="1">
            <a:spLocks noGrp="1"/>
          </p:cNvSpPr>
          <p:nvPr>
            <p:ph type="body" sz="half" idx="1"/>
          </p:nvPr>
        </p:nvSpPr>
        <p:spPr>
          <a:xfrm>
            <a:off x="13486738" y="2343150"/>
            <a:ext cx="10706762" cy="11315700"/>
          </a:xfrm>
          <a:prstGeom prst="rect">
            <a:avLst/>
          </a:prstGeom>
        </p:spPr>
        <p:txBody>
          <a:bodyPr/>
          <a:lstStyle/>
          <a:p>
            <a:pPr marL="571500" indent="-571500">
              <a:buBlip>
                <a:blip r:embed="rId2"/>
              </a:buBlip>
              <a:defRPr sz="4400"/>
            </a:pPr>
            <a:r>
              <a:t>Managed Pointers</a:t>
            </a:r>
          </a:p>
          <a:p>
            <a:pPr lvl="2">
              <a:buBlip>
                <a:blip r:embed="rId2"/>
              </a:buBlip>
              <a:defRPr sz="4400"/>
            </a:pPr>
            <a:r>
              <a:t>Provides automatic memory management of objects</a:t>
            </a:r>
          </a:p>
          <a:p>
            <a:pPr marL="571500" indent="-571500">
              <a:buBlip>
                <a:blip r:embed="rId2"/>
              </a:buBlip>
              <a:defRPr sz="4400"/>
            </a:pPr>
            <a:r>
              <a:t>shared_ptr (Shared Pointer)</a:t>
            </a:r>
          </a:p>
          <a:p>
            <a:pPr lvl="2">
              <a:buBlip>
                <a:blip r:embed="rId2"/>
              </a:buBlip>
              <a:defRPr sz="4400"/>
            </a:pPr>
            <a:r>
              <a:t>Provides shared ownership of an object</a:t>
            </a:r>
          </a:p>
          <a:p>
            <a:pPr marL="571500" indent="-571500">
              <a:buBlip>
                <a:blip r:embed="rId2"/>
              </a:buBlip>
              <a:defRPr sz="4400"/>
            </a:pPr>
            <a:r>
              <a:t>unique_ptr (Unique Pointer)</a:t>
            </a:r>
          </a:p>
          <a:p>
            <a:pPr lvl="2">
              <a:buBlip>
                <a:blip r:embed="rId2"/>
              </a:buBlip>
              <a:defRPr sz="4400"/>
            </a:pPr>
            <a:r>
              <a:t>Provides unique ownership of an object</a:t>
            </a:r>
          </a:p>
          <a:p>
            <a:pPr marL="571500" indent="-571500">
              <a:buBlip>
                <a:blip r:embed="rId2"/>
              </a:buBlip>
              <a:defRPr sz="4400"/>
            </a:pPr>
            <a:r>
              <a:t>weak_ptr (Weak Pointer)</a:t>
            </a:r>
          </a:p>
          <a:p>
            <a:pPr lvl="3">
              <a:buBlip>
                <a:blip r:embed="rId2"/>
              </a:buBlip>
              <a:defRPr sz="4400"/>
            </a:pPr>
            <a:r>
              <a:t>Provides a “weak,” or non-owning, reference to an object that is already managed by a shared pointer</a:t>
            </a:r>
          </a:p>
        </p:txBody>
      </p:sp>
      <p:sp>
        <p:nvSpPr>
          <p:cNvPr id="68" name="Rectangle"/>
          <p:cNvSpPr/>
          <p:nvPr/>
        </p:nvSpPr>
        <p:spPr>
          <a:xfrm>
            <a:off x="289766" y="2396944"/>
            <a:ext cx="12984664" cy="4921455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381000" dist="762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9" name="#include &lt;iostream&gt;…"/>
          <p:cNvSpPr/>
          <p:nvPr/>
        </p:nvSpPr>
        <p:spPr>
          <a:xfrm>
            <a:off x="351408" y="2438967"/>
            <a:ext cx="12861379" cy="48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&lt;iostream&gt;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&lt;string&gt;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“PlainBox.h”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433FF"/>
                </a:solidFill>
              </a:rPr>
              <a:t>void</a:t>
            </a:r>
            <a:r>
              <a:t> someUsefulFunction()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{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PlainBox&lt;std::string&gt;* giftBox = </a:t>
            </a:r>
            <a:r>
              <a:rPr>
                <a:solidFill>
                  <a:srgbClr val="0433FF"/>
                </a:solidFill>
              </a:rPr>
              <a:t>new</a:t>
            </a:r>
            <a:r>
              <a:rPr>
                <a:solidFill>
                  <a:srgbClr val="000000"/>
                </a:solidFill>
              </a:rPr>
              <a:t> PlainBox&lt;std::string&gt;("Ring");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std::cout &lt;&lt; giftBox-&gt;getItem() &lt;&lt; std::endl;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0433FF"/>
                </a:solidFill>
              </a:rPr>
              <a:t>delete</a:t>
            </a:r>
            <a:r>
              <a:t> giftBox;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giftBox = </a:t>
            </a:r>
            <a:r>
              <a:rPr>
                <a:solidFill>
                  <a:srgbClr val="0433FF"/>
                </a:solidFill>
              </a:rPr>
              <a:t>nullptr</a:t>
            </a:r>
            <a:r>
              <a:t>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d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"/>
          <p:cNvSpPr/>
          <p:nvPr/>
        </p:nvSpPr>
        <p:spPr>
          <a:xfrm>
            <a:off x="289766" y="2396944"/>
            <a:ext cx="12984664" cy="4921455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381000" dist="762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2" name="#include &lt;iostream&gt;…"/>
          <p:cNvSpPr/>
          <p:nvPr/>
        </p:nvSpPr>
        <p:spPr>
          <a:xfrm>
            <a:off x="351408" y="2438967"/>
            <a:ext cx="12861379" cy="48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&lt;iostream&gt;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&lt;string&gt;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“PlainBox.h”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433FF"/>
                </a:solidFill>
              </a:rPr>
              <a:t>void</a:t>
            </a:r>
            <a:r>
              <a:t> someUsefulFunction()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{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PlainBox&lt;std::string&gt;* giftBox = </a:t>
            </a:r>
            <a:r>
              <a:rPr>
                <a:solidFill>
                  <a:srgbClr val="0433FF"/>
                </a:solidFill>
              </a:rPr>
              <a:t>new</a:t>
            </a:r>
            <a:r>
              <a:rPr>
                <a:solidFill>
                  <a:srgbClr val="000000"/>
                </a:solidFill>
              </a:rPr>
              <a:t> PlainBox&lt;std::string&gt;("Ring");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std::cout &lt;&lt; giftBox-&gt;getItem() &lt;&lt; std::endl;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0433FF"/>
                </a:solidFill>
              </a:rPr>
              <a:t>delete</a:t>
            </a:r>
            <a:r>
              <a:t> giftBox;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giftBox = </a:t>
            </a:r>
            <a:r>
              <a:rPr>
                <a:solidFill>
                  <a:srgbClr val="0433FF"/>
                </a:solidFill>
              </a:rPr>
              <a:t>nullptr</a:t>
            </a:r>
            <a:r>
              <a:t>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 </a:t>
            </a:r>
          </a:p>
        </p:txBody>
      </p:sp>
      <p:sp>
        <p:nvSpPr>
          <p:cNvPr id="73" name="Text"/>
          <p:cNvSpPr/>
          <p:nvPr/>
        </p:nvSpPr>
        <p:spPr>
          <a:xfrm>
            <a:off x="21335846" y="4962525"/>
            <a:ext cx="2057708" cy="857250"/>
          </a:xfrm>
          <a:prstGeom prst="rect">
            <a:avLst/>
          </a:prstGeom>
          <a:ln w="12700">
            <a:miter lim="400000"/>
          </a:ln>
          <a:effectLst>
            <a:outerShdw blurRad="381000" dir="16200000" rotWithShape="0">
              <a:srgbClr val="FFFFFF"/>
            </a:outerShdw>
          </a:effectLst>
        </p:spPr>
        <p:txBody>
          <a:bodyPr wrap="none" lIns="76200" tIns="76200" rIns="76200" bIns="76200" anchor="ctr">
            <a:spAutoFit/>
          </a:bodyPr>
          <a:lstStyle/>
          <a:p>
            <a:pPr>
              <a:defRPr sz="4800" b="1">
                <a:solidFill>
                  <a:srgbClr val="0433FF"/>
                </a:solidFill>
                <a:effectLst>
                  <a:outerShdw blurRad="254000" dir="16200000" rotWithShape="0">
                    <a:srgbClr val="FFFFFF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74" name="C++ Smart Poin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C++ Smart Pointers</a:t>
            </a:r>
          </a:p>
        </p:txBody>
      </p:sp>
      <p:sp>
        <p:nvSpPr>
          <p:cNvPr id="75" name="Rectangle"/>
          <p:cNvSpPr/>
          <p:nvPr/>
        </p:nvSpPr>
        <p:spPr>
          <a:xfrm>
            <a:off x="370458" y="7781744"/>
            <a:ext cx="19601640" cy="4081006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381000" dist="762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6" name="#include &lt;iostream&gt;…"/>
          <p:cNvSpPr/>
          <p:nvPr/>
        </p:nvSpPr>
        <p:spPr>
          <a:xfrm>
            <a:off x="432099" y="7823767"/>
            <a:ext cx="19272696" cy="388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&lt;iostream&gt;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&lt;string&gt;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“PlainBox.h”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433FF"/>
                </a:solidFill>
              </a:rPr>
              <a:t>void</a:t>
            </a:r>
            <a:r>
              <a:t> someUsefulFunction()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{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8E2E8E"/>
                </a:solidFill>
              </a:rPr>
              <a:t>std::shared_ptr&lt;</a:t>
            </a:r>
            <a:r>
              <a:rPr>
                <a:solidFill>
                  <a:srgbClr val="000000"/>
                </a:solidFill>
              </a:rPr>
              <a:t> PlainBox&lt;std::string&gt; </a:t>
            </a:r>
            <a:r>
              <a:rPr>
                <a:solidFill>
                  <a:srgbClr val="BB2CA2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giftBox(</a:t>
            </a:r>
            <a:r>
              <a:rPr>
                <a:solidFill>
                  <a:srgbClr val="0433FF"/>
                </a:solidFill>
              </a:rPr>
              <a:t>new</a:t>
            </a:r>
            <a:r>
              <a:rPr>
                <a:solidFill>
                  <a:srgbClr val="000000"/>
                </a:solidFill>
              </a:rPr>
              <a:t> PlainBox&lt;std::string&gt;("Ring"));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std::cout &lt;&lt; giftBox-&gt;getItem() &lt;&lt; std::endl;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 </a:t>
            </a:r>
          </a:p>
        </p:txBody>
      </p:sp>
      <p:sp>
        <p:nvSpPr>
          <p:cNvPr id="77" name="std::shared_ptr&lt; sharedPointerObjectType &gt; pointerName(new objectType);"/>
          <p:cNvSpPr/>
          <p:nvPr/>
        </p:nvSpPr>
        <p:spPr>
          <a:xfrm rot="21596792">
            <a:off x="432414" y="11973172"/>
            <a:ext cx="20982290" cy="723901"/>
          </a:xfrm>
          <a:prstGeom prst="rect">
            <a:avLst/>
          </a:prstGeom>
          <a:ln w="50800">
            <a:solidFill>
              <a:schemeClr val="accent5">
                <a:lumOff val="-29866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36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E2E8E"/>
                </a:solidFill>
              </a:rPr>
              <a:t>std::shared_ptr&lt; </a:t>
            </a:r>
            <a:r>
              <a:rPr i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sharedPointerObjectType </a:t>
            </a:r>
            <a:r>
              <a:rPr>
                <a:solidFill>
                  <a:srgbClr val="BB2CA2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 i="1">
                <a:solidFill>
                  <a:srgbClr val="000000"/>
                </a:solidFill>
              </a:rPr>
              <a:t>pointerName</a:t>
            </a:r>
            <a:r>
              <a:rPr>
                <a:solidFill>
                  <a:srgbClr val="000000"/>
                </a:solidFill>
              </a:rPr>
              <a:t>(</a:t>
            </a:r>
            <a:r>
              <a:rPr>
                <a:solidFill>
                  <a:srgbClr val="0433FF"/>
                </a:solidFill>
              </a:rPr>
              <a:t>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 i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objectType</a:t>
            </a:r>
            <a:r>
              <a:rPr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78" name="Managed Pointers…"/>
          <p:cNvSpPr txBox="1">
            <a:spLocks noGrp="1"/>
          </p:cNvSpPr>
          <p:nvPr>
            <p:ph type="body" sz="half" idx="1"/>
          </p:nvPr>
        </p:nvSpPr>
        <p:spPr>
          <a:xfrm>
            <a:off x="13486738" y="2343150"/>
            <a:ext cx="10706762" cy="11315700"/>
          </a:xfrm>
          <a:prstGeom prst="rect">
            <a:avLst/>
          </a:prstGeom>
        </p:spPr>
        <p:txBody>
          <a:bodyPr/>
          <a:lstStyle/>
          <a:p>
            <a:pPr marL="571500" indent="-571500">
              <a:buBlip>
                <a:blip r:embed="rId2"/>
              </a:buBlip>
              <a:defRPr sz="4400"/>
            </a:pPr>
            <a:r>
              <a:t>Managed Pointers</a:t>
            </a:r>
          </a:p>
          <a:p>
            <a:pPr lvl="2">
              <a:buBlip>
                <a:blip r:embed="rId2"/>
              </a:buBlip>
              <a:defRPr sz="4400"/>
            </a:pPr>
            <a:r>
              <a:t>Provides automatic memory management of objects</a:t>
            </a:r>
          </a:p>
          <a:p>
            <a:pPr marL="571500" indent="-571500">
              <a:buBlip>
                <a:blip r:embed="rId2"/>
              </a:buBlip>
              <a:defRPr sz="4400"/>
            </a:pPr>
            <a:r>
              <a:t>shared_ptr (Shared Pointer)</a:t>
            </a:r>
          </a:p>
          <a:p>
            <a:pPr lvl="2">
              <a:buBlip>
                <a:blip r:embed="rId2"/>
              </a:buBlip>
              <a:defRPr sz="4400"/>
            </a:pPr>
            <a:r>
              <a:t>Provides shared ownership of an object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d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 advAuto="0"/>
      <p:bldP spid="76" grpId="0" animBg="1" advAuto="0"/>
      <p:bldP spid="77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Managed Pointers…"/>
          <p:cNvSpPr txBox="1">
            <a:spLocks noGrp="1"/>
          </p:cNvSpPr>
          <p:nvPr>
            <p:ph type="body" sz="half" idx="1"/>
          </p:nvPr>
        </p:nvSpPr>
        <p:spPr>
          <a:xfrm>
            <a:off x="13486738" y="2343150"/>
            <a:ext cx="10706762" cy="11315700"/>
          </a:xfrm>
          <a:prstGeom prst="rect">
            <a:avLst/>
          </a:prstGeom>
        </p:spPr>
        <p:txBody>
          <a:bodyPr/>
          <a:lstStyle/>
          <a:p>
            <a:pPr marL="571500" indent="-571500">
              <a:buBlip>
                <a:blip r:embed="rId2"/>
              </a:buBlip>
              <a:defRPr sz="4400"/>
            </a:pPr>
            <a:r>
              <a:t>Managed Pointers</a:t>
            </a:r>
          </a:p>
          <a:p>
            <a:pPr lvl="2">
              <a:buBlip>
                <a:blip r:embed="rId2"/>
              </a:buBlip>
              <a:defRPr sz="4400"/>
            </a:pPr>
            <a:r>
              <a:t>Provides automatic memory management of objects</a:t>
            </a:r>
          </a:p>
          <a:p>
            <a:pPr marL="571500" indent="-571500">
              <a:buBlip>
                <a:blip r:embed="rId2"/>
              </a:buBlip>
              <a:defRPr sz="4400"/>
            </a:pPr>
            <a:r>
              <a:t>shared_ptr (Shared Pointer)</a:t>
            </a:r>
          </a:p>
          <a:p>
            <a:pPr lvl="2">
              <a:buBlip>
                <a:blip r:embed="rId2"/>
              </a:buBlip>
              <a:defRPr sz="4400"/>
            </a:pPr>
            <a:r>
              <a:t>Provides shared ownership of an object</a:t>
            </a:r>
          </a:p>
        </p:txBody>
      </p:sp>
      <p:sp>
        <p:nvSpPr>
          <p:cNvPr id="81" name="Rectangle"/>
          <p:cNvSpPr/>
          <p:nvPr/>
        </p:nvSpPr>
        <p:spPr>
          <a:xfrm>
            <a:off x="370458" y="7781744"/>
            <a:ext cx="19601640" cy="4081006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381000" dist="762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2" name="Text"/>
          <p:cNvSpPr/>
          <p:nvPr/>
        </p:nvSpPr>
        <p:spPr>
          <a:xfrm>
            <a:off x="21335846" y="4962525"/>
            <a:ext cx="2057708" cy="857250"/>
          </a:xfrm>
          <a:prstGeom prst="rect">
            <a:avLst/>
          </a:prstGeom>
          <a:ln w="12700">
            <a:miter lim="400000"/>
          </a:ln>
          <a:effectLst>
            <a:outerShdw blurRad="381000" dir="16200000" rotWithShape="0">
              <a:srgbClr val="FFFFFF"/>
            </a:outerShdw>
          </a:effectLst>
        </p:spPr>
        <p:txBody>
          <a:bodyPr wrap="none" lIns="76200" tIns="76200" rIns="76200" bIns="76200" anchor="ctr">
            <a:spAutoFit/>
          </a:bodyPr>
          <a:lstStyle/>
          <a:p>
            <a:pPr>
              <a:defRPr sz="4800" b="1">
                <a:solidFill>
                  <a:srgbClr val="0433FF"/>
                </a:solidFill>
                <a:effectLst>
                  <a:outerShdw blurRad="254000" dir="16200000" rotWithShape="0">
                    <a:srgbClr val="FFFFFF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83" name="C++ Smart Poin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C++ Smart Pointers</a:t>
            </a:r>
          </a:p>
        </p:txBody>
      </p:sp>
      <p:sp>
        <p:nvSpPr>
          <p:cNvPr id="84" name="#include &lt;iostream&gt;…"/>
          <p:cNvSpPr/>
          <p:nvPr/>
        </p:nvSpPr>
        <p:spPr>
          <a:xfrm>
            <a:off x="432099" y="7823767"/>
            <a:ext cx="19272696" cy="388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&lt;iostream&gt;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&lt;string&gt;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“PlainBox.h”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433FF"/>
                </a:solidFill>
              </a:rPr>
              <a:t>void</a:t>
            </a:r>
            <a:r>
              <a:t> someUsefulFunction()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{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8E2E8E"/>
                </a:solidFill>
              </a:rPr>
              <a:t>std::shared_ptr&lt;</a:t>
            </a:r>
            <a:r>
              <a:rPr>
                <a:solidFill>
                  <a:srgbClr val="000000"/>
                </a:solidFill>
              </a:rPr>
              <a:t> PlainBox&lt;std::string&gt; </a:t>
            </a:r>
            <a:r>
              <a:rPr>
                <a:solidFill>
                  <a:srgbClr val="BB2CA2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giftBox = </a:t>
            </a:r>
            <a:r>
              <a:rPr>
                <a:solidFill>
                  <a:srgbClr val="BB2CA2"/>
                </a:solidFill>
              </a:rPr>
              <a:t>std::make_shared&lt; </a:t>
            </a:r>
            <a:r>
              <a:rPr>
                <a:solidFill>
                  <a:srgbClr val="000000"/>
                </a:solidFill>
              </a:rPr>
              <a:t>PlainBox&lt;std::string&gt; </a:t>
            </a:r>
            <a:r>
              <a:rPr>
                <a:solidFill>
                  <a:srgbClr val="BB2CA2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("Ring");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std::cout &lt;&lt; giftBox-&gt;getItem() &lt;&lt; std::endl;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 </a:t>
            </a:r>
          </a:p>
        </p:txBody>
      </p:sp>
      <p:sp>
        <p:nvSpPr>
          <p:cNvPr id="85" name="std::shared_ptr&lt; sharedPointerObjectType &gt; pointerName = std::make_shared&lt; sharedPointerObjectType &gt;(ContructorParameterList);"/>
          <p:cNvSpPr/>
          <p:nvPr/>
        </p:nvSpPr>
        <p:spPr>
          <a:xfrm rot="21596792">
            <a:off x="380940" y="12098276"/>
            <a:ext cx="23713891" cy="558801"/>
          </a:xfrm>
          <a:prstGeom prst="rect">
            <a:avLst/>
          </a:prstGeom>
          <a:ln w="50800">
            <a:solidFill>
              <a:schemeClr val="accent5">
                <a:lumOff val="-29866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E2E8E"/>
                </a:solidFill>
              </a:rPr>
              <a:t>std::shared_ptr&lt; </a:t>
            </a:r>
            <a:r>
              <a:rPr i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sharedPointerObjectType </a:t>
            </a:r>
            <a:r>
              <a:rPr>
                <a:solidFill>
                  <a:srgbClr val="BB2CA2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 i="1">
                <a:solidFill>
                  <a:srgbClr val="000000"/>
                </a:solidFill>
              </a:rPr>
              <a:t>pointerName = </a:t>
            </a:r>
            <a:r>
              <a:rPr>
                <a:solidFill>
                  <a:srgbClr val="8E2E8E"/>
                </a:solidFill>
              </a:rPr>
              <a:t>std::make_shared&lt;</a:t>
            </a:r>
            <a:r>
              <a:t> </a:t>
            </a:r>
            <a:r>
              <a:rPr i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sharedPointerObjectType </a:t>
            </a:r>
            <a:r>
              <a:rPr>
                <a:solidFill>
                  <a:srgbClr val="BB2CA2"/>
                </a:solidFill>
              </a:rPr>
              <a:t>&gt;(</a:t>
            </a:r>
            <a:r>
              <a:rPr i="1">
                <a:solidFill>
                  <a:srgbClr val="000000"/>
                </a:solidFill>
              </a:rPr>
              <a:t>ContructorParameterList</a:t>
            </a:r>
            <a:r>
              <a:rPr>
                <a:solidFill>
                  <a:srgbClr val="BB2CA2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86" name="Rectangle"/>
          <p:cNvSpPr/>
          <p:nvPr/>
        </p:nvSpPr>
        <p:spPr>
          <a:xfrm>
            <a:off x="289766" y="2396944"/>
            <a:ext cx="12984664" cy="4921455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381000" dist="762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7" name="#include &lt;iostream&gt;…"/>
          <p:cNvSpPr/>
          <p:nvPr/>
        </p:nvSpPr>
        <p:spPr>
          <a:xfrm>
            <a:off x="351408" y="2438967"/>
            <a:ext cx="12861379" cy="48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&lt;iostream&gt;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&lt;string&gt;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“PlainBox.h”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433FF"/>
                </a:solidFill>
              </a:rPr>
              <a:t>void</a:t>
            </a:r>
            <a:r>
              <a:t> someUsefulFunction()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{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PlainBox&lt;std::string&gt;* giftBox = </a:t>
            </a:r>
            <a:r>
              <a:rPr>
                <a:solidFill>
                  <a:srgbClr val="0433FF"/>
                </a:solidFill>
              </a:rPr>
              <a:t>new</a:t>
            </a:r>
            <a:r>
              <a:rPr>
                <a:solidFill>
                  <a:srgbClr val="000000"/>
                </a:solidFill>
              </a:rPr>
              <a:t> PlainBox&lt;std::string&gt;("Ring");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std::cout &lt;&lt; giftBox-&gt;getItem() &lt;&lt; std::endl;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0433FF"/>
                </a:solidFill>
              </a:rPr>
              <a:t>delete</a:t>
            </a:r>
            <a:r>
              <a:t> giftBox;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giftBox = </a:t>
            </a:r>
            <a:r>
              <a:rPr>
                <a:solidFill>
                  <a:srgbClr val="0433FF"/>
                </a:solidFill>
              </a:rPr>
              <a:t>nullptr</a:t>
            </a:r>
            <a:r>
              <a:t>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"/>
          <p:cNvSpPr/>
          <p:nvPr/>
        </p:nvSpPr>
        <p:spPr>
          <a:xfrm>
            <a:off x="370458" y="7781744"/>
            <a:ext cx="19601640" cy="4081006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381000" dist="762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0" name="Text"/>
          <p:cNvSpPr/>
          <p:nvPr/>
        </p:nvSpPr>
        <p:spPr>
          <a:xfrm>
            <a:off x="21335846" y="4962525"/>
            <a:ext cx="2057708" cy="857250"/>
          </a:xfrm>
          <a:prstGeom prst="rect">
            <a:avLst/>
          </a:prstGeom>
          <a:ln w="12700">
            <a:miter lim="400000"/>
          </a:ln>
          <a:effectLst>
            <a:outerShdw blurRad="381000" dir="16200000" rotWithShape="0">
              <a:srgbClr val="FFFFFF"/>
            </a:outerShdw>
          </a:effectLst>
        </p:spPr>
        <p:txBody>
          <a:bodyPr wrap="none" lIns="76200" tIns="76200" rIns="76200" bIns="76200" anchor="ctr">
            <a:spAutoFit/>
          </a:bodyPr>
          <a:lstStyle/>
          <a:p>
            <a:pPr>
              <a:defRPr sz="4800" b="1">
                <a:solidFill>
                  <a:srgbClr val="0433FF"/>
                </a:solidFill>
                <a:effectLst>
                  <a:outerShdw blurRad="254000" dir="16200000" rotWithShape="0">
                    <a:srgbClr val="FFFFFF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91" name="C++ Smart Poin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C++ Smart Pointers</a:t>
            </a:r>
          </a:p>
        </p:txBody>
      </p:sp>
      <p:sp>
        <p:nvSpPr>
          <p:cNvPr id="92" name="#include &lt;iostream&gt;…"/>
          <p:cNvSpPr/>
          <p:nvPr/>
        </p:nvSpPr>
        <p:spPr>
          <a:xfrm>
            <a:off x="432099" y="7823767"/>
            <a:ext cx="19272696" cy="388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&lt;iostream&gt;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&lt;string&gt;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“PlainBox.h”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433FF"/>
                </a:solidFill>
              </a:rPr>
              <a:t>void</a:t>
            </a:r>
            <a:r>
              <a:t> someUsefulFunction()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{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8E2E8E"/>
                </a:solidFill>
              </a:rPr>
              <a:t>auto</a:t>
            </a:r>
            <a:r>
              <a:rPr>
                <a:solidFill>
                  <a:srgbClr val="000000"/>
                </a:solidFill>
              </a:rPr>
              <a:t> giftBox = </a:t>
            </a:r>
            <a:r>
              <a:rPr>
                <a:solidFill>
                  <a:srgbClr val="BB2CA2"/>
                </a:solidFill>
              </a:rPr>
              <a:t>std::make_shared&lt; </a:t>
            </a:r>
            <a:r>
              <a:rPr>
                <a:solidFill>
                  <a:srgbClr val="000000"/>
                </a:solidFill>
              </a:rPr>
              <a:t>PlainBox&lt;std::string&gt; </a:t>
            </a:r>
            <a:r>
              <a:rPr>
                <a:solidFill>
                  <a:srgbClr val="BB2CA2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("Ring");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std::cout &lt;&lt; giftBox-&gt;getItem() &lt;&lt; std::endl;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 </a:t>
            </a:r>
          </a:p>
        </p:txBody>
      </p:sp>
      <p:sp>
        <p:nvSpPr>
          <p:cNvPr id="93" name="auto pointerName = std::make_shared&lt; sharedPointerObjectType &gt;(ConstructorParameterList);"/>
          <p:cNvSpPr/>
          <p:nvPr/>
        </p:nvSpPr>
        <p:spPr>
          <a:xfrm rot="21596792">
            <a:off x="380990" y="12002871"/>
            <a:ext cx="23788564" cy="711201"/>
          </a:xfrm>
          <a:prstGeom prst="rect">
            <a:avLst/>
          </a:prstGeom>
          <a:ln w="50800">
            <a:solidFill>
              <a:schemeClr val="accent5">
                <a:lumOff val="-29866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3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E2E8E"/>
                </a:solidFill>
              </a:rPr>
              <a:t>auto</a:t>
            </a:r>
            <a:r>
              <a:rPr>
                <a:solidFill>
                  <a:srgbClr val="000000"/>
                </a:solidFill>
              </a:rPr>
              <a:t> </a:t>
            </a:r>
            <a:r>
              <a:rPr i="1">
                <a:solidFill>
                  <a:srgbClr val="000000"/>
                </a:solidFill>
              </a:rPr>
              <a:t>pointerName = </a:t>
            </a:r>
            <a:r>
              <a:rPr>
                <a:solidFill>
                  <a:srgbClr val="8E2E8E"/>
                </a:solidFill>
              </a:rPr>
              <a:t>std::make_shared&lt;</a:t>
            </a:r>
            <a:r>
              <a:t> </a:t>
            </a:r>
            <a:r>
              <a:rPr i="1">
                <a:solidFill>
                  <a:schemeClr val="accent3">
                    <a:hueOff val="914337"/>
                    <a:satOff val="31515"/>
                    <a:lumOff val="-30790"/>
                  </a:schemeClr>
                </a:solidFill>
              </a:rPr>
              <a:t>sharedPointerObjectType </a:t>
            </a:r>
            <a:r>
              <a:rPr>
                <a:solidFill>
                  <a:srgbClr val="BB2CA2"/>
                </a:solidFill>
              </a:rPr>
              <a:t>&gt;(</a:t>
            </a:r>
            <a:r>
              <a:rPr i="1">
                <a:solidFill>
                  <a:srgbClr val="000000"/>
                </a:solidFill>
              </a:rPr>
              <a:t>ConstructorParameterList</a:t>
            </a:r>
            <a:r>
              <a:rPr>
                <a:solidFill>
                  <a:srgbClr val="BB2CA2"/>
                </a:solidFill>
              </a:rPr>
              <a:t>)</a:t>
            </a:r>
            <a:r>
              <a:rPr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94" name="Managed Pointers…"/>
          <p:cNvSpPr txBox="1">
            <a:spLocks noGrp="1"/>
          </p:cNvSpPr>
          <p:nvPr>
            <p:ph type="body" sz="half" idx="1"/>
          </p:nvPr>
        </p:nvSpPr>
        <p:spPr>
          <a:xfrm>
            <a:off x="13486738" y="2343150"/>
            <a:ext cx="10706762" cy="11315700"/>
          </a:xfrm>
          <a:prstGeom prst="rect">
            <a:avLst/>
          </a:prstGeom>
        </p:spPr>
        <p:txBody>
          <a:bodyPr/>
          <a:lstStyle/>
          <a:p>
            <a:pPr marL="571500" indent="-571500">
              <a:buBlip>
                <a:blip r:embed="rId2"/>
              </a:buBlip>
              <a:defRPr sz="4400"/>
            </a:pPr>
            <a:r>
              <a:t>Managed Pointers</a:t>
            </a:r>
          </a:p>
          <a:p>
            <a:pPr lvl="2">
              <a:buBlip>
                <a:blip r:embed="rId2"/>
              </a:buBlip>
              <a:defRPr sz="4400"/>
            </a:pPr>
            <a:r>
              <a:t>Provides automatic memory management of objects</a:t>
            </a:r>
          </a:p>
          <a:p>
            <a:pPr marL="571500" indent="-571500">
              <a:buBlip>
                <a:blip r:embed="rId2"/>
              </a:buBlip>
              <a:defRPr sz="4400"/>
            </a:pPr>
            <a:r>
              <a:t>shared_ptr (Shared Pointer)</a:t>
            </a:r>
          </a:p>
          <a:p>
            <a:pPr lvl="2">
              <a:buBlip>
                <a:blip r:embed="rId2"/>
              </a:buBlip>
              <a:defRPr sz="4400"/>
            </a:pPr>
            <a:r>
              <a:t>Provides shared ownership of an object</a:t>
            </a:r>
          </a:p>
        </p:txBody>
      </p:sp>
      <p:sp>
        <p:nvSpPr>
          <p:cNvPr id="95" name="Rectangle"/>
          <p:cNvSpPr/>
          <p:nvPr/>
        </p:nvSpPr>
        <p:spPr>
          <a:xfrm>
            <a:off x="289766" y="2396944"/>
            <a:ext cx="12984664" cy="4921455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381000" dist="762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6" name="#include &lt;iostream&gt;…"/>
          <p:cNvSpPr/>
          <p:nvPr/>
        </p:nvSpPr>
        <p:spPr>
          <a:xfrm>
            <a:off x="351408" y="2438967"/>
            <a:ext cx="12861379" cy="48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&lt;iostream&gt;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&lt;string&gt;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“PlainBox.h”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433FF"/>
                </a:solidFill>
              </a:rPr>
              <a:t>void</a:t>
            </a:r>
            <a:r>
              <a:t> someUsefulFunction()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{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PlainBox&lt;std::string&gt;* giftBox = </a:t>
            </a:r>
            <a:r>
              <a:rPr>
                <a:solidFill>
                  <a:srgbClr val="0433FF"/>
                </a:solidFill>
              </a:rPr>
              <a:t>new</a:t>
            </a:r>
            <a:r>
              <a:rPr>
                <a:solidFill>
                  <a:srgbClr val="000000"/>
                </a:solidFill>
              </a:rPr>
              <a:t> PlainBox&lt;std::string&gt;("Ring");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std::cout &lt;&lt; giftBox-&gt;getItem() &lt;&lt; std::endl;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0433FF"/>
                </a:solidFill>
              </a:rPr>
              <a:t>delete</a:t>
            </a:r>
            <a:r>
              <a:t> giftBox;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giftBox = </a:t>
            </a:r>
            <a:r>
              <a:rPr>
                <a:solidFill>
                  <a:srgbClr val="0433FF"/>
                </a:solidFill>
              </a:rPr>
              <a:t>nullptr</a:t>
            </a:r>
            <a:r>
              <a:t>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"/>
          <p:cNvSpPr/>
          <p:nvPr/>
        </p:nvSpPr>
        <p:spPr>
          <a:xfrm>
            <a:off x="370457" y="7635440"/>
            <a:ext cx="19601641" cy="5017272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381000" dist="762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9" name="Text"/>
          <p:cNvSpPr/>
          <p:nvPr/>
        </p:nvSpPr>
        <p:spPr>
          <a:xfrm>
            <a:off x="21335846" y="4962525"/>
            <a:ext cx="2057708" cy="857250"/>
          </a:xfrm>
          <a:prstGeom prst="rect">
            <a:avLst/>
          </a:prstGeom>
          <a:ln w="12700">
            <a:miter lim="400000"/>
          </a:ln>
          <a:effectLst>
            <a:outerShdw blurRad="381000" dir="16200000" rotWithShape="0">
              <a:srgbClr val="FFFFFF"/>
            </a:outerShdw>
          </a:effectLst>
        </p:spPr>
        <p:txBody>
          <a:bodyPr wrap="none" lIns="76200" tIns="76200" rIns="76200" bIns="76200" anchor="ctr">
            <a:spAutoFit/>
          </a:bodyPr>
          <a:lstStyle/>
          <a:p>
            <a:pPr>
              <a:defRPr sz="4800" b="1">
                <a:solidFill>
                  <a:srgbClr val="0433FF"/>
                </a:solidFill>
                <a:effectLst>
                  <a:outerShdw blurRad="254000" dir="16200000" rotWithShape="0">
                    <a:srgbClr val="FFFFFF"/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100" name="C++ Smart Poin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C++ Smart Pointers</a:t>
            </a:r>
          </a:p>
        </p:txBody>
      </p:sp>
      <p:sp>
        <p:nvSpPr>
          <p:cNvPr id="101" name="#include &lt;iostream&gt;…"/>
          <p:cNvSpPr/>
          <p:nvPr/>
        </p:nvSpPr>
        <p:spPr>
          <a:xfrm>
            <a:off x="432099" y="7604311"/>
            <a:ext cx="19272696" cy="533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#include </a:t>
            </a:r>
            <a:r>
              <a:rPr sz="2200" dirty="0">
                <a:solidFill>
                  <a:srgbClr val="000000"/>
                </a:solidFill>
              </a:rPr>
              <a:t>&lt;iostream&gt;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#include </a:t>
            </a:r>
            <a:r>
              <a:rPr sz="2200" dirty="0">
                <a:solidFill>
                  <a:srgbClr val="000000"/>
                </a:solidFill>
              </a:rPr>
              <a:t>&lt;string&gt;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#include </a:t>
            </a:r>
            <a:r>
              <a:rPr sz="2200" dirty="0">
                <a:solidFill>
                  <a:srgbClr val="000000"/>
                </a:solidFill>
              </a:rPr>
              <a:t>“</a:t>
            </a:r>
            <a:r>
              <a:rPr sz="2200" dirty="0" err="1">
                <a:solidFill>
                  <a:srgbClr val="000000"/>
                </a:solidFill>
              </a:rPr>
              <a:t>PlainBox.h</a:t>
            </a:r>
            <a:r>
              <a:rPr sz="2200" dirty="0">
                <a:solidFill>
                  <a:srgbClr val="000000"/>
                </a:solidFill>
              </a:rPr>
              <a:t>”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>
                <a:solidFill>
                  <a:srgbClr val="0433FF"/>
                </a:solidFill>
              </a:rPr>
              <a:t>void</a:t>
            </a:r>
            <a:r>
              <a:rPr sz="2200" dirty="0"/>
              <a:t> </a:t>
            </a:r>
            <a:r>
              <a:rPr sz="2200" dirty="0" err="1"/>
              <a:t>someUsefulFunction</a:t>
            </a:r>
            <a:r>
              <a:rPr sz="2200" dirty="0"/>
              <a:t>()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>
                <a:solidFill>
                  <a:srgbClr val="000000"/>
                </a:solidFill>
              </a:rPr>
              <a:t>{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>
                <a:solidFill>
                  <a:srgbClr val="000000"/>
                </a:solidFill>
              </a:rPr>
              <a:t>  </a:t>
            </a:r>
            <a:r>
              <a:rPr sz="2200" dirty="0">
                <a:solidFill>
                  <a:srgbClr val="8E2E8E"/>
                </a:solidFill>
              </a:rPr>
              <a:t>auto</a:t>
            </a:r>
            <a:r>
              <a:rPr sz="2200" dirty="0">
                <a:solidFill>
                  <a:srgbClr val="000000"/>
                </a:solidFill>
              </a:rPr>
              <a:t> </a:t>
            </a:r>
            <a:r>
              <a:rPr sz="2200" dirty="0" err="1">
                <a:solidFill>
                  <a:srgbClr val="000000"/>
                </a:solidFill>
              </a:rPr>
              <a:t>giftBox</a:t>
            </a:r>
            <a:r>
              <a:rPr sz="2200" dirty="0">
                <a:solidFill>
                  <a:srgbClr val="000000"/>
                </a:solidFill>
              </a:rPr>
              <a:t> = </a:t>
            </a:r>
            <a:r>
              <a:rPr sz="2200" dirty="0">
                <a:solidFill>
                  <a:srgbClr val="BB2CA2"/>
                </a:solidFill>
              </a:rPr>
              <a:t>std::</a:t>
            </a:r>
            <a:r>
              <a:rPr sz="2200" dirty="0" err="1">
                <a:solidFill>
                  <a:srgbClr val="BB2CA2"/>
                </a:solidFill>
              </a:rPr>
              <a:t>make_shared</a:t>
            </a:r>
            <a:r>
              <a:rPr sz="2200" dirty="0">
                <a:solidFill>
                  <a:srgbClr val="BB2CA2"/>
                </a:solidFill>
              </a:rPr>
              <a:t>&lt; </a:t>
            </a:r>
            <a:r>
              <a:rPr sz="2200" dirty="0" err="1">
                <a:solidFill>
                  <a:srgbClr val="000000"/>
                </a:solidFill>
              </a:rPr>
              <a:t>PlainBox</a:t>
            </a:r>
            <a:r>
              <a:rPr sz="2200" dirty="0">
                <a:solidFill>
                  <a:srgbClr val="000000"/>
                </a:solidFill>
              </a:rPr>
              <a:t>&lt;std::string&gt; </a:t>
            </a:r>
            <a:r>
              <a:rPr sz="2200" dirty="0">
                <a:solidFill>
                  <a:srgbClr val="BB2CA2"/>
                </a:solidFill>
              </a:rPr>
              <a:t>&gt;</a:t>
            </a:r>
            <a:r>
              <a:rPr sz="2200" dirty="0">
                <a:solidFill>
                  <a:srgbClr val="000000"/>
                </a:solidFill>
              </a:rPr>
              <a:t>("Ring");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std::</a:t>
            </a:r>
            <a:r>
              <a:rPr sz="2200" dirty="0" err="1"/>
              <a:t>cout</a:t>
            </a:r>
            <a:r>
              <a:rPr sz="2200" dirty="0"/>
              <a:t> &lt;&lt; </a:t>
            </a:r>
            <a:r>
              <a:rPr sz="2200" dirty="0" err="1"/>
              <a:t>giftBox</a:t>
            </a:r>
            <a:r>
              <a:rPr sz="2200" dirty="0"/>
              <a:t>-&gt;</a:t>
            </a:r>
            <a:r>
              <a:rPr sz="2200" dirty="0" err="1"/>
              <a:t>getItem</a:t>
            </a:r>
            <a:r>
              <a:rPr sz="2200" dirty="0"/>
              <a:t>() &lt;&lt; std::</a:t>
            </a:r>
            <a:r>
              <a:rPr sz="2200" dirty="0" err="1"/>
              <a:t>endl</a:t>
            </a:r>
            <a:r>
              <a:rPr sz="2200" dirty="0"/>
              <a:t>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2200" dirty="0"/>
          </a:p>
          <a:p>
            <a:pPr lvl="2" indent="0"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</a:t>
            </a:r>
            <a:r>
              <a:rPr sz="2200" dirty="0">
                <a:solidFill>
                  <a:srgbClr val="8E2E8E"/>
                </a:solidFill>
              </a:rPr>
              <a:t>auto</a:t>
            </a:r>
            <a:r>
              <a:rPr sz="2200" dirty="0"/>
              <a:t> </a:t>
            </a:r>
            <a:r>
              <a:rPr sz="2200" dirty="0" err="1"/>
              <a:t>otherPtr</a:t>
            </a:r>
            <a:r>
              <a:rPr sz="2200" dirty="0"/>
              <a:t> = </a:t>
            </a:r>
            <a:r>
              <a:rPr sz="2200" dirty="0" err="1"/>
              <a:t>giftBox</a:t>
            </a:r>
            <a:r>
              <a:rPr sz="2200" dirty="0"/>
              <a:t>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std::</a:t>
            </a:r>
            <a:r>
              <a:rPr sz="2200" dirty="0" err="1"/>
              <a:t>cout</a:t>
            </a:r>
            <a:r>
              <a:rPr sz="2200" dirty="0"/>
              <a:t> &lt;&lt; </a:t>
            </a:r>
            <a:r>
              <a:rPr sz="2200" dirty="0" err="1"/>
              <a:t>otherPtr</a:t>
            </a:r>
            <a:r>
              <a:rPr sz="2200" dirty="0"/>
              <a:t>-&gt;</a:t>
            </a:r>
            <a:r>
              <a:rPr sz="2200" dirty="0" err="1"/>
              <a:t>getItem</a:t>
            </a:r>
            <a:r>
              <a:rPr sz="2200" dirty="0"/>
              <a:t>() &lt;&lt; std::</a:t>
            </a:r>
            <a:r>
              <a:rPr sz="2200" dirty="0" err="1"/>
              <a:t>endl</a:t>
            </a:r>
            <a:r>
              <a:rPr sz="2200" dirty="0"/>
              <a:t>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} </a:t>
            </a:r>
          </a:p>
        </p:txBody>
      </p:sp>
      <p:sp>
        <p:nvSpPr>
          <p:cNvPr id="102" name="Managed Pointers…"/>
          <p:cNvSpPr txBox="1">
            <a:spLocks noGrp="1"/>
          </p:cNvSpPr>
          <p:nvPr>
            <p:ph type="body" sz="half" idx="1"/>
          </p:nvPr>
        </p:nvSpPr>
        <p:spPr>
          <a:xfrm>
            <a:off x="13486738" y="2343150"/>
            <a:ext cx="10706762" cy="11315700"/>
          </a:xfrm>
          <a:prstGeom prst="rect">
            <a:avLst/>
          </a:prstGeom>
        </p:spPr>
        <p:txBody>
          <a:bodyPr/>
          <a:lstStyle/>
          <a:p>
            <a:pPr marL="571500" indent="-571500">
              <a:buBlip>
                <a:blip r:embed="rId2"/>
              </a:buBlip>
              <a:defRPr sz="4400"/>
            </a:pPr>
            <a:r>
              <a:t>Managed Pointers</a:t>
            </a:r>
          </a:p>
          <a:p>
            <a:pPr lvl="2">
              <a:buBlip>
                <a:blip r:embed="rId2"/>
              </a:buBlip>
              <a:defRPr sz="4400"/>
            </a:pPr>
            <a:r>
              <a:t>Provides automatic memory management of objects</a:t>
            </a:r>
          </a:p>
          <a:p>
            <a:pPr marL="571500" indent="-571500">
              <a:buBlip>
                <a:blip r:embed="rId2"/>
              </a:buBlip>
              <a:defRPr sz="4400"/>
            </a:pPr>
            <a:r>
              <a:t>shared_ptr (Shared Pointer)</a:t>
            </a:r>
          </a:p>
          <a:p>
            <a:pPr lvl="2">
              <a:buBlip>
                <a:blip r:embed="rId2"/>
              </a:buBlip>
              <a:defRPr sz="4400"/>
            </a:pPr>
            <a:r>
              <a:t>Provides shared ownership of an object</a:t>
            </a:r>
          </a:p>
        </p:txBody>
      </p:sp>
      <p:sp>
        <p:nvSpPr>
          <p:cNvPr id="103" name="Rectangle"/>
          <p:cNvSpPr/>
          <p:nvPr/>
        </p:nvSpPr>
        <p:spPr>
          <a:xfrm>
            <a:off x="289766" y="2396944"/>
            <a:ext cx="12984664" cy="4921455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381000" dist="762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4" name="#include &lt;iostream&gt;…"/>
          <p:cNvSpPr/>
          <p:nvPr/>
        </p:nvSpPr>
        <p:spPr>
          <a:xfrm>
            <a:off x="351408" y="2438967"/>
            <a:ext cx="12861379" cy="48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#include </a:t>
            </a:r>
            <a:r>
              <a:rPr sz="2200" dirty="0">
                <a:solidFill>
                  <a:srgbClr val="000000"/>
                </a:solidFill>
              </a:rPr>
              <a:t>&lt;iostream&gt;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#include </a:t>
            </a:r>
            <a:r>
              <a:rPr sz="2200" dirty="0">
                <a:solidFill>
                  <a:srgbClr val="000000"/>
                </a:solidFill>
              </a:rPr>
              <a:t>&lt;string&gt;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#include </a:t>
            </a:r>
            <a:r>
              <a:rPr sz="2200" dirty="0">
                <a:solidFill>
                  <a:srgbClr val="000000"/>
                </a:solidFill>
              </a:rPr>
              <a:t>“</a:t>
            </a:r>
            <a:r>
              <a:rPr sz="2200" dirty="0" err="1">
                <a:solidFill>
                  <a:srgbClr val="000000"/>
                </a:solidFill>
              </a:rPr>
              <a:t>PlainBox.h</a:t>
            </a:r>
            <a:r>
              <a:rPr sz="2200" dirty="0">
                <a:solidFill>
                  <a:srgbClr val="000000"/>
                </a:solidFill>
              </a:rPr>
              <a:t>”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>
                <a:solidFill>
                  <a:srgbClr val="0433FF"/>
                </a:solidFill>
              </a:rPr>
              <a:t>void</a:t>
            </a:r>
            <a:r>
              <a:rPr sz="2200" dirty="0"/>
              <a:t> </a:t>
            </a:r>
            <a:r>
              <a:rPr sz="2200" dirty="0" err="1"/>
              <a:t>someUsefulFunction</a:t>
            </a:r>
            <a:r>
              <a:rPr sz="2200" dirty="0"/>
              <a:t>()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>
                <a:solidFill>
                  <a:srgbClr val="000000"/>
                </a:solidFill>
              </a:rPr>
              <a:t>{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>
                <a:solidFill>
                  <a:srgbClr val="000000"/>
                </a:solidFill>
              </a:rPr>
              <a:t>  </a:t>
            </a:r>
            <a:r>
              <a:rPr sz="2200" dirty="0" err="1">
                <a:solidFill>
                  <a:srgbClr val="000000"/>
                </a:solidFill>
              </a:rPr>
              <a:t>PlainBox</a:t>
            </a:r>
            <a:r>
              <a:rPr sz="2200" dirty="0">
                <a:solidFill>
                  <a:srgbClr val="000000"/>
                </a:solidFill>
              </a:rPr>
              <a:t>&lt;std::string&gt;* </a:t>
            </a:r>
            <a:r>
              <a:rPr sz="2200" dirty="0" err="1">
                <a:solidFill>
                  <a:srgbClr val="000000"/>
                </a:solidFill>
              </a:rPr>
              <a:t>giftBox</a:t>
            </a:r>
            <a:r>
              <a:rPr sz="2200" dirty="0">
                <a:solidFill>
                  <a:srgbClr val="000000"/>
                </a:solidFill>
              </a:rPr>
              <a:t> = </a:t>
            </a:r>
            <a:r>
              <a:rPr sz="2200" dirty="0">
                <a:solidFill>
                  <a:srgbClr val="0433FF"/>
                </a:solidFill>
              </a:rPr>
              <a:t>new</a:t>
            </a:r>
            <a:r>
              <a:rPr sz="2200" dirty="0">
                <a:solidFill>
                  <a:srgbClr val="000000"/>
                </a:solidFill>
              </a:rPr>
              <a:t> </a:t>
            </a:r>
            <a:r>
              <a:rPr sz="2200" dirty="0" err="1">
                <a:solidFill>
                  <a:srgbClr val="000000"/>
                </a:solidFill>
              </a:rPr>
              <a:t>PlainBox</a:t>
            </a:r>
            <a:r>
              <a:rPr sz="2200" dirty="0">
                <a:solidFill>
                  <a:srgbClr val="000000"/>
                </a:solidFill>
              </a:rPr>
              <a:t>&lt;std::string&gt;("Ring");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std::</a:t>
            </a:r>
            <a:r>
              <a:rPr sz="2200" dirty="0" err="1"/>
              <a:t>cout</a:t>
            </a:r>
            <a:r>
              <a:rPr sz="2200" dirty="0"/>
              <a:t> &lt;&lt; </a:t>
            </a:r>
            <a:r>
              <a:rPr sz="2200" dirty="0" err="1"/>
              <a:t>giftBox</a:t>
            </a:r>
            <a:r>
              <a:rPr sz="2200" dirty="0"/>
              <a:t>-&gt;</a:t>
            </a:r>
            <a:r>
              <a:rPr sz="2200" dirty="0" err="1"/>
              <a:t>getItem</a:t>
            </a:r>
            <a:r>
              <a:rPr sz="2200" dirty="0"/>
              <a:t>() &lt;&lt; std::</a:t>
            </a:r>
            <a:r>
              <a:rPr sz="2200" dirty="0" err="1"/>
              <a:t>endl</a:t>
            </a:r>
            <a:r>
              <a:rPr sz="2200" dirty="0"/>
              <a:t>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</a:t>
            </a:r>
            <a:r>
              <a:rPr sz="2200" dirty="0">
                <a:solidFill>
                  <a:srgbClr val="0433FF"/>
                </a:solidFill>
              </a:rPr>
              <a:t>delete</a:t>
            </a:r>
            <a:r>
              <a:rPr sz="2200" dirty="0"/>
              <a:t> </a:t>
            </a:r>
            <a:r>
              <a:rPr sz="2200" dirty="0" err="1"/>
              <a:t>giftBox</a:t>
            </a:r>
            <a:r>
              <a:rPr sz="2200" dirty="0"/>
              <a:t>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</a:t>
            </a:r>
            <a:r>
              <a:rPr sz="2200" dirty="0" err="1"/>
              <a:t>giftBox</a:t>
            </a:r>
            <a:r>
              <a:rPr sz="2200" dirty="0"/>
              <a:t> = </a:t>
            </a:r>
            <a:r>
              <a:rPr sz="2200" dirty="0" err="1">
                <a:solidFill>
                  <a:srgbClr val="0433FF"/>
                </a:solidFill>
              </a:rPr>
              <a:t>nullptr</a:t>
            </a:r>
            <a:r>
              <a:rPr sz="2200" dirty="0"/>
              <a:t>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++ Smart Pointe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C++ Smart Pointers</a:t>
            </a:r>
          </a:p>
        </p:txBody>
      </p:sp>
      <p:sp>
        <p:nvSpPr>
          <p:cNvPr id="107" name="Rectangle"/>
          <p:cNvSpPr/>
          <p:nvPr/>
        </p:nvSpPr>
        <p:spPr>
          <a:xfrm>
            <a:off x="380999" y="2707068"/>
            <a:ext cx="19601640" cy="9052116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381000" dist="762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8" name="#include &lt;iostream&gt;…"/>
          <p:cNvSpPr/>
          <p:nvPr/>
        </p:nvSpPr>
        <p:spPr>
          <a:xfrm>
            <a:off x="442641" y="2688018"/>
            <a:ext cx="19639740" cy="871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&lt;iostream&gt;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&lt;string&gt;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#include </a:t>
            </a:r>
            <a:r>
              <a:rPr>
                <a:solidFill>
                  <a:srgbClr val="000000"/>
                </a:solidFill>
              </a:rPr>
              <a:t>“PlainBox.h”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433FF"/>
                </a:solidFill>
              </a:rPr>
              <a:t>void</a:t>
            </a:r>
            <a:r>
              <a:t> someUsefulFunction()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{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8E2E8E"/>
                </a:solidFill>
              </a:rPr>
              <a:t>auto</a:t>
            </a:r>
            <a:r>
              <a:rPr>
                <a:solidFill>
                  <a:srgbClr val="000000"/>
                </a:solidFill>
              </a:rPr>
              <a:t> giftBox = </a:t>
            </a:r>
            <a:r>
              <a:rPr>
                <a:solidFill>
                  <a:srgbClr val="BB2CA2"/>
                </a:solidFill>
              </a:rPr>
              <a:t>std::make_shared&lt; </a:t>
            </a:r>
            <a:r>
              <a:rPr>
                <a:solidFill>
                  <a:srgbClr val="000000"/>
                </a:solidFill>
              </a:rPr>
              <a:t>PlainBox&lt;std::std::string&gt; </a:t>
            </a:r>
            <a:r>
              <a:rPr>
                <a:solidFill>
                  <a:srgbClr val="BB2CA2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("Ring");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std::cout &lt;&lt; giftBox-&gt;getItem() &lt;&lt; std::endl;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lvl="2" indent="0"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8E2E8E"/>
                </a:solidFill>
              </a:rPr>
              <a:t>auto</a:t>
            </a:r>
            <a:r>
              <a:t> otherPtr = giftBox;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std::cout &lt;&lt; otherPtr-&gt;getItem() &lt;&lt; std::endl;</a:t>
            </a: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lvl="1" indent="0"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BB2CA2"/>
                </a:solidFill>
              </a:rPr>
              <a:t>int</a:t>
            </a:r>
            <a:r>
              <a:t> howManyReferences = otherPtr.use_count();</a:t>
            </a:r>
          </a:p>
          <a:p>
            <a:pPr lvl="1" indent="0"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lvl="1" indent="0"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giftBox.reset();  </a:t>
            </a:r>
            <a:r>
              <a:rPr>
                <a:solidFill>
                  <a:srgbClr val="3E7321"/>
                </a:solidFill>
              </a:rPr>
              <a:t>// Same as giftBox = nullptr;</a:t>
            </a:r>
          </a:p>
          <a:p>
            <a:pPr lvl="1" indent="0"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3E7321"/>
              </a:solidFill>
            </a:endParaRPr>
          </a:p>
          <a:p>
            <a:pPr lvl="1" indent="0"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PlainBox&lt;std::std::string&gt;* myRawPtr = otherPtr.get();  </a:t>
            </a:r>
            <a:r>
              <a:rPr>
                <a:solidFill>
                  <a:srgbClr val="3E7321"/>
                </a:solidFill>
              </a:rPr>
              <a:t>// Use only if legacy code needs raw pointer!!!</a:t>
            </a:r>
          </a:p>
          <a:p>
            <a:pPr lvl="1" indent="0"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3E7321"/>
              </a:solidFill>
            </a:endParaRPr>
          </a:p>
          <a:p>
            <a:pPr algn="l" defTabSz="685800">
              <a:spcBef>
                <a:spcPts val="1000"/>
              </a:spcBef>
              <a:tabLst>
                <a:tab pos="495300" algn="l"/>
              </a:tabLst>
              <a:defRPr sz="24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Char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build="p" bldLvl="5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76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191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76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191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1049</Words>
  <Application>Microsoft Office PowerPoint</Application>
  <PresentationFormat>Custom</PresentationFormat>
  <Paragraphs>156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Courier New</vt:lpstr>
      <vt:lpstr>Gill Sans</vt:lpstr>
      <vt:lpstr>Helvetica</vt:lpstr>
      <vt:lpstr>Lucida Grande</vt:lpstr>
      <vt:lpstr>Menlo Regular</vt:lpstr>
      <vt:lpstr>Optima</vt:lpstr>
      <vt:lpstr>Verdana</vt:lpstr>
      <vt:lpstr>White</vt:lpstr>
      <vt:lpstr>C++ Smart Pointers</vt:lpstr>
      <vt:lpstr>Traditional C++ Raw Pointers</vt:lpstr>
      <vt:lpstr>C++ Smart Pointers</vt:lpstr>
      <vt:lpstr>C++ Smart Pointers</vt:lpstr>
      <vt:lpstr>C++ Smart Pointers</vt:lpstr>
      <vt:lpstr>C++ Smart Pointers</vt:lpstr>
      <vt:lpstr>C++ Smart Pointers</vt:lpstr>
      <vt:lpstr>C++ Smart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Smart Pointers</dc:title>
  <cp:lastModifiedBy>Anandaraj Jeeva Rathinam (Integra)</cp:lastModifiedBy>
  <cp:revision>2</cp:revision>
  <dcterms:modified xsi:type="dcterms:W3CDTF">2024-05-22T06:58:57Z</dcterms:modified>
</cp:coreProperties>
</file>