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4" autoAdjust="0"/>
  </p:normalViewPr>
  <p:slideViewPr>
    <p:cSldViewPr snapToGrid="0">
      <p:cViewPr varScale="1">
        <p:scale>
          <a:sx n="56" d="100"/>
          <a:sy n="56" d="100"/>
        </p:scale>
        <p:origin x="4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7051B7E7-D75E-433C-8E0F-0FEF0D049AB7}"/>
    <pc:docChg chg="delSld modSld">
      <pc:chgData name="K Madhusudhan" userId="0b39b63d-97d2-416c-a0dd-10dec61b2c53" providerId="ADAL" clId="{7051B7E7-D75E-433C-8E0F-0FEF0D049AB7}" dt="2024-05-17T12:12:08.991" v="8" actId="47"/>
      <pc:docMkLst>
        <pc:docMk/>
      </pc:docMkLst>
      <pc:sldChg chg="modSp mod">
        <pc:chgData name="K Madhusudhan" userId="0b39b63d-97d2-416c-a0dd-10dec61b2c53" providerId="ADAL" clId="{7051B7E7-D75E-433C-8E0F-0FEF0D049AB7}" dt="2024-05-13T12:43:57.410" v="2" actId="14100"/>
        <pc:sldMkLst>
          <pc:docMk/>
          <pc:sldMk cId="0" sldId="258"/>
        </pc:sldMkLst>
        <pc:spChg chg="mod">
          <ac:chgData name="K Madhusudhan" userId="0b39b63d-97d2-416c-a0dd-10dec61b2c53" providerId="ADAL" clId="{7051B7E7-D75E-433C-8E0F-0FEF0D049AB7}" dt="2024-05-13T12:43:57.410" v="2" actId="14100"/>
          <ac:spMkLst>
            <pc:docMk/>
            <pc:sldMk cId="0" sldId="258"/>
            <ac:spMk id="64" creationId="{00000000-0000-0000-0000-000000000000}"/>
          </ac:spMkLst>
        </pc:spChg>
      </pc:sldChg>
      <pc:sldChg chg="modSp mod">
        <pc:chgData name="K Madhusudhan" userId="0b39b63d-97d2-416c-a0dd-10dec61b2c53" providerId="ADAL" clId="{7051B7E7-D75E-433C-8E0F-0FEF0D049AB7}" dt="2024-05-13T12:44:07.955" v="4" actId="1076"/>
        <pc:sldMkLst>
          <pc:docMk/>
          <pc:sldMk cId="0" sldId="259"/>
        </pc:sldMkLst>
        <pc:spChg chg="mod">
          <ac:chgData name="K Madhusudhan" userId="0b39b63d-97d2-416c-a0dd-10dec61b2c53" providerId="ADAL" clId="{7051B7E7-D75E-433C-8E0F-0FEF0D049AB7}" dt="2024-05-13T12:44:04.224" v="3" actId="14100"/>
          <ac:spMkLst>
            <pc:docMk/>
            <pc:sldMk cId="0" sldId="259"/>
            <ac:spMk id="70" creationId="{00000000-0000-0000-0000-000000000000}"/>
          </ac:spMkLst>
        </pc:spChg>
        <pc:spChg chg="mod">
          <ac:chgData name="K Madhusudhan" userId="0b39b63d-97d2-416c-a0dd-10dec61b2c53" providerId="ADAL" clId="{7051B7E7-D75E-433C-8E0F-0FEF0D049AB7}" dt="2024-05-13T12:44:07.955" v="4" actId="1076"/>
          <ac:spMkLst>
            <pc:docMk/>
            <pc:sldMk cId="0" sldId="259"/>
            <ac:spMk id="71" creationId="{00000000-0000-0000-0000-000000000000}"/>
          </ac:spMkLst>
        </pc:spChg>
      </pc:sldChg>
      <pc:sldChg chg="modSp mod">
        <pc:chgData name="K Madhusudhan" userId="0b39b63d-97d2-416c-a0dd-10dec61b2c53" providerId="ADAL" clId="{7051B7E7-D75E-433C-8E0F-0FEF0D049AB7}" dt="2024-05-13T12:44:42.985" v="7" actId="1076"/>
        <pc:sldMkLst>
          <pc:docMk/>
          <pc:sldMk cId="0" sldId="260"/>
        </pc:sldMkLst>
        <pc:spChg chg="mod">
          <ac:chgData name="K Madhusudhan" userId="0b39b63d-97d2-416c-a0dd-10dec61b2c53" providerId="ADAL" clId="{7051B7E7-D75E-433C-8E0F-0FEF0D049AB7}" dt="2024-05-13T12:44:33.239" v="6" actId="14100"/>
          <ac:spMkLst>
            <pc:docMk/>
            <pc:sldMk cId="0" sldId="260"/>
            <ac:spMk id="78" creationId="{00000000-0000-0000-0000-000000000000}"/>
          </ac:spMkLst>
        </pc:spChg>
        <pc:spChg chg="mod">
          <ac:chgData name="K Madhusudhan" userId="0b39b63d-97d2-416c-a0dd-10dec61b2c53" providerId="ADAL" clId="{7051B7E7-D75E-433C-8E0F-0FEF0D049AB7}" dt="2024-05-13T12:44:42.985" v="7" actId="1076"/>
          <ac:spMkLst>
            <pc:docMk/>
            <pc:sldMk cId="0" sldId="260"/>
            <ac:spMk id="79" creationId="{00000000-0000-0000-0000-000000000000}"/>
          </ac:spMkLst>
        </pc:spChg>
      </pc:sldChg>
      <pc:sldChg chg="modSp mod">
        <pc:chgData name="K Madhusudhan" userId="0b39b63d-97d2-416c-a0dd-10dec61b2c53" providerId="ADAL" clId="{7051B7E7-D75E-433C-8E0F-0FEF0D049AB7}" dt="2024-05-08T15:00:48.144" v="0" actId="14100"/>
        <pc:sldMkLst>
          <pc:docMk/>
          <pc:sldMk cId="0" sldId="261"/>
        </pc:sldMkLst>
        <pc:spChg chg="mod">
          <ac:chgData name="K Madhusudhan" userId="0b39b63d-97d2-416c-a0dd-10dec61b2c53" providerId="ADAL" clId="{7051B7E7-D75E-433C-8E0F-0FEF0D049AB7}" dt="2024-05-08T15:00:48.144" v="0" actId="14100"/>
          <ac:spMkLst>
            <pc:docMk/>
            <pc:sldMk cId="0" sldId="261"/>
            <ac:spMk id="88" creationId="{00000000-0000-0000-0000-000000000000}"/>
          </ac:spMkLst>
        </pc:spChg>
      </pc:sldChg>
      <pc:sldChg chg="del">
        <pc:chgData name="K Madhusudhan" userId="0b39b63d-97d2-416c-a0dd-10dec61b2c53" providerId="ADAL" clId="{7051B7E7-D75E-433C-8E0F-0FEF0D049AB7}" dt="2024-05-17T12:12:08.991" v="8" actId="47"/>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228600" defTabSz="546100" latinLnBrk="0">
      <a:defRPr sz="2000">
        <a:latin typeface="Lucida Grande"/>
        <a:ea typeface="Lucida Grande"/>
        <a:cs typeface="Lucida Grande"/>
        <a:sym typeface="Lucida Grande"/>
      </a:defRPr>
    </a:lvl2pPr>
    <a:lvl3pPr indent="457200" defTabSz="546100" latinLnBrk="0">
      <a:defRPr sz="2000">
        <a:latin typeface="Lucida Grande"/>
        <a:ea typeface="Lucida Grande"/>
        <a:cs typeface="Lucida Grande"/>
        <a:sym typeface="Lucida Grande"/>
      </a:defRPr>
    </a:lvl3pPr>
    <a:lvl4pPr indent="685800" defTabSz="546100" latinLnBrk="0">
      <a:defRPr sz="2000">
        <a:latin typeface="Lucida Grande"/>
        <a:ea typeface="Lucida Grande"/>
        <a:cs typeface="Lucida Grande"/>
        <a:sym typeface="Lucida Grande"/>
      </a:defRPr>
    </a:lvl4pPr>
    <a:lvl5pPr indent="914400" defTabSz="546100" latinLnBrk="0">
      <a:defRPr sz="2000">
        <a:latin typeface="Lucida Grande"/>
        <a:ea typeface="Lucida Grande"/>
        <a:cs typeface="Lucida Grande"/>
        <a:sym typeface="Lucida Grande"/>
      </a:defRPr>
    </a:lvl5pPr>
    <a:lvl6pPr indent="1143000" defTabSz="546100" latinLnBrk="0">
      <a:defRPr sz="2000">
        <a:latin typeface="Lucida Grande"/>
        <a:ea typeface="Lucida Grande"/>
        <a:cs typeface="Lucida Grande"/>
        <a:sym typeface="Lucida Grande"/>
      </a:defRPr>
    </a:lvl6pPr>
    <a:lvl7pPr indent="1371600" defTabSz="546100" latinLnBrk="0">
      <a:defRPr sz="2000">
        <a:latin typeface="Lucida Grande"/>
        <a:ea typeface="Lucida Grande"/>
        <a:cs typeface="Lucida Grande"/>
        <a:sym typeface="Lucida Grande"/>
      </a:defRPr>
    </a:lvl7pPr>
    <a:lvl8pPr indent="1600200" defTabSz="546100" latinLnBrk="0">
      <a:defRPr sz="2000">
        <a:latin typeface="Lucida Grande"/>
        <a:ea typeface="Lucida Grande"/>
        <a:cs typeface="Lucida Grande"/>
        <a:sym typeface="Lucida Grande"/>
      </a:defRPr>
    </a:lvl8pPr>
    <a:lvl9pPr indent="18288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xfrm>
            <a:off x="381000" y="685800"/>
            <a:ext cx="6096000" cy="3429000"/>
          </a:xfrm>
          <a:prstGeom prst="rect">
            <a:avLst/>
          </a:prstGeom>
        </p:spPr>
        <p:txBody>
          <a:bodyPr/>
          <a:lstStyle/>
          <a:p>
            <a:endParaRPr/>
          </a:p>
        </p:txBody>
      </p:sp>
      <p:sp>
        <p:nvSpPr>
          <p:cNvPr id="61" name="Shape 61"/>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There are several different types of access modifiers provided by Java and these give the designer of a base class a fine level of control over what other classes can access inside the base class.  Let’s look at how these restrict access and see if there is a way we can provide our sub-class the access it needs.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In this example, MyClass will be our base class, we can have data fields and methods declared public, protected, package and private. Whichever we chose, the base class, MyClass will have access to all of the data fields and methods. As we mentioned earlier, declaring something private restricts access to only the base class.  It is still a good idea to declare data fields as private, even if you expect the class to serve as a base class for other classes.  We can then control sub-class access to our data fields through methods.  This helps protect the integrity of the base class data.</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We’ve already seen that data fields and methods declared </a:t>
            </a:r>
            <a:r>
              <a:rPr b="1"/>
              <a:t>public</a:t>
            </a:r>
            <a:r>
              <a:t> are accessible to any class - this is something we definitely do not want.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If we make a group of classes, including our base class, My Class, into a package called MyPackage, we we can grant any class or sub-class in the package access to methods (or data fields) by giving them package access. But this allows more than our sub-class to access the method since </a:t>
            </a:r>
            <a:r>
              <a:rPr b="1"/>
              <a:t>any</a:t>
            </a:r>
            <a:r>
              <a:t> class in the package can access a package method.</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If a data field or method is given </a:t>
            </a:r>
            <a:r>
              <a:rPr b="1"/>
              <a:t>protected</a:t>
            </a:r>
            <a:r>
              <a:t> access, then it can only be accessed by sub-classes of our class - this is what we need for our base class methods. Our goal, then, is to provide a subclass protected—but limited—access to the underlying chain of nodes. The subclass should be able to traverse or modify the chain efficiently. However, modifications to the chain must be done in a way that helps to maintain its integrity.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381000" y="685800"/>
            <a:ext cx="6096000" cy="3429000"/>
          </a:xfrm>
          <a:prstGeom prst="rect">
            <a:avLst/>
          </a:prstGeom>
        </p:spPr>
        <p:txBody>
          <a:bodyPr/>
          <a:lstStyle/>
          <a:p>
            <a:endParaRPr/>
          </a:p>
        </p:txBody>
      </p:sp>
      <p:sp>
        <p:nvSpPr>
          <p:cNvPr id="67" name="Shape 67"/>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Let’s examine the class </a:t>
            </a:r>
            <a:r>
              <a:rPr b="1"/>
              <a:t>LList</a:t>
            </a:r>
            <a:r>
              <a:t> that we developed in earlier lecture as a linked implementation of the ADT list. Recall that the class places each of the list’s entries into its own node. These nodes are linked so that the first entry’s node references the node of the second entry, and so on.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 data field </a:t>
            </a:r>
            <a:r>
              <a:rPr b="1"/>
              <a:t>head</a:t>
            </a:r>
            <a:r>
              <a:t> of the class references the first node, and another data field </a:t>
            </a:r>
            <a:r>
              <a:rPr b="1"/>
              <a:t>numberOfEntries</a:t>
            </a:r>
            <a:r>
              <a:t> counts the number of entries in the list. Like most classes, </a:t>
            </a:r>
            <a:r>
              <a:rPr b="1"/>
              <a:t>LList</a:t>
            </a:r>
            <a:r>
              <a:t> has data fields that are </a:t>
            </a:r>
            <a:r>
              <a:rPr b="1"/>
              <a:t>private</a:t>
            </a:r>
            <a:r>
              <a:t>. The </a:t>
            </a:r>
            <a:r>
              <a:rPr b="1" i="1"/>
              <a:t>client</a:t>
            </a:r>
            <a:r>
              <a:t> cannot access these fields directly by name. The class designer must decide whether to provide public methods that give the client indirect access to the data fields.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the case of </a:t>
            </a:r>
            <a:r>
              <a:rPr b="1"/>
              <a:t>LList</a:t>
            </a:r>
            <a:r>
              <a:t>, the </a:t>
            </a:r>
            <a:r>
              <a:rPr b="1"/>
              <a:t>public</a:t>
            </a:r>
            <a:r>
              <a:t> method </a:t>
            </a:r>
            <a:r>
              <a:rPr b="1"/>
              <a:t>getLength</a:t>
            </a:r>
            <a:r>
              <a:t> enables the client to get the length of the list. The client, however, cannot directly change the list’s length. Only other member methods, such as </a:t>
            </a:r>
            <a:r>
              <a:rPr b="1"/>
              <a:t>add</a:t>
            </a:r>
            <a:r>
              <a:t> and </a:t>
            </a:r>
            <a:r>
              <a:rPr b="1"/>
              <a:t>remove</a:t>
            </a:r>
            <a:r>
              <a:t>, can alter the </a:t>
            </a:r>
            <a:r>
              <a:rPr b="1"/>
              <a:t>length</a:t>
            </a:r>
            <a:r>
              <a:t>. In addition, </a:t>
            </a:r>
            <a:r>
              <a:rPr b="1"/>
              <a:t>LList</a:t>
            </a:r>
            <a:r>
              <a:t> denies the client access to the field </a:t>
            </a:r>
            <a:r>
              <a:rPr b="1"/>
              <a:t>head</a:t>
            </a:r>
            <a:r>
              <a:t> by not providing public accessor or mutator methods for this field. This design is appropriate, as </a:t>
            </a:r>
            <a:r>
              <a:rPr b="1"/>
              <a:t>head</a:t>
            </a:r>
            <a:r>
              <a:t> is an implementation detail that should be hidden from the client.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method </a:t>
            </a:r>
            <a:r>
              <a:rPr b="1"/>
              <a:t>getNodeAt</a:t>
            </a:r>
            <a:r>
              <a:t> facilitates the implementation of other member methods by returning a reference to the node at a given position. We do not want the client to have access to this node, since it is part of the underlying representation of the list, so we make the method </a:t>
            </a:r>
            <a:r>
              <a:rPr b="1"/>
              <a:t>private</a:t>
            </a:r>
            <a:r>
              <a: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So far, nothing here should be new. Now imagine that we want </a:t>
            </a:r>
            <a:r>
              <a:rPr b="1"/>
              <a:t>LList</a:t>
            </a:r>
            <a:r>
              <a:t> to serve as a base class for another class that we are developing. We saw in a previous lecture that a subclass of </a:t>
            </a:r>
            <a:r>
              <a:rPr b="1"/>
              <a:t>LList</a:t>
            </a:r>
            <a:r>
              <a:t>—</a:t>
            </a:r>
            <a:r>
              <a:rPr i="1"/>
              <a:t>just like a client of </a:t>
            </a:r>
            <a:r>
              <a:rPr b="1" i="1"/>
              <a:t>LList</a:t>
            </a:r>
            <a:r>
              <a:t>—cannot access by name anything declared as </a:t>
            </a:r>
            <a:r>
              <a:rPr b="1"/>
              <a:t>private</a:t>
            </a:r>
            <a:r>
              <a:t> within </a:t>
            </a:r>
            <a:r>
              <a:rPr b="1"/>
              <a:t>LList</a:t>
            </a:r>
            <a:r>
              <a:t>. That is, a subclass cannot access the data fields </a:t>
            </a:r>
            <a:r>
              <a:rPr b="1"/>
              <a:t>head </a:t>
            </a:r>
            <a:r>
              <a:t>and</a:t>
            </a:r>
            <a:r>
              <a:rPr b="1"/>
              <a:t> numberOfEntries</a:t>
            </a:r>
            <a:r>
              <a:t>, and the method </a:t>
            </a:r>
            <a:r>
              <a:rPr b="1"/>
              <a:t>getNodeAt</a:t>
            </a:r>
            <a:r>
              <a:t>. If we want to extend the capability of </a:t>
            </a:r>
            <a:r>
              <a:rPr b="1"/>
              <a:t>LList</a:t>
            </a:r>
            <a:r>
              <a:t> and do so efficiently, the subclass will need access to these aspects of the class—in other words, to the under-lying data structure.</a:t>
            </a: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xfrm>
            <a:off x="381000" y="685800"/>
            <a:ext cx="6096000" cy="3429000"/>
          </a:xfrm>
          <a:prstGeom prst="rect">
            <a:avLst/>
          </a:prstGeom>
        </p:spPr>
        <p:txBody>
          <a:bodyPr/>
          <a:lstStyle/>
          <a:p>
            <a:endParaRPr/>
          </a:p>
        </p:txBody>
      </p:sp>
      <p:sp>
        <p:nvSpPr>
          <p:cNvPr id="75" name="Shape 75"/>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Let’s examine the class </a:t>
            </a:r>
            <a:r>
              <a:rPr b="1"/>
              <a:t>LList</a:t>
            </a:r>
            <a:r>
              <a:t> that we developed in earlier lecture as a linked implementation of the ADT list. Recall that the class places each of the list’s entries into its own node. These nodes are linked so that the first entry’s node references the node of the second entry, and so on.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 data field </a:t>
            </a:r>
            <a:r>
              <a:rPr b="1"/>
              <a:t>head</a:t>
            </a:r>
            <a:r>
              <a:t> of the class references the first node, and another data field </a:t>
            </a:r>
            <a:r>
              <a:rPr b="1"/>
              <a:t>numberOfEntries</a:t>
            </a:r>
            <a:r>
              <a:t> counts the number of entries in the list. Like most classes, </a:t>
            </a:r>
            <a:r>
              <a:rPr b="1"/>
              <a:t>LList</a:t>
            </a:r>
            <a:r>
              <a:t> has data fields that are </a:t>
            </a:r>
            <a:r>
              <a:rPr b="1"/>
              <a:t>private</a:t>
            </a:r>
            <a:r>
              <a:t>. The </a:t>
            </a:r>
            <a:r>
              <a:rPr b="1" i="1"/>
              <a:t>client</a:t>
            </a:r>
            <a:r>
              <a:t> cannot access these fields directly by name. The class designer must decide whether to provide public methods that give the client indirect access to the data fields.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the case of </a:t>
            </a:r>
            <a:r>
              <a:rPr b="1"/>
              <a:t>LList</a:t>
            </a:r>
            <a:r>
              <a:t>, the </a:t>
            </a:r>
            <a:r>
              <a:rPr b="1"/>
              <a:t>public</a:t>
            </a:r>
            <a:r>
              <a:t> method </a:t>
            </a:r>
            <a:r>
              <a:rPr b="1"/>
              <a:t>getLength</a:t>
            </a:r>
            <a:r>
              <a:t> enables the client to get the length of the list. The client, however, cannot directly change the list’s length. Only other member methods, such as </a:t>
            </a:r>
            <a:r>
              <a:rPr b="1"/>
              <a:t>add</a:t>
            </a:r>
            <a:r>
              <a:t> and </a:t>
            </a:r>
            <a:r>
              <a:rPr b="1"/>
              <a:t>remove</a:t>
            </a:r>
            <a:r>
              <a:t>, can alter the </a:t>
            </a:r>
            <a:r>
              <a:rPr b="1"/>
              <a:t>length</a:t>
            </a:r>
            <a:r>
              <a:t>. In addition, </a:t>
            </a:r>
            <a:r>
              <a:rPr b="1"/>
              <a:t>LList</a:t>
            </a:r>
            <a:r>
              <a:t> denies the client access to the field </a:t>
            </a:r>
            <a:r>
              <a:rPr b="1"/>
              <a:t>head</a:t>
            </a:r>
            <a:r>
              <a:t> by not providing public accessor or mutator methods for this field. This design is appropriate, as </a:t>
            </a:r>
            <a:r>
              <a:rPr b="1"/>
              <a:t>head</a:t>
            </a:r>
            <a:r>
              <a:t> is an implementation detail that should be hidden from the client.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method </a:t>
            </a:r>
            <a:r>
              <a:rPr b="1"/>
              <a:t>getNodeAt</a:t>
            </a:r>
            <a:r>
              <a:t> facilitates the implementation of other member methods by returning a reference to the node at a given position. We do not want the client to have access to this node, since it is part of the underlying representation of the list, so we make the method </a:t>
            </a:r>
            <a:r>
              <a:rPr b="1"/>
              <a:t>private</a:t>
            </a:r>
            <a:r>
              <a: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So far, nothing here should be new. Now imagine that we want </a:t>
            </a:r>
            <a:r>
              <a:rPr b="1"/>
              <a:t>LList</a:t>
            </a:r>
            <a:r>
              <a:t> to serve as a base class for another class that we are developing. We saw in a previous lecture that a subclass of </a:t>
            </a:r>
            <a:r>
              <a:rPr b="1"/>
              <a:t>LList</a:t>
            </a:r>
            <a:r>
              <a:t>—</a:t>
            </a:r>
            <a:r>
              <a:rPr i="1"/>
              <a:t>just like a client of </a:t>
            </a:r>
            <a:r>
              <a:rPr b="1" i="1"/>
              <a:t>LList</a:t>
            </a:r>
            <a:r>
              <a:t>—cannot access by name anything declared as </a:t>
            </a:r>
            <a:r>
              <a:rPr b="1"/>
              <a:t>private</a:t>
            </a:r>
            <a:r>
              <a:t> within </a:t>
            </a:r>
            <a:r>
              <a:rPr b="1"/>
              <a:t>LList</a:t>
            </a:r>
            <a:r>
              <a:t>. That is, a subclass cannot access the data fields </a:t>
            </a:r>
            <a:r>
              <a:rPr b="1"/>
              <a:t>head </a:t>
            </a:r>
            <a:r>
              <a:t>and</a:t>
            </a:r>
            <a:r>
              <a:rPr b="1"/>
              <a:t> numberOfEntries</a:t>
            </a:r>
            <a:r>
              <a:t>, and the method </a:t>
            </a:r>
            <a:r>
              <a:rPr b="1"/>
              <a:t>getNodeAt</a:t>
            </a:r>
            <a:r>
              <a:t>. If we want to extend the capability of </a:t>
            </a:r>
            <a:r>
              <a:rPr b="1"/>
              <a:t>LList</a:t>
            </a:r>
            <a:r>
              <a:t> and do so efficiently, the subclass will need access to these aspects of the class—in other words, to the under-lying data structure.</a:t>
            </a: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xfrm>
            <a:off x="381000" y="685800"/>
            <a:ext cx="6096000" cy="3429000"/>
          </a:xfrm>
          <a:prstGeom prst="rect">
            <a:avLst/>
          </a:prstGeom>
        </p:spPr>
        <p:txBody>
          <a:bodyPr/>
          <a:lstStyle/>
          <a:p>
            <a:endParaRPr/>
          </a:p>
        </p:txBody>
      </p:sp>
      <p:sp>
        <p:nvSpPr>
          <p:cNvPr id="85" name="Shape 85"/>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Let’s examine the class </a:t>
            </a:r>
            <a:r>
              <a:rPr b="1"/>
              <a:t>LList</a:t>
            </a:r>
            <a:r>
              <a:t> that we developed in earlier lecture as a linked implementation of the ADT list. Recall that the class places each of the list’s entries into its own node. These nodes are linked so that the first entry’s node references the node of the second entry, and so on.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 data field </a:t>
            </a:r>
            <a:r>
              <a:rPr b="1"/>
              <a:t>head</a:t>
            </a:r>
            <a:r>
              <a:t> of the class references the first node, and another data field </a:t>
            </a:r>
            <a:r>
              <a:rPr b="1"/>
              <a:t>numberOfEntries</a:t>
            </a:r>
            <a:r>
              <a:t> counts the number of entries in the list. Like most classes, </a:t>
            </a:r>
            <a:r>
              <a:rPr b="1"/>
              <a:t>LList</a:t>
            </a:r>
            <a:r>
              <a:t> has data fields that are </a:t>
            </a:r>
            <a:r>
              <a:rPr b="1"/>
              <a:t>private</a:t>
            </a:r>
            <a:r>
              <a:t>. The </a:t>
            </a:r>
            <a:r>
              <a:rPr b="1" i="1"/>
              <a:t>client</a:t>
            </a:r>
            <a:r>
              <a:t> cannot access these fields directly by name. The class designer must decide whether to provide public methods that give the client indirect access to the data fields.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the case of </a:t>
            </a:r>
            <a:r>
              <a:rPr b="1"/>
              <a:t>LList</a:t>
            </a:r>
            <a:r>
              <a:t>, the </a:t>
            </a:r>
            <a:r>
              <a:rPr b="1"/>
              <a:t>public</a:t>
            </a:r>
            <a:r>
              <a:t> method </a:t>
            </a:r>
            <a:r>
              <a:rPr b="1"/>
              <a:t>getLength</a:t>
            </a:r>
            <a:r>
              <a:t> enables the client to get the length of the list. The client, however, cannot directly change the list’s length. Only other member methods, such as </a:t>
            </a:r>
            <a:r>
              <a:rPr b="1"/>
              <a:t>add</a:t>
            </a:r>
            <a:r>
              <a:t> and </a:t>
            </a:r>
            <a:r>
              <a:rPr b="1"/>
              <a:t>remove</a:t>
            </a:r>
            <a:r>
              <a:t>, can alter the </a:t>
            </a:r>
            <a:r>
              <a:rPr b="1"/>
              <a:t>length</a:t>
            </a:r>
            <a:r>
              <a:t>. In addition, </a:t>
            </a:r>
            <a:r>
              <a:rPr b="1"/>
              <a:t>LList</a:t>
            </a:r>
            <a:r>
              <a:t> denies the client access to the field </a:t>
            </a:r>
            <a:r>
              <a:rPr b="1"/>
              <a:t>head</a:t>
            </a:r>
            <a:r>
              <a:t> by not providing public accessor or mutator methods for this field. This design is appropriate, as </a:t>
            </a:r>
            <a:r>
              <a:rPr b="1"/>
              <a:t>head</a:t>
            </a:r>
            <a:r>
              <a:t> is an implementation detail that should be hidden from the client.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method </a:t>
            </a:r>
            <a:r>
              <a:rPr b="1"/>
              <a:t>getNodeAt</a:t>
            </a:r>
            <a:r>
              <a:t> facilitates the implementation of other member methods by returning a reference to the node at a given position. We do not want the client to have access to this node, since it is part of the underlying representation of the list, so we make the method </a:t>
            </a:r>
            <a:r>
              <a:rPr b="1"/>
              <a:t>private</a:t>
            </a:r>
            <a:r>
              <a: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So far, nothing here should be new. Now imagine that we want </a:t>
            </a:r>
            <a:r>
              <a:rPr b="1"/>
              <a:t>LList</a:t>
            </a:r>
            <a:r>
              <a:t> to serve as a base class for another class that we are developing. We saw in a previous lecture that a subclass of </a:t>
            </a:r>
            <a:r>
              <a:rPr b="1"/>
              <a:t>LList</a:t>
            </a:r>
            <a:r>
              <a:t>—</a:t>
            </a:r>
            <a:r>
              <a:rPr i="1"/>
              <a:t>just like a client of </a:t>
            </a:r>
            <a:r>
              <a:rPr b="1" i="1"/>
              <a:t>LList</a:t>
            </a:r>
            <a:r>
              <a:t>—cannot access by name anything declared as </a:t>
            </a:r>
            <a:r>
              <a:rPr b="1"/>
              <a:t>private</a:t>
            </a:r>
            <a:r>
              <a:t> within </a:t>
            </a:r>
            <a:r>
              <a:rPr b="1"/>
              <a:t>LList</a:t>
            </a:r>
            <a:r>
              <a:t>. That is, a subclass cannot access the data fields </a:t>
            </a:r>
            <a:r>
              <a:rPr b="1"/>
              <a:t>head </a:t>
            </a:r>
            <a:r>
              <a:t>and</a:t>
            </a:r>
            <a:r>
              <a:rPr b="1"/>
              <a:t> numberOfEntries</a:t>
            </a:r>
            <a:r>
              <a:t>, and the method </a:t>
            </a:r>
            <a:r>
              <a:rPr b="1"/>
              <a:t>getNodeAt</a:t>
            </a:r>
            <a:r>
              <a:t>. If we want to extend the capability of </a:t>
            </a:r>
            <a:r>
              <a:rPr b="1"/>
              <a:t>LList</a:t>
            </a:r>
            <a:r>
              <a:t> and do so efficiently, the subclass will need access to these aspects of the class—in other words, to the under-lying data structure.</a:t>
            </a: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noRot="1" noChangeAspect="1"/>
          </p:cNvSpPr>
          <p:nvPr>
            <p:ph type="sldImg"/>
          </p:nvPr>
        </p:nvSpPr>
        <p:spPr>
          <a:xfrm>
            <a:off x="381000" y="685800"/>
            <a:ext cx="6096000" cy="3429000"/>
          </a:xfrm>
          <a:prstGeom prst="rect">
            <a:avLst/>
          </a:prstGeom>
        </p:spPr>
        <p:txBody>
          <a:bodyPr/>
          <a:lstStyle/>
          <a:p>
            <a:endParaRPr/>
          </a:p>
        </p:txBody>
      </p:sp>
      <p:sp>
        <p:nvSpPr>
          <p:cNvPr id="97" name="Shape 97"/>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Let’s examine the class </a:t>
            </a:r>
            <a:r>
              <a:rPr b="1"/>
              <a:t>LList</a:t>
            </a:r>
            <a:r>
              <a:t> that we developed in earlier lecture as a linked implementation of the ADT list. Recall that the class places each of the list’s entries into its own node. These nodes are linked so that the first entry’s node references the node of the second entry, and so on.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 data field </a:t>
            </a:r>
            <a:r>
              <a:rPr b="1"/>
              <a:t>head</a:t>
            </a:r>
            <a:r>
              <a:t> of the class references the first node, and another data field </a:t>
            </a:r>
            <a:r>
              <a:rPr b="1"/>
              <a:t>numberOfEntries</a:t>
            </a:r>
            <a:r>
              <a:t> counts the number of entries in the list. Like most classes, </a:t>
            </a:r>
            <a:r>
              <a:rPr b="1"/>
              <a:t>LList</a:t>
            </a:r>
            <a:r>
              <a:t> has data fields that are </a:t>
            </a:r>
            <a:r>
              <a:rPr b="1"/>
              <a:t>private</a:t>
            </a:r>
            <a:r>
              <a:t>. The </a:t>
            </a:r>
            <a:r>
              <a:rPr b="1" i="1"/>
              <a:t>client</a:t>
            </a:r>
            <a:r>
              <a:t> cannot access these fields directly by name. The class designer must decide whether to provide public methods that give the client indirect access to the data fields.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the case of </a:t>
            </a:r>
            <a:r>
              <a:rPr b="1"/>
              <a:t>LList</a:t>
            </a:r>
            <a:r>
              <a:t>, the </a:t>
            </a:r>
            <a:r>
              <a:rPr b="1"/>
              <a:t>public</a:t>
            </a:r>
            <a:r>
              <a:t> method </a:t>
            </a:r>
            <a:r>
              <a:rPr b="1"/>
              <a:t>getLength</a:t>
            </a:r>
            <a:r>
              <a:t> enables the client to get the length of the list. The client, however, cannot directly change the list’s length. Only other member methods, such as </a:t>
            </a:r>
            <a:r>
              <a:rPr b="1"/>
              <a:t>add</a:t>
            </a:r>
            <a:r>
              <a:t> and </a:t>
            </a:r>
            <a:r>
              <a:rPr b="1"/>
              <a:t>remove</a:t>
            </a:r>
            <a:r>
              <a:t>, can alter the </a:t>
            </a:r>
            <a:r>
              <a:rPr b="1"/>
              <a:t>length</a:t>
            </a:r>
            <a:r>
              <a:t>. In addition, </a:t>
            </a:r>
            <a:r>
              <a:rPr b="1"/>
              <a:t>LList</a:t>
            </a:r>
            <a:r>
              <a:t> denies the client access to the field </a:t>
            </a:r>
            <a:r>
              <a:rPr b="1"/>
              <a:t>head</a:t>
            </a:r>
            <a:r>
              <a:t> by not providing public accessor or mutator methods for this field. This design is appropriate, as </a:t>
            </a:r>
            <a:r>
              <a:rPr b="1"/>
              <a:t>head</a:t>
            </a:r>
            <a:r>
              <a:t> is an implementation detail that should be hidden from the client.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method </a:t>
            </a:r>
            <a:r>
              <a:rPr b="1"/>
              <a:t>getNodeAt</a:t>
            </a:r>
            <a:r>
              <a:t> facilitates the implementation of other member methods by returning a reference to the node at a given position. We do not want the client to have access to this node, since it is part of the underlying representation of the list, so we make the method </a:t>
            </a:r>
            <a:r>
              <a:rPr b="1"/>
              <a:t>private</a:t>
            </a:r>
            <a:r>
              <a: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So far, nothing here should be new. Now imagine that we want </a:t>
            </a:r>
            <a:r>
              <a:rPr b="1"/>
              <a:t>LList</a:t>
            </a:r>
            <a:r>
              <a:t> to serve as a base class for another class that we are developing. We saw in a previous lecture that a subclass of </a:t>
            </a:r>
            <a:r>
              <a:rPr b="1"/>
              <a:t>LList</a:t>
            </a:r>
            <a:r>
              <a:t>—</a:t>
            </a:r>
            <a:r>
              <a:rPr i="1"/>
              <a:t>just like a client of </a:t>
            </a:r>
            <a:r>
              <a:rPr b="1" i="1"/>
              <a:t>LList</a:t>
            </a:r>
            <a:r>
              <a:t>—cannot access by name anything declared as </a:t>
            </a:r>
            <a:r>
              <a:rPr b="1"/>
              <a:t>private</a:t>
            </a:r>
            <a:r>
              <a:t> within </a:t>
            </a:r>
            <a:r>
              <a:rPr b="1"/>
              <a:t>LList</a:t>
            </a:r>
            <a:r>
              <a:t>. That is, a subclass cannot access the data fields </a:t>
            </a:r>
            <a:r>
              <a:rPr b="1"/>
              <a:t>head </a:t>
            </a:r>
            <a:r>
              <a:t>and</a:t>
            </a:r>
            <a:r>
              <a:rPr b="1"/>
              <a:t> numberOfEntries</a:t>
            </a:r>
            <a:r>
              <a:t>, and the method </a:t>
            </a:r>
            <a:r>
              <a:rPr b="1"/>
              <a:t>getNodeAt</a:t>
            </a:r>
            <a:r>
              <a:t>. If we want to extend the capability of </a:t>
            </a:r>
            <a:r>
              <a:rPr b="1"/>
              <a:t>LList</a:t>
            </a:r>
            <a:r>
              <a:t> and do so efficiently, the subclass will need access to these aspects of the class—in other words, to the under-lying data structure.</a:t>
            </a:r>
          </a:p>
          <a:p>
            <a:pPr>
              <a:defRPr sz="1800">
                <a:latin typeface="Times New Roman"/>
                <a:ea typeface="Times New Roman"/>
                <a:cs typeface="Times New Roman"/>
                <a:sym typeface="Times New Roman"/>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copy">
    <p:spTree>
      <p:nvGrpSpPr>
        <p:cNvPr id="1" name=""/>
        <p:cNvGrpSpPr/>
        <p:nvPr/>
      </p:nvGrpSpPr>
      <p:grpSpPr>
        <a:xfrm>
          <a:off x="0" y="0"/>
          <a:ext cx="0" cy="0"/>
          <a:chOff x="0" y="0"/>
          <a:chExt cx="0" cy="0"/>
        </a:xfrm>
      </p:grpSpPr>
      <p:sp>
        <p:nvSpPr>
          <p:cNvPr id="16" name="Title Text"/>
          <p:cNvSpPr txBox="1">
            <a:spLocks noGrp="1"/>
          </p:cNvSpPr>
          <p:nvPr>
            <p:ph type="title"/>
          </p:nvPr>
        </p:nvSpPr>
        <p:spPr>
          <a:xfrm>
            <a:off x="2000249" y="2228849"/>
            <a:ext cx="19716751" cy="4629151"/>
          </a:xfrm>
          <a:prstGeom prst="rect">
            <a:avLst/>
          </a:prstGeom>
        </p:spPr>
        <p:txBody>
          <a:bodyPr anchor="b"/>
          <a:lstStyle>
            <a:lvl1pPr algn="ctr"/>
          </a:lstStyle>
          <a:p>
            <a:r>
              <a:t>Title Text</a:t>
            </a:r>
          </a:p>
        </p:txBody>
      </p:sp>
      <p:sp>
        <p:nvSpPr>
          <p:cNvPr id="17" name="Body Level One…"/>
          <p:cNvSpPr txBox="1">
            <a:spLocks noGrp="1"/>
          </p:cNvSpPr>
          <p:nvPr>
            <p:ph type="body" sz="quarter" idx="1"/>
          </p:nvPr>
        </p:nvSpPr>
        <p:spPr>
          <a:xfrm>
            <a:off x="5924550" y="7181850"/>
            <a:ext cx="11868150" cy="3771900"/>
          </a:xfrm>
          <a:prstGeom prst="rect">
            <a:avLst/>
          </a:prstGeom>
        </p:spPr>
        <p:txBody>
          <a:bodyPr/>
          <a:lstStyle>
            <a:lvl1pPr marL="0" indent="0" algn="ctr">
              <a:spcBef>
                <a:spcPts val="0"/>
              </a:spcBef>
              <a:buSzTx/>
              <a:buNone/>
              <a:defRPr sz="4800" b="0" cap="small"/>
            </a:lvl1pPr>
            <a:lvl2pPr marL="0" indent="0" algn="ctr">
              <a:spcBef>
                <a:spcPts val="0"/>
              </a:spcBef>
              <a:buSzTx/>
              <a:buNone/>
              <a:defRPr cap="small"/>
            </a:lvl2pPr>
            <a:lvl3pPr marL="0" indent="0" algn="ctr">
              <a:spcBef>
                <a:spcPts val="0"/>
              </a:spcBef>
              <a:buSzTx/>
              <a:buNone/>
              <a:defRPr cap="small"/>
            </a:lvl3pPr>
            <a:lvl4pPr marL="0" indent="0" algn="ctr">
              <a:spcBef>
                <a:spcPts val="0"/>
              </a:spcBef>
              <a:buSzTx/>
              <a:buNone/>
              <a:defRPr cap="small"/>
            </a:lvl4pPr>
            <a:lvl5pPr marL="0" indent="0" algn="ctr">
              <a:spcBef>
                <a:spcPts val="0"/>
              </a:spcBef>
              <a:buSzTx/>
              <a:buNone/>
              <a:defRPr cap="small"/>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324A5638-01DC-4273-AD98-B9625AD3C030}"/>
              </a:ext>
            </a:extLst>
          </p:cNvPr>
          <p:cNvSpPr txBox="1">
            <a:spLocks/>
          </p:cNvSpPr>
          <p:nvPr userDrawn="1"/>
        </p:nvSpPr>
        <p:spPr>
          <a:xfrm>
            <a:off x="9264770" y="13248239"/>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5ABB8855-75C6-46F6-8D17-8AAC40430D8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76272"/>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Content copy">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1" y="-1"/>
            <a:ext cx="24384001" cy="2133601"/>
            <a:chOff x="0" y="0"/>
            <a:chExt cx="24384000" cy="2133600"/>
          </a:xfrm>
        </p:grpSpPr>
        <p:grpSp>
          <p:nvGrpSpPr>
            <p:cNvPr id="4" name="Group"/>
            <p:cNvGrpSpPr/>
            <p:nvPr/>
          </p:nvGrpSpPr>
          <p:grpSpPr>
            <a:xfrm>
              <a:off x="0" y="0"/>
              <a:ext cx="24384000" cy="2128762"/>
              <a:chOff x="0" y="0"/>
              <a:chExt cx="24384000" cy="2128761"/>
            </a:xfrm>
          </p:grpSpPr>
          <p:pic>
            <p:nvPicPr>
              <p:cNvPr id="2" name="W&amp;M Keynote Background.tiff" descr="W&amp;M Keynote Background.tiff"/>
              <p:cNvPicPr>
                <a:picLocks/>
              </p:cNvPicPr>
              <p:nvPr/>
            </p:nvPicPr>
            <p:blipFill>
              <a:blip r:embed="rId4"/>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3175"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3175"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7" name="Title Text"/>
          <p:cNvSpPr txBox="1">
            <a:spLocks noGrp="1"/>
          </p:cNvSpPr>
          <p:nvPr>
            <p:ph type="title"/>
          </p:nvPr>
        </p:nvSpPr>
        <p:spPr>
          <a:xfrm>
            <a:off x="361949" y="-1"/>
            <a:ext cx="21583651" cy="209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8" name="Body Level One…"/>
          <p:cNvSpPr txBox="1">
            <a:spLocks noGrp="1"/>
          </p:cNvSpPr>
          <p:nvPr>
            <p:ph type="body" idx="1"/>
          </p:nvPr>
        </p:nvSpPr>
        <p:spPr>
          <a:xfrm>
            <a:off x="190499" y="2343149"/>
            <a:ext cx="24003001" cy="11315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a:buBlip>
                <a:blip r:embed="rId5"/>
              </a:buBlip>
            </a:lvl1pPr>
            <a:lvl2pPr marL="952500" indent="-571500">
              <a:buBlip>
                <a:blip r:embed="rId5"/>
              </a:buBlip>
              <a:defRPr sz="4800" b="0"/>
            </a:lvl2pPr>
            <a:lvl3pPr marL="1289538" indent="-527538">
              <a:buBlip>
                <a:blip r:embed="rId5"/>
              </a:buBlip>
              <a:defRPr sz="4800" b="0"/>
            </a:lvl3pPr>
            <a:lvl4pPr marL="1670538" indent="-527538">
              <a:buBlip>
                <a:blip r:embed="rId5"/>
              </a:buBlip>
              <a:defRPr sz="4800" b="0"/>
            </a:lvl4pPr>
            <a:lvl5pPr marL="2051538" indent="-527538">
              <a:buBlip>
                <a:blip r:embed="rId5"/>
              </a:buBlip>
              <a:defRPr sz="4800" b="0"/>
            </a:lvl5p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0" name="Content Placeholder 7">
            <a:extLst>
              <a:ext uri="{FF2B5EF4-FFF2-40B4-BE49-F238E27FC236}">
                <a16:creationId xmlns:a16="http://schemas.microsoft.com/office/drawing/2014/main" id="{B16C1DB9-A0D9-47DF-90BB-A573337B5B79}"/>
              </a:ext>
            </a:extLst>
          </p:cNvPr>
          <p:cNvSpPr txBox="1">
            <a:spLocks/>
          </p:cNvSpPr>
          <p:nvPr userDrawn="1"/>
        </p:nvSpPr>
        <p:spPr>
          <a:xfrm>
            <a:off x="9264770" y="13248239"/>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1" name="Picture 10">
            <a:extLst>
              <a:ext uri="{FF2B5EF4-FFF2-40B4-BE49-F238E27FC236}">
                <a16:creationId xmlns:a16="http://schemas.microsoft.com/office/drawing/2014/main" id="{1FBE2649-DE7E-4F3F-8823-D3A4558D23E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54045" y="12776272"/>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 Inheritance and Access"/>
          <p:cNvSpPr txBox="1">
            <a:spLocks noGrp="1"/>
          </p:cNvSpPr>
          <p:nvPr>
            <p:ph type="ctrTitle"/>
          </p:nvPr>
        </p:nvSpPr>
        <p:spPr>
          <a:prstGeom prst="rect">
            <a:avLst/>
          </a:prstGeom>
        </p:spPr>
        <p:txBody>
          <a:bodyPr/>
          <a:lstStyle/>
          <a:p>
            <a:r>
              <a:rPr dirty="0"/>
              <a:t>C++ Inheritance and Access</a:t>
            </a:r>
          </a:p>
        </p:txBody>
      </p:sp>
      <p:sp>
        <p:nvSpPr>
          <p:cNvPr id="37" name="Double-click to edit"/>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ules of inheritance"/>
          <p:cNvSpPr txBox="1">
            <a:spLocks noGrp="1"/>
          </p:cNvSpPr>
          <p:nvPr>
            <p:ph type="title"/>
          </p:nvPr>
        </p:nvSpPr>
        <p:spPr>
          <a:prstGeom prst="rect">
            <a:avLst/>
          </a:prstGeom>
        </p:spPr>
        <p:txBody>
          <a:bodyPr/>
          <a:lstStyle/>
          <a:p>
            <a:r>
              <a:t>Rules of inheritance</a:t>
            </a:r>
          </a:p>
        </p:txBody>
      </p:sp>
      <p:sp>
        <p:nvSpPr>
          <p:cNvPr id="40" name="Controlling access to class data fields and member functions"/>
          <p:cNvSpPr txBox="1">
            <a:spLocks noGrp="1"/>
          </p:cNvSpPr>
          <p:nvPr>
            <p:ph type="body" idx="1"/>
          </p:nvPr>
        </p:nvSpPr>
        <p:spPr>
          <a:prstGeom prst="rect">
            <a:avLst/>
          </a:prstGeom>
        </p:spPr>
        <p:txBody>
          <a:bodyPr/>
          <a:lstStyle>
            <a:lvl1pPr>
              <a:buBlip>
                <a:blip r:embed="rId3"/>
              </a:buBlip>
            </a:lvl1pPr>
          </a:lstStyle>
          <a:p>
            <a:r>
              <a:t>Controlling access to class data fields and member functions</a:t>
            </a:r>
          </a:p>
        </p:txBody>
      </p:sp>
      <p:grpSp>
        <p:nvGrpSpPr>
          <p:cNvPr id="43" name="Group"/>
          <p:cNvGrpSpPr/>
          <p:nvPr/>
        </p:nvGrpSpPr>
        <p:grpSpPr>
          <a:xfrm>
            <a:off x="2059304" y="5972177"/>
            <a:ext cx="18806742" cy="3105151"/>
            <a:chOff x="0" y="0"/>
            <a:chExt cx="18806740" cy="3105150"/>
          </a:xfrm>
        </p:grpSpPr>
        <p:sp>
          <p:nvSpPr>
            <p:cNvPr id="41" name="Rounded Rectangle"/>
            <p:cNvSpPr/>
            <p:nvPr/>
          </p:nvSpPr>
          <p:spPr>
            <a:xfrm>
              <a:off x="0" y="0"/>
              <a:ext cx="18806741" cy="3105150"/>
            </a:xfrm>
            <a:prstGeom prst="roundRect">
              <a:avLst>
                <a:gd name="adj" fmla="val 9202"/>
              </a:avLst>
            </a:prstGeom>
            <a:gradFill flip="none" rotWithShape="1">
              <a:gsLst>
                <a:gs pos="0">
                  <a:srgbClr val="FFFFFF"/>
                </a:gs>
                <a:gs pos="100000">
                  <a:srgbClr val="D1EBFE"/>
                </a:gs>
              </a:gsLst>
              <a:path path="shape">
                <a:fillToRect l="50000" t="50000" r="50000" b="50000"/>
              </a:path>
            </a:gradFill>
            <a:ln w="38100" cap="flat">
              <a:solidFill>
                <a:srgbClr val="000000"/>
              </a:solidFill>
              <a:prstDash val="solid"/>
              <a:miter lim="400000"/>
            </a:ln>
            <a:effectLst>
              <a:outerShdw blurRad="546100" dir="306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2" name="The class…"/>
            <p:cNvSpPr/>
            <p:nvPr/>
          </p:nvSpPr>
          <p:spPr>
            <a:xfrm>
              <a:off x="16674275" y="1552575"/>
              <a:ext cx="1270001" cy="1270000"/>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p>
              <a:pPr>
                <a:defRPr>
                  <a:solidFill>
                    <a:srgbClr val="424242"/>
                  </a:solidFill>
                </a:defRPr>
              </a:pPr>
              <a:r>
                <a:t>The class</a:t>
              </a:r>
            </a:p>
            <a:p>
              <a:pPr>
                <a:defRPr b="1">
                  <a:latin typeface="Courier New"/>
                  <a:ea typeface="Courier New"/>
                  <a:cs typeface="Courier New"/>
                  <a:sym typeface="Courier New"/>
                </a:defRPr>
              </a:pPr>
              <a:r>
                <a:t>MyClass</a:t>
              </a:r>
            </a:p>
          </p:txBody>
        </p:sp>
      </p:grpSp>
      <p:sp>
        <p:nvSpPr>
          <p:cNvPr id="44" name="public"/>
          <p:cNvSpPr/>
          <p:nvPr/>
        </p:nvSpPr>
        <p:spPr>
          <a:xfrm>
            <a:off x="2476500" y="6345174"/>
            <a:ext cx="4191000" cy="2286000"/>
          </a:xfrm>
          <a:prstGeom prst="rect">
            <a:avLst/>
          </a:prstGeom>
          <a:blipFill>
            <a:blip r:embed="rId4"/>
          </a:blipFill>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b="1">
                <a:solidFill>
                  <a:srgbClr val="FFFFFF"/>
                </a:solidFill>
                <a:effectLst>
                  <a:outerShdw blurRad="38100" dist="12700" dir="5400000" rotWithShape="0">
                    <a:srgbClr val="000000">
                      <a:alpha val="50000"/>
                    </a:srgbClr>
                  </a:outerShdw>
                </a:effectLst>
                <a:latin typeface="Courier New"/>
                <a:ea typeface="Courier New"/>
                <a:cs typeface="Courier New"/>
                <a:sym typeface="Courier New"/>
              </a:defRPr>
            </a:lvl1pPr>
          </a:lstStyle>
          <a:p>
            <a:r>
              <a:t>public</a:t>
            </a:r>
          </a:p>
        </p:txBody>
      </p:sp>
      <p:sp>
        <p:nvSpPr>
          <p:cNvPr id="45" name="private"/>
          <p:cNvSpPr/>
          <p:nvPr/>
        </p:nvSpPr>
        <p:spPr>
          <a:xfrm>
            <a:off x="11725267" y="6381752"/>
            <a:ext cx="4191001" cy="2286001"/>
          </a:xfrm>
          <a:prstGeom prst="rect">
            <a:avLst/>
          </a:prstGeom>
          <a:blipFill>
            <a:blip r:embed="rId4"/>
          </a:blipFill>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b="1">
                <a:solidFill>
                  <a:srgbClr val="FFFFFF"/>
                </a:solidFill>
                <a:effectLst>
                  <a:outerShdw blurRad="38100" dist="12700" dir="5400000" rotWithShape="0">
                    <a:srgbClr val="000000">
                      <a:alpha val="50000"/>
                    </a:srgbClr>
                  </a:outerShdw>
                </a:effectLst>
                <a:latin typeface="Courier New"/>
                <a:ea typeface="Courier New"/>
                <a:cs typeface="Courier New"/>
                <a:sym typeface="Courier New"/>
              </a:defRPr>
            </a:lvl1pPr>
          </a:lstStyle>
          <a:p>
            <a:r>
              <a:t>private</a:t>
            </a:r>
          </a:p>
        </p:txBody>
      </p:sp>
      <p:sp>
        <p:nvSpPr>
          <p:cNvPr id="46" name="protected"/>
          <p:cNvSpPr/>
          <p:nvPr/>
        </p:nvSpPr>
        <p:spPr>
          <a:xfrm>
            <a:off x="6991350" y="6345174"/>
            <a:ext cx="4191000" cy="2286000"/>
          </a:xfrm>
          <a:prstGeom prst="rect">
            <a:avLst/>
          </a:prstGeom>
          <a:blipFill>
            <a:blip r:embed="rId4"/>
          </a:blipFill>
          <a:ln w="381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b="1">
                <a:solidFill>
                  <a:srgbClr val="FFFFFF"/>
                </a:solidFill>
                <a:effectLst>
                  <a:outerShdw blurRad="38100" dist="12700" dir="5400000" rotWithShape="0">
                    <a:srgbClr val="000000">
                      <a:alpha val="50000"/>
                    </a:srgbClr>
                  </a:outerShdw>
                </a:effectLst>
                <a:latin typeface="Courier New"/>
                <a:ea typeface="Courier New"/>
                <a:cs typeface="Courier New"/>
                <a:sym typeface="Courier New"/>
              </a:defRPr>
            </a:lvl1pPr>
          </a:lstStyle>
          <a:p>
            <a:r>
              <a:t>protected</a:t>
            </a:r>
          </a:p>
        </p:txBody>
      </p:sp>
      <p:sp>
        <p:nvSpPr>
          <p:cNvPr id="47" name="Line"/>
          <p:cNvSpPr/>
          <p:nvPr/>
        </p:nvSpPr>
        <p:spPr>
          <a:xfrm flipV="1">
            <a:off x="5448299" y="5000573"/>
            <a:ext cx="614017" cy="1839902"/>
          </a:xfrm>
          <a:prstGeom prst="line">
            <a:avLst/>
          </a:prstGeom>
          <a:ln w="165100">
            <a:solidFill>
              <a:srgbClr val="820D00"/>
            </a:solidFill>
            <a:miter lim="400000"/>
            <a:headEnd type="stealth"/>
          </a:ln>
          <a:effectLst>
            <a:outerShdw blurRad="5461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8" name="Line"/>
          <p:cNvSpPr/>
          <p:nvPr/>
        </p:nvSpPr>
        <p:spPr>
          <a:xfrm flipH="1" flipV="1">
            <a:off x="7007748" y="4621795"/>
            <a:ext cx="1548677" cy="2272786"/>
          </a:xfrm>
          <a:prstGeom prst="line">
            <a:avLst/>
          </a:prstGeom>
          <a:ln w="165100">
            <a:solidFill>
              <a:srgbClr val="820D00"/>
            </a:solidFill>
            <a:miter lim="400000"/>
            <a:headEnd type="stealth"/>
          </a:ln>
          <a:effectLst>
            <a:outerShdw blurRad="5461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51" name="Group"/>
          <p:cNvGrpSpPr/>
          <p:nvPr/>
        </p:nvGrpSpPr>
        <p:grpSpPr>
          <a:xfrm>
            <a:off x="3158163" y="3866752"/>
            <a:ext cx="8066422" cy="1413544"/>
            <a:chOff x="0" y="0"/>
            <a:chExt cx="8066420" cy="1413543"/>
          </a:xfrm>
        </p:grpSpPr>
        <p:sp>
          <p:nvSpPr>
            <p:cNvPr id="49" name="Rounded Rectangle"/>
            <p:cNvSpPr/>
            <p:nvPr/>
          </p:nvSpPr>
          <p:spPr>
            <a:xfrm>
              <a:off x="0" y="64303"/>
              <a:ext cx="8066421" cy="1349241"/>
            </a:xfrm>
            <a:prstGeom prst="roundRect">
              <a:avLst>
                <a:gd name="adj" fmla="val 17081"/>
              </a:avLst>
            </a:prstGeom>
            <a:gradFill flip="none" rotWithShape="1">
              <a:gsLst>
                <a:gs pos="0">
                  <a:srgbClr val="FFFFFF"/>
                </a:gs>
                <a:gs pos="100000">
                  <a:srgbClr val="D1EBFE"/>
                </a:gs>
              </a:gsLst>
              <a:path path="shape">
                <a:fillToRect l="50000" t="50000" r="50000" b="50000"/>
              </a:path>
            </a:gradFill>
            <a:ln w="38100" cap="flat">
              <a:solidFill>
                <a:srgbClr val="000000"/>
              </a:solidFill>
              <a:prstDash val="solid"/>
              <a:miter lim="400000"/>
            </a:ln>
            <a:effectLst>
              <a:outerShdw blurRad="546100" dir="306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50" name="Any subclass of MyClass"/>
            <p:cNvSpPr txBox="1"/>
            <p:nvPr/>
          </p:nvSpPr>
          <p:spPr>
            <a:xfrm>
              <a:off x="360619" y="0"/>
              <a:ext cx="7565254" cy="13799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p>
              <a:pPr>
                <a:defRPr>
                  <a:solidFill>
                    <a:srgbClr val="797979"/>
                  </a:solidFill>
                </a:defRPr>
              </a:pPr>
              <a:r>
                <a:rPr sz="4600">
                  <a:solidFill>
                    <a:srgbClr val="424242"/>
                  </a:solidFill>
                </a:rPr>
                <a:t>Any subclass of</a:t>
              </a:r>
              <a:r>
                <a:rPr sz="4600"/>
                <a:t> </a:t>
              </a:r>
              <a:r>
                <a:rPr b="1">
                  <a:solidFill>
                    <a:srgbClr val="000000"/>
                  </a:solidFill>
                  <a:latin typeface="Courier New"/>
                  <a:ea typeface="Courier New"/>
                  <a:cs typeface="Courier New"/>
                  <a:sym typeface="Courier New"/>
                </a:rPr>
                <a:t>MyClass</a:t>
              </a:r>
            </a:p>
          </p:txBody>
        </p:sp>
      </p:grpSp>
      <p:sp>
        <p:nvSpPr>
          <p:cNvPr id="52" name="Line"/>
          <p:cNvSpPr/>
          <p:nvPr/>
        </p:nvSpPr>
        <p:spPr>
          <a:xfrm flipH="1">
            <a:off x="2131553" y="8116824"/>
            <a:ext cx="1545098" cy="2419350"/>
          </a:xfrm>
          <a:prstGeom prst="line">
            <a:avLst/>
          </a:prstGeom>
          <a:ln w="165100">
            <a:solidFill>
              <a:srgbClr val="820D00"/>
            </a:solidFill>
            <a:miter lim="400000"/>
            <a:headEnd type="stealth"/>
          </a:ln>
          <a:effectLst>
            <a:outerShdw blurRad="5461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55" name="Group"/>
          <p:cNvGrpSpPr/>
          <p:nvPr/>
        </p:nvGrpSpPr>
        <p:grpSpPr>
          <a:xfrm>
            <a:off x="229566" y="9717273"/>
            <a:ext cx="4360505" cy="2458096"/>
            <a:chOff x="0" y="0"/>
            <a:chExt cx="4360504" cy="2458095"/>
          </a:xfrm>
        </p:grpSpPr>
        <p:sp>
          <p:nvSpPr>
            <p:cNvPr id="53" name="Rounded Rectangle"/>
            <p:cNvSpPr/>
            <p:nvPr/>
          </p:nvSpPr>
          <p:spPr>
            <a:xfrm>
              <a:off x="0" y="189356"/>
              <a:ext cx="4360505" cy="2268740"/>
            </a:xfrm>
            <a:prstGeom prst="roundRect">
              <a:avLst>
                <a:gd name="adj" fmla="val 12480"/>
              </a:avLst>
            </a:prstGeom>
            <a:gradFill flip="none" rotWithShape="1">
              <a:gsLst>
                <a:gs pos="0">
                  <a:srgbClr val="FFFFFF"/>
                </a:gs>
                <a:gs pos="100000">
                  <a:srgbClr val="D1EBFE"/>
                </a:gs>
              </a:gsLst>
              <a:path path="shape">
                <a:fillToRect l="50000" t="50000" r="50000" b="50000"/>
              </a:path>
            </a:gradFill>
            <a:ln w="38100" cap="flat">
              <a:solidFill>
                <a:srgbClr val="000000"/>
              </a:solidFill>
              <a:prstDash val="solid"/>
              <a:miter lim="400000"/>
            </a:ln>
            <a:effectLst>
              <a:outerShdw blurRad="546100" dir="306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54" name="A client class MyClass"/>
            <p:cNvSpPr txBox="1"/>
            <p:nvPr/>
          </p:nvSpPr>
          <p:spPr>
            <a:xfrm>
              <a:off x="111619" y="0"/>
              <a:ext cx="4089587" cy="24067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p>
              <a:pPr>
                <a:defRPr>
                  <a:solidFill>
                    <a:srgbClr val="797979"/>
                  </a:solidFill>
                </a:defRPr>
              </a:pPr>
              <a:r>
                <a:t>A client class </a:t>
              </a:r>
              <a:r>
                <a:rPr b="1">
                  <a:solidFill>
                    <a:srgbClr val="000000"/>
                  </a:solidFill>
                  <a:latin typeface="Courier New"/>
                  <a:ea typeface="Courier New"/>
                  <a:cs typeface="Courier New"/>
                  <a:sym typeface="Courier New"/>
                </a:rPr>
                <a:t>MyClass</a:t>
              </a:r>
            </a:p>
          </p:txBody>
        </p:sp>
      </p:grpSp>
      <p:sp>
        <p:nvSpPr>
          <p:cNvPr id="56" name="Line"/>
          <p:cNvSpPr/>
          <p:nvPr/>
        </p:nvSpPr>
        <p:spPr>
          <a:xfrm>
            <a:off x="13243096" y="8040251"/>
            <a:ext cx="1737681" cy="2495923"/>
          </a:xfrm>
          <a:prstGeom prst="line">
            <a:avLst/>
          </a:prstGeom>
          <a:ln w="165100">
            <a:solidFill>
              <a:srgbClr val="820D00"/>
            </a:solidFill>
            <a:miter lim="400000"/>
            <a:headEnd type="stealth"/>
          </a:ln>
          <a:effectLst>
            <a:outerShdw blurRad="5461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59" name="Group"/>
          <p:cNvGrpSpPr/>
          <p:nvPr/>
        </p:nvGrpSpPr>
        <p:grpSpPr>
          <a:xfrm>
            <a:off x="13553616" y="9911430"/>
            <a:ext cx="3410851" cy="2259138"/>
            <a:chOff x="0" y="0"/>
            <a:chExt cx="3410850" cy="2259136"/>
          </a:xfrm>
        </p:grpSpPr>
        <p:sp>
          <p:nvSpPr>
            <p:cNvPr id="57" name="Rounded Rectangle"/>
            <p:cNvSpPr/>
            <p:nvPr/>
          </p:nvSpPr>
          <p:spPr>
            <a:xfrm>
              <a:off x="0" y="0"/>
              <a:ext cx="3410851" cy="2259137"/>
            </a:xfrm>
            <a:prstGeom prst="roundRect">
              <a:avLst>
                <a:gd name="adj" fmla="val 9804"/>
              </a:avLst>
            </a:prstGeom>
            <a:gradFill flip="none" rotWithShape="1">
              <a:gsLst>
                <a:gs pos="0">
                  <a:srgbClr val="FFFFFF"/>
                </a:gs>
                <a:gs pos="100000">
                  <a:srgbClr val="D1EBFE"/>
                </a:gs>
              </a:gsLst>
              <a:path path="shape">
                <a:fillToRect l="50000" t="50000" r="50000" b="50000"/>
              </a:path>
            </a:gradFill>
            <a:ln w="38100" cap="flat">
              <a:solidFill>
                <a:srgbClr val="000000"/>
              </a:solidFill>
              <a:prstDash val="solid"/>
              <a:miter lim="400000"/>
            </a:ln>
            <a:effectLst>
              <a:outerShdw blurRad="546100" dir="306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58" name="Only MyClass"/>
            <p:cNvSpPr txBox="1"/>
            <p:nvPr/>
          </p:nvSpPr>
          <p:spPr>
            <a:xfrm>
              <a:off x="87310" y="94130"/>
              <a:ext cx="3198935" cy="18826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p>
              <a:pPr>
                <a:defRPr>
                  <a:solidFill>
                    <a:srgbClr val="797979"/>
                  </a:solidFill>
                </a:defRPr>
              </a:pPr>
              <a:r>
                <a:t>Only </a:t>
              </a:r>
              <a:r>
                <a:rPr b="1">
                  <a:solidFill>
                    <a:srgbClr val="000000"/>
                  </a:solidFill>
                  <a:latin typeface="Courier New"/>
                  <a:ea typeface="Courier New"/>
                  <a:cs typeface="Courier New"/>
                  <a:sym typeface="Courier New"/>
                </a:rPr>
                <a:t>MyClass</a:t>
              </a: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40">
                                            <p:bg/>
                                          </p:spTgt>
                                        </p:tgtEl>
                                        <p:attrNameLst>
                                          <p:attrName>style.visibility</p:attrName>
                                        </p:attrNameLst>
                                      </p:cBhvr>
                                      <p:to>
                                        <p:strVal val="visible"/>
                                      </p:to>
                                    </p:set>
                                    <p:animEffect transition="in" filter="fade">
                                      <p:cBhvr>
                                        <p:cTn id="7" dur="500"/>
                                        <p:tgtEl>
                                          <p:spTgt spid="40">
                                            <p:bg/>
                                          </p:spTgt>
                                        </p:tgtEl>
                                      </p:cBhvr>
                                    </p:animEffect>
                                  </p:childTnLst>
                                </p:cTn>
                              </p:par>
                              <p:par>
                                <p:cTn id="8" presetID="10" presetClass="entr" presetSubtype="0" fill="hold" grpId="0" nodeType="withEffect">
                                  <p:stCondLst>
                                    <p:cond delay="0"/>
                                  </p:stCondLst>
                                  <p:iterate>
                                    <p:tmAbs val="0"/>
                                  </p:iterate>
                                  <p:childTnLst>
                                    <p:set>
                                      <p:cBhvr>
                                        <p:cTn id="9" fill="hold"/>
                                        <p:tgtEl>
                                          <p:spTgt spid="40">
                                            <p:txEl>
                                              <p:pRg st="0" end="0"/>
                                            </p:txEl>
                                          </p:spTgt>
                                        </p:tgtEl>
                                        <p:attrNameLst>
                                          <p:attrName>style.visibility</p:attrName>
                                        </p:attrNameLst>
                                      </p:cBhvr>
                                      <p:to>
                                        <p:strVal val="visible"/>
                                      </p:to>
                                    </p:set>
                                    <p:animEffect transition="in" filter="fade">
                                      <p:cBhvr>
                                        <p:cTn id="10" dur="500"/>
                                        <p:tgtEl>
                                          <p:spTgt spid="40">
                                            <p:txEl>
                                              <p:pRg st="0" end="0"/>
                                            </p:txEl>
                                          </p:spTgt>
                                        </p:tgtEl>
                                      </p:cBhvr>
                                    </p:animEffect>
                                  </p:childTnLst>
                                </p:cTn>
                              </p:par>
                            </p:childTnLst>
                          </p:cTn>
                        </p:par>
                        <p:par>
                          <p:cTn id="11" fill="hold">
                            <p:stCondLst>
                              <p:cond delay="500"/>
                            </p:stCondLst>
                            <p:childTnLst>
                              <p:par>
                                <p:cTn id="12" presetID="23" presetClass="entr" presetSubtype="16" fill="hold" grpId="0" nodeType="afterEffect">
                                  <p:stCondLst>
                                    <p:cond delay="300"/>
                                  </p:stCondLst>
                                  <p:iterate>
                                    <p:tmAbs val="0"/>
                                  </p:iterate>
                                  <p:childTnLst>
                                    <p:set>
                                      <p:cBhvr>
                                        <p:cTn id="13" fill="hold"/>
                                        <p:tgtEl>
                                          <p:spTgt spid="44"/>
                                        </p:tgtEl>
                                        <p:attrNameLst>
                                          <p:attrName>style.visibility</p:attrName>
                                        </p:attrNameLst>
                                      </p:cBhvr>
                                      <p:to>
                                        <p:strVal val="visible"/>
                                      </p:to>
                                    </p:set>
                                    <p:anim calcmode="lin" valueType="num">
                                      <p:cBhvr>
                                        <p:cTn id="14" dur="500" fill="hold"/>
                                        <p:tgtEl>
                                          <p:spTgt spid="44"/>
                                        </p:tgtEl>
                                        <p:attrNameLst>
                                          <p:attrName>ppt_w</p:attrName>
                                        </p:attrNameLst>
                                      </p:cBhvr>
                                      <p:tavLst>
                                        <p:tav tm="0">
                                          <p:val>
                                            <p:fltVal val="0"/>
                                          </p:val>
                                        </p:tav>
                                        <p:tav tm="100000">
                                          <p:val>
                                            <p:strVal val="#ppt_w"/>
                                          </p:val>
                                        </p:tav>
                                      </p:tavLst>
                                    </p:anim>
                                    <p:anim calcmode="lin" valueType="num">
                                      <p:cBhvr>
                                        <p:cTn id="15" dur="500" fill="hold"/>
                                        <p:tgtEl>
                                          <p:spTgt spid="44"/>
                                        </p:tgtEl>
                                        <p:attrNameLst>
                                          <p:attrName>ppt_h</p:attrName>
                                        </p:attrNameLst>
                                      </p:cBhvr>
                                      <p:tavLst>
                                        <p:tav tm="0">
                                          <p:val>
                                            <p:fltVal val="0"/>
                                          </p:val>
                                        </p:tav>
                                        <p:tav tm="100000">
                                          <p:val>
                                            <p:strVal val="#ppt_h"/>
                                          </p:val>
                                        </p:tav>
                                      </p:tavLst>
                                    </p:anim>
                                  </p:childTnLst>
                                </p:cTn>
                              </p:par>
                            </p:childTnLst>
                          </p:cTn>
                        </p:par>
                        <p:par>
                          <p:cTn id="16" fill="hold">
                            <p:stCondLst>
                              <p:cond delay="1300"/>
                            </p:stCondLst>
                            <p:childTnLst>
                              <p:par>
                                <p:cTn id="17" presetID="23" presetClass="entr" presetSubtype="16" fill="hold" grpId="0" nodeType="afterEffect">
                                  <p:stCondLst>
                                    <p:cond delay="300"/>
                                  </p:stCondLst>
                                  <p:iterate>
                                    <p:tmAbs val="0"/>
                                  </p:iterate>
                                  <p:childTnLst>
                                    <p:set>
                                      <p:cBhvr>
                                        <p:cTn id="18" fill="hold"/>
                                        <p:tgtEl>
                                          <p:spTgt spid="46"/>
                                        </p:tgtEl>
                                        <p:attrNameLst>
                                          <p:attrName>style.visibility</p:attrName>
                                        </p:attrNameLst>
                                      </p:cBhvr>
                                      <p:to>
                                        <p:strVal val="visible"/>
                                      </p:to>
                                    </p:set>
                                    <p:anim calcmode="lin" valueType="num">
                                      <p:cBhvr>
                                        <p:cTn id="19" dur="500" fill="hold"/>
                                        <p:tgtEl>
                                          <p:spTgt spid="46"/>
                                        </p:tgtEl>
                                        <p:attrNameLst>
                                          <p:attrName>ppt_w</p:attrName>
                                        </p:attrNameLst>
                                      </p:cBhvr>
                                      <p:tavLst>
                                        <p:tav tm="0">
                                          <p:val>
                                            <p:fltVal val="0"/>
                                          </p:val>
                                        </p:tav>
                                        <p:tav tm="100000">
                                          <p:val>
                                            <p:strVal val="#ppt_w"/>
                                          </p:val>
                                        </p:tav>
                                      </p:tavLst>
                                    </p:anim>
                                    <p:anim calcmode="lin" valueType="num">
                                      <p:cBhvr>
                                        <p:cTn id="20" dur="500" fill="hold"/>
                                        <p:tgtEl>
                                          <p:spTgt spid="46"/>
                                        </p:tgtEl>
                                        <p:attrNameLst>
                                          <p:attrName>ppt_h</p:attrName>
                                        </p:attrNameLst>
                                      </p:cBhvr>
                                      <p:tavLst>
                                        <p:tav tm="0">
                                          <p:val>
                                            <p:fltVal val="0"/>
                                          </p:val>
                                        </p:tav>
                                        <p:tav tm="100000">
                                          <p:val>
                                            <p:strVal val="#ppt_h"/>
                                          </p:val>
                                        </p:tav>
                                      </p:tavLst>
                                    </p:anim>
                                  </p:childTnLst>
                                </p:cTn>
                              </p:par>
                            </p:childTnLst>
                          </p:cTn>
                        </p:par>
                        <p:par>
                          <p:cTn id="21" fill="hold">
                            <p:stCondLst>
                              <p:cond delay="2100"/>
                            </p:stCondLst>
                            <p:childTnLst>
                              <p:par>
                                <p:cTn id="22" presetID="23" presetClass="entr" presetSubtype="16" fill="hold" grpId="0" nodeType="afterEffect">
                                  <p:stCondLst>
                                    <p:cond delay="300"/>
                                  </p:stCondLst>
                                  <p:iterate>
                                    <p:tmAbs val="0"/>
                                  </p:iterate>
                                  <p:childTnLst>
                                    <p:set>
                                      <p:cBhvr>
                                        <p:cTn id="23" fill="hold"/>
                                        <p:tgtEl>
                                          <p:spTgt spid="45"/>
                                        </p:tgtEl>
                                        <p:attrNameLst>
                                          <p:attrName>style.visibility</p:attrName>
                                        </p:attrNameLst>
                                      </p:cBhvr>
                                      <p:to>
                                        <p:strVal val="visible"/>
                                      </p:to>
                                    </p:set>
                                    <p:anim calcmode="lin" valueType="num">
                                      <p:cBhvr>
                                        <p:cTn id="24" dur="500" fill="hold"/>
                                        <p:tgtEl>
                                          <p:spTgt spid="45"/>
                                        </p:tgtEl>
                                        <p:attrNameLst>
                                          <p:attrName>ppt_w</p:attrName>
                                        </p:attrNameLst>
                                      </p:cBhvr>
                                      <p:tavLst>
                                        <p:tav tm="0">
                                          <p:val>
                                            <p:fltVal val="0"/>
                                          </p:val>
                                        </p:tav>
                                        <p:tav tm="100000">
                                          <p:val>
                                            <p:strVal val="#ppt_w"/>
                                          </p:val>
                                        </p:tav>
                                      </p:tavLst>
                                    </p:anim>
                                    <p:anim calcmode="lin" valueType="num">
                                      <p:cBhvr>
                                        <p:cTn id="25" dur="500" fill="hold"/>
                                        <p:tgtEl>
                                          <p:spTgt spid="45"/>
                                        </p:tgtEl>
                                        <p:attrNameLst>
                                          <p:attrName>ppt_h</p:attrName>
                                        </p:attrNameLst>
                                      </p:cBhvr>
                                      <p:tavLst>
                                        <p:tav tm="0">
                                          <p:val>
                                            <p:fltVal val="0"/>
                                          </p:val>
                                        </p:tav>
                                        <p:tav tm="100000">
                                          <p:val>
                                            <p:strVal val="#ppt_h"/>
                                          </p:val>
                                        </p:tav>
                                      </p:tavLst>
                                    </p:anim>
                                  </p:childTnLst>
                                </p:cTn>
                              </p:par>
                            </p:childTnLst>
                          </p:cTn>
                        </p:par>
                        <p:par>
                          <p:cTn id="26" fill="hold">
                            <p:stCondLst>
                              <p:cond delay="2900"/>
                            </p:stCondLst>
                            <p:childTnLst>
                              <p:par>
                                <p:cTn id="27" presetID="23" presetClass="entr" presetSubtype="16" fill="hold" grpId="0" nodeType="afterEffect">
                                  <p:stCondLst>
                                    <p:cond delay="0"/>
                                  </p:stCondLst>
                                  <p:iterate>
                                    <p:tmAbs val="0"/>
                                  </p:iterate>
                                  <p:childTnLst>
                                    <p:set>
                                      <p:cBhvr>
                                        <p:cTn id="28" fill="hold"/>
                                        <p:tgtEl>
                                          <p:spTgt spid="43"/>
                                        </p:tgtEl>
                                        <p:attrNameLst>
                                          <p:attrName>style.visibility</p:attrName>
                                        </p:attrNameLst>
                                      </p:cBhvr>
                                      <p:to>
                                        <p:strVal val="visible"/>
                                      </p:to>
                                    </p:set>
                                    <p:anim calcmode="lin" valueType="num">
                                      <p:cBhvr>
                                        <p:cTn id="29" dur="500" fill="hold"/>
                                        <p:tgtEl>
                                          <p:spTgt spid="43"/>
                                        </p:tgtEl>
                                        <p:attrNameLst>
                                          <p:attrName>ppt_w</p:attrName>
                                        </p:attrNameLst>
                                      </p:cBhvr>
                                      <p:tavLst>
                                        <p:tav tm="0">
                                          <p:val>
                                            <p:fltVal val="0"/>
                                          </p:val>
                                        </p:tav>
                                        <p:tav tm="100000">
                                          <p:val>
                                            <p:strVal val="#ppt_w"/>
                                          </p:val>
                                        </p:tav>
                                      </p:tavLst>
                                    </p:anim>
                                    <p:anim calcmode="lin" valueType="num">
                                      <p:cBhvr>
                                        <p:cTn id="30"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iterate>
                                    <p:tmAbs val="0"/>
                                  </p:iterate>
                                  <p:childTnLst>
                                    <p:set>
                                      <p:cBhvr>
                                        <p:cTn id="34" fill="hold"/>
                                        <p:tgtEl>
                                          <p:spTgt spid="55"/>
                                        </p:tgtEl>
                                        <p:attrNameLst>
                                          <p:attrName>style.visibility</p:attrName>
                                        </p:attrNameLst>
                                      </p:cBhvr>
                                      <p:to>
                                        <p:strVal val="visible"/>
                                      </p:to>
                                    </p:set>
                                    <p:anim calcmode="lin" valueType="num">
                                      <p:cBhvr>
                                        <p:cTn id="35" dur="500" fill="hold"/>
                                        <p:tgtEl>
                                          <p:spTgt spid="55"/>
                                        </p:tgtEl>
                                        <p:attrNameLst>
                                          <p:attrName>ppt_w</p:attrName>
                                        </p:attrNameLst>
                                      </p:cBhvr>
                                      <p:tavLst>
                                        <p:tav tm="0">
                                          <p:val>
                                            <p:fltVal val="0"/>
                                          </p:val>
                                        </p:tav>
                                        <p:tav tm="100000">
                                          <p:val>
                                            <p:strVal val="#ppt_w"/>
                                          </p:val>
                                        </p:tav>
                                      </p:tavLst>
                                    </p:anim>
                                    <p:anim calcmode="lin" valueType="num">
                                      <p:cBhvr>
                                        <p:cTn id="36" dur="500" fill="hold"/>
                                        <p:tgtEl>
                                          <p:spTgt spid="55"/>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18" presetClass="entr" presetSubtype="3" fill="hold" grpId="0" nodeType="afterEffect">
                                  <p:stCondLst>
                                    <p:cond delay="300"/>
                                  </p:stCondLst>
                                  <p:iterate>
                                    <p:tmAbs val="0"/>
                                  </p:iterate>
                                  <p:childTnLst>
                                    <p:set>
                                      <p:cBhvr>
                                        <p:cTn id="39" fill="hold"/>
                                        <p:tgtEl>
                                          <p:spTgt spid="52"/>
                                        </p:tgtEl>
                                        <p:attrNameLst>
                                          <p:attrName>style.visibility</p:attrName>
                                        </p:attrNameLst>
                                      </p:cBhvr>
                                      <p:to>
                                        <p:strVal val="visible"/>
                                      </p:to>
                                    </p:set>
                                    <p:animEffect transition="in" filter="strips(upRight)">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iterate>
                                    <p:tmAbs val="0"/>
                                  </p:iterate>
                                  <p:childTnLst>
                                    <p:set>
                                      <p:cBhvr>
                                        <p:cTn id="44" fill="hold"/>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childTnLst>
                                </p:cTn>
                              </p:par>
                            </p:childTnLst>
                          </p:cTn>
                        </p:par>
                        <p:par>
                          <p:cTn id="47" fill="hold">
                            <p:stCondLst>
                              <p:cond delay="500"/>
                            </p:stCondLst>
                            <p:childTnLst>
                              <p:par>
                                <p:cTn id="48" presetID="18" presetClass="entr" presetSubtype="12" fill="hold" grpId="0" nodeType="afterEffect">
                                  <p:stCondLst>
                                    <p:cond delay="300"/>
                                  </p:stCondLst>
                                  <p:iterate>
                                    <p:tmAbs val="0"/>
                                  </p:iterate>
                                  <p:childTnLst>
                                    <p:set>
                                      <p:cBhvr>
                                        <p:cTn id="49" fill="hold"/>
                                        <p:tgtEl>
                                          <p:spTgt spid="47"/>
                                        </p:tgtEl>
                                        <p:attrNameLst>
                                          <p:attrName>style.visibility</p:attrName>
                                        </p:attrNameLst>
                                      </p:cBhvr>
                                      <p:to>
                                        <p:strVal val="visible"/>
                                      </p:to>
                                    </p:set>
                                    <p:animEffect transition="in" filter="strips(downLeft)">
                                      <p:cBhvr>
                                        <p:cTn id="50" dur="500"/>
                                        <p:tgtEl>
                                          <p:spTgt spid="47"/>
                                        </p:tgtEl>
                                      </p:cBhvr>
                                    </p:animEffect>
                                  </p:childTnLst>
                                </p:cTn>
                              </p:par>
                            </p:childTnLst>
                          </p:cTn>
                        </p:par>
                        <p:par>
                          <p:cTn id="51" fill="hold">
                            <p:stCondLst>
                              <p:cond delay="1300"/>
                            </p:stCondLst>
                            <p:childTnLst>
                              <p:par>
                                <p:cTn id="52" presetID="18" presetClass="entr" presetSubtype="6" fill="hold" grpId="0" nodeType="afterEffect">
                                  <p:stCondLst>
                                    <p:cond delay="0"/>
                                  </p:stCondLst>
                                  <p:iterate>
                                    <p:tmAbs val="0"/>
                                  </p:iterate>
                                  <p:childTnLst>
                                    <p:set>
                                      <p:cBhvr>
                                        <p:cTn id="53" fill="hold"/>
                                        <p:tgtEl>
                                          <p:spTgt spid="48"/>
                                        </p:tgtEl>
                                        <p:attrNameLst>
                                          <p:attrName>style.visibility</p:attrName>
                                        </p:attrNameLst>
                                      </p:cBhvr>
                                      <p:to>
                                        <p:strVal val="visible"/>
                                      </p:to>
                                    </p:set>
                                    <p:animEffect transition="in" filter="strips(downRight)">
                                      <p:cBhvr>
                                        <p:cTn id="54" dur="500"/>
                                        <p:tgtEl>
                                          <p:spTgt spid="48"/>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iterate>
                                    <p:tmAbs val="0"/>
                                  </p:iterate>
                                  <p:childTnLst>
                                    <p:set>
                                      <p:cBhvr>
                                        <p:cTn id="58" fill="hold"/>
                                        <p:tgtEl>
                                          <p:spTgt spid="59"/>
                                        </p:tgtEl>
                                        <p:attrNameLst>
                                          <p:attrName>style.visibility</p:attrName>
                                        </p:attrNameLst>
                                      </p:cBhvr>
                                      <p:to>
                                        <p:strVal val="visible"/>
                                      </p:to>
                                    </p:set>
                                    <p:anim calcmode="lin" valueType="num">
                                      <p:cBhvr>
                                        <p:cTn id="59" dur="500" fill="hold"/>
                                        <p:tgtEl>
                                          <p:spTgt spid="59"/>
                                        </p:tgtEl>
                                        <p:attrNameLst>
                                          <p:attrName>ppt_w</p:attrName>
                                        </p:attrNameLst>
                                      </p:cBhvr>
                                      <p:tavLst>
                                        <p:tav tm="0">
                                          <p:val>
                                            <p:fltVal val="0"/>
                                          </p:val>
                                        </p:tav>
                                        <p:tav tm="100000">
                                          <p:val>
                                            <p:strVal val="#ppt_w"/>
                                          </p:val>
                                        </p:tav>
                                      </p:tavLst>
                                    </p:anim>
                                    <p:anim calcmode="lin" valueType="num">
                                      <p:cBhvr>
                                        <p:cTn id="60" dur="500" fill="hold"/>
                                        <p:tgtEl>
                                          <p:spTgt spid="59"/>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18" presetClass="entr" presetSubtype="9" fill="hold" grpId="0" nodeType="afterEffect">
                                  <p:stCondLst>
                                    <p:cond delay="300"/>
                                  </p:stCondLst>
                                  <p:iterate>
                                    <p:tmAbs val="0"/>
                                  </p:iterate>
                                  <p:childTnLst>
                                    <p:set>
                                      <p:cBhvr>
                                        <p:cTn id="63" fill="hold"/>
                                        <p:tgtEl>
                                          <p:spTgt spid="56"/>
                                        </p:tgtEl>
                                        <p:attrNameLst>
                                          <p:attrName>style.visibility</p:attrName>
                                        </p:attrNameLst>
                                      </p:cBhvr>
                                      <p:to>
                                        <p:strVal val="visible"/>
                                      </p:to>
                                    </p:set>
                                    <p:animEffect transition="in" filter="strips(upLeft)">
                                      <p:cBhvr>
                                        <p:cTn id="6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bldLvl="5" animBg="1" advAuto="0"/>
      <p:bldP spid="43" grpId="0" animBg="1" advAuto="0"/>
      <p:bldP spid="44" grpId="0" animBg="1" advAuto="0"/>
      <p:bldP spid="45" grpId="0" animBg="1" advAuto="0"/>
      <p:bldP spid="46" grpId="0" animBg="1" advAuto="0"/>
      <p:bldP spid="47" grpId="0" animBg="1" advAuto="0"/>
      <p:bldP spid="48" grpId="0" animBg="1" advAuto="0"/>
      <p:bldP spid="51" grpId="0" animBg="1" advAuto="0"/>
      <p:bldP spid="52" grpId="0" animBg="1" advAuto="0"/>
      <p:bldP spid="55" grpId="0" animBg="1" advAuto="0"/>
      <p:bldP spid="56" grpId="0" animBg="1" advAuto="0"/>
      <p:bldP spid="59"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Designing a Base Class"/>
          <p:cNvSpPr txBox="1">
            <a:spLocks noGrp="1"/>
          </p:cNvSpPr>
          <p:nvPr>
            <p:ph type="title"/>
          </p:nvPr>
        </p:nvSpPr>
        <p:spPr>
          <a:prstGeom prst="rect">
            <a:avLst/>
          </a:prstGeom>
        </p:spPr>
        <p:txBody>
          <a:bodyPr/>
          <a:lstStyle/>
          <a:p>
            <a:r>
              <a:t>Designing a Base Class</a:t>
            </a:r>
          </a:p>
        </p:txBody>
      </p:sp>
      <p:sp>
        <p:nvSpPr>
          <p:cNvPr id="64" name="Rectangle"/>
          <p:cNvSpPr/>
          <p:nvPr/>
        </p:nvSpPr>
        <p:spPr>
          <a:xfrm>
            <a:off x="361949" y="2727325"/>
            <a:ext cx="11354462" cy="9946259"/>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65" name="template&lt;class ItemType&gt;…"/>
          <p:cNvSpPr/>
          <p:nvPr/>
        </p:nvSpPr>
        <p:spPr>
          <a:xfrm>
            <a:off x="570441" y="2727325"/>
            <a:ext cx="11020029" cy="10110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template</a:t>
            </a:r>
            <a:r>
              <a:rPr sz="2200" dirty="0"/>
              <a:t>&lt;</a:t>
            </a:r>
            <a:r>
              <a:rPr sz="2200" dirty="0">
                <a:solidFill>
                  <a:srgbClr val="BB2CA2"/>
                </a:solidFill>
              </a:rPr>
              <a:t>class</a:t>
            </a:r>
            <a:r>
              <a:rPr sz="2200" dirty="0"/>
              <a:t> ItemType&gt;</a:t>
            </a:r>
          </a:p>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class</a:t>
            </a:r>
            <a:r>
              <a:rPr sz="2200" dirty="0"/>
              <a:t> LinkedList : </a:t>
            </a:r>
            <a:r>
              <a:rPr sz="2200" dirty="0">
                <a:solidFill>
                  <a:srgbClr val="BB2CA2"/>
                </a:solidFill>
              </a:rPr>
              <a:t>public</a:t>
            </a:r>
            <a:r>
              <a:rPr sz="2200" dirty="0"/>
              <a:t> </a:t>
            </a:r>
            <a:r>
              <a:rPr sz="2200" dirty="0" err="1">
                <a:solidFill>
                  <a:srgbClr val="4F8187"/>
                </a:solidFill>
              </a:rPr>
              <a:t>ListInterface</a:t>
            </a:r>
            <a:r>
              <a:rPr sz="2200" dirty="0"/>
              <a:t>&lt;ItemType&gt;</a:t>
            </a:r>
          </a:p>
          <a:p>
            <a:pPr algn="l" defTabSz="1028700">
              <a:spcBef>
                <a:spcPts val="300"/>
              </a:spcBef>
              <a:tabLst>
                <a:tab pos="558800" algn="l"/>
              </a:tabLst>
              <a:defRPr sz="2400" b="1">
                <a:latin typeface="Menlo Regular"/>
                <a:ea typeface="Menlo Regular"/>
                <a:cs typeface="Menlo Regular"/>
                <a:sym typeface="Menlo Regular"/>
              </a:defRPr>
            </a:pPr>
            <a:r>
              <a:rPr sz="2200" dirty="0"/>
              <a:t>{</a:t>
            </a:r>
          </a:p>
          <a:p>
            <a:pPr algn="l" defTabSz="1028700">
              <a:spcBef>
                <a:spcPts val="300"/>
              </a:spcBef>
              <a:tabLst>
                <a:tab pos="558800" algn="l"/>
              </a:tabLst>
              <a:defRPr sz="2400" b="1">
                <a:solidFill>
                  <a:srgbClr val="BB2CA2"/>
                </a:solidFill>
                <a:latin typeface="Menlo Regular"/>
                <a:ea typeface="Menlo Regular"/>
                <a:cs typeface="Menlo Regular"/>
                <a:sym typeface="Menlo Regular"/>
              </a:defRPr>
            </a:pPr>
            <a:r>
              <a:rPr sz="2200" dirty="0"/>
              <a:t>private</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4F8187"/>
                </a:solidFill>
              </a:rPr>
              <a:t>Node</a:t>
            </a:r>
            <a:r>
              <a:rPr sz="2200" dirty="0">
                <a:solidFill>
                  <a:srgbClr val="000000"/>
                </a:solidFill>
              </a:rPr>
              <a:t>&lt;ItemType&gt;* </a:t>
            </a:r>
            <a:r>
              <a:rPr sz="2200" dirty="0" err="1">
                <a:solidFill>
                  <a:srgbClr val="000000"/>
                </a:solidFill>
              </a:rPr>
              <a:t>headPtr</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4F8187"/>
                </a:solidFill>
              </a:rPr>
              <a:t>Node</a:t>
            </a:r>
            <a:r>
              <a:rPr sz="2200" dirty="0">
                <a:solidFill>
                  <a:srgbClr val="000000"/>
                </a:solidFill>
              </a:rPr>
              <a:t>&lt;ItemType&gt;* </a:t>
            </a:r>
            <a:r>
              <a:rPr sz="2200" dirty="0" err="1">
                <a:solidFill>
                  <a:srgbClr val="000000"/>
                </a:solidFill>
              </a:rPr>
              <a:t>tailPtr</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BB2CA2"/>
                </a:solidFill>
              </a:rPr>
              <a:t>int</a:t>
            </a:r>
            <a:r>
              <a:rPr sz="2200" dirty="0">
                <a:solidFill>
                  <a:srgbClr val="000000"/>
                </a:solidFill>
              </a:rPr>
              <a:t> </a:t>
            </a:r>
            <a:r>
              <a:rPr sz="2200" dirty="0" err="1">
                <a:solidFill>
                  <a:srgbClr val="000000"/>
                </a:solidFill>
              </a:rPr>
              <a:t>itemCount</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endParaRPr sz="2200" dirty="0">
              <a:solidFill>
                <a:srgbClr val="000000"/>
              </a:solidFill>
            </a:endParaRPr>
          </a:p>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protected</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4F8187"/>
                </a:solidFill>
              </a:rPr>
              <a:t>Node</a:t>
            </a:r>
            <a:r>
              <a:rPr sz="2200" dirty="0"/>
              <a:t>&lt;ItemType&gt;* </a:t>
            </a:r>
            <a:r>
              <a:rPr sz="2200" dirty="0" err="1"/>
              <a:t>getNodeAt</a:t>
            </a:r>
            <a:r>
              <a:rPr sz="2200" dirty="0"/>
              <a:t>(</a:t>
            </a:r>
            <a:r>
              <a:rPr sz="2200" dirty="0">
                <a:solidFill>
                  <a:srgbClr val="BB2CA2"/>
                </a:solidFill>
              </a:rPr>
              <a:t>int</a:t>
            </a:r>
            <a:r>
              <a:rPr sz="2200" dirty="0"/>
              <a:t> position) </a:t>
            </a:r>
            <a:r>
              <a:rPr sz="2200" dirty="0">
                <a:solidFill>
                  <a:srgbClr val="BB2CA2"/>
                </a:solidFill>
              </a:rPr>
              <a:t>const</a:t>
            </a:r>
            <a:r>
              <a:rPr sz="2200" dirty="0"/>
              <a:t>;</a:t>
            </a:r>
          </a:p>
          <a:p>
            <a:pPr algn="l" defTabSz="1028700">
              <a:spcBef>
                <a:spcPts val="300"/>
              </a:spcBef>
              <a:tabLst>
                <a:tab pos="558800" algn="l"/>
              </a:tabLst>
              <a:defRPr sz="2400" b="1">
                <a:latin typeface="Menlo Regular"/>
                <a:ea typeface="Menlo Regular"/>
                <a:cs typeface="Menlo Regular"/>
                <a:sym typeface="Menlo Regular"/>
              </a:defRPr>
            </a:pPr>
            <a:endParaRPr sz="2200" dirty="0"/>
          </a:p>
          <a:p>
            <a:pPr algn="l" defTabSz="1028700">
              <a:spcBef>
                <a:spcPts val="300"/>
              </a:spcBef>
              <a:tabLst>
                <a:tab pos="558800" algn="l"/>
              </a:tabLst>
              <a:defRPr sz="2400" b="1">
                <a:solidFill>
                  <a:srgbClr val="BB2CA2"/>
                </a:solidFill>
                <a:latin typeface="Menlo Regular"/>
                <a:ea typeface="Menlo Regular"/>
                <a:cs typeface="Menlo Regular"/>
                <a:sym typeface="Menlo Regular"/>
              </a:defRPr>
            </a:pPr>
            <a:r>
              <a:rPr sz="2200" dirty="0"/>
              <a:t>public</a:t>
            </a:r>
            <a:r>
              <a:rPr sz="2200" dirty="0">
                <a:solidFill>
                  <a:srgbClr val="000000"/>
                </a:solidFill>
              </a:rPr>
              <a:t>:</a:t>
            </a:r>
          </a:p>
          <a:p>
            <a:pPr algn="l" defTabSz="1028700">
              <a:spcBef>
                <a:spcPts val="300"/>
              </a:spcBef>
              <a:tabLst>
                <a:tab pos="558800" algn="l"/>
              </a:tabLst>
              <a:defRPr sz="2400" b="1">
                <a:latin typeface="Menlo Regular"/>
                <a:ea typeface="Menlo Regular"/>
                <a:cs typeface="Menlo Regular"/>
                <a:sym typeface="Menlo Regular"/>
              </a:defRPr>
            </a:pPr>
            <a:r>
              <a:rPr sz="2200" dirty="0"/>
              <a:t>   LinkedList();</a:t>
            </a:r>
          </a:p>
          <a:p>
            <a:pPr algn="l" defTabSz="1028700">
              <a:spcBef>
                <a:spcPts val="300"/>
              </a:spcBef>
              <a:tabLst>
                <a:tab pos="558800" algn="l"/>
              </a:tabLst>
              <a:defRPr sz="2400" b="1">
                <a:latin typeface="Menlo Regular"/>
                <a:ea typeface="Menlo Regular"/>
                <a:cs typeface="Menlo Regular"/>
                <a:sym typeface="Menlo Regular"/>
              </a:defRPr>
            </a:pPr>
            <a:r>
              <a:rPr sz="2200" dirty="0"/>
              <a:t>   LinkedList(</a:t>
            </a:r>
            <a:r>
              <a:rPr sz="2200" dirty="0">
                <a:solidFill>
                  <a:srgbClr val="BB2CA2"/>
                </a:solidFill>
              </a:rPr>
              <a:t>const</a:t>
            </a:r>
            <a:r>
              <a:rPr sz="2200" dirty="0"/>
              <a:t> </a:t>
            </a:r>
            <a:r>
              <a:rPr sz="2200" dirty="0">
                <a:solidFill>
                  <a:srgbClr val="4F8187"/>
                </a:solidFill>
              </a:rPr>
              <a:t>LinkedList</a:t>
            </a:r>
            <a:r>
              <a:rPr sz="2200" dirty="0"/>
              <a:t>&lt;ItemType&gt;&amp; </a:t>
            </a:r>
            <a:r>
              <a:rPr sz="2200" dirty="0" err="1"/>
              <a:t>aList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virtual</a:t>
            </a:r>
            <a:r>
              <a:rPr sz="2200" dirty="0"/>
              <a:t> ~LinkedList();</a:t>
            </a:r>
          </a:p>
          <a:p>
            <a:pPr algn="l" defTabSz="1028700">
              <a:spcBef>
                <a:spcPts val="300"/>
              </a:spcBef>
              <a:tabLst>
                <a:tab pos="558800" algn="l"/>
              </a:tabLst>
              <a:defRPr sz="2400" b="1">
                <a:latin typeface="Menlo Regular"/>
                <a:ea typeface="Menlo Regular"/>
                <a:cs typeface="Menlo Regular"/>
                <a:sym typeface="Menlo Regular"/>
              </a:defRPr>
            </a:pPr>
            <a:endParaRPr sz="2200" dirty="0"/>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a:t>
            </a:r>
            <a:r>
              <a:rPr sz="2200" dirty="0" err="1"/>
              <a:t>isEmpty</a:t>
            </a:r>
            <a:r>
              <a:rPr sz="2200" dirty="0"/>
              <a:t>() </a:t>
            </a:r>
            <a:r>
              <a:rPr sz="2200" dirty="0">
                <a:solidFill>
                  <a:srgbClr val="BB2CA2"/>
                </a:solidFill>
              </a:rPr>
              <a:t>const </a:t>
            </a:r>
            <a:r>
              <a:rPr sz="2200" dirty="0" err="1">
                <a:solidFill>
                  <a:srgbClr val="BB2CA2"/>
                </a:solidFill>
              </a:rPr>
              <a:t>noexcept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int</a:t>
            </a:r>
            <a:r>
              <a:rPr sz="2200" dirty="0"/>
              <a:t> </a:t>
            </a:r>
            <a:r>
              <a:rPr sz="2200" dirty="0" err="1"/>
              <a:t>getLength</a:t>
            </a:r>
            <a:r>
              <a:rPr sz="2200" dirty="0"/>
              <a:t>() </a:t>
            </a:r>
            <a:r>
              <a:rPr sz="2200" dirty="0">
                <a:solidFill>
                  <a:srgbClr val="BB2CA2"/>
                </a:solidFill>
              </a:rPr>
              <a:t>const </a:t>
            </a:r>
            <a:r>
              <a:rPr sz="2200" dirty="0" err="1">
                <a:solidFill>
                  <a:srgbClr val="BB2CA2"/>
                </a:solidFill>
              </a:rPr>
              <a:t>noexcept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insert(</a:t>
            </a:r>
            <a:r>
              <a:rPr sz="2200" dirty="0">
                <a:solidFill>
                  <a:srgbClr val="BB2CA2"/>
                </a:solidFill>
              </a:rPr>
              <a:t>int</a:t>
            </a:r>
            <a:r>
              <a:rPr sz="2200" dirty="0"/>
              <a:t> </a:t>
            </a:r>
            <a:r>
              <a:rPr sz="2200" dirty="0" err="1"/>
              <a:t>newPosition</a:t>
            </a:r>
            <a:r>
              <a:rPr sz="2200" dirty="0"/>
              <a:t>, </a:t>
            </a:r>
            <a:r>
              <a:rPr sz="2200" dirty="0">
                <a:solidFill>
                  <a:srgbClr val="BB2CA2"/>
                </a:solidFill>
              </a:rPr>
              <a:t>const</a:t>
            </a:r>
            <a:r>
              <a:rPr sz="2200" dirty="0"/>
              <a:t> ItemType&amp; </a:t>
            </a:r>
            <a:r>
              <a:rPr sz="2200" dirty="0" err="1"/>
              <a:t>someItem</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remove(</a:t>
            </a:r>
            <a:r>
              <a:rPr sz="2200" dirty="0">
                <a:solidFill>
                  <a:srgbClr val="BB2CA2"/>
                </a:solidFill>
              </a:rPr>
              <a:t>int</a:t>
            </a:r>
            <a:r>
              <a:rPr sz="2200" dirty="0"/>
              <a:t> position);</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void</a:t>
            </a:r>
            <a:r>
              <a:rPr sz="2200" dirty="0"/>
              <a:t> clear();</a:t>
            </a:r>
          </a:p>
          <a:p>
            <a:pPr algn="l" defTabSz="1028700">
              <a:spcBef>
                <a:spcPts val="300"/>
              </a:spcBef>
              <a:tabLst>
                <a:tab pos="558800" algn="l"/>
              </a:tabLst>
              <a:defRPr sz="2400" b="1">
                <a:latin typeface="Menlo Regular"/>
                <a:ea typeface="Menlo Regular"/>
                <a:cs typeface="Menlo Regular"/>
                <a:sym typeface="Menlo Regular"/>
              </a:defRPr>
            </a:pPr>
            <a:r>
              <a:rPr sz="2200" dirty="0"/>
              <a:t>   ItemType </a:t>
            </a:r>
            <a:r>
              <a:rPr sz="2200" dirty="0" err="1"/>
              <a:t>getEntry</a:t>
            </a:r>
            <a:r>
              <a:rPr sz="2200" dirty="0"/>
              <a:t>(</a:t>
            </a:r>
            <a:r>
              <a:rPr sz="2200" dirty="0">
                <a:solidFill>
                  <a:srgbClr val="BB2CA2"/>
                </a:solidFill>
              </a:rPr>
              <a:t>int</a:t>
            </a:r>
            <a:r>
              <a:rPr sz="2200" dirty="0"/>
              <a:t> position) </a:t>
            </a:r>
            <a:r>
              <a:rPr sz="2200" dirty="0">
                <a:solidFill>
                  <a:srgbClr val="BB2CA2"/>
                </a:solidFill>
              </a:rPr>
              <a:t>const;</a:t>
            </a:r>
            <a:r>
              <a:rPr sz="2200" dirty="0"/>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void</a:t>
            </a:r>
            <a:r>
              <a:rPr sz="2200" dirty="0"/>
              <a:t> </a:t>
            </a:r>
            <a:r>
              <a:rPr sz="2200" dirty="0" err="1"/>
              <a:t>setEntry</a:t>
            </a:r>
            <a:r>
              <a:rPr sz="2200" dirty="0"/>
              <a:t>(</a:t>
            </a:r>
            <a:r>
              <a:rPr sz="2200" dirty="0">
                <a:solidFill>
                  <a:srgbClr val="BB2CA2"/>
                </a:solidFill>
              </a:rPr>
              <a:t>int</a:t>
            </a:r>
            <a:r>
              <a:rPr sz="2200" dirty="0"/>
              <a:t> position, </a:t>
            </a:r>
            <a:r>
              <a:rPr sz="2200" dirty="0">
                <a:solidFill>
                  <a:srgbClr val="BB2CA2"/>
                </a:solidFill>
              </a:rPr>
              <a:t>const</a:t>
            </a:r>
            <a:r>
              <a:rPr sz="2200" dirty="0"/>
              <a:t> ItemType&amp; </a:t>
            </a:r>
            <a:r>
              <a:rPr sz="2200" dirty="0" err="1"/>
              <a:t>someItem</a:t>
            </a:r>
            <a:r>
              <a:rPr sz="2200" dirty="0"/>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t>// end LinkedList</a:t>
            </a:r>
          </a:p>
        </p:txBody>
      </p:sp>
    </p:spTree>
  </p:cSld>
  <p:clrMapOvr>
    <a:masterClrMapping/>
  </p:clrMapOvr>
  <mc:AlternateContent xmlns:mc="http://schemas.openxmlformats.org/markup-compatibility/2006" xmlns:p14="http://schemas.microsoft.com/office/powerpoint/2010/main">
    <mc:Choice Requires="p14">
      <p:transition spd="med">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63"/>
                                        </p:tgtEl>
                                        <p:attrNameLst>
                                          <p:attrName>style.visibility</p:attrName>
                                        </p:attrNameLst>
                                      </p:cBhvr>
                                      <p:to>
                                        <p:strVal val="visible"/>
                                      </p:to>
                                    </p:set>
                                    <p:anim calcmode="lin" valueType="num">
                                      <p:cBhvr>
                                        <p:cTn id="7" dur="1000" fill="hold"/>
                                        <p:tgtEl>
                                          <p:spTgt spid="63"/>
                                        </p:tgtEl>
                                        <p:attrNameLst>
                                          <p:attrName>ppt_w</p:attrName>
                                        </p:attrNameLst>
                                      </p:cBhvr>
                                      <p:tavLst>
                                        <p:tav tm="0">
                                          <p:val>
                                            <p:strVal val="4*#ppt_w"/>
                                          </p:val>
                                        </p:tav>
                                        <p:tav tm="100000">
                                          <p:val>
                                            <p:strVal val="#ppt_w"/>
                                          </p:val>
                                        </p:tav>
                                      </p:tavLst>
                                    </p:anim>
                                    <p:anim calcmode="lin" valueType="num">
                                      <p:cBhvr>
                                        <p:cTn id="8" dur="1000" fill="hold"/>
                                        <p:tgtEl>
                                          <p:spTgt spid="63"/>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16" fill="hold" grpId="0" nodeType="afterEffect">
                                  <p:stCondLst>
                                    <p:cond delay="0"/>
                                  </p:stCondLst>
                                  <p:iterate>
                                    <p:tmAbs val="0"/>
                                  </p:iterate>
                                  <p:childTnLst>
                                    <p:set>
                                      <p:cBhvr>
                                        <p:cTn id="11" fill="hold"/>
                                        <p:tgtEl>
                                          <p:spTgt spid="64"/>
                                        </p:tgtEl>
                                        <p:attrNameLst>
                                          <p:attrName>style.visibility</p:attrName>
                                        </p:attrNameLst>
                                      </p:cBhvr>
                                      <p:to>
                                        <p:strVal val="visible"/>
                                      </p:to>
                                    </p:set>
                                    <p:anim calcmode="lin" valueType="num">
                                      <p:cBhvr>
                                        <p:cTn id="12" dur="500" fill="hold"/>
                                        <p:tgtEl>
                                          <p:spTgt spid="64"/>
                                        </p:tgtEl>
                                        <p:attrNameLst>
                                          <p:attrName>ppt_w</p:attrName>
                                        </p:attrNameLst>
                                      </p:cBhvr>
                                      <p:tavLst>
                                        <p:tav tm="0">
                                          <p:val>
                                            <p:fltVal val="0"/>
                                          </p:val>
                                        </p:tav>
                                        <p:tav tm="100000">
                                          <p:val>
                                            <p:strVal val="#ppt_w"/>
                                          </p:val>
                                        </p:tav>
                                      </p:tavLst>
                                    </p:anim>
                                    <p:anim calcmode="lin" valueType="num">
                                      <p:cBhvr>
                                        <p:cTn id="13" dur="500" fill="hold"/>
                                        <p:tgtEl>
                                          <p:spTgt spid="64"/>
                                        </p:tgtEl>
                                        <p:attrNameLst>
                                          <p:attrName>ppt_h</p:attrName>
                                        </p:attrNameLst>
                                      </p:cBhvr>
                                      <p:tavLst>
                                        <p:tav tm="0">
                                          <p:val>
                                            <p:fltVal val="0"/>
                                          </p:val>
                                        </p:tav>
                                        <p:tav tm="100000">
                                          <p:val>
                                            <p:strVal val="#ppt_h"/>
                                          </p:val>
                                        </p:tav>
                                      </p:tavLst>
                                    </p:anim>
                                  </p:childTnLst>
                                </p:cTn>
                              </p:par>
                            </p:childTnLst>
                          </p:cTn>
                        </p:par>
                        <p:par>
                          <p:cTn id="14" fill="hold">
                            <p:stCondLst>
                              <p:cond delay="1500"/>
                            </p:stCondLst>
                            <p:childTnLst>
                              <p:par>
                                <p:cTn id="15" presetID="1" presetClass="entr" presetSubtype="0" fill="hold" grpId="0" nodeType="afterEffect">
                                  <p:stCondLst>
                                    <p:cond delay="0"/>
                                  </p:stCondLst>
                                  <p:iterate type="lt">
                                    <p:tmAbs val="100"/>
                                  </p:iterate>
                                  <p:childTnLst>
                                    <p:set>
                                      <p:cBhvr>
                                        <p:cTn id="16" fill="hold"/>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advAuto="0"/>
      <p:bldP spid="64" grpId="0" animBg="1" advAuto="0"/>
      <p:bldP spid="65"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Designing a Base Class"/>
          <p:cNvSpPr txBox="1">
            <a:spLocks noGrp="1"/>
          </p:cNvSpPr>
          <p:nvPr>
            <p:ph type="title"/>
          </p:nvPr>
        </p:nvSpPr>
        <p:spPr>
          <a:prstGeom prst="rect">
            <a:avLst/>
          </a:prstGeom>
        </p:spPr>
        <p:txBody>
          <a:bodyPr/>
          <a:lstStyle/>
          <a:p>
            <a:r>
              <a:t>Designing a Base Class</a:t>
            </a:r>
          </a:p>
        </p:txBody>
      </p:sp>
      <p:sp>
        <p:nvSpPr>
          <p:cNvPr id="70" name="Rectangle"/>
          <p:cNvSpPr/>
          <p:nvPr/>
        </p:nvSpPr>
        <p:spPr>
          <a:xfrm>
            <a:off x="403225" y="2514601"/>
            <a:ext cx="11354462" cy="10156930"/>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71" name="template&lt;class ItemType&gt;…"/>
          <p:cNvSpPr/>
          <p:nvPr/>
        </p:nvSpPr>
        <p:spPr>
          <a:xfrm>
            <a:off x="570441" y="2561070"/>
            <a:ext cx="11020029" cy="10110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template</a:t>
            </a:r>
            <a:r>
              <a:rPr sz="2200" dirty="0"/>
              <a:t>&lt;</a:t>
            </a:r>
            <a:r>
              <a:rPr sz="2200" dirty="0">
                <a:solidFill>
                  <a:srgbClr val="BB2CA2"/>
                </a:solidFill>
              </a:rPr>
              <a:t>class</a:t>
            </a:r>
            <a:r>
              <a:rPr sz="2200" dirty="0"/>
              <a:t> ItemType&gt;</a:t>
            </a:r>
          </a:p>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class</a:t>
            </a:r>
            <a:r>
              <a:rPr sz="2200" dirty="0"/>
              <a:t> LinkedList : </a:t>
            </a:r>
            <a:r>
              <a:rPr sz="2200" dirty="0">
                <a:solidFill>
                  <a:srgbClr val="BB2CA2"/>
                </a:solidFill>
              </a:rPr>
              <a:t>public</a:t>
            </a:r>
            <a:r>
              <a:rPr sz="2200" dirty="0"/>
              <a:t> </a:t>
            </a:r>
            <a:r>
              <a:rPr sz="2200" dirty="0" err="1">
                <a:solidFill>
                  <a:srgbClr val="4F8187"/>
                </a:solidFill>
              </a:rPr>
              <a:t>ListInterface</a:t>
            </a:r>
            <a:r>
              <a:rPr sz="2200" dirty="0"/>
              <a:t>&lt;ItemType&gt;</a:t>
            </a:r>
          </a:p>
          <a:p>
            <a:pPr algn="l" defTabSz="1028700">
              <a:spcBef>
                <a:spcPts val="300"/>
              </a:spcBef>
              <a:tabLst>
                <a:tab pos="558800" algn="l"/>
              </a:tabLst>
              <a:defRPr sz="2400" b="1">
                <a:latin typeface="Menlo Regular"/>
                <a:ea typeface="Menlo Regular"/>
                <a:cs typeface="Menlo Regular"/>
                <a:sym typeface="Menlo Regular"/>
              </a:defRPr>
            </a:pPr>
            <a:r>
              <a:rPr sz="2200" dirty="0"/>
              <a:t>{</a:t>
            </a:r>
          </a:p>
          <a:p>
            <a:pPr algn="l" defTabSz="1028700">
              <a:spcBef>
                <a:spcPts val="300"/>
              </a:spcBef>
              <a:tabLst>
                <a:tab pos="558800" algn="l"/>
              </a:tabLst>
              <a:defRPr sz="2400" b="1">
                <a:solidFill>
                  <a:srgbClr val="BB2CA2"/>
                </a:solidFill>
                <a:latin typeface="Menlo Regular"/>
                <a:ea typeface="Menlo Regular"/>
                <a:cs typeface="Menlo Regular"/>
                <a:sym typeface="Menlo Regular"/>
              </a:defRPr>
            </a:pPr>
            <a:r>
              <a:rPr sz="2200" dirty="0"/>
              <a:t>private</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4F8187"/>
                </a:solidFill>
              </a:rPr>
              <a:t>Node</a:t>
            </a:r>
            <a:r>
              <a:rPr sz="2200" dirty="0">
                <a:solidFill>
                  <a:srgbClr val="000000"/>
                </a:solidFill>
              </a:rPr>
              <a:t>&lt;ItemType&gt;* </a:t>
            </a:r>
            <a:r>
              <a:rPr sz="2200" dirty="0" err="1">
                <a:solidFill>
                  <a:srgbClr val="000000"/>
                </a:solidFill>
              </a:rPr>
              <a:t>headPtr</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4F8187"/>
                </a:solidFill>
              </a:rPr>
              <a:t>Node</a:t>
            </a:r>
            <a:r>
              <a:rPr sz="2200" dirty="0">
                <a:solidFill>
                  <a:srgbClr val="000000"/>
                </a:solidFill>
              </a:rPr>
              <a:t>&lt;ItemType&gt;* </a:t>
            </a:r>
            <a:r>
              <a:rPr sz="2200" dirty="0" err="1">
                <a:solidFill>
                  <a:srgbClr val="000000"/>
                </a:solidFill>
              </a:rPr>
              <a:t>tailPtr</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BB2CA2"/>
                </a:solidFill>
              </a:rPr>
              <a:t>int</a:t>
            </a:r>
            <a:r>
              <a:rPr sz="2200" dirty="0">
                <a:solidFill>
                  <a:srgbClr val="000000"/>
                </a:solidFill>
              </a:rPr>
              <a:t> </a:t>
            </a:r>
            <a:r>
              <a:rPr sz="2200" dirty="0" err="1">
                <a:solidFill>
                  <a:srgbClr val="000000"/>
                </a:solidFill>
              </a:rPr>
              <a:t>itemCount</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endParaRPr sz="2200" dirty="0">
              <a:solidFill>
                <a:srgbClr val="000000"/>
              </a:solidFill>
            </a:endParaRPr>
          </a:p>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protected</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4F8187"/>
                </a:solidFill>
              </a:rPr>
              <a:t>Node</a:t>
            </a:r>
            <a:r>
              <a:rPr sz="2200" dirty="0"/>
              <a:t>&lt;ItemType&gt;* </a:t>
            </a:r>
            <a:r>
              <a:rPr sz="2200" dirty="0" err="1"/>
              <a:t>getNodeAt</a:t>
            </a:r>
            <a:r>
              <a:rPr sz="2200" dirty="0"/>
              <a:t>(</a:t>
            </a:r>
            <a:r>
              <a:rPr sz="2200" dirty="0">
                <a:solidFill>
                  <a:srgbClr val="BB2CA2"/>
                </a:solidFill>
              </a:rPr>
              <a:t>int</a:t>
            </a:r>
            <a:r>
              <a:rPr sz="2200" dirty="0"/>
              <a:t> position) </a:t>
            </a:r>
            <a:r>
              <a:rPr sz="2200" dirty="0">
                <a:solidFill>
                  <a:srgbClr val="BB2CA2"/>
                </a:solidFill>
              </a:rPr>
              <a:t>const</a:t>
            </a:r>
            <a:r>
              <a:rPr sz="2200" dirty="0"/>
              <a:t>;</a:t>
            </a:r>
          </a:p>
          <a:p>
            <a:pPr algn="l" defTabSz="1028700">
              <a:spcBef>
                <a:spcPts val="300"/>
              </a:spcBef>
              <a:tabLst>
                <a:tab pos="558800" algn="l"/>
              </a:tabLst>
              <a:defRPr sz="2400" b="1">
                <a:latin typeface="Menlo Regular"/>
                <a:ea typeface="Menlo Regular"/>
                <a:cs typeface="Menlo Regular"/>
                <a:sym typeface="Menlo Regular"/>
              </a:defRPr>
            </a:pPr>
            <a:endParaRPr sz="2200" dirty="0"/>
          </a:p>
          <a:p>
            <a:pPr algn="l" defTabSz="1028700">
              <a:spcBef>
                <a:spcPts val="300"/>
              </a:spcBef>
              <a:tabLst>
                <a:tab pos="558800" algn="l"/>
              </a:tabLst>
              <a:defRPr sz="2400" b="1">
                <a:solidFill>
                  <a:srgbClr val="BB2CA2"/>
                </a:solidFill>
                <a:latin typeface="Menlo Regular"/>
                <a:ea typeface="Menlo Regular"/>
                <a:cs typeface="Menlo Regular"/>
                <a:sym typeface="Menlo Regular"/>
              </a:defRPr>
            </a:pPr>
            <a:r>
              <a:rPr sz="2200" dirty="0"/>
              <a:t>public</a:t>
            </a:r>
            <a:r>
              <a:rPr sz="2200" dirty="0">
                <a:solidFill>
                  <a:srgbClr val="000000"/>
                </a:solidFill>
              </a:rPr>
              <a:t>:</a:t>
            </a:r>
          </a:p>
          <a:p>
            <a:pPr algn="l" defTabSz="1028700">
              <a:spcBef>
                <a:spcPts val="300"/>
              </a:spcBef>
              <a:tabLst>
                <a:tab pos="558800" algn="l"/>
              </a:tabLst>
              <a:defRPr sz="2400" b="1">
                <a:latin typeface="Menlo Regular"/>
                <a:ea typeface="Menlo Regular"/>
                <a:cs typeface="Menlo Regular"/>
                <a:sym typeface="Menlo Regular"/>
              </a:defRPr>
            </a:pPr>
            <a:r>
              <a:rPr sz="2200" dirty="0"/>
              <a:t>   LinkedList();</a:t>
            </a:r>
          </a:p>
          <a:p>
            <a:pPr algn="l" defTabSz="1028700">
              <a:spcBef>
                <a:spcPts val="300"/>
              </a:spcBef>
              <a:tabLst>
                <a:tab pos="558800" algn="l"/>
              </a:tabLst>
              <a:defRPr sz="2400" b="1">
                <a:latin typeface="Menlo Regular"/>
                <a:ea typeface="Menlo Regular"/>
                <a:cs typeface="Menlo Regular"/>
                <a:sym typeface="Menlo Regular"/>
              </a:defRPr>
            </a:pPr>
            <a:r>
              <a:rPr sz="2200" dirty="0"/>
              <a:t>   LinkedList(</a:t>
            </a:r>
            <a:r>
              <a:rPr sz="2200" dirty="0">
                <a:solidFill>
                  <a:srgbClr val="BB2CA2"/>
                </a:solidFill>
              </a:rPr>
              <a:t>const</a:t>
            </a:r>
            <a:r>
              <a:rPr sz="2200" dirty="0"/>
              <a:t> </a:t>
            </a:r>
            <a:r>
              <a:rPr sz="2200" dirty="0">
                <a:solidFill>
                  <a:srgbClr val="4F8187"/>
                </a:solidFill>
              </a:rPr>
              <a:t>LinkedList</a:t>
            </a:r>
            <a:r>
              <a:rPr sz="2200" dirty="0"/>
              <a:t>&lt;ItemType&gt;&amp; </a:t>
            </a:r>
            <a:r>
              <a:rPr sz="2200" dirty="0" err="1"/>
              <a:t>aList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virtual</a:t>
            </a:r>
            <a:r>
              <a:rPr sz="2200" dirty="0"/>
              <a:t> ~LinkedList();</a:t>
            </a:r>
          </a:p>
          <a:p>
            <a:pPr algn="l" defTabSz="1028700">
              <a:spcBef>
                <a:spcPts val="300"/>
              </a:spcBef>
              <a:tabLst>
                <a:tab pos="558800" algn="l"/>
              </a:tabLst>
              <a:defRPr sz="2400" b="1">
                <a:latin typeface="Menlo Regular"/>
                <a:ea typeface="Menlo Regular"/>
                <a:cs typeface="Menlo Regular"/>
                <a:sym typeface="Menlo Regular"/>
              </a:defRPr>
            </a:pPr>
            <a:endParaRPr sz="2200" dirty="0"/>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a:t>
            </a:r>
            <a:r>
              <a:rPr sz="2200" dirty="0" err="1"/>
              <a:t>isEmpty</a:t>
            </a:r>
            <a:r>
              <a:rPr sz="2200" dirty="0"/>
              <a:t>() </a:t>
            </a:r>
            <a:r>
              <a:rPr sz="2200" dirty="0">
                <a:solidFill>
                  <a:srgbClr val="BB2CA2"/>
                </a:solidFill>
              </a:rPr>
              <a:t>const </a:t>
            </a:r>
            <a:r>
              <a:rPr sz="2200" dirty="0" err="1">
                <a:solidFill>
                  <a:srgbClr val="BB2CA2"/>
                </a:solidFill>
              </a:rPr>
              <a:t>noexcept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int</a:t>
            </a:r>
            <a:r>
              <a:rPr sz="2200" dirty="0"/>
              <a:t> </a:t>
            </a:r>
            <a:r>
              <a:rPr sz="2200" dirty="0" err="1"/>
              <a:t>getLength</a:t>
            </a:r>
            <a:r>
              <a:rPr sz="2200" dirty="0"/>
              <a:t>() </a:t>
            </a:r>
            <a:r>
              <a:rPr sz="2200" dirty="0">
                <a:solidFill>
                  <a:srgbClr val="BB2CA2"/>
                </a:solidFill>
              </a:rPr>
              <a:t>const </a:t>
            </a:r>
            <a:r>
              <a:rPr sz="2200" dirty="0" err="1">
                <a:solidFill>
                  <a:srgbClr val="BB2CA2"/>
                </a:solidFill>
              </a:rPr>
              <a:t>noexcept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insert(</a:t>
            </a:r>
            <a:r>
              <a:rPr sz="2200" dirty="0">
                <a:solidFill>
                  <a:srgbClr val="BB2CA2"/>
                </a:solidFill>
              </a:rPr>
              <a:t>int</a:t>
            </a:r>
            <a:r>
              <a:rPr sz="2200" dirty="0"/>
              <a:t> </a:t>
            </a:r>
            <a:r>
              <a:rPr sz="2200" dirty="0" err="1"/>
              <a:t>newPosition</a:t>
            </a:r>
            <a:r>
              <a:rPr sz="2200" dirty="0"/>
              <a:t>, </a:t>
            </a:r>
            <a:r>
              <a:rPr sz="2200" dirty="0">
                <a:solidFill>
                  <a:srgbClr val="BB2CA2"/>
                </a:solidFill>
              </a:rPr>
              <a:t>const</a:t>
            </a:r>
            <a:r>
              <a:rPr sz="2200" dirty="0"/>
              <a:t> ItemType&amp; </a:t>
            </a:r>
            <a:r>
              <a:rPr sz="2200" dirty="0" err="1"/>
              <a:t>someItem</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remove(</a:t>
            </a:r>
            <a:r>
              <a:rPr sz="2200" dirty="0">
                <a:solidFill>
                  <a:srgbClr val="BB2CA2"/>
                </a:solidFill>
              </a:rPr>
              <a:t>int</a:t>
            </a:r>
            <a:r>
              <a:rPr sz="2200" dirty="0"/>
              <a:t> position);</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void</a:t>
            </a:r>
            <a:r>
              <a:rPr sz="2200" dirty="0"/>
              <a:t> clear();</a:t>
            </a:r>
          </a:p>
          <a:p>
            <a:pPr algn="l" defTabSz="1028700">
              <a:spcBef>
                <a:spcPts val="300"/>
              </a:spcBef>
              <a:tabLst>
                <a:tab pos="558800" algn="l"/>
              </a:tabLst>
              <a:defRPr sz="2400" b="1">
                <a:latin typeface="Menlo Regular"/>
                <a:ea typeface="Menlo Regular"/>
                <a:cs typeface="Menlo Regular"/>
                <a:sym typeface="Menlo Regular"/>
              </a:defRPr>
            </a:pPr>
            <a:r>
              <a:rPr sz="2200" dirty="0"/>
              <a:t>   ItemType </a:t>
            </a:r>
            <a:r>
              <a:rPr sz="2200" dirty="0" err="1"/>
              <a:t>getEntry</a:t>
            </a:r>
            <a:r>
              <a:rPr sz="2200" dirty="0"/>
              <a:t>(</a:t>
            </a:r>
            <a:r>
              <a:rPr sz="2200" dirty="0">
                <a:solidFill>
                  <a:srgbClr val="BB2CA2"/>
                </a:solidFill>
              </a:rPr>
              <a:t>int</a:t>
            </a:r>
            <a:r>
              <a:rPr sz="2200" dirty="0"/>
              <a:t> position) </a:t>
            </a:r>
            <a:r>
              <a:rPr sz="2200" dirty="0">
                <a:solidFill>
                  <a:srgbClr val="BB2CA2"/>
                </a:solidFill>
              </a:rPr>
              <a:t>const;</a:t>
            </a:r>
            <a:r>
              <a:rPr sz="2200" dirty="0"/>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void</a:t>
            </a:r>
            <a:r>
              <a:rPr sz="2200" dirty="0"/>
              <a:t> </a:t>
            </a:r>
            <a:r>
              <a:rPr sz="2200" dirty="0" err="1"/>
              <a:t>setEntry</a:t>
            </a:r>
            <a:r>
              <a:rPr sz="2200" dirty="0"/>
              <a:t>(</a:t>
            </a:r>
            <a:r>
              <a:rPr sz="2200" dirty="0">
                <a:solidFill>
                  <a:srgbClr val="BB2CA2"/>
                </a:solidFill>
              </a:rPr>
              <a:t>int</a:t>
            </a:r>
            <a:r>
              <a:rPr sz="2200" dirty="0"/>
              <a:t> position, </a:t>
            </a:r>
            <a:r>
              <a:rPr sz="2200" dirty="0">
                <a:solidFill>
                  <a:srgbClr val="BB2CA2"/>
                </a:solidFill>
              </a:rPr>
              <a:t>const</a:t>
            </a:r>
            <a:r>
              <a:rPr sz="2200" dirty="0"/>
              <a:t> ItemType&amp; </a:t>
            </a:r>
            <a:r>
              <a:rPr sz="2200" dirty="0" err="1"/>
              <a:t>someItem</a:t>
            </a:r>
            <a:r>
              <a:rPr sz="2200" dirty="0"/>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t>// end LinkedList</a:t>
            </a:r>
          </a:p>
        </p:txBody>
      </p:sp>
      <p:sp>
        <p:nvSpPr>
          <p:cNvPr id="72" name="Rectangle"/>
          <p:cNvSpPr/>
          <p:nvPr/>
        </p:nvSpPr>
        <p:spPr>
          <a:xfrm>
            <a:off x="12230100" y="6027208"/>
            <a:ext cx="11813779" cy="3242403"/>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73" name="template&lt;class ItemType&gt;…"/>
          <p:cNvSpPr/>
          <p:nvPr/>
        </p:nvSpPr>
        <p:spPr>
          <a:xfrm>
            <a:off x="12440708" y="6063191"/>
            <a:ext cx="11585840" cy="306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1028700">
              <a:spcBef>
                <a:spcPts val="300"/>
              </a:spcBef>
              <a:tabLst>
                <a:tab pos="558800" algn="l"/>
              </a:tabLst>
              <a:defRPr sz="2400" b="1">
                <a:latin typeface="Menlo Regular"/>
                <a:ea typeface="Menlo Regular"/>
                <a:cs typeface="Menlo Regular"/>
                <a:sym typeface="Menlo Regular"/>
              </a:defRPr>
            </a:pPr>
            <a:r>
              <a:rPr>
                <a:solidFill>
                  <a:srgbClr val="BB2CA2"/>
                </a:solidFill>
              </a:rPr>
              <a:t>class</a:t>
            </a:r>
            <a:r>
              <a:t> SpecialList : </a:t>
            </a:r>
            <a:r>
              <a:rPr>
                <a:solidFill>
                  <a:srgbClr val="BB2CA2"/>
                </a:solidFill>
              </a:rPr>
              <a:t>public</a:t>
            </a:r>
            <a:r>
              <a:t> </a:t>
            </a:r>
            <a:r>
              <a:rPr>
                <a:solidFill>
                  <a:srgbClr val="4F8187"/>
                </a:solidFill>
              </a:rPr>
              <a:t>LinkedList</a:t>
            </a:r>
            <a:r>
              <a:t>&lt;ItemType&gt;</a:t>
            </a:r>
          </a:p>
          <a:p>
            <a:pPr algn="l" defTabSz="1028700">
              <a:spcBef>
                <a:spcPts val="300"/>
              </a:spcBef>
              <a:tabLst>
                <a:tab pos="558800" algn="l"/>
              </a:tabLst>
              <a:defRPr sz="2400" b="1">
                <a:latin typeface="Menlo Regular"/>
                <a:ea typeface="Menlo Regular"/>
                <a:cs typeface="Menlo Regular"/>
                <a:sym typeface="Menlo Regular"/>
              </a:defRPr>
            </a:pPr>
            <a: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t>   // Clients: can access public LinkedList member functions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t>   // Derived classes: matches base class access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endParaRP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a:solidFill>
                  <a:srgbClr val="000000"/>
                </a:solidFill>
              </a:rPr>
              <a:t>};</a:t>
            </a:r>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iterate type="lt">
                                    <p:tmAbs val="100"/>
                                  </p:iterate>
                                  <p:childTnLst>
                                    <p:set>
                                      <p:cBhvr>
                                        <p:cTn id="11" fill="hold"/>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advAuto="0"/>
      <p:bldP spid="73"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Designing a Base Class"/>
          <p:cNvSpPr txBox="1">
            <a:spLocks noGrp="1"/>
          </p:cNvSpPr>
          <p:nvPr>
            <p:ph type="title"/>
          </p:nvPr>
        </p:nvSpPr>
        <p:spPr>
          <a:prstGeom prst="rect">
            <a:avLst/>
          </a:prstGeom>
        </p:spPr>
        <p:txBody>
          <a:bodyPr/>
          <a:lstStyle/>
          <a:p>
            <a:r>
              <a:t>Designing a Base Class</a:t>
            </a:r>
          </a:p>
        </p:txBody>
      </p:sp>
      <p:sp>
        <p:nvSpPr>
          <p:cNvPr id="78" name="Rectangle"/>
          <p:cNvSpPr/>
          <p:nvPr/>
        </p:nvSpPr>
        <p:spPr>
          <a:xfrm>
            <a:off x="357452" y="2514601"/>
            <a:ext cx="11354462" cy="10113250"/>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79" name="template&lt;class ItemType&gt;…"/>
          <p:cNvSpPr/>
          <p:nvPr/>
        </p:nvSpPr>
        <p:spPr>
          <a:xfrm>
            <a:off x="357452" y="2517390"/>
            <a:ext cx="11020029" cy="10110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template</a:t>
            </a:r>
            <a:r>
              <a:rPr sz="2200" dirty="0"/>
              <a:t>&lt;</a:t>
            </a:r>
            <a:r>
              <a:rPr sz="2200" dirty="0">
                <a:solidFill>
                  <a:srgbClr val="BB2CA2"/>
                </a:solidFill>
              </a:rPr>
              <a:t>class</a:t>
            </a:r>
            <a:r>
              <a:rPr sz="2200" dirty="0"/>
              <a:t> ItemType&gt;</a:t>
            </a:r>
          </a:p>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class</a:t>
            </a:r>
            <a:r>
              <a:rPr sz="2200" dirty="0"/>
              <a:t> LinkedList : </a:t>
            </a:r>
            <a:r>
              <a:rPr sz="2200" dirty="0">
                <a:solidFill>
                  <a:srgbClr val="BB2CA2"/>
                </a:solidFill>
              </a:rPr>
              <a:t>public</a:t>
            </a:r>
            <a:r>
              <a:rPr sz="2200" dirty="0"/>
              <a:t> </a:t>
            </a:r>
            <a:r>
              <a:rPr sz="2200" dirty="0" err="1">
                <a:solidFill>
                  <a:srgbClr val="4F8187"/>
                </a:solidFill>
              </a:rPr>
              <a:t>ListInterface</a:t>
            </a:r>
            <a:r>
              <a:rPr sz="2200" dirty="0"/>
              <a:t>&lt;ItemType&gt;</a:t>
            </a:r>
          </a:p>
          <a:p>
            <a:pPr algn="l" defTabSz="1028700">
              <a:spcBef>
                <a:spcPts val="300"/>
              </a:spcBef>
              <a:tabLst>
                <a:tab pos="558800" algn="l"/>
              </a:tabLst>
              <a:defRPr sz="2400" b="1">
                <a:latin typeface="Menlo Regular"/>
                <a:ea typeface="Menlo Regular"/>
                <a:cs typeface="Menlo Regular"/>
                <a:sym typeface="Menlo Regular"/>
              </a:defRPr>
            </a:pPr>
            <a:r>
              <a:rPr sz="2200" dirty="0"/>
              <a:t>{</a:t>
            </a:r>
          </a:p>
          <a:p>
            <a:pPr algn="l" defTabSz="1028700">
              <a:spcBef>
                <a:spcPts val="300"/>
              </a:spcBef>
              <a:tabLst>
                <a:tab pos="558800" algn="l"/>
              </a:tabLst>
              <a:defRPr sz="2400" b="1">
                <a:solidFill>
                  <a:srgbClr val="BB2CA2"/>
                </a:solidFill>
                <a:latin typeface="Menlo Regular"/>
                <a:ea typeface="Menlo Regular"/>
                <a:cs typeface="Menlo Regular"/>
                <a:sym typeface="Menlo Regular"/>
              </a:defRPr>
            </a:pPr>
            <a:r>
              <a:rPr sz="2200" dirty="0"/>
              <a:t>private</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4F8187"/>
                </a:solidFill>
              </a:rPr>
              <a:t>Node</a:t>
            </a:r>
            <a:r>
              <a:rPr sz="2200" dirty="0">
                <a:solidFill>
                  <a:srgbClr val="000000"/>
                </a:solidFill>
              </a:rPr>
              <a:t>&lt;ItemType&gt;* </a:t>
            </a:r>
            <a:r>
              <a:rPr sz="2200" dirty="0" err="1">
                <a:solidFill>
                  <a:srgbClr val="000000"/>
                </a:solidFill>
              </a:rPr>
              <a:t>headPtr</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4F8187"/>
                </a:solidFill>
              </a:rPr>
              <a:t>Node</a:t>
            </a:r>
            <a:r>
              <a:rPr sz="2200" dirty="0">
                <a:solidFill>
                  <a:srgbClr val="000000"/>
                </a:solidFill>
              </a:rPr>
              <a:t>&lt;ItemType&gt;* </a:t>
            </a:r>
            <a:r>
              <a:rPr sz="2200" dirty="0" err="1">
                <a:solidFill>
                  <a:srgbClr val="000000"/>
                </a:solidFill>
              </a:rPr>
              <a:t>tailPtr</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BB2CA2"/>
                </a:solidFill>
              </a:rPr>
              <a:t>int</a:t>
            </a:r>
            <a:r>
              <a:rPr sz="2200" dirty="0">
                <a:solidFill>
                  <a:srgbClr val="000000"/>
                </a:solidFill>
              </a:rPr>
              <a:t> </a:t>
            </a:r>
            <a:r>
              <a:rPr sz="2200" dirty="0" err="1">
                <a:solidFill>
                  <a:srgbClr val="000000"/>
                </a:solidFill>
              </a:rPr>
              <a:t>itemCount</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endParaRPr sz="2200" dirty="0">
              <a:solidFill>
                <a:srgbClr val="000000"/>
              </a:solidFill>
            </a:endParaRPr>
          </a:p>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protected</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4F8187"/>
                </a:solidFill>
              </a:rPr>
              <a:t>Node</a:t>
            </a:r>
            <a:r>
              <a:rPr sz="2200" dirty="0"/>
              <a:t>&lt;ItemType&gt;* </a:t>
            </a:r>
            <a:r>
              <a:rPr sz="2200" dirty="0" err="1"/>
              <a:t>getNodeAt</a:t>
            </a:r>
            <a:r>
              <a:rPr sz="2200" dirty="0"/>
              <a:t>(</a:t>
            </a:r>
            <a:r>
              <a:rPr sz="2200" dirty="0">
                <a:solidFill>
                  <a:srgbClr val="BB2CA2"/>
                </a:solidFill>
              </a:rPr>
              <a:t>int</a:t>
            </a:r>
            <a:r>
              <a:rPr sz="2200" dirty="0"/>
              <a:t> position) </a:t>
            </a:r>
            <a:r>
              <a:rPr sz="2200" dirty="0">
                <a:solidFill>
                  <a:srgbClr val="BB2CA2"/>
                </a:solidFill>
              </a:rPr>
              <a:t>const</a:t>
            </a:r>
            <a:r>
              <a:rPr sz="2200" dirty="0"/>
              <a:t>;</a:t>
            </a:r>
          </a:p>
          <a:p>
            <a:pPr algn="l" defTabSz="1028700">
              <a:spcBef>
                <a:spcPts val="300"/>
              </a:spcBef>
              <a:tabLst>
                <a:tab pos="558800" algn="l"/>
              </a:tabLst>
              <a:defRPr sz="2400" b="1">
                <a:latin typeface="Menlo Regular"/>
                <a:ea typeface="Menlo Regular"/>
                <a:cs typeface="Menlo Regular"/>
                <a:sym typeface="Menlo Regular"/>
              </a:defRPr>
            </a:pPr>
            <a:endParaRPr sz="2200" dirty="0"/>
          </a:p>
          <a:p>
            <a:pPr algn="l" defTabSz="1028700">
              <a:spcBef>
                <a:spcPts val="300"/>
              </a:spcBef>
              <a:tabLst>
                <a:tab pos="558800" algn="l"/>
              </a:tabLst>
              <a:defRPr sz="2400" b="1">
                <a:solidFill>
                  <a:srgbClr val="BB2CA2"/>
                </a:solidFill>
                <a:latin typeface="Menlo Regular"/>
                <a:ea typeface="Menlo Regular"/>
                <a:cs typeface="Menlo Regular"/>
                <a:sym typeface="Menlo Regular"/>
              </a:defRPr>
            </a:pPr>
            <a:r>
              <a:rPr sz="2200" dirty="0"/>
              <a:t>public</a:t>
            </a:r>
            <a:r>
              <a:rPr sz="2200" dirty="0">
                <a:solidFill>
                  <a:srgbClr val="000000"/>
                </a:solidFill>
              </a:rPr>
              <a:t>:</a:t>
            </a:r>
          </a:p>
          <a:p>
            <a:pPr algn="l" defTabSz="1028700">
              <a:spcBef>
                <a:spcPts val="300"/>
              </a:spcBef>
              <a:tabLst>
                <a:tab pos="558800" algn="l"/>
              </a:tabLst>
              <a:defRPr sz="2400" b="1">
                <a:latin typeface="Menlo Regular"/>
                <a:ea typeface="Menlo Regular"/>
                <a:cs typeface="Menlo Regular"/>
                <a:sym typeface="Menlo Regular"/>
              </a:defRPr>
            </a:pPr>
            <a:r>
              <a:rPr sz="2200" dirty="0"/>
              <a:t>   LinkedList();</a:t>
            </a:r>
          </a:p>
          <a:p>
            <a:pPr algn="l" defTabSz="1028700">
              <a:spcBef>
                <a:spcPts val="300"/>
              </a:spcBef>
              <a:tabLst>
                <a:tab pos="558800" algn="l"/>
              </a:tabLst>
              <a:defRPr sz="2400" b="1">
                <a:latin typeface="Menlo Regular"/>
                <a:ea typeface="Menlo Regular"/>
                <a:cs typeface="Menlo Regular"/>
                <a:sym typeface="Menlo Regular"/>
              </a:defRPr>
            </a:pPr>
            <a:r>
              <a:rPr sz="2200" dirty="0"/>
              <a:t>   LinkedList(</a:t>
            </a:r>
            <a:r>
              <a:rPr sz="2200" dirty="0">
                <a:solidFill>
                  <a:srgbClr val="BB2CA2"/>
                </a:solidFill>
              </a:rPr>
              <a:t>const</a:t>
            </a:r>
            <a:r>
              <a:rPr sz="2200" dirty="0"/>
              <a:t> </a:t>
            </a:r>
            <a:r>
              <a:rPr sz="2200" dirty="0">
                <a:solidFill>
                  <a:srgbClr val="4F8187"/>
                </a:solidFill>
              </a:rPr>
              <a:t>LinkedList</a:t>
            </a:r>
            <a:r>
              <a:rPr sz="2200" dirty="0"/>
              <a:t>&lt;ItemType&gt;&amp; </a:t>
            </a:r>
            <a:r>
              <a:rPr sz="2200" dirty="0" err="1"/>
              <a:t>aList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virtual</a:t>
            </a:r>
            <a:r>
              <a:rPr sz="2200" dirty="0"/>
              <a:t> ~LinkedList();</a:t>
            </a:r>
          </a:p>
          <a:p>
            <a:pPr algn="l" defTabSz="1028700">
              <a:spcBef>
                <a:spcPts val="300"/>
              </a:spcBef>
              <a:tabLst>
                <a:tab pos="558800" algn="l"/>
              </a:tabLst>
              <a:defRPr sz="2400" b="1">
                <a:latin typeface="Menlo Regular"/>
                <a:ea typeface="Menlo Regular"/>
                <a:cs typeface="Menlo Regular"/>
                <a:sym typeface="Menlo Regular"/>
              </a:defRPr>
            </a:pPr>
            <a:endParaRPr sz="2200" dirty="0"/>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a:t>
            </a:r>
            <a:r>
              <a:rPr sz="2200" dirty="0" err="1"/>
              <a:t>isEmpty</a:t>
            </a:r>
            <a:r>
              <a:rPr sz="2200" dirty="0"/>
              <a:t>() </a:t>
            </a:r>
            <a:r>
              <a:rPr sz="2200" dirty="0">
                <a:solidFill>
                  <a:srgbClr val="BB2CA2"/>
                </a:solidFill>
              </a:rPr>
              <a:t>const </a:t>
            </a:r>
            <a:r>
              <a:rPr sz="2200" dirty="0" err="1">
                <a:solidFill>
                  <a:srgbClr val="BB2CA2"/>
                </a:solidFill>
              </a:rPr>
              <a:t>noexcept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int</a:t>
            </a:r>
            <a:r>
              <a:rPr sz="2200" dirty="0"/>
              <a:t> </a:t>
            </a:r>
            <a:r>
              <a:rPr sz="2200" dirty="0" err="1"/>
              <a:t>getLength</a:t>
            </a:r>
            <a:r>
              <a:rPr sz="2200" dirty="0"/>
              <a:t>() </a:t>
            </a:r>
            <a:r>
              <a:rPr sz="2200" dirty="0">
                <a:solidFill>
                  <a:srgbClr val="BB2CA2"/>
                </a:solidFill>
              </a:rPr>
              <a:t>const </a:t>
            </a:r>
            <a:r>
              <a:rPr sz="2200" dirty="0" err="1">
                <a:solidFill>
                  <a:srgbClr val="BB2CA2"/>
                </a:solidFill>
              </a:rPr>
              <a:t>noexcept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insert(</a:t>
            </a:r>
            <a:r>
              <a:rPr sz="2200" dirty="0">
                <a:solidFill>
                  <a:srgbClr val="BB2CA2"/>
                </a:solidFill>
              </a:rPr>
              <a:t>int</a:t>
            </a:r>
            <a:r>
              <a:rPr sz="2200" dirty="0"/>
              <a:t> </a:t>
            </a:r>
            <a:r>
              <a:rPr sz="2200" dirty="0" err="1"/>
              <a:t>newPosition</a:t>
            </a:r>
            <a:r>
              <a:rPr sz="2200" dirty="0"/>
              <a:t>, </a:t>
            </a:r>
            <a:r>
              <a:rPr sz="2200" dirty="0">
                <a:solidFill>
                  <a:srgbClr val="BB2CA2"/>
                </a:solidFill>
              </a:rPr>
              <a:t>const</a:t>
            </a:r>
            <a:r>
              <a:rPr sz="2200" dirty="0"/>
              <a:t> ItemType&amp; </a:t>
            </a:r>
            <a:r>
              <a:rPr sz="2200" dirty="0" err="1"/>
              <a:t>someItem</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remove(</a:t>
            </a:r>
            <a:r>
              <a:rPr sz="2200" dirty="0">
                <a:solidFill>
                  <a:srgbClr val="BB2CA2"/>
                </a:solidFill>
              </a:rPr>
              <a:t>int</a:t>
            </a:r>
            <a:r>
              <a:rPr sz="2200" dirty="0"/>
              <a:t> position);</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void</a:t>
            </a:r>
            <a:r>
              <a:rPr sz="2200" dirty="0"/>
              <a:t> clear();</a:t>
            </a:r>
          </a:p>
          <a:p>
            <a:pPr algn="l" defTabSz="1028700">
              <a:spcBef>
                <a:spcPts val="300"/>
              </a:spcBef>
              <a:tabLst>
                <a:tab pos="558800" algn="l"/>
              </a:tabLst>
              <a:defRPr sz="2400" b="1">
                <a:latin typeface="Menlo Regular"/>
                <a:ea typeface="Menlo Regular"/>
                <a:cs typeface="Menlo Regular"/>
                <a:sym typeface="Menlo Regular"/>
              </a:defRPr>
            </a:pPr>
            <a:r>
              <a:rPr sz="2200" dirty="0"/>
              <a:t>   ItemType </a:t>
            </a:r>
            <a:r>
              <a:rPr sz="2200" dirty="0" err="1"/>
              <a:t>getEntry</a:t>
            </a:r>
            <a:r>
              <a:rPr sz="2200" dirty="0"/>
              <a:t>(</a:t>
            </a:r>
            <a:r>
              <a:rPr sz="2200" dirty="0">
                <a:solidFill>
                  <a:srgbClr val="BB2CA2"/>
                </a:solidFill>
              </a:rPr>
              <a:t>int</a:t>
            </a:r>
            <a:r>
              <a:rPr sz="2200" dirty="0"/>
              <a:t> position) </a:t>
            </a:r>
            <a:r>
              <a:rPr sz="2200" dirty="0">
                <a:solidFill>
                  <a:srgbClr val="BB2CA2"/>
                </a:solidFill>
              </a:rPr>
              <a:t>const;</a:t>
            </a:r>
            <a:r>
              <a:rPr sz="2200" dirty="0"/>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void</a:t>
            </a:r>
            <a:r>
              <a:rPr sz="2200" dirty="0"/>
              <a:t> </a:t>
            </a:r>
            <a:r>
              <a:rPr sz="2200" dirty="0" err="1"/>
              <a:t>setEntry</a:t>
            </a:r>
            <a:r>
              <a:rPr sz="2200" dirty="0"/>
              <a:t>(</a:t>
            </a:r>
            <a:r>
              <a:rPr sz="2200" dirty="0">
                <a:solidFill>
                  <a:srgbClr val="BB2CA2"/>
                </a:solidFill>
              </a:rPr>
              <a:t>int</a:t>
            </a:r>
            <a:r>
              <a:rPr sz="2200" dirty="0"/>
              <a:t> position, </a:t>
            </a:r>
            <a:r>
              <a:rPr sz="2200" dirty="0">
                <a:solidFill>
                  <a:srgbClr val="BB2CA2"/>
                </a:solidFill>
              </a:rPr>
              <a:t>const</a:t>
            </a:r>
            <a:r>
              <a:rPr sz="2200" dirty="0"/>
              <a:t> ItemType&amp; </a:t>
            </a:r>
            <a:r>
              <a:rPr sz="2200" dirty="0" err="1"/>
              <a:t>someItem</a:t>
            </a:r>
            <a:r>
              <a:rPr sz="2200" dirty="0"/>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t>// end LinkedList</a:t>
            </a:r>
          </a:p>
        </p:txBody>
      </p:sp>
      <p:sp>
        <p:nvSpPr>
          <p:cNvPr id="80" name="Rectangle"/>
          <p:cNvSpPr/>
          <p:nvPr/>
        </p:nvSpPr>
        <p:spPr>
          <a:xfrm>
            <a:off x="12230100" y="6344708"/>
            <a:ext cx="11813779" cy="3243726"/>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81" name="template&lt;class ItemType&gt;…"/>
          <p:cNvSpPr/>
          <p:nvPr/>
        </p:nvSpPr>
        <p:spPr>
          <a:xfrm>
            <a:off x="12440708" y="6380691"/>
            <a:ext cx="11585840" cy="306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1028700">
              <a:spcBef>
                <a:spcPts val="300"/>
              </a:spcBef>
              <a:tabLst>
                <a:tab pos="558800" algn="l"/>
              </a:tabLst>
              <a:defRPr sz="2400" b="1">
                <a:latin typeface="Menlo Regular"/>
                <a:ea typeface="Menlo Regular"/>
                <a:cs typeface="Menlo Regular"/>
                <a:sym typeface="Menlo Regular"/>
              </a:defRPr>
            </a:pPr>
            <a:r>
              <a:rPr>
                <a:solidFill>
                  <a:srgbClr val="BB2CA2"/>
                </a:solidFill>
              </a:rPr>
              <a:t>class</a:t>
            </a:r>
            <a:r>
              <a:t> SpecialList : </a:t>
            </a:r>
            <a:r>
              <a:rPr>
                <a:solidFill>
                  <a:srgbClr val="BB2CA2"/>
                </a:solidFill>
              </a:rPr>
              <a:t>private</a:t>
            </a:r>
            <a:r>
              <a:t> </a:t>
            </a:r>
            <a:r>
              <a:rPr>
                <a:solidFill>
                  <a:srgbClr val="4F8187"/>
                </a:solidFill>
              </a:rPr>
              <a:t>LinkedList</a:t>
            </a:r>
            <a:r>
              <a:t>&lt;ItemType&gt;</a:t>
            </a:r>
          </a:p>
          <a:p>
            <a:pPr algn="l" defTabSz="1028700">
              <a:spcBef>
                <a:spcPts val="300"/>
              </a:spcBef>
              <a:tabLst>
                <a:tab pos="558800" algn="l"/>
              </a:tabLst>
              <a:defRPr sz="2400" b="1">
                <a:latin typeface="Menlo Regular"/>
                <a:ea typeface="Menlo Regular"/>
                <a:cs typeface="Menlo Regular"/>
                <a:sym typeface="Menlo Regular"/>
              </a:defRPr>
            </a:pPr>
            <a: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t>   // Clients: can access </a:t>
            </a:r>
            <a:r>
              <a:rPr i="1">
                <a:solidFill>
                  <a:schemeClr val="accent5">
                    <a:hueOff val="-522602"/>
                    <a:satOff val="-6700"/>
                    <a:lumOff val="-22320"/>
                  </a:schemeClr>
                </a:solidFill>
              </a:rPr>
              <a:t>no</a:t>
            </a:r>
            <a:r>
              <a:t> LinkedList member functions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t>   // Derived classes: have </a:t>
            </a:r>
            <a:r>
              <a:rPr i="1">
                <a:solidFill>
                  <a:schemeClr val="accent5">
                    <a:hueOff val="-522602"/>
                    <a:satOff val="-6700"/>
                    <a:lumOff val="-22320"/>
                  </a:schemeClr>
                </a:solidFill>
              </a:rPr>
              <a:t>no</a:t>
            </a:r>
            <a:r>
              <a:t> access to LinkedList member </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t>					functions (they are private)</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a:solidFill>
                  <a:srgbClr val="000000"/>
                </a:solidFill>
              </a:rPr>
              <a:t>};</a:t>
            </a:r>
          </a:p>
        </p:txBody>
      </p:sp>
      <p:sp>
        <p:nvSpPr>
          <p:cNvPr id="82" name="Rectangle"/>
          <p:cNvSpPr/>
          <p:nvPr/>
        </p:nvSpPr>
        <p:spPr>
          <a:xfrm>
            <a:off x="12230100" y="2725208"/>
            <a:ext cx="11813779" cy="3242403"/>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83" name="template&lt;class ItemType&gt;…"/>
          <p:cNvSpPr/>
          <p:nvPr/>
        </p:nvSpPr>
        <p:spPr>
          <a:xfrm>
            <a:off x="12440708" y="2761191"/>
            <a:ext cx="11585840" cy="306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1028700">
              <a:spcBef>
                <a:spcPts val="300"/>
              </a:spcBef>
              <a:tabLst>
                <a:tab pos="558800" algn="l"/>
              </a:tabLst>
              <a:defRPr sz="2400" b="1">
                <a:latin typeface="Menlo Regular"/>
                <a:ea typeface="Menlo Regular"/>
                <a:cs typeface="Menlo Regular"/>
                <a:sym typeface="Menlo Regular"/>
              </a:defRPr>
            </a:pPr>
            <a:r>
              <a:rPr>
                <a:solidFill>
                  <a:srgbClr val="BB2CA2"/>
                </a:solidFill>
              </a:rPr>
              <a:t>class</a:t>
            </a:r>
            <a:r>
              <a:t> SpecialList : </a:t>
            </a:r>
            <a:r>
              <a:rPr>
                <a:solidFill>
                  <a:srgbClr val="BB2CA2"/>
                </a:solidFill>
              </a:rPr>
              <a:t>public</a:t>
            </a:r>
            <a:r>
              <a:t> </a:t>
            </a:r>
            <a:r>
              <a:rPr>
                <a:solidFill>
                  <a:srgbClr val="4F8187"/>
                </a:solidFill>
              </a:rPr>
              <a:t>LinkedList</a:t>
            </a:r>
            <a:r>
              <a:t>&lt;ItemType&gt;</a:t>
            </a:r>
          </a:p>
          <a:p>
            <a:pPr algn="l" defTabSz="1028700">
              <a:spcBef>
                <a:spcPts val="300"/>
              </a:spcBef>
              <a:tabLst>
                <a:tab pos="558800" algn="l"/>
              </a:tabLst>
              <a:defRPr sz="2400" b="1">
                <a:latin typeface="Menlo Regular"/>
                <a:ea typeface="Menlo Regular"/>
                <a:cs typeface="Menlo Regular"/>
                <a:sym typeface="Menlo Regular"/>
              </a:defRPr>
            </a:pPr>
            <a: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t>   // Clients: can access public LinkedList member functions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t>   // Derived classes: matches base class access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endParaRP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a:solidFill>
                  <a:srgbClr val="000000"/>
                </a:solidFill>
              </a:rPr>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iterate type="lt">
                                    <p:tmAbs val="100"/>
                                  </p:iterate>
                                  <p:childTnLst>
                                    <p:set>
                                      <p:cBhvr>
                                        <p:cTn id="11" fill="hold"/>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advAuto="0"/>
      <p:bldP spid="8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esigning a Base Class"/>
          <p:cNvSpPr txBox="1">
            <a:spLocks noGrp="1"/>
          </p:cNvSpPr>
          <p:nvPr>
            <p:ph type="title"/>
          </p:nvPr>
        </p:nvSpPr>
        <p:spPr>
          <a:prstGeom prst="rect">
            <a:avLst/>
          </a:prstGeom>
        </p:spPr>
        <p:txBody>
          <a:bodyPr/>
          <a:lstStyle/>
          <a:p>
            <a:r>
              <a:t>Designing a Base Class</a:t>
            </a:r>
          </a:p>
        </p:txBody>
      </p:sp>
      <p:sp>
        <p:nvSpPr>
          <p:cNvPr id="88" name="Rectangle"/>
          <p:cNvSpPr/>
          <p:nvPr/>
        </p:nvSpPr>
        <p:spPr>
          <a:xfrm>
            <a:off x="403225" y="2725209"/>
            <a:ext cx="11354462" cy="9948375"/>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89" name="template&lt;class ItemType&gt;…"/>
          <p:cNvSpPr/>
          <p:nvPr/>
        </p:nvSpPr>
        <p:spPr>
          <a:xfrm>
            <a:off x="570441" y="2727325"/>
            <a:ext cx="11020029" cy="101104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template</a:t>
            </a:r>
            <a:r>
              <a:rPr sz="2200" dirty="0"/>
              <a:t>&lt;</a:t>
            </a:r>
            <a:r>
              <a:rPr sz="2200" dirty="0">
                <a:solidFill>
                  <a:srgbClr val="BB2CA2"/>
                </a:solidFill>
              </a:rPr>
              <a:t>class</a:t>
            </a:r>
            <a:r>
              <a:rPr sz="2200" dirty="0"/>
              <a:t> ItemType&gt;</a:t>
            </a:r>
          </a:p>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class</a:t>
            </a:r>
            <a:r>
              <a:rPr sz="2200" dirty="0"/>
              <a:t> LinkedList : </a:t>
            </a:r>
            <a:r>
              <a:rPr sz="2200" dirty="0">
                <a:solidFill>
                  <a:srgbClr val="BB2CA2"/>
                </a:solidFill>
              </a:rPr>
              <a:t>public</a:t>
            </a:r>
            <a:r>
              <a:rPr sz="2200" dirty="0"/>
              <a:t> </a:t>
            </a:r>
            <a:r>
              <a:rPr sz="2200" dirty="0" err="1">
                <a:solidFill>
                  <a:srgbClr val="4F8187"/>
                </a:solidFill>
              </a:rPr>
              <a:t>ListInterface</a:t>
            </a:r>
            <a:r>
              <a:rPr sz="2200" dirty="0"/>
              <a:t>&lt;ItemType&gt;</a:t>
            </a:r>
          </a:p>
          <a:p>
            <a:pPr algn="l" defTabSz="1028700">
              <a:spcBef>
                <a:spcPts val="300"/>
              </a:spcBef>
              <a:tabLst>
                <a:tab pos="558800" algn="l"/>
              </a:tabLst>
              <a:defRPr sz="2400" b="1">
                <a:latin typeface="Menlo Regular"/>
                <a:ea typeface="Menlo Regular"/>
                <a:cs typeface="Menlo Regular"/>
                <a:sym typeface="Menlo Regular"/>
              </a:defRPr>
            </a:pPr>
            <a:r>
              <a:rPr sz="2200" dirty="0"/>
              <a:t>{</a:t>
            </a:r>
          </a:p>
          <a:p>
            <a:pPr algn="l" defTabSz="1028700">
              <a:spcBef>
                <a:spcPts val="300"/>
              </a:spcBef>
              <a:tabLst>
                <a:tab pos="558800" algn="l"/>
              </a:tabLst>
              <a:defRPr sz="2400" b="1">
                <a:solidFill>
                  <a:srgbClr val="BB2CA2"/>
                </a:solidFill>
                <a:latin typeface="Menlo Regular"/>
                <a:ea typeface="Menlo Regular"/>
                <a:cs typeface="Menlo Regular"/>
                <a:sym typeface="Menlo Regular"/>
              </a:defRPr>
            </a:pPr>
            <a:r>
              <a:rPr sz="2200" dirty="0"/>
              <a:t>private</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4F8187"/>
                </a:solidFill>
              </a:rPr>
              <a:t>Node</a:t>
            </a:r>
            <a:r>
              <a:rPr sz="2200" dirty="0">
                <a:solidFill>
                  <a:srgbClr val="000000"/>
                </a:solidFill>
              </a:rPr>
              <a:t>&lt;ItemType&gt;* </a:t>
            </a:r>
            <a:r>
              <a:rPr sz="2200" dirty="0" err="1">
                <a:solidFill>
                  <a:srgbClr val="000000"/>
                </a:solidFill>
              </a:rPr>
              <a:t>headPtr</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4F8187"/>
                </a:solidFill>
              </a:rPr>
              <a:t>Node</a:t>
            </a:r>
            <a:r>
              <a:rPr sz="2200" dirty="0">
                <a:solidFill>
                  <a:srgbClr val="000000"/>
                </a:solidFill>
              </a:rPr>
              <a:t>&lt;ItemType&gt;* </a:t>
            </a:r>
            <a:r>
              <a:rPr sz="2200" dirty="0" err="1">
                <a:solidFill>
                  <a:srgbClr val="000000"/>
                </a:solidFill>
              </a:rPr>
              <a:t>tailPtr</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solidFill>
                  <a:srgbClr val="BB2CA2"/>
                </a:solidFill>
              </a:rPr>
              <a:t>int</a:t>
            </a:r>
            <a:r>
              <a:rPr sz="2200" dirty="0">
                <a:solidFill>
                  <a:srgbClr val="000000"/>
                </a:solidFill>
              </a:rPr>
              <a:t> </a:t>
            </a:r>
            <a:r>
              <a:rPr sz="2200" dirty="0" err="1">
                <a:solidFill>
                  <a:srgbClr val="000000"/>
                </a:solidFill>
              </a:rPr>
              <a:t>itemCount</a:t>
            </a:r>
            <a:r>
              <a:rPr sz="2200" dirty="0">
                <a:solidFill>
                  <a:srgbClr val="000000"/>
                </a:solidFill>
              </a:rPr>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endParaRPr sz="2200" dirty="0">
              <a:solidFill>
                <a:srgbClr val="000000"/>
              </a:solidFill>
            </a:endParaRPr>
          </a:p>
          <a:p>
            <a:pPr algn="l" defTabSz="1028700">
              <a:spcBef>
                <a:spcPts val="300"/>
              </a:spcBef>
              <a:tabLst>
                <a:tab pos="558800" algn="l"/>
              </a:tabLst>
              <a:defRPr sz="2400" b="1">
                <a:latin typeface="Menlo Regular"/>
                <a:ea typeface="Menlo Regular"/>
                <a:cs typeface="Menlo Regular"/>
                <a:sym typeface="Menlo Regular"/>
              </a:defRPr>
            </a:pPr>
            <a:r>
              <a:rPr sz="2200" dirty="0">
                <a:solidFill>
                  <a:srgbClr val="BB2CA2"/>
                </a:solidFill>
              </a:rPr>
              <a:t>protected</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4F8187"/>
                </a:solidFill>
              </a:rPr>
              <a:t>Node</a:t>
            </a:r>
            <a:r>
              <a:rPr sz="2200" dirty="0"/>
              <a:t>&lt;ItemType&gt;* </a:t>
            </a:r>
            <a:r>
              <a:rPr sz="2200" dirty="0" err="1"/>
              <a:t>getNodeAt</a:t>
            </a:r>
            <a:r>
              <a:rPr sz="2200" dirty="0"/>
              <a:t>(</a:t>
            </a:r>
            <a:r>
              <a:rPr sz="2200" dirty="0">
                <a:solidFill>
                  <a:srgbClr val="BB2CA2"/>
                </a:solidFill>
              </a:rPr>
              <a:t>int</a:t>
            </a:r>
            <a:r>
              <a:rPr sz="2200" dirty="0"/>
              <a:t> position) </a:t>
            </a:r>
            <a:r>
              <a:rPr sz="2200" dirty="0">
                <a:solidFill>
                  <a:srgbClr val="BB2CA2"/>
                </a:solidFill>
              </a:rPr>
              <a:t>const</a:t>
            </a:r>
            <a:r>
              <a:rPr sz="2200" dirty="0"/>
              <a:t>;</a:t>
            </a:r>
          </a:p>
          <a:p>
            <a:pPr algn="l" defTabSz="1028700">
              <a:spcBef>
                <a:spcPts val="300"/>
              </a:spcBef>
              <a:tabLst>
                <a:tab pos="558800" algn="l"/>
              </a:tabLst>
              <a:defRPr sz="2400" b="1">
                <a:latin typeface="Menlo Regular"/>
                <a:ea typeface="Menlo Regular"/>
                <a:cs typeface="Menlo Regular"/>
                <a:sym typeface="Menlo Regular"/>
              </a:defRPr>
            </a:pPr>
            <a:endParaRPr sz="2200" dirty="0"/>
          </a:p>
          <a:p>
            <a:pPr algn="l" defTabSz="1028700">
              <a:spcBef>
                <a:spcPts val="300"/>
              </a:spcBef>
              <a:tabLst>
                <a:tab pos="558800" algn="l"/>
              </a:tabLst>
              <a:defRPr sz="2400" b="1">
                <a:solidFill>
                  <a:srgbClr val="BB2CA2"/>
                </a:solidFill>
                <a:latin typeface="Menlo Regular"/>
                <a:ea typeface="Menlo Regular"/>
                <a:cs typeface="Menlo Regular"/>
                <a:sym typeface="Menlo Regular"/>
              </a:defRPr>
            </a:pPr>
            <a:r>
              <a:rPr sz="2200" dirty="0"/>
              <a:t>public</a:t>
            </a:r>
            <a:r>
              <a:rPr sz="2200" dirty="0">
                <a:solidFill>
                  <a:srgbClr val="000000"/>
                </a:solidFill>
              </a:rPr>
              <a:t>:</a:t>
            </a:r>
          </a:p>
          <a:p>
            <a:pPr algn="l" defTabSz="1028700">
              <a:spcBef>
                <a:spcPts val="300"/>
              </a:spcBef>
              <a:tabLst>
                <a:tab pos="558800" algn="l"/>
              </a:tabLst>
              <a:defRPr sz="2400" b="1">
                <a:latin typeface="Menlo Regular"/>
                <a:ea typeface="Menlo Regular"/>
                <a:cs typeface="Menlo Regular"/>
                <a:sym typeface="Menlo Regular"/>
              </a:defRPr>
            </a:pPr>
            <a:r>
              <a:rPr sz="2200" dirty="0"/>
              <a:t>   LinkedList();</a:t>
            </a:r>
          </a:p>
          <a:p>
            <a:pPr algn="l" defTabSz="1028700">
              <a:spcBef>
                <a:spcPts val="300"/>
              </a:spcBef>
              <a:tabLst>
                <a:tab pos="558800" algn="l"/>
              </a:tabLst>
              <a:defRPr sz="2400" b="1">
                <a:latin typeface="Menlo Regular"/>
                <a:ea typeface="Menlo Regular"/>
                <a:cs typeface="Menlo Regular"/>
                <a:sym typeface="Menlo Regular"/>
              </a:defRPr>
            </a:pPr>
            <a:r>
              <a:rPr sz="2200" dirty="0"/>
              <a:t>   LinkedList(</a:t>
            </a:r>
            <a:r>
              <a:rPr sz="2200" dirty="0">
                <a:solidFill>
                  <a:srgbClr val="BB2CA2"/>
                </a:solidFill>
              </a:rPr>
              <a:t>const</a:t>
            </a:r>
            <a:r>
              <a:rPr sz="2200" dirty="0"/>
              <a:t> </a:t>
            </a:r>
            <a:r>
              <a:rPr sz="2200" dirty="0">
                <a:solidFill>
                  <a:srgbClr val="4F8187"/>
                </a:solidFill>
              </a:rPr>
              <a:t>LinkedList</a:t>
            </a:r>
            <a:r>
              <a:rPr sz="2200" dirty="0"/>
              <a:t>&lt;ItemType&gt;&amp; </a:t>
            </a:r>
            <a:r>
              <a:rPr sz="2200" dirty="0" err="1"/>
              <a:t>aList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virtual</a:t>
            </a:r>
            <a:r>
              <a:rPr sz="2200" dirty="0"/>
              <a:t> ~LinkedList();</a:t>
            </a:r>
          </a:p>
          <a:p>
            <a:pPr algn="l" defTabSz="1028700">
              <a:spcBef>
                <a:spcPts val="300"/>
              </a:spcBef>
              <a:tabLst>
                <a:tab pos="558800" algn="l"/>
              </a:tabLst>
              <a:defRPr sz="2400" b="1">
                <a:latin typeface="Menlo Regular"/>
                <a:ea typeface="Menlo Regular"/>
                <a:cs typeface="Menlo Regular"/>
                <a:sym typeface="Menlo Regular"/>
              </a:defRPr>
            </a:pPr>
            <a:endParaRPr sz="2200" dirty="0"/>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a:t>
            </a:r>
            <a:r>
              <a:rPr sz="2200" dirty="0" err="1"/>
              <a:t>isEmpty</a:t>
            </a:r>
            <a:r>
              <a:rPr sz="2200" dirty="0"/>
              <a:t>() </a:t>
            </a:r>
            <a:r>
              <a:rPr sz="2200" dirty="0">
                <a:solidFill>
                  <a:srgbClr val="BB2CA2"/>
                </a:solidFill>
              </a:rPr>
              <a:t>const </a:t>
            </a:r>
            <a:r>
              <a:rPr sz="2200" dirty="0" err="1">
                <a:solidFill>
                  <a:srgbClr val="BB2CA2"/>
                </a:solidFill>
              </a:rPr>
              <a:t>noexcept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int</a:t>
            </a:r>
            <a:r>
              <a:rPr sz="2200" dirty="0"/>
              <a:t> </a:t>
            </a:r>
            <a:r>
              <a:rPr sz="2200" dirty="0" err="1"/>
              <a:t>getLength</a:t>
            </a:r>
            <a:r>
              <a:rPr sz="2200" dirty="0"/>
              <a:t>() </a:t>
            </a:r>
            <a:r>
              <a:rPr sz="2200" dirty="0">
                <a:solidFill>
                  <a:srgbClr val="BB2CA2"/>
                </a:solidFill>
              </a:rPr>
              <a:t>const </a:t>
            </a:r>
            <a:r>
              <a:rPr sz="2200" dirty="0" err="1">
                <a:solidFill>
                  <a:srgbClr val="BB2CA2"/>
                </a:solidFill>
              </a:rPr>
              <a:t>noexcept</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insert(</a:t>
            </a:r>
            <a:r>
              <a:rPr sz="2200" dirty="0">
                <a:solidFill>
                  <a:srgbClr val="BB2CA2"/>
                </a:solidFill>
              </a:rPr>
              <a:t>int</a:t>
            </a:r>
            <a:r>
              <a:rPr sz="2200" dirty="0"/>
              <a:t> </a:t>
            </a:r>
            <a:r>
              <a:rPr sz="2200" dirty="0" err="1"/>
              <a:t>newPosition</a:t>
            </a:r>
            <a:r>
              <a:rPr sz="2200" dirty="0"/>
              <a:t>, </a:t>
            </a:r>
            <a:r>
              <a:rPr sz="2200" dirty="0">
                <a:solidFill>
                  <a:srgbClr val="BB2CA2"/>
                </a:solidFill>
              </a:rPr>
              <a:t>const</a:t>
            </a:r>
            <a:r>
              <a:rPr sz="2200" dirty="0"/>
              <a:t> ItemType&amp; </a:t>
            </a:r>
            <a:r>
              <a:rPr sz="2200" dirty="0" err="1"/>
              <a:t>someItem</a:t>
            </a:r>
            <a:r>
              <a:rPr sz="2200" dirty="0"/>
              <a:t>);</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remove(</a:t>
            </a:r>
            <a:r>
              <a:rPr sz="2200" dirty="0">
                <a:solidFill>
                  <a:srgbClr val="BB2CA2"/>
                </a:solidFill>
              </a:rPr>
              <a:t>int</a:t>
            </a:r>
            <a:r>
              <a:rPr sz="2200" dirty="0"/>
              <a:t> position);</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void</a:t>
            </a:r>
            <a:r>
              <a:rPr sz="2200" dirty="0"/>
              <a:t> clear();</a:t>
            </a:r>
          </a:p>
          <a:p>
            <a:pPr algn="l" defTabSz="1028700">
              <a:spcBef>
                <a:spcPts val="300"/>
              </a:spcBef>
              <a:tabLst>
                <a:tab pos="558800" algn="l"/>
              </a:tabLst>
              <a:defRPr sz="2400" b="1">
                <a:latin typeface="Menlo Regular"/>
                <a:ea typeface="Menlo Regular"/>
                <a:cs typeface="Menlo Regular"/>
                <a:sym typeface="Menlo Regular"/>
              </a:defRPr>
            </a:pPr>
            <a:r>
              <a:rPr sz="2200" dirty="0"/>
              <a:t>   ItemType </a:t>
            </a:r>
            <a:r>
              <a:rPr sz="2200" dirty="0" err="1"/>
              <a:t>getEntry</a:t>
            </a:r>
            <a:r>
              <a:rPr sz="2200" dirty="0"/>
              <a:t>(</a:t>
            </a:r>
            <a:r>
              <a:rPr sz="2200" dirty="0">
                <a:solidFill>
                  <a:srgbClr val="BB2CA2"/>
                </a:solidFill>
              </a:rPr>
              <a:t>int</a:t>
            </a:r>
            <a:r>
              <a:rPr sz="2200" dirty="0"/>
              <a:t> position) </a:t>
            </a:r>
            <a:r>
              <a:rPr sz="2200" dirty="0">
                <a:solidFill>
                  <a:srgbClr val="BB2CA2"/>
                </a:solidFill>
              </a:rPr>
              <a:t>const;</a:t>
            </a:r>
            <a:r>
              <a:rPr sz="2200" dirty="0"/>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r>
              <a:rPr sz="2200" dirty="0">
                <a:solidFill>
                  <a:srgbClr val="BB2CA2"/>
                </a:solidFill>
              </a:rPr>
              <a:t>void</a:t>
            </a:r>
            <a:r>
              <a:rPr sz="2200" dirty="0"/>
              <a:t> </a:t>
            </a:r>
            <a:r>
              <a:rPr sz="2200" dirty="0" err="1"/>
              <a:t>setEntry</a:t>
            </a:r>
            <a:r>
              <a:rPr sz="2200" dirty="0"/>
              <a:t>(</a:t>
            </a:r>
            <a:r>
              <a:rPr sz="2200" dirty="0">
                <a:solidFill>
                  <a:srgbClr val="BB2CA2"/>
                </a:solidFill>
              </a:rPr>
              <a:t>int</a:t>
            </a:r>
            <a:r>
              <a:rPr sz="2200" dirty="0"/>
              <a:t> position, </a:t>
            </a:r>
            <a:r>
              <a:rPr sz="2200" dirty="0">
                <a:solidFill>
                  <a:srgbClr val="BB2CA2"/>
                </a:solidFill>
              </a:rPr>
              <a:t>const</a:t>
            </a:r>
            <a:r>
              <a:rPr sz="2200" dirty="0"/>
              <a:t> ItemType&amp; </a:t>
            </a:r>
            <a:r>
              <a:rPr sz="2200" dirty="0" err="1"/>
              <a:t>someItem</a:t>
            </a:r>
            <a:r>
              <a:rPr sz="2200" dirty="0"/>
              <a:t>); </a:t>
            </a:r>
          </a:p>
          <a:p>
            <a:pPr algn="l" defTabSz="1028700">
              <a:spcBef>
                <a:spcPts val="300"/>
              </a:spcBef>
              <a:tabLst>
                <a:tab pos="558800" algn="l"/>
              </a:tabLst>
              <a:defRPr sz="2400" b="1">
                <a:latin typeface="Menlo Regular"/>
                <a:ea typeface="Menlo Regular"/>
                <a:cs typeface="Menlo Regular"/>
                <a:sym typeface="Menlo Regular"/>
              </a:defRPr>
            </a:pPr>
            <a:r>
              <a:rPr sz="2200" dirty="0"/>
              <a:t>				</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t>// end LinkedList</a:t>
            </a:r>
          </a:p>
        </p:txBody>
      </p:sp>
      <p:sp>
        <p:nvSpPr>
          <p:cNvPr id="90" name="Rectangle"/>
          <p:cNvSpPr/>
          <p:nvPr/>
        </p:nvSpPr>
        <p:spPr>
          <a:xfrm>
            <a:off x="12321540" y="2725209"/>
            <a:ext cx="11813779" cy="3243726"/>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91" name="template&lt;class ItemType&gt;…"/>
          <p:cNvSpPr/>
          <p:nvPr/>
        </p:nvSpPr>
        <p:spPr>
          <a:xfrm>
            <a:off x="12532148" y="2688040"/>
            <a:ext cx="11585840" cy="306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1028700">
              <a:spcBef>
                <a:spcPts val="300"/>
              </a:spcBef>
              <a:tabLst>
                <a:tab pos="558800" algn="l"/>
              </a:tabLst>
              <a:defRPr sz="2400" b="1">
                <a:latin typeface="Menlo Regular"/>
                <a:ea typeface="Menlo Regular"/>
                <a:cs typeface="Menlo Regular"/>
                <a:sym typeface="Menlo Regular"/>
              </a:defRPr>
            </a:pPr>
            <a:r>
              <a:rPr dirty="0">
                <a:solidFill>
                  <a:srgbClr val="BB2CA2"/>
                </a:solidFill>
              </a:rPr>
              <a:t>class</a:t>
            </a:r>
            <a:r>
              <a:rPr dirty="0"/>
              <a:t> </a:t>
            </a:r>
            <a:r>
              <a:rPr dirty="0" err="1"/>
              <a:t>SpecialList</a:t>
            </a:r>
            <a:r>
              <a:rPr dirty="0"/>
              <a:t> : </a:t>
            </a:r>
            <a:r>
              <a:rPr dirty="0">
                <a:solidFill>
                  <a:srgbClr val="BB2CA2"/>
                </a:solidFill>
              </a:rPr>
              <a:t>public</a:t>
            </a:r>
            <a:r>
              <a:rPr dirty="0"/>
              <a:t> </a:t>
            </a:r>
            <a:r>
              <a:rPr dirty="0">
                <a:solidFill>
                  <a:srgbClr val="4F8187"/>
                </a:solidFill>
              </a:rPr>
              <a:t>LinkedList</a:t>
            </a:r>
            <a:r>
              <a:rPr dirty="0"/>
              <a:t>&lt;ItemType&gt;</a:t>
            </a:r>
          </a:p>
          <a:p>
            <a:pPr algn="l" defTabSz="1028700">
              <a:spcBef>
                <a:spcPts val="300"/>
              </a:spcBef>
              <a:tabLst>
                <a:tab pos="558800" algn="l"/>
              </a:tabLst>
              <a:defRPr sz="2400" b="1">
                <a:latin typeface="Menlo Regular"/>
                <a:ea typeface="Menlo Regular"/>
                <a:cs typeface="Menlo Regular"/>
                <a:sym typeface="Menlo Regular"/>
              </a:defRPr>
            </a:pPr>
            <a:r>
              <a:rPr dirty="0"/>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t>   // Clients: can access public LinkedList member functions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t>   // Derived classes: matches base class access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endParaRPr dirty="0"/>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solidFill>
                  <a:srgbClr val="000000"/>
                </a:solidFill>
              </a:rPr>
              <a:t>};</a:t>
            </a:r>
          </a:p>
        </p:txBody>
      </p:sp>
      <p:sp>
        <p:nvSpPr>
          <p:cNvPr id="92" name="Rectangle"/>
          <p:cNvSpPr/>
          <p:nvPr/>
        </p:nvSpPr>
        <p:spPr>
          <a:xfrm>
            <a:off x="12321540" y="6070389"/>
            <a:ext cx="11813779" cy="3243726"/>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93" name="template&lt;class ItemType&gt;…"/>
          <p:cNvSpPr/>
          <p:nvPr/>
        </p:nvSpPr>
        <p:spPr>
          <a:xfrm>
            <a:off x="12532148" y="6106372"/>
            <a:ext cx="11585840" cy="306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1028700">
              <a:spcBef>
                <a:spcPts val="300"/>
              </a:spcBef>
              <a:tabLst>
                <a:tab pos="558800" algn="l"/>
              </a:tabLst>
              <a:defRPr sz="2400" b="1">
                <a:latin typeface="Menlo Regular"/>
                <a:ea typeface="Menlo Regular"/>
                <a:cs typeface="Menlo Regular"/>
                <a:sym typeface="Menlo Regular"/>
              </a:defRPr>
            </a:pPr>
            <a:r>
              <a:rPr dirty="0">
                <a:solidFill>
                  <a:srgbClr val="BB2CA2"/>
                </a:solidFill>
              </a:rPr>
              <a:t>class</a:t>
            </a:r>
            <a:r>
              <a:rPr dirty="0"/>
              <a:t> </a:t>
            </a:r>
            <a:r>
              <a:rPr dirty="0" err="1"/>
              <a:t>SpecialList</a:t>
            </a:r>
            <a:r>
              <a:rPr dirty="0"/>
              <a:t> : </a:t>
            </a:r>
            <a:r>
              <a:rPr dirty="0">
                <a:solidFill>
                  <a:srgbClr val="BB2CA2"/>
                </a:solidFill>
              </a:rPr>
              <a:t>private</a:t>
            </a:r>
            <a:r>
              <a:rPr dirty="0"/>
              <a:t> </a:t>
            </a:r>
            <a:r>
              <a:rPr dirty="0">
                <a:solidFill>
                  <a:srgbClr val="4F8187"/>
                </a:solidFill>
              </a:rPr>
              <a:t>LinkedList</a:t>
            </a:r>
            <a:r>
              <a:rPr dirty="0"/>
              <a:t>&lt;ItemType&gt;</a:t>
            </a:r>
          </a:p>
          <a:p>
            <a:pPr algn="l" defTabSz="1028700">
              <a:spcBef>
                <a:spcPts val="300"/>
              </a:spcBef>
              <a:tabLst>
                <a:tab pos="558800" algn="l"/>
              </a:tabLst>
              <a:defRPr sz="2400" b="1">
                <a:latin typeface="Menlo Regular"/>
                <a:ea typeface="Menlo Regular"/>
                <a:cs typeface="Menlo Regular"/>
                <a:sym typeface="Menlo Regular"/>
              </a:defRPr>
            </a:pPr>
            <a:r>
              <a:rPr dirty="0"/>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t>   // Clients: can access </a:t>
            </a:r>
            <a:r>
              <a:rPr i="1" dirty="0">
                <a:solidFill>
                  <a:schemeClr val="accent5">
                    <a:hueOff val="-522602"/>
                    <a:satOff val="-6700"/>
                    <a:lumOff val="-22320"/>
                  </a:schemeClr>
                </a:solidFill>
              </a:rPr>
              <a:t>no</a:t>
            </a:r>
            <a:r>
              <a:rPr dirty="0"/>
              <a:t> LinkedList member functions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t>   // Derived classes: have </a:t>
            </a:r>
            <a:r>
              <a:rPr i="1" dirty="0">
                <a:solidFill>
                  <a:schemeClr val="accent5">
                    <a:hueOff val="-522602"/>
                    <a:satOff val="-6700"/>
                    <a:lumOff val="-22320"/>
                  </a:schemeClr>
                </a:solidFill>
              </a:rPr>
              <a:t>no</a:t>
            </a:r>
            <a:r>
              <a:rPr dirty="0"/>
              <a:t> access to LinkedList member </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t>					functions (they are private)</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solidFill>
                  <a:srgbClr val="000000"/>
                </a:solidFill>
              </a:rPr>
              <a:t>};</a:t>
            </a:r>
          </a:p>
        </p:txBody>
      </p:sp>
      <p:sp>
        <p:nvSpPr>
          <p:cNvPr id="94" name="Rectangle"/>
          <p:cNvSpPr/>
          <p:nvPr/>
        </p:nvSpPr>
        <p:spPr>
          <a:xfrm>
            <a:off x="12321540" y="9689889"/>
            <a:ext cx="11813779" cy="3243726"/>
          </a:xfrm>
          <a:prstGeom prst="rect">
            <a:avLst/>
          </a:prstGeom>
          <a:solidFill>
            <a:srgbClr val="E5E6E1"/>
          </a:solidFill>
          <a:ln w="76200">
            <a:solidFill>
              <a:srgbClr val="941100"/>
            </a:solidFill>
            <a:miter lim="400000"/>
          </a:ln>
          <a:effectLst>
            <a:outerShdw blurRad="571500" dir="1980000" rotWithShape="0">
              <a:srgbClr val="000000"/>
            </a:outerShdw>
          </a:effectLst>
        </p:spPr>
        <p:txBody>
          <a:bodyPr lIns="114300" tIns="114300" rIns="114300" bIns="114300" anchor="ctr"/>
          <a:lstStyle/>
          <a:p>
            <a:pPr defTabSz="1228725">
              <a:defRPr sz="80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95" name="template&lt;class ItemType&gt;…"/>
          <p:cNvSpPr/>
          <p:nvPr/>
        </p:nvSpPr>
        <p:spPr>
          <a:xfrm>
            <a:off x="12532148" y="9725872"/>
            <a:ext cx="11585840" cy="306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1450" tIns="171450" rIns="171450" bIns="171450">
            <a:spAutoFit/>
          </a:bodyPr>
          <a:lstStyle/>
          <a:p>
            <a:pPr algn="l" defTabSz="1028700">
              <a:spcBef>
                <a:spcPts val="300"/>
              </a:spcBef>
              <a:tabLst>
                <a:tab pos="558800" algn="l"/>
              </a:tabLst>
              <a:defRPr sz="24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1028700">
              <a:spcBef>
                <a:spcPts val="300"/>
              </a:spcBef>
              <a:tabLst>
                <a:tab pos="558800" algn="l"/>
              </a:tabLst>
              <a:defRPr sz="2400" b="1">
                <a:latin typeface="Menlo Regular"/>
                <a:ea typeface="Menlo Regular"/>
                <a:cs typeface="Menlo Regular"/>
                <a:sym typeface="Menlo Regular"/>
              </a:defRPr>
            </a:pPr>
            <a:r>
              <a:rPr dirty="0">
                <a:solidFill>
                  <a:srgbClr val="BB2CA2"/>
                </a:solidFill>
              </a:rPr>
              <a:t>class</a:t>
            </a:r>
            <a:r>
              <a:rPr dirty="0"/>
              <a:t> </a:t>
            </a:r>
            <a:r>
              <a:rPr dirty="0" err="1"/>
              <a:t>SpecialList</a:t>
            </a:r>
            <a:r>
              <a:rPr dirty="0"/>
              <a:t> : </a:t>
            </a:r>
            <a:r>
              <a:rPr dirty="0">
                <a:solidFill>
                  <a:srgbClr val="BB2CA2"/>
                </a:solidFill>
              </a:rPr>
              <a:t>protected</a:t>
            </a:r>
            <a:r>
              <a:rPr dirty="0"/>
              <a:t> </a:t>
            </a:r>
            <a:r>
              <a:rPr dirty="0">
                <a:solidFill>
                  <a:srgbClr val="4F8187"/>
                </a:solidFill>
              </a:rPr>
              <a:t>LinkedList</a:t>
            </a:r>
            <a:r>
              <a:rPr dirty="0"/>
              <a:t>&lt;ItemType&gt;</a:t>
            </a:r>
          </a:p>
          <a:p>
            <a:pPr algn="l" defTabSz="1028700">
              <a:spcBef>
                <a:spcPts val="300"/>
              </a:spcBef>
              <a:tabLst>
                <a:tab pos="558800" algn="l"/>
              </a:tabLst>
              <a:defRPr sz="2400" b="1">
                <a:latin typeface="Menlo Regular"/>
                <a:ea typeface="Menlo Regular"/>
                <a:cs typeface="Menlo Regular"/>
                <a:sym typeface="Menlo Regular"/>
              </a:defRPr>
            </a:pPr>
            <a:r>
              <a:rPr dirty="0"/>
              <a:t>{</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t>   // Clients: can access </a:t>
            </a:r>
            <a:r>
              <a:rPr i="1" dirty="0">
                <a:solidFill>
                  <a:schemeClr val="accent5">
                    <a:hueOff val="-522602"/>
                    <a:satOff val="-6700"/>
                    <a:lumOff val="-22320"/>
                  </a:schemeClr>
                </a:solidFill>
              </a:rPr>
              <a:t>no</a:t>
            </a:r>
            <a:r>
              <a:rPr dirty="0"/>
              <a:t> LinkedList member functions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t>   // Derived classes: have access to public and protected</a:t>
            </a:r>
          </a:p>
          <a:p>
            <a:pPr lvl="1" indent="0"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t>			LinkedList member functions</a:t>
            </a:r>
          </a:p>
          <a:p>
            <a:pPr algn="l" defTabSz="1028700">
              <a:spcBef>
                <a:spcPts val="300"/>
              </a:spcBef>
              <a:tabLst>
                <a:tab pos="558800" algn="l"/>
              </a:tabLst>
              <a:defRPr sz="2400" b="1">
                <a:solidFill>
                  <a:srgbClr val="008400"/>
                </a:solidFill>
                <a:latin typeface="Menlo Regular"/>
                <a:ea typeface="Menlo Regular"/>
                <a:cs typeface="Menlo Regular"/>
                <a:sym typeface="Menlo Regular"/>
              </a:defRPr>
            </a:pPr>
            <a:r>
              <a:rPr dirty="0">
                <a:solidFill>
                  <a:srgbClr val="000000"/>
                </a:solidFill>
              </a:rPr>
              <a:t>};</a:t>
            </a:r>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94"/>
                                        </p:tgtEl>
                                        <p:attrNameLst>
                                          <p:attrName>style.visibility</p:attrName>
                                        </p:attrNameLst>
                                      </p:cBhvr>
                                      <p:to>
                                        <p:strVal val="visible"/>
                                      </p:to>
                                    </p:set>
                                    <p:anim calcmode="lin" valueType="num">
                                      <p:cBhvr>
                                        <p:cTn id="7" dur="500" fill="hold"/>
                                        <p:tgtEl>
                                          <p:spTgt spid="94"/>
                                        </p:tgtEl>
                                        <p:attrNameLst>
                                          <p:attrName>ppt_w</p:attrName>
                                        </p:attrNameLst>
                                      </p:cBhvr>
                                      <p:tavLst>
                                        <p:tav tm="0">
                                          <p:val>
                                            <p:fltVal val="0"/>
                                          </p:val>
                                        </p:tav>
                                        <p:tav tm="100000">
                                          <p:val>
                                            <p:strVal val="#ppt_w"/>
                                          </p:val>
                                        </p:tav>
                                      </p:tavLst>
                                    </p:anim>
                                    <p:anim calcmode="lin" valueType="num">
                                      <p:cBhvr>
                                        <p:cTn id="8" dur="500" fill="hold"/>
                                        <p:tgtEl>
                                          <p:spTgt spid="9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iterate type="lt">
                                    <p:tmAbs val="100"/>
                                  </p:iterate>
                                  <p:childTnLst>
                                    <p:set>
                                      <p:cBhvr>
                                        <p:cTn id="11" fill="hold"/>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advAuto="0"/>
      <p:bldP spid="95" grpId="0" animBg="1"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50000"/>
              </a:srgbClr>
            </a:outerShdw>
          </a:effectLst>
        </a:effectStyle>
        <a:effectStyle>
          <a:effectLst>
            <a:outerShdw blurRad="76200" dist="12700" rotWithShape="0">
              <a:srgbClr val="000000">
                <a:alpha val="50000"/>
              </a:srgbClr>
            </a:outerShdw>
          </a:effectLst>
        </a:effectStyle>
        <a:effectStyle>
          <a:effectLst>
            <a:outerShdw blurRad="508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38100" dir="5400000" rotWithShape="0">
            <a:srgbClr val="000000">
              <a:alpha val="50000"/>
            </a:srgbClr>
          </a:outerShdw>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50000"/>
              </a:srgbClr>
            </a:outerShdw>
          </a:effectLst>
        </a:effectStyle>
        <a:effectStyle>
          <a:effectLst>
            <a:outerShdw blurRad="76200" dist="12700" rotWithShape="0">
              <a:srgbClr val="000000">
                <a:alpha val="50000"/>
              </a:srgbClr>
            </a:outerShdw>
          </a:effectLst>
        </a:effectStyle>
        <a:effectStyle>
          <a:effectLst>
            <a:outerShdw blurRad="508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38100" dir="5400000" rotWithShape="0">
            <a:srgbClr val="000000">
              <a:alpha val="50000"/>
            </a:srgbClr>
          </a:outerShdw>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2767</Words>
  <Application>Microsoft Office PowerPoint</Application>
  <PresentationFormat>Custom</PresentationFormat>
  <Paragraphs>206</Paragraphs>
  <Slides>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Arial</vt:lpstr>
      <vt:lpstr>Courier New</vt:lpstr>
      <vt:lpstr>Gill Sans</vt:lpstr>
      <vt:lpstr>Helvetica</vt:lpstr>
      <vt:lpstr>Lucida Grande</vt:lpstr>
      <vt:lpstr>Menlo Regular</vt:lpstr>
      <vt:lpstr>Optima</vt:lpstr>
      <vt:lpstr>Times New Roman</vt:lpstr>
      <vt:lpstr>Times Roman</vt:lpstr>
      <vt:lpstr>Verdana</vt:lpstr>
      <vt:lpstr>White</vt:lpstr>
      <vt:lpstr>C++ Inheritance and Access</vt:lpstr>
      <vt:lpstr>Rules of inheritance</vt:lpstr>
      <vt:lpstr>Designing a Base Class</vt:lpstr>
      <vt:lpstr>Designing a Base Class</vt:lpstr>
      <vt:lpstr>Designing a Base Class</vt:lpstr>
      <vt:lpstr>Designing a Base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Inheritance and Access</dc:title>
  <cp:lastModifiedBy>Anandaraj Jeeva Rathinam (Integra)</cp:lastModifiedBy>
  <cp:revision>2</cp:revision>
  <dcterms:modified xsi:type="dcterms:W3CDTF">2024-05-22T07:04:26Z</dcterms:modified>
</cp:coreProperties>
</file>