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6256000" cy="9144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461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254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25400" cap="flat">
              <a:solidFill>
                <a:srgbClr val="000000"/>
              </a:solidFill>
              <a:prstDash val="solid"/>
              <a:miter lim="400000"/>
            </a:ln>
          </a:insideH>
          <a:insideV>
            <a:ln w="254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sudhan" userId="0b39b63d-97d2-416c-a0dd-10dec61b2c53" providerId="ADAL" clId="{0A138E38-B6BF-4BE5-9F0F-987A18CCDA83}"/>
    <pc:docChg chg="modSld">
      <pc:chgData name="K Madhusudhan" userId="0b39b63d-97d2-416c-a0dd-10dec61b2c53" providerId="ADAL" clId="{0A138E38-B6BF-4BE5-9F0F-987A18CCDA83}" dt="2024-05-13T12:46:03.491" v="9" actId="1076"/>
      <pc:docMkLst>
        <pc:docMk/>
      </pc:docMkLst>
      <pc:sldChg chg="modSp mod">
        <pc:chgData name="K Madhusudhan" userId="0b39b63d-97d2-416c-a0dd-10dec61b2c53" providerId="ADAL" clId="{0A138E38-B6BF-4BE5-9F0F-987A18CCDA83}" dt="2024-05-13T12:45:20.552" v="1" actId="1076"/>
        <pc:sldMkLst>
          <pc:docMk/>
          <pc:sldMk cId="0" sldId="257"/>
        </pc:sldMkLst>
        <pc:spChg chg="mod">
          <ac:chgData name="K Madhusudhan" userId="0b39b63d-97d2-416c-a0dd-10dec61b2c53" providerId="ADAL" clId="{0A138E38-B6BF-4BE5-9F0F-987A18CCDA83}" dt="2024-05-13T12:45:15.423" v="0" actId="1076"/>
          <ac:spMkLst>
            <pc:docMk/>
            <pc:sldMk cId="0" sldId="257"/>
            <ac:spMk id="41" creationId="{00000000-0000-0000-0000-000000000000}"/>
          </ac:spMkLst>
        </pc:spChg>
        <pc:spChg chg="mod">
          <ac:chgData name="K Madhusudhan" userId="0b39b63d-97d2-416c-a0dd-10dec61b2c53" providerId="ADAL" clId="{0A138E38-B6BF-4BE5-9F0F-987A18CCDA83}" dt="2024-05-13T12:45:20.552" v="1" actId="1076"/>
          <ac:spMkLst>
            <pc:docMk/>
            <pc:sldMk cId="0" sldId="257"/>
            <ac:spMk id="43" creationId="{00000000-0000-0000-0000-000000000000}"/>
          </ac:spMkLst>
        </pc:spChg>
      </pc:sldChg>
      <pc:sldChg chg="modSp mod">
        <pc:chgData name="K Madhusudhan" userId="0b39b63d-97d2-416c-a0dd-10dec61b2c53" providerId="ADAL" clId="{0A138E38-B6BF-4BE5-9F0F-987A18CCDA83}" dt="2024-05-13T12:45:33.246" v="3" actId="1076"/>
        <pc:sldMkLst>
          <pc:docMk/>
          <pc:sldMk cId="0" sldId="258"/>
        </pc:sldMkLst>
        <pc:spChg chg="mod">
          <ac:chgData name="K Madhusudhan" userId="0b39b63d-97d2-416c-a0dd-10dec61b2c53" providerId="ADAL" clId="{0A138E38-B6BF-4BE5-9F0F-987A18CCDA83}" dt="2024-05-13T12:45:28.341" v="2" actId="1076"/>
          <ac:spMkLst>
            <pc:docMk/>
            <pc:sldMk cId="0" sldId="258"/>
            <ac:spMk id="60" creationId="{00000000-0000-0000-0000-000000000000}"/>
          </ac:spMkLst>
        </pc:spChg>
        <pc:spChg chg="mod">
          <ac:chgData name="K Madhusudhan" userId="0b39b63d-97d2-416c-a0dd-10dec61b2c53" providerId="ADAL" clId="{0A138E38-B6BF-4BE5-9F0F-987A18CCDA83}" dt="2024-05-13T12:45:33.246" v="3" actId="1076"/>
          <ac:spMkLst>
            <pc:docMk/>
            <pc:sldMk cId="0" sldId="258"/>
            <ac:spMk id="62" creationId="{00000000-0000-0000-0000-000000000000}"/>
          </ac:spMkLst>
        </pc:spChg>
      </pc:sldChg>
      <pc:sldChg chg="modSp mod">
        <pc:chgData name="K Madhusudhan" userId="0b39b63d-97d2-416c-a0dd-10dec61b2c53" providerId="ADAL" clId="{0A138E38-B6BF-4BE5-9F0F-987A18CCDA83}" dt="2024-05-13T12:45:43.378" v="5" actId="1076"/>
        <pc:sldMkLst>
          <pc:docMk/>
          <pc:sldMk cId="0" sldId="259"/>
        </pc:sldMkLst>
        <pc:spChg chg="mod">
          <ac:chgData name="K Madhusudhan" userId="0b39b63d-97d2-416c-a0dd-10dec61b2c53" providerId="ADAL" clId="{0A138E38-B6BF-4BE5-9F0F-987A18CCDA83}" dt="2024-05-13T12:45:39.989" v="4" actId="1076"/>
          <ac:spMkLst>
            <pc:docMk/>
            <pc:sldMk cId="0" sldId="259"/>
            <ac:spMk id="79" creationId="{00000000-0000-0000-0000-000000000000}"/>
          </ac:spMkLst>
        </pc:spChg>
        <pc:spChg chg="mod">
          <ac:chgData name="K Madhusudhan" userId="0b39b63d-97d2-416c-a0dd-10dec61b2c53" providerId="ADAL" clId="{0A138E38-B6BF-4BE5-9F0F-987A18CCDA83}" dt="2024-05-13T12:45:43.378" v="5" actId="1076"/>
          <ac:spMkLst>
            <pc:docMk/>
            <pc:sldMk cId="0" sldId="259"/>
            <ac:spMk id="81" creationId="{00000000-0000-0000-0000-000000000000}"/>
          </ac:spMkLst>
        </pc:spChg>
      </pc:sldChg>
      <pc:sldChg chg="modSp mod">
        <pc:chgData name="K Madhusudhan" userId="0b39b63d-97d2-416c-a0dd-10dec61b2c53" providerId="ADAL" clId="{0A138E38-B6BF-4BE5-9F0F-987A18CCDA83}" dt="2024-05-13T12:45:52.550" v="7" actId="1076"/>
        <pc:sldMkLst>
          <pc:docMk/>
          <pc:sldMk cId="0" sldId="260"/>
        </pc:sldMkLst>
        <pc:spChg chg="mod">
          <ac:chgData name="K Madhusudhan" userId="0b39b63d-97d2-416c-a0dd-10dec61b2c53" providerId="ADAL" clId="{0A138E38-B6BF-4BE5-9F0F-987A18CCDA83}" dt="2024-05-13T12:45:47.401" v="6" actId="1076"/>
          <ac:spMkLst>
            <pc:docMk/>
            <pc:sldMk cId="0" sldId="260"/>
            <ac:spMk id="99" creationId="{00000000-0000-0000-0000-000000000000}"/>
          </ac:spMkLst>
        </pc:spChg>
        <pc:spChg chg="mod">
          <ac:chgData name="K Madhusudhan" userId="0b39b63d-97d2-416c-a0dd-10dec61b2c53" providerId="ADAL" clId="{0A138E38-B6BF-4BE5-9F0F-987A18CCDA83}" dt="2024-05-13T12:45:52.550" v="7" actId="1076"/>
          <ac:spMkLst>
            <pc:docMk/>
            <pc:sldMk cId="0" sldId="260"/>
            <ac:spMk id="101" creationId="{00000000-0000-0000-0000-000000000000}"/>
          </ac:spMkLst>
        </pc:spChg>
      </pc:sldChg>
      <pc:sldChg chg="modSp mod">
        <pc:chgData name="K Madhusudhan" userId="0b39b63d-97d2-416c-a0dd-10dec61b2c53" providerId="ADAL" clId="{0A138E38-B6BF-4BE5-9F0F-987A18CCDA83}" dt="2024-05-13T12:46:03.491" v="9" actId="1076"/>
        <pc:sldMkLst>
          <pc:docMk/>
          <pc:sldMk cId="0" sldId="261"/>
        </pc:sldMkLst>
        <pc:spChg chg="mod">
          <ac:chgData name="K Madhusudhan" userId="0b39b63d-97d2-416c-a0dd-10dec61b2c53" providerId="ADAL" clId="{0A138E38-B6BF-4BE5-9F0F-987A18CCDA83}" dt="2024-05-13T12:46:00.131" v="8" actId="1076"/>
          <ac:spMkLst>
            <pc:docMk/>
            <pc:sldMk cId="0" sldId="261"/>
            <ac:spMk id="113" creationId="{00000000-0000-0000-0000-000000000000}"/>
          </ac:spMkLst>
        </pc:spChg>
        <pc:spChg chg="mod">
          <ac:chgData name="K Madhusudhan" userId="0b39b63d-97d2-416c-a0dd-10dec61b2c53" providerId="ADAL" clId="{0A138E38-B6BF-4BE5-9F0F-987A18CCDA83}" dt="2024-05-13T12:46:03.491" v="9" actId="1076"/>
          <ac:spMkLst>
            <pc:docMk/>
            <pc:sldMk cId="0" sldId="261"/>
            <ac:spMk id="11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4572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9144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13716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18288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2286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27432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32004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36576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Text"/>
          <p:cNvSpPr txBox="1">
            <a:spLocks noGrp="1"/>
          </p:cNvSpPr>
          <p:nvPr>
            <p:ph type="title"/>
          </p:nvPr>
        </p:nvSpPr>
        <p:spPr>
          <a:xfrm>
            <a:off x="660400" y="1536700"/>
            <a:ext cx="15163800" cy="3086100"/>
          </a:xfrm>
          <a:prstGeom prst="rect">
            <a:avLst/>
          </a:prstGeom>
          <a:effectLst/>
        </p:spPr>
        <p:txBody>
          <a:bodyPr anchor="b"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912100" y="4711700"/>
            <a:ext cx="7912100" cy="25146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spcBef>
                <a:spcPts val="0"/>
              </a:spcBef>
              <a:buSzTx/>
              <a:buNone/>
              <a:defRPr sz="3200" b="0" cap="small"/>
            </a:lvl1pPr>
            <a:lvl2pPr marL="0" indent="0" algn="ctr">
              <a:spcBef>
                <a:spcPts val="0"/>
              </a:spcBef>
              <a:buSzTx/>
              <a:buNone/>
              <a:defRPr cap="small"/>
            </a:lvl2pPr>
            <a:lvl3pPr marL="0" indent="0" algn="ctr">
              <a:spcBef>
                <a:spcPts val="0"/>
              </a:spcBef>
              <a:buSzTx/>
              <a:buNone/>
              <a:defRPr sz="3200" cap="small"/>
            </a:lvl3pPr>
            <a:lvl4pPr marL="0" indent="0" algn="ctr">
              <a:spcBef>
                <a:spcPts val="0"/>
              </a:spcBef>
              <a:buSzTx/>
              <a:buNone/>
              <a:defRPr sz="3200" cap="small"/>
            </a:lvl4pPr>
            <a:lvl5pPr marL="0" indent="0" algn="ctr">
              <a:spcBef>
                <a:spcPts val="0"/>
              </a:spcBef>
              <a:buSzTx/>
              <a:buNone/>
              <a:defRPr sz="3200" cap="small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2EBD2550-B6BC-466A-97AF-16A3726D77D9}"/>
              </a:ext>
            </a:extLst>
          </p:cNvPr>
          <p:cNvSpPr txBox="1">
            <a:spLocks/>
          </p:cNvSpPr>
          <p:nvPr userDrawn="1"/>
        </p:nvSpPr>
        <p:spPr>
          <a:xfrm>
            <a:off x="5022650" y="87743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14524-1BAF-42CB-BFB7-8A87969E5F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5" y="8612392"/>
            <a:ext cx="1193740" cy="376149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p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t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0" y="0"/>
            <a:ext cx="16256000" cy="1422400"/>
            <a:chOff x="0" y="0"/>
            <a:chExt cx="16256000" cy="1422400"/>
          </a:xfrm>
        </p:grpSpPr>
        <p:grpSp>
          <p:nvGrpSpPr>
            <p:cNvPr id="4" name="Group"/>
            <p:cNvGrpSpPr/>
            <p:nvPr/>
          </p:nvGrpSpPr>
          <p:grpSpPr>
            <a:xfrm>
              <a:off x="0" y="0"/>
              <a:ext cx="16256000" cy="1419175"/>
              <a:chOff x="0" y="0"/>
              <a:chExt cx="16256000" cy="1419174"/>
            </a:xfrm>
          </p:grpSpPr>
          <p:pic>
            <p:nvPicPr>
              <p:cNvPr id="2" name="W&amp;M Keynote Background.tiff" descr="W&amp;M Keynote Background.tiff"/>
              <p:cNvPicPr>
                <a:picLocks/>
              </p:cNvPicPr>
              <p:nvPr/>
            </p:nvPicPr>
            <p:blipFill>
              <a:blip r:embed="rId4"/>
              <a:srcRect t="36834" b="47633"/>
              <a:stretch>
                <a:fillRect/>
              </a:stretch>
            </p:blipFill>
            <p:spPr>
              <a:xfrm>
                <a:off x="0" y="0"/>
                <a:ext cx="16256000" cy="141917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27000" dist="76200" dir="5400000" rotWithShape="0">
                  <a:srgbClr val="000000"/>
                </a:outerShdw>
              </a:effectLst>
            </p:spPr>
          </p:pic>
          <p:sp>
            <p:nvSpPr>
              <p:cNvPr id="3" name="Line"/>
              <p:cNvSpPr/>
              <p:nvPr/>
            </p:nvSpPr>
            <p:spPr>
              <a:xfrm flipV="1">
                <a:off x="15124403" y="1155690"/>
                <a:ext cx="760060" cy="10"/>
              </a:xfrm>
              <a:prstGeom prst="line">
                <a:avLst/>
              </a:prstGeom>
              <a:noFill/>
              <a:ln w="12700" cap="flat">
                <a:solidFill>
                  <a:srgbClr val="668040">
                    <a:alpha val="0"/>
                  </a:srgbClr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l" defTabSz="457200">
                  <a:defRPr sz="12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" name="Line"/>
            <p:cNvSpPr/>
            <p:nvPr/>
          </p:nvSpPr>
          <p:spPr>
            <a:xfrm flipV="1">
              <a:off x="14757400" y="0"/>
              <a:ext cx="0" cy="1422400"/>
            </a:xfrm>
            <a:prstGeom prst="line">
              <a:avLst/>
            </a:prstGeom>
            <a:noFill/>
            <a:ln w="12700" cap="flat">
              <a:solidFill>
                <a:srgbClr val="668040">
                  <a:alpha val="0"/>
                </a:srgb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sp>
        <p:nvSpPr>
          <p:cNvPr id="7" name="Title Text"/>
          <p:cNvSpPr txBox="1">
            <a:spLocks noGrp="1"/>
          </p:cNvSpPr>
          <p:nvPr>
            <p:ph type="title"/>
          </p:nvPr>
        </p:nvSpPr>
        <p:spPr>
          <a:xfrm>
            <a:off x="241300" y="0"/>
            <a:ext cx="14389100" cy="1397000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r>
              <a:t>Title Text</a:t>
            </a: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/>
          </p:nvPr>
        </p:nvSpPr>
        <p:spPr>
          <a:xfrm>
            <a:off x="127000" y="1562100"/>
            <a:ext cx="16002000" cy="7543800"/>
          </a:xfrm>
          <a:prstGeom prst="rect">
            <a:avLst/>
          </a:prstGeom>
          <a:ln w="12700">
            <a:miter lim="400000"/>
          </a:ln>
          <a:effectLst>
            <a:outerShdw blurRad="25400" dist="12700" dir="270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buBlip>
                <a:blip r:embed="rId5"/>
              </a:buBlip>
            </a:lvl1pPr>
            <a:lvl2pPr marL="762000" indent="-381000">
              <a:buBlip>
                <a:blip r:embed="rId5"/>
              </a:buBlip>
              <a:defRPr sz="3200" b="0"/>
            </a:lvl2pPr>
            <a:lvl3pPr marL="1143000" indent="-381000">
              <a:buBlip>
                <a:blip r:embed="rId5"/>
              </a:buBlip>
              <a:defRPr sz="2600" b="0"/>
            </a:lvl3pPr>
            <a:lvl4pPr marL="1524000" indent="-381000">
              <a:buBlip>
                <a:blip r:embed="rId5"/>
              </a:buBlip>
              <a:defRPr sz="2600" b="0"/>
            </a:lvl4pPr>
            <a:lvl5pPr marL="1905000" indent="-381000">
              <a:buBlip>
                <a:blip r:embed="rId5"/>
              </a:buBlip>
              <a:defRPr sz="26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960783" y="8686800"/>
            <a:ext cx="317501" cy="3429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39D5852C-F8FB-45E1-A7BC-63545F809DA2}"/>
              </a:ext>
            </a:extLst>
          </p:cNvPr>
          <p:cNvSpPr txBox="1">
            <a:spLocks/>
          </p:cNvSpPr>
          <p:nvPr userDrawn="1"/>
        </p:nvSpPr>
        <p:spPr>
          <a:xfrm>
            <a:off x="5022650" y="87743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6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C5F18A-43AD-42DC-878A-693172DDAFC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5" y="8612392"/>
            <a:ext cx="1193740" cy="3761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76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381000" marR="0" indent="-381000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809625" marR="0" indent="-428625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289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1670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2051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2432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2813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3194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3575538" marR="0" indent="-527538" algn="l" defTabSz="546100" rtl="0" latinLnBrk="0">
        <a:lnSpc>
          <a:spcPct val="100000"/>
        </a:lnSpc>
        <a:spcBef>
          <a:spcPts val="1800"/>
        </a:spcBef>
        <a:spcAft>
          <a:spcPts val="0"/>
        </a:spcAft>
        <a:buClrTx/>
        <a:buSzPct val="53000"/>
        <a:buFontTx/>
        <a:buBlip>
          <a:blip r:embed="rId5"/>
        </a:buBlip>
        <a:tabLst/>
        <a:defRPr sz="36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5461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++ Interlude 6…"/>
          <p:cNvSpPr txBox="1">
            <a:spLocks noGrp="1"/>
          </p:cNvSpPr>
          <p:nvPr>
            <p:ph type="ctrTitle"/>
          </p:nvPr>
        </p:nvSpPr>
        <p:spPr>
          <a:xfrm>
            <a:off x="-469900" y="-203200"/>
            <a:ext cx="15163800" cy="3086100"/>
          </a:xfrm>
          <a:prstGeom prst="rect">
            <a:avLst/>
          </a:prstGeom>
        </p:spPr>
        <p:txBody>
          <a:bodyPr/>
          <a:lstStyle/>
          <a:p>
            <a:r>
              <a:t>C++ Interlude 6</a:t>
            </a:r>
          </a:p>
          <a:p>
            <a:r>
              <a:t>Overloading and Friends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erloading C++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Overloading C++ Operators</a:t>
            </a:r>
          </a:p>
        </p:txBody>
      </p:sp>
      <p:sp>
        <p:nvSpPr>
          <p:cNvPr id="39" name="Rectangle"/>
          <p:cNvSpPr/>
          <p:nvPr/>
        </p:nvSpPr>
        <p:spPr>
          <a:xfrm>
            <a:off x="-114300" y="1638300"/>
            <a:ext cx="8178800" cy="686198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0" name="#include &quot;BoxInterface.h&quot;…"/>
          <p:cNvSpPr/>
          <p:nvPr/>
        </p:nvSpPr>
        <p:spPr>
          <a:xfrm>
            <a:off x="50800" y="1676400"/>
            <a:ext cx="8178800" cy="689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78492A"/>
                </a:solidFill>
              </a:rPr>
              <a:t>#include </a:t>
            </a:r>
            <a:r>
              <a:rPr sz="1600" dirty="0"/>
              <a:t>"</a:t>
            </a:r>
            <a:r>
              <a:rPr sz="1600" dirty="0" err="1"/>
              <a:t>BoxInterface.h</a:t>
            </a:r>
            <a:r>
              <a:rPr sz="1600" dirty="0"/>
              <a:t>"</a:t>
            </a:r>
            <a:endParaRPr sz="1600"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2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template</a:t>
            </a:r>
            <a:r>
              <a:rPr sz="1600" dirty="0"/>
              <a:t>&lt;</a:t>
            </a: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</a:t>
            </a:r>
            <a:r>
              <a:rPr sz="1600" dirty="0" err="1"/>
              <a:t>PlainBox</a:t>
            </a:r>
            <a:r>
              <a:rPr sz="1600" dirty="0"/>
              <a:t> : </a:t>
            </a:r>
            <a:r>
              <a:rPr sz="1600" dirty="0">
                <a:solidFill>
                  <a:srgbClr val="BB2C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/>
              <a:t>BoxInterface</a:t>
            </a:r>
            <a:r>
              <a:rPr sz="1600" dirty="0"/>
              <a:t>&lt;ItemType&gt;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{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private</a:t>
            </a:r>
            <a:r>
              <a:rPr sz="1600"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ItemType	item;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1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  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public</a:t>
            </a:r>
            <a:r>
              <a:rPr sz="1600"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 err="1"/>
              <a:t>PlainBox</a:t>
            </a:r>
            <a:r>
              <a:rPr sz="1600" dirty="0"/>
              <a:t>();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 err="1"/>
              <a:t>PlainBox</a:t>
            </a:r>
            <a:r>
              <a:rPr sz="1600" dirty="0"/>
              <a:t>(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 ItemType&amp; </a:t>
            </a:r>
            <a:r>
              <a:rPr sz="1600" dirty="0" err="1"/>
              <a:t>theItem</a:t>
            </a:r>
            <a:r>
              <a:rPr sz="1600"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>
                <a:solidFill>
                  <a:srgbClr val="BB2CA2"/>
                </a:solidFill>
              </a:rPr>
              <a:t>virtual</a:t>
            </a:r>
            <a:r>
              <a:rPr sz="1600" dirty="0"/>
              <a:t> </a:t>
            </a:r>
            <a:r>
              <a:rPr sz="1600" dirty="0">
                <a:solidFill>
                  <a:srgbClr val="BB2CA2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setItem</a:t>
            </a:r>
            <a:r>
              <a:rPr sz="1600" dirty="0"/>
              <a:t>(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 ItemType&amp; </a:t>
            </a:r>
            <a:r>
              <a:rPr sz="1600" dirty="0" err="1"/>
              <a:t>theItem</a:t>
            </a:r>
            <a:r>
              <a:rPr sz="1600"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>
                <a:solidFill>
                  <a:srgbClr val="BB2CA2"/>
                </a:solidFill>
              </a:rPr>
              <a:t>virtual</a:t>
            </a:r>
            <a:r>
              <a:rPr sz="1600" dirty="0"/>
              <a:t> ItemType </a:t>
            </a:r>
            <a:r>
              <a:rPr sz="1600" dirty="0" err="1"/>
              <a:t>getItem</a:t>
            </a:r>
            <a:r>
              <a:rPr sz="1600" dirty="0"/>
              <a:t>() 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};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78492A"/>
                </a:solidFill>
              </a:rPr>
              <a:t>#include </a:t>
            </a:r>
            <a:r>
              <a:rPr sz="1600" dirty="0"/>
              <a:t>"PlainBox.cpp"</a:t>
            </a:r>
            <a:endParaRPr sz="1600"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#endif</a:t>
            </a:r>
          </a:p>
        </p:txBody>
      </p:sp>
      <p:sp>
        <p:nvSpPr>
          <p:cNvPr id="41" name="PlainBox.h"/>
          <p:cNvSpPr/>
          <p:nvPr/>
        </p:nvSpPr>
        <p:spPr>
          <a:xfrm>
            <a:off x="4140200" y="8037992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PlainBox.h</a:t>
            </a:r>
            <a:endParaRPr dirty="0"/>
          </a:p>
        </p:txBody>
      </p:sp>
      <p:sp>
        <p:nvSpPr>
          <p:cNvPr id="42" name="Rectangle"/>
          <p:cNvSpPr/>
          <p:nvPr/>
        </p:nvSpPr>
        <p:spPr>
          <a:xfrm>
            <a:off x="8166100" y="1625600"/>
            <a:ext cx="8064500" cy="687468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43" name="Client Code"/>
          <p:cNvSpPr/>
          <p:nvPr/>
        </p:nvSpPr>
        <p:spPr>
          <a:xfrm>
            <a:off x="13129006" y="8144680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Client Code</a:t>
            </a:r>
          </a:p>
        </p:txBody>
      </p:sp>
      <p:sp>
        <p:nvSpPr>
          <p:cNvPr id="44" name="// Create and initialize an array of boxes…"/>
          <p:cNvSpPr/>
          <p:nvPr/>
        </p:nvSpPr>
        <p:spPr>
          <a:xfrm>
            <a:off x="7874000" y="1689100"/>
            <a:ext cx="81915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solidFill>
                  <a:srgbClr val="0084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Create and initialize an array of boxes</a:t>
            </a:r>
          </a:p>
          <a:p>
            <a:pPr algn="l" defTabSz="457200">
              <a:tabLst>
                <a:tab pos="330200" algn="l"/>
              </a:tabLst>
              <a:defRPr sz="1800" b="1">
                <a:solidFill>
                  <a:srgbClr val="0084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C355AF"/>
                </a:solidFill>
              </a:rPr>
              <a:t>const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C355AF"/>
                </a:solidFill>
              </a:rPr>
              <a:t>int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NUM_BOXES = </a:t>
            </a:r>
            <a:r>
              <a:rPr>
                <a:solidFill>
                  <a:srgbClr val="0433FF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PlainBox&lt;std::string&gt; myBoxes[NUM_BOXES]; 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0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"ring"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1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"hat"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2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"shirt"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3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"sock"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4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"shoe"</a:t>
            </a:r>
            <a:r>
              <a:t>);</a:t>
            </a:r>
          </a:p>
        </p:txBody>
      </p:sp>
      <p:sp>
        <p:nvSpPr>
          <p:cNvPr id="45" name="Rounded Rectangle"/>
          <p:cNvSpPr/>
          <p:nvPr/>
        </p:nvSpPr>
        <p:spPr>
          <a:xfrm>
            <a:off x="8572500" y="4800600"/>
            <a:ext cx="7213600" cy="457200"/>
          </a:xfrm>
          <a:prstGeom prst="roundRect">
            <a:avLst>
              <a:gd name="adj" fmla="val 24639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46" name="// Find box with last item alphabetically PlainBox&lt;std::string&gt; foundBox = myBoxes[0];…"/>
          <p:cNvSpPr/>
          <p:nvPr/>
        </p:nvSpPr>
        <p:spPr>
          <a:xfrm>
            <a:off x="8331200" y="3835400"/>
            <a:ext cx="78232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108513"/>
                </a:solidFill>
              </a:rPr>
              <a:t>// Find box with last item alphabetically </a:t>
            </a:r>
            <a:r>
              <a:t>PlainBox&lt;std::string&gt; foundBox = myBoxes[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C355AF"/>
                </a:solidFill>
              </a:rPr>
              <a:t>for</a:t>
            </a:r>
            <a:r>
              <a:t> (</a:t>
            </a:r>
            <a:r>
              <a:rPr>
                <a:solidFill>
                  <a:srgbClr val="C355AF"/>
                </a:solidFill>
              </a:rPr>
              <a:t>int</a:t>
            </a:r>
            <a:r>
              <a:t> i = </a:t>
            </a:r>
            <a:r>
              <a:rPr>
                <a:solidFill>
                  <a:srgbClr val="0433FF"/>
                </a:solidFill>
              </a:rPr>
              <a:t>1</a:t>
            </a:r>
            <a:r>
              <a:t>; i &lt; NUM_BOXES; i++)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C355AF"/>
                </a:solidFill>
              </a:rPr>
              <a:t>if</a:t>
            </a:r>
            <a:r>
              <a:t> (foundBox.getItem() &lt; myBoxes[i].getItem())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foundBox = myBoxes[i];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std::cout &lt;&lt; “Last item is : “ &lt;&lt; foundBox.getItem();</a:t>
            </a:r>
          </a:p>
        </p:txBody>
      </p:sp>
      <p:grpSp>
        <p:nvGrpSpPr>
          <p:cNvPr id="49" name="Group"/>
          <p:cNvGrpSpPr/>
          <p:nvPr/>
        </p:nvGrpSpPr>
        <p:grpSpPr>
          <a:xfrm>
            <a:off x="8572500" y="4787900"/>
            <a:ext cx="7213600" cy="457200"/>
            <a:chOff x="0" y="0"/>
            <a:chExt cx="7213600" cy="457200"/>
          </a:xfrm>
        </p:grpSpPr>
        <p:sp>
          <p:nvSpPr>
            <p:cNvPr id="47" name="Rounded Rectangle"/>
            <p:cNvSpPr/>
            <p:nvPr/>
          </p:nvSpPr>
          <p:spPr>
            <a:xfrm>
              <a:off x="0" y="0"/>
              <a:ext cx="7213600" cy="457200"/>
            </a:xfrm>
            <a:prstGeom prst="roundRect">
              <a:avLst>
                <a:gd name="adj" fmla="val 24639"/>
              </a:avLst>
            </a:prstGeom>
            <a:solidFill>
              <a:srgbClr val="FFFB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 b="1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48" name="if (foundBox &lt; myBoxes[i])"/>
            <p:cNvSpPr/>
            <p:nvPr/>
          </p:nvSpPr>
          <p:spPr>
            <a:xfrm>
              <a:off x="215900" y="114300"/>
              <a:ext cx="6807200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l" defTabSz="457200">
                <a:tabLst>
                  <a:tab pos="330200" algn="l"/>
                </a:tabLst>
                <a:defRPr sz="1800" b="1"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rPr>
                  <a:solidFill>
                    <a:srgbClr val="C355AF"/>
                  </a:solidFill>
                </a:rPr>
                <a:t>if</a:t>
              </a:r>
              <a:r>
                <a:t> (foundBox &lt; myBoxes[i])</a:t>
              </a:r>
            </a:p>
          </p:txBody>
        </p:sp>
      </p:grpSp>
      <p:sp>
        <p:nvSpPr>
          <p:cNvPr id="50" name="bool operator&lt;(const…"/>
          <p:cNvSpPr/>
          <p:nvPr/>
        </p:nvSpPr>
        <p:spPr>
          <a:xfrm>
            <a:off x="88900" y="5530849"/>
            <a:ext cx="72709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</a:t>
            </a:r>
            <a:r>
              <a:rPr dirty="0">
                <a:solidFill>
                  <a:srgbClr val="C355AF"/>
                </a:solidFill>
              </a:rPr>
              <a:t>bool</a:t>
            </a:r>
            <a:r>
              <a:rPr dirty="0"/>
              <a:t> operator&lt;(</a:t>
            </a:r>
            <a:r>
              <a:rPr dirty="0">
                <a:solidFill>
                  <a:srgbClr val="C355AF"/>
                </a:solidFill>
              </a:rPr>
              <a:t>const</a:t>
            </a:r>
            <a:r>
              <a:rPr dirty="0"/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</a:t>
            </a:r>
            <a:r>
              <a:rPr dirty="0" err="1"/>
              <a:t>PlainBox</a:t>
            </a:r>
            <a:r>
              <a:rPr dirty="0"/>
              <a:t>&lt;ItemType&gt;&amp; </a:t>
            </a:r>
            <a:r>
              <a:rPr dirty="0" err="1"/>
              <a:t>rightHandSide</a:t>
            </a:r>
            <a:r>
              <a:rPr dirty="0"/>
              <a:t>) </a:t>
            </a:r>
            <a:r>
              <a:rPr dirty="0">
                <a:solidFill>
                  <a:srgbClr val="C355AF"/>
                </a:solidFill>
              </a:rPr>
              <a:t>const</a:t>
            </a:r>
            <a:r>
              <a:rPr dirty="0"/>
              <a:t>;</a:t>
            </a:r>
          </a:p>
        </p:txBody>
      </p:sp>
      <p:grpSp>
        <p:nvGrpSpPr>
          <p:cNvPr id="53" name="Group"/>
          <p:cNvGrpSpPr/>
          <p:nvPr/>
        </p:nvGrpSpPr>
        <p:grpSpPr>
          <a:xfrm>
            <a:off x="1689098" y="6254750"/>
            <a:ext cx="4572003" cy="1282700"/>
            <a:chOff x="0" y="0"/>
            <a:chExt cx="4572001" cy="1282699"/>
          </a:xfrm>
        </p:grpSpPr>
        <p:sp>
          <p:nvSpPr>
            <p:cNvPr id="51" name="Rounded Rectangle"/>
            <p:cNvSpPr/>
            <p:nvPr/>
          </p:nvSpPr>
          <p:spPr>
            <a:xfrm>
              <a:off x="0" y="0"/>
              <a:ext cx="4572002" cy="1282700"/>
            </a:xfrm>
            <a:prstGeom prst="roundRect">
              <a:avLst>
                <a:gd name="adj" fmla="val 14851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68300" dir="3060000" rotWithShape="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52" name="Declare the overload in the header file."/>
            <p:cNvSpPr/>
            <p:nvPr/>
          </p:nvSpPr>
          <p:spPr>
            <a:xfrm>
              <a:off x="47305" y="131672"/>
              <a:ext cx="4455110" cy="1052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1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3600"/>
              </a:pPr>
              <a:r>
                <a:rPr sz="3100"/>
                <a:t>Declare the overload in the header file.</a:t>
              </a:r>
            </a:p>
          </p:txBody>
        </p:sp>
      </p:grpSp>
      <p:sp>
        <p:nvSpPr>
          <p:cNvPr id="54" name="if ( foundBox.isLessThan(myBoxes[i]) )"/>
          <p:cNvSpPr/>
          <p:nvPr/>
        </p:nvSpPr>
        <p:spPr>
          <a:xfrm>
            <a:off x="8509000" y="3930650"/>
            <a:ext cx="5842000" cy="850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EBFE"/>
              </a:gs>
            </a:gsLst>
            <a:path>
              <a:fillToRect l="50000" t="50000" r="50000" b="50000"/>
            </a:path>
          </a:gradFill>
          <a:ln w="25400">
            <a:solidFill>
              <a:srgbClr val="000000"/>
            </a:solidFill>
            <a:miter lim="400000"/>
          </a:ln>
          <a:effectLst>
            <a:outerShdw blurRad="368300" dir="306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algn="l" defTabSz="584200">
              <a:spcBef>
                <a:spcPts val="300"/>
              </a:spcBef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55AF"/>
                </a:solidFill>
              </a:rPr>
              <a:t>if</a:t>
            </a:r>
            <a:r>
              <a:t> ( foundBox.</a:t>
            </a:r>
            <a:r>
              <a:rPr>
                <a:solidFill>
                  <a:srgbClr val="FF2600"/>
                </a:solidFill>
              </a:rPr>
              <a:t>isLessThan</a:t>
            </a:r>
            <a:r>
              <a:t>(myBoxes[i]) )</a:t>
            </a:r>
          </a:p>
        </p:txBody>
      </p:sp>
      <p:sp>
        <p:nvSpPr>
          <p:cNvPr id="55" name="if ( foundBox.operator&lt;(myBoxes[i]) )"/>
          <p:cNvSpPr/>
          <p:nvPr/>
        </p:nvSpPr>
        <p:spPr>
          <a:xfrm>
            <a:off x="8521700" y="3911600"/>
            <a:ext cx="5842000" cy="850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EBFE"/>
              </a:gs>
            </a:gsLst>
            <a:path>
              <a:fillToRect l="50000" t="50000" r="50000" b="50000"/>
            </a:path>
          </a:gradFill>
          <a:ln w="25400">
            <a:solidFill>
              <a:srgbClr val="000000"/>
            </a:solidFill>
            <a:miter lim="400000"/>
          </a:ln>
          <a:effectLst>
            <a:outerShdw blurRad="368300" dir="306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algn="l" defTabSz="584200">
              <a:spcBef>
                <a:spcPts val="300"/>
              </a:spcBef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55AF"/>
                </a:solidFill>
              </a:rPr>
              <a:t>if</a:t>
            </a:r>
            <a:r>
              <a:t> ( foundBox.</a:t>
            </a:r>
            <a:r>
              <a:rPr>
                <a:solidFill>
                  <a:srgbClr val="FF2600"/>
                </a:solidFill>
              </a:rPr>
              <a:t>operator&lt;</a:t>
            </a:r>
            <a:r>
              <a:t>(myBoxes[i]) 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5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5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 advAuto="0"/>
      <p:bldP spid="39" grpId="0" animBg="1" advAuto="0"/>
      <p:bldP spid="40" grpId="0" animBg="1" advAuto="0"/>
      <p:bldP spid="41" grpId="0" animBg="1" advAuto="0"/>
      <p:bldP spid="42" grpId="0" animBg="1" advAuto="0"/>
      <p:bldP spid="43" grpId="0" animBg="1" advAuto="0"/>
      <p:bldP spid="43" grpId="1" animBg="1" advAuto="0"/>
      <p:bldP spid="44" grpId="0" animBg="1" advAuto="0"/>
      <p:bldP spid="44" grpId="1" animBg="1" advAuto="0"/>
      <p:bldP spid="45" grpId="0" animBg="1" advAuto="0"/>
      <p:bldP spid="45" grpId="1" animBg="1" advAuto="0"/>
      <p:bldP spid="46" grpId="0" animBg="1" advAuto="0"/>
      <p:bldP spid="46" grpId="1" animBg="1" advAuto="0"/>
      <p:bldP spid="49" grpId="0" animBg="1" advAuto="0"/>
      <p:bldP spid="49" grpId="1" animBg="1" advAuto="0"/>
      <p:bldP spid="50" grpId="0" animBg="1" advAuto="0"/>
      <p:bldP spid="53" grpId="0" animBg="1" advAuto="0"/>
      <p:bldP spid="54" grpId="0" animBg="1" advAuto="0"/>
      <p:bldP spid="54" grpId="1" animBg="1" advAuto="0"/>
      <p:bldP spid="55" grpId="0" animBg="1" advAuto="0"/>
      <p:bldP spid="55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erloading C++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Overloading C++ Operators</a:t>
            </a:r>
          </a:p>
        </p:txBody>
      </p:sp>
      <p:sp>
        <p:nvSpPr>
          <p:cNvPr id="58" name="Rectangle"/>
          <p:cNvSpPr/>
          <p:nvPr/>
        </p:nvSpPr>
        <p:spPr>
          <a:xfrm>
            <a:off x="-114300" y="1638300"/>
            <a:ext cx="8178800" cy="687147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59" name="#include &quot;BoxInterface.h&quot;…"/>
          <p:cNvSpPr/>
          <p:nvPr/>
        </p:nvSpPr>
        <p:spPr>
          <a:xfrm>
            <a:off x="50800" y="1676400"/>
            <a:ext cx="8178800" cy="689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78492A"/>
                </a:solidFill>
              </a:rPr>
              <a:t>#include </a:t>
            </a:r>
            <a:r>
              <a:rPr sz="1600" dirty="0"/>
              <a:t>"</a:t>
            </a:r>
            <a:r>
              <a:rPr sz="1600" dirty="0" err="1"/>
              <a:t>BoxInterface.h</a:t>
            </a:r>
            <a:r>
              <a:rPr sz="1600" dirty="0"/>
              <a:t>"</a:t>
            </a:r>
            <a:endParaRPr sz="1600"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2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template</a:t>
            </a:r>
            <a:r>
              <a:rPr sz="1600" dirty="0"/>
              <a:t>&lt;</a:t>
            </a: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</a:t>
            </a:r>
            <a:r>
              <a:rPr sz="1600" dirty="0" err="1"/>
              <a:t>PlainBox</a:t>
            </a:r>
            <a:r>
              <a:rPr sz="1600" dirty="0"/>
              <a:t> : </a:t>
            </a:r>
            <a:r>
              <a:rPr sz="1600" dirty="0">
                <a:solidFill>
                  <a:srgbClr val="BB2C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/>
              <a:t>BoxInterface</a:t>
            </a:r>
            <a:r>
              <a:rPr sz="1600" dirty="0"/>
              <a:t>&lt;ItemType&gt;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{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private</a:t>
            </a:r>
            <a:r>
              <a:rPr sz="1600"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ItemType	item;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1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  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public</a:t>
            </a:r>
            <a:r>
              <a:rPr sz="1600"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 err="1"/>
              <a:t>PlainBox</a:t>
            </a:r>
            <a:r>
              <a:rPr sz="1600" dirty="0"/>
              <a:t>();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 err="1"/>
              <a:t>PlainBox</a:t>
            </a:r>
            <a:r>
              <a:rPr sz="1600" dirty="0"/>
              <a:t>(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 ItemType&amp; </a:t>
            </a:r>
            <a:r>
              <a:rPr sz="1600" dirty="0" err="1"/>
              <a:t>theItem</a:t>
            </a:r>
            <a:r>
              <a:rPr sz="1600"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>
                <a:solidFill>
                  <a:srgbClr val="BB2CA2"/>
                </a:solidFill>
              </a:rPr>
              <a:t>virtual</a:t>
            </a:r>
            <a:r>
              <a:rPr sz="1600" dirty="0"/>
              <a:t> </a:t>
            </a:r>
            <a:r>
              <a:rPr sz="1600" dirty="0">
                <a:solidFill>
                  <a:srgbClr val="BB2CA2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setItem</a:t>
            </a:r>
            <a:r>
              <a:rPr sz="1600" dirty="0"/>
              <a:t>(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 ItemType&amp; </a:t>
            </a:r>
            <a:r>
              <a:rPr sz="1600" dirty="0" err="1"/>
              <a:t>theItem</a:t>
            </a:r>
            <a:r>
              <a:rPr sz="1600"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>
                <a:solidFill>
                  <a:srgbClr val="BB2CA2"/>
                </a:solidFill>
              </a:rPr>
              <a:t>virtual</a:t>
            </a:r>
            <a:r>
              <a:rPr sz="1600" dirty="0"/>
              <a:t> ItemType </a:t>
            </a:r>
            <a:r>
              <a:rPr sz="1600" dirty="0" err="1"/>
              <a:t>getItem</a:t>
            </a:r>
            <a:r>
              <a:rPr sz="1600" dirty="0"/>
              <a:t>() 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};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78492A"/>
                </a:solidFill>
              </a:rPr>
              <a:t>#include </a:t>
            </a:r>
            <a:r>
              <a:rPr sz="1600" dirty="0"/>
              <a:t>"PlainBox.cpp"</a:t>
            </a:r>
            <a:endParaRPr sz="1600"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#endif</a:t>
            </a:r>
          </a:p>
        </p:txBody>
      </p:sp>
      <p:sp>
        <p:nvSpPr>
          <p:cNvPr id="60" name="PlainBox.h"/>
          <p:cNvSpPr/>
          <p:nvPr/>
        </p:nvSpPr>
        <p:spPr>
          <a:xfrm>
            <a:off x="4477570" y="8044088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PlainBox.h</a:t>
            </a:r>
            <a:endParaRPr dirty="0"/>
          </a:p>
        </p:txBody>
      </p:sp>
      <p:sp>
        <p:nvSpPr>
          <p:cNvPr id="61" name="Rectangle"/>
          <p:cNvSpPr/>
          <p:nvPr/>
        </p:nvSpPr>
        <p:spPr>
          <a:xfrm>
            <a:off x="8166100" y="1625600"/>
            <a:ext cx="8064500" cy="688417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62" name="PlainBox.cpp"/>
          <p:cNvSpPr/>
          <p:nvPr/>
        </p:nvSpPr>
        <p:spPr>
          <a:xfrm>
            <a:off x="13214350" y="8130540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PlainBox.cpp</a:t>
            </a:r>
          </a:p>
        </p:txBody>
      </p:sp>
      <p:sp>
        <p:nvSpPr>
          <p:cNvPr id="63" name="#include &quot;PlainBox.h&quot;…"/>
          <p:cNvSpPr/>
          <p:nvPr/>
        </p:nvSpPr>
        <p:spPr>
          <a:xfrm>
            <a:off x="8191500" y="1612900"/>
            <a:ext cx="8191500" cy="40421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78492A"/>
                </a:solidFill>
              </a:rPr>
              <a:t>#include </a:t>
            </a:r>
            <a:r>
              <a:rPr sz="1600" dirty="0"/>
              <a:t>"</a:t>
            </a:r>
            <a:r>
              <a:rPr sz="1600" dirty="0" err="1"/>
              <a:t>PlainBox.h</a:t>
            </a:r>
            <a:r>
              <a:rPr sz="1600" dirty="0"/>
              <a:t>"</a:t>
            </a:r>
            <a:endParaRPr sz="1600" dirty="0">
              <a:solidFill>
                <a:srgbClr val="78492A"/>
              </a:solidFill>
            </a:endParaRP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template</a:t>
            </a:r>
            <a:r>
              <a:rPr sz="1600" dirty="0"/>
              <a:t>&lt;</a:t>
            </a: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ItemType&gt;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 err="1"/>
              <a:t>PlainBox</a:t>
            </a:r>
            <a:r>
              <a:rPr sz="1600" dirty="0"/>
              <a:t>&lt;ItemType&gt;::</a:t>
            </a:r>
            <a:r>
              <a:rPr sz="1600" dirty="0" err="1"/>
              <a:t>PlainBox</a:t>
            </a:r>
            <a:r>
              <a:rPr sz="1600" dirty="0"/>
              <a:t>()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{   } </a:t>
            </a:r>
            <a:r>
              <a:rPr sz="1600" dirty="0">
                <a:solidFill>
                  <a:srgbClr val="108513"/>
                </a:solidFill>
              </a:rPr>
              <a:t>// end default constructor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>
              <a:solidFill>
                <a:srgbClr val="108513"/>
              </a:solidFill>
            </a:endParaRP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template</a:t>
            </a:r>
            <a:r>
              <a:rPr sz="1600" dirty="0"/>
              <a:t>&lt;</a:t>
            </a: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ItemType&gt;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 err="1"/>
              <a:t>PlainBox</a:t>
            </a:r>
            <a:r>
              <a:rPr sz="1600" dirty="0"/>
              <a:t>&lt;ItemType&gt;::</a:t>
            </a:r>
            <a:r>
              <a:rPr sz="1600" dirty="0" err="1"/>
              <a:t>PlainBox</a:t>
            </a:r>
            <a:r>
              <a:rPr sz="1600" dirty="0"/>
              <a:t>(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 ItemType&amp; </a:t>
            </a:r>
            <a:r>
              <a:rPr sz="1600" dirty="0" err="1"/>
              <a:t>theItem</a:t>
            </a:r>
            <a:r>
              <a:rPr sz="1600" dirty="0"/>
              <a:t>)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{   item = </a:t>
            </a:r>
            <a:r>
              <a:rPr sz="1600" dirty="0" err="1"/>
              <a:t>theItem</a:t>
            </a:r>
            <a:r>
              <a:rPr sz="1600" dirty="0"/>
              <a:t>;  }</a:t>
            </a:r>
            <a:r>
              <a:rPr sz="1600" dirty="0">
                <a:solidFill>
                  <a:srgbClr val="108513"/>
                </a:solidFill>
              </a:rPr>
              <a:t> // end constructor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>
              <a:solidFill>
                <a:srgbClr val="108513"/>
              </a:solidFill>
            </a:endParaRP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template</a:t>
            </a:r>
            <a:r>
              <a:rPr sz="1600" dirty="0"/>
              <a:t>&lt;</a:t>
            </a: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ItemType&gt;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PlainBox</a:t>
            </a:r>
            <a:r>
              <a:rPr sz="1600" dirty="0"/>
              <a:t>&lt;ItemType&gt;::</a:t>
            </a:r>
            <a:r>
              <a:rPr sz="1600" dirty="0" err="1"/>
              <a:t>setItem</a:t>
            </a:r>
            <a:r>
              <a:rPr sz="1600" dirty="0"/>
              <a:t>(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 ItemType&amp; </a:t>
            </a:r>
            <a:r>
              <a:rPr sz="1600" dirty="0" err="1"/>
              <a:t>theItem</a:t>
            </a:r>
            <a:r>
              <a:rPr sz="1600" dirty="0"/>
              <a:t>)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{  item = </a:t>
            </a:r>
            <a:r>
              <a:rPr sz="1600" dirty="0" err="1"/>
              <a:t>theItem</a:t>
            </a:r>
            <a:r>
              <a:rPr sz="1600" dirty="0"/>
              <a:t>;   } </a:t>
            </a:r>
            <a:r>
              <a:rPr sz="1600" dirty="0">
                <a:solidFill>
                  <a:srgbClr val="108513"/>
                </a:solidFill>
              </a:rPr>
              <a:t>// end </a:t>
            </a:r>
            <a:r>
              <a:rPr sz="1600" dirty="0" err="1">
                <a:solidFill>
                  <a:srgbClr val="108513"/>
                </a:solidFill>
              </a:rPr>
              <a:t>setItem</a:t>
            </a:r>
            <a:endParaRPr sz="1600" dirty="0">
              <a:solidFill>
                <a:srgbClr val="108513"/>
              </a:solidFill>
            </a:endParaRP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>
              <a:solidFill>
                <a:srgbClr val="108513"/>
              </a:solidFill>
            </a:endParaRP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template</a:t>
            </a:r>
            <a:r>
              <a:rPr sz="1600" dirty="0"/>
              <a:t>&lt;</a:t>
            </a: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ItemType&gt;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ItemType </a:t>
            </a:r>
            <a:r>
              <a:rPr sz="1600" dirty="0" err="1"/>
              <a:t>PlainBox</a:t>
            </a:r>
            <a:r>
              <a:rPr sz="1600" dirty="0"/>
              <a:t>&lt;ItemType&gt;::</a:t>
            </a:r>
            <a:r>
              <a:rPr sz="1600" dirty="0" err="1"/>
              <a:t>getItem</a:t>
            </a:r>
            <a:r>
              <a:rPr sz="1600" dirty="0"/>
              <a:t>() </a:t>
            </a:r>
            <a:r>
              <a:rPr sz="1600" dirty="0">
                <a:solidFill>
                  <a:srgbClr val="BB2CA2"/>
                </a:solidFill>
              </a:rPr>
              <a:t>const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{  </a:t>
            </a:r>
            <a:r>
              <a:rPr sz="1600" dirty="0">
                <a:solidFill>
                  <a:srgbClr val="BB2CA2"/>
                </a:solidFill>
              </a:rPr>
              <a:t>return</a:t>
            </a:r>
            <a:r>
              <a:rPr sz="1600" dirty="0"/>
              <a:t> item;      } </a:t>
            </a:r>
            <a:r>
              <a:rPr sz="1600" dirty="0">
                <a:solidFill>
                  <a:srgbClr val="108513"/>
                </a:solidFill>
              </a:rPr>
              <a:t>// end </a:t>
            </a:r>
            <a:r>
              <a:rPr sz="1600" dirty="0" err="1">
                <a:solidFill>
                  <a:srgbClr val="108513"/>
                </a:solidFill>
              </a:rPr>
              <a:t>getItem</a:t>
            </a:r>
            <a:endParaRPr sz="1600" dirty="0">
              <a:solidFill>
                <a:srgbClr val="108513"/>
              </a:solidFill>
            </a:endParaRPr>
          </a:p>
        </p:txBody>
      </p:sp>
      <p:sp>
        <p:nvSpPr>
          <p:cNvPr id="64" name="Rounded Rectangle"/>
          <p:cNvSpPr/>
          <p:nvPr/>
        </p:nvSpPr>
        <p:spPr>
          <a:xfrm>
            <a:off x="8229600" y="6096000"/>
            <a:ext cx="7239000" cy="1930400"/>
          </a:xfrm>
          <a:prstGeom prst="roundRect">
            <a:avLst>
              <a:gd name="adj" fmla="val 5836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65" name="template&lt;class ItemType&gt;…"/>
          <p:cNvSpPr/>
          <p:nvPr/>
        </p:nvSpPr>
        <p:spPr>
          <a:xfrm>
            <a:off x="8229600" y="5730240"/>
            <a:ext cx="7823200" cy="18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BB2CA2"/>
                </a:solidFill>
              </a:rPr>
              <a:t>template</a:t>
            </a:r>
            <a:r>
              <a:rPr dirty="0"/>
              <a:t>&lt;</a:t>
            </a:r>
            <a:r>
              <a:rPr dirty="0">
                <a:solidFill>
                  <a:srgbClr val="BB2CA2"/>
                </a:solidFill>
              </a:rPr>
              <a:t>class</a:t>
            </a:r>
            <a:r>
              <a:rPr dirty="0"/>
              <a:t> 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355AF"/>
                </a:solidFill>
              </a:rPr>
              <a:t>bool</a:t>
            </a:r>
            <a:r>
              <a:rPr dirty="0"/>
              <a:t> </a:t>
            </a:r>
            <a:r>
              <a:rPr dirty="0" err="1"/>
              <a:t>PlainBox</a:t>
            </a:r>
            <a:r>
              <a:rPr dirty="0"/>
              <a:t>&lt;ItemType&gt;::operator&lt;(</a:t>
            </a:r>
            <a:r>
              <a:rPr dirty="0">
                <a:solidFill>
                  <a:srgbClr val="C355AF"/>
                </a:solidFill>
              </a:rPr>
              <a:t>const</a:t>
            </a:r>
            <a:r>
              <a:rPr dirty="0"/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</a:t>
            </a:r>
            <a:r>
              <a:rPr dirty="0" err="1"/>
              <a:t>PlainBox</a:t>
            </a:r>
            <a:r>
              <a:rPr dirty="0"/>
              <a:t>&lt;ItemType&gt;&amp; </a:t>
            </a:r>
            <a:r>
              <a:rPr dirty="0" err="1"/>
              <a:t>rightHandSide</a:t>
            </a:r>
            <a:r>
              <a:rPr dirty="0"/>
              <a:t>) </a:t>
            </a:r>
            <a:r>
              <a:rPr dirty="0">
                <a:solidFill>
                  <a:srgbClr val="C355AF"/>
                </a:solidFill>
              </a:rPr>
              <a:t>const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C355AF"/>
                </a:solidFill>
              </a:rPr>
              <a:t>   return </a:t>
            </a:r>
            <a:r>
              <a:rPr dirty="0"/>
              <a:t>item &lt; </a:t>
            </a:r>
            <a:r>
              <a:rPr dirty="0" err="1"/>
              <a:t>rightHandSide.getItem</a:t>
            </a:r>
            <a:r>
              <a:rPr dirty="0"/>
              <a:t>();</a:t>
            </a:r>
            <a:endParaRPr dirty="0">
              <a:solidFill>
                <a:srgbClr val="C355AF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</a:t>
            </a:r>
          </a:p>
        </p:txBody>
      </p:sp>
      <p:sp>
        <p:nvSpPr>
          <p:cNvPr id="66" name="Rounded Rectangle"/>
          <p:cNvSpPr/>
          <p:nvPr/>
        </p:nvSpPr>
        <p:spPr>
          <a:xfrm>
            <a:off x="304800" y="5537200"/>
            <a:ext cx="7035800" cy="774700"/>
          </a:xfrm>
          <a:prstGeom prst="roundRect">
            <a:avLst>
              <a:gd name="adj" fmla="val 14541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67" name="bool operator&lt;(const…"/>
          <p:cNvSpPr/>
          <p:nvPr/>
        </p:nvSpPr>
        <p:spPr>
          <a:xfrm>
            <a:off x="88900" y="5482081"/>
            <a:ext cx="72709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</a:t>
            </a:r>
            <a:r>
              <a:rPr dirty="0">
                <a:solidFill>
                  <a:srgbClr val="C355AF"/>
                </a:solidFill>
              </a:rPr>
              <a:t>bool</a:t>
            </a:r>
            <a:r>
              <a:rPr dirty="0"/>
              <a:t> operator&lt;(</a:t>
            </a:r>
            <a:r>
              <a:rPr dirty="0">
                <a:solidFill>
                  <a:srgbClr val="C355AF"/>
                </a:solidFill>
              </a:rPr>
              <a:t>const</a:t>
            </a:r>
            <a:r>
              <a:rPr dirty="0"/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       </a:t>
            </a:r>
            <a:r>
              <a:rPr dirty="0" err="1"/>
              <a:t>PlainBox</a:t>
            </a:r>
            <a:r>
              <a:rPr dirty="0"/>
              <a:t>&lt;ItemType&gt;&amp; </a:t>
            </a:r>
            <a:r>
              <a:rPr dirty="0" err="1"/>
              <a:t>rightHandSide</a:t>
            </a:r>
            <a:r>
              <a:rPr dirty="0"/>
              <a:t>) </a:t>
            </a:r>
            <a:r>
              <a:rPr dirty="0">
                <a:solidFill>
                  <a:srgbClr val="C355AF"/>
                </a:solidFill>
              </a:rPr>
              <a:t>const</a:t>
            </a:r>
            <a:r>
              <a:rPr dirty="0"/>
              <a:t>;</a:t>
            </a:r>
          </a:p>
        </p:txBody>
      </p:sp>
      <p:grpSp>
        <p:nvGrpSpPr>
          <p:cNvPr id="70" name="Group"/>
          <p:cNvGrpSpPr/>
          <p:nvPr/>
        </p:nvGrpSpPr>
        <p:grpSpPr>
          <a:xfrm>
            <a:off x="1702075" y="6394704"/>
            <a:ext cx="4572004" cy="1282701"/>
            <a:chOff x="0" y="-158496"/>
            <a:chExt cx="4572002" cy="1282700"/>
          </a:xfrm>
        </p:grpSpPr>
        <p:sp>
          <p:nvSpPr>
            <p:cNvPr id="68" name="Rounded Rectangle"/>
            <p:cNvSpPr/>
            <p:nvPr/>
          </p:nvSpPr>
          <p:spPr>
            <a:xfrm>
              <a:off x="0" y="-158496"/>
              <a:ext cx="4572002" cy="1282700"/>
            </a:xfrm>
            <a:prstGeom prst="roundRect">
              <a:avLst>
                <a:gd name="adj" fmla="val 14851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68300" dir="3060000" rotWithShape="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69" name="Declare the overload in the header file."/>
            <p:cNvSpPr/>
            <p:nvPr/>
          </p:nvSpPr>
          <p:spPr>
            <a:xfrm>
              <a:off x="47305" y="-39016"/>
              <a:ext cx="4455110" cy="10529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1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3600"/>
              </a:pPr>
              <a:r>
                <a:rPr sz="3100" dirty="0"/>
                <a:t>Declare the overload in the header file.</a:t>
              </a:r>
            </a:p>
          </p:txBody>
        </p:sp>
      </p:grpSp>
      <p:grpSp>
        <p:nvGrpSpPr>
          <p:cNvPr id="73" name="Group"/>
          <p:cNvGrpSpPr/>
          <p:nvPr/>
        </p:nvGrpSpPr>
        <p:grpSpPr>
          <a:xfrm>
            <a:off x="8369576" y="7597140"/>
            <a:ext cx="6565899" cy="787400"/>
            <a:chOff x="0" y="0"/>
            <a:chExt cx="6565897" cy="787400"/>
          </a:xfrm>
        </p:grpSpPr>
        <p:sp>
          <p:nvSpPr>
            <p:cNvPr id="71" name="Rounded Rectangle"/>
            <p:cNvSpPr/>
            <p:nvPr/>
          </p:nvSpPr>
          <p:spPr>
            <a:xfrm>
              <a:off x="0" y="0"/>
              <a:ext cx="6565898" cy="787400"/>
            </a:xfrm>
            <a:prstGeom prst="roundRect">
              <a:avLst>
                <a:gd name="adj" fmla="val 24194"/>
              </a:avLst>
            </a:prstGeom>
            <a:gradFill flip="none" rotWithShape="1">
              <a:gsLst>
                <a:gs pos="0">
                  <a:srgbClr val="FFFFFF"/>
                </a:gs>
                <a:gs pos="100000">
                  <a:srgbClr val="D1EBFE"/>
                </a:gs>
              </a:gsLst>
              <a:path path="shape">
                <a:fillToRect l="50000" t="50000" r="50000" b="50000"/>
              </a:path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>
              <a:outerShdw blurRad="368300" dir="3060000" rotWithShape="0">
                <a:srgbClr val="000000"/>
              </a:outerShdw>
            </a:effec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72" name="Implement operation in source file."/>
            <p:cNvSpPr/>
            <p:nvPr/>
          </p:nvSpPr>
          <p:spPr>
            <a:xfrm>
              <a:off x="66073" y="28869"/>
              <a:ext cx="6401757" cy="736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3100" b="1">
                  <a:latin typeface="+mn-lt"/>
                  <a:ea typeface="+mn-ea"/>
                  <a:cs typeface="+mn-cs"/>
                  <a:sym typeface="Optima"/>
                </a:defRPr>
              </a:lvl1pPr>
            </a:lstStyle>
            <a:p>
              <a:pPr>
                <a:defRPr sz="3600"/>
              </a:pPr>
              <a:r>
                <a:rPr sz="3100"/>
                <a:t>Implement operation in source file.</a:t>
              </a:r>
            </a:p>
          </p:txBody>
        </p:sp>
      </p:grpSp>
      <p:sp>
        <p:nvSpPr>
          <p:cNvPr id="74" name="return item &lt; rightHandSide.item;"/>
          <p:cNvSpPr/>
          <p:nvPr/>
        </p:nvSpPr>
        <p:spPr>
          <a:xfrm>
            <a:off x="8305800" y="5952490"/>
            <a:ext cx="5943600" cy="850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D1EBFE"/>
              </a:gs>
            </a:gsLst>
            <a:path>
              <a:fillToRect l="50000" t="50000" r="50000" b="50000"/>
            </a:path>
          </a:gradFill>
          <a:ln w="25400">
            <a:solidFill>
              <a:srgbClr val="000000"/>
            </a:solidFill>
            <a:miter lim="400000"/>
          </a:ln>
          <a:effectLst>
            <a:outerShdw blurRad="368300" dir="306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79400" tIns="279400" rIns="279400" bIns="279400" anchor="ctr">
            <a:spAutoFit/>
          </a:bodyPr>
          <a:lstStyle/>
          <a:p>
            <a:pPr algn="l" defTabSz="584200">
              <a:spcBef>
                <a:spcPts val="300"/>
              </a:spcBef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</a:t>
            </a:r>
            <a:r>
              <a:rPr>
                <a:solidFill>
                  <a:srgbClr val="C355AF"/>
                </a:solidFill>
              </a:rPr>
              <a:t>return</a:t>
            </a:r>
            <a:r>
              <a:t> item &lt; rightHandSide.item;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23" presetClass="exit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 advAuto="0"/>
      <p:bldP spid="62" grpId="1" animBg="1" advAuto="0"/>
      <p:bldP spid="63" grpId="0" animBg="1" advAuto="0"/>
      <p:bldP spid="63" grpId="1" animBg="1" advAuto="0"/>
      <p:bldP spid="64" grpId="0" animBg="1" advAuto="0"/>
      <p:bldP spid="64" grpId="1" animBg="1" advAuto="0"/>
      <p:bldP spid="65" grpId="0" animBg="1" advAuto="0"/>
      <p:bldP spid="65" grpId="1" animBg="1" advAuto="0"/>
      <p:bldP spid="66" grpId="0" animBg="1" advAuto="0"/>
      <p:bldP spid="66" grpId="1" animBg="1" advAuto="0"/>
      <p:bldP spid="70" grpId="0" animBg="1" advAuto="0"/>
      <p:bldP spid="73" grpId="0" animBg="1" advAuto="0"/>
      <p:bldP spid="73" grpId="1" animBg="1" advAuto="0"/>
      <p:bldP spid="74" grpId="0" animBg="1" advAuto="0"/>
      <p:bldP spid="74" grpId="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Overloading C++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Overloading C++ Operators</a:t>
            </a:r>
          </a:p>
        </p:txBody>
      </p:sp>
      <p:sp>
        <p:nvSpPr>
          <p:cNvPr id="77" name="Rectangle"/>
          <p:cNvSpPr/>
          <p:nvPr/>
        </p:nvSpPr>
        <p:spPr>
          <a:xfrm>
            <a:off x="-114300" y="1638300"/>
            <a:ext cx="8178800" cy="693486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78" name="#include &quot;BoxInterface.h&quot;…"/>
          <p:cNvSpPr/>
          <p:nvPr/>
        </p:nvSpPr>
        <p:spPr>
          <a:xfrm>
            <a:off x="50800" y="1676400"/>
            <a:ext cx="8178800" cy="6896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78492A"/>
                </a:solidFill>
              </a:rPr>
              <a:t>#include </a:t>
            </a:r>
            <a:r>
              <a:rPr sz="1600" dirty="0"/>
              <a:t>"</a:t>
            </a:r>
            <a:r>
              <a:rPr sz="1600" dirty="0" err="1"/>
              <a:t>BoxInterface.h</a:t>
            </a:r>
            <a:r>
              <a:rPr sz="1600" dirty="0"/>
              <a:t>"</a:t>
            </a:r>
            <a:endParaRPr sz="1600"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2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template</a:t>
            </a:r>
            <a:r>
              <a:rPr sz="1600" dirty="0"/>
              <a:t>&lt;</a:t>
            </a: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BB2CA2"/>
                </a:solidFill>
              </a:rPr>
              <a:t>class</a:t>
            </a:r>
            <a:r>
              <a:rPr sz="1600" dirty="0"/>
              <a:t> </a:t>
            </a:r>
            <a:r>
              <a:rPr sz="1600" dirty="0" err="1"/>
              <a:t>PlainBox</a:t>
            </a:r>
            <a:r>
              <a:rPr sz="1600" dirty="0"/>
              <a:t> : </a:t>
            </a:r>
            <a:r>
              <a:rPr sz="1600" dirty="0">
                <a:solidFill>
                  <a:srgbClr val="BB2CA2"/>
                </a:solidFill>
              </a:rPr>
              <a:t>public</a:t>
            </a:r>
            <a:r>
              <a:rPr sz="1600" dirty="0"/>
              <a:t> </a:t>
            </a:r>
            <a:r>
              <a:rPr sz="1600" dirty="0" err="1"/>
              <a:t>BoxInterface</a:t>
            </a:r>
            <a:r>
              <a:rPr sz="1600" dirty="0"/>
              <a:t>&lt;ItemType&gt;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{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private</a:t>
            </a:r>
            <a:r>
              <a:rPr sz="1600"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ItemType	item;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1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  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public</a:t>
            </a:r>
            <a:r>
              <a:rPr sz="1600"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 err="1"/>
              <a:t>PlainBox</a:t>
            </a:r>
            <a:r>
              <a:rPr sz="1600" dirty="0"/>
              <a:t>();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 err="1"/>
              <a:t>PlainBox</a:t>
            </a:r>
            <a:r>
              <a:rPr sz="1600" dirty="0"/>
              <a:t>(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 ItemType&amp; </a:t>
            </a:r>
            <a:r>
              <a:rPr sz="1600" dirty="0" err="1"/>
              <a:t>theItem</a:t>
            </a:r>
            <a:r>
              <a:rPr sz="1600"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>
                <a:solidFill>
                  <a:srgbClr val="BB2CA2"/>
                </a:solidFill>
              </a:rPr>
              <a:t>virtual</a:t>
            </a:r>
            <a:r>
              <a:rPr sz="1600" dirty="0"/>
              <a:t> </a:t>
            </a:r>
            <a:r>
              <a:rPr sz="1600" dirty="0">
                <a:solidFill>
                  <a:srgbClr val="BB2CA2"/>
                </a:solidFill>
              </a:rPr>
              <a:t>void</a:t>
            </a:r>
            <a:r>
              <a:rPr sz="1600" dirty="0"/>
              <a:t> </a:t>
            </a:r>
            <a:r>
              <a:rPr sz="1600" dirty="0" err="1"/>
              <a:t>setItem</a:t>
            </a:r>
            <a:r>
              <a:rPr sz="1600" dirty="0"/>
              <a:t>(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 ItemType&amp; </a:t>
            </a:r>
            <a:r>
              <a:rPr sz="1600" dirty="0" err="1"/>
              <a:t>theItem</a:t>
            </a:r>
            <a:r>
              <a:rPr sz="1600"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	</a:t>
            </a:r>
            <a:r>
              <a:rPr sz="1600" dirty="0">
                <a:solidFill>
                  <a:srgbClr val="BB2CA2"/>
                </a:solidFill>
              </a:rPr>
              <a:t>virtual</a:t>
            </a:r>
            <a:r>
              <a:rPr sz="1600" dirty="0"/>
              <a:t> ItemType </a:t>
            </a:r>
            <a:r>
              <a:rPr sz="1600" dirty="0" err="1"/>
              <a:t>getItem</a:t>
            </a:r>
            <a:r>
              <a:rPr sz="1600" dirty="0"/>
              <a:t>() </a:t>
            </a:r>
            <a:r>
              <a:rPr sz="1600" dirty="0">
                <a:solidFill>
                  <a:srgbClr val="BB2CA2"/>
                </a:solidFill>
              </a:rPr>
              <a:t>const</a:t>
            </a:r>
            <a:r>
              <a:rPr sz="1600" dirty="0"/>
              <a:t>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};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1600"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>
                <a:solidFill>
                  <a:srgbClr val="78492A"/>
                </a:solidFill>
              </a:rPr>
              <a:t>#include </a:t>
            </a:r>
            <a:r>
              <a:rPr sz="1600" dirty="0"/>
              <a:t>"PlainBox.cpp"</a:t>
            </a:r>
            <a:endParaRPr sz="1600"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1600" dirty="0"/>
              <a:t>#endif</a:t>
            </a:r>
          </a:p>
        </p:txBody>
      </p:sp>
      <p:sp>
        <p:nvSpPr>
          <p:cNvPr id="79" name="PlainBox.h"/>
          <p:cNvSpPr/>
          <p:nvPr/>
        </p:nvSpPr>
        <p:spPr>
          <a:xfrm>
            <a:off x="4257675" y="8057692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PlainBox.h</a:t>
            </a:r>
            <a:endParaRPr dirty="0"/>
          </a:p>
        </p:txBody>
      </p:sp>
      <p:sp>
        <p:nvSpPr>
          <p:cNvPr id="80" name="Rectangle"/>
          <p:cNvSpPr/>
          <p:nvPr/>
        </p:nvSpPr>
        <p:spPr>
          <a:xfrm>
            <a:off x="8166100" y="1625600"/>
            <a:ext cx="8064500" cy="694756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81" name="Client Code"/>
          <p:cNvSpPr/>
          <p:nvPr/>
        </p:nvSpPr>
        <p:spPr>
          <a:xfrm>
            <a:off x="13214350" y="8234476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Client Code</a:t>
            </a:r>
          </a:p>
        </p:txBody>
      </p:sp>
      <p:sp>
        <p:nvSpPr>
          <p:cNvPr id="82" name="// Create and initialize an array of boxes…"/>
          <p:cNvSpPr/>
          <p:nvPr/>
        </p:nvSpPr>
        <p:spPr>
          <a:xfrm>
            <a:off x="7874000" y="1689100"/>
            <a:ext cx="81915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solidFill>
                  <a:srgbClr val="0084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Create and initialize an array of boxes</a:t>
            </a:r>
          </a:p>
          <a:p>
            <a:pPr algn="l" defTabSz="457200">
              <a:tabLst>
                <a:tab pos="330200" algn="l"/>
              </a:tabLst>
              <a:defRPr sz="1800" b="1">
                <a:solidFill>
                  <a:srgbClr val="0084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C355AF"/>
                </a:solidFill>
              </a:rPr>
              <a:t>const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C355AF"/>
                </a:solidFill>
              </a:rPr>
              <a:t>int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NUM_BOXES = </a:t>
            </a:r>
            <a:r>
              <a:rPr>
                <a:solidFill>
                  <a:srgbClr val="0433FF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PlainBox&lt;std::string&gt; myBoxes[NUM_BOXES]; 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0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"ring"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1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"hat"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2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"shirt"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3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"sock"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4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"shoe"</a:t>
            </a:r>
            <a:r>
              <a:t>);</a:t>
            </a:r>
          </a:p>
        </p:txBody>
      </p:sp>
      <p:sp>
        <p:nvSpPr>
          <p:cNvPr id="83" name="Rounded Rectangle"/>
          <p:cNvSpPr/>
          <p:nvPr/>
        </p:nvSpPr>
        <p:spPr>
          <a:xfrm>
            <a:off x="8318500" y="4781550"/>
            <a:ext cx="7823200" cy="495300"/>
          </a:xfrm>
          <a:prstGeom prst="roundRect">
            <a:avLst>
              <a:gd name="adj" fmla="val 22744"/>
            </a:avLst>
          </a:prstGeom>
          <a:solidFill>
            <a:srgbClr val="FFFB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84" name="// Find box with last item alphabetically PlainBox&lt;std::string&gt; foundBox = myBoxes[0];…"/>
          <p:cNvSpPr/>
          <p:nvPr/>
        </p:nvSpPr>
        <p:spPr>
          <a:xfrm>
            <a:off x="8331200" y="3835400"/>
            <a:ext cx="78232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108513"/>
                </a:solidFill>
              </a:rPr>
              <a:t>// Find box with last item alphabetically </a:t>
            </a:r>
            <a:r>
              <a:t>PlainBox&lt;std::string&gt; foundBox = myBoxes[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C355AF"/>
                </a:solidFill>
              </a:rPr>
              <a:t>for</a:t>
            </a:r>
            <a:r>
              <a:t> (</a:t>
            </a:r>
            <a:r>
              <a:rPr>
                <a:solidFill>
                  <a:srgbClr val="C355AF"/>
                </a:solidFill>
              </a:rPr>
              <a:t>int</a:t>
            </a:r>
            <a:r>
              <a:t> i = </a:t>
            </a:r>
            <a:r>
              <a:rPr>
                <a:solidFill>
                  <a:srgbClr val="0433FF"/>
                </a:solidFill>
              </a:rPr>
              <a:t>1</a:t>
            </a:r>
            <a:r>
              <a:t>; i &lt; NUM_BOXES; i++)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C355AF"/>
                </a:solidFill>
              </a:rPr>
              <a:t>if</a:t>
            </a:r>
            <a:r>
              <a:t> (foundBox &lt; myBoxes[i])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foundBox = myBoxes[i];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cout &lt;&lt; “Last item is : “ &lt;&lt; foundBox.getItem() &lt;&lt; endl;</a:t>
            </a:r>
          </a:p>
        </p:txBody>
      </p:sp>
      <p:sp>
        <p:nvSpPr>
          <p:cNvPr id="85" name="bool operator&lt;(const…"/>
          <p:cNvSpPr/>
          <p:nvPr/>
        </p:nvSpPr>
        <p:spPr>
          <a:xfrm>
            <a:off x="-38100" y="5530849"/>
            <a:ext cx="72709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C355AF"/>
                </a:solidFill>
              </a:rPr>
              <a:t>bool</a:t>
            </a:r>
            <a:r>
              <a:t> operator&lt;(</a:t>
            </a:r>
            <a:r>
              <a:rPr>
                <a:solidFill>
                  <a:srgbClr val="C355AF"/>
                </a:solidFill>
              </a:rPr>
              <a:t>const</a:t>
            </a:r>
            <a:r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PlainBox&lt;ItemType&gt;&amp; rightHandSide) </a:t>
            </a:r>
            <a:r>
              <a:rPr>
                <a:solidFill>
                  <a:srgbClr val="C355AF"/>
                </a:solidFill>
              </a:rPr>
              <a:t>const</a:t>
            </a:r>
            <a:r>
              <a:t>;</a:t>
            </a:r>
          </a:p>
        </p:txBody>
      </p:sp>
      <p:grpSp>
        <p:nvGrpSpPr>
          <p:cNvPr id="88" name="Group"/>
          <p:cNvGrpSpPr/>
          <p:nvPr/>
        </p:nvGrpSpPr>
        <p:grpSpPr>
          <a:xfrm>
            <a:off x="8293100" y="6292850"/>
            <a:ext cx="7810500" cy="495300"/>
            <a:chOff x="0" y="0"/>
            <a:chExt cx="7810500" cy="495300"/>
          </a:xfrm>
        </p:grpSpPr>
        <p:sp>
          <p:nvSpPr>
            <p:cNvPr id="86" name="Rounded Rectangle"/>
            <p:cNvSpPr/>
            <p:nvPr/>
          </p:nvSpPr>
          <p:spPr>
            <a:xfrm>
              <a:off x="0" y="0"/>
              <a:ext cx="7810500" cy="495300"/>
            </a:xfrm>
            <a:prstGeom prst="roundRect">
              <a:avLst>
                <a:gd name="adj" fmla="val 22744"/>
              </a:avLst>
            </a:prstGeom>
            <a:solidFill>
              <a:srgbClr val="FFFB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 b="1"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87" name="std::cout &lt;&lt; “Last item is : ” &lt;&lt; foundBox;"/>
            <p:cNvSpPr/>
            <p:nvPr/>
          </p:nvSpPr>
          <p:spPr>
            <a:xfrm>
              <a:off x="215900" y="133350"/>
              <a:ext cx="6807200" cy="254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l" defTabSz="457200">
                <a:tabLst>
                  <a:tab pos="330200" algn="l"/>
                </a:tabLst>
                <a:defRPr sz="1800" b="1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std::cout &lt;&lt; “Last item is : ” &lt;&lt; foundBox;</a:t>
              </a:r>
            </a:p>
          </p:txBody>
        </p:sp>
      </p:grpSp>
      <p:sp>
        <p:nvSpPr>
          <p:cNvPr id="89" name="template&lt;class friendItemType&gt;…"/>
          <p:cNvSpPr/>
          <p:nvPr/>
        </p:nvSpPr>
        <p:spPr>
          <a:xfrm>
            <a:off x="177800" y="6280150"/>
            <a:ext cx="7959143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friendItemType&gt;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friend</a:t>
            </a:r>
            <a:r>
              <a:t> std::ostream&amp; </a:t>
            </a:r>
            <a:r>
              <a:rPr>
                <a:solidFill>
                  <a:srgbClr val="BB2CA2"/>
                </a:solidFill>
              </a:rPr>
              <a:t>operator</a:t>
            </a:r>
            <a:r>
              <a:t>&lt;&lt;(std::ostream&amp; outStream, 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PlainBox&lt;friendItemType&gt;&amp; outputBox);</a:t>
            </a:r>
          </a:p>
        </p:txBody>
      </p:sp>
      <p:sp>
        <p:nvSpPr>
          <p:cNvPr id="90" name="Rounded Rectangle"/>
          <p:cNvSpPr/>
          <p:nvPr/>
        </p:nvSpPr>
        <p:spPr>
          <a:xfrm>
            <a:off x="2159000" y="6070600"/>
            <a:ext cx="2286000" cy="622300"/>
          </a:xfrm>
          <a:prstGeom prst="roundRect">
            <a:avLst>
              <a:gd name="adj" fmla="val 18102"/>
            </a:avLst>
          </a:prstGeom>
          <a:ln w="63500">
            <a:solidFill>
              <a:srgbClr val="FFFB00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1" name="Rounded Rectangle"/>
          <p:cNvSpPr/>
          <p:nvPr/>
        </p:nvSpPr>
        <p:spPr>
          <a:xfrm>
            <a:off x="38100" y="6438900"/>
            <a:ext cx="1257300" cy="622300"/>
          </a:xfrm>
          <a:prstGeom prst="roundRect">
            <a:avLst>
              <a:gd name="adj" fmla="val 18102"/>
            </a:avLst>
          </a:prstGeom>
          <a:ln w="63500">
            <a:solidFill>
              <a:srgbClr val="FFFB00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2" name="Rounded Rectangle"/>
          <p:cNvSpPr/>
          <p:nvPr/>
        </p:nvSpPr>
        <p:spPr>
          <a:xfrm>
            <a:off x="952500" y="6438900"/>
            <a:ext cx="2298700" cy="622300"/>
          </a:xfrm>
          <a:prstGeom prst="roundRect">
            <a:avLst>
              <a:gd name="adj" fmla="val 18102"/>
            </a:avLst>
          </a:prstGeom>
          <a:ln w="63500">
            <a:solidFill>
              <a:srgbClr val="FFFB00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3" name="Rounded Rectangle"/>
          <p:cNvSpPr/>
          <p:nvPr/>
        </p:nvSpPr>
        <p:spPr>
          <a:xfrm>
            <a:off x="4508500" y="6400800"/>
            <a:ext cx="3530600" cy="622300"/>
          </a:xfrm>
          <a:prstGeom prst="roundRect">
            <a:avLst>
              <a:gd name="adj" fmla="val 18102"/>
            </a:avLst>
          </a:prstGeom>
          <a:ln w="63500">
            <a:solidFill>
              <a:srgbClr val="FFFB00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94" name="Rounded Rectangle"/>
          <p:cNvSpPr/>
          <p:nvPr/>
        </p:nvSpPr>
        <p:spPr>
          <a:xfrm>
            <a:off x="1092200" y="6731000"/>
            <a:ext cx="6108700" cy="622300"/>
          </a:xfrm>
          <a:prstGeom prst="roundRect">
            <a:avLst>
              <a:gd name="adj" fmla="val 18102"/>
            </a:avLst>
          </a:prstGeom>
          <a:ln w="63500">
            <a:solidFill>
              <a:srgbClr val="FFFB00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448 0.166652" pathEditMode="relative">
                                      <p:cBhvr>
                                        <p:cTn id="23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500"/>
                            </p:stCondLst>
                            <p:childTnLst>
                              <p:par>
                                <p:cTn id="110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 advAuto="0"/>
      <p:bldP spid="81" grpId="1" animBg="1" advAuto="0"/>
      <p:bldP spid="82" grpId="0" animBg="1" advAuto="0"/>
      <p:bldP spid="82" grpId="1" animBg="1" advAuto="0"/>
      <p:bldP spid="83" grpId="0" animBg="1" advAuto="0"/>
      <p:bldP spid="83" grpId="1" animBg="1" advAuto="0"/>
      <p:bldP spid="84" grpId="0" animBg="1" advAuto="0"/>
      <p:bldP spid="84" grpId="1" animBg="1" advAuto="0"/>
      <p:bldP spid="88" grpId="0" animBg="1" advAuto="0"/>
      <p:bldP spid="88" grpId="1" animBg="1" advAuto="0"/>
      <p:bldP spid="89" grpId="0" animBg="1" advAuto="0"/>
      <p:bldP spid="90" grpId="0" animBg="1" advAuto="0"/>
      <p:bldP spid="90" grpId="1" animBg="1" advAuto="0"/>
      <p:bldP spid="91" grpId="0" animBg="1" advAuto="0"/>
      <p:bldP spid="91" grpId="1" animBg="1" advAuto="0"/>
      <p:bldP spid="92" grpId="0" animBg="1" advAuto="0"/>
      <p:bldP spid="92" grpId="1" animBg="1" advAuto="0"/>
      <p:bldP spid="93" grpId="0" animBg="1" advAuto="0"/>
      <p:bldP spid="93" grpId="1" animBg="1" advAuto="0"/>
      <p:bldP spid="94" grpId="0" animBg="1" advAuto="0"/>
      <p:bldP spid="94" grpId="1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Overloading C++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Overloading C++ Operators</a:t>
            </a:r>
          </a:p>
        </p:txBody>
      </p:sp>
      <p:sp>
        <p:nvSpPr>
          <p:cNvPr id="97" name="Rectangle"/>
          <p:cNvSpPr/>
          <p:nvPr/>
        </p:nvSpPr>
        <p:spPr>
          <a:xfrm>
            <a:off x="-114300" y="1638300"/>
            <a:ext cx="8178800" cy="681990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98" name="#include &quot;BoxInterface.h&quot;…"/>
          <p:cNvSpPr/>
          <p:nvPr/>
        </p:nvSpPr>
        <p:spPr>
          <a:xfrm>
            <a:off x="50800" y="1676400"/>
            <a:ext cx="8178800" cy="680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78492A"/>
                </a:solidFill>
              </a:rPr>
              <a:t>#include </a:t>
            </a:r>
            <a:r>
              <a:rPr dirty="0"/>
              <a:t>"</a:t>
            </a:r>
            <a:r>
              <a:rPr dirty="0" err="1"/>
              <a:t>BoxInterface.h</a:t>
            </a:r>
            <a:r>
              <a:rPr dirty="0"/>
              <a:t>"</a:t>
            </a:r>
            <a:endParaRPr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2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BB2CA2"/>
                </a:solidFill>
              </a:rPr>
              <a:t>template</a:t>
            </a:r>
            <a:r>
              <a:rPr dirty="0"/>
              <a:t>&lt;</a:t>
            </a:r>
            <a:r>
              <a:rPr dirty="0">
                <a:solidFill>
                  <a:srgbClr val="BB2CA2"/>
                </a:solidFill>
              </a:rPr>
              <a:t>class</a:t>
            </a:r>
            <a:r>
              <a:rPr dirty="0"/>
              <a:t> 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BB2C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PlainBox</a:t>
            </a:r>
            <a:r>
              <a:rPr dirty="0"/>
              <a:t> : </a:t>
            </a:r>
            <a:r>
              <a:rPr dirty="0">
                <a:solidFill>
                  <a:srgbClr val="BB2C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BoxInterface</a:t>
            </a:r>
            <a:r>
              <a:rPr dirty="0"/>
              <a:t>&lt;ItemType&gt;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ItemType	item;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1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 err="1"/>
              <a:t>PlainBox</a:t>
            </a:r>
            <a:r>
              <a:rPr dirty="0"/>
              <a:t>();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 err="1"/>
              <a:t>PlainBox</a:t>
            </a:r>
            <a:r>
              <a:rPr dirty="0"/>
              <a:t>(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 ItemType&amp; </a:t>
            </a:r>
            <a:r>
              <a:rPr dirty="0" err="1"/>
              <a:t>theItem</a:t>
            </a:r>
            <a:r>
              <a:rPr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>
                <a:solidFill>
                  <a:srgbClr val="BB2CA2"/>
                </a:solidFill>
              </a:rPr>
              <a:t>virtual</a:t>
            </a:r>
            <a:r>
              <a:rPr dirty="0"/>
              <a:t> </a:t>
            </a:r>
            <a:r>
              <a:rPr dirty="0">
                <a:solidFill>
                  <a:srgbClr val="BB2C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setItem</a:t>
            </a:r>
            <a:r>
              <a:rPr dirty="0"/>
              <a:t>(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 ItemType&amp; </a:t>
            </a:r>
            <a:r>
              <a:rPr dirty="0" err="1"/>
              <a:t>theItem</a:t>
            </a:r>
            <a:r>
              <a:rPr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>
                <a:solidFill>
                  <a:srgbClr val="BB2CA2"/>
                </a:solidFill>
              </a:rPr>
              <a:t>virtual</a:t>
            </a:r>
            <a:r>
              <a:rPr dirty="0"/>
              <a:t> ItemType </a:t>
            </a:r>
            <a:r>
              <a:rPr dirty="0" err="1"/>
              <a:t>getItem</a:t>
            </a:r>
            <a:r>
              <a:rPr dirty="0"/>
              <a:t>() 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78492A"/>
                </a:solidFill>
              </a:rPr>
              <a:t>#include </a:t>
            </a:r>
            <a:r>
              <a:rPr dirty="0"/>
              <a:t>"PlainBox.cpp"</a:t>
            </a:r>
            <a:endParaRPr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#endif</a:t>
            </a:r>
          </a:p>
        </p:txBody>
      </p:sp>
      <p:sp>
        <p:nvSpPr>
          <p:cNvPr id="99" name="PlainBox.h"/>
          <p:cNvSpPr/>
          <p:nvPr/>
        </p:nvSpPr>
        <p:spPr>
          <a:xfrm>
            <a:off x="4289287" y="7980214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 err="1"/>
              <a:t>PlainBox.h</a:t>
            </a:r>
            <a:endParaRPr dirty="0"/>
          </a:p>
        </p:txBody>
      </p:sp>
      <p:sp>
        <p:nvSpPr>
          <p:cNvPr id="100" name="Rectangle"/>
          <p:cNvSpPr/>
          <p:nvPr/>
        </p:nvSpPr>
        <p:spPr>
          <a:xfrm>
            <a:off x="8166100" y="1625600"/>
            <a:ext cx="8064500" cy="6804427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1" name="PlainBox.cpp"/>
          <p:cNvSpPr/>
          <p:nvPr/>
        </p:nvSpPr>
        <p:spPr>
          <a:xfrm>
            <a:off x="13117239" y="8242301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PlainBox.cpp</a:t>
            </a:r>
          </a:p>
        </p:txBody>
      </p:sp>
      <p:sp>
        <p:nvSpPr>
          <p:cNvPr id="102" name="bool operator&lt;(const…"/>
          <p:cNvSpPr/>
          <p:nvPr/>
        </p:nvSpPr>
        <p:spPr>
          <a:xfrm>
            <a:off x="-38100" y="5530849"/>
            <a:ext cx="72709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C355AF"/>
                </a:solidFill>
              </a:rPr>
              <a:t>bool</a:t>
            </a:r>
            <a:r>
              <a:t> operator&lt;(</a:t>
            </a:r>
            <a:r>
              <a:rPr>
                <a:solidFill>
                  <a:srgbClr val="C355AF"/>
                </a:solidFill>
              </a:rPr>
              <a:t>const</a:t>
            </a:r>
            <a:r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PlainBox&lt;ItemType&gt;&amp; rightHandSide) </a:t>
            </a:r>
            <a:r>
              <a:rPr>
                <a:solidFill>
                  <a:srgbClr val="C355AF"/>
                </a:solidFill>
              </a:rPr>
              <a:t>const</a:t>
            </a:r>
            <a:r>
              <a:t>;</a:t>
            </a:r>
          </a:p>
        </p:txBody>
      </p:sp>
      <p:sp>
        <p:nvSpPr>
          <p:cNvPr id="103" name="template&lt;class friendItemType&gt;…"/>
          <p:cNvSpPr/>
          <p:nvPr/>
        </p:nvSpPr>
        <p:spPr>
          <a:xfrm>
            <a:off x="177800" y="6280150"/>
            <a:ext cx="7959143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friendItemType&gt;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friend</a:t>
            </a:r>
            <a:r>
              <a:t> std::ostream&amp; </a:t>
            </a:r>
            <a:r>
              <a:rPr>
                <a:solidFill>
                  <a:srgbClr val="BB2CA2"/>
                </a:solidFill>
              </a:rPr>
              <a:t>operator</a:t>
            </a:r>
            <a:r>
              <a:t>&lt;&lt;(std::ostream&amp; outStream, 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PlainBox&lt;friendItemType&gt;&amp; outputBox);</a:t>
            </a:r>
          </a:p>
        </p:txBody>
      </p:sp>
      <p:sp>
        <p:nvSpPr>
          <p:cNvPr id="104" name="template&lt;class ItemType&gt;…"/>
          <p:cNvSpPr/>
          <p:nvPr/>
        </p:nvSpPr>
        <p:spPr>
          <a:xfrm>
            <a:off x="8343900" y="1752600"/>
            <a:ext cx="7823200" cy="1854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55AF"/>
                </a:solidFill>
              </a:rPr>
              <a:t>bool</a:t>
            </a:r>
            <a:r>
              <a:t> PlainBox&lt;ItemType&gt;::operator&lt;(</a:t>
            </a:r>
            <a:r>
              <a:rPr>
                <a:solidFill>
                  <a:srgbClr val="C355AF"/>
                </a:solidFill>
              </a:rPr>
              <a:t>const</a:t>
            </a:r>
            <a:r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PlainBox&lt;ItemType&gt;&amp; rightHandSide) </a:t>
            </a:r>
            <a:r>
              <a:rPr>
                <a:solidFill>
                  <a:srgbClr val="C355AF"/>
                </a:solidFill>
              </a:rPr>
              <a:t>const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55AF"/>
                </a:solidFill>
              </a:rPr>
              <a:t>   return </a:t>
            </a:r>
            <a:r>
              <a:t>item &lt; rightHandSide.getItem();</a:t>
            </a:r>
            <a:endParaRPr>
              <a:solidFill>
                <a:srgbClr val="C355AF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05" name="template&lt;class friendItemType&gt;…"/>
          <p:cNvSpPr/>
          <p:nvPr/>
        </p:nvSpPr>
        <p:spPr>
          <a:xfrm>
            <a:off x="8432800" y="4102100"/>
            <a:ext cx="7823200" cy="208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friendItemType&gt;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std::ostream&amp; </a:t>
            </a:r>
            <a:r>
              <a:rPr>
                <a:solidFill>
                  <a:srgbClr val="BB2CA2"/>
                </a:solidFill>
              </a:rPr>
              <a:t>operator</a:t>
            </a:r>
            <a:r>
              <a:t>&lt;&lt;(std::ostream&amp; outStream, 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PlainBox&lt;friendItemType&gt;&amp; outputBox);</a:t>
            </a:r>
            <a:endParaRPr>
              <a:solidFill>
                <a:srgbClr val="C355AF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outStream &lt;&lt; outputBox.item;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55AF"/>
                </a:solidFill>
              </a:rPr>
              <a:t>   return </a:t>
            </a:r>
            <a:r>
              <a:t>outStream;</a:t>
            </a:r>
            <a:endParaRPr>
              <a:solidFill>
                <a:srgbClr val="C355AF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06" name="Rounded Rectangle"/>
          <p:cNvSpPr/>
          <p:nvPr/>
        </p:nvSpPr>
        <p:spPr>
          <a:xfrm>
            <a:off x="8932588" y="6025642"/>
            <a:ext cx="5600701" cy="2057400"/>
          </a:xfrm>
          <a:prstGeom prst="roundRect">
            <a:avLst>
              <a:gd name="adj" fmla="val 9259"/>
            </a:avLst>
          </a:prstGeom>
          <a:gradFill>
            <a:gsLst>
              <a:gs pos="0">
                <a:srgbClr val="FFFFFF"/>
              </a:gs>
              <a:gs pos="100000">
                <a:srgbClr val="D1EBFE"/>
              </a:gs>
            </a:gsLst>
            <a:path>
              <a:fillToRect l="50000" t="50000" r="50000" b="50000"/>
            </a:path>
          </a:gradFill>
          <a:ln w="25400">
            <a:solidFill>
              <a:srgbClr val="000000"/>
            </a:solidFill>
            <a:miter lim="400000"/>
          </a:ln>
          <a:effectLst>
            <a:outerShdw blurRad="368300" dir="306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07" name="No access modifier…"/>
          <p:cNvSpPr/>
          <p:nvPr/>
        </p:nvSpPr>
        <p:spPr>
          <a:xfrm>
            <a:off x="9004299" y="6098921"/>
            <a:ext cx="5626101" cy="207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b="1">
                <a:latin typeface="+mn-lt"/>
                <a:ea typeface="+mn-ea"/>
                <a:cs typeface="+mn-cs"/>
                <a:sym typeface="Optima"/>
              </a:defRPr>
            </a:pPr>
            <a:r>
              <a:rPr sz="3100" dirty="0"/>
              <a:t>No access modifier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Optima"/>
              </a:defRPr>
            </a:pPr>
            <a:r>
              <a:rPr sz="3100" dirty="0"/>
              <a:t>No class namespace indicator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Optima"/>
              </a:defRPr>
            </a:pPr>
            <a:r>
              <a:rPr sz="3100" dirty="0"/>
              <a:t>Stream fields to output stream</a:t>
            </a:r>
          </a:p>
          <a:p>
            <a:pPr algn="l">
              <a:defRPr b="1">
                <a:latin typeface="+mn-lt"/>
                <a:ea typeface="+mn-ea"/>
                <a:cs typeface="+mn-cs"/>
                <a:sym typeface="Optima"/>
              </a:defRPr>
            </a:pPr>
            <a:r>
              <a:rPr sz="3100" dirty="0"/>
              <a:t>Return output stream</a:t>
            </a:r>
          </a:p>
        </p:txBody>
      </p:sp>
      <p:sp>
        <p:nvSpPr>
          <p:cNvPr id="108" name="Line"/>
          <p:cNvSpPr/>
          <p:nvPr/>
        </p:nvSpPr>
        <p:spPr>
          <a:xfrm flipH="1">
            <a:off x="8356624" y="3730188"/>
            <a:ext cx="7209" cy="794624"/>
          </a:xfrm>
          <a:prstGeom prst="line">
            <a:avLst/>
          </a:prstGeom>
          <a:ln w="76200">
            <a:solidFill>
              <a:srgbClr val="FF26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80872 0.005150" pathEditMode="relative">
                                      <p:cBhvr>
                                        <p:cTn id="4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872 0.005150 L 0.281511 0.137355" pathEditMode="relative">
                                      <p:cBhvr>
                                        <p:cTn id="4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264121">
                                      <p:cBhvr>
                                        <p:cTn id="5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1511 0.137355 L 0.193063 0.176114" pathEditMode="relative">
                                      <p:cBhvr>
                                        <p:cTn id="5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xit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3" presetClass="exit" presetSubtype="32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23" presetClass="exit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 advAuto="0"/>
      <p:bldP spid="101" grpId="1" animBg="1" advAuto="0"/>
      <p:bldP spid="104" grpId="0" animBg="1" advAuto="0"/>
      <p:bldP spid="104" grpId="1" animBg="1" advAuto="0"/>
      <p:bldP spid="105" grpId="0" animBg="1" advAuto="0"/>
      <p:bldP spid="105" grpId="1" animBg="1" advAuto="0"/>
      <p:bldP spid="106" grpId="0" animBg="1" advAuto="0"/>
      <p:bldP spid="106" grpId="1" animBg="1" advAuto="0"/>
      <p:bldP spid="107" grpId="0" build="p" bldLvl="5" animBg="1" advAuto="0"/>
      <p:bldP spid="107" grpId="1" build="p" bldLvl="5" animBg="1" advAuto="0"/>
      <p:bldP spid="108" grpId="0" animBg="1" advAuto="0"/>
      <p:bldP spid="108" grpId="1" animBg="1" advAuto="0"/>
      <p:bldP spid="108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Overloading C++ Operator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Overloading C++ Operators</a:t>
            </a:r>
          </a:p>
        </p:txBody>
      </p:sp>
      <p:sp>
        <p:nvSpPr>
          <p:cNvPr id="111" name="Rectangle"/>
          <p:cNvSpPr/>
          <p:nvPr/>
        </p:nvSpPr>
        <p:spPr>
          <a:xfrm>
            <a:off x="-114300" y="1638300"/>
            <a:ext cx="8178800" cy="681355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2" name="#include &quot;BoxInterface.h&quot;…"/>
          <p:cNvSpPr/>
          <p:nvPr/>
        </p:nvSpPr>
        <p:spPr>
          <a:xfrm>
            <a:off x="50800" y="1676400"/>
            <a:ext cx="8178800" cy="680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78492A"/>
                </a:solidFill>
              </a:rPr>
              <a:t>#include </a:t>
            </a:r>
            <a:r>
              <a:rPr dirty="0"/>
              <a:t>"</a:t>
            </a:r>
            <a:r>
              <a:rPr dirty="0" err="1"/>
              <a:t>BoxInterface.h</a:t>
            </a:r>
            <a:r>
              <a:rPr dirty="0"/>
              <a:t>"</a:t>
            </a:r>
            <a:endParaRPr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2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BB2CA2"/>
                </a:solidFill>
              </a:rPr>
              <a:t>template</a:t>
            </a:r>
            <a:r>
              <a:rPr dirty="0"/>
              <a:t>&lt;</a:t>
            </a:r>
            <a:r>
              <a:rPr dirty="0">
                <a:solidFill>
                  <a:srgbClr val="BB2CA2"/>
                </a:solidFill>
              </a:rPr>
              <a:t>class</a:t>
            </a:r>
            <a:r>
              <a:rPr dirty="0"/>
              <a:t> 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BB2CA2"/>
                </a:solidFill>
              </a:rPr>
              <a:t>class</a:t>
            </a:r>
            <a:r>
              <a:rPr dirty="0"/>
              <a:t> </a:t>
            </a:r>
            <a:r>
              <a:rPr dirty="0" err="1"/>
              <a:t>PlainBox</a:t>
            </a:r>
            <a:r>
              <a:rPr dirty="0"/>
              <a:t> : </a:t>
            </a:r>
            <a:r>
              <a:rPr dirty="0">
                <a:solidFill>
                  <a:srgbClr val="BB2CA2"/>
                </a:solidFill>
              </a:rPr>
              <a:t>public</a:t>
            </a:r>
            <a:r>
              <a:rPr dirty="0"/>
              <a:t> </a:t>
            </a:r>
            <a:r>
              <a:rPr dirty="0" err="1"/>
              <a:t>BoxInterface</a:t>
            </a:r>
            <a:r>
              <a:rPr dirty="0"/>
              <a:t>&lt;ItemType&gt;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{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private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ItemType	item;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1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public</a:t>
            </a:r>
            <a:r>
              <a:rPr dirty="0">
                <a:solidFill>
                  <a:srgbClr val="000000"/>
                </a:solidFill>
              </a:rPr>
              <a:t>: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 err="1"/>
              <a:t>PlainBox</a:t>
            </a:r>
            <a:r>
              <a:rPr dirty="0"/>
              <a:t>();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 err="1"/>
              <a:t>PlainBox</a:t>
            </a:r>
            <a:r>
              <a:rPr dirty="0"/>
              <a:t>(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 ItemType&amp; </a:t>
            </a:r>
            <a:r>
              <a:rPr dirty="0" err="1"/>
              <a:t>theItem</a:t>
            </a:r>
            <a:r>
              <a:rPr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>
                <a:solidFill>
                  <a:srgbClr val="BB2CA2"/>
                </a:solidFill>
              </a:rPr>
              <a:t>virtual</a:t>
            </a:r>
            <a:r>
              <a:rPr dirty="0"/>
              <a:t> </a:t>
            </a:r>
            <a:r>
              <a:rPr dirty="0">
                <a:solidFill>
                  <a:srgbClr val="BB2CA2"/>
                </a:solidFill>
              </a:rPr>
              <a:t>void</a:t>
            </a:r>
            <a:r>
              <a:rPr dirty="0"/>
              <a:t> </a:t>
            </a:r>
            <a:r>
              <a:rPr dirty="0" err="1"/>
              <a:t>setItem</a:t>
            </a:r>
            <a:r>
              <a:rPr dirty="0"/>
              <a:t>(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 ItemType&amp; </a:t>
            </a:r>
            <a:r>
              <a:rPr dirty="0" err="1"/>
              <a:t>theItem</a:t>
            </a:r>
            <a:r>
              <a:rPr dirty="0"/>
              <a:t>);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	</a:t>
            </a:r>
            <a:r>
              <a:rPr dirty="0">
                <a:solidFill>
                  <a:srgbClr val="BB2CA2"/>
                </a:solidFill>
              </a:rPr>
              <a:t>virtual</a:t>
            </a:r>
            <a:r>
              <a:rPr dirty="0"/>
              <a:t> ItemType </a:t>
            </a:r>
            <a:r>
              <a:rPr dirty="0" err="1"/>
              <a:t>getItem</a:t>
            </a:r>
            <a:r>
              <a:rPr dirty="0"/>
              <a:t>() </a:t>
            </a:r>
            <a:r>
              <a:rPr dirty="0">
                <a:solidFill>
                  <a:srgbClr val="BB2CA2"/>
                </a:solidFill>
              </a:rPr>
              <a:t>const</a:t>
            </a:r>
            <a:r>
              <a:rPr dirty="0"/>
              <a:t>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};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rgbClr val="78492A"/>
                </a:solidFill>
              </a:rPr>
              <a:t>#include </a:t>
            </a:r>
            <a:r>
              <a:rPr dirty="0"/>
              <a:t>"PlainBox.cpp"</a:t>
            </a:r>
            <a:endParaRPr dirty="0">
              <a:solidFill>
                <a:srgbClr val="78492A"/>
              </a:solidFill>
            </a:endParaRP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solidFill>
                  <a:srgbClr val="78492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#endif</a:t>
            </a:r>
          </a:p>
        </p:txBody>
      </p:sp>
      <p:sp>
        <p:nvSpPr>
          <p:cNvPr id="113" name="PlainBox.h"/>
          <p:cNvSpPr/>
          <p:nvPr/>
        </p:nvSpPr>
        <p:spPr>
          <a:xfrm>
            <a:off x="4257675" y="7980722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PlainBox.h</a:t>
            </a:r>
          </a:p>
        </p:txBody>
      </p:sp>
      <p:sp>
        <p:nvSpPr>
          <p:cNvPr id="114" name="Rectangle"/>
          <p:cNvSpPr/>
          <p:nvPr/>
        </p:nvSpPr>
        <p:spPr>
          <a:xfrm>
            <a:off x="8166100" y="1625600"/>
            <a:ext cx="8064500" cy="6813550"/>
          </a:xfrm>
          <a:prstGeom prst="rect">
            <a:avLst/>
          </a:prstGeom>
          <a:solidFill>
            <a:srgbClr val="E5E6E1"/>
          </a:solidFill>
          <a:ln w="38100">
            <a:solidFill>
              <a:srgbClr val="941100"/>
            </a:solidFill>
            <a:miter lim="400000"/>
          </a:ln>
          <a:effectLst>
            <a:outerShdw blurRad="266700" dist="50800" dir="1980000" rotWithShape="0">
              <a:srgbClr val="000000"/>
            </a:outerShdw>
          </a:effectLst>
        </p:spPr>
        <p:txBody>
          <a:bodyPr lIns="50800" tIns="50800" rIns="50800" bIns="50800" anchor="ctr"/>
          <a:lstStyle/>
          <a:p>
            <a:pPr defTabSz="58420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15" name="Client Code"/>
          <p:cNvSpPr/>
          <p:nvPr/>
        </p:nvSpPr>
        <p:spPr>
          <a:xfrm>
            <a:off x="13233400" y="8078745"/>
            <a:ext cx="2832100" cy="584200"/>
          </a:xfrm>
          <a:prstGeom prst="roundRect">
            <a:avLst>
              <a:gd name="adj" fmla="val 19283"/>
            </a:avLst>
          </a:prstGeom>
          <a:solidFill>
            <a:srgbClr val="FFFB00"/>
          </a:solidFill>
          <a:ln w="38100">
            <a:solidFill>
              <a:srgbClr val="5E5E5E"/>
            </a:solidFill>
            <a:miter lim="400000"/>
          </a:ln>
          <a:effectLst>
            <a:outerShdw blurRad="177800" dir="198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rPr dirty="0"/>
              <a:t>Client Code</a:t>
            </a:r>
          </a:p>
        </p:txBody>
      </p:sp>
      <p:sp>
        <p:nvSpPr>
          <p:cNvPr id="116" name="bool operator&lt;(const…"/>
          <p:cNvSpPr/>
          <p:nvPr/>
        </p:nvSpPr>
        <p:spPr>
          <a:xfrm>
            <a:off x="-38100" y="5530849"/>
            <a:ext cx="7270999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</a:t>
            </a:r>
            <a:r>
              <a:rPr>
                <a:solidFill>
                  <a:srgbClr val="C355AF"/>
                </a:solidFill>
              </a:rPr>
              <a:t>bool</a:t>
            </a:r>
            <a:r>
              <a:t> operator&lt;(</a:t>
            </a:r>
            <a:r>
              <a:rPr>
                <a:solidFill>
                  <a:srgbClr val="C355AF"/>
                </a:solidFill>
              </a:rPr>
              <a:t>const</a:t>
            </a:r>
            <a:r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PlainBox&lt;ItemType&gt;&amp; rightHandSide) </a:t>
            </a:r>
            <a:r>
              <a:rPr>
                <a:solidFill>
                  <a:srgbClr val="C355AF"/>
                </a:solidFill>
              </a:rPr>
              <a:t>const</a:t>
            </a:r>
            <a:r>
              <a:t>;</a:t>
            </a:r>
          </a:p>
        </p:txBody>
      </p:sp>
      <p:sp>
        <p:nvSpPr>
          <p:cNvPr id="117" name="template&lt;class friendItemType&gt;…"/>
          <p:cNvSpPr/>
          <p:nvPr/>
        </p:nvSpPr>
        <p:spPr>
          <a:xfrm>
            <a:off x="177800" y="6280150"/>
            <a:ext cx="7959143" cy="901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friendItemType&gt;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friend</a:t>
            </a:r>
            <a:r>
              <a:t> std::ostream&amp; </a:t>
            </a:r>
            <a:r>
              <a:rPr>
                <a:solidFill>
                  <a:srgbClr val="BB2CA2"/>
                </a:solidFill>
              </a:rPr>
              <a:t>operator</a:t>
            </a:r>
            <a:r>
              <a:t>&lt;&lt;(std::ostream&amp; outStream, 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PlainBox&lt;friendItemType&gt;&amp; outputBox);</a:t>
            </a:r>
          </a:p>
        </p:txBody>
      </p:sp>
      <p:sp>
        <p:nvSpPr>
          <p:cNvPr id="118" name="// Create and initialize an array of boxes…"/>
          <p:cNvSpPr/>
          <p:nvPr/>
        </p:nvSpPr>
        <p:spPr>
          <a:xfrm>
            <a:off x="7874000" y="1689100"/>
            <a:ext cx="819150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solidFill>
                  <a:srgbClr val="0084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Create and initialize an array of boxes</a:t>
            </a:r>
          </a:p>
          <a:p>
            <a:pPr algn="l" defTabSz="457200">
              <a:tabLst>
                <a:tab pos="330200" algn="l"/>
              </a:tabLst>
              <a:defRPr sz="1800" b="1">
                <a:solidFill>
                  <a:srgbClr val="0084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C355AF"/>
                </a:solidFill>
              </a:rPr>
              <a:t>const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C355AF"/>
                </a:solidFill>
              </a:rPr>
              <a:t>int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NUM_BOXES = </a:t>
            </a:r>
            <a:r>
              <a:rPr>
                <a:solidFill>
                  <a:srgbClr val="0433FF"/>
                </a:solidFill>
              </a:rPr>
              <a:t>5</a:t>
            </a:r>
            <a:r>
              <a:rPr>
                <a:solidFill>
                  <a:srgbClr val="000000"/>
                </a:solidFill>
              </a:rPr>
              <a:t>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PlainBox&lt;std::string&gt; myBoxes[NUM_BOXES]; 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0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"ring"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1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"hat"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2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"shirt"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3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"sock"</a:t>
            </a:r>
            <a:r>
              <a:t>);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myBoxes[</a:t>
            </a:r>
            <a:r>
              <a:rPr>
                <a:solidFill>
                  <a:srgbClr val="272AD8"/>
                </a:solidFill>
              </a:rPr>
              <a:t>4</a:t>
            </a:r>
            <a:r>
              <a:t>] = PlainBox&lt;std::string&gt;(</a:t>
            </a:r>
            <a:r>
              <a:rPr>
                <a:solidFill>
                  <a:srgbClr val="D12F1B"/>
                </a:solidFill>
              </a:rPr>
              <a:t>"shoe"</a:t>
            </a:r>
            <a:r>
              <a:t>);</a:t>
            </a:r>
          </a:p>
        </p:txBody>
      </p:sp>
      <p:sp>
        <p:nvSpPr>
          <p:cNvPr id="119" name="// Find box with last item alphabetically PlainBox&lt;std::string&gt; foundBox = myBoxes[0];…"/>
          <p:cNvSpPr/>
          <p:nvPr/>
        </p:nvSpPr>
        <p:spPr>
          <a:xfrm>
            <a:off x="8331200" y="3835400"/>
            <a:ext cx="7823200" cy="289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108513"/>
                </a:solidFill>
              </a:rPr>
              <a:t>// Find box with last item alphabetically </a:t>
            </a:r>
            <a:r>
              <a:t>PlainBox&lt;std::string&gt; foundBox = myBoxes[</a:t>
            </a:r>
            <a:r>
              <a:rPr>
                <a:solidFill>
                  <a:srgbClr val="0433FF"/>
                </a:solidFill>
              </a:rPr>
              <a:t>0</a:t>
            </a:r>
            <a:r>
              <a:t>];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>
                <a:solidFill>
                  <a:srgbClr val="C355AF"/>
                </a:solidFill>
              </a:rPr>
              <a:t>for</a:t>
            </a:r>
            <a:r>
              <a:t> (</a:t>
            </a:r>
            <a:r>
              <a:rPr>
                <a:solidFill>
                  <a:srgbClr val="C355AF"/>
                </a:solidFill>
              </a:rPr>
              <a:t>int</a:t>
            </a:r>
            <a:r>
              <a:t> i = </a:t>
            </a:r>
            <a:r>
              <a:rPr>
                <a:solidFill>
                  <a:srgbClr val="0433FF"/>
                </a:solidFill>
              </a:rPr>
              <a:t>1</a:t>
            </a:r>
            <a:r>
              <a:t>; i &lt; NUM_BOXES; i++)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{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</a:t>
            </a:r>
            <a:r>
              <a:rPr>
                <a:solidFill>
                  <a:srgbClr val="C355AF"/>
                </a:solidFill>
              </a:rPr>
              <a:t>if</a:t>
            </a:r>
            <a:r>
              <a:t> (foundBox &lt; myBoxes[i])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{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foundBox = myBoxes[i];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}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457200">
              <a:tabLst>
                <a:tab pos="330200" algn="l"/>
              </a:tabLst>
              <a:defRPr sz="18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std::cout &lt;&lt; “Last item is : “ &lt;&lt; foundBox;</a:t>
            </a:r>
          </a:p>
        </p:txBody>
      </p:sp>
      <p:sp>
        <p:nvSpPr>
          <p:cNvPr id="120" name="bool operator&lt;(const…"/>
          <p:cNvSpPr/>
          <p:nvPr/>
        </p:nvSpPr>
        <p:spPr>
          <a:xfrm>
            <a:off x="241300" y="5537200"/>
            <a:ext cx="6995741" cy="6731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C355AF"/>
                </a:solidFill>
              </a:rPr>
              <a:t>bool</a:t>
            </a:r>
            <a:r>
              <a:t> operator&lt;(</a:t>
            </a:r>
            <a:r>
              <a:rPr>
                <a:solidFill>
                  <a:srgbClr val="C355AF"/>
                </a:solidFill>
              </a:rPr>
              <a:t>const</a:t>
            </a:r>
            <a:r>
              <a:t> </a:t>
            </a:r>
          </a:p>
          <a:p>
            <a:pPr algn="l" defTabSz="457200">
              <a:spcBef>
                <a:spcPts val="300"/>
              </a:spcBef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</a:t>
            </a:r>
            <a:r>
              <a:rPr>
                <a:solidFill>
                  <a:srgbClr val="0433FF"/>
                </a:solidFill>
              </a:rPr>
              <a:t>PlainBox&lt;ItemType&gt;</a:t>
            </a:r>
            <a:r>
              <a:t>&amp;</a:t>
            </a:r>
            <a:r>
              <a:rPr>
                <a:solidFill>
                  <a:srgbClr val="FF2600"/>
                </a:solidFill>
              </a:rPr>
              <a:t> </a:t>
            </a:r>
            <a:r>
              <a:t>rightHandSide) </a:t>
            </a:r>
            <a:r>
              <a:rPr>
                <a:solidFill>
                  <a:srgbClr val="C355AF"/>
                </a:solidFill>
              </a:rPr>
              <a:t>const</a:t>
            </a:r>
            <a:r>
              <a:t>;</a:t>
            </a:r>
          </a:p>
        </p:txBody>
      </p:sp>
      <p:sp>
        <p:nvSpPr>
          <p:cNvPr id="121" name="template&lt;class friendItemType&gt;…"/>
          <p:cNvSpPr/>
          <p:nvPr/>
        </p:nvSpPr>
        <p:spPr>
          <a:xfrm>
            <a:off x="175840" y="6286500"/>
            <a:ext cx="7810501" cy="901700"/>
          </a:xfrm>
          <a:prstGeom prst="rect">
            <a:avLst/>
          </a:prstGeom>
          <a:solidFill>
            <a:srgbClr val="FFFB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friendItemType&gt;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friend</a:t>
            </a:r>
            <a:r>
              <a:t> std::ostream&amp; </a:t>
            </a:r>
            <a:r>
              <a:rPr>
                <a:solidFill>
                  <a:srgbClr val="BB2CA2"/>
                </a:solidFill>
              </a:rPr>
              <a:t>operator</a:t>
            </a:r>
            <a:r>
              <a:t>&lt;&lt;(std::ostream&amp; outStream, </a:t>
            </a:r>
          </a:p>
          <a:p>
            <a:pPr algn="l" defTabSz="457200">
              <a:tabLst>
                <a:tab pos="330200" algn="l"/>
              </a:tabLst>
              <a:defRPr sz="18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</a:t>
            </a:r>
            <a:r>
              <a:rPr>
                <a:solidFill>
                  <a:srgbClr val="0433FF"/>
                </a:solidFill>
              </a:rPr>
              <a:t>PlainBox&lt;friendItemType&gt;</a:t>
            </a:r>
            <a:r>
              <a:t>&amp; outputBox);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461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1395</Words>
  <Application>Microsoft Office PowerPoint</Application>
  <PresentationFormat>Custom</PresentationFormat>
  <Paragraphs>258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Courier New</vt:lpstr>
      <vt:lpstr>Gill Sans</vt:lpstr>
      <vt:lpstr>Helvetica</vt:lpstr>
      <vt:lpstr>Lucida Grande</vt:lpstr>
      <vt:lpstr>Menlo Regular</vt:lpstr>
      <vt:lpstr>Optima</vt:lpstr>
      <vt:lpstr>Verdana</vt:lpstr>
      <vt:lpstr>White</vt:lpstr>
      <vt:lpstr>C++ Interlude 6 Overloading and Friends</vt:lpstr>
      <vt:lpstr>Overloading C++ Operators</vt:lpstr>
      <vt:lpstr>Overloading C++ Operators</vt:lpstr>
      <vt:lpstr>Overloading C++ Operators</vt:lpstr>
      <vt:lpstr>Overloading C++ Operators</vt:lpstr>
      <vt:lpstr>Overloading C++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Interlude 6 Overloading and Friends</dc:title>
  <cp:lastModifiedBy>Anandaraj Jeeva Rathinam (Integra)</cp:lastModifiedBy>
  <cp:revision>5</cp:revision>
  <dcterms:modified xsi:type="dcterms:W3CDTF">2024-05-22T07:08:55Z</dcterms:modified>
</cp:coreProperties>
</file>