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16256000" cy="9144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25400" cap="flat">
              <a:solidFill>
                <a:srgbClr val="000000"/>
              </a:solidFill>
              <a:prstDash val="solid"/>
              <a:miter lim="400000"/>
            </a:ln>
          </a:left>
          <a:right>
            <a:ln w="25400" cap="flat">
              <a:solidFill>
                <a:srgbClr val="000000"/>
              </a:solidFill>
              <a:prstDash val="solid"/>
              <a:miter lim="400000"/>
            </a:ln>
          </a:right>
          <a:top>
            <a:ln w="25400" cap="flat">
              <a:solidFill>
                <a:srgbClr val="000000"/>
              </a:solidFill>
              <a:prstDash val="solid"/>
              <a:miter lim="400000"/>
            </a:ln>
          </a:top>
          <a:bottom>
            <a:ln w="25400" cap="flat">
              <a:solidFill>
                <a:srgbClr val="000000"/>
              </a:solidFill>
              <a:prstDash val="solid"/>
              <a:miter lim="400000"/>
            </a:ln>
          </a:bottom>
          <a:insideH>
            <a:ln w="25400" cap="flat">
              <a:solidFill>
                <a:srgbClr val="000000"/>
              </a:solidFill>
              <a:prstDash val="solid"/>
              <a:miter lim="400000"/>
            </a:ln>
          </a:insideH>
          <a:insideV>
            <a:ln w="254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79" d="100"/>
          <a:sy n="79" d="100"/>
        </p:scale>
        <p:origin x="7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3" name="Shape 33"/>
          <p:cNvSpPr>
            <a:spLocks noGrp="1" noRot="1" noChangeAspect="1"/>
          </p:cNvSpPr>
          <p:nvPr>
            <p:ph type="sldImg"/>
          </p:nvPr>
        </p:nvSpPr>
        <p:spPr>
          <a:xfrm>
            <a:off x="1143000" y="685800"/>
            <a:ext cx="4572000" cy="3429000"/>
          </a:xfrm>
          <a:prstGeom prst="rect">
            <a:avLst/>
          </a:prstGeom>
        </p:spPr>
        <p:txBody>
          <a:bodyPr/>
          <a:lstStyle/>
          <a:p>
            <a:endParaRPr/>
          </a:p>
        </p:txBody>
      </p:sp>
      <p:sp>
        <p:nvSpPr>
          <p:cNvPr id="34" name="Shape 3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Lucida Grande"/>
        <a:ea typeface="Lucida Grande"/>
        <a:cs typeface="Lucida Grande"/>
        <a:sym typeface="Lucida Grande"/>
      </a:defRPr>
    </a:lvl1pPr>
    <a:lvl2pPr indent="457200" defTabSz="546100" latinLnBrk="0">
      <a:defRPr sz="2000">
        <a:latin typeface="Lucida Grande"/>
        <a:ea typeface="Lucida Grande"/>
        <a:cs typeface="Lucida Grande"/>
        <a:sym typeface="Lucida Grande"/>
      </a:defRPr>
    </a:lvl2pPr>
    <a:lvl3pPr indent="914400" defTabSz="546100" latinLnBrk="0">
      <a:defRPr sz="2000">
        <a:latin typeface="Lucida Grande"/>
        <a:ea typeface="Lucida Grande"/>
        <a:cs typeface="Lucida Grande"/>
        <a:sym typeface="Lucida Grande"/>
      </a:defRPr>
    </a:lvl3pPr>
    <a:lvl4pPr indent="1371600" defTabSz="546100" latinLnBrk="0">
      <a:defRPr sz="2000">
        <a:latin typeface="Lucida Grande"/>
        <a:ea typeface="Lucida Grande"/>
        <a:cs typeface="Lucida Grande"/>
        <a:sym typeface="Lucida Grande"/>
      </a:defRPr>
    </a:lvl4pPr>
    <a:lvl5pPr indent="1828800" defTabSz="546100" latinLnBrk="0">
      <a:defRPr sz="2000">
        <a:latin typeface="Lucida Grande"/>
        <a:ea typeface="Lucida Grande"/>
        <a:cs typeface="Lucida Grande"/>
        <a:sym typeface="Lucida Grande"/>
      </a:defRPr>
    </a:lvl5pPr>
    <a:lvl6pPr indent="2286000" defTabSz="546100" latinLnBrk="0">
      <a:defRPr sz="2000">
        <a:latin typeface="Lucida Grande"/>
        <a:ea typeface="Lucida Grande"/>
        <a:cs typeface="Lucida Grande"/>
        <a:sym typeface="Lucida Grande"/>
      </a:defRPr>
    </a:lvl6pPr>
    <a:lvl7pPr indent="2743200" defTabSz="546100" latinLnBrk="0">
      <a:defRPr sz="2000">
        <a:latin typeface="Lucida Grande"/>
        <a:ea typeface="Lucida Grande"/>
        <a:cs typeface="Lucida Grande"/>
        <a:sym typeface="Lucida Grande"/>
      </a:defRPr>
    </a:lvl7pPr>
    <a:lvl8pPr indent="3200400" defTabSz="546100" latinLnBrk="0">
      <a:defRPr sz="2000">
        <a:latin typeface="Lucida Grande"/>
        <a:ea typeface="Lucida Grande"/>
        <a:cs typeface="Lucida Grande"/>
        <a:sym typeface="Lucida Grande"/>
      </a:defRPr>
    </a:lvl8pPr>
    <a:lvl9pPr indent="3657600" defTabSz="5461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hape 47"/>
          <p:cNvSpPr>
            <a:spLocks noGrp="1" noRot="1" noChangeAspect="1"/>
          </p:cNvSpPr>
          <p:nvPr>
            <p:ph type="sldImg"/>
          </p:nvPr>
        </p:nvSpPr>
        <p:spPr>
          <a:xfrm>
            <a:off x="381000" y="685800"/>
            <a:ext cx="6096000" cy="3429000"/>
          </a:xfrm>
          <a:prstGeom prst="rect">
            <a:avLst/>
          </a:prstGeom>
        </p:spPr>
        <p:txBody>
          <a:bodyPr/>
          <a:lstStyle/>
          <a:p>
            <a:endParaRPr/>
          </a:p>
        </p:txBody>
      </p:sp>
      <p:sp>
        <p:nvSpPr>
          <p:cNvPr id="48" name="Shape 48"/>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This lecture introduces the concept of an iterator.</a:t>
            </a:r>
          </a:p>
          <a:p>
            <a:pPr>
              <a:defRPr sz="1800">
                <a:latin typeface="Times New Roman"/>
                <a:ea typeface="Times New Roman"/>
                <a:cs typeface="Times New Roman"/>
                <a:sym typeface="Times New Roman"/>
              </a:defRPr>
            </a:pPr>
            <a:r>
              <a:t>How would you count the number of lines on the page of a book? </a:t>
            </a:r>
          </a:p>
          <a:p>
            <a:pPr>
              <a:defRPr sz="1800">
                <a:latin typeface="Times New Roman"/>
                <a:ea typeface="Times New Roman"/>
                <a:cs typeface="Times New Roman"/>
                <a:sym typeface="Times New Roman"/>
              </a:defRPr>
            </a:pPr>
            <a:r>
              <a:t>@@ You could use your finger to point to each line as you counted it. Your finger would keep your place on the page. If you paused at a particular line, your finger would be on the current line, and there would be a previous line and a next line. If you think of this page as a list of lines, you would be traversing the list as you counted the lines.</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An iterator is a program component that enables you to step through, or traverse, a collection of data such as a list, by beginning at the first entry. During one complete traversal, or iteration, each data item is considered only once. You control the progress of the iteration by repeatedly asking the iterator to give you a reference to the next entry in the collection. You also can modify the collection as you traverse it by adding, removing, or simply changing entries.</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We are already familiar with iteration because we’ve written loops. </a:t>
            </a:r>
          </a:p>
          <a:p>
            <a:pPr>
              <a:defRPr sz="1800">
                <a:latin typeface="Times New Roman"/>
                <a:ea typeface="Times New Roman"/>
                <a:cs typeface="Times New Roman"/>
                <a:sym typeface="Times New Roman"/>
              </a:defRPr>
            </a:pPr>
            <a:r>
              <a:t>@@ For example, if </a:t>
            </a:r>
            <a:r>
              <a:rPr b="1"/>
              <a:t>nameList</a:t>
            </a:r>
            <a:r>
              <a:t> is a list of strings, we can write a for loop such as this to display the entire list</a:t>
            </a:r>
          </a:p>
          <a:p>
            <a:pPr>
              <a:defRPr sz="1800">
                <a:latin typeface="Times New Roman"/>
                <a:ea typeface="Times New Roman"/>
                <a:cs typeface="Times New Roman"/>
                <a:sym typeface="Times New Roman"/>
              </a:defRPr>
            </a:pPr>
            <a:r>
              <a:t>Here the loop traverses, or iterates, through the entries in the list. Instead of simply displaying each entry, we could do other things to or with it. </a:t>
            </a:r>
          </a:p>
          <a:p>
            <a:pPr>
              <a:defRPr sz="1800">
                <a:latin typeface="Times New Roman"/>
                <a:ea typeface="Times New Roman"/>
                <a:cs typeface="Times New Roman"/>
                <a:sym typeface="Times New Roman"/>
              </a:defRPr>
            </a:pPr>
            <a:r>
              <a:t>@@ This loop works at the client level, since it uses the ADT operation </a:t>
            </a:r>
            <a:r>
              <a:rPr b="1"/>
              <a:t>getEntry</a:t>
            </a:r>
            <a:r>
              <a:t> to access the list. For an array-based implementation of the list, </a:t>
            </a:r>
            <a:r>
              <a:rPr b="1"/>
              <a:t>getEntry</a:t>
            </a:r>
            <a:r>
              <a:t> can retrieve the desired array entry directly and quickly. But if a chain of linked nodes represents the list’s entries, </a:t>
            </a:r>
            <a:r>
              <a:rPr b="1"/>
              <a:t>getEntry</a:t>
            </a:r>
            <a:r>
              <a:t> must move from node to node until it locates the desired one. </a:t>
            </a:r>
          </a:p>
          <a:p>
            <a:pPr>
              <a:defRPr sz="1800">
                <a:latin typeface="Times New Roman"/>
                <a:ea typeface="Times New Roman"/>
                <a:cs typeface="Times New Roman"/>
                <a:sym typeface="Times New Roman"/>
              </a:defRPr>
            </a:pPr>
            <a:r>
              <a:t>-- For example, to retrieve the </a:t>
            </a:r>
            <a:r>
              <a:rPr b="1"/>
              <a:t>nth</a:t>
            </a:r>
            <a:r>
              <a:t> entry in the list, </a:t>
            </a:r>
            <a:r>
              <a:rPr b="1"/>
              <a:t>getEntry</a:t>
            </a:r>
            <a:r>
              <a:t> would begin at the first node in the chain and then move to the second node, the third node, and so on until it reached the </a:t>
            </a:r>
            <a:r>
              <a:rPr b="1"/>
              <a:t>nth</a:t>
            </a:r>
            <a:r>
              <a:t> node. At the next repetition of the loop, </a:t>
            </a:r>
            <a:r>
              <a:rPr b="1"/>
              <a:t>getEntry</a:t>
            </a:r>
            <a:r>
              <a:t> would retrieve the </a:t>
            </a:r>
            <a:r>
              <a:rPr b="1"/>
              <a:t>n + 1</a:t>
            </a:r>
            <a:r>
              <a:t>st entry in the list by beginning again at the first node in the chain and stepping from node to node until it reached the </a:t>
            </a:r>
            <a:r>
              <a:rPr b="1"/>
              <a:t>n + 1</a:t>
            </a:r>
            <a:r>
              <a:t>st node. As you can see, this would be very inefficient and waste time - making this simple loop an order n</a:t>
            </a:r>
            <a:r>
              <a:rPr baseline="31999"/>
              <a:t>2</a:t>
            </a:r>
            <a:r>
              <a:t> squared operation for the linked list.</a:t>
            </a:r>
          </a:p>
          <a:p>
            <a:pPr>
              <a:defRPr sz="1800">
                <a:latin typeface="Times New Roman"/>
                <a:ea typeface="Times New Roman"/>
                <a:cs typeface="Times New Roman"/>
                <a:sym typeface="Times New Roman"/>
              </a:defRPr>
            </a:pPr>
            <a:r>
              <a:t>-- Iteration is such a common operation that we could include it as part of the ADT list. Doing so would enable a more efficient implementation than we were just able to achieve at the client level.</a:t>
            </a:r>
          </a:p>
          <a:p>
            <a:pPr>
              <a:defRPr sz="1800">
                <a:latin typeface="Times New Roman"/>
                <a:ea typeface="Times New Roman"/>
                <a:cs typeface="Times New Roman"/>
                <a:sym typeface="Times New Roman"/>
              </a:defRPr>
            </a:pPr>
            <a:r>
              <a:t>@@We need a way for a client to step through a collection of data and retrieve or modify the entries. The traversal should keep track of its progress; that is, it should know where it is in the collection and whether it has accessed each entry. An iterator provides such a traversal.</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6" name="Title Text"/>
          <p:cNvSpPr txBox="1">
            <a:spLocks noGrp="1"/>
          </p:cNvSpPr>
          <p:nvPr>
            <p:ph type="title"/>
          </p:nvPr>
        </p:nvSpPr>
        <p:spPr>
          <a:xfrm>
            <a:off x="660400" y="1536700"/>
            <a:ext cx="15163800" cy="3086100"/>
          </a:xfrm>
          <a:prstGeom prst="rect">
            <a:avLst/>
          </a:prstGeom>
        </p:spPr>
        <p:txBody>
          <a:bodyPr anchor="b"/>
          <a:lstStyle>
            <a:lvl1pPr algn="ctr"/>
          </a:lstStyle>
          <a:p>
            <a:r>
              <a:t>Title Text</a:t>
            </a:r>
          </a:p>
        </p:txBody>
      </p:sp>
      <p:sp>
        <p:nvSpPr>
          <p:cNvPr id="17" name="Body Level One…"/>
          <p:cNvSpPr txBox="1">
            <a:spLocks noGrp="1"/>
          </p:cNvSpPr>
          <p:nvPr>
            <p:ph type="body" sz="quarter" idx="1"/>
          </p:nvPr>
        </p:nvSpPr>
        <p:spPr>
          <a:xfrm>
            <a:off x="7912100" y="4711700"/>
            <a:ext cx="7912100" cy="2514600"/>
          </a:xfrm>
          <a:prstGeom prst="rect">
            <a:avLst/>
          </a:prstGeom>
        </p:spPr>
        <p:txBody>
          <a:bodyPr/>
          <a:lstStyle>
            <a:lvl1pPr marL="0" indent="0" algn="ctr">
              <a:spcBef>
                <a:spcPts val="0"/>
              </a:spcBef>
              <a:buSzTx/>
              <a:buNone/>
              <a:defRPr sz="3200" b="0" cap="small"/>
            </a:lvl1pPr>
            <a:lvl2pPr marL="0" indent="0" algn="ctr">
              <a:spcBef>
                <a:spcPts val="0"/>
              </a:spcBef>
              <a:buSzTx/>
              <a:buNone/>
              <a:defRPr cap="small"/>
            </a:lvl2pPr>
            <a:lvl3pPr marL="0" indent="0" algn="ctr">
              <a:spcBef>
                <a:spcPts val="0"/>
              </a:spcBef>
              <a:buSzTx/>
              <a:buNone/>
              <a:defRPr sz="3200" cap="small"/>
            </a:lvl3pPr>
            <a:lvl4pPr marL="0" indent="0" algn="ctr">
              <a:spcBef>
                <a:spcPts val="0"/>
              </a:spcBef>
              <a:buSzTx/>
              <a:buNone/>
              <a:defRPr sz="3200" cap="small"/>
            </a:lvl4pPr>
            <a:lvl5pPr marL="0" indent="0" algn="ctr">
              <a:spcBef>
                <a:spcPts val="0"/>
              </a:spcBef>
              <a:buSzTx/>
              <a:buNone/>
              <a:defRPr sz="3200" cap="small"/>
            </a:lvl5pPr>
          </a:lstStyle>
          <a:p>
            <a:r>
              <a:t>Body Level One</a:t>
            </a:r>
          </a:p>
          <a:p>
            <a:pPr lvl="1"/>
            <a:r>
              <a:t>Body Level Two</a:t>
            </a:r>
          </a:p>
          <a:p>
            <a:pPr lvl="2"/>
            <a:r>
              <a:t>Body Level Three</a:t>
            </a:r>
          </a:p>
          <a:p>
            <a:pPr lvl="3"/>
            <a:r>
              <a:t>Body Level Four</a:t>
            </a:r>
          </a:p>
          <a:p>
            <a:pPr lvl="4"/>
            <a:r>
              <a:t>Body Level Five</a:t>
            </a:r>
          </a:p>
        </p:txBody>
      </p:sp>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Content Placeholder 7">
            <a:extLst>
              <a:ext uri="{FF2B5EF4-FFF2-40B4-BE49-F238E27FC236}">
                <a16:creationId xmlns:a16="http://schemas.microsoft.com/office/drawing/2014/main" id="{E2FCC02A-BA08-45A3-A4A0-1C0B0B750D89}"/>
              </a:ext>
            </a:extLst>
          </p:cNvPr>
          <p:cNvSpPr txBox="1">
            <a:spLocks/>
          </p:cNvSpPr>
          <p:nvPr userDrawn="1"/>
        </p:nvSpPr>
        <p:spPr>
          <a:xfrm>
            <a:off x="5022650" y="87743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6" name="Picture 5">
            <a:extLst>
              <a:ext uri="{FF2B5EF4-FFF2-40B4-BE49-F238E27FC236}">
                <a16:creationId xmlns:a16="http://schemas.microsoft.com/office/drawing/2014/main" id="{7AC4F779-8CE6-418B-9970-A61D3885660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95" y="8612392"/>
            <a:ext cx="1193740" cy="376149"/>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opic Content">
    <p:spTree>
      <p:nvGrpSpPr>
        <p:cNvPr id="1" name=""/>
        <p:cNvGrpSpPr/>
        <p:nvPr/>
      </p:nvGrpSpPr>
      <p:grpSpPr>
        <a:xfrm>
          <a:off x="0" y="0"/>
          <a:ext cx="0" cy="0"/>
          <a:chOff x="0" y="0"/>
          <a:chExt cx="0" cy="0"/>
        </a:xfrm>
      </p:grpSpPr>
      <p:sp>
        <p:nvSpPr>
          <p:cNvPr id="25" name="Title Text"/>
          <p:cNvSpPr txBox="1">
            <a:spLocks noGrp="1"/>
          </p:cNvSpPr>
          <p:nvPr>
            <p:ph type="title"/>
          </p:nvPr>
        </p:nvSpPr>
        <p:spPr>
          <a:prstGeom prst="rect">
            <a:avLst/>
          </a:prstGeom>
        </p:spPr>
        <p:txBody>
          <a:bodyPr/>
          <a:lstStyle/>
          <a:p>
            <a:r>
              <a:t>Title Text</a:t>
            </a:r>
          </a:p>
        </p:txBody>
      </p:sp>
      <p:sp>
        <p:nvSpPr>
          <p:cNvPr id="26"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t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rcRect/>
          <a:stretch>
            <a:fillRect/>
          </a:stretch>
        </a:blipFill>
        <a:effectLst/>
      </p:bgPr>
    </p:bg>
    <p:spTree>
      <p:nvGrpSpPr>
        <p:cNvPr id="1" name=""/>
        <p:cNvGrpSpPr/>
        <p:nvPr/>
      </p:nvGrpSpPr>
      <p:grpSpPr>
        <a:xfrm>
          <a:off x="0" y="0"/>
          <a:ext cx="0" cy="0"/>
          <a:chOff x="0" y="0"/>
          <a:chExt cx="0" cy="0"/>
        </a:xfrm>
      </p:grpSpPr>
      <p:grpSp>
        <p:nvGrpSpPr>
          <p:cNvPr id="6" name="Group"/>
          <p:cNvGrpSpPr/>
          <p:nvPr/>
        </p:nvGrpSpPr>
        <p:grpSpPr>
          <a:xfrm>
            <a:off x="0" y="0"/>
            <a:ext cx="16256000" cy="1422400"/>
            <a:chOff x="0" y="0"/>
            <a:chExt cx="16256000" cy="1422400"/>
          </a:xfrm>
        </p:grpSpPr>
        <p:grpSp>
          <p:nvGrpSpPr>
            <p:cNvPr id="4" name="Group"/>
            <p:cNvGrpSpPr/>
            <p:nvPr/>
          </p:nvGrpSpPr>
          <p:grpSpPr>
            <a:xfrm>
              <a:off x="0" y="0"/>
              <a:ext cx="16256000" cy="1419175"/>
              <a:chOff x="0" y="0"/>
              <a:chExt cx="16256000" cy="1419174"/>
            </a:xfrm>
          </p:grpSpPr>
          <p:pic>
            <p:nvPicPr>
              <p:cNvPr id="2" name="W&amp;M Keynote Background.tiff" descr="W&amp;M Keynote Background.tiff"/>
              <p:cNvPicPr>
                <a:picLocks/>
              </p:cNvPicPr>
              <p:nvPr/>
            </p:nvPicPr>
            <p:blipFill>
              <a:blip r:embed="rId4"/>
              <a:srcRect t="36834" b="47633"/>
              <a:stretch>
                <a:fillRect/>
              </a:stretch>
            </p:blipFill>
            <p:spPr>
              <a:xfrm>
                <a:off x="0" y="0"/>
                <a:ext cx="16256000" cy="1419175"/>
              </a:xfrm>
              <a:prstGeom prst="rect">
                <a:avLst/>
              </a:prstGeom>
              <a:ln w="12700" cap="flat">
                <a:noFill/>
                <a:miter lim="400000"/>
              </a:ln>
              <a:effectLst>
                <a:outerShdw blurRad="127000" dist="76200" dir="5400000" rotWithShape="0">
                  <a:srgbClr val="000000"/>
                </a:outerShdw>
              </a:effectLst>
            </p:spPr>
          </p:pic>
          <p:sp>
            <p:nvSpPr>
              <p:cNvPr id="3" name="Line"/>
              <p:cNvSpPr/>
              <p:nvPr/>
            </p:nvSpPr>
            <p:spPr>
              <a:xfrm flipV="1">
                <a:off x="15124403" y="1155690"/>
                <a:ext cx="760060" cy="10"/>
              </a:xfrm>
              <a:prstGeom prst="line">
                <a:avLst/>
              </a:prstGeom>
              <a:noFill/>
              <a:ln w="12700" cap="flat">
                <a:solidFill>
                  <a:srgbClr val="668040">
                    <a:alpha val="0"/>
                  </a:srgbClr>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endParaRPr/>
              </a:p>
            </p:txBody>
          </p:sp>
        </p:grpSp>
        <p:sp>
          <p:nvSpPr>
            <p:cNvPr id="5" name="Line"/>
            <p:cNvSpPr/>
            <p:nvPr/>
          </p:nvSpPr>
          <p:spPr>
            <a:xfrm flipV="1">
              <a:off x="14757400" y="0"/>
              <a:ext cx="0" cy="1422400"/>
            </a:xfrm>
            <a:prstGeom prst="line">
              <a:avLst/>
            </a:prstGeom>
            <a:noFill/>
            <a:ln w="12700" cap="flat">
              <a:solidFill>
                <a:srgbClr val="668040">
                  <a:alpha val="0"/>
                </a:srgbClr>
              </a:solidFill>
              <a:prstDash val="solid"/>
              <a:miter lim="400000"/>
            </a:ln>
            <a:effectLst/>
          </p:spPr>
          <p:txBody>
            <a:bodyPr wrap="square" lIns="50800" tIns="50800" rIns="50800" bIns="50800" numCol="1" anchor="ctr">
              <a:noAutofit/>
            </a:bodyPr>
            <a:lstStyle/>
            <a:p>
              <a:pPr algn="l" defTabSz="457200">
                <a:defRPr sz="1200">
                  <a:latin typeface="Helvetica"/>
                  <a:ea typeface="Helvetica"/>
                  <a:cs typeface="Helvetica"/>
                  <a:sym typeface="Helvetica"/>
                </a:defRPr>
              </a:pPr>
              <a:endParaRPr/>
            </a:p>
          </p:txBody>
        </p:sp>
      </p:grpSp>
      <p:sp>
        <p:nvSpPr>
          <p:cNvPr id="7" name="Title Text"/>
          <p:cNvSpPr txBox="1">
            <a:spLocks noGrp="1"/>
          </p:cNvSpPr>
          <p:nvPr>
            <p:ph type="title"/>
          </p:nvPr>
        </p:nvSpPr>
        <p:spPr>
          <a:xfrm>
            <a:off x="241300" y="0"/>
            <a:ext cx="14389100" cy="1397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r>
              <a:t>Title Text</a:t>
            </a:r>
          </a:p>
        </p:txBody>
      </p:sp>
      <p:sp>
        <p:nvSpPr>
          <p:cNvPr id="8" name="Body Level One…"/>
          <p:cNvSpPr txBox="1">
            <a:spLocks noGrp="1"/>
          </p:cNvSpPr>
          <p:nvPr>
            <p:ph type="body" idx="1"/>
          </p:nvPr>
        </p:nvSpPr>
        <p:spPr>
          <a:xfrm>
            <a:off x="127000" y="1562100"/>
            <a:ext cx="16002000" cy="7543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lvl1pPr>
              <a:buBlip>
                <a:blip r:embed="rId5"/>
              </a:buBlip>
            </a:lvl1pPr>
            <a:lvl2pPr marL="762000" indent="-381000">
              <a:buBlip>
                <a:blip r:embed="rId5"/>
              </a:buBlip>
              <a:defRPr sz="3200" b="0"/>
            </a:lvl2pPr>
            <a:lvl3pPr marL="1143000" indent="-381000">
              <a:buBlip>
                <a:blip r:embed="rId5"/>
              </a:buBlip>
              <a:defRPr sz="2600" b="0"/>
            </a:lvl3pPr>
            <a:lvl4pPr marL="1524000" indent="-381000">
              <a:buBlip>
                <a:blip r:embed="rId5"/>
              </a:buBlip>
              <a:defRPr sz="2600" b="0"/>
            </a:lvl4pPr>
            <a:lvl5pPr marL="1905000" indent="-381000">
              <a:buBlip>
                <a:blip r:embed="rId5"/>
              </a:buBlip>
              <a:defRPr sz="2600" b="0"/>
            </a:lvl5pPr>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7960783" y="8686800"/>
            <a:ext cx="317501" cy="342900"/>
          </a:xfrm>
          <a:prstGeom prst="rect">
            <a:avLst/>
          </a:prstGeom>
          <a:ln w="12700">
            <a:miter lim="400000"/>
          </a:ln>
        </p:spPr>
        <p:txBody>
          <a:bodyPr wrap="none" lIns="50800" tIns="50800" rIns="50800" bIns="50800" anchor="b">
            <a:spAutoFit/>
          </a:bodyPr>
          <a:lstStyle>
            <a:lvl1pPr>
              <a:defRPr sz="1600"/>
            </a:lvl1pPr>
          </a:lstStyle>
          <a:p>
            <a:fld id="{86CB4B4D-7CA3-9044-876B-883B54F8677D}" type="slidenum">
              <a:t>‹#›</a:t>
            </a:fld>
            <a:endParaRPr/>
          </a:p>
        </p:txBody>
      </p:sp>
      <p:sp>
        <p:nvSpPr>
          <p:cNvPr id="10" name="Content Placeholder 7">
            <a:extLst>
              <a:ext uri="{FF2B5EF4-FFF2-40B4-BE49-F238E27FC236}">
                <a16:creationId xmlns:a16="http://schemas.microsoft.com/office/drawing/2014/main" id="{FAC4E2D8-EDE4-4BF8-8902-E732C5F92D53}"/>
              </a:ext>
            </a:extLst>
          </p:cNvPr>
          <p:cNvSpPr txBox="1">
            <a:spLocks/>
          </p:cNvSpPr>
          <p:nvPr userDrawn="1"/>
        </p:nvSpPr>
        <p:spPr>
          <a:xfrm>
            <a:off x="5022650" y="87743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6"/>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1" name="Picture 10">
            <a:extLst>
              <a:ext uri="{FF2B5EF4-FFF2-40B4-BE49-F238E27FC236}">
                <a16:creationId xmlns:a16="http://schemas.microsoft.com/office/drawing/2014/main" id="{554C565F-4B6C-48A4-85B3-E51A4D550883}"/>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48495" y="8612392"/>
            <a:ext cx="1193740" cy="3761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54610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1pPr>
      <a:lvl2pPr marL="0" marR="0" indent="457200" algn="l" defTabSz="54610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2pPr>
      <a:lvl3pPr marL="0" marR="0" indent="914400" algn="l" defTabSz="54610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3pPr>
      <a:lvl4pPr marL="0" marR="0" indent="1371600" algn="l" defTabSz="54610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4pPr>
      <a:lvl5pPr marL="0" marR="0" indent="1828800" algn="l" defTabSz="54610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5pPr>
      <a:lvl6pPr marL="0" marR="0" indent="2286000" algn="l" defTabSz="54610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6pPr>
      <a:lvl7pPr marL="0" marR="0" indent="2743200" algn="l" defTabSz="54610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7pPr>
      <a:lvl8pPr marL="0" marR="0" indent="3200400" algn="l" defTabSz="54610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8pPr>
      <a:lvl9pPr marL="0" marR="0" indent="3657600" algn="l" defTabSz="546100" latinLnBrk="0">
        <a:lnSpc>
          <a:spcPct val="100000"/>
        </a:lnSpc>
        <a:spcBef>
          <a:spcPts val="0"/>
        </a:spcBef>
        <a:spcAft>
          <a:spcPts val="0"/>
        </a:spcAft>
        <a:buClrTx/>
        <a:buSzTx/>
        <a:buFontTx/>
        <a:buNone/>
        <a:tabLst/>
        <a:defRPr sz="7600" b="1" i="0" u="none" strike="noStrike" cap="small" spc="0" baseline="0">
          <a:solidFill>
            <a:srgbClr val="000000"/>
          </a:solidFill>
          <a:uFillTx/>
          <a:latin typeface="+mn-lt"/>
          <a:ea typeface="+mn-ea"/>
          <a:cs typeface="+mn-cs"/>
          <a:sym typeface="Optima"/>
        </a:defRPr>
      </a:lvl9pPr>
    </p:titleStyle>
    <p:bodyStyle>
      <a:lvl1pPr marL="381000" marR="0" indent="-381000" algn="l" defTabSz="546100" rtl="0" latinLnBrk="0">
        <a:lnSpc>
          <a:spcPct val="100000"/>
        </a:lnSpc>
        <a:spcBef>
          <a:spcPts val="1800"/>
        </a:spcBef>
        <a:spcAft>
          <a:spcPts val="0"/>
        </a:spcAft>
        <a:buClrTx/>
        <a:buSzPct val="53000"/>
        <a:buFontTx/>
        <a:buBlip>
          <a:blip r:embed="rId5"/>
        </a:buBlip>
        <a:tabLst/>
        <a:defRPr sz="3600" b="1" i="0" u="none" strike="noStrike" cap="none" spc="0" baseline="0">
          <a:solidFill>
            <a:srgbClr val="000000"/>
          </a:solidFill>
          <a:uFillTx/>
          <a:latin typeface="+mn-lt"/>
          <a:ea typeface="+mn-ea"/>
          <a:cs typeface="+mn-cs"/>
          <a:sym typeface="Optima"/>
        </a:defRPr>
      </a:lvl1pPr>
      <a:lvl2pPr marL="809625" marR="0" indent="-428625" algn="l" defTabSz="546100" rtl="0" latinLnBrk="0">
        <a:lnSpc>
          <a:spcPct val="100000"/>
        </a:lnSpc>
        <a:spcBef>
          <a:spcPts val="1800"/>
        </a:spcBef>
        <a:spcAft>
          <a:spcPts val="0"/>
        </a:spcAft>
        <a:buClrTx/>
        <a:buSzPct val="53000"/>
        <a:buFontTx/>
        <a:buBlip>
          <a:blip r:embed="rId5"/>
        </a:buBlip>
        <a:tabLst/>
        <a:defRPr sz="3600" b="1" i="0" u="none" strike="noStrike" cap="none" spc="0" baseline="0">
          <a:solidFill>
            <a:srgbClr val="000000"/>
          </a:solidFill>
          <a:uFillTx/>
          <a:latin typeface="+mn-lt"/>
          <a:ea typeface="+mn-ea"/>
          <a:cs typeface="+mn-cs"/>
          <a:sym typeface="Optima"/>
        </a:defRPr>
      </a:lvl2pPr>
      <a:lvl3pPr marL="1289538" marR="0" indent="-527538" algn="l" defTabSz="546100" rtl="0" latinLnBrk="0">
        <a:lnSpc>
          <a:spcPct val="100000"/>
        </a:lnSpc>
        <a:spcBef>
          <a:spcPts val="1800"/>
        </a:spcBef>
        <a:spcAft>
          <a:spcPts val="0"/>
        </a:spcAft>
        <a:buClrTx/>
        <a:buSzPct val="53000"/>
        <a:buFontTx/>
        <a:buBlip>
          <a:blip r:embed="rId5"/>
        </a:buBlip>
        <a:tabLst/>
        <a:defRPr sz="3600" b="1" i="0" u="none" strike="noStrike" cap="none" spc="0" baseline="0">
          <a:solidFill>
            <a:srgbClr val="000000"/>
          </a:solidFill>
          <a:uFillTx/>
          <a:latin typeface="+mn-lt"/>
          <a:ea typeface="+mn-ea"/>
          <a:cs typeface="+mn-cs"/>
          <a:sym typeface="Optima"/>
        </a:defRPr>
      </a:lvl3pPr>
      <a:lvl4pPr marL="1670538" marR="0" indent="-527538" algn="l" defTabSz="546100" rtl="0" latinLnBrk="0">
        <a:lnSpc>
          <a:spcPct val="100000"/>
        </a:lnSpc>
        <a:spcBef>
          <a:spcPts val="1800"/>
        </a:spcBef>
        <a:spcAft>
          <a:spcPts val="0"/>
        </a:spcAft>
        <a:buClrTx/>
        <a:buSzPct val="53000"/>
        <a:buFontTx/>
        <a:buBlip>
          <a:blip r:embed="rId5"/>
        </a:buBlip>
        <a:tabLst/>
        <a:defRPr sz="3600" b="1" i="0" u="none" strike="noStrike" cap="none" spc="0" baseline="0">
          <a:solidFill>
            <a:srgbClr val="000000"/>
          </a:solidFill>
          <a:uFillTx/>
          <a:latin typeface="+mn-lt"/>
          <a:ea typeface="+mn-ea"/>
          <a:cs typeface="+mn-cs"/>
          <a:sym typeface="Optima"/>
        </a:defRPr>
      </a:lvl4pPr>
      <a:lvl5pPr marL="2051538" marR="0" indent="-527538" algn="l" defTabSz="546100" rtl="0" latinLnBrk="0">
        <a:lnSpc>
          <a:spcPct val="100000"/>
        </a:lnSpc>
        <a:spcBef>
          <a:spcPts val="1800"/>
        </a:spcBef>
        <a:spcAft>
          <a:spcPts val="0"/>
        </a:spcAft>
        <a:buClrTx/>
        <a:buSzPct val="53000"/>
        <a:buFontTx/>
        <a:buBlip>
          <a:blip r:embed="rId5"/>
        </a:buBlip>
        <a:tabLst/>
        <a:defRPr sz="3600" b="1" i="0" u="none" strike="noStrike" cap="none" spc="0" baseline="0">
          <a:solidFill>
            <a:srgbClr val="000000"/>
          </a:solidFill>
          <a:uFillTx/>
          <a:latin typeface="+mn-lt"/>
          <a:ea typeface="+mn-ea"/>
          <a:cs typeface="+mn-cs"/>
          <a:sym typeface="Optima"/>
        </a:defRPr>
      </a:lvl5pPr>
      <a:lvl6pPr marL="2432538" marR="0" indent="-527538" algn="l" defTabSz="546100" rtl="0" latinLnBrk="0">
        <a:lnSpc>
          <a:spcPct val="100000"/>
        </a:lnSpc>
        <a:spcBef>
          <a:spcPts val="1800"/>
        </a:spcBef>
        <a:spcAft>
          <a:spcPts val="0"/>
        </a:spcAft>
        <a:buClrTx/>
        <a:buSzPct val="53000"/>
        <a:buFontTx/>
        <a:buBlip>
          <a:blip r:embed="rId5"/>
        </a:buBlip>
        <a:tabLst/>
        <a:defRPr sz="3600" b="1" i="0" u="none" strike="noStrike" cap="none" spc="0" baseline="0">
          <a:solidFill>
            <a:srgbClr val="000000"/>
          </a:solidFill>
          <a:uFillTx/>
          <a:latin typeface="+mn-lt"/>
          <a:ea typeface="+mn-ea"/>
          <a:cs typeface="+mn-cs"/>
          <a:sym typeface="Optima"/>
        </a:defRPr>
      </a:lvl6pPr>
      <a:lvl7pPr marL="2813538" marR="0" indent="-527538" algn="l" defTabSz="546100" rtl="0" latinLnBrk="0">
        <a:lnSpc>
          <a:spcPct val="100000"/>
        </a:lnSpc>
        <a:spcBef>
          <a:spcPts val="1800"/>
        </a:spcBef>
        <a:spcAft>
          <a:spcPts val="0"/>
        </a:spcAft>
        <a:buClrTx/>
        <a:buSzPct val="53000"/>
        <a:buFontTx/>
        <a:buBlip>
          <a:blip r:embed="rId5"/>
        </a:buBlip>
        <a:tabLst/>
        <a:defRPr sz="3600" b="1" i="0" u="none" strike="noStrike" cap="none" spc="0" baseline="0">
          <a:solidFill>
            <a:srgbClr val="000000"/>
          </a:solidFill>
          <a:uFillTx/>
          <a:latin typeface="+mn-lt"/>
          <a:ea typeface="+mn-ea"/>
          <a:cs typeface="+mn-cs"/>
          <a:sym typeface="Optima"/>
        </a:defRPr>
      </a:lvl7pPr>
      <a:lvl8pPr marL="3194538" marR="0" indent="-527538" algn="l" defTabSz="546100" rtl="0" latinLnBrk="0">
        <a:lnSpc>
          <a:spcPct val="100000"/>
        </a:lnSpc>
        <a:spcBef>
          <a:spcPts val="1800"/>
        </a:spcBef>
        <a:spcAft>
          <a:spcPts val="0"/>
        </a:spcAft>
        <a:buClrTx/>
        <a:buSzPct val="53000"/>
        <a:buFontTx/>
        <a:buBlip>
          <a:blip r:embed="rId5"/>
        </a:buBlip>
        <a:tabLst/>
        <a:defRPr sz="3600" b="1" i="0" u="none" strike="noStrike" cap="none" spc="0" baseline="0">
          <a:solidFill>
            <a:srgbClr val="000000"/>
          </a:solidFill>
          <a:uFillTx/>
          <a:latin typeface="+mn-lt"/>
          <a:ea typeface="+mn-ea"/>
          <a:cs typeface="+mn-cs"/>
          <a:sym typeface="Optima"/>
        </a:defRPr>
      </a:lvl8pPr>
      <a:lvl9pPr marL="3575538" marR="0" indent="-527538" algn="l" defTabSz="546100" rtl="0" latinLnBrk="0">
        <a:lnSpc>
          <a:spcPct val="100000"/>
        </a:lnSpc>
        <a:spcBef>
          <a:spcPts val="1800"/>
        </a:spcBef>
        <a:spcAft>
          <a:spcPts val="0"/>
        </a:spcAft>
        <a:buClrTx/>
        <a:buSzPct val="53000"/>
        <a:buFontTx/>
        <a:buBlip>
          <a:blip r:embed="rId5"/>
        </a:buBlip>
        <a:tabLst/>
        <a:defRPr sz="3600" b="1" i="0" u="none" strike="noStrike" cap="none" spc="0" baseline="0">
          <a:solidFill>
            <a:srgbClr val="000000"/>
          </a:solidFill>
          <a:uFillTx/>
          <a:latin typeface="+mn-lt"/>
          <a:ea typeface="+mn-ea"/>
          <a:cs typeface="+mn-cs"/>
          <a:sym typeface="Optima"/>
        </a:defRPr>
      </a:lvl9pPr>
    </p:bodyStyle>
    <p:otherStyle>
      <a:lvl1pPr marL="0" marR="0" indent="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a:defRPr>
      </a:lvl1pPr>
      <a:lvl2pPr marL="0" marR="0" indent="45720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a:defRPr>
      </a:lvl2pPr>
      <a:lvl3pPr marL="0" marR="0" indent="91440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a:defRPr>
      </a:lvl3pPr>
      <a:lvl4pPr marL="0" marR="0" indent="137160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a:defRPr>
      </a:lvl4pPr>
      <a:lvl5pPr marL="0" marR="0" indent="182880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a:defRPr>
      </a:lvl5pPr>
      <a:lvl6pPr marL="0" marR="0" indent="228600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a:defRPr>
      </a:lvl6pPr>
      <a:lvl7pPr marL="0" marR="0" indent="274320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a:defRPr>
      </a:lvl7pPr>
      <a:lvl8pPr marL="0" marR="0" indent="320040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a:defRPr>
      </a:lvl8pPr>
      <a:lvl9pPr marL="0" marR="0" indent="3657600" algn="ctr" defTabSz="546100" latinLnBrk="0">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C++ Iterators"/>
          <p:cNvSpPr txBox="1">
            <a:spLocks noGrp="1"/>
          </p:cNvSpPr>
          <p:nvPr>
            <p:ph type="ctrTitle"/>
          </p:nvPr>
        </p:nvSpPr>
        <p:spPr>
          <a:xfrm>
            <a:off x="-362066" y="2533091"/>
            <a:ext cx="15163801" cy="3086101"/>
          </a:xfrm>
          <a:prstGeom prst="rect">
            <a:avLst/>
          </a:prstGeom>
        </p:spPr>
        <p:txBody>
          <a:bodyPr/>
          <a:lstStyle/>
          <a:p>
            <a:r>
              <a:t>C++ Iterators</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36"/>
                                        </p:tgtEl>
                                        <p:attrNameLst>
                                          <p:attrName>style.visibility</p:attrName>
                                        </p:attrNameLst>
                                      </p:cBhvr>
                                      <p:to>
                                        <p:strVal val="visible"/>
                                      </p:to>
                                    </p:set>
                                    <p:animEffect transition="in" filter="wipe(left)">
                                      <p:cBhvr>
                                        <p:cTn id="7"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Iterators"/>
          <p:cNvSpPr txBox="1">
            <a:spLocks noGrp="1"/>
          </p:cNvSpPr>
          <p:nvPr>
            <p:ph type="title"/>
          </p:nvPr>
        </p:nvSpPr>
        <p:spPr>
          <a:prstGeom prst="rect">
            <a:avLst/>
          </a:prstGeom>
        </p:spPr>
        <p:txBody>
          <a:bodyPr/>
          <a:lstStyle/>
          <a:p>
            <a:r>
              <a:t>Iterators</a:t>
            </a:r>
          </a:p>
        </p:txBody>
      </p:sp>
      <p:sp>
        <p:nvSpPr>
          <p:cNvPr id="39" name="An object that traverses a collection of data…"/>
          <p:cNvSpPr txBox="1">
            <a:spLocks noGrp="1"/>
          </p:cNvSpPr>
          <p:nvPr>
            <p:ph type="body" sz="half" idx="1"/>
          </p:nvPr>
        </p:nvSpPr>
        <p:spPr>
          <a:xfrm>
            <a:off x="127000" y="1562100"/>
            <a:ext cx="9423400" cy="5219700"/>
          </a:xfrm>
          <a:prstGeom prst="rect">
            <a:avLst/>
          </a:prstGeom>
        </p:spPr>
        <p:txBody>
          <a:bodyPr/>
          <a:lstStyle/>
          <a:p>
            <a:pPr>
              <a:buBlip>
                <a:blip r:embed="rId3"/>
              </a:buBlip>
            </a:pPr>
            <a:r>
              <a:t>An object that traverses a collection of data</a:t>
            </a:r>
          </a:p>
          <a:p>
            <a:pPr lvl="1">
              <a:buBlip>
                <a:blip r:embed="rId3"/>
              </a:buBlip>
            </a:pPr>
            <a:r>
              <a:t>During traversal, entries in collection can be modified, added and removed</a:t>
            </a:r>
          </a:p>
          <a:p>
            <a:pPr lvl="1">
              <a:buBlip>
                <a:blip r:embed="rId3"/>
              </a:buBlip>
            </a:pPr>
            <a:r>
              <a:t>Tracks progress through a collection</a:t>
            </a:r>
          </a:p>
          <a:p>
            <a:pPr lvl="1">
              <a:buBlip>
                <a:blip r:embed="rId3"/>
              </a:buBlip>
            </a:pPr>
            <a:r>
              <a:t>Knows </a:t>
            </a:r>
          </a:p>
          <a:p>
            <a:pPr lvl="2">
              <a:buBlip>
                <a:blip r:embed="rId3"/>
              </a:buBlip>
            </a:pPr>
            <a:r>
              <a:t>location in collection</a:t>
            </a:r>
          </a:p>
          <a:p>
            <a:pPr lvl="2">
              <a:buBlip>
                <a:blip r:embed="rId3"/>
              </a:buBlip>
            </a:pPr>
            <a:r>
              <a:t>if an item has been accessed</a:t>
            </a:r>
          </a:p>
        </p:txBody>
      </p:sp>
      <p:grpSp>
        <p:nvGrpSpPr>
          <p:cNvPr id="42" name="Group"/>
          <p:cNvGrpSpPr/>
          <p:nvPr/>
        </p:nvGrpSpPr>
        <p:grpSpPr>
          <a:xfrm>
            <a:off x="10271762" y="1249111"/>
            <a:ext cx="5855470" cy="7416807"/>
            <a:chOff x="0" y="0"/>
            <a:chExt cx="5855469" cy="7416805"/>
          </a:xfrm>
        </p:grpSpPr>
        <p:sp>
          <p:nvSpPr>
            <p:cNvPr id="40" name="Rectangle"/>
            <p:cNvSpPr/>
            <p:nvPr/>
          </p:nvSpPr>
          <p:spPr>
            <a:xfrm>
              <a:off x="0" y="24102"/>
              <a:ext cx="5855470" cy="7392704"/>
            </a:xfrm>
            <a:prstGeom prst="rect">
              <a:avLst/>
            </a:prstGeom>
            <a:solidFill>
              <a:srgbClr val="FFFFFF"/>
            </a:solidFill>
            <a:ln w="12700" cap="flat">
              <a:solidFill>
                <a:srgbClr val="000000"/>
              </a:solidFill>
              <a:prstDash val="solid"/>
              <a:miter lim="400000"/>
            </a:ln>
            <a:effectLst>
              <a:outerShdw blurRad="203200" dir="2700000" rotWithShape="0">
                <a:srgbClr val="000000"/>
              </a:outerShdw>
            </a:effectLst>
          </p:spPr>
          <p:txBody>
            <a:bodyPr wrap="square" lIns="50800" tIns="50800" rIns="50800" bIns="508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pic>
          <p:nvPicPr>
            <p:cNvPr id="41" name="droppedImage.pdf" descr="droppedImage.pdf"/>
            <p:cNvPicPr>
              <a:picLocks noChangeAspect="1"/>
            </p:cNvPicPr>
            <p:nvPr/>
          </p:nvPicPr>
          <p:blipFill>
            <a:blip r:embed="rId4"/>
            <a:srcRect l="2163" t="3998" b="48"/>
            <a:stretch>
              <a:fillRect/>
            </a:stretch>
          </p:blipFill>
          <p:spPr>
            <a:xfrm>
              <a:off x="62418" y="0"/>
              <a:ext cx="5688237" cy="7378729"/>
            </a:xfrm>
            <a:prstGeom prst="rect">
              <a:avLst/>
            </a:prstGeom>
            <a:ln w="12700" cap="flat">
              <a:noFill/>
              <a:miter lim="400000"/>
            </a:ln>
            <a:effectLst/>
          </p:spPr>
        </p:pic>
      </p:grpSp>
      <p:pic>
        <p:nvPicPr>
          <p:cNvPr id="43" name="POINTING TIF.png" descr="POINTING TIF.png"/>
          <p:cNvPicPr>
            <a:picLocks noChangeAspect="1"/>
          </p:cNvPicPr>
          <p:nvPr/>
        </p:nvPicPr>
        <p:blipFill>
          <a:blip r:embed="rId5"/>
          <a:srcRect l="973" t="2802" r="1257" b="3133"/>
          <a:stretch>
            <a:fillRect/>
          </a:stretch>
        </p:blipFill>
        <p:spPr>
          <a:xfrm>
            <a:off x="9550621" y="1347364"/>
            <a:ext cx="1752687" cy="750744"/>
          </a:xfrm>
          <a:custGeom>
            <a:avLst/>
            <a:gdLst/>
            <a:ahLst/>
            <a:cxnLst>
              <a:cxn ang="0">
                <a:pos x="wd2" y="hd2"/>
              </a:cxn>
              <a:cxn ang="5400000">
                <a:pos x="wd2" y="hd2"/>
              </a:cxn>
              <a:cxn ang="10800000">
                <a:pos x="wd2" y="hd2"/>
              </a:cxn>
              <a:cxn ang="16200000">
                <a:pos x="wd2" y="hd2"/>
              </a:cxn>
            </a:cxnLst>
            <a:rect l="0" t="0" r="r" b="b"/>
            <a:pathLst>
              <a:path w="21581" h="21590" extrusionOk="0">
                <a:moveTo>
                  <a:pt x="12905" y="7"/>
                </a:moveTo>
                <a:cubicBezTo>
                  <a:pt x="12842" y="-10"/>
                  <a:pt x="12739" y="6"/>
                  <a:pt x="12539" y="30"/>
                </a:cubicBezTo>
                <a:cubicBezTo>
                  <a:pt x="12152" y="77"/>
                  <a:pt x="12063" y="120"/>
                  <a:pt x="10086" y="1286"/>
                </a:cubicBezTo>
                <a:lnTo>
                  <a:pt x="8033" y="2495"/>
                </a:lnTo>
                <a:lnTo>
                  <a:pt x="7315" y="2667"/>
                </a:lnTo>
                <a:cubicBezTo>
                  <a:pt x="6624" y="2831"/>
                  <a:pt x="6398" y="2837"/>
                  <a:pt x="5654" y="2724"/>
                </a:cubicBezTo>
                <a:cubicBezTo>
                  <a:pt x="5623" y="2719"/>
                  <a:pt x="5569" y="2578"/>
                  <a:pt x="5527" y="2381"/>
                </a:cubicBezTo>
                <a:cubicBezTo>
                  <a:pt x="5440" y="1983"/>
                  <a:pt x="5277" y="1714"/>
                  <a:pt x="4852" y="1308"/>
                </a:cubicBezTo>
                <a:cubicBezTo>
                  <a:pt x="4378" y="855"/>
                  <a:pt x="4151" y="805"/>
                  <a:pt x="2370" y="681"/>
                </a:cubicBezTo>
                <a:cubicBezTo>
                  <a:pt x="1219" y="600"/>
                  <a:pt x="678" y="533"/>
                  <a:pt x="410" y="441"/>
                </a:cubicBezTo>
                <a:lnTo>
                  <a:pt x="39" y="315"/>
                </a:lnTo>
                <a:lnTo>
                  <a:pt x="19" y="2815"/>
                </a:lnTo>
                <a:cubicBezTo>
                  <a:pt x="-7" y="6098"/>
                  <a:pt x="-7" y="21483"/>
                  <a:pt x="19" y="21544"/>
                </a:cubicBezTo>
                <a:cubicBezTo>
                  <a:pt x="31" y="21571"/>
                  <a:pt x="46" y="21590"/>
                  <a:pt x="54" y="21590"/>
                </a:cubicBezTo>
                <a:cubicBezTo>
                  <a:pt x="65" y="21590"/>
                  <a:pt x="5610" y="19031"/>
                  <a:pt x="6113" y="18794"/>
                </a:cubicBezTo>
                <a:cubicBezTo>
                  <a:pt x="6264" y="18722"/>
                  <a:pt x="6282" y="18698"/>
                  <a:pt x="6352" y="18371"/>
                </a:cubicBezTo>
                <a:cubicBezTo>
                  <a:pt x="6501" y="17688"/>
                  <a:pt x="6606" y="16966"/>
                  <a:pt x="6641" y="16408"/>
                </a:cubicBezTo>
                <a:cubicBezTo>
                  <a:pt x="6695" y="15525"/>
                  <a:pt x="6610" y="12544"/>
                  <a:pt x="6460" y="10085"/>
                </a:cubicBezTo>
                <a:cubicBezTo>
                  <a:pt x="6388" y="8909"/>
                  <a:pt x="6351" y="8093"/>
                  <a:pt x="6367" y="8054"/>
                </a:cubicBezTo>
                <a:cubicBezTo>
                  <a:pt x="6416" y="7937"/>
                  <a:pt x="6705" y="7876"/>
                  <a:pt x="7276" y="7871"/>
                </a:cubicBezTo>
                <a:lnTo>
                  <a:pt x="7833" y="7871"/>
                </a:lnTo>
                <a:lnTo>
                  <a:pt x="7892" y="8065"/>
                </a:lnTo>
                <a:cubicBezTo>
                  <a:pt x="7986" y="8376"/>
                  <a:pt x="8053" y="9023"/>
                  <a:pt x="8053" y="9640"/>
                </a:cubicBezTo>
                <a:cubicBezTo>
                  <a:pt x="8053" y="10152"/>
                  <a:pt x="8057" y="10229"/>
                  <a:pt x="8136" y="10485"/>
                </a:cubicBezTo>
                <a:cubicBezTo>
                  <a:pt x="8266" y="10903"/>
                  <a:pt x="8489" y="11306"/>
                  <a:pt x="9162" y="12368"/>
                </a:cubicBezTo>
                <a:cubicBezTo>
                  <a:pt x="9769" y="13325"/>
                  <a:pt x="9993" y="13796"/>
                  <a:pt x="10369" y="14856"/>
                </a:cubicBezTo>
                <a:cubicBezTo>
                  <a:pt x="10591" y="15482"/>
                  <a:pt x="10881" y="15704"/>
                  <a:pt x="11298" y="15575"/>
                </a:cubicBezTo>
                <a:cubicBezTo>
                  <a:pt x="11569" y="15492"/>
                  <a:pt x="11686" y="15395"/>
                  <a:pt x="11708" y="15233"/>
                </a:cubicBezTo>
                <a:cubicBezTo>
                  <a:pt x="11728" y="15086"/>
                  <a:pt x="11982" y="14639"/>
                  <a:pt x="12109" y="14525"/>
                </a:cubicBezTo>
                <a:cubicBezTo>
                  <a:pt x="12159" y="14480"/>
                  <a:pt x="12300" y="14401"/>
                  <a:pt x="12422" y="14342"/>
                </a:cubicBezTo>
                <a:cubicBezTo>
                  <a:pt x="12740" y="14189"/>
                  <a:pt x="13029" y="13853"/>
                  <a:pt x="13208" y="13441"/>
                </a:cubicBezTo>
                <a:cubicBezTo>
                  <a:pt x="13445" y="12898"/>
                  <a:pt x="13641" y="12839"/>
                  <a:pt x="14073" y="13167"/>
                </a:cubicBezTo>
                <a:lnTo>
                  <a:pt x="14264" y="13315"/>
                </a:lnTo>
                <a:lnTo>
                  <a:pt x="14396" y="13144"/>
                </a:lnTo>
                <a:cubicBezTo>
                  <a:pt x="14501" y="13008"/>
                  <a:pt x="14550" y="12869"/>
                  <a:pt x="14645" y="12436"/>
                </a:cubicBezTo>
                <a:cubicBezTo>
                  <a:pt x="14758" y="11924"/>
                  <a:pt x="14763" y="11879"/>
                  <a:pt x="14753" y="11318"/>
                </a:cubicBezTo>
                <a:cubicBezTo>
                  <a:pt x="14743" y="10766"/>
                  <a:pt x="14736" y="10715"/>
                  <a:pt x="14640" y="10485"/>
                </a:cubicBezTo>
                <a:cubicBezTo>
                  <a:pt x="14553" y="10274"/>
                  <a:pt x="14541" y="10213"/>
                  <a:pt x="14557" y="10005"/>
                </a:cubicBezTo>
                <a:cubicBezTo>
                  <a:pt x="14597" y="9500"/>
                  <a:pt x="14493" y="8790"/>
                  <a:pt x="14156" y="7221"/>
                </a:cubicBezTo>
                <a:cubicBezTo>
                  <a:pt x="13944" y="6230"/>
                  <a:pt x="13848" y="5707"/>
                  <a:pt x="13873" y="5691"/>
                </a:cubicBezTo>
                <a:cubicBezTo>
                  <a:pt x="13894" y="5678"/>
                  <a:pt x="14113" y="5597"/>
                  <a:pt x="14357" y="5509"/>
                </a:cubicBezTo>
                <a:cubicBezTo>
                  <a:pt x="14799" y="5348"/>
                  <a:pt x="15351" y="5044"/>
                  <a:pt x="15671" y="4789"/>
                </a:cubicBezTo>
                <a:lnTo>
                  <a:pt x="15842" y="4653"/>
                </a:lnTo>
                <a:lnTo>
                  <a:pt x="15955" y="4835"/>
                </a:lnTo>
                <a:cubicBezTo>
                  <a:pt x="16242" y="5297"/>
                  <a:pt x="16753" y="5450"/>
                  <a:pt x="17421" y="5269"/>
                </a:cubicBezTo>
                <a:cubicBezTo>
                  <a:pt x="18328" y="5022"/>
                  <a:pt x="18325" y="5015"/>
                  <a:pt x="18843" y="5383"/>
                </a:cubicBezTo>
                <a:cubicBezTo>
                  <a:pt x="19541" y="5880"/>
                  <a:pt x="20242" y="6013"/>
                  <a:pt x="20719" y="5725"/>
                </a:cubicBezTo>
                <a:cubicBezTo>
                  <a:pt x="21303" y="5373"/>
                  <a:pt x="21450" y="5108"/>
                  <a:pt x="21540" y="4230"/>
                </a:cubicBezTo>
                <a:cubicBezTo>
                  <a:pt x="21592" y="3723"/>
                  <a:pt x="21593" y="3285"/>
                  <a:pt x="21545" y="2804"/>
                </a:cubicBezTo>
                <a:cubicBezTo>
                  <a:pt x="21499" y="2346"/>
                  <a:pt x="21460" y="2306"/>
                  <a:pt x="21247" y="2495"/>
                </a:cubicBezTo>
                <a:cubicBezTo>
                  <a:pt x="21094" y="2631"/>
                  <a:pt x="21070" y="2633"/>
                  <a:pt x="20758" y="2530"/>
                </a:cubicBezTo>
                <a:cubicBezTo>
                  <a:pt x="20405" y="2412"/>
                  <a:pt x="20247" y="2289"/>
                  <a:pt x="20221" y="2096"/>
                </a:cubicBezTo>
                <a:cubicBezTo>
                  <a:pt x="20187" y="1848"/>
                  <a:pt x="19954" y="1578"/>
                  <a:pt x="19654" y="1457"/>
                </a:cubicBezTo>
                <a:cubicBezTo>
                  <a:pt x="19384" y="1348"/>
                  <a:pt x="19350" y="1353"/>
                  <a:pt x="19121" y="1468"/>
                </a:cubicBezTo>
                <a:cubicBezTo>
                  <a:pt x="18788" y="1636"/>
                  <a:pt x="18437" y="1571"/>
                  <a:pt x="17773" y="1217"/>
                </a:cubicBezTo>
                <a:cubicBezTo>
                  <a:pt x="16740" y="668"/>
                  <a:pt x="16437" y="613"/>
                  <a:pt x="16048" y="920"/>
                </a:cubicBezTo>
                <a:cubicBezTo>
                  <a:pt x="15922" y="1020"/>
                  <a:pt x="15882" y="1036"/>
                  <a:pt x="15857" y="966"/>
                </a:cubicBezTo>
                <a:cubicBezTo>
                  <a:pt x="15840" y="917"/>
                  <a:pt x="15726" y="794"/>
                  <a:pt x="15608" y="692"/>
                </a:cubicBezTo>
                <a:cubicBezTo>
                  <a:pt x="15408" y="519"/>
                  <a:pt x="15360" y="503"/>
                  <a:pt x="14914" y="509"/>
                </a:cubicBezTo>
                <a:cubicBezTo>
                  <a:pt x="14650" y="513"/>
                  <a:pt x="14253" y="540"/>
                  <a:pt x="14034" y="567"/>
                </a:cubicBezTo>
                <a:cubicBezTo>
                  <a:pt x="13564" y="623"/>
                  <a:pt x="13225" y="483"/>
                  <a:pt x="13047" y="167"/>
                </a:cubicBezTo>
                <a:cubicBezTo>
                  <a:pt x="12995" y="74"/>
                  <a:pt x="12969" y="25"/>
                  <a:pt x="12905" y="7"/>
                </a:cubicBezTo>
                <a:close/>
              </a:path>
            </a:pathLst>
          </a:custGeom>
          <a:ln w="12700">
            <a:miter lim="400000"/>
          </a:ln>
        </p:spPr>
      </p:pic>
      <p:sp>
        <p:nvSpPr>
          <p:cNvPr id="44" name="Rectangle"/>
          <p:cNvSpPr/>
          <p:nvPr/>
        </p:nvSpPr>
        <p:spPr>
          <a:xfrm>
            <a:off x="660400" y="6605016"/>
            <a:ext cx="8928100" cy="1358900"/>
          </a:xfrm>
          <a:prstGeom prst="rect">
            <a:avLst/>
          </a:prstGeom>
          <a:solidFill>
            <a:srgbClr val="E5E6E1"/>
          </a:solidFill>
          <a:ln w="38100">
            <a:solidFill>
              <a:srgbClr val="941100"/>
            </a:solidFill>
            <a:miter lim="400000"/>
          </a:ln>
          <a:effectLst>
            <a:outerShdw blurRad="254000" dir="1980000" rotWithShape="0">
              <a:srgbClr val="000000"/>
            </a:outerShdw>
          </a:effectLst>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45" name="Rounded Rectangle"/>
          <p:cNvSpPr/>
          <p:nvPr/>
        </p:nvSpPr>
        <p:spPr>
          <a:xfrm>
            <a:off x="3060700" y="7417816"/>
            <a:ext cx="4254500" cy="444500"/>
          </a:xfrm>
          <a:prstGeom prst="roundRect">
            <a:avLst>
              <a:gd name="adj" fmla="val 42857"/>
            </a:avLst>
          </a:prstGeom>
          <a:solidFill>
            <a:srgbClr val="FFFB00"/>
          </a:solidFill>
          <a:ln w="50800">
            <a:solidFill>
              <a:srgbClr val="FFFB00"/>
            </a:solidFill>
            <a:miter lim="400000"/>
          </a:ln>
          <a:effectLst>
            <a:outerShdw blurRad="152400" dir="1980000" rotWithShape="0">
              <a:srgbClr val="941100"/>
            </a:outerShdw>
          </a:effectLst>
        </p:spPr>
        <p:txBody>
          <a:bodyPr lIns="50800" tIns="50800" rIns="50800" bIns="50800" anchor="ctr"/>
          <a:lstStyle/>
          <a:p>
            <a:pPr>
              <a:defRPr sz="32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46" name="int listSize = nameList.getLength();…"/>
          <p:cNvSpPr/>
          <p:nvPr/>
        </p:nvSpPr>
        <p:spPr>
          <a:xfrm>
            <a:off x="786379" y="6674866"/>
            <a:ext cx="8699501" cy="11557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a:spAutoFit/>
          </a:bodyPr>
          <a:lstStyle/>
          <a:p>
            <a:pPr algn="l" defTabSz="457200">
              <a:spcBef>
                <a:spcPts val="5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b="1">
                <a:latin typeface="Courier New"/>
                <a:ea typeface="Courier New"/>
                <a:cs typeface="Courier New"/>
                <a:sym typeface="Courier New"/>
              </a:defRPr>
            </a:pPr>
            <a:r>
              <a:rPr>
                <a:solidFill>
                  <a:srgbClr val="0433FF"/>
                </a:solidFill>
              </a:rPr>
              <a:t>int</a:t>
            </a:r>
            <a:r>
              <a:t> listSize = nameList.getLength();</a:t>
            </a:r>
          </a:p>
          <a:p>
            <a:pPr algn="l" defTabSz="457200">
              <a:spcBef>
                <a:spcPts val="5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b="1">
                <a:latin typeface="Courier New"/>
                <a:ea typeface="Courier New"/>
                <a:cs typeface="Courier New"/>
                <a:sym typeface="Courier New"/>
              </a:defRPr>
            </a:pPr>
            <a:r>
              <a:rPr>
                <a:solidFill>
                  <a:srgbClr val="0433FF"/>
                </a:solidFill>
              </a:rPr>
              <a:t>for</a:t>
            </a:r>
            <a:r>
              <a:t> (</a:t>
            </a:r>
            <a:r>
              <a:rPr>
                <a:solidFill>
                  <a:srgbClr val="0433FF"/>
                </a:solidFill>
              </a:rPr>
              <a:t>int</a:t>
            </a:r>
            <a:r>
              <a:t> position = 1; position &lt;= listSize; position++)</a:t>
            </a:r>
          </a:p>
          <a:p>
            <a:pPr algn="l" defTabSz="457200">
              <a:spcBef>
                <a:spcPts val="500"/>
              </a:spcBef>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b="1">
                <a:latin typeface="Courier New"/>
                <a:ea typeface="Courier New"/>
                <a:cs typeface="Courier New"/>
                <a:sym typeface="Courier New"/>
              </a:defRPr>
            </a:pPr>
            <a:r>
              <a:t>  std::cout &lt;&lt; nameList.getEntry(position) &lt;&lt; std::endl;</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1" nodeType="afterEffect">
                                  <p:stCondLst>
                                    <p:cond delay="0"/>
                                  </p:stCondLst>
                                  <p:iterate>
                                    <p:tmAbs val="0"/>
                                  </p:iterate>
                                  <p:childTnLst>
                                    <p:set>
                                      <p:cBhvr>
                                        <p:cTn id="6" fill="hold"/>
                                        <p:tgtEl>
                                          <p:spTgt spid="38"/>
                                        </p:tgtEl>
                                        <p:attrNameLst>
                                          <p:attrName>style.visibility</p:attrName>
                                        </p:attrNameLst>
                                      </p:cBhvr>
                                      <p:to>
                                        <p:strVal val="visible"/>
                                      </p:to>
                                    </p:set>
                                    <p:anim calcmode="lin" valueType="num">
                                      <p:cBhvr>
                                        <p:cTn id="7" dur="750" fill="hold"/>
                                        <p:tgtEl>
                                          <p:spTgt spid="38"/>
                                        </p:tgtEl>
                                        <p:attrNameLst>
                                          <p:attrName>ppt_w</p:attrName>
                                        </p:attrNameLst>
                                      </p:cBhvr>
                                      <p:tavLst>
                                        <p:tav tm="0">
                                          <p:val>
                                            <p:strVal val="4*#ppt_w"/>
                                          </p:val>
                                        </p:tav>
                                        <p:tav tm="100000">
                                          <p:val>
                                            <p:strVal val="#ppt_w"/>
                                          </p:val>
                                        </p:tav>
                                      </p:tavLst>
                                    </p:anim>
                                    <p:anim calcmode="lin" valueType="num">
                                      <p:cBhvr>
                                        <p:cTn id="8" dur="750" fill="hold"/>
                                        <p:tgtEl>
                                          <p:spTgt spid="38"/>
                                        </p:tgtEl>
                                        <p:attrNameLst>
                                          <p:attrName>ppt_h</p:attrName>
                                        </p:attrNameLst>
                                      </p:cBhvr>
                                      <p:tavLst>
                                        <p:tav tm="0">
                                          <p:val>
                                            <p:strVal val="4*#ppt_h"/>
                                          </p:val>
                                        </p:tav>
                                        <p:tav tm="100000">
                                          <p:val>
                                            <p:strVal val="#ppt_h"/>
                                          </p:val>
                                        </p:tav>
                                      </p:tavLst>
                                    </p:anim>
                                  </p:childTnLst>
                                </p:cTn>
                              </p:par>
                            </p:childTnLst>
                          </p:cTn>
                        </p:par>
                        <p:par>
                          <p:cTn id="9" fill="hold">
                            <p:stCondLst>
                              <p:cond delay="750"/>
                            </p:stCondLst>
                            <p:childTnLst>
                              <p:par>
                                <p:cTn id="10" presetID="23" presetClass="entr" presetSubtype="16" fill="hold" grpId="2" nodeType="afterEffect">
                                  <p:stCondLst>
                                    <p:cond delay="0"/>
                                  </p:stCondLst>
                                  <p:iterate>
                                    <p:tmAbs val="0"/>
                                  </p:iterate>
                                  <p:childTnLst>
                                    <p:set>
                                      <p:cBhvr>
                                        <p:cTn id="11" fill="hold"/>
                                        <p:tgtEl>
                                          <p:spTgt spid="42"/>
                                        </p:tgtEl>
                                        <p:attrNameLst>
                                          <p:attrName>style.visibility</p:attrName>
                                        </p:attrNameLst>
                                      </p:cBhvr>
                                      <p:to>
                                        <p:strVal val="visible"/>
                                      </p:to>
                                    </p:set>
                                    <p:anim calcmode="lin" valueType="num">
                                      <p:cBhvr>
                                        <p:cTn id="12" dur="500" fill="hold"/>
                                        <p:tgtEl>
                                          <p:spTgt spid="42"/>
                                        </p:tgtEl>
                                        <p:attrNameLst>
                                          <p:attrName>ppt_w</p:attrName>
                                        </p:attrNameLst>
                                      </p:cBhvr>
                                      <p:tavLst>
                                        <p:tav tm="0">
                                          <p:val>
                                            <p:fltVal val="0"/>
                                          </p:val>
                                        </p:tav>
                                        <p:tav tm="100000">
                                          <p:val>
                                            <p:strVal val="#ppt_w"/>
                                          </p:val>
                                        </p:tav>
                                      </p:tavLst>
                                    </p:anim>
                                    <p:anim calcmode="lin" valueType="num">
                                      <p:cBhvr>
                                        <p:cTn id="13" dur="500" fill="hold"/>
                                        <p:tgtEl>
                                          <p:spTgt spid="42"/>
                                        </p:tgtEl>
                                        <p:attrNameLst>
                                          <p:attrName>ppt_h</p:attrName>
                                        </p:attrNameLst>
                                      </p:cBhvr>
                                      <p:tavLst>
                                        <p:tav tm="0">
                                          <p:val>
                                            <p:fltVal val="0"/>
                                          </p:val>
                                        </p:tav>
                                        <p:tav tm="100000">
                                          <p:val>
                                            <p:strVal val="#ppt_h"/>
                                          </p:val>
                                        </p:tav>
                                      </p:tavLst>
                                    </p:anim>
                                  </p:childTnLst>
                                </p:cTn>
                              </p:par>
                            </p:childTnLst>
                          </p:cTn>
                        </p:par>
                        <p:par>
                          <p:cTn id="14" fill="hold">
                            <p:stCondLst>
                              <p:cond delay="1250"/>
                            </p:stCondLst>
                            <p:childTnLst>
                              <p:par>
                                <p:cTn id="15" presetID="22" presetClass="entr" presetSubtype="8" fill="hold" grpId="3" nodeType="afterEffect">
                                  <p:stCondLst>
                                    <p:cond delay="0"/>
                                  </p:stCondLst>
                                  <p:iterate>
                                    <p:tmAbs val="0"/>
                                  </p:iterate>
                                  <p:childTnLst>
                                    <p:set>
                                      <p:cBhvr>
                                        <p:cTn id="16" fill="hold"/>
                                        <p:tgtEl>
                                          <p:spTgt spid="43"/>
                                        </p:tgtEl>
                                        <p:attrNameLst>
                                          <p:attrName>style.visibility</p:attrName>
                                        </p:attrNameLst>
                                      </p:cBhvr>
                                      <p:to>
                                        <p:strVal val="visible"/>
                                      </p:to>
                                    </p:set>
                                    <p:animEffect transition="in" filter="wipe(left)">
                                      <p:cBhvr>
                                        <p:cTn id="17" dur="300"/>
                                        <p:tgtEl>
                                          <p:spTgt spid="43"/>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path" presetSubtype="0" accel="50000" decel="50000" fill="hold" nodeType="clickEffect">
                                  <p:stCondLst>
                                    <p:cond delay="0"/>
                                  </p:stCondLst>
                                  <p:childTnLst>
                                    <p:animMotion origin="layout" path="M 0.000000 0.000000 L -0.000754 0.016641" pathEditMode="relative">
                                      <p:cBhvr>
                                        <p:cTn id="21" dur="250" fill="hold"/>
                                        <p:tgtEl>
                                          <p:spTgt spid="43"/>
                                        </p:tgtEl>
                                        <p:attrNameLst>
                                          <p:attrName>ppt_x</p:attrName>
                                          <p:attrName>ppt_y</p:attrName>
                                        </p:attrNameLst>
                                      </p:cBhvr>
                                    </p:animMotion>
                                  </p:childTnLst>
                                </p:cTn>
                              </p:par>
                            </p:childTnLst>
                          </p:cTn>
                        </p:par>
                        <p:par>
                          <p:cTn id="22" fill="hold">
                            <p:stCondLst>
                              <p:cond delay="0"/>
                            </p:stCondLst>
                            <p:childTnLst>
                              <p:par>
                                <p:cTn id="23" presetID="-1" presetClass="path" presetSubtype="0" accel="50000" decel="50000" fill="hold" nodeType="afterEffect">
                                  <p:stCondLst>
                                    <p:cond delay="200"/>
                                  </p:stCondLst>
                                  <p:childTnLst>
                                    <p:animMotion origin="layout" path="M -0.000754 0.016641 L -0.000274 0.035231" pathEditMode="relative">
                                      <p:cBhvr>
                                        <p:cTn id="24" dur="250" fill="hold"/>
                                        <p:tgtEl>
                                          <p:spTgt spid="43"/>
                                        </p:tgtEl>
                                        <p:attrNameLst>
                                          <p:attrName>ppt_x</p:attrName>
                                          <p:attrName>ppt_y</p:attrName>
                                        </p:attrNameLst>
                                      </p:cBhvr>
                                    </p:animMotion>
                                  </p:childTnLst>
                                </p:cTn>
                              </p:par>
                            </p:childTnLst>
                          </p:cTn>
                        </p:par>
                        <p:par>
                          <p:cTn id="25" fill="hold">
                            <p:stCondLst>
                              <p:cond delay="0"/>
                            </p:stCondLst>
                            <p:childTnLst>
                              <p:par>
                                <p:cTn id="26" presetID="-1" presetClass="path" presetSubtype="0" accel="50000" decel="50000" fill="hold" nodeType="afterEffect">
                                  <p:stCondLst>
                                    <p:cond delay="200"/>
                                  </p:stCondLst>
                                  <p:childTnLst>
                                    <p:animMotion origin="layout" path="M -0.000274 0.035231 L -0.001226 0.050827" pathEditMode="relative">
                                      <p:cBhvr>
                                        <p:cTn id="27" dur="250" fill="hold"/>
                                        <p:tgtEl>
                                          <p:spTgt spid="43"/>
                                        </p:tgtEl>
                                        <p:attrNameLst>
                                          <p:attrName>ppt_x</p:attrName>
                                          <p:attrName>ppt_y</p:attrName>
                                        </p:attrNameLst>
                                      </p:cBhvr>
                                    </p:animMotion>
                                  </p:childTnLst>
                                </p:cTn>
                              </p:par>
                            </p:childTnLst>
                          </p:cTn>
                        </p:par>
                        <p:par>
                          <p:cTn id="28" fill="hold">
                            <p:stCondLst>
                              <p:cond delay="0"/>
                            </p:stCondLst>
                            <p:childTnLst>
                              <p:par>
                                <p:cTn id="29" presetID="-1" presetClass="path" presetSubtype="0" accel="50000" decel="50000" fill="hold" nodeType="afterEffect">
                                  <p:stCondLst>
                                    <p:cond delay="200"/>
                                  </p:stCondLst>
                                  <p:childTnLst>
                                    <p:animMotion origin="layout" path="M -0.001226 0.050827 L 0.002305 0.063595" pathEditMode="relative">
                                      <p:cBhvr>
                                        <p:cTn id="30" dur="250" fill="hold"/>
                                        <p:tgtEl>
                                          <p:spTgt spid="43"/>
                                        </p:tgtEl>
                                        <p:attrNameLst>
                                          <p:attrName>ppt_x</p:attrName>
                                          <p:attrName>ppt_y</p:attrName>
                                        </p:attrNameLst>
                                      </p:cBhvr>
                                    </p:animMotion>
                                  </p:childTnLst>
                                </p:cTn>
                              </p:par>
                            </p:childTnLst>
                          </p:cTn>
                        </p:par>
                        <p:par>
                          <p:cTn id="31" fill="hold">
                            <p:stCondLst>
                              <p:cond delay="0"/>
                            </p:stCondLst>
                            <p:childTnLst>
                              <p:par>
                                <p:cTn id="32" presetID="-1" presetClass="path" presetSubtype="0" accel="50000" decel="50000" fill="hold" nodeType="afterEffect">
                                  <p:stCondLst>
                                    <p:cond delay="200"/>
                                  </p:stCondLst>
                                  <p:childTnLst>
                                    <p:animMotion origin="layout" path="M 0.002305 0.063595 L -0.001149 0.079141" pathEditMode="relative">
                                      <p:cBhvr>
                                        <p:cTn id="33" dur="250" fill="hold"/>
                                        <p:tgtEl>
                                          <p:spTgt spid="43"/>
                                        </p:tgtEl>
                                        <p:attrNameLst>
                                          <p:attrName>ppt_x</p:attrName>
                                          <p:attrName>ppt_y</p:attrName>
                                        </p:attrNameLst>
                                      </p:cBhvr>
                                    </p:animMotion>
                                  </p:childTnLst>
                                </p:cTn>
                              </p:par>
                            </p:childTnLst>
                          </p:cTn>
                        </p:par>
                        <p:par>
                          <p:cTn id="34" fill="hold">
                            <p:stCondLst>
                              <p:cond delay="0"/>
                            </p:stCondLst>
                            <p:childTnLst>
                              <p:par>
                                <p:cTn id="35" presetID="-1" presetClass="path" presetSubtype="0" accel="50000" decel="50000" fill="hold" nodeType="afterEffect">
                                  <p:stCondLst>
                                    <p:cond delay="200"/>
                                  </p:stCondLst>
                                  <p:childTnLst>
                                    <p:animMotion origin="layout" path="M -0.001149 0.079141 L 0.001532 0.142046" pathEditMode="relative">
                                      <p:cBhvr>
                                        <p:cTn id="36" dur="250" fill="hold"/>
                                        <p:tgtEl>
                                          <p:spTgt spid="43"/>
                                        </p:tgtEl>
                                        <p:attrNameLst>
                                          <p:attrName>ppt_x</p:attrName>
                                          <p:attrName>ppt_y</p:attrName>
                                        </p:attrNameLst>
                                      </p:cBhvr>
                                    </p:animMotion>
                                  </p:childTnLst>
                                </p:cTn>
                              </p:par>
                            </p:childTnLst>
                          </p:cTn>
                        </p:par>
                        <p:par>
                          <p:cTn id="37" fill="hold">
                            <p:stCondLst>
                              <p:cond delay="0"/>
                            </p:stCondLst>
                            <p:childTnLst>
                              <p:par>
                                <p:cTn id="38" presetID="-1" presetClass="path" presetSubtype="0" accel="50000" decel="50000" fill="hold" nodeType="afterEffect">
                                  <p:stCondLst>
                                    <p:cond delay="200"/>
                                  </p:stCondLst>
                                  <p:childTnLst>
                                    <p:animMotion origin="layout" path="M 0.001532 0.142046 L 0.000877 0.160767" pathEditMode="relative">
                                      <p:cBhvr>
                                        <p:cTn id="39" dur="250" fill="hold"/>
                                        <p:tgtEl>
                                          <p:spTgt spid="43"/>
                                        </p:tgtEl>
                                        <p:attrNameLst>
                                          <p:attrName>ppt_x</p:attrName>
                                          <p:attrName>ppt_y</p:attrName>
                                        </p:attrNameLst>
                                      </p:cBhvr>
                                    </p:animMotion>
                                  </p:childTnLst>
                                </p:cTn>
                              </p:par>
                            </p:childTnLst>
                          </p:cTn>
                        </p:par>
                        <p:par>
                          <p:cTn id="40" fill="hold">
                            <p:stCondLst>
                              <p:cond delay="0"/>
                            </p:stCondLst>
                            <p:childTnLst>
                              <p:par>
                                <p:cTn id="41" presetID="-1" presetClass="path" presetSubtype="0" accel="50000" decel="50000" fill="hold" nodeType="afterEffect">
                                  <p:stCondLst>
                                    <p:cond delay="200"/>
                                  </p:stCondLst>
                                  <p:childTnLst>
                                    <p:animMotion origin="layout" path="M 0.000877 0.160767 L 0.000043 0.175733" pathEditMode="relative">
                                      <p:cBhvr>
                                        <p:cTn id="42" dur="250" fill="hold"/>
                                        <p:tgtEl>
                                          <p:spTgt spid="43"/>
                                        </p:tgtEl>
                                        <p:attrNameLst>
                                          <p:attrName>ppt_x</p:attrName>
                                          <p:attrName>ppt_y</p:attrName>
                                        </p:attrNameLst>
                                      </p:cBhvr>
                                    </p:animMotion>
                                  </p:childTnLst>
                                </p:cTn>
                              </p:par>
                            </p:childTnLst>
                          </p:cTn>
                        </p:par>
                        <p:par>
                          <p:cTn id="43" fill="hold">
                            <p:stCondLst>
                              <p:cond delay="0"/>
                            </p:stCondLst>
                            <p:childTnLst>
                              <p:par>
                                <p:cTn id="44" presetID="-1" presetClass="path" presetSubtype="0" accel="50000" decel="50000" fill="hold" nodeType="afterEffect">
                                  <p:stCondLst>
                                    <p:cond delay="200"/>
                                  </p:stCondLst>
                                  <p:childTnLst>
                                    <p:animMotion origin="layout" path="M 0.000043 0.175733 L 0.001475 0.191496" pathEditMode="relative">
                                      <p:cBhvr>
                                        <p:cTn id="45" dur="250" fill="hold"/>
                                        <p:tgtEl>
                                          <p:spTgt spid="43"/>
                                        </p:tgtEl>
                                        <p:attrNameLst>
                                          <p:attrName>ppt_x</p:attrName>
                                          <p:attrName>ppt_y</p:attrName>
                                        </p:attrNameLst>
                                      </p:cBhvr>
                                    </p:animMotion>
                                  </p:childTnLst>
                                </p:cTn>
                              </p:par>
                            </p:childTnLst>
                          </p:cTn>
                        </p:par>
                        <p:par>
                          <p:cTn id="46" fill="hold">
                            <p:stCondLst>
                              <p:cond delay="0"/>
                            </p:stCondLst>
                            <p:childTnLst>
                              <p:par>
                                <p:cTn id="47" presetID="-1" presetClass="path" presetSubtype="0" accel="50000" decel="50000" fill="hold" nodeType="afterEffect">
                                  <p:stCondLst>
                                    <p:cond delay="200"/>
                                  </p:stCondLst>
                                  <p:childTnLst>
                                    <p:animMotion origin="layout" path="M 0.001475 0.191496 L 0.013886 0.207996" pathEditMode="relative">
                                      <p:cBhvr>
                                        <p:cTn id="48" dur="250" fill="hold"/>
                                        <p:tgtEl>
                                          <p:spTgt spid="43"/>
                                        </p:tgtEl>
                                        <p:attrNameLst>
                                          <p:attrName>ppt_x</p:attrName>
                                          <p:attrName>ppt_y</p:attrName>
                                        </p:attrNameLst>
                                      </p:cBhvr>
                                    </p:animMotion>
                                  </p:childTnLst>
                                </p:cTn>
                              </p:par>
                            </p:childTnLst>
                          </p:cTn>
                        </p:par>
                        <p:par>
                          <p:cTn id="49" fill="hold">
                            <p:stCondLst>
                              <p:cond delay="0"/>
                            </p:stCondLst>
                            <p:childTnLst>
                              <p:par>
                                <p:cTn id="50" presetID="-1" presetClass="path" presetSubtype="0" accel="50000" decel="50000" fill="hold" nodeType="afterEffect">
                                  <p:stCondLst>
                                    <p:cond delay="200"/>
                                  </p:stCondLst>
                                  <p:childTnLst>
                                    <p:animMotion origin="layout" path="M 0.013886 0.207996 L 0.001268 0.221755" pathEditMode="relative">
                                      <p:cBhvr>
                                        <p:cTn id="51" dur="250" fill="hold"/>
                                        <p:tgtEl>
                                          <p:spTgt spid="43"/>
                                        </p:tgtEl>
                                        <p:attrNameLst>
                                          <p:attrName>ppt_x</p:attrName>
                                          <p:attrName>ppt_y</p:attrName>
                                        </p:attrNameLst>
                                      </p:cBhvr>
                                    </p:animMotion>
                                  </p:childTnLst>
                                </p:cTn>
                              </p:par>
                            </p:childTnLst>
                          </p:cTn>
                        </p:par>
                        <p:par>
                          <p:cTn id="52" fill="hold">
                            <p:stCondLst>
                              <p:cond delay="0"/>
                            </p:stCondLst>
                            <p:childTnLst>
                              <p:par>
                                <p:cTn id="53" presetID="-1" presetClass="path" presetSubtype="0" accel="50000" decel="50000" fill="hold" nodeType="afterEffect">
                                  <p:stCondLst>
                                    <p:cond delay="200"/>
                                  </p:stCondLst>
                                  <p:childTnLst>
                                    <p:animMotion origin="layout" path="M 0.001268 0.221755 L 0.000462 0.238472" pathEditMode="relative">
                                      <p:cBhvr>
                                        <p:cTn id="54" dur="250" fill="hold"/>
                                        <p:tgtEl>
                                          <p:spTgt spid="43"/>
                                        </p:tgtEl>
                                        <p:attrNameLst>
                                          <p:attrName>ppt_x</p:attrName>
                                          <p:attrName>ppt_y</p:attrName>
                                        </p:attrNameLst>
                                      </p:cBhvr>
                                    </p:animMotion>
                                  </p:childTnLst>
                                </p:cTn>
                              </p:par>
                            </p:childTnLst>
                          </p:cTn>
                        </p:par>
                        <p:par>
                          <p:cTn id="55" fill="hold">
                            <p:stCondLst>
                              <p:cond delay="0"/>
                            </p:stCondLst>
                            <p:childTnLst>
                              <p:par>
                                <p:cTn id="56" presetID="-1" presetClass="path" presetSubtype="0" accel="50000" decel="50000" fill="hold" nodeType="afterEffect">
                                  <p:stCondLst>
                                    <p:cond delay="200"/>
                                  </p:stCondLst>
                                  <p:childTnLst>
                                    <p:animMotion origin="layout" path="M 0.000462 0.238472 L -0.000425 0.254444" pathEditMode="relative">
                                      <p:cBhvr>
                                        <p:cTn id="57" dur="250" fill="hold"/>
                                        <p:tgtEl>
                                          <p:spTgt spid="43"/>
                                        </p:tgtEl>
                                        <p:attrNameLst>
                                          <p:attrName>ppt_x</p:attrName>
                                          <p:attrName>ppt_y</p:attrName>
                                        </p:attrNameLst>
                                      </p:cBhvr>
                                    </p:animMotion>
                                  </p:childTnLst>
                                </p:cTn>
                              </p:par>
                            </p:childTnLst>
                          </p:cTn>
                        </p:par>
                      </p:childTnLst>
                    </p:cTn>
                  </p:par>
                  <p:par>
                    <p:cTn id="58" fill="hold">
                      <p:stCondLst>
                        <p:cond delay="indefinite"/>
                      </p:stCondLst>
                      <p:childTnLst>
                        <p:par>
                          <p:cTn id="59" fill="hold">
                            <p:stCondLst>
                              <p:cond delay="0"/>
                            </p:stCondLst>
                            <p:childTnLst>
                              <p:par>
                                <p:cTn id="60" presetID="10" presetClass="entr" fill="hold" grpId="17" nodeType="clickEffect">
                                  <p:stCondLst>
                                    <p:cond delay="0"/>
                                  </p:stCondLst>
                                  <p:iterate>
                                    <p:tmAbs val="0"/>
                                  </p:iterate>
                                  <p:childTnLst>
                                    <p:set>
                                      <p:cBhvr>
                                        <p:cTn id="61" fill="hold"/>
                                        <p:tgtEl>
                                          <p:spTgt spid="39">
                                            <p:bg/>
                                          </p:spTgt>
                                        </p:tgtEl>
                                        <p:attrNameLst>
                                          <p:attrName>style.visibility</p:attrName>
                                        </p:attrNameLst>
                                      </p:cBhvr>
                                      <p:to>
                                        <p:strVal val="visible"/>
                                      </p:to>
                                    </p:set>
                                    <p:animEffect transition="in" filter="fade">
                                      <p:cBhvr>
                                        <p:cTn id="62" dur="500"/>
                                        <p:tgtEl>
                                          <p:spTgt spid="39">
                                            <p:bg/>
                                          </p:spTgt>
                                        </p:tgtEl>
                                      </p:cBhvr>
                                    </p:animEffect>
                                  </p:childTnLst>
                                </p:cTn>
                              </p:par>
                              <p:par>
                                <p:cTn id="63" presetID="10" presetClass="entr" presetSubtype="0" fill="hold" grpId="17" nodeType="withEffect">
                                  <p:stCondLst>
                                    <p:cond delay="0"/>
                                  </p:stCondLst>
                                  <p:iterate>
                                    <p:tmAbs val="0"/>
                                  </p:iterate>
                                  <p:childTnLst>
                                    <p:set>
                                      <p:cBhvr>
                                        <p:cTn id="64" fill="hold"/>
                                        <p:tgtEl>
                                          <p:spTgt spid="39">
                                            <p:txEl>
                                              <p:pRg st="0" end="0"/>
                                            </p:txEl>
                                          </p:spTgt>
                                        </p:tgtEl>
                                        <p:attrNameLst>
                                          <p:attrName>style.visibility</p:attrName>
                                        </p:attrNameLst>
                                      </p:cBhvr>
                                      <p:to>
                                        <p:strVal val="visible"/>
                                      </p:to>
                                    </p:set>
                                    <p:animEffect transition="in" filter="fade">
                                      <p:cBhvr>
                                        <p:cTn id="65" dur="500"/>
                                        <p:tgtEl>
                                          <p:spTgt spid="39">
                                            <p:txEl>
                                              <p:pRg st="0" end="0"/>
                                            </p:txEl>
                                          </p:spTgt>
                                        </p:tgtEl>
                                      </p:cBhvr>
                                    </p:animEffect>
                                  </p:childTnLst>
                                </p:cTn>
                              </p:par>
                            </p:childTnLst>
                          </p:cTn>
                        </p:par>
                        <p:par>
                          <p:cTn id="66" fill="hold">
                            <p:stCondLst>
                              <p:cond delay="500"/>
                            </p:stCondLst>
                            <p:childTnLst>
                              <p:par>
                                <p:cTn id="67" presetID="10" presetClass="entr" fill="hold" grpId="17" nodeType="afterEffect">
                                  <p:stCondLst>
                                    <p:cond delay="0"/>
                                  </p:stCondLst>
                                  <p:iterate>
                                    <p:tmAbs val="0"/>
                                  </p:iterate>
                                  <p:childTnLst>
                                    <p:set>
                                      <p:cBhvr>
                                        <p:cTn id="68" fill="hold"/>
                                        <p:tgtEl>
                                          <p:spTgt spid="39">
                                            <p:txEl>
                                              <p:pRg st="1" end="1"/>
                                            </p:txEl>
                                          </p:spTgt>
                                        </p:tgtEl>
                                        <p:attrNameLst>
                                          <p:attrName>style.visibility</p:attrName>
                                        </p:attrNameLst>
                                      </p:cBhvr>
                                      <p:to>
                                        <p:strVal val="visible"/>
                                      </p:to>
                                    </p:set>
                                    <p:animEffect transition="in" filter="fade">
                                      <p:cBhvr>
                                        <p:cTn id="69" dur="500"/>
                                        <p:tgtEl>
                                          <p:spTgt spid="39">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18" nodeType="clickEffect">
                                  <p:stCondLst>
                                    <p:cond delay="0"/>
                                  </p:stCondLst>
                                  <p:iterate>
                                    <p:tmAbs val="0"/>
                                  </p:iterate>
                                  <p:childTnLst>
                                    <p:set>
                                      <p:cBhvr>
                                        <p:cTn id="73" fill="hold"/>
                                        <p:tgtEl>
                                          <p:spTgt spid="44"/>
                                        </p:tgtEl>
                                        <p:attrNameLst>
                                          <p:attrName>style.visibility</p:attrName>
                                        </p:attrNameLst>
                                      </p:cBhvr>
                                      <p:to>
                                        <p:strVal val="visible"/>
                                      </p:to>
                                    </p:set>
                                    <p:anim calcmode="lin" valueType="num">
                                      <p:cBhvr>
                                        <p:cTn id="74" dur="500" fill="hold"/>
                                        <p:tgtEl>
                                          <p:spTgt spid="44"/>
                                        </p:tgtEl>
                                        <p:attrNameLst>
                                          <p:attrName>ppt_x</p:attrName>
                                        </p:attrNameLst>
                                      </p:cBhvr>
                                      <p:tavLst>
                                        <p:tav tm="0">
                                          <p:val>
                                            <p:strVal val="#ppt_x"/>
                                          </p:val>
                                        </p:tav>
                                        <p:tav tm="100000">
                                          <p:val>
                                            <p:strVal val="#ppt_x"/>
                                          </p:val>
                                        </p:tav>
                                      </p:tavLst>
                                    </p:anim>
                                    <p:anim calcmode="lin" valueType="num">
                                      <p:cBhvr>
                                        <p:cTn id="75" dur="500" fill="hold"/>
                                        <p:tgtEl>
                                          <p:spTgt spid="44"/>
                                        </p:tgtEl>
                                        <p:attrNameLst>
                                          <p:attrName>ppt_y</p:attrName>
                                        </p:attrNameLst>
                                      </p:cBhvr>
                                      <p:tavLst>
                                        <p:tav tm="0">
                                          <p:val>
                                            <p:strVal val="1+#ppt_h/2"/>
                                          </p:val>
                                        </p:tav>
                                        <p:tav tm="100000">
                                          <p:val>
                                            <p:strVal val="#ppt_y"/>
                                          </p:val>
                                        </p:tav>
                                      </p:tavLst>
                                    </p:anim>
                                  </p:childTnLst>
                                </p:cTn>
                              </p:par>
                            </p:childTnLst>
                          </p:cTn>
                        </p:par>
                        <p:par>
                          <p:cTn id="76" fill="hold">
                            <p:stCondLst>
                              <p:cond delay="500"/>
                            </p:stCondLst>
                            <p:childTnLst>
                              <p:par>
                                <p:cTn id="77" presetID="1" presetClass="entr" presetSubtype="0" fill="hold" grpId="19" nodeType="afterEffect">
                                  <p:stCondLst>
                                    <p:cond delay="0"/>
                                  </p:stCondLst>
                                  <p:iterate type="lt">
                                    <p:tmAbs val="100"/>
                                  </p:iterate>
                                  <p:childTnLst>
                                    <p:set>
                                      <p:cBhvr>
                                        <p:cTn id="78" fill="hold"/>
                                        <p:tgtEl>
                                          <p:spTgt spid="4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0" presetClass="entr" fill="hold" grpId="20" nodeType="clickEffect">
                                  <p:stCondLst>
                                    <p:cond delay="0"/>
                                  </p:stCondLst>
                                  <p:iterate>
                                    <p:tmAbs val="0"/>
                                  </p:iterate>
                                  <p:childTnLst>
                                    <p:set>
                                      <p:cBhvr>
                                        <p:cTn id="82" fill="hold"/>
                                        <p:tgtEl>
                                          <p:spTgt spid="45"/>
                                        </p:tgtEl>
                                        <p:attrNameLst>
                                          <p:attrName>style.visibility</p:attrName>
                                        </p:attrNameLst>
                                      </p:cBhvr>
                                      <p:to>
                                        <p:strVal val="visible"/>
                                      </p:to>
                                    </p:set>
                                    <p:animEffect transition="in" filter="fade">
                                      <p:cBhvr>
                                        <p:cTn id="83" dur="500"/>
                                        <p:tgtEl>
                                          <p:spTgt spid="45"/>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fill="hold" grpId="17" nodeType="clickEffect">
                                  <p:stCondLst>
                                    <p:cond delay="0"/>
                                  </p:stCondLst>
                                  <p:iterate>
                                    <p:tmAbs val="0"/>
                                  </p:iterate>
                                  <p:childTnLst>
                                    <p:set>
                                      <p:cBhvr>
                                        <p:cTn id="87" fill="hold"/>
                                        <p:tgtEl>
                                          <p:spTgt spid="39">
                                            <p:txEl>
                                              <p:pRg st="2" end="2"/>
                                            </p:txEl>
                                          </p:spTgt>
                                        </p:tgtEl>
                                        <p:attrNameLst>
                                          <p:attrName>style.visibility</p:attrName>
                                        </p:attrNameLst>
                                      </p:cBhvr>
                                      <p:to>
                                        <p:strVal val="visible"/>
                                      </p:to>
                                    </p:set>
                                    <p:animEffect transition="in" filter="fade">
                                      <p:cBhvr>
                                        <p:cTn id="88" dur="500"/>
                                        <p:tgtEl>
                                          <p:spTgt spid="39">
                                            <p:txEl>
                                              <p:pRg st="2" end="2"/>
                                            </p:txEl>
                                          </p:spTgt>
                                        </p:tgtEl>
                                      </p:cBhvr>
                                    </p:animEffect>
                                  </p:childTnLst>
                                </p:cTn>
                              </p:par>
                            </p:childTnLst>
                          </p:cTn>
                        </p:par>
                        <p:par>
                          <p:cTn id="89" fill="hold">
                            <p:stCondLst>
                              <p:cond delay="500"/>
                            </p:stCondLst>
                            <p:childTnLst>
                              <p:par>
                                <p:cTn id="90" presetID="10" presetClass="entr" fill="hold" grpId="17" nodeType="afterEffect">
                                  <p:stCondLst>
                                    <p:cond delay="0"/>
                                  </p:stCondLst>
                                  <p:iterate>
                                    <p:tmAbs val="0"/>
                                  </p:iterate>
                                  <p:childTnLst>
                                    <p:set>
                                      <p:cBhvr>
                                        <p:cTn id="91" fill="hold"/>
                                        <p:tgtEl>
                                          <p:spTgt spid="39">
                                            <p:txEl>
                                              <p:pRg st="3" end="3"/>
                                            </p:txEl>
                                          </p:spTgt>
                                        </p:tgtEl>
                                        <p:attrNameLst>
                                          <p:attrName>style.visibility</p:attrName>
                                        </p:attrNameLst>
                                      </p:cBhvr>
                                      <p:to>
                                        <p:strVal val="visible"/>
                                      </p:to>
                                    </p:set>
                                    <p:animEffect transition="in" filter="fade">
                                      <p:cBhvr>
                                        <p:cTn id="92" dur="500"/>
                                        <p:tgtEl>
                                          <p:spTgt spid="39">
                                            <p:txEl>
                                              <p:pRg st="3" end="3"/>
                                            </p:txEl>
                                          </p:spTgt>
                                        </p:tgtEl>
                                      </p:cBhvr>
                                    </p:animEffect>
                                  </p:childTnLst>
                                </p:cTn>
                              </p:par>
                            </p:childTnLst>
                          </p:cTn>
                        </p:par>
                        <p:par>
                          <p:cTn id="93" fill="hold">
                            <p:stCondLst>
                              <p:cond delay="1000"/>
                            </p:stCondLst>
                            <p:childTnLst>
                              <p:par>
                                <p:cTn id="94" presetID="10" presetClass="entr" fill="hold" grpId="17" nodeType="afterEffect">
                                  <p:stCondLst>
                                    <p:cond delay="0"/>
                                  </p:stCondLst>
                                  <p:iterate>
                                    <p:tmAbs val="0"/>
                                  </p:iterate>
                                  <p:childTnLst>
                                    <p:set>
                                      <p:cBhvr>
                                        <p:cTn id="95" fill="hold"/>
                                        <p:tgtEl>
                                          <p:spTgt spid="39">
                                            <p:txEl>
                                              <p:pRg st="4" end="4"/>
                                            </p:txEl>
                                          </p:spTgt>
                                        </p:tgtEl>
                                        <p:attrNameLst>
                                          <p:attrName>style.visibility</p:attrName>
                                        </p:attrNameLst>
                                      </p:cBhvr>
                                      <p:to>
                                        <p:strVal val="visible"/>
                                      </p:to>
                                    </p:set>
                                    <p:animEffect transition="in" filter="fade">
                                      <p:cBhvr>
                                        <p:cTn id="96" dur="500"/>
                                        <p:tgtEl>
                                          <p:spTgt spid="39">
                                            <p:txEl>
                                              <p:pRg st="4" end="4"/>
                                            </p:txEl>
                                          </p:spTgt>
                                        </p:tgtEl>
                                      </p:cBhvr>
                                    </p:animEffect>
                                  </p:childTnLst>
                                </p:cTn>
                              </p:par>
                            </p:childTnLst>
                          </p:cTn>
                        </p:par>
                        <p:par>
                          <p:cTn id="97" fill="hold">
                            <p:stCondLst>
                              <p:cond delay="1500"/>
                            </p:stCondLst>
                            <p:childTnLst>
                              <p:par>
                                <p:cTn id="98" presetID="10" presetClass="entr" fill="hold" grpId="17" nodeType="afterEffect">
                                  <p:stCondLst>
                                    <p:cond delay="0"/>
                                  </p:stCondLst>
                                  <p:iterate>
                                    <p:tmAbs val="0"/>
                                  </p:iterate>
                                  <p:childTnLst>
                                    <p:set>
                                      <p:cBhvr>
                                        <p:cTn id="99" fill="hold"/>
                                        <p:tgtEl>
                                          <p:spTgt spid="39">
                                            <p:txEl>
                                              <p:pRg st="5" end="5"/>
                                            </p:txEl>
                                          </p:spTgt>
                                        </p:tgtEl>
                                        <p:attrNameLst>
                                          <p:attrName>style.visibility</p:attrName>
                                        </p:attrNameLst>
                                      </p:cBhvr>
                                      <p:to>
                                        <p:strVal val="visible"/>
                                      </p:to>
                                    </p:set>
                                    <p:animEffect transition="in" filter="fade">
                                      <p:cBhvr>
                                        <p:cTn id="100" dur="500"/>
                                        <p:tgtEl>
                                          <p:spTgt spid="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1" animBg="1" advAuto="0"/>
      <p:bldP spid="39" grpId="17" build="p" bldLvl="5" animBg="1" advAuto="0"/>
      <p:bldP spid="42" grpId="2" animBg="1" advAuto="0"/>
      <p:bldP spid="43" grpId="3" animBg="1" advAuto="0"/>
      <p:bldP spid="44" grpId="18" animBg="1" advAuto="0"/>
      <p:bldP spid="45" grpId="20" animBg="1" advAuto="0"/>
      <p:bldP spid="46" grpId="19"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Iterators"/>
          <p:cNvSpPr txBox="1">
            <a:spLocks noGrp="1"/>
          </p:cNvSpPr>
          <p:nvPr>
            <p:ph type="title"/>
          </p:nvPr>
        </p:nvSpPr>
        <p:spPr>
          <a:prstGeom prst="rect">
            <a:avLst/>
          </a:prstGeom>
        </p:spPr>
        <p:txBody>
          <a:bodyPr/>
          <a:lstStyle/>
          <a:p>
            <a:r>
              <a:t>Iterators</a:t>
            </a:r>
          </a:p>
        </p:txBody>
      </p:sp>
      <p:sp>
        <p:nvSpPr>
          <p:cNvPr id="51" name="C++ Iterator Operations…"/>
          <p:cNvSpPr txBox="1">
            <a:spLocks noGrp="1"/>
          </p:cNvSpPr>
          <p:nvPr>
            <p:ph type="body" idx="1"/>
          </p:nvPr>
        </p:nvSpPr>
        <p:spPr>
          <a:xfrm>
            <a:off x="127000" y="1562100"/>
            <a:ext cx="10706100" cy="6972300"/>
          </a:xfrm>
          <a:prstGeom prst="rect">
            <a:avLst/>
          </a:prstGeom>
        </p:spPr>
        <p:txBody>
          <a:bodyPr/>
          <a:lstStyle/>
          <a:p>
            <a:pPr>
              <a:buBlip>
                <a:blip r:embed="rId2"/>
              </a:buBlip>
            </a:pPr>
            <a:r>
              <a:t>C++ Iterator Operations</a:t>
            </a:r>
          </a:p>
          <a:p>
            <a:pPr lvl="1">
              <a:buBlip>
                <a:blip r:embed="rId2"/>
              </a:buBlip>
            </a:pPr>
            <a:r>
              <a:t>Return the item that the iterator currently references</a:t>
            </a:r>
          </a:p>
          <a:p>
            <a:pPr lvl="1">
              <a:buBlip>
                <a:blip r:embed="rId2"/>
              </a:buBlip>
            </a:pPr>
            <a:r>
              <a:t>Move the iterator to the next item in the list</a:t>
            </a:r>
          </a:p>
          <a:p>
            <a:pPr lvl="1">
              <a:buBlip>
                <a:blip r:embed="rId2"/>
              </a:buBlip>
            </a:pPr>
            <a:r>
              <a:t>Move the iterator to the previous item in the list </a:t>
            </a:r>
          </a:p>
          <a:p>
            <a:pPr lvl="2">
              <a:buBlip>
                <a:blip r:embed="rId2"/>
              </a:buBlip>
            </a:pPr>
            <a:r>
              <a:t>used only for bidirectional or random iterators</a:t>
            </a:r>
          </a:p>
          <a:p>
            <a:pPr lvl="1">
              <a:buBlip>
                <a:blip r:embed="rId2"/>
              </a:buBlip>
            </a:pPr>
            <a:r>
              <a:t>Compare two iterators for equality</a:t>
            </a:r>
          </a:p>
          <a:p>
            <a:pPr lvl="1">
              <a:buBlip>
                <a:blip r:embed="rId2"/>
              </a:buBlip>
            </a:pPr>
            <a:r>
              <a:t>Compare two iterators for inequality</a:t>
            </a:r>
          </a:p>
          <a:p>
            <a:pPr lvl="1">
              <a:buBlip>
                <a:blip r:embed="rId2"/>
              </a:buBlip>
            </a:pPr>
            <a:r>
              <a:t>Return iterator to first item of container</a:t>
            </a:r>
          </a:p>
          <a:p>
            <a:pPr lvl="1">
              <a:buBlip>
                <a:blip r:embed="rId2"/>
              </a:buBlip>
            </a:pPr>
            <a:r>
              <a:t>Return iterator to last item or container</a:t>
            </a:r>
          </a:p>
        </p:txBody>
      </p:sp>
      <p:sp>
        <p:nvSpPr>
          <p:cNvPr id="52" name="Operators…"/>
          <p:cNvSpPr/>
          <p:nvPr/>
        </p:nvSpPr>
        <p:spPr>
          <a:xfrm>
            <a:off x="11061700" y="1543050"/>
            <a:ext cx="4889500" cy="6451600"/>
          </a:xfrm>
          <a:prstGeom prst="rect">
            <a:avLst/>
          </a:prstGeom>
          <a:ln w="12700">
            <a:miter lim="400000"/>
          </a:ln>
          <a:effectLst>
            <a:outerShdw blurRad="25400" dist="12700" dir="2700000" rotWithShape="0">
              <a:srgbClr val="000000">
                <a:alpha val="75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R="457200" algn="just" defTabSz="457200">
              <a:spcBef>
                <a:spcPts val="100"/>
              </a:spcBef>
              <a:defRPr b="1">
                <a:latin typeface="+mn-lt"/>
                <a:ea typeface="+mn-ea"/>
                <a:cs typeface="+mn-cs"/>
                <a:sym typeface="Optima"/>
              </a:defRPr>
            </a:pPr>
            <a:r>
              <a:t>Operators</a:t>
            </a:r>
          </a:p>
          <a:p>
            <a:pPr marR="457200" algn="just" defTabSz="457200">
              <a:spcBef>
                <a:spcPts val="300"/>
              </a:spcBef>
              <a:defRPr sz="4800" b="1">
                <a:solidFill>
                  <a:srgbClr val="941100"/>
                </a:solidFill>
                <a:latin typeface="Courier New"/>
                <a:ea typeface="Courier New"/>
                <a:cs typeface="Courier New"/>
                <a:sym typeface="Courier New"/>
              </a:defRPr>
            </a:pPr>
            <a:r>
              <a:t>*</a:t>
            </a:r>
          </a:p>
          <a:p>
            <a:pPr marR="457200" algn="just" defTabSz="457200">
              <a:spcBef>
                <a:spcPts val="300"/>
              </a:spcBef>
              <a:defRPr sz="4800" b="1">
                <a:solidFill>
                  <a:srgbClr val="941100"/>
                </a:solidFill>
                <a:latin typeface="Courier New"/>
                <a:ea typeface="Courier New"/>
                <a:cs typeface="Courier New"/>
                <a:sym typeface="Courier New"/>
              </a:defRPr>
            </a:pPr>
            <a:r>
              <a:t>++</a:t>
            </a:r>
          </a:p>
          <a:p>
            <a:pPr marR="457200" algn="just" defTabSz="457200">
              <a:spcBef>
                <a:spcPts val="300"/>
              </a:spcBef>
              <a:defRPr sz="4800" b="1">
                <a:solidFill>
                  <a:srgbClr val="941100"/>
                </a:solidFill>
                <a:latin typeface="Courier New"/>
                <a:ea typeface="Courier New"/>
                <a:cs typeface="Courier New"/>
                <a:sym typeface="Courier New"/>
              </a:defRPr>
            </a:pPr>
            <a:r>
              <a:t>--</a:t>
            </a:r>
          </a:p>
          <a:p>
            <a:pPr marR="457200" algn="just" defTabSz="457200">
              <a:spcBef>
                <a:spcPts val="300"/>
              </a:spcBef>
              <a:defRPr sz="4800" b="1">
                <a:solidFill>
                  <a:srgbClr val="941100"/>
                </a:solidFill>
                <a:latin typeface="Courier New"/>
                <a:ea typeface="Courier New"/>
                <a:cs typeface="Courier New"/>
                <a:sym typeface="Courier New"/>
              </a:defRPr>
            </a:pPr>
            <a:endParaRPr/>
          </a:p>
          <a:p>
            <a:pPr marR="457200" algn="just" defTabSz="457200">
              <a:spcBef>
                <a:spcPts val="300"/>
              </a:spcBef>
              <a:defRPr sz="4800" b="1">
                <a:solidFill>
                  <a:srgbClr val="941100"/>
                </a:solidFill>
                <a:latin typeface="Courier New"/>
                <a:ea typeface="Courier New"/>
                <a:cs typeface="Courier New"/>
                <a:sym typeface="Courier New"/>
              </a:defRPr>
            </a:pPr>
            <a:r>
              <a:t>==</a:t>
            </a:r>
          </a:p>
          <a:p>
            <a:pPr marR="457200" algn="just" defTabSz="457200">
              <a:spcBef>
                <a:spcPts val="300"/>
              </a:spcBef>
              <a:defRPr sz="4800" b="1">
                <a:solidFill>
                  <a:srgbClr val="941100"/>
                </a:solidFill>
                <a:latin typeface="Courier New"/>
                <a:ea typeface="Courier New"/>
                <a:cs typeface="Courier New"/>
                <a:sym typeface="Courier New"/>
              </a:defRPr>
            </a:pPr>
            <a:r>
              <a:t>!=</a:t>
            </a:r>
          </a:p>
          <a:p>
            <a:pPr marR="457200" algn="just" defTabSz="457200">
              <a:spcBef>
                <a:spcPts val="300"/>
              </a:spcBef>
              <a:defRPr sz="4800" b="1">
                <a:solidFill>
                  <a:srgbClr val="941100"/>
                </a:solidFill>
                <a:latin typeface="Courier New"/>
                <a:ea typeface="Courier New"/>
                <a:cs typeface="Courier New"/>
                <a:sym typeface="Courier New"/>
              </a:defRPr>
            </a:pPr>
            <a:r>
              <a:t>begin()</a:t>
            </a:r>
          </a:p>
          <a:p>
            <a:pPr marR="457200" algn="just" defTabSz="457200">
              <a:spcBef>
                <a:spcPts val="300"/>
              </a:spcBef>
              <a:defRPr sz="4800" b="1">
                <a:solidFill>
                  <a:srgbClr val="941100"/>
                </a:solidFill>
                <a:latin typeface="Courier New"/>
                <a:ea typeface="Courier New"/>
                <a:cs typeface="Courier New"/>
                <a:sym typeface="Courier New"/>
              </a:defRPr>
            </a:pPr>
            <a:r>
              <a:t>end()</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p:tmAbs val="0"/>
                                  </p:iterate>
                                  <p:childTnLst>
                                    <p:set>
                                      <p:cBhvr>
                                        <p:cTn id="6" fill="hold"/>
                                        <p:tgtEl>
                                          <p:spTgt spid="51">
                                            <p:bg/>
                                          </p:spTgt>
                                        </p:tgtEl>
                                        <p:attrNameLst>
                                          <p:attrName>style.visibility</p:attrName>
                                        </p:attrNameLst>
                                      </p:cBhvr>
                                      <p:to>
                                        <p:strVal val="visible"/>
                                      </p:to>
                                    </p:set>
                                    <p:animEffect transition="in" filter="fade">
                                      <p:cBhvr>
                                        <p:cTn id="7" dur="500"/>
                                        <p:tgtEl>
                                          <p:spTgt spid="51">
                                            <p:bg/>
                                          </p:spTgt>
                                        </p:tgtEl>
                                      </p:cBhvr>
                                    </p:animEffect>
                                  </p:childTnLst>
                                </p:cTn>
                              </p:par>
                              <p:par>
                                <p:cTn id="8" presetID="10" presetClass="entr" presetSubtype="0" fill="hold" grpId="1" nodeType="withEffect">
                                  <p:stCondLst>
                                    <p:cond delay="0"/>
                                  </p:stCondLst>
                                  <p:iterate>
                                    <p:tmAbs val="0"/>
                                  </p:iterate>
                                  <p:childTnLst>
                                    <p:set>
                                      <p:cBhvr>
                                        <p:cTn id="9" fill="hold"/>
                                        <p:tgtEl>
                                          <p:spTgt spid="51">
                                            <p:txEl>
                                              <p:pRg st="0" end="0"/>
                                            </p:txEl>
                                          </p:spTgt>
                                        </p:tgtEl>
                                        <p:attrNameLst>
                                          <p:attrName>style.visibility</p:attrName>
                                        </p:attrNameLst>
                                      </p:cBhvr>
                                      <p:to>
                                        <p:strVal val="visible"/>
                                      </p:to>
                                    </p:set>
                                    <p:animEffect transition="in" filter="fade">
                                      <p:cBhvr>
                                        <p:cTn id="10" dur="500"/>
                                        <p:tgtEl>
                                          <p:spTgt spid="51">
                                            <p:txEl>
                                              <p:pRg st="0" end="0"/>
                                            </p:txEl>
                                          </p:spTgt>
                                        </p:tgtEl>
                                      </p:cBhvr>
                                    </p:animEffect>
                                  </p:childTnLst>
                                </p:cTn>
                              </p:par>
                            </p:childTnLst>
                          </p:cTn>
                        </p:par>
                        <p:par>
                          <p:cTn id="11" fill="hold">
                            <p:stCondLst>
                              <p:cond delay="500"/>
                            </p:stCondLst>
                            <p:childTnLst>
                              <p:par>
                                <p:cTn id="12" presetID="1" presetClass="entr" presetSubtype="0" fill="hold" grpId="2" nodeType="afterEffect">
                                  <p:stCondLst>
                                    <p:cond delay="0"/>
                                  </p:stCondLst>
                                  <p:iterate type="lt">
                                    <p:tmAbs val="100"/>
                                  </p:iterate>
                                  <p:childTnLst>
                                    <p:set>
                                      <p:cBhvr>
                                        <p:cTn id="13" fill="hold"/>
                                        <p:tgtEl>
                                          <p:spTgt spid="52">
                                            <p:bg/>
                                          </p:spTgt>
                                        </p:tgtEl>
                                        <p:attrNameLst>
                                          <p:attrName>style.visibility</p:attrName>
                                        </p:attrNameLst>
                                      </p:cBhvr>
                                      <p:to>
                                        <p:strVal val="visible"/>
                                      </p:to>
                                    </p:set>
                                  </p:childTnLst>
                                </p:cTn>
                              </p:par>
                              <p:par>
                                <p:cTn id="14" presetID="1" presetClass="entr" presetSubtype="0" fill="hold" grpId="2" nodeType="withEffect">
                                  <p:stCondLst>
                                    <p:cond delay="0"/>
                                  </p:stCondLst>
                                  <p:iterate type="lt">
                                    <p:tmAbs val="100"/>
                                  </p:iterate>
                                  <p:childTnLst>
                                    <p:set>
                                      <p:cBhvr>
                                        <p:cTn id="15" fill="hold"/>
                                        <p:tgtEl>
                                          <p:spTgt spid="52">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fill="hold" grpId="1" nodeType="clickEffect">
                                  <p:stCondLst>
                                    <p:cond delay="0"/>
                                  </p:stCondLst>
                                  <p:iterate>
                                    <p:tmAbs val="0"/>
                                  </p:iterate>
                                  <p:childTnLst>
                                    <p:set>
                                      <p:cBhvr>
                                        <p:cTn id="19" fill="hold"/>
                                        <p:tgtEl>
                                          <p:spTgt spid="51">
                                            <p:txEl>
                                              <p:pRg st="1" end="1"/>
                                            </p:txEl>
                                          </p:spTgt>
                                        </p:tgtEl>
                                        <p:attrNameLst>
                                          <p:attrName>style.visibility</p:attrName>
                                        </p:attrNameLst>
                                      </p:cBhvr>
                                      <p:to>
                                        <p:strVal val="visible"/>
                                      </p:to>
                                    </p:set>
                                    <p:animEffect transition="in" filter="fade">
                                      <p:cBhvr>
                                        <p:cTn id="20" dur="500"/>
                                        <p:tgtEl>
                                          <p:spTgt spid="51">
                                            <p:txEl>
                                              <p:pRg st="1" end="1"/>
                                            </p:txEl>
                                          </p:spTgt>
                                        </p:tgtEl>
                                      </p:cBhvr>
                                    </p:animEffect>
                                  </p:childTnLst>
                                </p:cTn>
                              </p:par>
                            </p:childTnLst>
                          </p:cTn>
                        </p:par>
                        <p:par>
                          <p:cTn id="21" fill="hold">
                            <p:stCondLst>
                              <p:cond delay="500"/>
                            </p:stCondLst>
                            <p:childTnLst>
                              <p:par>
                                <p:cTn id="22" presetID="1" presetClass="entr" presetSubtype="0" fill="hold" grpId="2" nodeType="afterEffect">
                                  <p:stCondLst>
                                    <p:cond delay="0"/>
                                  </p:stCondLst>
                                  <p:iterate type="lt">
                                    <p:tmAbs val="100"/>
                                  </p:iterate>
                                  <p:childTnLst>
                                    <p:set>
                                      <p:cBhvr>
                                        <p:cTn id="23" fill="hold"/>
                                        <p:tgtEl>
                                          <p:spTgt spid="52">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fill="hold" grpId="1" nodeType="clickEffect">
                                  <p:stCondLst>
                                    <p:cond delay="0"/>
                                  </p:stCondLst>
                                  <p:iterate>
                                    <p:tmAbs val="0"/>
                                  </p:iterate>
                                  <p:childTnLst>
                                    <p:set>
                                      <p:cBhvr>
                                        <p:cTn id="27" fill="hold"/>
                                        <p:tgtEl>
                                          <p:spTgt spid="51">
                                            <p:txEl>
                                              <p:pRg st="2" end="2"/>
                                            </p:txEl>
                                          </p:spTgt>
                                        </p:tgtEl>
                                        <p:attrNameLst>
                                          <p:attrName>style.visibility</p:attrName>
                                        </p:attrNameLst>
                                      </p:cBhvr>
                                      <p:to>
                                        <p:strVal val="visible"/>
                                      </p:to>
                                    </p:set>
                                    <p:animEffect transition="in" filter="fade">
                                      <p:cBhvr>
                                        <p:cTn id="28" dur="500"/>
                                        <p:tgtEl>
                                          <p:spTgt spid="51">
                                            <p:txEl>
                                              <p:pRg st="2" end="2"/>
                                            </p:txEl>
                                          </p:spTgt>
                                        </p:tgtEl>
                                      </p:cBhvr>
                                    </p:animEffect>
                                  </p:childTnLst>
                                </p:cTn>
                              </p:par>
                            </p:childTnLst>
                          </p:cTn>
                        </p:par>
                        <p:par>
                          <p:cTn id="29" fill="hold">
                            <p:stCondLst>
                              <p:cond delay="500"/>
                            </p:stCondLst>
                            <p:childTnLst>
                              <p:par>
                                <p:cTn id="30" presetID="1" presetClass="entr" presetSubtype="0" fill="hold" grpId="2" nodeType="afterEffect">
                                  <p:stCondLst>
                                    <p:cond delay="0"/>
                                  </p:stCondLst>
                                  <p:iterate type="lt">
                                    <p:tmAbs val="100"/>
                                  </p:iterate>
                                  <p:childTnLst>
                                    <p:set>
                                      <p:cBhvr>
                                        <p:cTn id="31" fill="hold"/>
                                        <p:tgtEl>
                                          <p:spTgt spid="52">
                                            <p:txEl>
                                              <p:pRg st="2" end="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fill="hold" grpId="1" nodeType="clickEffect">
                                  <p:stCondLst>
                                    <p:cond delay="0"/>
                                  </p:stCondLst>
                                  <p:iterate>
                                    <p:tmAbs val="0"/>
                                  </p:iterate>
                                  <p:childTnLst>
                                    <p:set>
                                      <p:cBhvr>
                                        <p:cTn id="35" fill="hold"/>
                                        <p:tgtEl>
                                          <p:spTgt spid="51">
                                            <p:txEl>
                                              <p:pRg st="3" end="3"/>
                                            </p:txEl>
                                          </p:spTgt>
                                        </p:tgtEl>
                                        <p:attrNameLst>
                                          <p:attrName>style.visibility</p:attrName>
                                        </p:attrNameLst>
                                      </p:cBhvr>
                                      <p:to>
                                        <p:strVal val="visible"/>
                                      </p:to>
                                    </p:set>
                                    <p:animEffect transition="in" filter="fade">
                                      <p:cBhvr>
                                        <p:cTn id="36" dur="500"/>
                                        <p:tgtEl>
                                          <p:spTgt spid="51">
                                            <p:txEl>
                                              <p:pRg st="3" end="3"/>
                                            </p:txEl>
                                          </p:spTgt>
                                        </p:tgtEl>
                                      </p:cBhvr>
                                    </p:animEffect>
                                  </p:childTnLst>
                                </p:cTn>
                              </p:par>
                            </p:childTnLst>
                          </p:cTn>
                        </p:par>
                        <p:par>
                          <p:cTn id="37" fill="hold">
                            <p:stCondLst>
                              <p:cond delay="500"/>
                            </p:stCondLst>
                            <p:childTnLst>
                              <p:par>
                                <p:cTn id="38" presetID="1" presetClass="entr" presetSubtype="0" fill="hold" grpId="2" nodeType="afterEffect">
                                  <p:stCondLst>
                                    <p:cond delay="0"/>
                                  </p:stCondLst>
                                  <p:iterate type="lt">
                                    <p:tmAbs val="100"/>
                                  </p:iterate>
                                  <p:childTnLst>
                                    <p:set>
                                      <p:cBhvr>
                                        <p:cTn id="39" fill="hold"/>
                                        <p:tgtEl>
                                          <p:spTgt spid="52">
                                            <p:txEl>
                                              <p:pRg st="3" end="3"/>
                                            </p:txEl>
                                          </p:spTgt>
                                        </p:tgtEl>
                                        <p:attrNameLst>
                                          <p:attrName>style.visibility</p:attrName>
                                        </p:attrNameLst>
                                      </p:cBhvr>
                                      <p:to>
                                        <p:strVal val="visible"/>
                                      </p:to>
                                    </p:set>
                                  </p:childTnLst>
                                </p:cTn>
                              </p:par>
                            </p:childTnLst>
                          </p:cTn>
                        </p:par>
                        <p:par>
                          <p:cTn id="40" fill="hold">
                            <p:stCondLst>
                              <p:cond delay="500"/>
                            </p:stCondLst>
                            <p:childTnLst>
                              <p:par>
                                <p:cTn id="41" presetID="10" presetClass="entr" fill="hold" grpId="1" nodeType="afterEffect">
                                  <p:stCondLst>
                                    <p:cond delay="0"/>
                                  </p:stCondLst>
                                  <p:iterate>
                                    <p:tmAbs val="0"/>
                                  </p:iterate>
                                  <p:childTnLst>
                                    <p:set>
                                      <p:cBhvr>
                                        <p:cTn id="42" fill="hold"/>
                                        <p:tgtEl>
                                          <p:spTgt spid="51">
                                            <p:txEl>
                                              <p:pRg st="4" end="4"/>
                                            </p:txEl>
                                          </p:spTgt>
                                        </p:tgtEl>
                                        <p:attrNameLst>
                                          <p:attrName>style.visibility</p:attrName>
                                        </p:attrNameLst>
                                      </p:cBhvr>
                                      <p:to>
                                        <p:strVal val="visible"/>
                                      </p:to>
                                    </p:set>
                                    <p:animEffect transition="in" filter="fade">
                                      <p:cBhvr>
                                        <p:cTn id="43" dur="500"/>
                                        <p:tgtEl>
                                          <p:spTgt spid="51">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fill="hold" grpId="1" nodeType="clickEffect">
                                  <p:stCondLst>
                                    <p:cond delay="0"/>
                                  </p:stCondLst>
                                  <p:iterate>
                                    <p:tmAbs val="0"/>
                                  </p:iterate>
                                  <p:childTnLst>
                                    <p:set>
                                      <p:cBhvr>
                                        <p:cTn id="47" fill="hold"/>
                                        <p:tgtEl>
                                          <p:spTgt spid="51">
                                            <p:txEl>
                                              <p:pRg st="5" end="5"/>
                                            </p:txEl>
                                          </p:spTgt>
                                        </p:tgtEl>
                                        <p:attrNameLst>
                                          <p:attrName>style.visibility</p:attrName>
                                        </p:attrNameLst>
                                      </p:cBhvr>
                                      <p:to>
                                        <p:strVal val="visible"/>
                                      </p:to>
                                    </p:set>
                                    <p:animEffect transition="in" filter="fade">
                                      <p:cBhvr>
                                        <p:cTn id="48" dur="500"/>
                                        <p:tgtEl>
                                          <p:spTgt spid="51">
                                            <p:txEl>
                                              <p:pRg st="5" end="5"/>
                                            </p:txEl>
                                          </p:spTgt>
                                        </p:tgtEl>
                                      </p:cBhvr>
                                    </p:animEffect>
                                  </p:childTnLst>
                                </p:cTn>
                              </p:par>
                            </p:childTnLst>
                          </p:cTn>
                        </p:par>
                        <p:par>
                          <p:cTn id="49" fill="hold">
                            <p:stCondLst>
                              <p:cond delay="500"/>
                            </p:stCondLst>
                            <p:childTnLst>
                              <p:par>
                                <p:cTn id="50" presetID="1" presetClass="entr" presetSubtype="0" fill="hold" grpId="2" nodeType="afterEffect">
                                  <p:stCondLst>
                                    <p:cond delay="0"/>
                                  </p:stCondLst>
                                  <p:iterate type="lt">
                                    <p:tmAbs val="100"/>
                                  </p:iterate>
                                  <p:childTnLst>
                                    <p:set>
                                      <p:cBhvr>
                                        <p:cTn id="51" fill="hold"/>
                                        <p:tgtEl>
                                          <p:spTgt spid="52">
                                            <p:txEl>
                                              <p:pRg st="4" end="4"/>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fill="hold" grpId="1" nodeType="clickEffect">
                                  <p:stCondLst>
                                    <p:cond delay="0"/>
                                  </p:stCondLst>
                                  <p:iterate>
                                    <p:tmAbs val="0"/>
                                  </p:iterate>
                                  <p:childTnLst>
                                    <p:set>
                                      <p:cBhvr>
                                        <p:cTn id="55" fill="hold"/>
                                        <p:tgtEl>
                                          <p:spTgt spid="51">
                                            <p:txEl>
                                              <p:pRg st="6" end="6"/>
                                            </p:txEl>
                                          </p:spTgt>
                                        </p:tgtEl>
                                        <p:attrNameLst>
                                          <p:attrName>style.visibility</p:attrName>
                                        </p:attrNameLst>
                                      </p:cBhvr>
                                      <p:to>
                                        <p:strVal val="visible"/>
                                      </p:to>
                                    </p:set>
                                    <p:animEffect transition="in" filter="fade">
                                      <p:cBhvr>
                                        <p:cTn id="56" dur="500"/>
                                        <p:tgtEl>
                                          <p:spTgt spid="51">
                                            <p:txEl>
                                              <p:pRg st="6" end="6"/>
                                            </p:txEl>
                                          </p:spTgt>
                                        </p:tgtEl>
                                      </p:cBhvr>
                                    </p:animEffect>
                                  </p:childTnLst>
                                </p:cTn>
                              </p:par>
                            </p:childTnLst>
                          </p:cTn>
                        </p:par>
                        <p:par>
                          <p:cTn id="57" fill="hold">
                            <p:stCondLst>
                              <p:cond delay="500"/>
                            </p:stCondLst>
                            <p:childTnLst>
                              <p:par>
                                <p:cTn id="58" presetID="1" presetClass="entr" presetSubtype="0" fill="hold" grpId="2" nodeType="afterEffect">
                                  <p:stCondLst>
                                    <p:cond delay="0"/>
                                  </p:stCondLst>
                                  <p:iterate type="lt">
                                    <p:tmAbs val="100"/>
                                  </p:iterate>
                                  <p:childTnLst>
                                    <p:set>
                                      <p:cBhvr>
                                        <p:cTn id="59" fill="hold"/>
                                        <p:tgtEl>
                                          <p:spTgt spid="52">
                                            <p:txEl>
                                              <p:pRg st="5" end="5"/>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0" presetClass="entr" fill="hold" grpId="1" nodeType="clickEffect">
                                  <p:stCondLst>
                                    <p:cond delay="0"/>
                                  </p:stCondLst>
                                  <p:iterate>
                                    <p:tmAbs val="0"/>
                                  </p:iterate>
                                  <p:childTnLst>
                                    <p:set>
                                      <p:cBhvr>
                                        <p:cTn id="63" fill="hold"/>
                                        <p:tgtEl>
                                          <p:spTgt spid="51">
                                            <p:txEl>
                                              <p:pRg st="7" end="7"/>
                                            </p:txEl>
                                          </p:spTgt>
                                        </p:tgtEl>
                                        <p:attrNameLst>
                                          <p:attrName>style.visibility</p:attrName>
                                        </p:attrNameLst>
                                      </p:cBhvr>
                                      <p:to>
                                        <p:strVal val="visible"/>
                                      </p:to>
                                    </p:set>
                                    <p:animEffect transition="in" filter="fade">
                                      <p:cBhvr>
                                        <p:cTn id="64" dur="500"/>
                                        <p:tgtEl>
                                          <p:spTgt spid="51">
                                            <p:txEl>
                                              <p:pRg st="7" end="7"/>
                                            </p:txEl>
                                          </p:spTgt>
                                        </p:tgtEl>
                                      </p:cBhvr>
                                    </p:animEffect>
                                  </p:childTnLst>
                                </p:cTn>
                              </p:par>
                            </p:childTnLst>
                          </p:cTn>
                        </p:par>
                        <p:par>
                          <p:cTn id="65" fill="hold">
                            <p:stCondLst>
                              <p:cond delay="500"/>
                            </p:stCondLst>
                            <p:childTnLst>
                              <p:par>
                                <p:cTn id="66" presetID="1" presetClass="entr" presetSubtype="0" fill="hold" grpId="2" nodeType="afterEffect">
                                  <p:stCondLst>
                                    <p:cond delay="0"/>
                                  </p:stCondLst>
                                  <p:iterate type="lt">
                                    <p:tmAbs val="100"/>
                                  </p:iterate>
                                  <p:childTnLst>
                                    <p:set>
                                      <p:cBhvr>
                                        <p:cTn id="67" fill="hold"/>
                                        <p:tgtEl>
                                          <p:spTgt spid="52">
                                            <p:txEl>
                                              <p:pRg st="6" end="6"/>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0" presetClass="entr" fill="hold" grpId="1" nodeType="clickEffect">
                                  <p:stCondLst>
                                    <p:cond delay="0"/>
                                  </p:stCondLst>
                                  <p:iterate>
                                    <p:tmAbs val="0"/>
                                  </p:iterate>
                                  <p:childTnLst>
                                    <p:set>
                                      <p:cBhvr>
                                        <p:cTn id="71" fill="hold"/>
                                        <p:tgtEl>
                                          <p:spTgt spid="51">
                                            <p:txEl>
                                              <p:pRg st="8" end="8"/>
                                            </p:txEl>
                                          </p:spTgt>
                                        </p:tgtEl>
                                        <p:attrNameLst>
                                          <p:attrName>style.visibility</p:attrName>
                                        </p:attrNameLst>
                                      </p:cBhvr>
                                      <p:to>
                                        <p:strVal val="visible"/>
                                      </p:to>
                                    </p:set>
                                    <p:animEffect transition="in" filter="fade">
                                      <p:cBhvr>
                                        <p:cTn id="72" dur="500"/>
                                        <p:tgtEl>
                                          <p:spTgt spid="51">
                                            <p:txEl>
                                              <p:pRg st="8" end="8"/>
                                            </p:txEl>
                                          </p:spTgt>
                                        </p:tgtEl>
                                      </p:cBhvr>
                                    </p:animEffect>
                                  </p:childTnLst>
                                </p:cTn>
                              </p:par>
                            </p:childTnLst>
                          </p:cTn>
                        </p:par>
                        <p:par>
                          <p:cTn id="73" fill="hold">
                            <p:stCondLst>
                              <p:cond delay="500"/>
                            </p:stCondLst>
                            <p:childTnLst>
                              <p:par>
                                <p:cTn id="74" presetID="1" presetClass="entr" presetSubtype="0" fill="hold" grpId="2" nodeType="afterEffect">
                                  <p:stCondLst>
                                    <p:cond delay="0"/>
                                  </p:stCondLst>
                                  <p:iterate type="lt">
                                    <p:tmAbs val="100"/>
                                  </p:iterate>
                                  <p:childTnLst>
                                    <p:set>
                                      <p:cBhvr>
                                        <p:cTn id="75" fill="hold"/>
                                        <p:tgtEl>
                                          <p:spTgt spid="52">
                                            <p:txEl>
                                              <p:pRg st="7" end="7"/>
                                            </p:txEl>
                                          </p:spTgt>
                                        </p:tgtEl>
                                        <p:attrNameLst>
                                          <p:attrName>style.visibility</p:attrName>
                                        </p:attrNameLst>
                                      </p:cBhvr>
                                      <p:to>
                                        <p:strVal val="visible"/>
                                      </p:to>
                                    </p:set>
                                  </p:childTnLst>
                                </p:cTn>
                              </p:par>
                            </p:childTnLst>
                          </p:cTn>
                        </p:par>
                        <p:par>
                          <p:cTn id="76" fill="hold">
                            <p:stCondLst>
                              <p:cond delay="500"/>
                            </p:stCondLst>
                            <p:childTnLst>
                              <p:par>
                                <p:cTn id="77" presetID="1" presetClass="entr" presetSubtype="0" fill="hold" grpId="2" nodeType="afterEffect">
                                  <p:stCondLst>
                                    <p:cond delay="0"/>
                                  </p:stCondLst>
                                  <p:iterate type="lt">
                                    <p:tmAbs val="100"/>
                                  </p:iterate>
                                  <p:childTnLst>
                                    <p:set>
                                      <p:cBhvr>
                                        <p:cTn id="78" fill="hold"/>
                                        <p:tgtEl>
                                          <p:spTgt spid="5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1" build="p" bldLvl="5" animBg="1" advAuto="0"/>
      <p:bldP spid="52" grpId="2" build="p" bldLvl="5"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Iterators"/>
          <p:cNvSpPr txBox="1">
            <a:spLocks noGrp="1"/>
          </p:cNvSpPr>
          <p:nvPr>
            <p:ph type="title"/>
          </p:nvPr>
        </p:nvSpPr>
        <p:spPr>
          <a:prstGeom prst="rect">
            <a:avLst/>
          </a:prstGeom>
        </p:spPr>
        <p:txBody>
          <a:bodyPr/>
          <a:lstStyle/>
          <a:p>
            <a:r>
              <a:t>Iterators</a:t>
            </a:r>
          </a:p>
        </p:txBody>
      </p:sp>
      <p:sp>
        <p:nvSpPr>
          <p:cNvPr id="55" name="Rectangle"/>
          <p:cNvSpPr/>
          <p:nvPr/>
        </p:nvSpPr>
        <p:spPr>
          <a:xfrm>
            <a:off x="7213600" y="1828800"/>
            <a:ext cx="8788400" cy="1879600"/>
          </a:xfrm>
          <a:prstGeom prst="rect">
            <a:avLst/>
          </a:prstGeom>
          <a:solidFill>
            <a:srgbClr val="E5E6E1"/>
          </a:solidFill>
          <a:ln w="38100">
            <a:solidFill>
              <a:srgbClr val="941100"/>
            </a:solidFill>
            <a:miter lim="400000"/>
          </a:ln>
          <a:effectLst>
            <a:outerShdw blurRad="254000" dir="1980000" rotWithShape="0">
              <a:srgbClr val="000000"/>
            </a:outerShdw>
          </a:effectLst>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56" name="Rounded Rectangle"/>
          <p:cNvSpPr/>
          <p:nvPr/>
        </p:nvSpPr>
        <p:spPr>
          <a:xfrm>
            <a:off x="7204808" y="2090274"/>
            <a:ext cx="8445500" cy="488950"/>
          </a:xfrm>
          <a:prstGeom prst="roundRect">
            <a:avLst>
              <a:gd name="adj" fmla="val 42857"/>
            </a:avLst>
          </a:prstGeom>
          <a:solidFill>
            <a:srgbClr val="FFFB00"/>
          </a:solidFill>
          <a:ln w="50800">
            <a:solidFill>
              <a:srgbClr val="FFFB00"/>
            </a:solidFill>
            <a:miter lim="400000"/>
          </a:ln>
          <a:effectLst>
            <a:outerShdw blurRad="152400" dir="1980000" rotWithShape="0">
              <a:srgbClr val="941100"/>
            </a:outerShdw>
          </a:effectLst>
        </p:spPr>
        <p:txBody>
          <a:bodyPr lIns="50800" tIns="50800" rIns="50800" bIns="50800" anchor="ctr"/>
          <a:lstStyle/>
          <a:p>
            <a:pPr>
              <a:defRPr sz="32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57" name="int currentPosition = 1;…"/>
          <p:cNvSpPr/>
          <p:nvPr/>
        </p:nvSpPr>
        <p:spPr>
          <a:xfrm>
            <a:off x="7288779" y="1860550"/>
            <a:ext cx="8648701" cy="1764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marR="457200" algn="l" defTabSz="457200">
              <a:defRPr sz="1800" b="1">
                <a:latin typeface="Courier New"/>
                <a:ea typeface="Courier New"/>
                <a:cs typeface="Courier New"/>
                <a:sym typeface="Courier New"/>
              </a:defRPr>
            </a:pPr>
            <a:r>
              <a:rPr sz="1800" dirty="0">
                <a:solidFill>
                  <a:srgbClr val="C355AF"/>
                </a:solidFill>
              </a:rPr>
              <a:t>int</a:t>
            </a:r>
            <a:r>
              <a:rPr sz="1800" dirty="0"/>
              <a:t> </a:t>
            </a:r>
            <a:r>
              <a:rPr sz="1800" dirty="0" err="1"/>
              <a:t>currentPosition</a:t>
            </a:r>
            <a:r>
              <a:rPr sz="1800" dirty="0"/>
              <a:t> = 1;</a:t>
            </a:r>
          </a:p>
          <a:p>
            <a:pPr marR="457200" algn="l" defTabSz="457200">
              <a:defRPr sz="1800" b="1">
                <a:latin typeface="Courier New"/>
                <a:ea typeface="Courier New"/>
                <a:cs typeface="Courier New"/>
                <a:sym typeface="Courier New"/>
              </a:defRPr>
            </a:pPr>
            <a:r>
              <a:rPr sz="1800" dirty="0">
                <a:solidFill>
                  <a:srgbClr val="C355AF"/>
                </a:solidFill>
              </a:rPr>
              <a:t>while</a:t>
            </a:r>
            <a:r>
              <a:rPr sz="1800" dirty="0"/>
              <a:t> (</a:t>
            </a:r>
            <a:r>
              <a:rPr sz="1800" dirty="0" err="1"/>
              <a:t>currentPosition</a:t>
            </a:r>
            <a:r>
              <a:rPr sz="1800" dirty="0"/>
              <a:t> &lt;= </a:t>
            </a:r>
            <a:r>
              <a:rPr sz="1800" dirty="0" err="1"/>
              <a:t>myList.getLength</a:t>
            </a:r>
            <a:r>
              <a:rPr sz="1800" dirty="0"/>
              <a:t>())</a:t>
            </a:r>
          </a:p>
          <a:p>
            <a:pPr marR="457200" algn="l" defTabSz="457200">
              <a:defRPr sz="1800" b="1">
                <a:latin typeface="Courier New"/>
                <a:ea typeface="Courier New"/>
                <a:cs typeface="Courier New"/>
                <a:sym typeface="Courier New"/>
              </a:defRPr>
            </a:pPr>
            <a:r>
              <a:rPr sz="1800" dirty="0"/>
              <a:t>{</a:t>
            </a:r>
          </a:p>
          <a:p>
            <a:pPr algn="l" defTabSz="457200">
              <a:defRPr sz="1800" b="1">
                <a:latin typeface="Courier New"/>
                <a:ea typeface="Courier New"/>
                <a:cs typeface="Courier New"/>
                <a:sym typeface="Courier New"/>
              </a:defRPr>
            </a:pPr>
            <a:r>
              <a:rPr sz="1800" dirty="0"/>
              <a:t>   std::</a:t>
            </a:r>
            <a:r>
              <a:rPr sz="1800" dirty="0" err="1"/>
              <a:t>cout</a:t>
            </a:r>
            <a:r>
              <a:rPr sz="1800" dirty="0"/>
              <a:t> &lt;&lt; </a:t>
            </a:r>
            <a:r>
              <a:rPr sz="1800" dirty="0" err="1"/>
              <a:t>myList.getEntry</a:t>
            </a:r>
            <a:r>
              <a:rPr sz="1800" dirty="0"/>
              <a:t>(</a:t>
            </a:r>
            <a:r>
              <a:rPr sz="1800" dirty="0" err="1"/>
              <a:t>currentPosition</a:t>
            </a:r>
            <a:r>
              <a:rPr sz="1800" dirty="0"/>
              <a:t>); </a:t>
            </a:r>
            <a:r>
              <a:rPr sz="1800" dirty="0">
                <a:solidFill>
                  <a:srgbClr val="108513"/>
                </a:solidFill>
              </a:rPr>
              <a:t>// O(n)</a:t>
            </a:r>
          </a:p>
          <a:p>
            <a:pPr marR="457200" algn="l" defTabSz="457200">
              <a:defRPr sz="1800" b="1">
                <a:latin typeface="Courier New"/>
                <a:ea typeface="Courier New"/>
                <a:cs typeface="Courier New"/>
                <a:sym typeface="Courier New"/>
              </a:defRPr>
            </a:pPr>
            <a:r>
              <a:rPr sz="1800" dirty="0"/>
              <a:t>   </a:t>
            </a:r>
            <a:r>
              <a:rPr sz="1800" dirty="0" err="1"/>
              <a:t>currentPosition</a:t>
            </a:r>
            <a:r>
              <a:rPr sz="1800" dirty="0"/>
              <a:t>++;</a:t>
            </a:r>
          </a:p>
          <a:p>
            <a:pPr marR="457200" algn="l" defTabSz="457200">
              <a:defRPr sz="1800" b="1">
                <a:solidFill>
                  <a:srgbClr val="3C96AB"/>
                </a:solidFill>
                <a:latin typeface="Courier New"/>
                <a:ea typeface="Courier New"/>
                <a:cs typeface="Courier New"/>
                <a:sym typeface="Courier New"/>
              </a:defRPr>
            </a:pPr>
            <a:r>
              <a:rPr sz="1800" dirty="0">
                <a:solidFill>
                  <a:srgbClr val="000000"/>
                </a:solidFill>
                <a:latin typeface="Times New Roman"/>
                <a:ea typeface="Times New Roman"/>
                <a:cs typeface="Times New Roman"/>
                <a:sym typeface="Times New Roman"/>
              </a:rPr>
              <a:t>}</a:t>
            </a:r>
            <a:r>
              <a:rPr sz="1800" dirty="0">
                <a:solidFill>
                  <a:srgbClr val="108513"/>
                </a:solidFill>
              </a:rPr>
              <a:t>  // end while</a:t>
            </a:r>
          </a:p>
        </p:txBody>
      </p:sp>
      <p:sp>
        <p:nvSpPr>
          <p:cNvPr id="58" name="Rectangle"/>
          <p:cNvSpPr/>
          <p:nvPr/>
        </p:nvSpPr>
        <p:spPr>
          <a:xfrm>
            <a:off x="7213600" y="3911600"/>
            <a:ext cx="8788400" cy="2476500"/>
          </a:xfrm>
          <a:prstGeom prst="rect">
            <a:avLst/>
          </a:prstGeom>
          <a:solidFill>
            <a:srgbClr val="E5E6E1"/>
          </a:solidFill>
          <a:ln w="38100">
            <a:solidFill>
              <a:srgbClr val="941100"/>
            </a:solidFill>
            <a:miter lim="400000"/>
          </a:ln>
          <a:effectLst>
            <a:outerShdw blurRad="254000" dir="1980000" rotWithShape="0">
              <a:srgbClr val="000000"/>
            </a:outerShdw>
          </a:effectLst>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59" name="Rounded Rectangle"/>
          <p:cNvSpPr/>
          <p:nvPr/>
        </p:nvSpPr>
        <p:spPr>
          <a:xfrm>
            <a:off x="7226300" y="3975100"/>
            <a:ext cx="8216900" cy="444500"/>
          </a:xfrm>
          <a:prstGeom prst="roundRect">
            <a:avLst>
              <a:gd name="adj" fmla="val 42857"/>
            </a:avLst>
          </a:prstGeom>
          <a:solidFill>
            <a:srgbClr val="FFFB00"/>
          </a:solidFill>
          <a:ln w="50800">
            <a:solidFill>
              <a:srgbClr val="FFFB00"/>
            </a:solidFill>
            <a:miter lim="400000"/>
          </a:ln>
          <a:effectLst>
            <a:outerShdw blurRad="152400" dir="1980000" rotWithShape="0">
              <a:srgbClr val="941100"/>
            </a:outerShdw>
          </a:effectLst>
        </p:spPr>
        <p:txBody>
          <a:bodyPr lIns="50800" tIns="50800" rIns="50800" bIns="50800" anchor="ctr"/>
          <a:lstStyle/>
          <a:p>
            <a:pPr>
              <a:defRPr sz="32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60" name="LinkedIterator&lt;ItemType&gt; currentIterator = myList.begin();…"/>
          <p:cNvSpPr/>
          <p:nvPr/>
        </p:nvSpPr>
        <p:spPr>
          <a:xfrm>
            <a:off x="7288779" y="3929094"/>
            <a:ext cx="9131301" cy="24590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lnSpc>
                <a:spcPts val="3300"/>
              </a:lnSpc>
              <a:defRPr sz="1800" b="1">
                <a:latin typeface="Courier New"/>
                <a:ea typeface="Courier New"/>
                <a:cs typeface="Courier New"/>
                <a:sym typeface="Courier New"/>
              </a:defRPr>
            </a:pPr>
            <a:r>
              <a:rPr dirty="0" err="1"/>
              <a:t>LinkedIterator</a:t>
            </a:r>
            <a:r>
              <a:rPr dirty="0"/>
              <a:t>&lt;ItemType&gt; </a:t>
            </a:r>
            <a:r>
              <a:rPr dirty="0" err="1"/>
              <a:t>currentIterator</a:t>
            </a:r>
            <a:r>
              <a:rPr dirty="0"/>
              <a:t> = </a:t>
            </a:r>
            <a:r>
              <a:rPr dirty="0" err="1"/>
              <a:t>myList.begin</a:t>
            </a:r>
            <a:r>
              <a:rPr dirty="0"/>
              <a:t>();</a:t>
            </a:r>
          </a:p>
          <a:p>
            <a:pPr algn="l" defTabSz="457200">
              <a:lnSpc>
                <a:spcPts val="3300"/>
              </a:lnSpc>
              <a:defRPr sz="1800" b="1">
                <a:latin typeface="Courier New"/>
                <a:ea typeface="Courier New"/>
                <a:cs typeface="Courier New"/>
                <a:sym typeface="Courier New"/>
              </a:defRPr>
            </a:pPr>
            <a:r>
              <a:rPr dirty="0">
                <a:solidFill>
                  <a:srgbClr val="C355AF"/>
                </a:solidFill>
              </a:rPr>
              <a:t>while</a:t>
            </a:r>
            <a:r>
              <a:rPr dirty="0"/>
              <a:t> (</a:t>
            </a:r>
            <a:r>
              <a:rPr dirty="0" err="1"/>
              <a:t>currentIterator</a:t>
            </a:r>
            <a:r>
              <a:rPr dirty="0"/>
              <a:t> != </a:t>
            </a:r>
            <a:r>
              <a:rPr dirty="0" err="1"/>
              <a:t>myList.end</a:t>
            </a:r>
            <a:r>
              <a:rPr dirty="0"/>
              <a:t>())</a:t>
            </a:r>
          </a:p>
          <a:p>
            <a:pPr algn="l" defTabSz="457200">
              <a:lnSpc>
                <a:spcPts val="3300"/>
              </a:lnSpc>
              <a:defRPr sz="1800" b="1">
                <a:latin typeface="Courier New"/>
                <a:ea typeface="Courier New"/>
                <a:cs typeface="Courier New"/>
                <a:sym typeface="Courier New"/>
              </a:defRPr>
            </a:pPr>
            <a:r>
              <a:rPr dirty="0"/>
              <a:t>{</a:t>
            </a:r>
          </a:p>
          <a:p>
            <a:pPr algn="l" defTabSz="457200">
              <a:defRPr sz="1800" b="1">
                <a:latin typeface="Courier New"/>
                <a:ea typeface="Courier New"/>
                <a:cs typeface="Courier New"/>
                <a:sym typeface="Courier New"/>
              </a:defRPr>
            </a:pPr>
            <a:r>
              <a:rPr dirty="0"/>
              <a:t>   std::</a:t>
            </a:r>
            <a:r>
              <a:rPr dirty="0" err="1"/>
              <a:t>cout</a:t>
            </a:r>
            <a:r>
              <a:rPr dirty="0"/>
              <a:t> &lt;&lt; *</a:t>
            </a:r>
            <a:r>
              <a:rPr dirty="0" err="1"/>
              <a:t>currentIterator</a:t>
            </a:r>
            <a:r>
              <a:rPr dirty="0"/>
              <a:t> </a:t>
            </a:r>
            <a:r>
              <a:rPr dirty="0">
                <a:solidFill>
                  <a:srgbClr val="108513"/>
                </a:solidFill>
              </a:rPr>
              <a:t>// O(1) operation</a:t>
            </a:r>
          </a:p>
          <a:p>
            <a:pPr algn="l" defTabSz="457200">
              <a:lnSpc>
                <a:spcPts val="3300"/>
              </a:lnSpc>
              <a:defRPr sz="1800" b="1">
                <a:latin typeface="Courier New"/>
                <a:ea typeface="Courier New"/>
                <a:cs typeface="Courier New"/>
                <a:sym typeface="Courier New"/>
              </a:defRPr>
            </a:pPr>
            <a:r>
              <a:rPr dirty="0"/>
              <a:t>   ++</a:t>
            </a:r>
            <a:r>
              <a:rPr dirty="0" err="1"/>
              <a:t>currentIterator</a:t>
            </a:r>
            <a:r>
              <a:rPr dirty="0"/>
              <a:t>;</a:t>
            </a:r>
          </a:p>
          <a:p>
            <a:pPr algn="l" defTabSz="457200">
              <a:lnSpc>
                <a:spcPts val="3300"/>
              </a:lnSpc>
              <a:defRPr sz="1800" b="1">
                <a:latin typeface="Courier New"/>
                <a:ea typeface="Courier New"/>
                <a:cs typeface="Courier New"/>
                <a:sym typeface="Courier New"/>
              </a:defRPr>
            </a:pPr>
            <a:r>
              <a:rPr dirty="0"/>
              <a:t>}  </a:t>
            </a:r>
            <a:r>
              <a:rPr dirty="0">
                <a:solidFill>
                  <a:srgbClr val="108513"/>
                </a:solidFill>
              </a:rPr>
              <a:t>// end while</a:t>
            </a:r>
          </a:p>
        </p:txBody>
      </p:sp>
      <p:sp>
        <p:nvSpPr>
          <p:cNvPr id="61" name="myList is a LinkedList…"/>
          <p:cNvSpPr txBox="1">
            <a:spLocks noGrp="1"/>
          </p:cNvSpPr>
          <p:nvPr>
            <p:ph type="body" sz="half" idx="1"/>
          </p:nvPr>
        </p:nvSpPr>
        <p:spPr>
          <a:xfrm>
            <a:off x="127000" y="1562100"/>
            <a:ext cx="6832600" cy="7543800"/>
          </a:xfrm>
          <a:prstGeom prst="rect">
            <a:avLst/>
          </a:prstGeom>
        </p:spPr>
        <p:txBody>
          <a:bodyPr/>
          <a:lstStyle/>
          <a:p>
            <a:pPr>
              <a:buBlip>
                <a:blip r:embed="rId2"/>
              </a:buBlip>
            </a:pPr>
            <a:r>
              <a:rPr>
                <a:latin typeface="Courier New"/>
                <a:ea typeface="Courier New"/>
                <a:cs typeface="Courier New"/>
                <a:sym typeface="Courier New"/>
              </a:rPr>
              <a:t>myList</a:t>
            </a:r>
            <a:r>
              <a:t> is a </a:t>
            </a:r>
            <a:r>
              <a:rPr>
                <a:latin typeface="Courier New"/>
                <a:ea typeface="Courier New"/>
                <a:cs typeface="Courier New"/>
                <a:sym typeface="Courier New"/>
              </a:rPr>
              <a:t>LinkedList</a:t>
            </a:r>
          </a:p>
          <a:p>
            <a:pPr lvl="1">
              <a:buBlip>
                <a:blip r:embed="rId2"/>
              </a:buBlip>
            </a:pPr>
            <a:r>
              <a:t>Each call to </a:t>
            </a:r>
            <a:r>
              <a:rPr b="1">
                <a:latin typeface="Courier New"/>
                <a:ea typeface="Courier New"/>
                <a:cs typeface="Courier New"/>
                <a:sym typeface="Courier New"/>
              </a:rPr>
              <a:t>getEntry</a:t>
            </a:r>
            <a:r>
              <a:t> requires us to count from the first entry to the entry at </a:t>
            </a:r>
            <a:r>
              <a:rPr b="1">
                <a:latin typeface="Courier New"/>
                <a:ea typeface="Courier New"/>
                <a:cs typeface="Courier New"/>
                <a:sym typeface="Courier New"/>
              </a:rPr>
              <a:t>currentPosition</a:t>
            </a:r>
          </a:p>
          <a:p>
            <a:pPr lvl="1">
              <a:buBlip>
                <a:blip r:embed="rId2"/>
              </a:buBlip>
            </a:pPr>
            <a:r>
              <a:t>Displaying entire list in this scenario is </a:t>
            </a:r>
            <a:r>
              <a:rPr b="1">
                <a:latin typeface="Courier New"/>
                <a:ea typeface="Courier New"/>
                <a:cs typeface="Courier New"/>
                <a:sym typeface="Courier New"/>
              </a:rPr>
              <a:t>O(n</a:t>
            </a:r>
            <a:r>
              <a:rPr b="1" baseline="31999">
                <a:latin typeface="Courier New"/>
                <a:ea typeface="Courier New"/>
                <a:cs typeface="Courier New"/>
                <a:sym typeface="Courier New"/>
              </a:rPr>
              <a:t>2</a:t>
            </a:r>
            <a:r>
              <a:rPr b="1">
                <a:latin typeface="Courier New"/>
                <a:ea typeface="Courier New"/>
                <a:cs typeface="Courier New"/>
                <a:sym typeface="Courier New"/>
              </a:rPr>
              <a:t>)</a:t>
            </a:r>
          </a:p>
          <a:p>
            <a:pPr>
              <a:buBlip>
                <a:blip r:embed="rId2"/>
              </a:buBlip>
            </a:pPr>
            <a:r>
              <a:t>An iterator maintains the current position in the list</a:t>
            </a:r>
          </a:p>
          <a:p>
            <a:pPr lvl="1">
              <a:buBlip>
                <a:blip r:embed="rId2"/>
              </a:buBlip>
            </a:pPr>
            <a:r>
              <a:t>Accessing current entry is </a:t>
            </a:r>
            <a:r>
              <a:rPr b="1">
                <a:latin typeface="Courier New"/>
                <a:ea typeface="Courier New"/>
                <a:cs typeface="Courier New"/>
                <a:sym typeface="Courier New"/>
              </a:rPr>
              <a:t>O(1)</a:t>
            </a:r>
          </a:p>
          <a:p>
            <a:pPr lvl="1">
              <a:buBlip>
                <a:blip r:embed="rId2"/>
              </a:buBlip>
            </a:pPr>
            <a:r>
              <a:t>Process entire list is </a:t>
            </a:r>
            <a:r>
              <a:rPr b="1">
                <a:latin typeface="Courier New"/>
                <a:ea typeface="Courier New"/>
                <a:cs typeface="Courier New"/>
                <a:sym typeface="Courier New"/>
              </a:rPr>
              <a:t>O(n)</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0"/>
                                  </p:stCondLst>
                                  <p:iterate>
                                    <p:tmAbs val="0"/>
                                  </p:iterate>
                                  <p:childTnLst>
                                    <p:set>
                                      <p:cBhvr>
                                        <p:cTn id="6" fill="hold"/>
                                        <p:tgtEl>
                                          <p:spTgt spid="55"/>
                                        </p:tgtEl>
                                        <p:attrNameLst>
                                          <p:attrName>style.visibility</p:attrName>
                                        </p:attrNameLst>
                                      </p:cBhvr>
                                      <p:to>
                                        <p:strVal val="visible"/>
                                      </p:to>
                                    </p:set>
                                    <p:anim calcmode="lin" valueType="num">
                                      <p:cBhvr>
                                        <p:cTn id="7" dur="500" fill="hold"/>
                                        <p:tgtEl>
                                          <p:spTgt spid="55"/>
                                        </p:tgtEl>
                                        <p:attrNameLst>
                                          <p:attrName>ppt_x</p:attrName>
                                        </p:attrNameLst>
                                      </p:cBhvr>
                                      <p:tavLst>
                                        <p:tav tm="0">
                                          <p:val>
                                            <p:strVal val="#ppt_x"/>
                                          </p:val>
                                        </p:tav>
                                        <p:tav tm="100000">
                                          <p:val>
                                            <p:strVal val="#ppt_x"/>
                                          </p:val>
                                        </p:tav>
                                      </p:tavLst>
                                    </p:anim>
                                    <p:anim calcmode="lin" valueType="num">
                                      <p:cBhvr>
                                        <p:cTn id="8" dur="500" fill="hold"/>
                                        <p:tgtEl>
                                          <p:spTgt spid="5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 presetClass="entr" presetSubtype="0" fill="hold" grpId="2" nodeType="afterEffect">
                                  <p:stCondLst>
                                    <p:cond delay="0"/>
                                  </p:stCondLst>
                                  <p:iterate type="lt">
                                    <p:tmAbs val="100"/>
                                  </p:iterate>
                                  <p:childTnLst>
                                    <p:set>
                                      <p:cBhvr>
                                        <p:cTn id="11" fill="hold"/>
                                        <p:tgtEl>
                                          <p:spTgt spid="57"/>
                                        </p:tgtEl>
                                        <p:attrNameLst>
                                          <p:attrName>style.visibility</p:attrName>
                                        </p:attrNameLst>
                                      </p:cBhvr>
                                      <p:to>
                                        <p:strVal val="visible"/>
                                      </p:to>
                                    </p:set>
                                  </p:childTnLst>
                                </p:cTn>
                              </p:par>
                            </p:childTnLst>
                          </p:cTn>
                        </p:par>
                        <p:par>
                          <p:cTn id="12" fill="hold">
                            <p:stCondLst>
                              <p:cond delay="500"/>
                            </p:stCondLst>
                            <p:childTnLst>
                              <p:par>
                                <p:cTn id="13" presetID="10" presetClass="entr" fill="hold" grpId="3" nodeType="afterEffect">
                                  <p:stCondLst>
                                    <p:cond delay="0"/>
                                  </p:stCondLst>
                                  <p:iterate>
                                    <p:tmAbs val="0"/>
                                  </p:iterate>
                                  <p:childTnLst>
                                    <p:set>
                                      <p:cBhvr>
                                        <p:cTn id="14" fill="hold"/>
                                        <p:tgtEl>
                                          <p:spTgt spid="61">
                                            <p:bg/>
                                          </p:spTgt>
                                        </p:tgtEl>
                                        <p:attrNameLst>
                                          <p:attrName>style.visibility</p:attrName>
                                        </p:attrNameLst>
                                      </p:cBhvr>
                                      <p:to>
                                        <p:strVal val="visible"/>
                                      </p:to>
                                    </p:set>
                                    <p:animEffect transition="in" filter="fade">
                                      <p:cBhvr>
                                        <p:cTn id="15" dur="500"/>
                                        <p:tgtEl>
                                          <p:spTgt spid="61">
                                            <p:bg/>
                                          </p:spTgt>
                                        </p:tgtEl>
                                      </p:cBhvr>
                                    </p:animEffect>
                                  </p:childTnLst>
                                </p:cTn>
                              </p:par>
                              <p:par>
                                <p:cTn id="16" presetID="10" presetClass="entr" presetSubtype="0" fill="hold" grpId="3" nodeType="withEffect">
                                  <p:stCondLst>
                                    <p:cond delay="0"/>
                                  </p:stCondLst>
                                  <p:iterate>
                                    <p:tmAbs val="0"/>
                                  </p:iterate>
                                  <p:childTnLst>
                                    <p:set>
                                      <p:cBhvr>
                                        <p:cTn id="17" fill="hold"/>
                                        <p:tgtEl>
                                          <p:spTgt spid="61">
                                            <p:txEl>
                                              <p:pRg st="0" end="0"/>
                                            </p:txEl>
                                          </p:spTgt>
                                        </p:tgtEl>
                                        <p:attrNameLst>
                                          <p:attrName>style.visibility</p:attrName>
                                        </p:attrNameLst>
                                      </p:cBhvr>
                                      <p:to>
                                        <p:strVal val="visible"/>
                                      </p:to>
                                    </p:set>
                                    <p:animEffect transition="in" filter="fade">
                                      <p:cBhvr>
                                        <p:cTn id="18" dur="500"/>
                                        <p:tgtEl>
                                          <p:spTgt spid="61">
                                            <p:txEl>
                                              <p:pRg st="0" end="0"/>
                                            </p:txEl>
                                          </p:spTgt>
                                        </p:tgtEl>
                                      </p:cBhvr>
                                    </p:animEffect>
                                  </p:childTnLst>
                                </p:cTn>
                              </p:par>
                            </p:childTnLst>
                          </p:cTn>
                        </p:par>
                        <p:par>
                          <p:cTn id="19" fill="hold">
                            <p:stCondLst>
                              <p:cond delay="1000"/>
                            </p:stCondLst>
                            <p:childTnLst>
                              <p:par>
                                <p:cTn id="20" presetID="10" presetClass="entr" fill="hold" grpId="3" nodeType="afterEffect">
                                  <p:stCondLst>
                                    <p:cond delay="0"/>
                                  </p:stCondLst>
                                  <p:iterate>
                                    <p:tmAbs val="0"/>
                                  </p:iterate>
                                  <p:childTnLst>
                                    <p:set>
                                      <p:cBhvr>
                                        <p:cTn id="21" fill="hold"/>
                                        <p:tgtEl>
                                          <p:spTgt spid="61">
                                            <p:txEl>
                                              <p:pRg st="1" end="1"/>
                                            </p:txEl>
                                          </p:spTgt>
                                        </p:tgtEl>
                                        <p:attrNameLst>
                                          <p:attrName>style.visibility</p:attrName>
                                        </p:attrNameLst>
                                      </p:cBhvr>
                                      <p:to>
                                        <p:strVal val="visible"/>
                                      </p:to>
                                    </p:set>
                                    <p:animEffect transition="in" filter="fade">
                                      <p:cBhvr>
                                        <p:cTn id="22" dur="500"/>
                                        <p:tgtEl>
                                          <p:spTgt spid="61">
                                            <p:txEl>
                                              <p:pRg st="1" end="1"/>
                                            </p:txEl>
                                          </p:spTgt>
                                        </p:tgtEl>
                                      </p:cBhvr>
                                    </p:animEffect>
                                  </p:childTnLst>
                                </p:cTn>
                              </p:par>
                            </p:childTnLst>
                          </p:cTn>
                        </p:par>
                        <p:par>
                          <p:cTn id="23" fill="hold">
                            <p:stCondLst>
                              <p:cond delay="1500"/>
                            </p:stCondLst>
                            <p:childTnLst>
                              <p:par>
                                <p:cTn id="24" presetID="10" presetClass="entr" fill="hold" grpId="3" nodeType="afterEffect">
                                  <p:stCondLst>
                                    <p:cond delay="0"/>
                                  </p:stCondLst>
                                  <p:iterate>
                                    <p:tmAbs val="0"/>
                                  </p:iterate>
                                  <p:childTnLst>
                                    <p:set>
                                      <p:cBhvr>
                                        <p:cTn id="25" fill="hold"/>
                                        <p:tgtEl>
                                          <p:spTgt spid="61">
                                            <p:txEl>
                                              <p:pRg st="2" end="2"/>
                                            </p:txEl>
                                          </p:spTgt>
                                        </p:tgtEl>
                                        <p:attrNameLst>
                                          <p:attrName>style.visibility</p:attrName>
                                        </p:attrNameLst>
                                      </p:cBhvr>
                                      <p:to>
                                        <p:strVal val="visible"/>
                                      </p:to>
                                    </p:set>
                                    <p:animEffect transition="in" filter="fade">
                                      <p:cBhvr>
                                        <p:cTn id="26" dur="500"/>
                                        <p:tgtEl>
                                          <p:spTgt spid="6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grpId="4" nodeType="clickEffect">
                                  <p:stCondLst>
                                    <p:cond delay="0"/>
                                  </p:stCondLst>
                                  <p:iterate>
                                    <p:tmAbs val="0"/>
                                  </p:iterate>
                                  <p:childTnLst>
                                    <p:set>
                                      <p:cBhvr>
                                        <p:cTn id="30" fill="hold"/>
                                        <p:tgtEl>
                                          <p:spTgt spid="56"/>
                                        </p:tgtEl>
                                        <p:attrNameLst>
                                          <p:attrName>style.visibility</p:attrName>
                                        </p:attrNameLst>
                                      </p:cBhvr>
                                      <p:to>
                                        <p:strVal val="visible"/>
                                      </p:to>
                                    </p:set>
                                    <p:animEffect transition="in" filter="fade">
                                      <p:cBhvr>
                                        <p:cTn id="31" dur="500"/>
                                        <p:tgtEl>
                                          <p:spTgt spid="5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fill="hold" grpId="5" nodeType="clickEffect">
                                  <p:stCondLst>
                                    <p:cond delay="0"/>
                                  </p:stCondLst>
                                  <p:iterate>
                                    <p:tmAbs val="0"/>
                                  </p:iterate>
                                  <p:childTnLst>
                                    <p:animEffect transition="out" filter="fade">
                                      <p:cBhvr>
                                        <p:cTn id="35" dur="250" fill="hold"/>
                                        <p:tgtEl>
                                          <p:spTgt spid="56"/>
                                        </p:tgtEl>
                                      </p:cBhvr>
                                    </p:animEffect>
                                    <p:set>
                                      <p:cBhvr>
                                        <p:cTn id="36" fill="hold">
                                          <p:stCondLst>
                                            <p:cond delay="249"/>
                                          </p:stCondLst>
                                        </p:cTn>
                                        <p:tgtEl>
                                          <p:spTgt spid="56"/>
                                        </p:tgtEl>
                                        <p:attrNameLst>
                                          <p:attrName>style.visibility</p:attrName>
                                        </p:attrNameLst>
                                      </p:cBhvr>
                                      <p:to>
                                        <p:strVal val="hidden"/>
                                      </p:to>
                                    </p:set>
                                  </p:childTnLst>
                                </p:cTn>
                              </p:par>
                            </p:childTnLst>
                          </p:cTn>
                        </p:par>
                        <p:par>
                          <p:cTn id="37" fill="hold">
                            <p:stCondLst>
                              <p:cond delay="250"/>
                            </p:stCondLst>
                            <p:childTnLst>
                              <p:par>
                                <p:cTn id="38" presetID="2" presetClass="entr" presetSubtype="4" fill="hold" grpId="6" nodeType="afterEffect">
                                  <p:stCondLst>
                                    <p:cond delay="0"/>
                                  </p:stCondLst>
                                  <p:iterate>
                                    <p:tmAbs val="0"/>
                                  </p:iterate>
                                  <p:childTnLst>
                                    <p:set>
                                      <p:cBhvr>
                                        <p:cTn id="39" fill="hold"/>
                                        <p:tgtEl>
                                          <p:spTgt spid="58"/>
                                        </p:tgtEl>
                                        <p:attrNameLst>
                                          <p:attrName>style.visibility</p:attrName>
                                        </p:attrNameLst>
                                      </p:cBhvr>
                                      <p:to>
                                        <p:strVal val="visible"/>
                                      </p:to>
                                    </p:set>
                                    <p:anim calcmode="lin" valueType="num">
                                      <p:cBhvr>
                                        <p:cTn id="40" dur="500" fill="hold"/>
                                        <p:tgtEl>
                                          <p:spTgt spid="58"/>
                                        </p:tgtEl>
                                        <p:attrNameLst>
                                          <p:attrName>ppt_x</p:attrName>
                                        </p:attrNameLst>
                                      </p:cBhvr>
                                      <p:tavLst>
                                        <p:tav tm="0">
                                          <p:val>
                                            <p:strVal val="#ppt_x"/>
                                          </p:val>
                                        </p:tav>
                                        <p:tav tm="100000">
                                          <p:val>
                                            <p:strVal val="#ppt_x"/>
                                          </p:val>
                                        </p:tav>
                                      </p:tavLst>
                                    </p:anim>
                                    <p:anim calcmode="lin" valueType="num">
                                      <p:cBhvr>
                                        <p:cTn id="41" dur="500" fill="hold"/>
                                        <p:tgtEl>
                                          <p:spTgt spid="58"/>
                                        </p:tgtEl>
                                        <p:attrNameLst>
                                          <p:attrName>ppt_y</p:attrName>
                                        </p:attrNameLst>
                                      </p:cBhvr>
                                      <p:tavLst>
                                        <p:tav tm="0">
                                          <p:val>
                                            <p:strVal val="1+#ppt_h/2"/>
                                          </p:val>
                                        </p:tav>
                                        <p:tav tm="100000">
                                          <p:val>
                                            <p:strVal val="#ppt_y"/>
                                          </p:val>
                                        </p:tav>
                                      </p:tavLst>
                                    </p:anim>
                                  </p:childTnLst>
                                </p:cTn>
                              </p:par>
                            </p:childTnLst>
                          </p:cTn>
                        </p:par>
                        <p:par>
                          <p:cTn id="42" fill="hold">
                            <p:stCondLst>
                              <p:cond delay="750"/>
                            </p:stCondLst>
                            <p:childTnLst>
                              <p:par>
                                <p:cTn id="43" presetID="1" presetClass="entr" presetSubtype="0" fill="hold" grpId="7" nodeType="afterEffect">
                                  <p:stCondLst>
                                    <p:cond delay="0"/>
                                  </p:stCondLst>
                                  <p:iterate type="lt">
                                    <p:tmAbs val="100"/>
                                  </p:iterate>
                                  <p:childTnLst>
                                    <p:set>
                                      <p:cBhvr>
                                        <p:cTn id="44" fill="hold"/>
                                        <p:tgtEl>
                                          <p:spTgt spid="60"/>
                                        </p:tgtEl>
                                        <p:attrNameLst>
                                          <p:attrName>style.visibility</p:attrName>
                                        </p:attrNameLst>
                                      </p:cBhvr>
                                      <p:to>
                                        <p:strVal val="visible"/>
                                      </p:to>
                                    </p:set>
                                  </p:childTnLst>
                                </p:cTn>
                              </p:par>
                            </p:childTnLst>
                          </p:cTn>
                        </p:par>
                        <p:par>
                          <p:cTn id="45" fill="hold">
                            <p:stCondLst>
                              <p:cond delay="750"/>
                            </p:stCondLst>
                            <p:childTnLst>
                              <p:par>
                                <p:cTn id="46" presetID="10" presetClass="entr" fill="hold" grpId="3" nodeType="afterEffect">
                                  <p:stCondLst>
                                    <p:cond delay="0"/>
                                  </p:stCondLst>
                                  <p:iterate>
                                    <p:tmAbs val="0"/>
                                  </p:iterate>
                                  <p:childTnLst>
                                    <p:set>
                                      <p:cBhvr>
                                        <p:cTn id="47" fill="hold"/>
                                        <p:tgtEl>
                                          <p:spTgt spid="61">
                                            <p:txEl>
                                              <p:pRg st="3" end="3"/>
                                            </p:txEl>
                                          </p:spTgt>
                                        </p:tgtEl>
                                        <p:attrNameLst>
                                          <p:attrName>style.visibility</p:attrName>
                                        </p:attrNameLst>
                                      </p:cBhvr>
                                      <p:to>
                                        <p:strVal val="visible"/>
                                      </p:to>
                                    </p:set>
                                    <p:animEffect transition="in" filter="fade">
                                      <p:cBhvr>
                                        <p:cTn id="48" dur="500"/>
                                        <p:tgtEl>
                                          <p:spTgt spid="61">
                                            <p:txEl>
                                              <p:pRg st="3" end="3"/>
                                            </p:txEl>
                                          </p:spTgt>
                                        </p:tgtEl>
                                      </p:cBhvr>
                                    </p:animEffect>
                                  </p:childTnLst>
                                </p:cTn>
                              </p:par>
                            </p:childTnLst>
                          </p:cTn>
                        </p:par>
                        <p:par>
                          <p:cTn id="49" fill="hold">
                            <p:stCondLst>
                              <p:cond delay="1250"/>
                            </p:stCondLst>
                            <p:childTnLst>
                              <p:par>
                                <p:cTn id="50" presetID="10" presetClass="entr" fill="hold" grpId="3" nodeType="afterEffect">
                                  <p:stCondLst>
                                    <p:cond delay="0"/>
                                  </p:stCondLst>
                                  <p:iterate>
                                    <p:tmAbs val="0"/>
                                  </p:iterate>
                                  <p:childTnLst>
                                    <p:set>
                                      <p:cBhvr>
                                        <p:cTn id="51" fill="hold"/>
                                        <p:tgtEl>
                                          <p:spTgt spid="61">
                                            <p:txEl>
                                              <p:pRg st="4" end="4"/>
                                            </p:txEl>
                                          </p:spTgt>
                                        </p:tgtEl>
                                        <p:attrNameLst>
                                          <p:attrName>style.visibility</p:attrName>
                                        </p:attrNameLst>
                                      </p:cBhvr>
                                      <p:to>
                                        <p:strVal val="visible"/>
                                      </p:to>
                                    </p:set>
                                    <p:animEffect transition="in" filter="fade">
                                      <p:cBhvr>
                                        <p:cTn id="52" dur="500"/>
                                        <p:tgtEl>
                                          <p:spTgt spid="61">
                                            <p:txEl>
                                              <p:pRg st="4" end="4"/>
                                            </p:txEl>
                                          </p:spTgt>
                                        </p:tgtEl>
                                      </p:cBhvr>
                                    </p:animEffect>
                                  </p:childTnLst>
                                </p:cTn>
                              </p:par>
                            </p:childTnLst>
                          </p:cTn>
                        </p:par>
                        <p:par>
                          <p:cTn id="53" fill="hold">
                            <p:stCondLst>
                              <p:cond delay="1750"/>
                            </p:stCondLst>
                            <p:childTnLst>
                              <p:par>
                                <p:cTn id="54" presetID="10" presetClass="entr" fill="hold" grpId="3" nodeType="afterEffect">
                                  <p:stCondLst>
                                    <p:cond delay="0"/>
                                  </p:stCondLst>
                                  <p:iterate>
                                    <p:tmAbs val="0"/>
                                  </p:iterate>
                                  <p:childTnLst>
                                    <p:set>
                                      <p:cBhvr>
                                        <p:cTn id="55" fill="hold"/>
                                        <p:tgtEl>
                                          <p:spTgt spid="61">
                                            <p:txEl>
                                              <p:pRg st="5" end="5"/>
                                            </p:txEl>
                                          </p:spTgt>
                                        </p:tgtEl>
                                        <p:attrNameLst>
                                          <p:attrName>style.visibility</p:attrName>
                                        </p:attrNameLst>
                                      </p:cBhvr>
                                      <p:to>
                                        <p:strVal val="visible"/>
                                      </p:to>
                                    </p:set>
                                    <p:animEffect transition="in" filter="fade">
                                      <p:cBhvr>
                                        <p:cTn id="56" dur="500"/>
                                        <p:tgtEl>
                                          <p:spTgt spid="61">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fill="hold" grpId="8" nodeType="clickEffect">
                                  <p:stCondLst>
                                    <p:cond delay="0"/>
                                  </p:stCondLst>
                                  <p:iterate>
                                    <p:tmAbs val="0"/>
                                  </p:iterate>
                                  <p:childTnLst>
                                    <p:set>
                                      <p:cBhvr>
                                        <p:cTn id="60" fill="hold"/>
                                        <p:tgtEl>
                                          <p:spTgt spid="59"/>
                                        </p:tgtEl>
                                        <p:attrNameLst>
                                          <p:attrName>style.visibility</p:attrName>
                                        </p:attrNameLst>
                                      </p:cBhvr>
                                      <p:to>
                                        <p:strVal val="visible"/>
                                      </p:to>
                                    </p:set>
                                    <p:animEffect transition="in" filter="fade">
                                      <p:cBhvr>
                                        <p:cTn id="61" dur="500"/>
                                        <p:tgtEl>
                                          <p:spTgt spid="59"/>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path" presetSubtype="0" accel="50000" decel="50000" fill="hold" nodeType="clickEffect">
                                  <p:stCondLst>
                                    <p:cond delay="0"/>
                                  </p:stCondLst>
                                  <p:childTnLst>
                                    <p:animMotion origin="layout" path="M 0.000000 0.000000 L 0.000085 0.041942" pathEditMode="relative">
                                      <p:cBhvr>
                                        <p:cTn id="65" dur="500" fill="hold"/>
                                        <p:tgtEl>
                                          <p:spTgt spid="59"/>
                                        </p:tgtEl>
                                        <p:attrNameLst>
                                          <p:attrName>ppt_x</p:attrName>
                                          <p:attrName>ppt_y</p:attrName>
                                        </p:attrNameLst>
                                      </p:cBhvr>
                                    </p:animMotion>
                                  </p:childTnLst>
                                </p:cTn>
                              </p:par>
                            </p:childTnLst>
                          </p:cTn>
                        </p:par>
                      </p:childTnLst>
                    </p:cTn>
                  </p:par>
                  <p:par>
                    <p:cTn id="66" fill="hold">
                      <p:stCondLst>
                        <p:cond delay="indefinite"/>
                      </p:stCondLst>
                      <p:childTnLst>
                        <p:par>
                          <p:cTn id="67" fill="hold">
                            <p:stCondLst>
                              <p:cond delay="0"/>
                            </p:stCondLst>
                            <p:childTnLst>
                              <p:par>
                                <p:cTn id="68" presetID="-1" presetClass="path" presetSubtype="0" accel="50000" decel="50000" fill="hold" nodeType="clickEffect">
                                  <p:stCondLst>
                                    <p:cond delay="0"/>
                                  </p:stCondLst>
                                  <p:childTnLst>
                                    <p:animMotion origin="layout" path="M 0.000085 0.041942 L -0.001440 0.112377" pathEditMode="relative">
                                      <p:cBhvr>
                                        <p:cTn id="69" dur="500" fill="hold"/>
                                        <p:tgtEl>
                                          <p:spTgt spid="59"/>
                                        </p:tgtEl>
                                        <p:attrNameLst>
                                          <p:attrName>ppt_x</p:attrName>
                                          <p:attrName>ppt_y</p:attrName>
                                        </p:attrNameLst>
                                      </p:cBhvr>
                                    </p:animMotion>
                                  </p:childTnLst>
                                </p:cTn>
                              </p:par>
                            </p:childTnLst>
                          </p:cTn>
                        </p:par>
                      </p:childTnLst>
                    </p:cTn>
                  </p:par>
                  <p:par>
                    <p:cTn id="70" fill="hold">
                      <p:stCondLst>
                        <p:cond delay="indefinite"/>
                      </p:stCondLst>
                      <p:childTnLst>
                        <p:par>
                          <p:cTn id="71" fill="hold">
                            <p:stCondLst>
                              <p:cond delay="0"/>
                            </p:stCondLst>
                            <p:childTnLst>
                              <p:par>
                                <p:cTn id="72" presetID="-1" presetClass="path" presetSubtype="0" accel="50000" decel="50000" fill="hold" nodeType="clickEffect">
                                  <p:stCondLst>
                                    <p:cond delay="0"/>
                                  </p:stCondLst>
                                  <p:childTnLst>
                                    <p:animMotion origin="layout" path="M -0.001440 0.112377 L -0.001746 0.150817" pathEditMode="relative">
                                      <p:cBhvr>
                                        <p:cTn id="73" dur="500" fill="hold"/>
                                        <p:tgtEl>
                                          <p:spTgt spid="59"/>
                                        </p:tgtEl>
                                        <p:attrNameLst>
                                          <p:attrName>ppt_x</p:attrName>
                                          <p:attrName>ppt_y</p:attrName>
                                        </p:attrNameLst>
                                      </p:cBhvr>
                                    </p:animMotion>
                                  </p:childTnLst>
                                </p:cTn>
                              </p:par>
                            </p:childTnLst>
                          </p:cTn>
                        </p:par>
                      </p:childTnLst>
                    </p:cTn>
                  </p:par>
                  <p:par>
                    <p:cTn id="74" fill="hold">
                      <p:stCondLst>
                        <p:cond delay="indefinite"/>
                      </p:stCondLst>
                      <p:childTnLst>
                        <p:par>
                          <p:cTn id="75" fill="hold">
                            <p:stCondLst>
                              <p:cond delay="0"/>
                            </p:stCondLst>
                            <p:childTnLst>
                              <p:par>
                                <p:cTn id="76" presetID="10" presetClass="exit" fill="hold" grpId="12" nodeType="clickEffect">
                                  <p:stCondLst>
                                    <p:cond delay="0"/>
                                  </p:stCondLst>
                                  <p:iterate>
                                    <p:tmAbs val="0"/>
                                  </p:iterate>
                                  <p:childTnLst>
                                    <p:animEffect transition="out" filter="fade">
                                      <p:cBhvr>
                                        <p:cTn id="77" dur="500" fill="hold"/>
                                        <p:tgtEl>
                                          <p:spTgt spid="59"/>
                                        </p:tgtEl>
                                      </p:cBhvr>
                                    </p:animEffect>
                                    <p:set>
                                      <p:cBhvr>
                                        <p:cTn id="78" fill="hold">
                                          <p:stCondLst>
                                            <p:cond delay="499"/>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1" animBg="1" advAuto="0"/>
      <p:bldP spid="56" grpId="4" animBg="1" advAuto="0"/>
      <p:bldP spid="56" grpId="5" animBg="1" advAuto="0"/>
      <p:bldP spid="57" grpId="2" animBg="1" advAuto="0"/>
      <p:bldP spid="58" grpId="6" animBg="1" advAuto="0"/>
      <p:bldP spid="59" grpId="8" animBg="1" advAuto="0"/>
      <p:bldP spid="59" grpId="12" animBg="1" advAuto="0"/>
      <p:bldP spid="60" grpId="7" animBg="1" advAuto="0"/>
      <p:bldP spid="61" grpId="3" build="p" bldLvl="5"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Iterators"/>
          <p:cNvSpPr txBox="1">
            <a:spLocks noGrp="1"/>
          </p:cNvSpPr>
          <p:nvPr>
            <p:ph type="title"/>
          </p:nvPr>
        </p:nvSpPr>
        <p:spPr>
          <a:prstGeom prst="rect">
            <a:avLst/>
          </a:prstGeom>
        </p:spPr>
        <p:txBody>
          <a:bodyPr/>
          <a:lstStyle/>
          <a:p>
            <a:r>
              <a:t>Iterators</a:t>
            </a:r>
          </a:p>
        </p:txBody>
      </p:sp>
      <p:sp>
        <p:nvSpPr>
          <p:cNvPr id="64" name="Rectangle"/>
          <p:cNvSpPr/>
          <p:nvPr/>
        </p:nvSpPr>
        <p:spPr>
          <a:xfrm>
            <a:off x="139700" y="1638300"/>
            <a:ext cx="10388600" cy="6761988"/>
          </a:xfrm>
          <a:prstGeom prst="rect">
            <a:avLst/>
          </a:prstGeom>
          <a:solidFill>
            <a:srgbClr val="E5E6E1"/>
          </a:solidFill>
          <a:ln w="38100">
            <a:solidFill>
              <a:srgbClr val="941100"/>
            </a:solidFill>
            <a:miter lim="400000"/>
          </a:ln>
          <a:effectLst>
            <a:outerShdw blurRad="266700" dist="50800" dir="1980000" rotWithShape="0">
              <a:srgbClr val="000000"/>
            </a:outerShdw>
          </a:effectLst>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65" name="template&lt;class ItemType&gt;…"/>
          <p:cNvSpPr/>
          <p:nvPr/>
        </p:nvSpPr>
        <p:spPr>
          <a:xfrm>
            <a:off x="342900" y="1619250"/>
            <a:ext cx="10820400" cy="66650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tabLst>
                <a:tab pos="330200" algn="l"/>
              </a:tabLst>
              <a:defRPr sz="1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457200">
              <a:tabLst>
                <a:tab pos="330200" algn="l"/>
              </a:tabLst>
              <a:defRPr sz="1600" b="1">
                <a:latin typeface="Menlo Regular"/>
                <a:ea typeface="Menlo Regular"/>
                <a:cs typeface="Menlo Regular"/>
                <a:sym typeface="Menlo Regular"/>
              </a:defRPr>
            </a:pPr>
            <a:r>
              <a:rPr>
                <a:solidFill>
                  <a:srgbClr val="BB2CA2"/>
                </a:solidFill>
              </a:rPr>
              <a:t>class</a:t>
            </a:r>
            <a:r>
              <a:t> LinkedList;</a:t>
            </a:r>
          </a:p>
          <a:p>
            <a:pPr algn="l" defTabSz="457200">
              <a:tabLst>
                <a:tab pos="330200" algn="l"/>
              </a:tabLst>
              <a:defRPr sz="1600" b="1">
                <a:latin typeface="Menlo Regular"/>
                <a:ea typeface="Menlo Regular"/>
                <a:cs typeface="Menlo Regular"/>
                <a:sym typeface="Menlo Regular"/>
              </a:defRPr>
            </a:pPr>
            <a:endParaRPr/>
          </a:p>
          <a:p>
            <a:pPr algn="l" defTabSz="457200">
              <a:tabLst>
                <a:tab pos="330200" algn="l"/>
              </a:tabLst>
              <a:defRPr sz="1600" b="1">
                <a:latin typeface="Menlo Regular"/>
                <a:ea typeface="Menlo Regular"/>
                <a:cs typeface="Menlo Regular"/>
                <a:sym typeface="Menlo Regular"/>
              </a:defRPr>
            </a:pPr>
            <a:r>
              <a:rPr>
                <a:solidFill>
                  <a:srgbClr val="BB2CA2"/>
                </a:solidFill>
              </a:rPr>
              <a:t>template</a:t>
            </a:r>
            <a:r>
              <a:t> &lt;</a:t>
            </a:r>
            <a:r>
              <a:rPr>
                <a:solidFill>
                  <a:srgbClr val="BB2CA2"/>
                </a:solidFill>
              </a:rPr>
              <a:t>class</a:t>
            </a:r>
            <a:r>
              <a:t> ItemType&gt;</a:t>
            </a:r>
          </a:p>
          <a:p>
            <a:pPr algn="l" defTabSz="457200">
              <a:tabLst>
                <a:tab pos="330200" algn="l"/>
              </a:tabLst>
              <a:defRPr sz="1600" b="1">
                <a:latin typeface="Menlo Regular"/>
                <a:ea typeface="Menlo Regular"/>
                <a:cs typeface="Menlo Regular"/>
                <a:sym typeface="Menlo Regular"/>
              </a:defRPr>
            </a:pPr>
            <a:r>
              <a:rPr>
                <a:solidFill>
                  <a:srgbClr val="BB2CA2"/>
                </a:solidFill>
              </a:rPr>
              <a:t>class</a:t>
            </a:r>
            <a:r>
              <a:t> LinkedIterator</a:t>
            </a:r>
          </a:p>
          <a:p>
            <a:pPr algn="l" defTabSz="457200">
              <a:tabLst>
                <a:tab pos="330200" algn="l"/>
              </a:tabLst>
              <a:defRPr sz="1600" b="1">
                <a:latin typeface="Menlo Regular"/>
                <a:ea typeface="Menlo Regular"/>
                <a:cs typeface="Menlo Regular"/>
                <a:sym typeface="Menlo Regular"/>
              </a:defRPr>
            </a:pPr>
            <a:r>
              <a:t>{</a:t>
            </a:r>
          </a:p>
          <a:p>
            <a:pPr algn="l" defTabSz="457200">
              <a:tabLst>
                <a:tab pos="330200" algn="l"/>
              </a:tabLst>
              <a:defRPr sz="1600" b="1">
                <a:solidFill>
                  <a:srgbClr val="BB2CA2"/>
                </a:solidFill>
                <a:latin typeface="Menlo Regular"/>
                <a:ea typeface="Menlo Regular"/>
                <a:cs typeface="Menlo Regular"/>
                <a:sym typeface="Menlo Regular"/>
              </a:defRPr>
            </a:pPr>
            <a:r>
              <a:t>private</a:t>
            </a:r>
            <a:r>
              <a:rPr>
                <a:solidFill>
                  <a:srgbClr val="000000"/>
                </a:solidFill>
              </a:rPr>
              <a:t>:</a:t>
            </a:r>
          </a:p>
          <a:p>
            <a:pPr algn="l" defTabSz="457200">
              <a:tabLst>
                <a:tab pos="330200" algn="l"/>
              </a:tabLst>
              <a:defRPr sz="1600" b="1">
                <a:latin typeface="Menlo Regular"/>
                <a:ea typeface="Menlo Regular"/>
                <a:cs typeface="Menlo Regular"/>
                <a:sym typeface="Menlo Regular"/>
              </a:defRPr>
            </a:pPr>
            <a:r>
              <a:t>   std::shared_ptr&lt;Node&lt;ItemType&gt;&gt; currentItemPtr;</a:t>
            </a:r>
          </a:p>
          <a:p>
            <a:pPr algn="l" defTabSz="457200">
              <a:tabLst>
                <a:tab pos="330200" algn="l"/>
              </a:tabLst>
              <a:defRPr sz="1600" b="1">
                <a:latin typeface="Menlo Regular"/>
                <a:ea typeface="Menlo Regular"/>
                <a:cs typeface="Menlo Regular"/>
                <a:sym typeface="Menlo Regular"/>
              </a:defRPr>
            </a:pPr>
            <a:r>
              <a:t>   </a:t>
            </a:r>
          </a:p>
          <a:p>
            <a:pPr algn="l" defTabSz="457200">
              <a:tabLst>
                <a:tab pos="330200" algn="l"/>
              </a:tabLst>
              <a:defRPr sz="1600" b="1">
                <a:solidFill>
                  <a:srgbClr val="BB2CA2"/>
                </a:solidFill>
                <a:latin typeface="Menlo Regular"/>
                <a:ea typeface="Menlo Regular"/>
                <a:cs typeface="Menlo Regular"/>
                <a:sym typeface="Menlo Regular"/>
              </a:defRPr>
            </a:pPr>
            <a:r>
              <a:t>public</a:t>
            </a:r>
            <a:r>
              <a:rPr>
                <a:solidFill>
                  <a:srgbClr val="000000"/>
                </a:solidFill>
              </a:rPr>
              <a:t>:</a:t>
            </a:r>
          </a:p>
          <a:p>
            <a:pPr algn="l" defTabSz="297179">
              <a:tabLst>
                <a:tab pos="292100" algn="l"/>
              </a:tabLst>
              <a:defRPr sz="1600">
                <a:solidFill>
                  <a:srgbClr val="4B21B0"/>
                </a:solidFill>
                <a:latin typeface="Arial Monospaced MT Std"/>
                <a:ea typeface="Arial Monospaced MT Std"/>
                <a:cs typeface="Arial Monospaced MT Std"/>
                <a:sym typeface="Arial Monospaced MT Std"/>
              </a:defRPr>
            </a:pPr>
            <a:r>
              <a:rPr>
                <a:solidFill>
                  <a:srgbClr val="000000">
                    <a:alpha val="85000"/>
                  </a:srgbClr>
                </a:solidFill>
              </a:rPr>
              <a:t>   </a:t>
            </a:r>
            <a:r>
              <a:rPr b="1">
                <a:solidFill>
                  <a:srgbClr val="AD3DA4"/>
                </a:solidFill>
                <a:latin typeface="Menlo Regular"/>
                <a:ea typeface="Menlo Regular"/>
                <a:cs typeface="Menlo Regular"/>
                <a:sym typeface="Menlo Regular"/>
              </a:rPr>
              <a:t>typedef</a:t>
            </a:r>
            <a:r>
              <a:rPr b="1">
                <a:solidFill>
                  <a:srgbClr val="000000">
                    <a:alpha val="85000"/>
                  </a:srgbClr>
                </a:solidFill>
                <a:latin typeface="Menlo Regular"/>
                <a:ea typeface="Menlo Regular"/>
                <a:cs typeface="Menlo Regular"/>
                <a:sym typeface="Menlo Regular"/>
              </a:rPr>
              <a:t> </a:t>
            </a:r>
            <a:r>
              <a:rPr b="1">
                <a:latin typeface="Menlo Regular"/>
                <a:ea typeface="Menlo Regular"/>
                <a:cs typeface="Menlo Regular"/>
                <a:sym typeface="Menlo Regular"/>
              </a:rPr>
              <a:t>std</a:t>
            </a:r>
            <a:r>
              <a:rPr b="1">
                <a:solidFill>
                  <a:srgbClr val="000000">
                    <a:alpha val="85000"/>
                  </a:srgbClr>
                </a:solidFill>
                <a:latin typeface="Menlo Regular"/>
                <a:ea typeface="Menlo Regular"/>
                <a:cs typeface="Menlo Regular"/>
                <a:sym typeface="Menlo Regular"/>
              </a:rPr>
              <a:t>::</a:t>
            </a:r>
            <a:r>
              <a:rPr b="1">
                <a:latin typeface="Menlo Regular"/>
                <a:ea typeface="Menlo Regular"/>
                <a:cs typeface="Menlo Regular"/>
                <a:sym typeface="Menlo Regular"/>
              </a:rPr>
              <a:t>forward_iterator_tag</a:t>
            </a:r>
            <a:r>
              <a:rPr b="1">
                <a:solidFill>
                  <a:srgbClr val="000000">
                    <a:alpha val="85000"/>
                  </a:srgbClr>
                </a:solidFill>
                <a:latin typeface="Menlo Regular"/>
                <a:ea typeface="Menlo Regular"/>
                <a:cs typeface="Menlo Regular"/>
                <a:sym typeface="Menlo Regular"/>
              </a:rPr>
              <a:t> </a:t>
            </a:r>
            <a:r>
              <a:rPr b="1">
                <a:solidFill>
                  <a:srgbClr val="03638C"/>
                </a:solidFill>
                <a:latin typeface="Menlo Regular"/>
                <a:ea typeface="Menlo Regular"/>
                <a:cs typeface="Menlo Regular"/>
                <a:sym typeface="Menlo Regular"/>
              </a:rPr>
              <a:t>iterator_category</a:t>
            </a:r>
            <a:r>
              <a:rPr b="1">
                <a:solidFill>
                  <a:srgbClr val="000000">
                    <a:alpha val="85000"/>
                  </a:srgbClr>
                </a:solidFill>
                <a:latin typeface="Menlo Regular"/>
                <a:ea typeface="Menlo Regular"/>
                <a:cs typeface="Menlo Regular"/>
                <a:sym typeface="Menlo Regular"/>
              </a:rPr>
              <a:t>;</a:t>
            </a:r>
          </a:p>
          <a:p>
            <a:pPr algn="l" defTabSz="297179">
              <a:tabLst>
                <a:tab pos="292100" algn="l"/>
              </a:tabLst>
              <a:defRPr sz="1600" b="1">
                <a:solidFill>
                  <a:srgbClr val="03638C"/>
                </a:solidFill>
                <a:latin typeface="Menlo Regular"/>
                <a:ea typeface="Menlo Regular"/>
                <a:cs typeface="Menlo Regular"/>
                <a:sym typeface="Menlo Regular"/>
              </a:defRPr>
            </a:pPr>
            <a:r>
              <a:rPr>
                <a:solidFill>
                  <a:srgbClr val="000000">
                    <a:alpha val="85000"/>
                  </a:srgbClr>
                </a:solidFill>
              </a:rPr>
              <a:t>   </a:t>
            </a:r>
            <a:r>
              <a:rPr>
                <a:solidFill>
                  <a:srgbClr val="AD3DA4"/>
                </a:solidFill>
              </a:rPr>
              <a:t>typedef</a:t>
            </a:r>
            <a:r>
              <a:rPr>
                <a:solidFill>
                  <a:srgbClr val="000000">
                    <a:alpha val="85000"/>
                  </a:srgbClr>
                </a:solidFill>
              </a:rPr>
              <a:t> </a:t>
            </a:r>
            <a:r>
              <a:rPr>
                <a:solidFill>
                  <a:srgbClr val="4B21B0"/>
                </a:solidFill>
              </a:rPr>
              <a:t>std</a:t>
            </a:r>
            <a:r>
              <a:rPr>
                <a:solidFill>
                  <a:srgbClr val="000000">
                    <a:alpha val="85000"/>
                  </a:srgbClr>
                </a:solidFill>
              </a:rPr>
              <a:t>::</a:t>
            </a:r>
            <a:r>
              <a:t>ptrdiff_t</a:t>
            </a:r>
            <a:r>
              <a:rPr>
                <a:solidFill>
                  <a:srgbClr val="000000">
                    <a:alpha val="85000"/>
                  </a:srgbClr>
                </a:solidFill>
              </a:rPr>
              <a:t> </a:t>
            </a:r>
            <a:r>
              <a:t>difference_type</a:t>
            </a:r>
            <a:r>
              <a:rPr>
                <a:solidFill>
                  <a:srgbClr val="000000">
                    <a:alpha val="85000"/>
                  </a:srgbClr>
                </a:solidFill>
              </a:rPr>
              <a:t>;</a:t>
            </a:r>
          </a:p>
          <a:p>
            <a:pPr algn="l" defTabSz="297179">
              <a:tabLst>
                <a:tab pos="292100" algn="l"/>
              </a:tabLst>
              <a:defRPr sz="1600" b="1">
                <a:solidFill>
                  <a:srgbClr val="03638C"/>
                </a:solidFill>
                <a:latin typeface="Menlo Regular"/>
                <a:ea typeface="Menlo Regular"/>
                <a:cs typeface="Menlo Regular"/>
                <a:sym typeface="Menlo Regular"/>
              </a:defRPr>
            </a:pPr>
            <a:r>
              <a:rPr>
                <a:solidFill>
                  <a:srgbClr val="000000">
                    <a:alpha val="85000"/>
                  </a:srgbClr>
                </a:solidFill>
              </a:rPr>
              <a:t>   </a:t>
            </a:r>
            <a:r>
              <a:rPr>
                <a:solidFill>
                  <a:srgbClr val="AD3DA4"/>
                </a:solidFill>
              </a:rPr>
              <a:t>typedef</a:t>
            </a:r>
            <a:r>
              <a:rPr>
                <a:solidFill>
                  <a:srgbClr val="000000">
                    <a:alpha val="85000"/>
                  </a:srgbClr>
                </a:solidFill>
              </a:rPr>
              <a:t> </a:t>
            </a:r>
            <a:r>
              <a:t>ItemType</a:t>
            </a:r>
            <a:r>
              <a:rPr>
                <a:solidFill>
                  <a:srgbClr val="000000">
                    <a:alpha val="85000"/>
                  </a:srgbClr>
                </a:solidFill>
              </a:rPr>
              <a:t> </a:t>
            </a:r>
            <a:r>
              <a:t>value_type</a:t>
            </a:r>
            <a:r>
              <a:rPr>
                <a:solidFill>
                  <a:srgbClr val="000000">
                    <a:alpha val="85000"/>
                  </a:srgbClr>
                </a:solidFill>
              </a:rPr>
              <a:t>;</a:t>
            </a:r>
          </a:p>
          <a:p>
            <a:pPr algn="l" defTabSz="297179">
              <a:tabLst>
                <a:tab pos="292100" algn="l"/>
              </a:tabLst>
              <a:defRPr sz="1600" b="1">
                <a:solidFill>
                  <a:srgbClr val="03638C"/>
                </a:solidFill>
                <a:latin typeface="Menlo Regular"/>
                <a:ea typeface="Menlo Regular"/>
                <a:cs typeface="Menlo Regular"/>
                <a:sym typeface="Menlo Regular"/>
              </a:defRPr>
            </a:pPr>
            <a:r>
              <a:rPr>
                <a:solidFill>
                  <a:srgbClr val="000000">
                    <a:alpha val="85000"/>
                  </a:srgbClr>
                </a:solidFill>
              </a:rPr>
              <a:t>   </a:t>
            </a:r>
            <a:r>
              <a:rPr>
                <a:solidFill>
                  <a:srgbClr val="AD3DA4"/>
                </a:solidFill>
              </a:rPr>
              <a:t>typedef</a:t>
            </a:r>
            <a:r>
              <a:rPr>
                <a:solidFill>
                  <a:srgbClr val="000000">
                    <a:alpha val="85000"/>
                  </a:srgbClr>
                </a:solidFill>
              </a:rPr>
              <a:t> </a:t>
            </a:r>
            <a:r>
              <a:t>ItemType</a:t>
            </a:r>
            <a:r>
              <a:rPr>
                <a:solidFill>
                  <a:srgbClr val="000000">
                    <a:alpha val="85000"/>
                  </a:srgbClr>
                </a:solidFill>
              </a:rPr>
              <a:t>* </a:t>
            </a:r>
            <a:r>
              <a:t>pointer</a:t>
            </a:r>
            <a:r>
              <a:rPr>
                <a:solidFill>
                  <a:srgbClr val="000000">
                    <a:alpha val="85000"/>
                  </a:srgbClr>
                </a:solidFill>
              </a:rPr>
              <a:t>;</a:t>
            </a:r>
          </a:p>
          <a:p>
            <a:pPr algn="l" defTabSz="297179">
              <a:tabLst>
                <a:tab pos="292100" algn="l"/>
              </a:tabLst>
              <a:defRPr sz="1600" b="1">
                <a:solidFill>
                  <a:srgbClr val="03638C"/>
                </a:solidFill>
                <a:latin typeface="Menlo Regular"/>
                <a:ea typeface="Menlo Regular"/>
                <a:cs typeface="Menlo Regular"/>
                <a:sym typeface="Menlo Regular"/>
              </a:defRPr>
            </a:pPr>
            <a:r>
              <a:rPr>
                <a:solidFill>
                  <a:srgbClr val="000000">
                    <a:alpha val="85000"/>
                  </a:srgbClr>
                </a:solidFill>
              </a:rPr>
              <a:t>   </a:t>
            </a:r>
            <a:r>
              <a:rPr>
                <a:solidFill>
                  <a:srgbClr val="AD3DA4"/>
                </a:solidFill>
              </a:rPr>
              <a:t>typedef</a:t>
            </a:r>
            <a:r>
              <a:rPr>
                <a:solidFill>
                  <a:srgbClr val="000000">
                    <a:alpha val="85000"/>
                  </a:srgbClr>
                </a:solidFill>
              </a:rPr>
              <a:t> </a:t>
            </a:r>
            <a:r>
              <a:t>ItemType</a:t>
            </a:r>
            <a:r>
              <a:rPr>
                <a:solidFill>
                  <a:srgbClr val="000000">
                    <a:alpha val="85000"/>
                  </a:srgbClr>
                </a:solidFill>
              </a:rPr>
              <a:t>&amp; </a:t>
            </a:r>
            <a:r>
              <a:t>reference</a:t>
            </a:r>
            <a:r>
              <a:rPr>
                <a:solidFill>
                  <a:srgbClr val="000000">
                    <a:alpha val="85000"/>
                  </a:srgbClr>
                </a:solidFill>
              </a:rPr>
              <a:t>;</a:t>
            </a:r>
          </a:p>
          <a:p>
            <a:pPr algn="l" defTabSz="297179">
              <a:tabLst>
                <a:tab pos="292100" algn="l"/>
              </a:tabLst>
              <a:defRPr sz="1600" b="1">
                <a:solidFill>
                  <a:srgbClr val="03638C"/>
                </a:solidFill>
                <a:latin typeface="Menlo Regular"/>
                <a:ea typeface="Menlo Regular"/>
                <a:cs typeface="Menlo Regular"/>
                <a:sym typeface="Menlo Regular"/>
              </a:defRPr>
            </a:pPr>
            <a:endParaRPr>
              <a:solidFill>
                <a:srgbClr val="000000">
                  <a:alpha val="85000"/>
                </a:srgbClr>
              </a:solidFill>
            </a:endParaRPr>
          </a:p>
          <a:p>
            <a:pPr algn="l" defTabSz="457200">
              <a:tabLst>
                <a:tab pos="330200" algn="l"/>
              </a:tabLst>
              <a:defRPr sz="1600" b="1">
                <a:latin typeface="Menlo Regular"/>
                <a:ea typeface="Menlo Regular"/>
                <a:cs typeface="Menlo Regular"/>
                <a:sym typeface="Menlo Regular"/>
              </a:defRPr>
            </a:pPr>
            <a:r>
              <a:t>   LinkedIterator(std::shared_ptr&lt;Node&lt;ItemType&gt;&gt; nodePtr =</a:t>
            </a:r>
            <a:r>
              <a:rPr>
                <a:solidFill>
                  <a:srgbClr val="BB2CA2"/>
                </a:solidFill>
              </a:rPr>
              <a:t> nullptr</a:t>
            </a:r>
            <a:r>
              <a:t>);</a:t>
            </a:r>
          </a:p>
          <a:p>
            <a:pPr algn="l" defTabSz="457200">
              <a:tabLst>
                <a:tab pos="330200" algn="l"/>
              </a:tabLst>
              <a:defRPr sz="1600" b="1">
                <a:latin typeface="Menlo Regular"/>
                <a:ea typeface="Menlo Regular"/>
                <a:cs typeface="Menlo Regular"/>
                <a:sym typeface="Menlo Regular"/>
              </a:defRPr>
            </a:pPr>
            <a:r>
              <a:t>   </a:t>
            </a:r>
          </a:p>
          <a:p>
            <a:pPr algn="l" defTabSz="457200">
              <a:tabLst>
                <a:tab pos="330200" algn="l"/>
              </a:tabLst>
              <a:defRPr sz="1600" b="1">
                <a:latin typeface="Menlo Regular"/>
                <a:ea typeface="Menlo Regular"/>
                <a:cs typeface="Menlo Regular"/>
                <a:sym typeface="Menlo Regular"/>
              </a:defRPr>
            </a:pPr>
            <a:r>
              <a:t>   </a:t>
            </a:r>
            <a:r>
              <a:rPr>
                <a:solidFill>
                  <a:srgbClr val="BB2CA2"/>
                </a:solidFill>
              </a:rPr>
              <a:t>const</a:t>
            </a:r>
            <a:r>
              <a:t> ItemType </a:t>
            </a:r>
            <a:r>
              <a:rPr>
                <a:solidFill>
                  <a:srgbClr val="BB2CA2"/>
                </a:solidFill>
              </a:rPr>
              <a:t>operator</a:t>
            </a:r>
            <a:r>
              <a:t>*();</a:t>
            </a:r>
          </a:p>
          <a:p>
            <a:pPr algn="l" defTabSz="457200">
              <a:tabLst>
                <a:tab pos="330200" algn="l"/>
              </a:tabLst>
              <a:defRPr sz="1600" b="1">
                <a:latin typeface="Menlo Regular"/>
                <a:ea typeface="Menlo Regular"/>
                <a:cs typeface="Menlo Regular"/>
                <a:sym typeface="Menlo Regular"/>
              </a:defRPr>
            </a:pPr>
            <a:endParaRPr/>
          </a:p>
          <a:p>
            <a:pPr algn="l" defTabSz="457200">
              <a:tabLst>
                <a:tab pos="330200" algn="l"/>
              </a:tabLst>
              <a:defRPr sz="1600" b="1">
                <a:latin typeface="Menlo Regular"/>
                <a:ea typeface="Menlo Regular"/>
                <a:cs typeface="Menlo Regular"/>
                <a:sym typeface="Menlo Regular"/>
              </a:defRPr>
            </a:pPr>
            <a:r>
              <a:t>   LinkedIterator&lt;ItemType&gt; </a:t>
            </a:r>
            <a:r>
              <a:rPr>
                <a:solidFill>
                  <a:srgbClr val="BB2CA2"/>
                </a:solidFill>
              </a:rPr>
              <a:t>operator</a:t>
            </a:r>
            <a:r>
              <a:t>++();</a:t>
            </a:r>
          </a:p>
          <a:p>
            <a:pPr algn="l" defTabSz="457200">
              <a:tabLst>
                <a:tab pos="330200" algn="l"/>
              </a:tabLst>
              <a:defRPr sz="1600" b="1">
                <a:latin typeface="Menlo Regular"/>
                <a:ea typeface="Menlo Regular"/>
                <a:cs typeface="Menlo Regular"/>
                <a:sym typeface="Menlo Regular"/>
              </a:defRPr>
            </a:pPr>
            <a:endParaRPr/>
          </a:p>
          <a:p>
            <a:pPr algn="l" defTabSz="457200">
              <a:tabLst>
                <a:tab pos="330200" algn="l"/>
              </a:tabLst>
              <a:defRPr sz="1600" b="1">
                <a:latin typeface="Menlo Regular"/>
                <a:ea typeface="Menlo Regular"/>
                <a:cs typeface="Menlo Regular"/>
                <a:sym typeface="Menlo Regular"/>
              </a:defRPr>
            </a:pPr>
            <a:r>
              <a:t>   </a:t>
            </a:r>
            <a:r>
              <a:rPr>
                <a:solidFill>
                  <a:srgbClr val="BB2CA2"/>
                </a:solidFill>
              </a:rPr>
              <a:t>bool</a:t>
            </a:r>
            <a:r>
              <a:t> </a:t>
            </a:r>
            <a:r>
              <a:rPr>
                <a:solidFill>
                  <a:srgbClr val="BB2CA2"/>
                </a:solidFill>
              </a:rPr>
              <a:t>operator</a:t>
            </a:r>
            <a:r>
              <a:t>==(</a:t>
            </a:r>
            <a:r>
              <a:rPr>
                <a:solidFill>
                  <a:srgbClr val="BB2CA2"/>
                </a:solidFill>
              </a:rPr>
              <a:t>const</a:t>
            </a:r>
            <a:r>
              <a:t> LinkedIterator&lt;ItemType&gt;&amp; rightHandSide) </a:t>
            </a:r>
            <a:r>
              <a:rPr>
                <a:solidFill>
                  <a:srgbClr val="BB2CA2"/>
                </a:solidFill>
              </a:rPr>
              <a:t>const</a:t>
            </a:r>
            <a:r>
              <a:t>;</a:t>
            </a:r>
          </a:p>
          <a:p>
            <a:pPr algn="l" defTabSz="457200">
              <a:tabLst>
                <a:tab pos="330200" algn="l"/>
              </a:tabLst>
              <a:defRPr sz="1600" b="1">
                <a:latin typeface="Menlo Regular"/>
                <a:ea typeface="Menlo Regular"/>
                <a:cs typeface="Menlo Regular"/>
                <a:sym typeface="Menlo Regular"/>
              </a:defRPr>
            </a:pPr>
            <a:endParaRPr/>
          </a:p>
          <a:p>
            <a:pPr algn="l" defTabSz="457200">
              <a:tabLst>
                <a:tab pos="330200" algn="l"/>
              </a:tabLst>
              <a:defRPr sz="1600" b="1">
                <a:latin typeface="Menlo Regular"/>
                <a:ea typeface="Menlo Regular"/>
                <a:cs typeface="Menlo Regular"/>
                <a:sym typeface="Menlo Regular"/>
              </a:defRPr>
            </a:pPr>
            <a:r>
              <a:t>   </a:t>
            </a:r>
            <a:r>
              <a:rPr>
                <a:solidFill>
                  <a:srgbClr val="BB2CA2"/>
                </a:solidFill>
              </a:rPr>
              <a:t>bool</a:t>
            </a:r>
            <a:r>
              <a:t> </a:t>
            </a:r>
            <a:r>
              <a:rPr>
                <a:solidFill>
                  <a:srgbClr val="BB2CA2"/>
                </a:solidFill>
              </a:rPr>
              <a:t>operator</a:t>
            </a:r>
            <a:r>
              <a:t>!=(</a:t>
            </a:r>
            <a:r>
              <a:rPr>
                <a:solidFill>
                  <a:srgbClr val="BB2CA2"/>
                </a:solidFill>
              </a:rPr>
              <a:t>const</a:t>
            </a:r>
            <a:r>
              <a:t> LinkedIterator&lt;ItemType&gt;&amp; rightHandSide) </a:t>
            </a:r>
            <a:r>
              <a:rPr>
                <a:solidFill>
                  <a:srgbClr val="BB2CA2"/>
                </a:solidFill>
              </a:rPr>
              <a:t>const</a:t>
            </a:r>
            <a:r>
              <a:t>;</a:t>
            </a:r>
          </a:p>
          <a:p>
            <a:pPr algn="l" defTabSz="457200">
              <a:tabLst>
                <a:tab pos="330200" algn="l"/>
              </a:tabLst>
              <a:defRPr sz="1600" b="1">
                <a:latin typeface="Menlo Regular"/>
                <a:ea typeface="Menlo Regular"/>
                <a:cs typeface="Menlo Regular"/>
                <a:sym typeface="Menlo Regular"/>
              </a:defRPr>
            </a:pPr>
            <a:endParaRPr/>
          </a:p>
          <a:p>
            <a:pPr algn="l" defTabSz="457200">
              <a:tabLst>
                <a:tab pos="330200" algn="l"/>
              </a:tabLst>
              <a:defRPr sz="1600" b="1">
                <a:solidFill>
                  <a:srgbClr val="008400"/>
                </a:solidFill>
                <a:latin typeface="Menlo Regular"/>
                <a:ea typeface="Menlo Regular"/>
                <a:cs typeface="Menlo Regular"/>
                <a:sym typeface="Menlo Regular"/>
              </a:defRPr>
            </a:pPr>
            <a:r>
              <a:rPr>
                <a:solidFill>
                  <a:srgbClr val="000000"/>
                </a:solidFill>
              </a:rPr>
              <a:t>}; </a:t>
            </a:r>
            <a:r>
              <a:t>// end LinkedIterator</a:t>
            </a:r>
          </a:p>
        </p:txBody>
      </p:sp>
      <p:sp>
        <p:nvSpPr>
          <p:cNvPr id="66" name="LinkedIterator.h"/>
          <p:cNvSpPr/>
          <p:nvPr/>
        </p:nvSpPr>
        <p:spPr>
          <a:xfrm>
            <a:off x="7038848" y="8019971"/>
            <a:ext cx="3276600" cy="584200"/>
          </a:xfrm>
          <a:prstGeom prst="roundRect">
            <a:avLst>
              <a:gd name="adj" fmla="val 19283"/>
            </a:avLst>
          </a:prstGeom>
          <a:solidFill>
            <a:srgbClr val="FFFB00"/>
          </a:solidFill>
          <a:ln w="38100">
            <a:solidFill>
              <a:srgbClr val="5E5E5E"/>
            </a:solidFill>
            <a:miter lim="400000"/>
          </a:ln>
          <a:effectLst>
            <a:outerShdw blurRad="1778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400" b="1">
                <a:effectLst>
                  <a:outerShdw blurRad="38100" dist="12700" dir="5400000" rotWithShape="0">
                    <a:srgbClr val="000000">
                      <a:alpha val="50000"/>
                    </a:srgbClr>
                  </a:outerShdw>
                </a:effectLst>
                <a:latin typeface="Courier New"/>
                <a:ea typeface="Courier New"/>
                <a:cs typeface="Courier New"/>
                <a:sym typeface="Courier New"/>
              </a:defRPr>
            </a:lvl1pPr>
          </a:lstStyle>
          <a:p>
            <a:r>
              <a:rPr dirty="0" err="1"/>
              <a:t>LinkedIterator.h</a:t>
            </a:r>
            <a:endParaRPr dirty="0"/>
          </a:p>
        </p:txBody>
      </p:sp>
      <p:sp>
        <p:nvSpPr>
          <p:cNvPr id="67" name="Input iterator…"/>
          <p:cNvSpPr/>
          <p:nvPr/>
        </p:nvSpPr>
        <p:spPr>
          <a:xfrm>
            <a:off x="10922000" y="1807190"/>
            <a:ext cx="5080000" cy="1579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R="457200" algn="l" defTabSz="457200">
              <a:defRPr sz="2400" b="1">
                <a:solidFill>
                  <a:srgbClr val="941100"/>
                </a:solidFill>
                <a:latin typeface="Times New Roman"/>
                <a:ea typeface="Times New Roman"/>
                <a:cs typeface="Times New Roman"/>
                <a:sym typeface="Times New Roman"/>
              </a:defRPr>
            </a:pPr>
            <a:r>
              <a:rPr dirty="0"/>
              <a:t>Input iterator</a:t>
            </a:r>
          </a:p>
          <a:p>
            <a:pPr marR="457200" algn="l" defTabSz="457200">
              <a:defRPr sz="2400" b="1">
                <a:solidFill>
                  <a:srgbClr val="C355AF"/>
                </a:solidFill>
                <a:latin typeface="Courier New"/>
                <a:ea typeface="Courier New"/>
                <a:cs typeface="Courier New"/>
                <a:sym typeface="Courier New"/>
              </a:defRPr>
            </a:pPr>
            <a:r>
              <a:rPr dirty="0" err="1"/>
              <a:t>input_iterator_tag</a:t>
            </a:r>
            <a:endParaRPr dirty="0"/>
          </a:p>
          <a:p>
            <a:pPr marR="457200" lvl="1" indent="457200" algn="l" defTabSz="457200">
              <a:defRPr sz="2400" b="1">
                <a:latin typeface="Times New Roman"/>
                <a:ea typeface="Times New Roman"/>
                <a:cs typeface="Times New Roman"/>
                <a:sym typeface="Times New Roman"/>
              </a:defRPr>
            </a:pPr>
            <a:r>
              <a:rPr dirty="0"/>
              <a:t>Equality/inequality </a:t>
            </a:r>
            <a:r>
              <a:rPr dirty="0">
                <a:latin typeface="Courier New"/>
                <a:ea typeface="Courier New"/>
                <a:cs typeface="Courier New"/>
                <a:sym typeface="Courier New"/>
              </a:rPr>
              <a:t>(==, !=</a:t>
            </a:r>
            <a:r>
              <a:rPr dirty="0"/>
              <a:t>), </a:t>
            </a:r>
          </a:p>
          <a:p>
            <a:pPr marR="457200" lvl="1" indent="457200" algn="l" defTabSz="457200">
              <a:defRPr sz="2400" b="1">
                <a:latin typeface="Times New Roman"/>
                <a:ea typeface="Times New Roman"/>
                <a:cs typeface="Times New Roman"/>
                <a:sym typeface="Times New Roman"/>
              </a:defRPr>
            </a:pPr>
            <a:r>
              <a:rPr dirty="0"/>
              <a:t>access collection entry (</a:t>
            </a:r>
            <a:r>
              <a:rPr dirty="0">
                <a:latin typeface="Courier New"/>
                <a:ea typeface="Courier New"/>
                <a:cs typeface="Courier New"/>
                <a:sym typeface="Courier New"/>
              </a:rPr>
              <a:t>*</a:t>
            </a:r>
            <a:r>
              <a:rPr dirty="0"/>
              <a:t>)</a:t>
            </a:r>
          </a:p>
        </p:txBody>
      </p:sp>
      <p:sp>
        <p:nvSpPr>
          <p:cNvPr id="68" name="Output iterator…"/>
          <p:cNvSpPr/>
          <p:nvPr/>
        </p:nvSpPr>
        <p:spPr>
          <a:xfrm>
            <a:off x="10922000" y="3650759"/>
            <a:ext cx="5626100" cy="52732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R="457200" algn="l" defTabSz="457200">
              <a:defRPr sz="2400" b="1">
                <a:solidFill>
                  <a:srgbClr val="941100"/>
                </a:solidFill>
                <a:latin typeface="Times New Roman"/>
                <a:ea typeface="Times New Roman"/>
                <a:cs typeface="Times New Roman"/>
                <a:sym typeface="Times New Roman"/>
              </a:defRPr>
            </a:pPr>
            <a:r>
              <a:rPr dirty="0"/>
              <a:t>Output iterator</a:t>
            </a:r>
          </a:p>
          <a:p>
            <a:pPr marR="457200" algn="l" defTabSz="457200">
              <a:defRPr sz="2400" b="1">
                <a:solidFill>
                  <a:srgbClr val="C355AF"/>
                </a:solidFill>
                <a:latin typeface="Courier New"/>
                <a:ea typeface="Courier New"/>
                <a:cs typeface="Courier New"/>
                <a:sym typeface="Courier New"/>
              </a:defRPr>
            </a:pPr>
            <a:r>
              <a:rPr dirty="0" err="1"/>
              <a:t>output_iterator_tag</a:t>
            </a:r>
            <a:endParaRPr dirty="0"/>
          </a:p>
          <a:p>
            <a:pPr marR="457200" lvl="3" indent="0" algn="l" defTabSz="457200">
              <a:defRPr sz="2400" b="1">
                <a:latin typeface="Times New Roman"/>
                <a:ea typeface="Times New Roman"/>
                <a:cs typeface="Times New Roman"/>
                <a:sym typeface="Times New Roman"/>
              </a:defRPr>
            </a:pPr>
            <a:r>
              <a:rPr dirty="0"/>
              <a:t>	Change a collection entry (</a:t>
            </a:r>
            <a:r>
              <a:rPr dirty="0">
                <a:latin typeface="Courier New"/>
                <a:ea typeface="Courier New"/>
                <a:cs typeface="Courier New"/>
                <a:sym typeface="Courier New"/>
              </a:rPr>
              <a:t>*</a:t>
            </a:r>
            <a:r>
              <a:rPr dirty="0"/>
              <a:t>)</a:t>
            </a:r>
          </a:p>
          <a:p>
            <a:pPr marR="457200" algn="l" defTabSz="457200">
              <a:defRPr sz="2400" b="1">
                <a:latin typeface="Times New Roman"/>
                <a:ea typeface="Times New Roman"/>
                <a:cs typeface="Times New Roman"/>
                <a:sym typeface="Times New Roman"/>
              </a:defRPr>
            </a:pPr>
            <a:endParaRPr dirty="0"/>
          </a:p>
          <a:p>
            <a:pPr marR="457200" algn="l" defTabSz="457200">
              <a:defRPr sz="2400" b="1">
                <a:solidFill>
                  <a:srgbClr val="941100"/>
                </a:solidFill>
                <a:latin typeface="Times New Roman"/>
                <a:ea typeface="Times New Roman"/>
                <a:cs typeface="Times New Roman"/>
                <a:sym typeface="Times New Roman"/>
              </a:defRPr>
            </a:pPr>
            <a:r>
              <a:rPr dirty="0"/>
              <a:t>Forward iterator</a:t>
            </a:r>
          </a:p>
          <a:p>
            <a:pPr marR="457200" algn="l" defTabSz="457200">
              <a:defRPr sz="2400" b="1">
                <a:solidFill>
                  <a:srgbClr val="C355AF"/>
                </a:solidFill>
                <a:latin typeface="Courier New"/>
                <a:ea typeface="Courier New"/>
                <a:cs typeface="Courier New"/>
                <a:sym typeface="Courier New"/>
              </a:defRPr>
            </a:pPr>
            <a:r>
              <a:rPr dirty="0" err="1"/>
              <a:t>forward_iterator_tag</a:t>
            </a:r>
            <a:endParaRPr dirty="0"/>
          </a:p>
          <a:p>
            <a:pPr marR="457200" algn="l" defTabSz="457200">
              <a:defRPr sz="2400" b="1">
                <a:latin typeface="Times New Roman"/>
                <a:ea typeface="Times New Roman"/>
                <a:cs typeface="Times New Roman"/>
                <a:sym typeface="Times New Roman"/>
              </a:defRPr>
            </a:pPr>
            <a:r>
              <a:rPr dirty="0"/>
              <a:t>Same as the input and output iterators and has a default constructor</a:t>
            </a:r>
          </a:p>
          <a:p>
            <a:pPr marR="457200" algn="l" defTabSz="457200">
              <a:defRPr sz="2400" b="1">
                <a:latin typeface="Times New Roman"/>
                <a:ea typeface="Times New Roman"/>
                <a:cs typeface="Times New Roman"/>
                <a:sym typeface="Times New Roman"/>
              </a:defRPr>
            </a:pPr>
            <a:endParaRPr dirty="0"/>
          </a:p>
          <a:p>
            <a:pPr marR="457200" algn="l" defTabSz="457200">
              <a:defRPr sz="2400" b="1">
                <a:solidFill>
                  <a:srgbClr val="941100"/>
                </a:solidFill>
                <a:latin typeface="Times New Roman"/>
                <a:ea typeface="Times New Roman"/>
                <a:cs typeface="Times New Roman"/>
                <a:sym typeface="Times New Roman"/>
              </a:defRPr>
            </a:pPr>
            <a:r>
              <a:rPr dirty="0"/>
              <a:t>Bidirectional iterator</a:t>
            </a:r>
          </a:p>
          <a:p>
            <a:pPr marR="457200" algn="l" defTabSz="457200">
              <a:defRPr sz="2400" b="1">
                <a:solidFill>
                  <a:srgbClr val="C355AF"/>
                </a:solidFill>
                <a:latin typeface="Courier New"/>
                <a:ea typeface="Courier New"/>
                <a:cs typeface="Courier New"/>
                <a:sym typeface="Courier New"/>
              </a:defRPr>
            </a:pPr>
            <a:r>
              <a:rPr dirty="0" err="1"/>
              <a:t>bidirectional_iterator_tag</a:t>
            </a:r>
            <a:endParaRPr dirty="0"/>
          </a:p>
          <a:p>
            <a:pPr marR="457200" algn="l" defTabSz="457200">
              <a:defRPr sz="2400" b="1">
                <a:latin typeface="Times New Roman"/>
                <a:ea typeface="Times New Roman"/>
                <a:cs typeface="Times New Roman"/>
                <a:sym typeface="Times New Roman"/>
              </a:defRPr>
            </a:pPr>
            <a:r>
              <a:rPr dirty="0"/>
              <a:t>Same as the forward iterator, but also can traverse the collection backward (</a:t>
            </a:r>
            <a:r>
              <a:rPr dirty="0">
                <a:latin typeface="Courier New"/>
                <a:ea typeface="Courier New"/>
                <a:cs typeface="Courier New"/>
                <a:sym typeface="Courier New"/>
              </a:rPr>
              <a:t>--</a:t>
            </a:r>
            <a:r>
              <a:rPr dirty="0"/>
              <a:t>)</a:t>
            </a:r>
          </a:p>
        </p:txBody>
      </p:sp>
    </p:spTree>
  </p:cSld>
  <p:clrMapOvr>
    <a:masterClrMapping/>
  </p:clrMapOvr>
  <mc:AlternateContent xmlns:mc="http://schemas.openxmlformats.org/markup-compatibility/2006" xmlns:p14="http://schemas.microsoft.com/office/powerpoint/2010/main">
    <mc:Choice Requires="p14">
      <p:transition advClick="0" advTm="0">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1" nodeType="afterEffect">
                                  <p:stCondLst>
                                    <p:cond delay="300"/>
                                  </p:stCondLst>
                                  <p:iterate>
                                    <p:tmAbs val="0"/>
                                  </p:iterate>
                                  <p:childTnLst>
                                    <p:set>
                                      <p:cBhvr>
                                        <p:cTn id="6" fill="hold"/>
                                        <p:tgtEl>
                                          <p:spTgt spid="64"/>
                                        </p:tgtEl>
                                        <p:attrNameLst>
                                          <p:attrName>style.visibility</p:attrName>
                                        </p:attrNameLst>
                                      </p:cBhvr>
                                      <p:to>
                                        <p:strVal val="visible"/>
                                      </p:to>
                                    </p:set>
                                    <p:anim calcmode="lin" valueType="num">
                                      <p:cBhvr>
                                        <p:cTn id="7" dur="500" fill="hold"/>
                                        <p:tgtEl>
                                          <p:spTgt spid="64"/>
                                        </p:tgtEl>
                                        <p:attrNameLst>
                                          <p:attrName>ppt_x</p:attrName>
                                        </p:attrNameLst>
                                      </p:cBhvr>
                                      <p:tavLst>
                                        <p:tav tm="0">
                                          <p:val>
                                            <p:strVal val="#ppt_x"/>
                                          </p:val>
                                        </p:tav>
                                        <p:tav tm="100000">
                                          <p:val>
                                            <p:strVal val="#ppt_x"/>
                                          </p:val>
                                        </p:tav>
                                      </p:tavLst>
                                    </p:anim>
                                    <p:anim calcmode="lin" valueType="num">
                                      <p:cBhvr>
                                        <p:cTn id="8" dur="500" fill="hold"/>
                                        <p:tgtEl>
                                          <p:spTgt spid="64"/>
                                        </p:tgtEl>
                                        <p:attrNameLst>
                                          <p:attrName>ppt_y</p:attrName>
                                        </p:attrNameLst>
                                      </p:cBhvr>
                                      <p:tavLst>
                                        <p:tav tm="0">
                                          <p:val>
                                            <p:strVal val="1+#ppt_h/2"/>
                                          </p:val>
                                        </p:tav>
                                        <p:tav tm="100000">
                                          <p:val>
                                            <p:strVal val="#ppt_y"/>
                                          </p:val>
                                        </p:tav>
                                      </p:tavLst>
                                    </p:anim>
                                  </p:childTnLst>
                                </p:cTn>
                              </p:par>
                            </p:childTnLst>
                          </p:cTn>
                        </p:par>
                        <p:par>
                          <p:cTn id="9" fill="hold">
                            <p:stCondLst>
                              <p:cond delay="800"/>
                            </p:stCondLst>
                            <p:childTnLst>
                              <p:par>
                                <p:cTn id="10" presetID="1" presetClass="entr" presetSubtype="0" fill="hold" grpId="2" nodeType="afterEffect">
                                  <p:stCondLst>
                                    <p:cond delay="300"/>
                                  </p:stCondLst>
                                  <p:iterate type="lt">
                                    <p:tmAbs val="100"/>
                                  </p:iterate>
                                  <p:childTnLst>
                                    <p:set>
                                      <p:cBhvr>
                                        <p:cTn id="11" fill="hold"/>
                                        <p:tgtEl>
                                          <p:spTgt spid="65"/>
                                        </p:tgtEl>
                                        <p:attrNameLst>
                                          <p:attrName>style.visibility</p:attrName>
                                        </p:attrNameLst>
                                      </p:cBhvr>
                                      <p:to>
                                        <p:strVal val="visible"/>
                                      </p:to>
                                    </p:set>
                                  </p:childTnLst>
                                </p:cTn>
                              </p:par>
                            </p:childTnLst>
                          </p:cTn>
                        </p:par>
                        <p:par>
                          <p:cTn id="12" fill="hold">
                            <p:stCondLst>
                              <p:cond delay="1100"/>
                            </p:stCondLst>
                            <p:childTnLst>
                              <p:par>
                                <p:cTn id="13" presetID="10" presetClass="entr" fill="hold" grpId="3" nodeType="afterEffect">
                                  <p:stCondLst>
                                    <p:cond delay="0"/>
                                  </p:stCondLst>
                                  <p:iterate>
                                    <p:tmAbs val="0"/>
                                  </p:iterate>
                                  <p:childTnLst>
                                    <p:set>
                                      <p:cBhvr>
                                        <p:cTn id="14" fill="hold"/>
                                        <p:tgtEl>
                                          <p:spTgt spid="66"/>
                                        </p:tgtEl>
                                        <p:attrNameLst>
                                          <p:attrName>style.visibility</p:attrName>
                                        </p:attrNameLst>
                                      </p:cBhvr>
                                      <p:to>
                                        <p:strVal val="visible"/>
                                      </p:to>
                                    </p:set>
                                    <p:animEffect transition="in" filter="fade">
                                      <p:cBhvr>
                                        <p:cTn id="15" dur="500"/>
                                        <p:tgtEl>
                                          <p:spTgt spid="66"/>
                                        </p:tgtEl>
                                      </p:cBhvr>
                                    </p:animEffect>
                                  </p:childTnLst>
                                </p:cTn>
                              </p:par>
                            </p:childTnLst>
                          </p:cTn>
                        </p:par>
                        <p:par>
                          <p:cTn id="16" fill="hold">
                            <p:stCondLst>
                              <p:cond delay="1600"/>
                            </p:stCondLst>
                            <p:childTnLst>
                              <p:par>
                                <p:cTn id="17" presetID="22" presetClass="entr" presetSubtype="1" fill="hold" grpId="4" nodeType="afterEffect">
                                  <p:stCondLst>
                                    <p:cond delay="0"/>
                                  </p:stCondLst>
                                  <p:iterate>
                                    <p:tmAbs val="0"/>
                                  </p:iterate>
                                  <p:childTnLst>
                                    <p:set>
                                      <p:cBhvr>
                                        <p:cTn id="18" fill="hold"/>
                                        <p:tgtEl>
                                          <p:spTgt spid="67"/>
                                        </p:tgtEl>
                                        <p:attrNameLst>
                                          <p:attrName>style.visibility</p:attrName>
                                        </p:attrNameLst>
                                      </p:cBhvr>
                                      <p:to>
                                        <p:strVal val="visible"/>
                                      </p:to>
                                    </p:set>
                                    <p:animEffect transition="in" filter="wipe(up)">
                                      <p:cBhvr>
                                        <p:cTn id="19" dur="500"/>
                                        <p:tgtEl>
                                          <p:spTgt spid="6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5" nodeType="clickEffect">
                                  <p:stCondLst>
                                    <p:cond delay="0"/>
                                  </p:stCondLst>
                                  <p:iterate>
                                    <p:tmAbs val="0"/>
                                  </p:iterate>
                                  <p:childTnLst>
                                    <p:set>
                                      <p:cBhvr>
                                        <p:cTn id="23" fill="hold"/>
                                        <p:tgtEl>
                                          <p:spTgt spid="68"/>
                                        </p:tgtEl>
                                        <p:attrNameLst>
                                          <p:attrName>style.visibility</p:attrName>
                                        </p:attrNameLst>
                                      </p:cBhvr>
                                      <p:to>
                                        <p:strVal val="visible"/>
                                      </p:to>
                                    </p:set>
                                    <p:animEffect transition="in" filter="wipe(up)">
                                      <p:cBhvr>
                                        <p:cTn id="24" dur="500"/>
                                        <p:tgtEl>
                                          <p:spTgt spid="68"/>
                                        </p:tgtEl>
                                      </p:cBhvr>
                                    </p:animEffect>
                                  </p:childTnLst>
                                </p:cTn>
                              </p:par>
                            </p:childTnLst>
                          </p:cTn>
                        </p:par>
                        <p:par>
                          <p:cTn id="25" fill="hold">
                            <p:stCondLst>
                              <p:cond delay="500"/>
                            </p:stCondLst>
                            <p:childTnLst>
                              <p:par>
                                <p:cTn id="26" presetID="22" presetClass="exit" presetSubtype="1" fill="hold" grpId="7" nodeType="afterEffect">
                                  <p:stCondLst>
                                    <p:cond delay="0"/>
                                  </p:stCondLst>
                                  <p:iterate>
                                    <p:tmAbs val="0"/>
                                  </p:iterate>
                                  <p:childTnLst>
                                    <p:animEffect transition="out" filter="wipe(up)">
                                      <p:cBhvr>
                                        <p:cTn id="27" dur="500" fill="hold"/>
                                        <p:tgtEl>
                                          <p:spTgt spid="68"/>
                                        </p:tgtEl>
                                      </p:cBhvr>
                                    </p:animEffect>
                                    <p:set>
                                      <p:cBhvr>
                                        <p:cTn id="28" fill="hold">
                                          <p:stCondLst>
                                            <p:cond delay="499"/>
                                          </p:stCondLst>
                                        </p:cTn>
                                        <p:tgtEl>
                                          <p:spTgt spid="6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1" animBg="1" advAuto="0"/>
      <p:bldP spid="65" grpId="2" animBg="1" advAuto="0"/>
      <p:bldP spid="66" grpId="3" animBg="1" advAuto="0"/>
      <p:bldP spid="67" grpId="4" animBg="1" advAuto="0"/>
      <p:bldP spid="68" grpId="5" animBg="1" advAuto="0"/>
      <p:bldP spid="68" grpId="7"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Iterators"/>
          <p:cNvSpPr txBox="1">
            <a:spLocks noGrp="1"/>
          </p:cNvSpPr>
          <p:nvPr>
            <p:ph type="title"/>
          </p:nvPr>
        </p:nvSpPr>
        <p:spPr>
          <a:prstGeom prst="rect">
            <a:avLst/>
          </a:prstGeom>
        </p:spPr>
        <p:txBody>
          <a:bodyPr/>
          <a:lstStyle/>
          <a:p>
            <a:r>
              <a:t>Iterators</a:t>
            </a:r>
          </a:p>
        </p:txBody>
      </p:sp>
      <p:sp>
        <p:nvSpPr>
          <p:cNvPr id="64" name="Rectangle"/>
          <p:cNvSpPr/>
          <p:nvPr/>
        </p:nvSpPr>
        <p:spPr>
          <a:xfrm>
            <a:off x="139700" y="1638300"/>
            <a:ext cx="10388600" cy="6868295"/>
          </a:xfrm>
          <a:prstGeom prst="rect">
            <a:avLst/>
          </a:prstGeom>
          <a:solidFill>
            <a:srgbClr val="E5E6E1"/>
          </a:solidFill>
          <a:ln w="38100">
            <a:solidFill>
              <a:srgbClr val="941100"/>
            </a:solidFill>
            <a:miter lim="400000"/>
          </a:ln>
          <a:effectLst>
            <a:outerShdw blurRad="266700" dist="50800" dir="1980000" rotWithShape="0">
              <a:srgbClr val="000000"/>
            </a:outerShdw>
          </a:effectLst>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65" name="template&lt;class ItemType&gt;…"/>
          <p:cNvSpPr/>
          <p:nvPr/>
        </p:nvSpPr>
        <p:spPr>
          <a:xfrm>
            <a:off x="342900" y="1619250"/>
            <a:ext cx="10820400" cy="66650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spAutoFit/>
          </a:bodyPr>
          <a:lstStyle/>
          <a:p>
            <a:pPr algn="l" defTabSz="457200">
              <a:tabLst>
                <a:tab pos="330200" algn="l"/>
              </a:tabLst>
              <a:defRPr sz="1600" b="1">
                <a:latin typeface="Menlo Regular"/>
                <a:ea typeface="Menlo Regular"/>
                <a:cs typeface="Menlo Regular"/>
                <a:sym typeface="Menlo Regular"/>
              </a:defRPr>
            </a:pPr>
            <a:r>
              <a:rPr>
                <a:solidFill>
                  <a:srgbClr val="BB2CA2"/>
                </a:solidFill>
              </a:rPr>
              <a:t>template</a:t>
            </a:r>
            <a:r>
              <a:t>&lt;</a:t>
            </a:r>
            <a:r>
              <a:rPr>
                <a:solidFill>
                  <a:srgbClr val="BB2CA2"/>
                </a:solidFill>
              </a:rPr>
              <a:t>class</a:t>
            </a:r>
            <a:r>
              <a:t> ItemType&gt;</a:t>
            </a:r>
          </a:p>
          <a:p>
            <a:pPr algn="l" defTabSz="457200">
              <a:tabLst>
                <a:tab pos="330200" algn="l"/>
              </a:tabLst>
              <a:defRPr sz="1600" b="1">
                <a:latin typeface="Menlo Regular"/>
                <a:ea typeface="Menlo Regular"/>
                <a:cs typeface="Menlo Regular"/>
                <a:sym typeface="Menlo Regular"/>
              </a:defRPr>
            </a:pPr>
            <a:r>
              <a:rPr>
                <a:solidFill>
                  <a:srgbClr val="BB2CA2"/>
                </a:solidFill>
              </a:rPr>
              <a:t>class</a:t>
            </a:r>
            <a:r>
              <a:t> LinkedList;</a:t>
            </a:r>
          </a:p>
          <a:p>
            <a:pPr algn="l" defTabSz="457200">
              <a:tabLst>
                <a:tab pos="330200" algn="l"/>
              </a:tabLst>
              <a:defRPr sz="1600" b="1">
                <a:latin typeface="Menlo Regular"/>
                <a:ea typeface="Menlo Regular"/>
                <a:cs typeface="Menlo Regular"/>
                <a:sym typeface="Menlo Regular"/>
              </a:defRPr>
            </a:pPr>
            <a:endParaRPr/>
          </a:p>
          <a:p>
            <a:pPr algn="l" defTabSz="457200">
              <a:tabLst>
                <a:tab pos="330200" algn="l"/>
              </a:tabLst>
              <a:defRPr sz="1600" b="1">
                <a:latin typeface="Menlo Regular"/>
                <a:ea typeface="Menlo Regular"/>
                <a:cs typeface="Menlo Regular"/>
                <a:sym typeface="Menlo Regular"/>
              </a:defRPr>
            </a:pPr>
            <a:r>
              <a:rPr>
                <a:solidFill>
                  <a:srgbClr val="BB2CA2"/>
                </a:solidFill>
              </a:rPr>
              <a:t>template</a:t>
            </a:r>
            <a:r>
              <a:t> &lt;</a:t>
            </a:r>
            <a:r>
              <a:rPr>
                <a:solidFill>
                  <a:srgbClr val="BB2CA2"/>
                </a:solidFill>
              </a:rPr>
              <a:t>class</a:t>
            </a:r>
            <a:r>
              <a:t> ItemType&gt;</a:t>
            </a:r>
          </a:p>
          <a:p>
            <a:pPr algn="l" defTabSz="457200">
              <a:tabLst>
                <a:tab pos="330200" algn="l"/>
              </a:tabLst>
              <a:defRPr sz="1600" b="1">
                <a:latin typeface="Menlo Regular"/>
                <a:ea typeface="Menlo Regular"/>
                <a:cs typeface="Menlo Regular"/>
                <a:sym typeface="Menlo Regular"/>
              </a:defRPr>
            </a:pPr>
            <a:r>
              <a:rPr>
                <a:solidFill>
                  <a:srgbClr val="BB2CA2"/>
                </a:solidFill>
              </a:rPr>
              <a:t>class</a:t>
            </a:r>
            <a:r>
              <a:t> LinkedIterator</a:t>
            </a:r>
          </a:p>
          <a:p>
            <a:pPr algn="l" defTabSz="457200">
              <a:tabLst>
                <a:tab pos="330200" algn="l"/>
              </a:tabLst>
              <a:defRPr sz="1600" b="1">
                <a:latin typeface="Menlo Regular"/>
                <a:ea typeface="Menlo Regular"/>
                <a:cs typeface="Menlo Regular"/>
                <a:sym typeface="Menlo Regular"/>
              </a:defRPr>
            </a:pPr>
            <a:r>
              <a:t>{</a:t>
            </a:r>
          </a:p>
          <a:p>
            <a:pPr algn="l" defTabSz="457200">
              <a:tabLst>
                <a:tab pos="330200" algn="l"/>
              </a:tabLst>
              <a:defRPr sz="1600" b="1">
                <a:solidFill>
                  <a:srgbClr val="BB2CA2"/>
                </a:solidFill>
                <a:latin typeface="Menlo Regular"/>
                <a:ea typeface="Menlo Regular"/>
                <a:cs typeface="Menlo Regular"/>
                <a:sym typeface="Menlo Regular"/>
              </a:defRPr>
            </a:pPr>
            <a:r>
              <a:t>private</a:t>
            </a:r>
            <a:r>
              <a:rPr>
                <a:solidFill>
                  <a:srgbClr val="000000"/>
                </a:solidFill>
              </a:rPr>
              <a:t>:</a:t>
            </a:r>
          </a:p>
          <a:p>
            <a:pPr algn="l" defTabSz="457200">
              <a:tabLst>
                <a:tab pos="330200" algn="l"/>
              </a:tabLst>
              <a:defRPr sz="1600" b="1">
                <a:latin typeface="Menlo Regular"/>
                <a:ea typeface="Menlo Regular"/>
                <a:cs typeface="Menlo Regular"/>
                <a:sym typeface="Menlo Regular"/>
              </a:defRPr>
            </a:pPr>
            <a:r>
              <a:t>   std::shared_ptr&lt;Node&lt;ItemType&gt;&gt; currentItemPtr;</a:t>
            </a:r>
          </a:p>
          <a:p>
            <a:pPr algn="l" defTabSz="457200">
              <a:tabLst>
                <a:tab pos="330200" algn="l"/>
              </a:tabLst>
              <a:defRPr sz="1600" b="1">
                <a:latin typeface="Menlo Regular"/>
                <a:ea typeface="Menlo Regular"/>
                <a:cs typeface="Menlo Regular"/>
                <a:sym typeface="Menlo Regular"/>
              </a:defRPr>
            </a:pPr>
            <a:r>
              <a:t>   </a:t>
            </a:r>
          </a:p>
          <a:p>
            <a:pPr algn="l" defTabSz="457200">
              <a:tabLst>
                <a:tab pos="330200" algn="l"/>
              </a:tabLst>
              <a:defRPr sz="1600" b="1">
                <a:solidFill>
                  <a:srgbClr val="BB2CA2"/>
                </a:solidFill>
                <a:latin typeface="Menlo Regular"/>
                <a:ea typeface="Menlo Regular"/>
                <a:cs typeface="Menlo Regular"/>
                <a:sym typeface="Menlo Regular"/>
              </a:defRPr>
            </a:pPr>
            <a:r>
              <a:t>public</a:t>
            </a:r>
            <a:r>
              <a:rPr>
                <a:solidFill>
                  <a:srgbClr val="000000"/>
                </a:solidFill>
              </a:rPr>
              <a:t>:</a:t>
            </a:r>
          </a:p>
          <a:p>
            <a:pPr algn="l" defTabSz="297179">
              <a:tabLst>
                <a:tab pos="292100" algn="l"/>
              </a:tabLst>
              <a:defRPr sz="1600">
                <a:solidFill>
                  <a:srgbClr val="4B21B0"/>
                </a:solidFill>
                <a:latin typeface="Arial Monospaced MT Std"/>
                <a:ea typeface="Arial Monospaced MT Std"/>
                <a:cs typeface="Arial Monospaced MT Std"/>
                <a:sym typeface="Arial Monospaced MT Std"/>
              </a:defRPr>
            </a:pPr>
            <a:r>
              <a:rPr>
                <a:solidFill>
                  <a:srgbClr val="000000">
                    <a:alpha val="85000"/>
                  </a:srgbClr>
                </a:solidFill>
              </a:rPr>
              <a:t>   </a:t>
            </a:r>
            <a:r>
              <a:rPr b="1">
                <a:solidFill>
                  <a:srgbClr val="AD3DA4"/>
                </a:solidFill>
                <a:latin typeface="Menlo Regular"/>
                <a:ea typeface="Menlo Regular"/>
                <a:cs typeface="Menlo Regular"/>
                <a:sym typeface="Menlo Regular"/>
              </a:rPr>
              <a:t>typedef</a:t>
            </a:r>
            <a:r>
              <a:rPr b="1">
                <a:solidFill>
                  <a:srgbClr val="000000">
                    <a:alpha val="85000"/>
                  </a:srgbClr>
                </a:solidFill>
                <a:latin typeface="Menlo Regular"/>
                <a:ea typeface="Menlo Regular"/>
                <a:cs typeface="Menlo Regular"/>
                <a:sym typeface="Menlo Regular"/>
              </a:rPr>
              <a:t> </a:t>
            </a:r>
            <a:r>
              <a:rPr b="1">
                <a:latin typeface="Menlo Regular"/>
                <a:ea typeface="Menlo Regular"/>
                <a:cs typeface="Menlo Regular"/>
                <a:sym typeface="Menlo Regular"/>
              </a:rPr>
              <a:t>std</a:t>
            </a:r>
            <a:r>
              <a:rPr b="1">
                <a:solidFill>
                  <a:srgbClr val="000000">
                    <a:alpha val="85000"/>
                  </a:srgbClr>
                </a:solidFill>
                <a:latin typeface="Menlo Regular"/>
                <a:ea typeface="Menlo Regular"/>
                <a:cs typeface="Menlo Regular"/>
                <a:sym typeface="Menlo Regular"/>
              </a:rPr>
              <a:t>::</a:t>
            </a:r>
            <a:r>
              <a:rPr b="1">
                <a:latin typeface="Menlo Regular"/>
                <a:ea typeface="Menlo Regular"/>
                <a:cs typeface="Menlo Regular"/>
                <a:sym typeface="Menlo Regular"/>
              </a:rPr>
              <a:t>forward_iterator_tag</a:t>
            </a:r>
            <a:r>
              <a:rPr b="1">
                <a:solidFill>
                  <a:srgbClr val="000000">
                    <a:alpha val="85000"/>
                  </a:srgbClr>
                </a:solidFill>
                <a:latin typeface="Menlo Regular"/>
                <a:ea typeface="Menlo Regular"/>
                <a:cs typeface="Menlo Regular"/>
                <a:sym typeface="Menlo Regular"/>
              </a:rPr>
              <a:t> </a:t>
            </a:r>
            <a:r>
              <a:rPr b="1">
                <a:solidFill>
                  <a:srgbClr val="03638C"/>
                </a:solidFill>
                <a:latin typeface="Menlo Regular"/>
                <a:ea typeface="Menlo Regular"/>
                <a:cs typeface="Menlo Regular"/>
                <a:sym typeface="Menlo Regular"/>
              </a:rPr>
              <a:t>iterator_category</a:t>
            </a:r>
            <a:r>
              <a:rPr b="1">
                <a:solidFill>
                  <a:srgbClr val="000000">
                    <a:alpha val="85000"/>
                  </a:srgbClr>
                </a:solidFill>
                <a:latin typeface="Menlo Regular"/>
                <a:ea typeface="Menlo Regular"/>
                <a:cs typeface="Menlo Regular"/>
                <a:sym typeface="Menlo Regular"/>
              </a:rPr>
              <a:t>;</a:t>
            </a:r>
          </a:p>
          <a:p>
            <a:pPr algn="l" defTabSz="297179">
              <a:tabLst>
                <a:tab pos="292100" algn="l"/>
              </a:tabLst>
              <a:defRPr sz="1600" b="1">
                <a:solidFill>
                  <a:srgbClr val="03638C"/>
                </a:solidFill>
                <a:latin typeface="Menlo Regular"/>
                <a:ea typeface="Menlo Regular"/>
                <a:cs typeface="Menlo Regular"/>
                <a:sym typeface="Menlo Regular"/>
              </a:defRPr>
            </a:pPr>
            <a:r>
              <a:rPr>
                <a:solidFill>
                  <a:srgbClr val="000000">
                    <a:alpha val="85000"/>
                  </a:srgbClr>
                </a:solidFill>
              </a:rPr>
              <a:t>   </a:t>
            </a:r>
            <a:r>
              <a:rPr>
                <a:solidFill>
                  <a:srgbClr val="AD3DA4"/>
                </a:solidFill>
              </a:rPr>
              <a:t>typedef</a:t>
            </a:r>
            <a:r>
              <a:rPr>
                <a:solidFill>
                  <a:srgbClr val="000000">
                    <a:alpha val="85000"/>
                  </a:srgbClr>
                </a:solidFill>
              </a:rPr>
              <a:t> </a:t>
            </a:r>
            <a:r>
              <a:rPr>
                <a:solidFill>
                  <a:srgbClr val="4B21B0"/>
                </a:solidFill>
              </a:rPr>
              <a:t>std</a:t>
            </a:r>
            <a:r>
              <a:rPr>
                <a:solidFill>
                  <a:srgbClr val="000000">
                    <a:alpha val="85000"/>
                  </a:srgbClr>
                </a:solidFill>
              </a:rPr>
              <a:t>::</a:t>
            </a:r>
            <a:r>
              <a:t>ptrdiff_t</a:t>
            </a:r>
            <a:r>
              <a:rPr>
                <a:solidFill>
                  <a:srgbClr val="000000">
                    <a:alpha val="85000"/>
                  </a:srgbClr>
                </a:solidFill>
              </a:rPr>
              <a:t> </a:t>
            </a:r>
            <a:r>
              <a:t>difference_type</a:t>
            </a:r>
            <a:r>
              <a:rPr>
                <a:solidFill>
                  <a:srgbClr val="000000">
                    <a:alpha val="85000"/>
                  </a:srgbClr>
                </a:solidFill>
              </a:rPr>
              <a:t>;</a:t>
            </a:r>
          </a:p>
          <a:p>
            <a:pPr algn="l" defTabSz="297179">
              <a:tabLst>
                <a:tab pos="292100" algn="l"/>
              </a:tabLst>
              <a:defRPr sz="1600" b="1">
                <a:solidFill>
                  <a:srgbClr val="03638C"/>
                </a:solidFill>
                <a:latin typeface="Menlo Regular"/>
                <a:ea typeface="Menlo Regular"/>
                <a:cs typeface="Menlo Regular"/>
                <a:sym typeface="Menlo Regular"/>
              </a:defRPr>
            </a:pPr>
            <a:r>
              <a:rPr>
                <a:solidFill>
                  <a:srgbClr val="000000">
                    <a:alpha val="85000"/>
                  </a:srgbClr>
                </a:solidFill>
              </a:rPr>
              <a:t>   </a:t>
            </a:r>
            <a:r>
              <a:rPr>
                <a:solidFill>
                  <a:srgbClr val="AD3DA4"/>
                </a:solidFill>
              </a:rPr>
              <a:t>typedef</a:t>
            </a:r>
            <a:r>
              <a:rPr>
                <a:solidFill>
                  <a:srgbClr val="000000">
                    <a:alpha val="85000"/>
                  </a:srgbClr>
                </a:solidFill>
              </a:rPr>
              <a:t> </a:t>
            </a:r>
            <a:r>
              <a:t>ItemType</a:t>
            </a:r>
            <a:r>
              <a:rPr>
                <a:solidFill>
                  <a:srgbClr val="000000">
                    <a:alpha val="85000"/>
                  </a:srgbClr>
                </a:solidFill>
              </a:rPr>
              <a:t> </a:t>
            </a:r>
            <a:r>
              <a:t>value_type</a:t>
            </a:r>
            <a:r>
              <a:rPr>
                <a:solidFill>
                  <a:srgbClr val="000000">
                    <a:alpha val="85000"/>
                  </a:srgbClr>
                </a:solidFill>
              </a:rPr>
              <a:t>;</a:t>
            </a:r>
          </a:p>
          <a:p>
            <a:pPr algn="l" defTabSz="297179">
              <a:tabLst>
                <a:tab pos="292100" algn="l"/>
              </a:tabLst>
              <a:defRPr sz="1600" b="1">
                <a:solidFill>
                  <a:srgbClr val="03638C"/>
                </a:solidFill>
                <a:latin typeface="Menlo Regular"/>
                <a:ea typeface="Menlo Regular"/>
                <a:cs typeface="Menlo Regular"/>
                <a:sym typeface="Menlo Regular"/>
              </a:defRPr>
            </a:pPr>
            <a:r>
              <a:rPr>
                <a:solidFill>
                  <a:srgbClr val="000000">
                    <a:alpha val="85000"/>
                  </a:srgbClr>
                </a:solidFill>
              </a:rPr>
              <a:t>   </a:t>
            </a:r>
            <a:r>
              <a:rPr>
                <a:solidFill>
                  <a:srgbClr val="AD3DA4"/>
                </a:solidFill>
              </a:rPr>
              <a:t>typedef</a:t>
            </a:r>
            <a:r>
              <a:rPr>
                <a:solidFill>
                  <a:srgbClr val="000000">
                    <a:alpha val="85000"/>
                  </a:srgbClr>
                </a:solidFill>
              </a:rPr>
              <a:t> </a:t>
            </a:r>
            <a:r>
              <a:t>ItemType</a:t>
            </a:r>
            <a:r>
              <a:rPr>
                <a:solidFill>
                  <a:srgbClr val="000000">
                    <a:alpha val="85000"/>
                  </a:srgbClr>
                </a:solidFill>
              </a:rPr>
              <a:t>* </a:t>
            </a:r>
            <a:r>
              <a:t>pointer</a:t>
            </a:r>
            <a:r>
              <a:rPr>
                <a:solidFill>
                  <a:srgbClr val="000000">
                    <a:alpha val="85000"/>
                  </a:srgbClr>
                </a:solidFill>
              </a:rPr>
              <a:t>;</a:t>
            </a:r>
          </a:p>
          <a:p>
            <a:pPr algn="l" defTabSz="297179">
              <a:tabLst>
                <a:tab pos="292100" algn="l"/>
              </a:tabLst>
              <a:defRPr sz="1600" b="1">
                <a:solidFill>
                  <a:srgbClr val="03638C"/>
                </a:solidFill>
                <a:latin typeface="Menlo Regular"/>
                <a:ea typeface="Menlo Regular"/>
                <a:cs typeface="Menlo Regular"/>
                <a:sym typeface="Menlo Regular"/>
              </a:defRPr>
            </a:pPr>
            <a:r>
              <a:rPr>
                <a:solidFill>
                  <a:srgbClr val="000000">
                    <a:alpha val="85000"/>
                  </a:srgbClr>
                </a:solidFill>
              </a:rPr>
              <a:t>   </a:t>
            </a:r>
            <a:r>
              <a:rPr>
                <a:solidFill>
                  <a:srgbClr val="AD3DA4"/>
                </a:solidFill>
              </a:rPr>
              <a:t>typedef</a:t>
            </a:r>
            <a:r>
              <a:rPr>
                <a:solidFill>
                  <a:srgbClr val="000000">
                    <a:alpha val="85000"/>
                  </a:srgbClr>
                </a:solidFill>
              </a:rPr>
              <a:t> </a:t>
            </a:r>
            <a:r>
              <a:t>ItemType</a:t>
            </a:r>
            <a:r>
              <a:rPr>
                <a:solidFill>
                  <a:srgbClr val="000000">
                    <a:alpha val="85000"/>
                  </a:srgbClr>
                </a:solidFill>
              </a:rPr>
              <a:t>&amp; </a:t>
            </a:r>
            <a:r>
              <a:t>reference</a:t>
            </a:r>
            <a:r>
              <a:rPr>
                <a:solidFill>
                  <a:srgbClr val="000000">
                    <a:alpha val="85000"/>
                  </a:srgbClr>
                </a:solidFill>
              </a:rPr>
              <a:t>;</a:t>
            </a:r>
          </a:p>
          <a:p>
            <a:pPr algn="l" defTabSz="297179">
              <a:tabLst>
                <a:tab pos="292100" algn="l"/>
              </a:tabLst>
              <a:defRPr sz="1600" b="1">
                <a:solidFill>
                  <a:srgbClr val="03638C"/>
                </a:solidFill>
                <a:latin typeface="Menlo Regular"/>
                <a:ea typeface="Menlo Regular"/>
                <a:cs typeface="Menlo Regular"/>
                <a:sym typeface="Menlo Regular"/>
              </a:defRPr>
            </a:pPr>
            <a:endParaRPr>
              <a:solidFill>
                <a:srgbClr val="000000">
                  <a:alpha val="85000"/>
                </a:srgbClr>
              </a:solidFill>
            </a:endParaRPr>
          </a:p>
          <a:p>
            <a:pPr algn="l" defTabSz="457200">
              <a:tabLst>
                <a:tab pos="330200" algn="l"/>
              </a:tabLst>
              <a:defRPr sz="1600" b="1">
                <a:latin typeface="Menlo Regular"/>
                <a:ea typeface="Menlo Regular"/>
                <a:cs typeface="Menlo Regular"/>
                <a:sym typeface="Menlo Regular"/>
              </a:defRPr>
            </a:pPr>
            <a:r>
              <a:t>   LinkedIterator(std::shared_ptr&lt;Node&lt;ItemType&gt;&gt; nodePtr =</a:t>
            </a:r>
            <a:r>
              <a:rPr>
                <a:solidFill>
                  <a:srgbClr val="BB2CA2"/>
                </a:solidFill>
              </a:rPr>
              <a:t> nullptr</a:t>
            </a:r>
            <a:r>
              <a:t>);</a:t>
            </a:r>
          </a:p>
          <a:p>
            <a:pPr algn="l" defTabSz="457200">
              <a:tabLst>
                <a:tab pos="330200" algn="l"/>
              </a:tabLst>
              <a:defRPr sz="1600" b="1">
                <a:latin typeface="Menlo Regular"/>
                <a:ea typeface="Menlo Regular"/>
                <a:cs typeface="Menlo Regular"/>
                <a:sym typeface="Menlo Regular"/>
              </a:defRPr>
            </a:pPr>
            <a:r>
              <a:t>   </a:t>
            </a:r>
          </a:p>
          <a:p>
            <a:pPr algn="l" defTabSz="457200">
              <a:tabLst>
                <a:tab pos="330200" algn="l"/>
              </a:tabLst>
              <a:defRPr sz="1600" b="1">
                <a:latin typeface="Menlo Regular"/>
                <a:ea typeface="Menlo Regular"/>
                <a:cs typeface="Menlo Regular"/>
                <a:sym typeface="Menlo Regular"/>
              </a:defRPr>
            </a:pPr>
            <a:r>
              <a:t>   </a:t>
            </a:r>
            <a:r>
              <a:rPr>
                <a:solidFill>
                  <a:srgbClr val="BB2CA2"/>
                </a:solidFill>
              </a:rPr>
              <a:t>const</a:t>
            </a:r>
            <a:r>
              <a:t> ItemType </a:t>
            </a:r>
            <a:r>
              <a:rPr>
                <a:solidFill>
                  <a:srgbClr val="BB2CA2"/>
                </a:solidFill>
              </a:rPr>
              <a:t>operator</a:t>
            </a:r>
            <a:r>
              <a:t>*();</a:t>
            </a:r>
          </a:p>
          <a:p>
            <a:pPr algn="l" defTabSz="457200">
              <a:tabLst>
                <a:tab pos="330200" algn="l"/>
              </a:tabLst>
              <a:defRPr sz="1600" b="1">
                <a:latin typeface="Menlo Regular"/>
                <a:ea typeface="Menlo Regular"/>
                <a:cs typeface="Menlo Regular"/>
                <a:sym typeface="Menlo Regular"/>
              </a:defRPr>
            </a:pPr>
            <a:endParaRPr/>
          </a:p>
          <a:p>
            <a:pPr algn="l" defTabSz="457200">
              <a:tabLst>
                <a:tab pos="330200" algn="l"/>
              </a:tabLst>
              <a:defRPr sz="1600" b="1">
                <a:latin typeface="Menlo Regular"/>
                <a:ea typeface="Menlo Regular"/>
                <a:cs typeface="Menlo Regular"/>
                <a:sym typeface="Menlo Regular"/>
              </a:defRPr>
            </a:pPr>
            <a:r>
              <a:t>   LinkedIterator&lt;ItemType&gt; </a:t>
            </a:r>
            <a:r>
              <a:rPr>
                <a:solidFill>
                  <a:srgbClr val="BB2CA2"/>
                </a:solidFill>
              </a:rPr>
              <a:t>operator</a:t>
            </a:r>
            <a:r>
              <a:t>++();</a:t>
            </a:r>
          </a:p>
          <a:p>
            <a:pPr algn="l" defTabSz="457200">
              <a:tabLst>
                <a:tab pos="330200" algn="l"/>
              </a:tabLst>
              <a:defRPr sz="1600" b="1">
                <a:latin typeface="Menlo Regular"/>
                <a:ea typeface="Menlo Regular"/>
                <a:cs typeface="Menlo Regular"/>
                <a:sym typeface="Menlo Regular"/>
              </a:defRPr>
            </a:pPr>
            <a:endParaRPr/>
          </a:p>
          <a:p>
            <a:pPr algn="l" defTabSz="457200">
              <a:tabLst>
                <a:tab pos="330200" algn="l"/>
              </a:tabLst>
              <a:defRPr sz="1600" b="1">
                <a:latin typeface="Menlo Regular"/>
                <a:ea typeface="Menlo Regular"/>
                <a:cs typeface="Menlo Regular"/>
                <a:sym typeface="Menlo Regular"/>
              </a:defRPr>
            </a:pPr>
            <a:r>
              <a:t>   </a:t>
            </a:r>
            <a:r>
              <a:rPr>
                <a:solidFill>
                  <a:srgbClr val="BB2CA2"/>
                </a:solidFill>
              </a:rPr>
              <a:t>bool</a:t>
            </a:r>
            <a:r>
              <a:t> </a:t>
            </a:r>
            <a:r>
              <a:rPr>
                <a:solidFill>
                  <a:srgbClr val="BB2CA2"/>
                </a:solidFill>
              </a:rPr>
              <a:t>operator</a:t>
            </a:r>
            <a:r>
              <a:t>==(</a:t>
            </a:r>
            <a:r>
              <a:rPr>
                <a:solidFill>
                  <a:srgbClr val="BB2CA2"/>
                </a:solidFill>
              </a:rPr>
              <a:t>const</a:t>
            </a:r>
            <a:r>
              <a:t> LinkedIterator&lt;ItemType&gt;&amp; rightHandSide) </a:t>
            </a:r>
            <a:r>
              <a:rPr>
                <a:solidFill>
                  <a:srgbClr val="BB2CA2"/>
                </a:solidFill>
              </a:rPr>
              <a:t>const</a:t>
            </a:r>
            <a:r>
              <a:t>;</a:t>
            </a:r>
          </a:p>
          <a:p>
            <a:pPr algn="l" defTabSz="457200">
              <a:tabLst>
                <a:tab pos="330200" algn="l"/>
              </a:tabLst>
              <a:defRPr sz="1600" b="1">
                <a:latin typeface="Menlo Regular"/>
                <a:ea typeface="Menlo Regular"/>
                <a:cs typeface="Menlo Regular"/>
                <a:sym typeface="Menlo Regular"/>
              </a:defRPr>
            </a:pPr>
            <a:endParaRPr/>
          </a:p>
          <a:p>
            <a:pPr algn="l" defTabSz="457200">
              <a:tabLst>
                <a:tab pos="330200" algn="l"/>
              </a:tabLst>
              <a:defRPr sz="1600" b="1">
                <a:latin typeface="Menlo Regular"/>
                <a:ea typeface="Menlo Regular"/>
                <a:cs typeface="Menlo Regular"/>
                <a:sym typeface="Menlo Regular"/>
              </a:defRPr>
            </a:pPr>
            <a:r>
              <a:t>   </a:t>
            </a:r>
            <a:r>
              <a:rPr>
                <a:solidFill>
                  <a:srgbClr val="BB2CA2"/>
                </a:solidFill>
              </a:rPr>
              <a:t>bool</a:t>
            </a:r>
            <a:r>
              <a:t> </a:t>
            </a:r>
            <a:r>
              <a:rPr>
                <a:solidFill>
                  <a:srgbClr val="BB2CA2"/>
                </a:solidFill>
              </a:rPr>
              <a:t>operator</a:t>
            </a:r>
            <a:r>
              <a:t>!=(</a:t>
            </a:r>
            <a:r>
              <a:rPr>
                <a:solidFill>
                  <a:srgbClr val="BB2CA2"/>
                </a:solidFill>
              </a:rPr>
              <a:t>const</a:t>
            </a:r>
            <a:r>
              <a:t> LinkedIterator&lt;ItemType&gt;&amp; rightHandSide) </a:t>
            </a:r>
            <a:r>
              <a:rPr>
                <a:solidFill>
                  <a:srgbClr val="BB2CA2"/>
                </a:solidFill>
              </a:rPr>
              <a:t>const</a:t>
            </a:r>
            <a:r>
              <a:t>;</a:t>
            </a:r>
          </a:p>
          <a:p>
            <a:pPr algn="l" defTabSz="457200">
              <a:tabLst>
                <a:tab pos="330200" algn="l"/>
              </a:tabLst>
              <a:defRPr sz="1600" b="1">
                <a:latin typeface="Menlo Regular"/>
                <a:ea typeface="Menlo Regular"/>
                <a:cs typeface="Menlo Regular"/>
                <a:sym typeface="Menlo Regular"/>
              </a:defRPr>
            </a:pPr>
            <a:endParaRPr/>
          </a:p>
          <a:p>
            <a:pPr algn="l" defTabSz="457200">
              <a:tabLst>
                <a:tab pos="330200" algn="l"/>
              </a:tabLst>
              <a:defRPr sz="1600" b="1">
                <a:solidFill>
                  <a:srgbClr val="008400"/>
                </a:solidFill>
                <a:latin typeface="Menlo Regular"/>
                <a:ea typeface="Menlo Regular"/>
                <a:cs typeface="Menlo Regular"/>
                <a:sym typeface="Menlo Regular"/>
              </a:defRPr>
            </a:pPr>
            <a:r>
              <a:rPr>
                <a:solidFill>
                  <a:srgbClr val="000000"/>
                </a:solidFill>
              </a:rPr>
              <a:t>}; </a:t>
            </a:r>
            <a:r>
              <a:t>// end LinkedIterator</a:t>
            </a:r>
          </a:p>
        </p:txBody>
      </p:sp>
      <p:sp>
        <p:nvSpPr>
          <p:cNvPr id="66" name="LinkedIterator.h"/>
          <p:cNvSpPr/>
          <p:nvPr/>
        </p:nvSpPr>
        <p:spPr>
          <a:xfrm>
            <a:off x="7124192" y="8103370"/>
            <a:ext cx="3276600" cy="584200"/>
          </a:xfrm>
          <a:prstGeom prst="roundRect">
            <a:avLst>
              <a:gd name="adj" fmla="val 19283"/>
            </a:avLst>
          </a:prstGeom>
          <a:solidFill>
            <a:srgbClr val="FFFB00"/>
          </a:solidFill>
          <a:ln w="38100">
            <a:solidFill>
              <a:srgbClr val="5E5E5E"/>
            </a:solidFill>
            <a:miter lim="400000"/>
          </a:ln>
          <a:effectLst>
            <a:outerShdw blurRad="177800" dir="198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defRPr sz="2400" b="1">
                <a:effectLst>
                  <a:outerShdw blurRad="38100" dist="12700" dir="5400000" rotWithShape="0">
                    <a:srgbClr val="000000">
                      <a:alpha val="50000"/>
                    </a:srgbClr>
                  </a:outerShdw>
                </a:effectLst>
                <a:latin typeface="Courier New"/>
                <a:ea typeface="Courier New"/>
                <a:cs typeface="Courier New"/>
                <a:sym typeface="Courier New"/>
              </a:defRPr>
            </a:lvl1pPr>
          </a:lstStyle>
          <a:p>
            <a:r>
              <a:rPr dirty="0" err="1"/>
              <a:t>LinkedIterator.h</a:t>
            </a:r>
            <a:endParaRPr dirty="0"/>
          </a:p>
        </p:txBody>
      </p:sp>
      <p:sp>
        <p:nvSpPr>
          <p:cNvPr id="69" name="Random-access iterator…"/>
          <p:cNvSpPr/>
          <p:nvPr/>
        </p:nvSpPr>
        <p:spPr>
          <a:xfrm>
            <a:off x="10922000" y="3581400"/>
            <a:ext cx="5626100" cy="3975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marR="457200" algn="l" defTabSz="457200">
              <a:lnSpc>
                <a:spcPts val="4000"/>
              </a:lnSpc>
              <a:defRPr sz="2400" b="1">
                <a:solidFill>
                  <a:srgbClr val="941100"/>
                </a:solidFill>
                <a:latin typeface="Times New Roman"/>
                <a:ea typeface="Times New Roman"/>
                <a:cs typeface="Times New Roman"/>
                <a:sym typeface="Times New Roman"/>
              </a:defRPr>
            </a:pPr>
            <a:r>
              <a:rPr dirty="0"/>
              <a:t>Random-access iterator</a:t>
            </a:r>
          </a:p>
          <a:p>
            <a:pPr marR="457200" algn="l" defTabSz="457200">
              <a:lnSpc>
                <a:spcPts val="4000"/>
              </a:lnSpc>
              <a:defRPr sz="2400" b="1">
                <a:solidFill>
                  <a:srgbClr val="C355AF"/>
                </a:solidFill>
                <a:latin typeface="Courier New"/>
                <a:ea typeface="Courier New"/>
                <a:cs typeface="Courier New"/>
                <a:sym typeface="Courier New"/>
              </a:defRPr>
            </a:pPr>
            <a:r>
              <a:rPr dirty="0" err="1"/>
              <a:t>random_iterator_tag</a:t>
            </a:r>
            <a:endParaRPr dirty="0"/>
          </a:p>
          <a:p>
            <a:pPr marR="457200" algn="l" defTabSz="457200">
              <a:lnSpc>
                <a:spcPts val="4000"/>
              </a:lnSpc>
              <a:defRPr sz="2400" b="1">
                <a:latin typeface="Times New Roman"/>
                <a:ea typeface="Times New Roman"/>
                <a:cs typeface="Times New Roman"/>
                <a:sym typeface="Times New Roman"/>
              </a:defRPr>
            </a:pPr>
            <a:r>
              <a:rPr dirty="0"/>
              <a:t>Same as the bidirectional iterator and adds support for  </a:t>
            </a:r>
          </a:p>
          <a:p>
            <a:pPr marR="457200" algn="l" defTabSz="457200">
              <a:lnSpc>
                <a:spcPts val="4000"/>
              </a:lnSpc>
              <a:defRPr sz="2400" b="1">
                <a:latin typeface="Times New Roman"/>
                <a:ea typeface="Times New Roman"/>
                <a:cs typeface="Times New Roman"/>
                <a:sym typeface="Times New Roman"/>
              </a:defRPr>
            </a:pPr>
            <a:r>
              <a:rPr dirty="0"/>
              <a:t>arithmetic (</a:t>
            </a:r>
            <a:r>
              <a:rPr dirty="0">
                <a:latin typeface="Courier New"/>
                <a:ea typeface="Courier New"/>
                <a:cs typeface="Courier New"/>
                <a:sym typeface="Courier New"/>
              </a:rPr>
              <a:t>+</a:t>
            </a:r>
            <a:r>
              <a:rPr dirty="0"/>
              <a:t>, </a:t>
            </a:r>
            <a:r>
              <a:rPr dirty="0">
                <a:latin typeface="Courier New"/>
                <a:ea typeface="Courier New"/>
                <a:cs typeface="Courier New"/>
                <a:sym typeface="Courier New"/>
              </a:rPr>
              <a:t>-</a:t>
            </a:r>
            <a:r>
              <a:rPr dirty="0"/>
              <a:t>, </a:t>
            </a:r>
            <a:r>
              <a:rPr dirty="0">
                <a:latin typeface="Courier New"/>
                <a:ea typeface="Courier New"/>
                <a:cs typeface="Courier New"/>
                <a:sym typeface="Courier New"/>
              </a:rPr>
              <a:t>+=</a:t>
            </a:r>
            <a:r>
              <a:rPr dirty="0"/>
              <a:t>, </a:t>
            </a:r>
            <a:r>
              <a:rPr dirty="0">
                <a:latin typeface="Courier New"/>
                <a:ea typeface="Courier New"/>
                <a:cs typeface="Courier New"/>
                <a:sym typeface="Courier New"/>
              </a:rPr>
              <a:t>-=</a:t>
            </a:r>
            <a:r>
              <a:rPr dirty="0"/>
              <a:t>) and relational (</a:t>
            </a:r>
            <a:r>
              <a:rPr dirty="0">
                <a:latin typeface="Courier New"/>
                <a:ea typeface="Courier New"/>
                <a:cs typeface="Courier New"/>
                <a:sym typeface="Courier New"/>
              </a:rPr>
              <a:t>&lt;</a:t>
            </a:r>
            <a:r>
              <a:rPr dirty="0"/>
              <a:t>, </a:t>
            </a:r>
            <a:r>
              <a:rPr dirty="0">
                <a:latin typeface="Courier New"/>
                <a:ea typeface="Courier New"/>
                <a:cs typeface="Courier New"/>
                <a:sym typeface="Courier New"/>
              </a:rPr>
              <a:t>&lt;=</a:t>
            </a:r>
            <a:r>
              <a:rPr dirty="0"/>
              <a:t>, </a:t>
            </a:r>
            <a:r>
              <a:rPr dirty="0">
                <a:latin typeface="Courier New"/>
                <a:ea typeface="Courier New"/>
                <a:cs typeface="Courier New"/>
                <a:sym typeface="Courier New"/>
              </a:rPr>
              <a:t>&gt;</a:t>
            </a:r>
            <a:r>
              <a:rPr dirty="0"/>
              <a:t>, </a:t>
            </a:r>
            <a:r>
              <a:rPr dirty="0">
                <a:latin typeface="Courier New"/>
                <a:ea typeface="Courier New"/>
                <a:cs typeface="Courier New"/>
                <a:sym typeface="Courier New"/>
              </a:rPr>
              <a:t>&gt;=</a:t>
            </a:r>
            <a:r>
              <a:rPr dirty="0"/>
              <a:t>) operations </a:t>
            </a:r>
          </a:p>
          <a:p>
            <a:pPr marR="457200" algn="l" defTabSz="457200">
              <a:lnSpc>
                <a:spcPts val="4000"/>
              </a:lnSpc>
              <a:defRPr sz="2400" b="1">
                <a:latin typeface="Times New Roman"/>
                <a:ea typeface="Times New Roman"/>
                <a:cs typeface="Times New Roman"/>
                <a:sym typeface="Times New Roman"/>
              </a:defRPr>
            </a:pPr>
            <a:r>
              <a:rPr dirty="0"/>
              <a:t>between iterators. Supports the </a:t>
            </a:r>
            <a:r>
              <a:rPr dirty="0">
                <a:latin typeface="Courier New"/>
                <a:ea typeface="Courier New"/>
                <a:cs typeface="Courier New"/>
                <a:sym typeface="Courier New"/>
              </a:rPr>
              <a:t>[]</a:t>
            </a:r>
            <a:r>
              <a:rPr dirty="0"/>
              <a:t> operator to directly access </a:t>
            </a:r>
          </a:p>
          <a:p>
            <a:pPr marR="457200" algn="l" defTabSz="457200">
              <a:lnSpc>
                <a:spcPts val="4000"/>
              </a:lnSpc>
              <a:defRPr sz="2400" b="1">
                <a:latin typeface="Times New Roman"/>
                <a:ea typeface="Times New Roman"/>
                <a:cs typeface="Times New Roman"/>
                <a:sym typeface="Times New Roman"/>
              </a:defRPr>
            </a:pPr>
            <a:r>
              <a:rPr dirty="0"/>
              <a:t>collection entries.</a:t>
            </a:r>
          </a:p>
          <a:p>
            <a:pPr marR="457200" algn="l" defTabSz="457200">
              <a:lnSpc>
                <a:spcPts val="4000"/>
              </a:lnSpc>
              <a:defRPr sz="2400" b="1">
                <a:latin typeface="Times New Roman"/>
                <a:ea typeface="Times New Roman"/>
                <a:cs typeface="Times New Roman"/>
                <a:sym typeface="Times New Roman"/>
              </a:defRPr>
            </a:pPr>
            <a:endParaRPr dirty="0"/>
          </a:p>
        </p:txBody>
      </p:sp>
    </p:spTree>
    <p:extLst>
      <p:ext uri="{BB962C8B-B14F-4D97-AF65-F5344CB8AC3E}">
        <p14:creationId xmlns:p14="http://schemas.microsoft.com/office/powerpoint/2010/main" val="2004712289"/>
      </p:ext>
    </p:extLst>
  </p:cSld>
  <p:clrMapOvr>
    <a:masterClrMapping/>
  </p:clrMapOvr>
  <p:transition advClick="0" advTm="0">
    <p:fade/>
  </p:transition>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300"/>
                                  </p:stCondLst>
                                  <p:iterate>
                                    <p:tmAbs val="0"/>
                                  </p:iterate>
                                  <p:childTnLst>
                                    <p:set>
                                      <p:cBhvr>
                                        <p:cTn id="6" fill="hold"/>
                                        <p:tgtEl>
                                          <p:spTgt spid="64"/>
                                        </p:tgtEl>
                                        <p:attrNameLst>
                                          <p:attrName>style.visibility</p:attrName>
                                        </p:attrNameLst>
                                      </p:cBhvr>
                                      <p:to>
                                        <p:strVal val="visible"/>
                                      </p:to>
                                    </p:set>
                                    <p:anim calcmode="lin" valueType="num">
                                      <p:cBhvr>
                                        <p:cTn id="7" dur="500" fill="hold"/>
                                        <p:tgtEl>
                                          <p:spTgt spid="64"/>
                                        </p:tgtEl>
                                        <p:attrNameLst>
                                          <p:attrName>ppt_x</p:attrName>
                                        </p:attrNameLst>
                                      </p:cBhvr>
                                      <p:tavLst>
                                        <p:tav tm="0">
                                          <p:val>
                                            <p:strVal val="#ppt_x"/>
                                          </p:val>
                                        </p:tav>
                                        <p:tav tm="100000">
                                          <p:val>
                                            <p:strVal val="#ppt_x"/>
                                          </p:val>
                                        </p:tav>
                                      </p:tavLst>
                                    </p:anim>
                                    <p:anim calcmode="lin" valueType="num">
                                      <p:cBhvr>
                                        <p:cTn id="8" dur="500" fill="hold"/>
                                        <p:tgtEl>
                                          <p:spTgt spid="64"/>
                                        </p:tgtEl>
                                        <p:attrNameLst>
                                          <p:attrName>ppt_y</p:attrName>
                                        </p:attrNameLst>
                                      </p:cBhvr>
                                      <p:tavLst>
                                        <p:tav tm="0">
                                          <p:val>
                                            <p:strVal val="1+#ppt_h/2"/>
                                          </p:val>
                                        </p:tav>
                                        <p:tav tm="100000">
                                          <p:val>
                                            <p:strVal val="#ppt_y"/>
                                          </p:val>
                                        </p:tav>
                                      </p:tavLst>
                                    </p:anim>
                                  </p:childTnLst>
                                </p:cTn>
                              </p:par>
                            </p:childTnLst>
                          </p:cTn>
                        </p:par>
                        <p:par>
                          <p:cTn id="9" fill="hold">
                            <p:stCondLst>
                              <p:cond delay="800"/>
                            </p:stCondLst>
                            <p:childTnLst>
                              <p:par>
                                <p:cTn id="10" presetID="1" presetClass="entr" presetSubtype="0" fill="hold" grpId="0" nodeType="afterEffect">
                                  <p:stCondLst>
                                    <p:cond delay="300"/>
                                  </p:stCondLst>
                                  <p:iterate type="lt">
                                    <p:tmAbs val="100"/>
                                  </p:iterate>
                                  <p:childTnLst>
                                    <p:set>
                                      <p:cBhvr>
                                        <p:cTn id="11" fill="hold"/>
                                        <p:tgtEl>
                                          <p:spTgt spid="65"/>
                                        </p:tgtEl>
                                        <p:attrNameLst>
                                          <p:attrName>style.visibility</p:attrName>
                                        </p:attrNameLst>
                                      </p:cBhvr>
                                      <p:to>
                                        <p:strVal val="visible"/>
                                      </p:to>
                                    </p:set>
                                  </p:childTnLst>
                                </p:cTn>
                              </p:par>
                            </p:childTnLst>
                          </p:cTn>
                        </p:par>
                        <p:par>
                          <p:cTn id="12" fill="hold">
                            <p:stCondLst>
                              <p:cond delay="1100"/>
                            </p:stCondLst>
                            <p:childTnLst>
                              <p:par>
                                <p:cTn id="13" presetID="10" presetClass="entr" fill="hold" grpId="0" nodeType="afterEffect">
                                  <p:stCondLst>
                                    <p:cond delay="0"/>
                                  </p:stCondLst>
                                  <p:iterate>
                                    <p:tmAbs val="0"/>
                                  </p:iterate>
                                  <p:childTnLst>
                                    <p:set>
                                      <p:cBhvr>
                                        <p:cTn id="14" fill="hold"/>
                                        <p:tgtEl>
                                          <p:spTgt spid="66"/>
                                        </p:tgtEl>
                                        <p:attrNameLst>
                                          <p:attrName>style.visibility</p:attrName>
                                        </p:attrNameLst>
                                      </p:cBhvr>
                                      <p:to>
                                        <p:strVal val="visible"/>
                                      </p:to>
                                    </p:set>
                                    <p:animEffect transition="in" filter="fade">
                                      <p:cBhvr>
                                        <p:cTn id="15" dur="500"/>
                                        <p:tgtEl>
                                          <p:spTgt spid="6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iterate>
                                    <p:tmAbs val="0"/>
                                  </p:iterate>
                                  <p:childTnLst>
                                    <p:set>
                                      <p:cBhvr>
                                        <p:cTn id="19" fill="hold"/>
                                        <p:tgtEl>
                                          <p:spTgt spid="69"/>
                                        </p:tgtEl>
                                        <p:attrNameLst>
                                          <p:attrName>style.visibility</p:attrName>
                                        </p:attrNameLst>
                                      </p:cBhvr>
                                      <p:to>
                                        <p:strVal val="visible"/>
                                      </p:to>
                                    </p:set>
                                    <p:animEffect transition="in" filter="wipe(up)">
                                      <p:cBhvr>
                                        <p:cTn id="20" dur="500"/>
                                        <p:tgtEl>
                                          <p:spTgt spid="69"/>
                                        </p:tgtEl>
                                      </p:cBhvr>
                                    </p:animEffect>
                                  </p:childTnLst>
                                </p:cTn>
                              </p:par>
                            </p:childTnLst>
                          </p:cTn>
                        </p:par>
                        <p:par>
                          <p:cTn id="21" fill="hold">
                            <p:stCondLst>
                              <p:cond delay="500"/>
                            </p:stCondLst>
                            <p:childTnLst>
                              <p:par>
                                <p:cTn id="22" presetID="22" presetClass="exit" presetSubtype="1" fill="hold" grpId="1" nodeType="afterEffect">
                                  <p:stCondLst>
                                    <p:cond delay="0"/>
                                  </p:stCondLst>
                                  <p:iterate>
                                    <p:tmAbs val="0"/>
                                  </p:iterate>
                                  <p:childTnLst>
                                    <p:animEffect transition="out" filter="wipe(up)">
                                      <p:cBhvr>
                                        <p:cTn id="23" dur="500" fill="hold"/>
                                        <p:tgtEl>
                                          <p:spTgt spid="69"/>
                                        </p:tgtEl>
                                      </p:cBhvr>
                                    </p:animEffect>
                                    <p:set>
                                      <p:cBhvr>
                                        <p:cTn id="24" fill="hold">
                                          <p:stCondLst>
                                            <p:cond delay="499"/>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advAuto="0"/>
      <p:bldP spid="65" grpId="0" animBg="1" advAuto="0"/>
      <p:bldP spid="66" grpId="0" animBg="1" advAuto="0"/>
      <p:bldP spid="69" grpId="0" animBg="1" advAuto="0"/>
      <p:bldP spid="69" grpId="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Iterators"/>
          <p:cNvSpPr txBox="1">
            <a:spLocks noGrp="1"/>
          </p:cNvSpPr>
          <p:nvPr>
            <p:ph type="title"/>
          </p:nvPr>
        </p:nvSpPr>
        <p:spPr>
          <a:prstGeom prst="rect">
            <a:avLst/>
          </a:prstGeom>
        </p:spPr>
        <p:txBody>
          <a:bodyPr/>
          <a:lstStyle/>
          <a:p>
            <a:r>
              <a:t>Iterators</a:t>
            </a:r>
          </a:p>
        </p:txBody>
      </p:sp>
      <p:sp>
        <p:nvSpPr>
          <p:cNvPr id="72" name="Rectangle"/>
          <p:cNvSpPr/>
          <p:nvPr/>
        </p:nvSpPr>
        <p:spPr>
          <a:xfrm>
            <a:off x="139700" y="1638300"/>
            <a:ext cx="10388600" cy="6469380"/>
          </a:xfrm>
          <a:prstGeom prst="rect">
            <a:avLst/>
          </a:prstGeom>
          <a:solidFill>
            <a:srgbClr val="E5E6E1"/>
          </a:solidFill>
          <a:ln w="38100">
            <a:solidFill>
              <a:srgbClr val="941100"/>
            </a:solidFill>
            <a:miter lim="400000"/>
          </a:ln>
          <a:effectLst>
            <a:outerShdw blurRad="266700" dist="50800" dir="1980000" rotWithShape="0">
              <a:srgbClr val="000000"/>
            </a:outerShdw>
          </a:effectLst>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73" name="template &lt;class ItemType&gt;…"/>
          <p:cNvSpPr/>
          <p:nvPr/>
        </p:nvSpPr>
        <p:spPr>
          <a:xfrm>
            <a:off x="241300" y="1619250"/>
            <a:ext cx="10858500" cy="55372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tabLst>
                <a:tab pos="330200" algn="l"/>
              </a:tabLst>
              <a:defRPr sz="1800" b="1">
                <a:latin typeface="Menlo Regular"/>
                <a:ea typeface="Menlo Regular"/>
                <a:cs typeface="Menlo Regular"/>
                <a:sym typeface="Menlo Regular"/>
              </a:defRPr>
            </a:pPr>
            <a:r>
              <a:rPr>
                <a:solidFill>
                  <a:srgbClr val="BB2CA2"/>
                </a:solidFill>
              </a:rPr>
              <a:t>template</a:t>
            </a:r>
            <a:r>
              <a:t> &lt;</a:t>
            </a:r>
            <a:r>
              <a:rPr>
                <a:solidFill>
                  <a:srgbClr val="BB2CA2"/>
                </a:solidFill>
              </a:rPr>
              <a:t>class</a:t>
            </a:r>
            <a:r>
              <a:t> ItemType&gt;</a:t>
            </a:r>
          </a:p>
          <a:p>
            <a:pPr algn="l" defTabSz="457200">
              <a:tabLst>
                <a:tab pos="330200" algn="l"/>
              </a:tabLst>
              <a:defRPr sz="1800" b="1">
                <a:latin typeface="Menlo Regular"/>
                <a:ea typeface="Menlo Regular"/>
                <a:cs typeface="Menlo Regular"/>
                <a:sym typeface="Menlo Regular"/>
              </a:defRPr>
            </a:pPr>
            <a:r>
              <a:rPr>
                <a:solidFill>
                  <a:srgbClr val="BB2CA2"/>
                </a:solidFill>
              </a:rPr>
              <a:t>const</a:t>
            </a:r>
            <a:r>
              <a:t> ItemType LinkedIterator&lt;ItemType&gt;::</a:t>
            </a:r>
            <a:r>
              <a:rPr>
                <a:solidFill>
                  <a:srgbClr val="BB2CA2"/>
                </a:solidFill>
              </a:rPr>
              <a:t>operator</a:t>
            </a:r>
            <a:r>
              <a:t>*()</a:t>
            </a:r>
          </a:p>
          <a:p>
            <a:pPr algn="l" defTabSz="457200">
              <a:tabLst>
                <a:tab pos="330200" algn="l"/>
              </a:tabLst>
              <a:defRPr sz="1800" b="1">
                <a:latin typeface="Menlo Regular"/>
                <a:ea typeface="Menlo Regular"/>
                <a:cs typeface="Menlo Regular"/>
                <a:sym typeface="Menlo Regular"/>
              </a:defRPr>
            </a:pPr>
            <a:r>
              <a:t>{</a:t>
            </a:r>
          </a:p>
          <a:p>
            <a:pPr algn="l" defTabSz="457200">
              <a:tabLst>
                <a:tab pos="330200" algn="l"/>
              </a:tabLst>
              <a:defRPr sz="1800" b="1">
                <a:latin typeface="Menlo Regular"/>
                <a:ea typeface="Menlo Regular"/>
                <a:cs typeface="Menlo Regular"/>
                <a:sym typeface="Menlo Regular"/>
              </a:defRPr>
            </a:pPr>
            <a:r>
              <a:t>   </a:t>
            </a:r>
            <a:r>
              <a:rPr>
                <a:solidFill>
                  <a:srgbClr val="BB2CA2"/>
                </a:solidFill>
              </a:rPr>
              <a:t>return</a:t>
            </a:r>
            <a:r>
              <a:t> currentItemPtr-&gt;getItem();</a:t>
            </a:r>
          </a:p>
          <a:p>
            <a:pPr algn="l" defTabSz="457200">
              <a:tabLst>
                <a:tab pos="330200" algn="l"/>
              </a:tabLst>
              <a:defRPr sz="1800" b="1">
                <a:solidFill>
                  <a:srgbClr val="008400"/>
                </a:solidFill>
                <a:latin typeface="Menlo Regular"/>
                <a:ea typeface="Menlo Regular"/>
                <a:cs typeface="Menlo Regular"/>
                <a:sym typeface="Menlo Regular"/>
              </a:defRPr>
            </a:pPr>
            <a:r>
              <a:rPr>
                <a:solidFill>
                  <a:srgbClr val="000000"/>
                </a:solidFill>
              </a:rPr>
              <a:t>}  </a:t>
            </a:r>
            <a:r>
              <a:t>// end operator*</a:t>
            </a:r>
            <a:endParaRPr>
              <a:solidFill>
                <a:srgbClr val="000000"/>
              </a:solidFill>
            </a:endParaRPr>
          </a:p>
          <a:p>
            <a:pPr algn="l" defTabSz="457200">
              <a:tabLst>
                <a:tab pos="330200" algn="l"/>
              </a:tabLst>
              <a:defRPr sz="1800" b="1">
                <a:latin typeface="Menlo Regular"/>
                <a:ea typeface="Menlo Regular"/>
                <a:cs typeface="Menlo Regular"/>
                <a:sym typeface="Menlo Regular"/>
              </a:defRPr>
            </a:pPr>
            <a:endParaRPr>
              <a:solidFill>
                <a:srgbClr val="000000"/>
              </a:solidFill>
            </a:endParaRPr>
          </a:p>
          <a:p>
            <a:pPr algn="l" defTabSz="457200">
              <a:tabLst>
                <a:tab pos="330200" algn="l"/>
              </a:tabLst>
              <a:defRPr sz="1800" b="1">
                <a:latin typeface="Menlo Regular"/>
                <a:ea typeface="Menlo Regular"/>
                <a:cs typeface="Menlo Regular"/>
                <a:sym typeface="Menlo Regular"/>
              </a:defRPr>
            </a:pPr>
            <a:r>
              <a:rPr>
                <a:solidFill>
                  <a:srgbClr val="BB2CA2"/>
                </a:solidFill>
              </a:rPr>
              <a:t>template</a:t>
            </a:r>
            <a:r>
              <a:t> &lt;</a:t>
            </a:r>
            <a:r>
              <a:rPr>
                <a:solidFill>
                  <a:srgbClr val="BB2CA2"/>
                </a:solidFill>
              </a:rPr>
              <a:t>class</a:t>
            </a:r>
            <a:r>
              <a:t> ItemType&gt;</a:t>
            </a:r>
          </a:p>
          <a:p>
            <a:pPr algn="l" defTabSz="457200">
              <a:tabLst>
                <a:tab pos="330200" algn="l"/>
              </a:tabLst>
              <a:defRPr sz="1800" b="1">
                <a:latin typeface="Menlo Regular"/>
                <a:ea typeface="Menlo Regular"/>
                <a:cs typeface="Menlo Regular"/>
                <a:sym typeface="Menlo Regular"/>
              </a:defRPr>
            </a:pPr>
            <a:r>
              <a:t>LinkedIterator&lt;ItemType&gt; LinkedIterator&lt;ItemType&gt;::</a:t>
            </a:r>
            <a:r>
              <a:rPr>
                <a:solidFill>
                  <a:srgbClr val="BB2CA2"/>
                </a:solidFill>
              </a:rPr>
              <a:t>operator</a:t>
            </a:r>
            <a:r>
              <a:t>++()</a:t>
            </a:r>
          </a:p>
          <a:p>
            <a:pPr algn="l" defTabSz="457200">
              <a:tabLst>
                <a:tab pos="330200" algn="l"/>
              </a:tabLst>
              <a:defRPr sz="1800" b="1">
                <a:latin typeface="Menlo Regular"/>
                <a:ea typeface="Menlo Regular"/>
                <a:cs typeface="Menlo Regular"/>
                <a:sym typeface="Menlo Regular"/>
              </a:defRPr>
            </a:pPr>
            <a:r>
              <a:t>{</a:t>
            </a:r>
          </a:p>
          <a:p>
            <a:pPr algn="l" defTabSz="457200">
              <a:tabLst>
                <a:tab pos="330200" algn="l"/>
              </a:tabLst>
              <a:defRPr sz="1800" b="1">
                <a:latin typeface="Menlo Regular"/>
                <a:ea typeface="Menlo Regular"/>
                <a:cs typeface="Menlo Regular"/>
                <a:sym typeface="Menlo Regular"/>
              </a:defRPr>
            </a:pPr>
            <a:r>
              <a:t>   currentItemPtr = currentItemPtr-&gt;getNext();</a:t>
            </a:r>
          </a:p>
          <a:p>
            <a:pPr algn="l" defTabSz="457200">
              <a:tabLst>
                <a:tab pos="330200" algn="l"/>
              </a:tabLst>
              <a:defRPr sz="1800" b="1">
                <a:solidFill>
                  <a:srgbClr val="BB2CA2"/>
                </a:solidFill>
                <a:latin typeface="Menlo Regular"/>
                <a:ea typeface="Menlo Regular"/>
                <a:cs typeface="Menlo Regular"/>
                <a:sym typeface="Menlo Regular"/>
              </a:defRPr>
            </a:pPr>
            <a:r>
              <a:rPr>
                <a:solidFill>
                  <a:srgbClr val="000000"/>
                </a:solidFill>
              </a:rPr>
              <a:t>   </a:t>
            </a:r>
            <a:r>
              <a:t>return</a:t>
            </a:r>
            <a:r>
              <a:rPr>
                <a:solidFill>
                  <a:srgbClr val="000000"/>
                </a:solidFill>
              </a:rPr>
              <a:t> *</a:t>
            </a:r>
            <a:r>
              <a:t>this</a:t>
            </a:r>
            <a:r>
              <a:rPr>
                <a:solidFill>
                  <a:srgbClr val="000000"/>
                </a:solidFill>
              </a:rPr>
              <a:t>;</a:t>
            </a:r>
          </a:p>
          <a:p>
            <a:pPr algn="l" defTabSz="457200">
              <a:tabLst>
                <a:tab pos="330200" algn="l"/>
              </a:tabLst>
              <a:defRPr sz="1800" b="1">
                <a:solidFill>
                  <a:srgbClr val="008400"/>
                </a:solidFill>
                <a:latin typeface="Menlo Regular"/>
                <a:ea typeface="Menlo Regular"/>
                <a:cs typeface="Menlo Regular"/>
                <a:sym typeface="Menlo Regular"/>
              </a:defRPr>
            </a:pPr>
            <a:r>
              <a:rPr>
                <a:solidFill>
                  <a:srgbClr val="000000"/>
                </a:solidFill>
              </a:rPr>
              <a:t>}  </a:t>
            </a:r>
            <a:r>
              <a:t>// end prefix operator++</a:t>
            </a:r>
            <a:endParaRPr>
              <a:solidFill>
                <a:srgbClr val="000000"/>
              </a:solidFill>
            </a:endParaRPr>
          </a:p>
          <a:p>
            <a:pPr algn="l" defTabSz="457200">
              <a:tabLst>
                <a:tab pos="330200" algn="l"/>
              </a:tabLst>
              <a:defRPr sz="2500" b="1">
                <a:solidFill>
                  <a:srgbClr val="008400"/>
                </a:solidFill>
                <a:latin typeface="Menlo Regular"/>
                <a:ea typeface="Menlo Regular"/>
                <a:cs typeface="Menlo Regular"/>
                <a:sym typeface="Menlo Regular"/>
              </a:defRPr>
            </a:pPr>
            <a:endParaRPr>
              <a:solidFill>
                <a:srgbClr val="000000"/>
              </a:solidFill>
            </a:endParaRPr>
          </a:p>
          <a:p>
            <a:pPr algn="l" defTabSz="457200">
              <a:tabLst>
                <a:tab pos="330200" algn="l"/>
              </a:tabLst>
              <a:defRPr sz="1800" b="1">
                <a:latin typeface="Menlo Regular"/>
                <a:ea typeface="Menlo Regular"/>
                <a:cs typeface="Menlo Regular"/>
                <a:sym typeface="Menlo Regular"/>
              </a:defRPr>
            </a:pPr>
            <a:r>
              <a:rPr>
                <a:solidFill>
                  <a:srgbClr val="BB2CA2"/>
                </a:solidFill>
              </a:rPr>
              <a:t>template</a:t>
            </a:r>
            <a:r>
              <a:t> &lt;</a:t>
            </a:r>
            <a:r>
              <a:rPr>
                <a:solidFill>
                  <a:srgbClr val="BB2CA2"/>
                </a:solidFill>
              </a:rPr>
              <a:t>class</a:t>
            </a:r>
            <a:r>
              <a:t> ItemType&gt;</a:t>
            </a:r>
          </a:p>
          <a:p>
            <a:pPr algn="l" defTabSz="457200">
              <a:tabLst>
                <a:tab pos="330200" algn="l"/>
              </a:tabLst>
              <a:defRPr sz="1800" b="1">
                <a:latin typeface="Menlo Regular"/>
                <a:ea typeface="Menlo Regular"/>
                <a:cs typeface="Menlo Regular"/>
                <a:sym typeface="Menlo Regular"/>
              </a:defRPr>
            </a:pPr>
            <a:r>
              <a:rPr>
                <a:solidFill>
                  <a:srgbClr val="BB2CA2"/>
                </a:solidFill>
              </a:rPr>
              <a:t>bool</a:t>
            </a:r>
            <a:r>
              <a:t> LinkedIterator&lt;ItemType&gt;::</a:t>
            </a:r>
            <a:r>
              <a:rPr>
                <a:solidFill>
                  <a:srgbClr val="BB2CA2"/>
                </a:solidFill>
              </a:rPr>
              <a:t>operator</a:t>
            </a:r>
            <a:r>
              <a:t>==(</a:t>
            </a:r>
            <a:r>
              <a:rPr>
                <a:solidFill>
                  <a:srgbClr val="BB2CA2"/>
                </a:solidFill>
              </a:rPr>
              <a:t>const</a:t>
            </a:r>
          </a:p>
          <a:p>
            <a:pPr algn="l" defTabSz="457200">
              <a:tabLst>
                <a:tab pos="330200" algn="l"/>
              </a:tabLst>
              <a:defRPr sz="1800" b="1">
                <a:latin typeface="Menlo Regular"/>
                <a:ea typeface="Menlo Regular"/>
                <a:cs typeface="Menlo Regular"/>
                <a:sym typeface="Menlo Regular"/>
              </a:defRPr>
            </a:pPr>
            <a:r>
              <a:t>                           LinkedIterator&lt;ItemType&gt;&amp; rightHandSide) </a:t>
            </a:r>
            <a:r>
              <a:rPr>
                <a:solidFill>
                  <a:srgbClr val="BB2CA2"/>
                </a:solidFill>
              </a:rPr>
              <a:t>const</a:t>
            </a:r>
          </a:p>
          <a:p>
            <a:pPr algn="l" defTabSz="457200">
              <a:tabLst>
                <a:tab pos="330200" algn="l"/>
              </a:tabLst>
              <a:defRPr sz="1800" b="1">
                <a:latin typeface="Menlo Regular"/>
                <a:ea typeface="Menlo Regular"/>
                <a:cs typeface="Menlo Regular"/>
                <a:sym typeface="Menlo Regular"/>
              </a:defRPr>
            </a:pPr>
            <a:r>
              <a:t>{</a:t>
            </a:r>
          </a:p>
          <a:p>
            <a:pPr algn="l" defTabSz="457200">
              <a:tabLst>
                <a:tab pos="330200" algn="l"/>
              </a:tabLst>
              <a:defRPr sz="1800" b="1">
                <a:latin typeface="Menlo Regular"/>
                <a:ea typeface="Menlo Regular"/>
                <a:cs typeface="Menlo Regular"/>
                <a:sym typeface="Menlo Regular"/>
              </a:defRPr>
            </a:pPr>
            <a:r>
              <a:t>   </a:t>
            </a:r>
            <a:r>
              <a:rPr>
                <a:solidFill>
                  <a:srgbClr val="BB2CA2"/>
                </a:solidFill>
              </a:rPr>
              <a:t>return</a:t>
            </a:r>
            <a:r>
              <a:t> (currentItemPtr == rightHandSide.currentItemPtr);</a:t>
            </a:r>
          </a:p>
          <a:p>
            <a:pPr algn="l" defTabSz="457200">
              <a:tabLst>
                <a:tab pos="330200" algn="l"/>
              </a:tabLst>
              <a:defRPr sz="1800" b="1">
                <a:solidFill>
                  <a:srgbClr val="008400"/>
                </a:solidFill>
                <a:latin typeface="Menlo Regular"/>
                <a:ea typeface="Menlo Regular"/>
                <a:cs typeface="Menlo Regular"/>
                <a:sym typeface="Menlo Regular"/>
              </a:defRPr>
            </a:pPr>
            <a:r>
              <a:rPr>
                <a:solidFill>
                  <a:srgbClr val="000000"/>
                </a:solidFill>
              </a:rPr>
              <a:t>}  </a:t>
            </a:r>
            <a:r>
              <a:t>// end operator==</a:t>
            </a:r>
          </a:p>
        </p:txBody>
      </p:sp>
      <p:sp>
        <p:nvSpPr>
          <p:cNvPr id="74" name="LinkedIterator.cpp"/>
          <p:cNvSpPr/>
          <p:nvPr/>
        </p:nvSpPr>
        <p:spPr>
          <a:xfrm>
            <a:off x="6744716" y="7815580"/>
            <a:ext cx="3619500" cy="584200"/>
          </a:xfrm>
          <a:prstGeom prst="roundRect">
            <a:avLst>
              <a:gd name="adj" fmla="val 19283"/>
            </a:avLst>
          </a:prstGeom>
          <a:solidFill>
            <a:srgbClr val="FFFB00"/>
          </a:solidFill>
          <a:ln w="38100">
            <a:solidFill>
              <a:srgbClr val="5E5E5E"/>
            </a:solidFill>
            <a:miter lim="400000"/>
          </a:ln>
          <a:effectLst>
            <a:outerShdw blurRad="1778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400" b="1">
                <a:effectLst>
                  <a:outerShdw blurRad="38100" dist="12700" dir="5400000" rotWithShape="0">
                    <a:srgbClr val="000000">
                      <a:alpha val="50000"/>
                    </a:srgbClr>
                  </a:outerShdw>
                </a:effectLst>
                <a:latin typeface="Courier New"/>
                <a:ea typeface="Courier New"/>
                <a:cs typeface="Courier New"/>
                <a:sym typeface="Courier New"/>
              </a:defRPr>
            </a:lvl1pPr>
          </a:lstStyle>
          <a:p>
            <a:r>
              <a:t>LinkedIterator.cpp</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p:tmAbs val="0"/>
                                  </p:iterate>
                                  <p:childTnLst>
                                    <p:set>
                                      <p:cBhvr>
                                        <p:cTn id="6" fill="hold"/>
                                        <p:tgtEl>
                                          <p:spTgt spid="74"/>
                                        </p:tgtEl>
                                        <p:attrNameLst>
                                          <p:attrName>style.visibility</p:attrName>
                                        </p:attrNameLst>
                                      </p:cBhvr>
                                      <p:to>
                                        <p:strVal val="visible"/>
                                      </p:to>
                                    </p:set>
                                    <p:animEffect transition="in" filter="fade">
                                      <p:cBhvr>
                                        <p:cTn id="7" dur="500"/>
                                        <p:tgtEl>
                                          <p:spTgt spid="74"/>
                                        </p:tgtEl>
                                      </p:cBhvr>
                                    </p:animEffect>
                                  </p:childTnLst>
                                </p:cTn>
                              </p:par>
                            </p:childTnLst>
                          </p:cTn>
                        </p:par>
                        <p:par>
                          <p:cTn id="8" fill="hold">
                            <p:stCondLst>
                              <p:cond delay="500"/>
                            </p:stCondLst>
                            <p:childTnLst>
                              <p:par>
                                <p:cTn id="9" presetID="1" presetClass="entr" presetSubtype="0" fill="hold" grpId="2" nodeType="afterEffect">
                                  <p:stCondLst>
                                    <p:cond delay="0"/>
                                  </p:stCondLst>
                                  <p:iterate type="lt">
                                    <p:tmAbs val="100"/>
                                  </p:iterate>
                                  <p:childTnLst>
                                    <p:set>
                                      <p:cBhvr>
                                        <p:cTn id="10" fill="hold"/>
                                        <p:tgtEl>
                                          <p:spTgt spid="73">
                                            <p:bg/>
                                          </p:spTgt>
                                        </p:tgtEl>
                                        <p:attrNameLst>
                                          <p:attrName>style.visibility</p:attrName>
                                        </p:attrNameLst>
                                      </p:cBhvr>
                                      <p:to>
                                        <p:strVal val="visible"/>
                                      </p:to>
                                    </p:set>
                                  </p:childTnLst>
                                </p:cTn>
                              </p:par>
                              <p:par>
                                <p:cTn id="11" presetID="1" presetClass="entr" presetSubtype="0" fill="hold" grpId="2" nodeType="withEffect">
                                  <p:stCondLst>
                                    <p:cond delay="0"/>
                                  </p:stCondLst>
                                  <p:iterate type="lt">
                                    <p:tmAbs val="100"/>
                                  </p:iterate>
                                  <p:childTnLst>
                                    <p:set>
                                      <p:cBhvr>
                                        <p:cTn id="12" fill="hold"/>
                                        <p:tgtEl>
                                          <p:spTgt spid="73">
                                            <p:txEl>
                                              <p:pRg st="0" end="0"/>
                                            </p:txEl>
                                          </p:spTgt>
                                        </p:tgtEl>
                                        <p:attrNameLst>
                                          <p:attrName>style.visibility</p:attrName>
                                        </p:attrNameLst>
                                      </p:cBhvr>
                                      <p:to>
                                        <p:strVal val="visible"/>
                                      </p:to>
                                    </p:set>
                                  </p:childTnLst>
                                </p:cTn>
                              </p:par>
                            </p:childTnLst>
                          </p:cTn>
                        </p:par>
                        <p:par>
                          <p:cTn id="13" fill="hold">
                            <p:stCondLst>
                              <p:cond delay="500"/>
                            </p:stCondLst>
                            <p:childTnLst>
                              <p:par>
                                <p:cTn id="14" presetID="1" presetClass="entr" presetSubtype="0" fill="hold" grpId="2" nodeType="afterEffect">
                                  <p:stCondLst>
                                    <p:cond delay="0"/>
                                  </p:stCondLst>
                                  <p:iterate type="lt">
                                    <p:tmAbs val="100"/>
                                  </p:iterate>
                                  <p:childTnLst>
                                    <p:set>
                                      <p:cBhvr>
                                        <p:cTn id="15" fill="hold"/>
                                        <p:tgtEl>
                                          <p:spTgt spid="73">
                                            <p:txEl>
                                              <p:pRg st="1" end="1"/>
                                            </p:txEl>
                                          </p:spTgt>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2" nodeType="afterEffect">
                                  <p:stCondLst>
                                    <p:cond delay="0"/>
                                  </p:stCondLst>
                                  <p:iterate type="lt">
                                    <p:tmAbs val="100"/>
                                  </p:iterate>
                                  <p:childTnLst>
                                    <p:set>
                                      <p:cBhvr>
                                        <p:cTn id="18" fill="hold"/>
                                        <p:tgtEl>
                                          <p:spTgt spid="73">
                                            <p:txEl>
                                              <p:pRg st="2" end="2"/>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grpId="2" nodeType="afterEffect">
                                  <p:stCondLst>
                                    <p:cond delay="0"/>
                                  </p:stCondLst>
                                  <p:iterate type="lt">
                                    <p:tmAbs val="100"/>
                                  </p:iterate>
                                  <p:childTnLst>
                                    <p:set>
                                      <p:cBhvr>
                                        <p:cTn id="21" fill="hold"/>
                                        <p:tgtEl>
                                          <p:spTgt spid="73">
                                            <p:txEl>
                                              <p:pRg st="3" end="3"/>
                                            </p:txEl>
                                          </p:spTgt>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grpId="2" nodeType="afterEffect">
                                  <p:stCondLst>
                                    <p:cond delay="0"/>
                                  </p:stCondLst>
                                  <p:iterate type="lt">
                                    <p:tmAbs val="100"/>
                                  </p:iterate>
                                  <p:childTnLst>
                                    <p:set>
                                      <p:cBhvr>
                                        <p:cTn id="24" fill="hold"/>
                                        <p:tgtEl>
                                          <p:spTgt spid="7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2" nodeType="clickEffect">
                                  <p:stCondLst>
                                    <p:cond delay="0"/>
                                  </p:stCondLst>
                                  <p:iterate type="lt">
                                    <p:tmAbs val="100"/>
                                  </p:iterate>
                                  <p:childTnLst>
                                    <p:set>
                                      <p:cBhvr>
                                        <p:cTn id="28" fill="hold"/>
                                        <p:tgtEl>
                                          <p:spTgt spid="73">
                                            <p:txEl>
                                              <p:pRg st="5" end="5"/>
                                            </p:txEl>
                                          </p:spTgt>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2" nodeType="afterEffect">
                                  <p:stCondLst>
                                    <p:cond delay="0"/>
                                  </p:stCondLst>
                                  <p:iterate type="lt">
                                    <p:tmAbs val="100"/>
                                  </p:iterate>
                                  <p:childTnLst>
                                    <p:set>
                                      <p:cBhvr>
                                        <p:cTn id="31" fill="hold"/>
                                        <p:tgtEl>
                                          <p:spTgt spid="73">
                                            <p:txEl>
                                              <p:pRg st="6" end="6"/>
                                            </p:txEl>
                                          </p:spTgt>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2" nodeType="afterEffect">
                                  <p:stCondLst>
                                    <p:cond delay="0"/>
                                  </p:stCondLst>
                                  <p:iterate type="lt">
                                    <p:tmAbs val="100"/>
                                  </p:iterate>
                                  <p:childTnLst>
                                    <p:set>
                                      <p:cBhvr>
                                        <p:cTn id="34" fill="hold"/>
                                        <p:tgtEl>
                                          <p:spTgt spid="73">
                                            <p:txEl>
                                              <p:pRg st="7" end="7"/>
                                            </p:txEl>
                                          </p:spTgt>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2" nodeType="afterEffect">
                                  <p:stCondLst>
                                    <p:cond delay="0"/>
                                  </p:stCondLst>
                                  <p:iterate type="lt">
                                    <p:tmAbs val="100"/>
                                  </p:iterate>
                                  <p:childTnLst>
                                    <p:set>
                                      <p:cBhvr>
                                        <p:cTn id="37" fill="hold"/>
                                        <p:tgtEl>
                                          <p:spTgt spid="73">
                                            <p:txEl>
                                              <p:pRg st="8" end="8"/>
                                            </p:txEl>
                                          </p:spTgt>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2" nodeType="afterEffect">
                                  <p:stCondLst>
                                    <p:cond delay="0"/>
                                  </p:stCondLst>
                                  <p:iterate type="lt">
                                    <p:tmAbs val="100"/>
                                  </p:iterate>
                                  <p:childTnLst>
                                    <p:set>
                                      <p:cBhvr>
                                        <p:cTn id="40" fill="hold"/>
                                        <p:tgtEl>
                                          <p:spTgt spid="73">
                                            <p:txEl>
                                              <p:pRg st="9" end="9"/>
                                            </p:txEl>
                                          </p:spTgt>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2" nodeType="afterEffect">
                                  <p:stCondLst>
                                    <p:cond delay="0"/>
                                  </p:stCondLst>
                                  <p:iterate type="lt">
                                    <p:tmAbs val="100"/>
                                  </p:iterate>
                                  <p:childTnLst>
                                    <p:set>
                                      <p:cBhvr>
                                        <p:cTn id="43" fill="hold"/>
                                        <p:tgtEl>
                                          <p:spTgt spid="73">
                                            <p:txEl>
                                              <p:pRg st="10" end="10"/>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2" nodeType="clickEffect">
                                  <p:stCondLst>
                                    <p:cond delay="0"/>
                                  </p:stCondLst>
                                  <p:iterate type="lt">
                                    <p:tmAbs val="100"/>
                                  </p:iterate>
                                  <p:childTnLst>
                                    <p:set>
                                      <p:cBhvr>
                                        <p:cTn id="47" fill="hold"/>
                                        <p:tgtEl>
                                          <p:spTgt spid="73">
                                            <p:txEl>
                                              <p:pRg st="11" end="11"/>
                                            </p:txEl>
                                          </p:spTgt>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2" nodeType="afterEffect">
                                  <p:stCondLst>
                                    <p:cond delay="0"/>
                                  </p:stCondLst>
                                  <p:iterate type="lt">
                                    <p:tmAbs val="100"/>
                                  </p:iterate>
                                  <p:childTnLst>
                                    <p:set>
                                      <p:cBhvr>
                                        <p:cTn id="50" fill="hold"/>
                                        <p:tgtEl>
                                          <p:spTgt spid="73">
                                            <p:txEl>
                                              <p:pRg st="12" end="12"/>
                                            </p:txEl>
                                          </p:spTgt>
                                        </p:tgtEl>
                                        <p:attrNameLst>
                                          <p:attrName>style.visibility</p:attrName>
                                        </p:attrNameLst>
                                      </p:cBhvr>
                                      <p:to>
                                        <p:strVal val="visible"/>
                                      </p:to>
                                    </p:set>
                                  </p:childTnLst>
                                </p:cTn>
                              </p:par>
                            </p:childTnLst>
                          </p:cTn>
                        </p:par>
                        <p:par>
                          <p:cTn id="51" fill="hold">
                            <p:stCondLst>
                              <p:cond delay="0"/>
                            </p:stCondLst>
                            <p:childTnLst>
                              <p:par>
                                <p:cTn id="52" presetID="1" presetClass="entr" presetSubtype="0" fill="hold" grpId="2" nodeType="afterEffect">
                                  <p:stCondLst>
                                    <p:cond delay="0"/>
                                  </p:stCondLst>
                                  <p:iterate type="lt">
                                    <p:tmAbs val="100"/>
                                  </p:iterate>
                                  <p:childTnLst>
                                    <p:set>
                                      <p:cBhvr>
                                        <p:cTn id="53" fill="hold"/>
                                        <p:tgtEl>
                                          <p:spTgt spid="73">
                                            <p:txEl>
                                              <p:pRg st="13" end="13"/>
                                            </p:txEl>
                                          </p:spTgt>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grpId="2" nodeType="afterEffect">
                                  <p:stCondLst>
                                    <p:cond delay="0"/>
                                  </p:stCondLst>
                                  <p:iterate type="lt">
                                    <p:tmAbs val="100"/>
                                  </p:iterate>
                                  <p:childTnLst>
                                    <p:set>
                                      <p:cBhvr>
                                        <p:cTn id="56" fill="hold"/>
                                        <p:tgtEl>
                                          <p:spTgt spid="73">
                                            <p:txEl>
                                              <p:pRg st="14" end="14"/>
                                            </p:txEl>
                                          </p:spTgt>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2" nodeType="afterEffect">
                                  <p:stCondLst>
                                    <p:cond delay="0"/>
                                  </p:stCondLst>
                                  <p:iterate type="lt">
                                    <p:tmAbs val="100"/>
                                  </p:iterate>
                                  <p:childTnLst>
                                    <p:set>
                                      <p:cBhvr>
                                        <p:cTn id="59" fill="hold"/>
                                        <p:tgtEl>
                                          <p:spTgt spid="73">
                                            <p:txEl>
                                              <p:pRg st="15" end="15"/>
                                            </p:txEl>
                                          </p:spTgt>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grpId="2" nodeType="afterEffect">
                                  <p:stCondLst>
                                    <p:cond delay="0"/>
                                  </p:stCondLst>
                                  <p:iterate type="lt">
                                    <p:tmAbs val="100"/>
                                  </p:iterate>
                                  <p:childTnLst>
                                    <p:set>
                                      <p:cBhvr>
                                        <p:cTn id="62" fill="hold"/>
                                        <p:tgtEl>
                                          <p:spTgt spid="73">
                                            <p:txEl>
                                              <p:pRg st="16" end="16"/>
                                            </p:txEl>
                                          </p:spTgt>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2" nodeType="afterEffect">
                                  <p:stCondLst>
                                    <p:cond delay="0"/>
                                  </p:stCondLst>
                                  <p:iterate type="lt">
                                    <p:tmAbs val="100"/>
                                  </p:iterate>
                                  <p:childTnLst>
                                    <p:set>
                                      <p:cBhvr>
                                        <p:cTn id="65" fill="hold"/>
                                        <p:tgtEl>
                                          <p:spTgt spid="73">
                                            <p:txEl>
                                              <p:pRg st="17" end="17"/>
                                            </p:txEl>
                                          </p:spTgt>
                                        </p:tgtEl>
                                        <p:attrNameLst>
                                          <p:attrName>style.visibility</p:attrName>
                                        </p:attrNameLst>
                                      </p:cBhvr>
                                      <p:to>
                                        <p:strVal val="visible"/>
                                      </p:to>
                                    </p:set>
                                  </p:childTnLst>
                                </p:cTn>
                              </p:par>
                            </p:childTnLst>
                          </p:cTn>
                        </p:par>
                        <p:par>
                          <p:cTn id="66" fill="hold">
                            <p:stCondLst>
                              <p:cond delay="0"/>
                            </p:stCondLst>
                            <p:childTnLst>
                              <p:par>
                                <p:cTn id="67" presetID="1" presetClass="entr" presetSubtype="0" fill="hold" grpId="2" nodeType="afterEffect">
                                  <p:stCondLst>
                                    <p:cond delay="0"/>
                                  </p:stCondLst>
                                  <p:iterate type="lt">
                                    <p:tmAbs val="100"/>
                                  </p:iterate>
                                  <p:childTnLst>
                                    <p:set>
                                      <p:cBhvr>
                                        <p:cTn id="68" fill="hold"/>
                                        <p:tgtEl>
                                          <p:spTgt spid="7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2" build="p" bldLvl="5" animBg="1" advAuto="0"/>
      <p:bldP spid="74" grpId="1"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Iterators"/>
          <p:cNvSpPr txBox="1">
            <a:spLocks noGrp="1"/>
          </p:cNvSpPr>
          <p:nvPr>
            <p:ph type="title"/>
          </p:nvPr>
        </p:nvSpPr>
        <p:spPr>
          <a:prstGeom prst="rect">
            <a:avLst/>
          </a:prstGeom>
        </p:spPr>
        <p:txBody>
          <a:bodyPr/>
          <a:lstStyle/>
          <a:p>
            <a:r>
              <a:t>Iterators</a:t>
            </a:r>
          </a:p>
        </p:txBody>
      </p:sp>
      <p:sp>
        <p:nvSpPr>
          <p:cNvPr id="77" name="Rectangle"/>
          <p:cNvSpPr/>
          <p:nvPr/>
        </p:nvSpPr>
        <p:spPr>
          <a:xfrm>
            <a:off x="139700" y="1638300"/>
            <a:ext cx="10388600" cy="6592467"/>
          </a:xfrm>
          <a:prstGeom prst="rect">
            <a:avLst/>
          </a:prstGeom>
          <a:solidFill>
            <a:srgbClr val="E5E6E1"/>
          </a:solidFill>
          <a:ln w="38100">
            <a:solidFill>
              <a:srgbClr val="941100"/>
            </a:solidFill>
            <a:miter lim="400000"/>
          </a:ln>
          <a:effectLst>
            <a:outerShdw blurRad="266700" dist="50800" dir="1980000" rotWithShape="0">
              <a:srgbClr val="000000"/>
            </a:outerShdw>
          </a:effectLst>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78" name="Rounded Rectangle"/>
          <p:cNvSpPr/>
          <p:nvPr/>
        </p:nvSpPr>
        <p:spPr>
          <a:xfrm>
            <a:off x="558800" y="7124700"/>
            <a:ext cx="4851400" cy="812800"/>
          </a:xfrm>
          <a:prstGeom prst="roundRect">
            <a:avLst>
              <a:gd name="adj" fmla="val 23438"/>
            </a:avLst>
          </a:prstGeom>
          <a:solidFill>
            <a:srgbClr val="FFFB00"/>
          </a:solidFill>
          <a:ln w="50800">
            <a:solidFill>
              <a:srgbClr val="FFFB00"/>
            </a:solidFill>
            <a:miter lim="400000"/>
          </a:ln>
          <a:effectLst>
            <a:outerShdw blurRad="152400" dir="1980000" rotWithShape="0">
              <a:srgbClr val="941100"/>
            </a:outerShdw>
          </a:effectLst>
        </p:spPr>
        <p:txBody>
          <a:bodyPr lIns="50800" tIns="50800" rIns="50800" bIns="50800" anchor="ctr"/>
          <a:lstStyle/>
          <a:p>
            <a:pPr>
              <a:defRPr sz="3200" cap="all">
                <a:solidFill>
                  <a:srgbClr val="FFFFFF"/>
                </a:solidFill>
                <a:effectLst>
                  <a:outerShdw blurRad="38100" dist="12700" dir="5400000" rotWithShape="0">
                    <a:srgbClr val="000000">
                      <a:alpha val="50000"/>
                    </a:srgbClr>
                  </a:outerShdw>
                </a:effectLst>
                <a:latin typeface="Bradley Hand ITC TT-Bold"/>
                <a:ea typeface="Bradley Hand ITC TT-Bold"/>
                <a:cs typeface="Bradley Hand ITC TT-Bold"/>
                <a:sym typeface="Bradley Hand ITC TT-Bold"/>
              </a:defRPr>
            </a:pPr>
            <a:endParaRPr/>
          </a:p>
        </p:txBody>
      </p:sp>
      <p:sp>
        <p:nvSpPr>
          <p:cNvPr id="79" name="template&lt;class ItemType&gt;…"/>
          <p:cNvSpPr/>
          <p:nvPr/>
        </p:nvSpPr>
        <p:spPr>
          <a:xfrm>
            <a:off x="304800" y="1701800"/>
            <a:ext cx="10858500" cy="65289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l" defTabSz="457200">
              <a:lnSpc>
                <a:spcPct val="90000"/>
              </a:lnSpc>
              <a:tabLst>
                <a:tab pos="330200" algn="l"/>
              </a:tabLst>
              <a:defRPr sz="1800" b="1">
                <a:latin typeface="Menlo Regular"/>
                <a:ea typeface="Menlo Regular"/>
                <a:cs typeface="Menlo Regular"/>
                <a:sym typeface="Menlo Regular"/>
              </a:defRPr>
            </a:pPr>
            <a:r>
              <a:rPr sz="1600" dirty="0">
                <a:solidFill>
                  <a:srgbClr val="BB2CA2"/>
                </a:solidFill>
              </a:rPr>
              <a:t>template</a:t>
            </a:r>
            <a:r>
              <a:rPr sz="1600" dirty="0"/>
              <a:t>&lt;</a:t>
            </a:r>
            <a:r>
              <a:rPr sz="1600" dirty="0">
                <a:solidFill>
                  <a:srgbClr val="BB2CA2"/>
                </a:solidFill>
              </a:rPr>
              <a:t>class</a:t>
            </a:r>
            <a:r>
              <a:rPr sz="1600" dirty="0"/>
              <a:t> ItemType&gt;</a:t>
            </a:r>
          </a:p>
          <a:p>
            <a:pPr algn="l" defTabSz="457200">
              <a:lnSpc>
                <a:spcPct val="90000"/>
              </a:lnSpc>
              <a:tabLst>
                <a:tab pos="330200" algn="l"/>
              </a:tabLst>
              <a:defRPr sz="1800" b="1">
                <a:latin typeface="Menlo Regular"/>
                <a:ea typeface="Menlo Regular"/>
                <a:cs typeface="Menlo Regular"/>
                <a:sym typeface="Menlo Regular"/>
              </a:defRPr>
            </a:pPr>
            <a:r>
              <a:rPr sz="1600" dirty="0">
                <a:solidFill>
                  <a:srgbClr val="BB2CA2"/>
                </a:solidFill>
              </a:rPr>
              <a:t>class</a:t>
            </a:r>
            <a:r>
              <a:rPr sz="1600" dirty="0"/>
              <a:t> LinkedList : </a:t>
            </a:r>
            <a:r>
              <a:rPr sz="1600" dirty="0">
                <a:solidFill>
                  <a:srgbClr val="BB2CA2"/>
                </a:solidFill>
              </a:rPr>
              <a:t>public</a:t>
            </a:r>
            <a:r>
              <a:rPr sz="1600" dirty="0"/>
              <a:t> </a:t>
            </a:r>
            <a:r>
              <a:rPr sz="1600" dirty="0" err="1"/>
              <a:t>ListInterface</a:t>
            </a:r>
            <a:r>
              <a:rPr sz="1600" dirty="0"/>
              <a:t>&lt;ItemType&gt;</a:t>
            </a:r>
          </a:p>
          <a:p>
            <a:pPr algn="l" defTabSz="457200">
              <a:lnSpc>
                <a:spcPct val="90000"/>
              </a:lnSpc>
              <a:tabLst>
                <a:tab pos="330200" algn="l"/>
              </a:tabLst>
              <a:defRPr sz="1800" b="1">
                <a:latin typeface="Menlo Regular"/>
                <a:ea typeface="Menlo Regular"/>
                <a:cs typeface="Menlo Regular"/>
                <a:sym typeface="Menlo Regular"/>
              </a:defRPr>
            </a:pPr>
            <a:r>
              <a:rPr sz="1600" dirty="0"/>
              <a:t>{</a:t>
            </a:r>
          </a:p>
          <a:p>
            <a:pPr algn="l" defTabSz="457200">
              <a:lnSpc>
                <a:spcPct val="90000"/>
              </a:lnSpc>
              <a:tabLst>
                <a:tab pos="330200" algn="l"/>
              </a:tabLst>
              <a:defRPr sz="1800" b="1">
                <a:solidFill>
                  <a:srgbClr val="BB2CA2"/>
                </a:solidFill>
                <a:latin typeface="Menlo Regular"/>
                <a:ea typeface="Menlo Regular"/>
                <a:cs typeface="Menlo Regular"/>
                <a:sym typeface="Menlo Regular"/>
              </a:defRPr>
            </a:pPr>
            <a:r>
              <a:rPr sz="1600" dirty="0"/>
              <a:t>private</a:t>
            </a:r>
            <a:r>
              <a:rPr sz="1600" dirty="0">
                <a:solidFill>
                  <a:srgbClr val="000000"/>
                </a:solidFill>
              </a:rPr>
              <a:t>:</a:t>
            </a:r>
          </a:p>
          <a:p>
            <a:pPr algn="l" defTabSz="457200">
              <a:lnSpc>
                <a:spcPct val="90000"/>
              </a:lnSpc>
              <a:tabLst>
                <a:tab pos="330200" algn="l"/>
              </a:tabLst>
              <a:defRPr sz="1800" b="1">
                <a:solidFill>
                  <a:srgbClr val="008400"/>
                </a:solidFill>
                <a:latin typeface="Menlo Regular"/>
                <a:ea typeface="Menlo Regular"/>
                <a:cs typeface="Menlo Regular"/>
                <a:sym typeface="Menlo Regular"/>
              </a:defRPr>
            </a:pPr>
            <a:r>
              <a:rPr sz="1600" dirty="0">
                <a:solidFill>
                  <a:srgbClr val="000000"/>
                </a:solidFill>
              </a:rPr>
              <a:t>   std::</a:t>
            </a:r>
            <a:r>
              <a:rPr sz="1600" dirty="0" err="1">
                <a:solidFill>
                  <a:srgbClr val="000000"/>
                </a:solidFill>
              </a:rPr>
              <a:t>shared_ptr</a:t>
            </a:r>
            <a:r>
              <a:rPr sz="1600" dirty="0">
                <a:solidFill>
                  <a:srgbClr val="000000"/>
                </a:solidFill>
              </a:rPr>
              <a:t>&lt;Node&lt;ItemType&gt;&gt; </a:t>
            </a:r>
            <a:r>
              <a:rPr sz="1600" dirty="0" err="1">
                <a:solidFill>
                  <a:srgbClr val="000000"/>
                </a:solidFill>
              </a:rPr>
              <a:t>headPtr</a:t>
            </a:r>
            <a:r>
              <a:rPr sz="1600" dirty="0">
                <a:solidFill>
                  <a:srgbClr val="000000"/>
                </a:solidFill>
              </a:rPr>
              <a:t>; </a:t>
            </a:r>
          </a:p>
          <a:p>
            <a:pPr algn="l" defTabSz="457200">
              <a:lnSpc>
                <a:spcPct val="90000"/>
              </a:lnSpc>
              <a:tabLst>
                <a:tab pos="330200" algn="l"/>
              </a:tabLst>
              <a:defRPr sz="1800" b="1">
                <a:solidFill>
                  <a:srgbClr val="008400"/>
                </a:solidFill>
                <a:latin typeface="Menlo Regular"/>
                <a:ea typeface="Menlo Regular"/>
                <a:cs typeface="Menlo Regular"/>
                <a:sym typeface="Menlo Regular"/>
              </a:defRPr>
            </a:pPr>
            <a:r>
              <a:rPr sz="1600" dirty="0">
                <a:solidFill>
                  <a:srgbClr val="000000"/>
                </a:solidFill>
              </a:rPr>
              <a:t>   </a:t>
            </a:r>
            <a:r>
              <a:rPr sz="1600" dirty="0">
                <a:solidFill>
                  <a:srgbClr val="BB2CA2"/>
                </a:solidFill>
              </a:rPr>
              <a:t>int</a:t>
            </a:r>
            <a:r>
              <a:rPr sz="1600" dirty="0">
                <a:solidFill>
                  <a:srgbClr val="000000"/>
                </a:solidFill>
              </a:rPr>
              <a:t> </a:t>
            </a:r>
            <a:r>
              <a:rPr sz="1600" dirty="0" err="1">
                <a:solidFill>
                  <a:srgbClr val="000000"/>
                </a:solidFill>
              </a:rPr>
              <a:t>itemCount</a:t>
            </a:r>
            <a:r>
              <a:rPr sz="1600" dirty="0">
                <a:solidFill>
                  <a:srgbClr val="000000"/>
                </a:solidFill>
              </a:rPr>
              <a:t>;       </a:t>
            </a:r>
          </a:p>
          <a:p>
            <a:pPr algn="l" defTabSz="457200">
              <a:lnSpc>
                <a:spcPct val="90000"/>
              </a:lnSpc>
              <a:tabLst>
                <a:tab pos="330200" algn="l"/>
              </a:tabLst>
              <a:defRPr sz="1800" b="1">
                <a:solidFill>
                  <a:srgbClr val="008400"/>
                </a:solidFill>
                <a:latin typeface="Menlo Regular"/>
                <a:ea typeface="Menlo Regular"/>
                <a:cs typeface="Menlo Regular"/>
                <a:sym typeface="Menlo Regular"/>
              </a:defRPr>
            </a:pPr>
            <a:r>
              <a:rPr sz="1600" dirty="0"/>
              <a:t>   </a:t>
            </a:r>
          </a:p>
          <a:p>
            <a:pPr algn="l" defTabSz="457200">
              <a:lnSpc>
                <a:spcPct val="90000"/>
              </a:lnSpc>
              <a:tabLst>
                <a:tab pos="330200" algn="l"/>
              </a:tabLst>
              <a:defRPr sz="1800" b="1">
                <a:latin typeface="Menlo Regular"/>
                <a:ea typeface="Menlo Regular"/>
                <a:cs typeface="Menlo Regular"/>
                <a:sym typeface="Menlo Regular"/>
              </a:defRPr>
            </a:pPr>
            <a:r>
              <a:rPr sz="1600" dirty="0"/>
              <a:t>   </a:t>
            </a:r>
            <a:r>
              <a:rPr sz="1600" dirty="0">
                <a:solidFill>
                  <a:srgbClr val="BB2CA2"/>
                </a:solidFill>
              </a:rPr>
              <a:t>auto</a:t>
            </a:r>
            <a:r>
              <a:rPr sz="1600" dirty="0"/>
              <a:t> </a:t>
            </a:r>
            <a:r>
              <a:rPr sz="1600" dirty="0" err="1"/>
              <a:t>getNodeAt</a:t>
            </a:r>
            <a:r>
              <a:rPr sz="1600" dirty="0"/>
              <a:t>(</a:t>
            </a:r>
            <a:r>
              <a:rPr sz="1600" dirty="0">
                <a:solidFill>
                  <a:srgbClr val="BB2CA2"/>
                </a:solidFill>
              </a:rPr>
              <a:t>int</a:t>
            </a:r>
            <a:r>
              <a:rPr sz="1600" dirty="0"/>
              <a:t> position) </a:t>
            </a:r>
            <a:r>
              <a:rPr sz="1600" dirty="0">
                <a:solidFill>
                  <a:srgbClr val="BB2CA2"/>
                </a:solidFill>
              </a:rPr>
              <a:t>const</a:t>
            </a:r>
            <a:r>
              <a:rPr sz="1600" dirty="0"/>
              <a:t>;</a:t>
            </a:r>
          </a:p>
          <a:p>
            <a:pPr algn="l" defTabSz="457200">
              <a:lnSpc>
                <a:spcPct val="90000"/>
              </a:lnSpc>
              <a:tabLst>
                <a:tab pos="330200" algn="l"/>
              </a:tabLst>
              <a:defRPr sz="1800" b="1">
                <a:latin typeface="Menlo Regular"/>
                <a:ea typeface="Menlo Regular"/>
                <a:cs typeface="Menlo Regular"/>
                <a:sym typeface="Menlo Regular"/>
              </a:defRPr>
            </a:pPr>
            <a:endParaRPr sz="1600" dirty="0"/>
          </a:p>
          <a:p>
            <a:pPr algn="l" defTabSz="457200">
              <a:lnSpc>
                <a:spcPct val="90000"/>
              </a:lnSpc>
              <a:tabLst>
                <a:tab pos="330200" algn="l"/>
              </a:tabLst>
              <a:defRPr sz="1800" b="1">
                <a:solidFill>
                  <a:srgbClr val="BB2CA2"/>
                </a:solidFill>
                <a:latin typeface="Menlo Regular"/>
                <a:ea typeface="Menlo Regular"/>
                <a:cs typeface="Menlo Regular"/>
                <a:sym typeface="Menlo Regular"/>
              </a:defRPr>
            </a:pPr>
            <a:r>
              <a:rPr sz="1600" dirty="0"/>
              <a:t>public</a:t>
            </a:r>
            <a:r>
              <a:rPr sz="1600" dirty="0">
                <a:solidFill>
                  <a:srgbClr val="000000"/>
                </a:solidFill>
              </a:rPr>
              <a:t>:</a:t>
            </a:r>
          </a:p>
          <a:p>
            <a:pPr algn="l" defTabSz="457200">
              <a:lnSpc>
                <a:spcPct val="90000"/>
              </a:lnSpc>
              <a:tabLst>
                <a:tab pos="330200" algn="l"/>
              </a:tabLst>
              <a:defRPr sz="1800" b="1">
                <a:latin typeface="Menlo Regular"/>
                <a:ea typeface="Menlo Regular"/>
                <a:cs typeface="Menlo Regular"/>
                <a:sym typeface="Menlo Regular"/>
              </a:defRPr>
            </a:pPr>
            <a:r>
              <a:rPr sz="1600" dirty="0"/>
              <a:t>   LinkedList();</a:t>
            </a:r>
          </a:p>
          <a:p>
            <a:pPr algn="l" defTabSz="457200">
              <a:lnSpc>
                <a:spcPct val="90000"/>
              </a:lnSpc>
              <a:tabLst>
                <a:tab pos="330200" algn="l"/>
              </a:tabLst>
              <a:defRPr sz="1800" b="1">
                <a:latin typeface="Menlo Regular"/>
                <a:ea typeface="Menlo Regular"/>
                <a:cs typeface="Menlo Regular"/>
                <a:sym typeface="Menlo Regular"/>
              </a:defRPr>
            </a:pPr>
            <a:r>
              <a:rPr sz="1600" dirty="0"/>
              <a:t>   LinkedList(</a:t>
            </a:r>
            <a:r>
              <a:rPr sz="1600" dirty="0">
                <a:solidFill>
                  <a:srgbClr val="BB2CA2"/>
                </a:solidFill>
              </a:rPr>
              <a:t>const</a:t>
            </a:r>
            <a:r>
              <a:rPr sz="1600" dirty="0"/>
              <a:t> LinkedList&lt;ItemType&gt;&amp; </a:t>
            </a:r>
            <a:r>
              <a:rPr sz="1600" dirty="0" err="1"/>
              <a:t>aList</a:t>
            </a:r>
            <a:r>
              <a:rPr sz="1600" dirty="0"/>
              <a:t>);</a:t>
            </a:r>
          </a:p>
          <a:p>
            <a:pPr algn="l" defTabSz="457200">
              <a:lnSpc>
                <a:spcPct val="90000"/>
              </a:lnSpc>
              <a:tabLst>
                <a:tab pos="330200" algn="l"/>
              </a:tabLst>
              <a:defRPr sz="1800" b="1">
                <a:latin typeface="Menlo Regular"/>
                <a:ea typeface="Menlo Regular"/>
                <a:cs typeface="Menlo Regular"/>
                <a:sym typeface="Menlo Regular"/>
              </a:defRPr>
            </a:pPr>
            <a:r>
              <a:rPr sz="1600" dirty="0"/>
              <a:t>   </a:t>
            </a:r>
            <a:r>
              <a:rPr sz="1600" dirty="0">
                <a:solidFill>
                  <a:srgbClr val="BB2CA2"/>
                </a:solidFill>
              </a:rPr>
              <a:t>virtual</a:t>
            </a:r>
            <a:r>
              <a:rPr sz="1600" dirty="0"/>
              <a:t> ~LinkedList();</a:t>
            </a:r>
          </a:p>
          <a:p>
            <a:pPr algn="l" defTabSz="457200">
              <a:lnSpc>
                <a:spcPct val="90000"/>
              </a:lnSpc>
              <a:tabLst>
                <a:tab pos="330200" algn="l"/>
              </a:tabLst>
              <a:defRPr sz="1800" b="1">
                <a:latin typeface="Menlo Regular"/>
                <a:ea typeface="Menlo Regular"/>
                <a:cs typeface="Menlo Regular"/>
                <a:sym typeface="Menlo Regular"/>
              </a:defRPr>
            </a:pPr>
            <a:endParaRPr sz="1600" dirty="0"/>
          </a:p>
          <a:p>
            <a:pPr algn="l" defTabSz="457200">
              <a:lnSpc>
                <a:spcPct val="90000"/>
              </a:lnSpc>
              <a:tabLst>
                <a:tab pos="330200" algn="l"/>
              </a:tabLst>
              <a:defRPr sz="1800" b="1">
                <a:latin typeface="Menlo Regular"/>
                <a:ea typeface="Menlo Regular"/>
                <a:cs typeface="Menlo Regular"/>
                <a:sym typeface="Menlo Regular"/>
              </a:defRPr>
            </a:pPr>
            <a:r>
              <a:rPr sz="1600" dirty="0"/>
              <a:t>   </a:t>
            </a:r>
            <a:r>
              <a:rPr sz="1600" dirty="0">
                <a:solidFill>
                  <a:srgbClr val="BB2CA2"/>
                </a:solidFill>
              </a:rPr>
              <a:t>bool</a:t>
            </a:r>
            <a:r>
              <a:rPr sz="1600" dirty="0"/>
              <a:t> </a:t>
            </a:r>
            <a:r>
              <a:rPr sz="1600" dirty="0" err="1"/>
              <a:t>isEmpty</a:t>
            </a:r>
            <a:r>
              <a:rPr sz="1600" dirty="0"/>
              <a:t>() </a:t>
            </a:r>
            <a:r>
              <a:rPr sz="1600" dirty="0">
                <a:solidFill>
                  <a:srgbClr val="BB2CA2"/>
                </a:solidFill>
              </a:rPr>
              <a:t>const</a:t>
            </a:r>
            <a:r>
              <a:rPr sz="1600" dirty="0"/>
              <a:t>;</a:t>
            </a:r>
          </a:p>
          <a:p>
            <a:pPr algn="l" defTabSz="457200">
              <a:lnSpc>
                <a:spcPct val="90000"/>
              </a:lnSpc>
              <a:tabLst>
                <a:tab pos="330200" algn="l"/>
              </a:tabLst>
              <a:defRPr sz="1800" b="1">
                <a:latin typeface="Menlo Regular"/>
                <a:ea typeface="Menlo Regular"/>
                <a:cs typeface="Menlo Regular"/>
                <a:sym typeface="Menlo Regular"/>
              </a:defRPr>
            </a:pPr>
            <a:r>
              <a:rPr sz="1600" dirty="0"/>
              <a:t>   </a:t>
            </a:r>
            <a:r>
              <a:rPr sz="1600" dirty="0">
                <a:solidFill>
                  <a:srgbClr val="BB2CA2"/>
                </a:solidFill>
              </a:rPr>
              <a:t>int</a:t>
            </a:r>
            <a:r>
              <a:rPr sz="1600" dirty="0"/>
              <a:t> </a:t>
            </a:r>
            <a:r>
              <a:rPr sz="1600" dirty="0" err="1"/>
              <a:t>getLength</a:t>
            </a:r>
            <a:r>
              <a:rPr sz="1600" dirty="0"/>
              <a:t>() </a:t>
            </a:r>
            <a:r>
              <a:rPr sz="1600" dirty="0">
                <a:solidFill>
                  <a:srgbClr val="BB2CA2"/>
                </a:solidFill>
              </a:rPr>
              <a:t>const</a:t>
            </a:r>
            <a:r>
              <a:rPr sz="1600" dirty="0"/>
              <a:t>;</a:t>
            </a:r>
          </a:p>
          <a:p>
            <a:pPr algn="l" defTabSz="457200">
              <a:lnSpc>
                <a:spcPct val="90000"/>
              </a:lnSpc>
              <a:tabLst>
                <a:tab pos="330200" algn="l"/>
              </a:tabLst>
              <a:defRPr sz="1800" b="1">
                <a:latin typeface="Menlo Regular"/>
                <a:ea typeface="Menlo Regular"/>
                <a:cs typeface="Menlo Regular"/>
                <a:sym typeface="Menlo Regular"/>
              </a:defRPr>
            </a:pPr>
            <a:r>
              <a:rPr sz="1600" dirty="0"/>
              <a:t>   </a:t>
            </a:r>
            <a:r>
              <a:rPr sz="1600" dirty="0">
                <a:solidFill>
                  <a:srgbClr val="BB2CA2"/>
                </a:solidFill>
              </a:rPr>
              <a:t>bool</a:t>
            </a:r>
            <a:r>
              <a:rPr sz="1600" dirty="0"/>
              <a:t> insert(</a:t>
            </a:r>
            <a:r>
              <a:rPr sz="1600" dirty="0">
                <a:solidFill>
                  <a:srgbClr val="BB2CA2"/>
                </a:solidFill>
              </a:rPr>
              <a:t>int</a:t>
            </a:r>
            <a:r>
              <a:rPr sz="1600" dirty="0"/>
              <a:t> </a:t>
            </a:r>
            <a:r>
              <a:rPr sz="1600" dirty="0" err="1"/>
              <a:t>newPosition</a:t>
            </a:r>
            <a:r>
              <a:rPr sz="1600" dirty="0"/>
              <a:t>, </a:t>
            </a:r>
            <a:r>
              <a:rPr sz="1600" dirty="0">
                <a:solidFill>
                  <a:srgbClr val="BB2CA2"/>
                </a:solidFill>
              </a:rPr>
              <a:t>const</a:t>
            </a:r>
            <a:r>
              <a:rPr sz="1600" dirty="0"/>
              <a:t> ItemType&amp; </a:t>
            </a:r>
            <a:r>
              <a:rPr sz="1600" dirty="0" err="1"/>
              <a:t>newEntry</a:t>
            </a:r>
            <a:r>
              <a:rPr sz="1600" dirty="0"/>
              <a:t>);</a:t>
            </a:r>
          </a:p>
          <a:p>
            <a:pPr algn="l" defTabSz="457200">
              <a:lnSpc>
                <a:spcPct val="90000"/>
              </a:lnSpc>
              <a:tabLst>
                <a:tab pos="330200" algn="l"/>
              </a:tabLst>
              <a:defRPr sz="1800" b="1">
                <a:latin typeface="Menlo Regular"/>
                <a:ea typeface="Menlo Regular"/>
                <a:cs typeface="Menlo Regular"/>
                <a:sym typeface="Menlo Regular"/>
              </a:defRPr>
            </a:pPr>
            <a:r>
              <a:rPr sz="1600" dirty="0"/>
              <a:t>   </a:t>
            </a:r>
            <a:r>
              <a:rPr sz="1600" dirty="0">
                <a:solidFill>
                  <a:srgbClr val="BB2CA2"/>
                </a:solidFill>
              </a:rPr>
              <a:t>bool</a:t>
            </a:r>
            <a:r>
              <a:rPr sz="1600" dirty="0"/>
              <a:t> remove(</a:t>
            </a:r>
            <a:r>
              <a:rPr sz="1600" dirty="0">
                <a:solidFill>
                  <a:srgbClr val="BB2CA2"/>
                </a:solidFill>
              </a:rPr>
              <a:t>int</a:t>
            </a:r>
            <a:r>
              <a:rPr sz="1600" dirty="0"/>
              <a:t> position);</a:t>
            </a:r>
          </a:p>
          <a:p>
            <a:pPr algn="l" defTabSz="457200">
              <a:lnSpc>
                <a:spcPct val="90000"/>
              </a:lnSpc>
              <a:tabLst>
                <a:tab pos="330200" algn="l"/>
              </a:tabLst>
              <a:defRPr sz="1800" b="1">
                <a:latin typeface="Menlo Regular"/>
                <a:ea typeface="Menlo Regular"/>
                <a:cs typeface="Menlo Regular"/>
                <a:sym typeface="Menlo Regular"/>
              </a:defRPr>
            </a:pPr>
            <a:r>
              <a:rPr sz="1600" dirty="0"/>
              <a:t>   </a:t>
            </a:r>
            <a:r>
              <a:rPr sz="1600" dirty="0">
                <a:solidFill>
                  <a:srgbClr val="BB2CA2"/>
                </a:solidFill>
              </a:rPr>
              <a:t>void</a:t>
            </a:r>
            <a:r>
              <a:rPr sz="1600" dirty="0"/>
              <a:t> clear();</a:t>
            </a:r>
          </a:p>
          <a:p>
            <a:pPr algn="l" defTabSz="457200">
              <a:lnSpc>
                <a:spcPct val="90000"/>
              </a:lnSpc>
              <a:tabLst>
                <a:tab pos="330200" algn="l"/>
              </a:tabLst>
              <a:defRPr sz="1800" b="1">
                <a:latin typeface="Menlo Regular"/>
                <a:ea typeface="Menlo Regular"/>
                <a:cs typeface="Menlo Regular"/>
                <a:sym typeface="Menlo Regular"/>
              </a:defRPr>
            </a:pPr>
            <a:r>
              <a:rPr sz="1600" dirty="0"/>
              <a:t>   ItemType </a:t>
            </a:r>
            <a:r>
              <a:rPr sz="1600" dirty="0" err="1"/>
              <a:t>getEntry</a:t>
            </a:r>
            <a:r>
              <a:rPr sz="1600" dirty="0"/>
              <a:t>(</a:t>
            </a:r>
            <a:r>
              <a:rPr sz="1600" dirty="0">
                <a:solidFill>
                  <a:srgbClr val="BB2CA2"/>
                </a:solidFill>
              </a:rPr>
              <a:t>int</a:t>
            </a:r>
            <a:r>
              <a:rPr sz="1600" dirty="0"/>
              <a:t> position) </a:t>
            </a:r>
            <a:r>
              <a:rPr sz="1600" dirty="0">
                <a:solidFill>
                  <a:srgbClr val="BB2CA2"/>
                </a:solidFill>
              </a:rPr>
              <a:t>const</a:t>
            </a:r>
            <a:r>
              <a:rPr sz="1600" dirty="0"/>
              <a:t> </a:t>
            </a:r>
            <a:r>
              <a:rPr sz="1600" dirty="0">
                <a:solidFill>
                  <a:srgbClr val="BB2CA2"/>
                </a:solidFill>
              </a:rPr>
              <a:t>throw</a:t>
            </a:r>
            <a:r>
              <a:rPr sz="1600" dirty="0"/>
              <a:t>(</a:t>
            </a:r>
            <a:r>
              <a:rPr sz="1600" dirty="0" err="1"/>
              <a:t>PrecondViolatedExcep</a:t>
            </a:r>
            <a:r>
              <a:rPr sz="1600" dirty="0"/>
              <a:t>);</a:t>
            </a:r>
          </a:p>
          <a:p>
            <a:pPr algn="l" defTabSz="457200">
              <a:lnSpc>
                <a:spcPct val="90000"/>
              </a:lnSpc>
              <a:tabLst>
                <a:tab pos="330200" algn="l"/>
              </a:tabLst>
              <a:defRPr sz="1800" b="1">
                <a:latin typeface="Menlo Regular"/>
                <a:ea typeface="Menlo Regular"/>
                <a:cs typeface="Menlo Regular"/>
                <a:sym typeface="Menlo Regular"/>
              </a:defRPr>
            </a:pPr>
            <a:r>
              <a:rPr sz="1600" dirty="0"/>
              <a:t>   </a:t>
            </a:r>
            <a:r>
              <a:rPr sz="1600" dirty="0">
                <a:solidFill>
                  <a:srgbClr val="BB2CA2"/>
                </a:solidFill>
              </a:rPr>
              <a:t>void</a:t>
            </a:r>
            <a:r>
              <a:rPr sz="1600" dirty="0"/>
              <a:t> </a:t>
            </a:r>
            <a:r>
              <a:rPr sz="1600" dirty="0" err="1"/>
              <a:t>setEntry</a:t>
            </a:r>
            <a:r>
              <a:rPr sz="1600" dirty="0"/>
              <a:t>(</a:t>
            </a:r>
            <a:r>
              <a:rPr sz="1600" dirty="0">
                <a:solidFill>
                  <a:srgbClr val="BB2CA2"/>
                </a:solidFill>
              </a:rPr>
              <a:t>int</a:t>
            </a:r>
            <a:r>
              <a:rPr sz="1600" dirty="0"/>
              <a:t> position, </a:t>
            </a:r>
            <a:r>
              <a:rPr sz="1600" dirty="0">
                <a:solidFill>
                  <a:srgbClr val="BB2CA2"/>
                </a:solidFill>
              </a:rPr>
              <a:t>const</a:t>
            </a:r>
            <a:r>
              <a:rPr sz="1600" dirty="0"/>
              <a:t> ItemType&amp; </a:t>
            </a:r>
            <a:r>
              <a:rPr sz="1600" dirty="0" err="1"/>
              <a:t>newEntry</a:t>
            </a:r>
            <a:r>
              <a:rPr sz="1600" dirty="0"/>
              <a:t>)</a:t>
            </a:r>
          </a:p>
          <a:p>
            <a:pPr algn="l" defTabSz="457200">
              <a:lnSpc>
                <a:spcPct val="90000"/>
              </a:lnSpc>
              <a:tabLst>
                <a:tab pos="330200" algn="l"/>
              </a:tabLst>
              <a:defRPr sz="1800" b="1">
                <a:latin typeface="Menlo Regular"/>
                <a:ea typeface="Menlo Regular"/>
                <a:cs typeface="Menlo Regular"/>
                <a:sym typeface="Menlo Regular"/>
              </a:defRPr>
            </a:pPr>
            <a:r>
              <a:rPr sz="1600" dirty="0"/>
              <a:t>                               </a:t>
            </a:r>
            <a:r>
              <a:rPr sz="1600" dirty="0">
                <a:solidFill>
                  <a:srgbClr val="BB2CA2"/>
                </a:solidFill>
              </a:rPr>
              <a:t>throw</a:t>
            </a:r>
            <a:r>
              <a:rPr sz="1600" dirty="0"/>
              <a:t>(</a:t>
            </a:r>
            <a:r>
              <a:rPr sz="1600" dirty="0" err="1"/>
              <a:t>PrecondViolatedExcep</a:t>
            </a:r>
            <a:r>
              <a:rPr sz="1600" dirty="0"/>
              <a:t>);</a:t>
            </a:r>
          </a:p>
          <a:p>
            <a:pPr algn="l" defTabSz="457200">
              <a:lnSpc>
                <a:spcPct val="90000"/>
              </a:lnSpc>
              <a:tabLst>
                <a:tab pos="330200" algn="l"/>
              </a:tabLst>
              <a:defRPr sz="1800" b="1">
                <a:latin typeface="Menlo Regular"/>
                <a:ea typeface="Menlo Regular"/>
                <a:cs typeface="Menlo Regular"/>
                <a:sym typeface="Menlo Regular"/>
              </a:defRPr>
            </a:pPr>
            <a:endParaRPr sz="1600" dirty="0"/>
          </a:p>
          <a:p>
            <a:pPr algn="l" defTabSz="457200">
              <a:lnSpc>
                <a:spcPct val="90000"/>
              </a:lnSpc>
              <a:tabLst>
                <a:tab pos="330200" algn="l"/>
              </a:tabLst>
              <a:defRPr sz="1800" b="1">
                <a:latin typeface="Menlo Regular"/>
                <a:ea typeface="Menlo Regular"/>
                <a:cs typeface="Menlo Regular"/>
                <a:sym typeface="Menlo Regular"/>
              </a:defRPr>
            </a:pPr>
            <a:r>
              <a:rPr sz="1600" dirty="0"/>
              <a:t>   </a:t>
            </a:r>
            <a:r>
              <a:rPr sz="1600" dirty="0" err="1"/>
              <a:t>LinkedIterator</a:t>
            </a:r>
            <a:r>
              <a:rPr sz="1600" dirty="0"/>
              <a:t>&lt;ItemType&gt; begin();</a:t>
            </a:r>
          </a:p>
          <a:p>
            <a:pPr algn="l" defTabSz="457200">
              <a:lnSpc>
                <a:spcPct val="90000"/>
              </a:lnSpc>
              <a:tabLst>
                <a:tab pos="330200" algn="l"/>
              </a:tabLst>
              <a:defRPr sz="1800" b="1">
                <a:latin typeface="Menlo Regular"/>
                <a:ea typeface="Menlo Regular"/>
                <a:cs typeface="Menlo Regular"/>
                <a:sym typeface="Menlo Regular"/>
              </a:defRPr>
            </a:pPr>
            <a:r>
              <a:rPr sz="1600" dirty="0"/>
              <a:t>   </a:t>
            </a:r>
            <a:r>
              <a:rPr sz="1600" dirty="0" err="1"/>
              <a:t>LinkedIterator</a:t>
            </a:r>
            <a:r>
              <a:rPr sz="1600" dirty="0"/>
              <a:t>&lt;ItemType&gt; end();</a:t>
            </a:r>
          </a:p>
          <a:p>
            <a:pPr algn="l" defTabSz="457200">
              <a:lnSpc>
                <a:spcPct val="90000"/>
              </a:lnSpc>
              <a:tabLst>
                <a:tab pos="330200" algn="l"/>
              </a:tabLst>
              <a:defRPr sz="1800" b="1">
                <a:solidFill>
                  <a:srgbClr val="008400"/>
                </a:solidFill>
                <a:latin typeface="Menlo Regular"/>
                <a:ea typeface="Menlo Regular"/>
                <a:cs typeface="Menlo Regular"/>
                <a:sym typeface="Menlo Regular"/>
              </a:defRPr>
            </a:pPr>
            <a:r>
              <a:rPr sz="1600" dirty="0">
                <a:solidFill>
                  <a:srgbClr val="000000"/>
                </a:solidFill>
              </a:rPr>
              <a:t>}; </a:t>
            </a:r>
            <a:r>
              <a:rPr sz="1600" dirty="0"/>
              <a:t>// end LinkedList</a:t>
            </a:r>
            <a:endParaRPr sz="1600" dirty="0">
              <a:solidFill>
                <a:srgbClr val="000000"/>
              </a:solidFill>
            </a:endParaRPr>
          </a:p>
          <a:p>
            <a:pPr algn="l" defTabSz="457200">
              <a:lnSpc>
                <a:spcPct val="90000"/>
              </a:lnSpc>
              <a:tabLst>
                <a:tab pos="330200" algn="l"/>
              </a:tabLst>
              <a:defRPr sz="1800" b="1">
                <a:latin typeface="Menlo Regular"/>
                <a:ea typeface="Menlo Regular"/>
                <a:cs typeface="Menlo Regular"/>
                <a:sym typeface="Menlo Regular"/>
              </a:defRPr>
            </a:pPr>
            <a:endParaRPr sz="1600" dirty="0">
              <a:solidFill>
                <a:srgbClr val="000000"/>
              </a:solidFill>
            </a:endParaRPr>
          </a:p>
          <a:p>
            <a:pPr algn="l" defTabSz="457200">
              <a:lnSpc>
                <a:spcPct val="90000"/>
              </a:lnSpc>
              <a:tabLst>
                <a:tab pos="330200" algn="l"/>
              </a:tabLst>
              <a:defRPr sz="1800" b="1">
                <a:solidFill>
                  <a:srgbClr val="D12F1B"/>
                </a:solidFill>
                <a:latin typeface="Menlo Regular"/>
                <a:ea typeface="Menlo Regular"/>
                <a:cs typeface="Menlo Regular"/>
                <a:sym typeface="Menlo Regular"/>
              </a:defRPr>
            </a:pPr>
            <a:r>
              <a:rPr sz="1600" dirty="0">
                <a:solidFill>
                  <a:srgbClr val="78492A"/>
                </a:solidFill>
              </a:rPr>
              <a:t>#include </a:t>
            </a:r>
            <a:r>
              <a:rPr sz="1600" dirty="0"/>
              <a:t>"LinkedList.cpp"</a:t>
            </a:r>
            <a:endParaRPr sz="1600" dirty="0">
              <a:solidFill>
                <a:srgbClr val="78492A"/>
              </a:solidFill>
            </a:endParaRPr>
          </a:p>
          <a:p>
            <a:pPr algn="l" defTabSz="457200">
              <a:lnSpc>
                <a:spcPct val="90000"/>
              </a:lnSpc>
              <a:tabLst>
                <a:tab pos="330200" algn="l"/>
              </a:tabLst>
              <a:defRPr sz="1800" b="1">
                <a:solidFill>
                  <a:srgbClr val="78492A"/>
                </a:solidFill>
                <a:latin typeface="Menlo Regular"/>
                <a:ea typeface="Menlo Regular"/>
                <a:cs typeface="Menlo Regular"/>
                <a:sym typeface="Menlo Regular"/>
              </a:defRPr>
            </a:pPr>
            <a:r>
              <a:rPr sz="1600" dirty="0"/>
              <a:t>#endif </a:t>
            </a:r>
          </a:p>
        </p:txBody>
      </p:sp>
      <p:sp>
        <p:nvSpPr>
          <p:cNvPr id="80" name="LinkedList.h"/>
          <p:cNvSpPr/>
          <p:nvPr/>
        </p:nvSpPr>
        <p:spPr>
          <a:xfrm>
            <a:off x="6817868" y="8002167"/>
            <a:ext cx="3619500" cy="584200"/>
          </a:xfrm>
          <a:prstGeom prst="roundRect">
            <a:avLst>
              <a:gd name="adj" fmla="val 19283"/>
            </a:avLst>
          </a:prstGeom>
          <a:solidFill>
            <a:srgbClr val="FFFB00"/>
          </a:solidFill>
          <a:ln w="38100">
            <a:solidFill>
              <a:srgbClr val="5E5E5E"/>
            </a:solidFill>
            <a:miter lim="400000"/>
          </a:ln>
          <a:effectLst>
            <a:outerShdw blurRad="1778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400" b="1">
                <a:effectLst>
                  <a:outerShdw blurRad="38100" dist="12700" dir="5400000" rotWithShape="0">
                    <a:srgbClr val="000000">
                      <a:alpha val="50000"/>
                    </a:srgbClr>
                  </a:outerShdw>
                </a:effectLst>
                <a:latin typeface="Courier New"/>
                <a:ea typeface="Courier New"/>
                <a:cs typeface="Courier New"/>
                <a:sym typeface="Courier New"/>
              </a:defRPr>
            </a:lvl1pPr>
          </a:lstStyle>
          <a:p>
            <a:r>
              <a:rPr dirty="0" err="1"/>
              <a:t>LinkedList.h</a:t>
            </a:r>
            <a:endParaRPr dirty="0"/>
          </a:p>
        </p:txBody>
      </p:sp>
      <p:grpSp>
        <p:nvGrpSpPr>
          <p:cNvPr id="83" name="Group"/>
          <p:cNvGrpSpPr/>
          <p:nvPr/>
        </p:nvGrpSpPr>
        <p:grpSpPr>
          <a:xfrm>
            <a:off x="7175775" y="4063943"/>
            <a:ext cx="4152906" cy="2057401"/>
            <a:chOff x="0" y="0"/>
            <a:chExt cx="4152905" cy="2057400"/>
          </a:xfrm>
        </p:grpSpPr>
        <p:sp>
          <p:nvSpPr>
            <p:cNvPr id="81" name="Rounded Rectangle"/>
            <p:cNvSpPr/>
            <p:nvPr/>
          </p:nvSpPr>
          <p:spPr>
            <a:xfrm>
              <a:off x="0" y="0"/>
              <a:ext cx="4152906" cy="2057401"/>
            </a:xfrm>
            <a:prstGeom prst="roundRect">
              <a:avLst>
                <a:gd name="adj" fmla="val 9259"/>
              </a:avLst>
            </a:prstGeom>
            <a:gradFill flip="none" rotWithShape="1">
              <a:gsLst>
                <a:gs pos="0">
                  <a:srgbClr val="FFFFFF"/>
                </a:gs>
                <a:gs pos="100000">
                  <a:srgbClr val="D1EBFE"/>
                </a:gs>
              </a:gsLst>
              <a:path path="shape">
                <a:fillToRect l="50000" t="50000" r="50000" b="50000"/>
              </a:path>
            </a:gradFill>
            <a:ln w="25400" cap="flat">
              <a:solidFill>
                <a:srgbClr val="000000"/>
              </a:solidFill>
              <a:prstDash val="solid"/>
              <a:miter lim="400000"/>
            </a:ln>
            <a:effectLst>
              <a:outerShdw blurRad="368300" dir="3060000" rotWithShape="0">
                <a:srgbClr val="000000"/>
              </a:outerShdw>
            </a:effectLst>
          </p:spPr>
          <p:txBody>
            <a:bodyPr wrap="square" lIns="50800" tIns="50800" rIns="50800" bIns="50800" numCol="1" anchor="ctr">
              <a:noAutofit/>
            </a:bodyP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82" name="We can have multiple iterators that access our list."/>
            <p:cNvSpPr/>
            <p:nvPr/>
          </p:nvSpPr>
          <p:spPr>
            <a:xfrm>
              <a:off x="6814" y="371993"/>
              <a:ext cx="4048263" cy="144204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a:defRPr sz="3100" b="1">
                  <a:latin typeface="+mn-lt"/>
                  <a:ea typeface="+mn-ea"/>
                  <a:cs typeface="+mn-cs"/>
                  <a:sym typeface="Optima"/>
                </a:defRPr>
              </a:lvl1pPr>
            </a:lstStyle>
            <a:p>
              <a:pPr>
                <a:defRPr sz="3600"/>
              </a:pPr>
              <a:r>
                <a:rPr sz="3100"/>
                <a:t>We can have multiple iterators that access our list.</a:t>
              </a:r>
            </a:p>
          </p:txBody>
        </p:sp>
      </p:grpSp>
      <p:sp>
        <p:nvSpPr>
          <p:cNvPr id="84" name="Rectangle"/>
          <p:cNvSpPr/>
          <p:nvPr/>
        </p:nvSpPr>
        <p:spPr>
          <a:xfrm>
            <a:off x="7988300" y="1943100"/>
            <a:ext cx="7975600" cy="3530600"/>
          </a:xfrm>
          <a:prstGeom prst="rect">
            <a:avLst/>
          </a:prstGeom>
          <a:solidFill>
            <a:srgbClr val="E5E6E1"/>
          </a:solidFill>
          <a:ln w="38100">
            <a:solidFill>
              <a:srgbClr val="941100"/>
            </a:solidFill>
            <a:miter lim="400000"/>
          </a:ln>
          <a:effectLst>
            <a:outerShdw blurRad="266700" dist="50800" dir="1980000" rotWithShape="0">
              <a:srgbClr val="000000"/>
            </a:outerShdw>
          </a:effectLst>
        </p:spPr>
        <p:txBody>
          <a:bodyPr lIns="50800" tIns="50800" rIns="50800" bIns="50800" anchor="ctr"/>
          <a:lstStyle/>
          <a:p>
            <a:pPr defTabSz="584200">
              <a:defRPr sz="4000">
                <a:solidFill>
                  <a:srgbClr val="FFFFFF"/>
                </a:solidFill>
                <a:effectLst>
                  <a:outerShdw blurRad="38100" dist="12700" dir="5400000" rotWithShape="0">
                    <a:srgbClr val="000000">
                      <a:alpha val="50000"/>
                    </a:srgbClr>
                  </a:outerShdw>
                </a:effectLst>
              </a:defRPr>
            </a:pPr>
            <a:endParaRPr/>
          </a:p>
        </p:txBody>
      </p:sp>
      <p:sp>
        <p:nvSpPr>
          <p:cNvPr id="85" name="LinkedList.cpp"/>
          <p:cNvSpPr/>
          <p:nvPr/>
        </p:nvSpPr>
        <p:spPr>
          <a:xfrm>
            <a:off x="12166600" y="5181600"/>
            <a:ext cx="3619500" cy="584200"/>
          </a:xfrm>
          <a:prstGeom prst="roundRect">
            <a:avLst>
              <a:gd name="adj" fmla="val 19283"/>
            </a:avLst>
          </a:prstGeom>
          <a:solidFill>
            <a:srgbClr val="FFFB00"/>
          </a:solidFill>
          <a:ln w="38100">
            <a:solidFill>
              <a:srgbClr val="5E5E5E"/>
            </a:solidFill>
            <a:miter lim="400000"/>
          </a:ln>
          <a:effectLst>
            <a:outerShdw blurRad="177800" dir="1980000" rotWithShape="0">
              <a:srgbClr val="000000"/>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defRPr sz="2400" b="1">
                <a:effectLst>
                  <a:outerShdw blurRad="38100" dist="12700" dir="5400000" rotWithShape="0">
                    <a:srgbClr val="000000">
                      <a:alpha val="50000"/>
                    </a:srgbClr>
                  </a:outerShdw>
                </a:effectLst>
                <a:latin typeface="Courier New"/>
                <a:ea typeface="Courier New"/>
                <a:cs typeface="Courier New"/>
                <a:sym typeface="Courier New"/>
              </a:defRPr>
            </a:lvl1pPr>
          </a:lstStyle>
          <a:p>
            <a:r>
              <a:t>LinkedList.cpp</a:t>
            </a:r>
          </a:p>
        </p:txBody>
      </p:sp>
      <p:sp>
        <p:nvSpPr>
          <p:cNvPr id="86" name="template &lt;class ItemType&gt;…"/>
          <p:cNvSpPr/>
          <p:nvPr/>
        </p:nvSpPr>
        <p:spPr>
          <a:xfrm>
            <a:off x="8128000" y="1987550"/>
            <a:ext cx="7546256" cy="30353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pPr algn="l" defTabSz="457200">
              <a:tabLst>
                <a:tab pos="330200" algn="l"/>
              </a:tabLst>
              <a:defRPr sz="1800" b="1">
                <a:latin typeface="Menlo Regular"/>
                <a:ea typeface="Menlo Regular"/>
                <a:cs typeface="Menlo Regular"/>
                <a:sym typeface="Menlo Regular"/>
              </a:defRPr>
            </a:pPr>
            <a:r>
              <a:rPr>
                <a:solidFill>
                  <a:srgbClr val="BB2CA2"/>
                </a:solidFill>
              </a:rPr>
              <a:t>template</a:t>
            </a:r>
            <a:r>
              <a:t> &lt;</a:t>
            </a:r>
            <a:r>
              <a:rPr>
                <a:solidFill>
                  <a:srgbClr val="BB2CA2"/>
                </a:solidFill>
              </a:rPr>
              <a:t>class</a:t>
            </a:r>
            <a:r>
              <a:t> ItemType&gt;</a:t>
            </a:r>
          </a:p>
          <a:p>
            <a:pPr algn="l" defTabSz="457200">
              <a:tabLst>
                <a:tab pos="330200" algn="l"/>
              </a:tabLst>
              <a:defRPr sz="1800" b="1">
                <a:latin typeface="Menlo Regular"/>
                <a:ea typeface="Menlo Regular"/>
                <a:cs typeface="Menlo Regular"/>
                <a:sym typeface="Menlo Regular"/>
              </a:defRPr>
            </a:pPr>
            <a:r>
              <a:t>LinkedIterator&lt;ItemType&gt; LinkedList&lt;ItemType&gt;::begin()</a:t>
            </a:r>
          </a:p>
          <a:p>
            <a:pPr algn="l" defTabSz="457200">
              <a:tabLst>
                <a:tab pos="330200" algn="l"/>
              </a:tabLst>
              <a:defRPr sz="1800" b="1">
                <a:latin typeface="Menlo Regular"/>
                <a:ea typeface="Menlo Regular"/>
                <a:cs typeface="Menlo Regular"/>
                <a:sym typeface="Menlo Regular"/>
              </a:defRPr>
            </a:pPr>
            <a:r>
              <a:t>{</a:t>
            </a:r>
          </a:p>
          <a:p>
            <a:pPr algn="l" defTabSz="457200">
              <a:tabLst>
                <a:tab pos="330200" algn="l"/>
              </a:tabLst>
              <a:defRPr sz="1800" b="1">
                <a:latin typeface="Menlo Regular"/>
                <a:ea typeface="Menlo Regular"/>
                <a:cs typeface="Menlo Regular"/>
                <a:sym typeface="Menlo Regular"/>
              </a:defRPr>
            </a:pPr>
            <a:r>
              <a:t>   </a:t>
            </a:r>
            <a:r>
              <a:rPr>
                <a:solidFill>
                  <a:srgbClr val="BB2CA2"/>
                </a:solidFill>
              </a:rPr>
              <a:t>return</a:t>
            </a:r>
            <a:r>
              <a:t> LinkedIterator&lt;ItemType&gt;(headPtr);</a:t>
            </a:r>
          </a:p>
          <a:p>
            <a:pPr algn="l" defTabSz="457200">
              <a:tabLst>
                <a:tab pos="330200" algn="l"/>
              </a:tabLst>
              <a:defRPr sz="1800" b="1">
                <a:solidFill>
                  <a:srgbClr val="008400"/>
                </a:solidFill>
                <a:latin typeface="Menlo Regular"/>
                <a:ea typeface="Menlo Regular"/>
                <a:cs typeface="Menlo Regular"/>
                <a:sym typeface="Menlo Regular"/>
              </a:defRPr>
            </a:pPr>
            <a:r>
              <a:rPr>
                <a:solidFill>
                  <a:srgbClr val="000000"/>
                </a:solidFill>
              </a:rPr>
              <a:t>} </a:t>
            </a:r>
            <a:r>
              <a:t>// end begin</a:t>
            </a:r>
            <a:endParaRPr>
              <a:solidFill>
                <a:srgbClr val="000000"/>
              </a:solidFill>
            </a:endParaRPr>
          </a:p>
          <a:p>
            <a:pPr algn="l" defTabSz="457200">
              <a:tabLst>
                <a:tab pos="330200" algn="l"/>
              </a:tabLst>
              <a:defRPr sz="1800" b="1">
                <a:latin typeface="Menlo Regular"/>
                <a:ea typeface="Menlo Regular"/>
                <a:cs typeface="Menlo Regular"/>
                <a:sym typeface="Menlo Regular"/>
              </a:defRPr>
            </a:pPr>
            <a:endParaRPr>
              <a:solidFill>
                <a:srgbClr val="000000"/>
              </a:solidFill>
            </a:endParaRPr>
          </a:p>
          <a:p>
            <a:pPr algn="l" defTabSz="457200">
              <a:tabLst>
                <a:tab pos="330200" algn="l"/>
              </a:tabLst>
              <a:defRPr sz="1800" b="1">
                <a:latin typeface="Menlo Regular"/>
                <a:ea typeface="Menlo Regular"/>
                <a:cs typeface="Menlo Regular"/>
                <a:sym typeface="Menlo Regular"/>
              </a:defRPr>
            </a:pPr>
            <a:r>
              <a:rPr>
                <a:solidFill>
                  <a:srgbClr val="BB2CA2"/>
                </a:solidFill>
              </a:rPr>
              <a:t>template</a:t>
            </a:r>
            <a:r>
              <a:t> &lt;</a:t>
            </a:r>
            <a:r>
              <a:rPr>
                <a:solidFill>
                  <a:srgbClr val="BB2CA2"/>
                </a:solidFill>
              </a:rPr>
              <a:t>class</a:t>
            </a:r>
            <a:r>
              <a:t> ItemType&gt;</a:t>
            </a:r>
          </a:p>
          <a:p>
            <a:pPr algn="l" defTabSz="457200">
              <a:tabLst>
                <a:tab pos="330200" algn="l"/>
              </a:tabLst>
              <a:defRPr sz="1800" b="1">
                <a:latin typeface="Menlo Regular"/>
                <a:ea typeface="Menlo Regular"/>
                <a:cs typeface="Menlo Regular"/>
                <a:sym typeface="Menlo Regular"/>
              </a:defRPr>
            </a:pPr>
            <a:r>
              <a:t>LinkedIterator&lt;ItemType&gt; LinkedList&lt;ItemType&gt;::end()</a:t>
            </a:r>
          </a:p>
          <a:p>
            <a:pPr algn="l" defTabSz="457200">
              <a:tabLst>
                <a:tab pos="330200" algn="l"/>
              </a:tabLst>
              <a:defRPr sz="1800" b="1">
                <a:latin typeface="Menlo Regular"/>
                <a:ea typeface="Menlo Regular"/>
                <a:cs typeface="Menlo Regular"/>
                <a:sym typeface="Menlo Regular"/>
              </a:defRPr>
            </a:pPr>
            <a:r>
              <a:t>{</a:t>
            </a:r>
          </a:p>
          <a:p>
            <a:pPr algn="l" defTabSz="457200">
              <a:tabLst>
                <a:tab pos="330200" algn="l"/>
              </a:tabLst>
              <a:defRPr sz="1800" b="1">
                <a:latin typeface="Menlo Regular"/>
                <a:ea typeface="Menlo Regular"/>
                <a:cs typeface="Menlo Regular"/>
                <a:sym typeface="Menlo Regular"/>
              </a:defRPr>
            </a:pPr>
            <a:r>
              <a:t>   </a:t>
            </a:r>
            <a:r>
              <a:rPr>
                <a:solidFill>
                  <a:srgbClr val="BB2CA2"/>
                </a:solidFill>
              </a:rPr>
              <a:t>return</a:t>
            </a:r>
            <a:r>
              <a:t> LinkedIterator&lt;ItemType&gt;(</a:t>
            </a:r>
            <a:r>
              <a:rPr>
                <a:solidFill>
                  <a:srgbClr val="BB2CA2"/>
                </a:solidFill>
              </a:rPr>
              <a:t>nullptr</a:t>
            </a:r>
            <a:r>
              <a:t>);</a:t>
            </a:r>
          </a:p>
          <a:p>
            <a:pPr algn="l" defTabSz="457200">
              <a:tabLst>
                <a:tab pos="330200" algn="l"/>
              </a:tabLst>
              <a:defRPr sz="1800" b="1">
                <a:solidFill>
                  <a:srgbClr val="008400"/>
                </a:solidFill>
                <a:latin typeface="Menlo Regular"/>
                <a:ea typeface="Menlo Regular"/>
                <a:cs typeface="Menlo Regular"/>
                <a:sym typeface="Menlo Regular"/>
              </a:defRPr>
            </a:pPr>
            <a:r>
              <a:rPr>
                <a:solidFill>
                  <a:srgbClr val="000000"/>
                </a:solidFill>
              </a:rPr>
              <a:t>} </a:t>
            </a:r>
            <a:r>
              <a:t>// end end</a:t>
            </a:r>
          </a:p>
        </p:txBody>
      </p:sp>
    </p:spTree>
  </p:cSld>
  <p:clrMapOvr>
    <a:masterClrMapping/>
  </p:clrMapOvr>
  <mc:AlternateContent xmlns:mc="http://schemas.openxmlformats.org/markup-compatibility/2006" xmlns:p14="http://schemas.microsoft.com/office/powerpoint/2010/main">
    <mc:Choice Requires="p14">
      <p:transition>
        <p:fade/>
      </p:transition>
    </mc:Choice>
    <mc:Fallback xmlns="" xmlns:m="http://schemas.openxmlformats.org/officeDocument/2006/math" xmlns:a14="http://schemas.microsoft.com/office/drawing/2010/main">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0"/>
                                  </p:stCondLst>
                                  <p:iterate>
                                    <p:tmAbs val="0"/>
                                  </p:iterate>
                                  <p:childTnLst>
                                    <p:set>
                                      <p:cBhvr>
                                        <p:cTn id="6" fill="hold"/>
                                        <p:tgtEl>
                                          <p:spTgt spid="80"/>
                                        </p:tgtEl>
                                        <p:attrNameLst>
                                          <p:attrName>style.visibility</p:attrName>
                                        </p:attrNameLst>
                                      </p:cBhvr>
                                      <p:to>
                                        <p:strVal val="visible"/>
                                      </p:to>
                                    </p:set>
                                    <p:animEffect transition="in" filter="fade">
                                      <p:cBhvr>
                                        <p:cTn id="7" dur="500"/>
                                        <p:tgtEl>
                                          <p:spTgt spid="80"/>
                                        </p:tgtEl>
                                      </p:cBhvr>
                                    </p:animEffect>
                                  </p:childTnLst>
                                </p:cTn>
                              </p:par>
                            </p:childTnLst>
                          </p:cTn>
                        </p:par>
                        <p:par>
                          <p:cTn id="8" fill="hold">
                            <p:stCondLst>
                              <p:cond delay="500"/>
                            </p:stCondLst>
                            <p:childTnLst>
                              <p:par>
                                <p:cTn id="9" presetID="1" presetClass="entr" presetSubtype="0" fill="hold" grpId="2" nodeType="afterEffect">
                                  <p:stCondLst>
                                    <p:cond delay="0"/>
                                  </p:stCondLst>
                                  <p:iterate type="lt">
                                    <p:tmAbs val="100"/>
                                  </p:iterate>
                                  <p:childTnLst>
                                    <p:set>
                                      <p:cBhvr>
                                        <p:cTn id="10" fill="hold"/>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fill="hold" grpId="3" nodeType="clickEffect">
                                  <p:stCondLst>
                                    <p:cond delay="0"/>
                                  </p:stCondLst>
                                  <p:iterate>
                                    <p:tmAbs val="0"/>
                                  </p:iterate>
                                  <p:childTnLst>
                                    <p:set>
                                      <p:cBhvr>
                                        <p:cTn id="14" fill="hold"/>
                                        <p:tgtEl>
                                          <p:spTgt spid="78"/>
                                        </p:tgtEl>
                                        <p:attrNameLst>
                                          <p:attrName>style.visibility</p:attrName>
                                        </p:attrNameLst>
                                      </p:cBhvr>
                                      <p:to>
                                        <p:strVal val="visible"/>
                                      </p:to>
                                    </p:set>
                                    <p:animEffect transition="in" filter="fade">
                                      <p:cBhvr>
                                        <p:cTn id="15" dur="500"/>
                                        <p:tgtEl>
                                          <p:spTgt spid="78"/>
                                        </p:tgtEl>
                                      </p:cBhvr>
                                    </p:animEffect>
                                  </p:childTnLst>
                                </p:cTn>
                              </p:par>
                            </p:childTnLst>
                          </p:cTn>
                        </p:par>
                        <p:par>
                          <p:cTn id="16" fill="hold">
                            <p:stCondLst>
                              <p:cond delay="500"/>
                            </p:stCondLst>
                            <p:childTnLst>
                              <p:par>
                                <p:cTn id="17" presetID="23" presetClass="entr" presetSubtype="16" fill="hold" grpId="4" nodeType="afterEffect">
                                  <p:stCondLst>
                                    <p:cond delay="0"/>
                                  </p:stCondLst>
                                  <p:iterate>
                                    <p:tmAbs val="0"/>
                                  </p:iterate>
                                  <p:childTnLst>
                                    <p:set>
                                      <p:cBhvr>
                                        <p:cTn id="18" fill="hold"/>
                                        <p:tgtEl>
                                          <p:spTgt spid="83"/>
                                        </p:tgtEl>
                                        <p:attrNameLst>
                                          <p:attrName>style.visibility</p:attrName>
                                        </p:attrNameLst>
                                      </p:cBhvr>
                                      <p:to>
                                        <p:strVal val="visible"/>
                                      </p:to>
                                    </p:set>
                                    <p:anim calcmode="lin" valueType="num">
                                      <p:cBhvr>
                                        <p:cTn id="19" dur="500" fill="hold"/>
                                        <p:tgtEl>
                                          <p:spTgt spid="83"/>
                                        </p:tgtEl>
                                        <p:attrNameLst>
                                          <p:attrName>ppt_w</p:attrName>
                                        </p:attrNameLst>
                                      </p:cBhvr>
                                      <p:tavLst>
                                        <p:tav tm="0">
                                          <p:val>
                                            <p:fltVal val="0"/>
                                          </p:val>
                                        </p:tav>
                                        <p:tav tm="100000">
                                          <p:val>
                                            <p:strVal val="#ppt_w"/>
                                          </p:val>
                                        </p:tav>
                                      </p:tavLst>
                                    </p:anim>
                                    <p:anim calcmode="lin" valueType="num">
                                      <p:cBhvr>
                                        <p:cTn id="20" dur="500" fill="hold"/>
                                        <p:tgtEl>
                                          <p:spTgt spid="83"/>
                                        </p:tgtEl>
                                        <p:attrNameLst>
                                          <p:attrName>ppt_h</p:attrName>
                                        </p:attrNameLst>
                                      </p:cBhvr>
                                      <p:tavLst>
                                        <p:tav tm="0">
                                          <p:val>
                                            <p:fltVal val="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xit" presetSubtype="32" fill="hold" grpId="5" nodeType="clickEffect">
                                  <p:stCondLst>
                                    <p:cond delay="0"/>
                                  </p:stCondLst>
                                  <p:iterate>
                                    <p:tmAbs val="0"/>
                                  </p:iterate>
                                  <p:childTnLst>
                                    <p:anim calcmode="lin" valueType="num">
                                      <p:cBhvr>
                                        <p:cTn id="24" dur="500" fill="hold"/>
                                        <p:tgtEl>
                                          <p:spTgt spid="83"/>
                                        </p:tgtEl>
                                        <p:attrNameLst>
                                          <p:attrName>ppt_w</p:attrName>
                                        </p:attrNameLst>
                                      </p:cBhvr>
                                      <p:tavLst>
                                        <p:tav tm="0">
                                          <p:val>
                                            <p:strVal val="ppt_w"/>
                                          </p:val>
                                        </p:tav>
                                        <p:tav tm="100000">
                                          <p:val>
                                            <p:fltVal val="0"/>
                                          </p:val>
                                        </p:tav>
                                      </p:tavLst>
                                    </p:anim>
                                    <p:anim calcmode="lin" valueType="num">
                                      <p:cBhvr>
                                        <p:cTn id="25" dur="500" fill="hold"/>
                                        <p:tgtEl>
                                          <p:spTgt spid="83"/>
                                        </p:tgtEl>
                                        <p:attrNameLst>
                                          <p:attrName>ppt_h</p:attrName>
                                        </p:attrNameLst>
                                      </p:cBhvr>
                                      <p:tavLst>
                                        <p:tav tm="0">
                                          <p:val>
                                            <p:strVal val="ppt_h"/>
                                          </p:val>
                                        </p:tav>
                                        <p:tav tm="100000">
                                          <p:val>
                                            <p:fltVal val="0"/>
                                          </p:val>
                                        </p:tav>
                                      </p:tavLst>
                                    </p:anim>
                                    <p:set>
                                      <p:cBhvr>
                                        <p:cTn id="26" fill="hold">
                                          <p:stCondLst>
                                            <p:cond delay="499"/>
                                          </p:stCondLst>
                                        </p:cTn>
                                        <p:tgtEl>
                                          <p:spTgt spid="83"/>
                                        </p:tgtEl>
                                        <p:attrNameLst>
                                          <p:attrName>style.visibility</p:attrName>
                                        </p:attrNameLst>
                                      </p:cBhvr>
                                      <p:to>
                                        <p:strVal val="hidden"/>
                                      </p:to>
                                    </p:set>
                                  </p:childTnLst>
                                </p:cTn>
                              </p:par>
                            </p:childTnLst>
                          </p:cTn>
                        </p:par>
                        <p:par>
                          <p:cTn id="27" fill="hold">
                            <p:stCondLst>
                              <p:cond delay="500"/>
                            </p:stCondLst>
                            <p:childTnLst>
                              <p:par>
                                <p:cTn id="28" presetID="2" presetClass="entr" presetSubtype="2" fill="hold" grpId="6" nodeType="afterEffect">
                                  <p:stCondLst>
                                    <p:cond delay="0"/>
                                  </p:stCondLst>
                                  <p:iterate>
                                    <p:tmAbs val="0"/>
                                  </p:iterate>
                                  <p:childTnLst>
                                    <p:set>
                                      <p:cBhvr>
                                        <p:cTn id="29" fill="hold"/>
                                        <p:tgtEl>
                                          <p:spTgt spid="84"/>
                                        </p:tgtEl>
                                        <p:attrNameLst>
                                          <p:attrName>style.visibility</p:attrName>
                                        </p:attrNameLst>
                                      </p:cBhvr>
                                      <p:to>
                                        <p:strVal val="visible"/>
                                      </p:to>
                                    </p:set>
                                    <p:anim calcmode="lin" valueType="num">
                                      <p:cBhvr>
                                        <p:cTn id="30" dur="500" fill="hold"/>
                                        <p:tgtEl>
                                          <p:spTgt spid="84"/>
                                        </p:tgtEl>
                                        <p:attrNameLst>
                                          <p:attrName>ppt_x</p:attrName>
                                        </p:attrNameLst>
                                      </p:cBhvr>
                                      <p:tavLst>
                                        <p:tav tm="0">
                                          <p:val>
                                            <p:strVal val="1+#ppt_w/2"/>
                                          </p:val>
                                        </p:tav>
                                        <p:tav tm="100000">
                                          <p:val>
                                            <p:strVal val="#ppt_x"/>
                                          </p:val>
                                        </p:tav>
                                      </p:tavLst>
                                    </p:anim>
                                    <p:anim calcmode="lin" valueType="num">
                                      <p:cBhvr>
                                        <p:cTn id="31" dur="500" fill="hold"/>
                                        <p:tgtEl>
                                          <p:spTgt spid="84"/>
                                        </p:tgtEl>
                                        <p:attrNameLst>
                                          <p:attrName>ppt_y</p:attrName>
                                        </p:attrNameLst>
                                      </p:cBhvr>
                                      <p:tavLst>
                                        <p:tav tm="0">
                                          <p:val>
                                            <p:strVal val="#ppt_y"/>
                                          </p:val>
                                        </p:tav>
                                        <p:tav tm="100000">
                                          <p:val>
                                            <p:strVal val="#ppt_y"/>
                                          </p:val>
                                        </p:tav>
                                      </p:tavLst>
                                    </p:anim>
                                  </p:childTnLst>
                                </p:cTn>
                              </p:par>
                            </p:childTnLst>
                          </p:cTn>
                        </p:par>
                        <p:par>
                          <p:cTn id="32" fill="hold">
                            <p:stCondLst>
                              <p:cond delay="1000"/>
                            </p:stCondLst>
                            <p:childTnLst>
                              <p:par>
                                <p:cTn id="33" presetID="1" presetClass="entr" presetSubtype="0" fill="hold" grpId="7" nodeType="afterEffect">
                                  <p:stCondLst>
                                    <p:cond delay="0"/>
                                  </p:stCondLst>
                                  <p:iterate type="lt">
                                    <p:tmAbs val="100"/>
                                  </p:iterate>
                                  <p:childTnLst>
                                    <p:set>
                                      <p:cBhvr>
                                        <p:cTn id="34" fill="hold"/>
                                        <p:tgtEl>
                                          <p:spTgt spid="86"/>
                                        </p:tgtEl>
                                        <p:attrNameLst>
                                          <p:attrName>style.visibility</p:attrName>
                                        </p:attrNameLst>
                                      </p:cBhvr>
                                      <p:to>
                                        <p:strVal val="visible"/>
                                      </p:to>
                                    </p:set>
                                  </p:childTnLst>
                                </p:cTn>
                              </p:par>
                            </p:childTnLst>
                          </p:cTn>
                        </p:par>
                        <p:par>
                          <p:cTn id="35" fill="hold">
                            <p:stCondLst>
                              <p:cond delay="1000"/>
                            </p:stCondLst>
                            <p:childTnLst>
                              <p:par>
                                <p:cTn id="36" presetID="10" presetClass="entr" fill="hold" grpId="8" nodeType="afterEffect">
                                  <p:stCondLst>
                                    <p:cond delay="0"/>
                                  </p:stCondLst>
                                  <p:iterate>
                                    <p:tmAbs val="0"/>
                                  </p:iterate>
                                  <p:childTnLst>
                                    <p:set>
                                      <p:cBhvr>
                                        <p:cTn id="37" fill="hold"/>
                                        <p:tgtEl>
                                          <p:spTgt spid="85"/>
                                        </p:tgtEl>
                                        <p:attrNameLst>
                                          <p:attrName>style.visibility</p:attrName>
                                        </p:attrNameLst>
                                      </p:cBhvr>
                                      <p:to>
                                        <p:strVal val="visible"/>
                                      </p:to>
                                    </p:set>
                                    <p:animEffect transition="in" filter="fade">
                                      <p:cBhvr>
                                        <p:cTn id="38"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3" animBg="1" advAuto="0"/>
      <p:bldP spid="79" grpId="2" animBg="1" advAuto="0"/>
      <p:bldP spid="80" grpId="1" animBg="1" advAuto="0"/>
      <p:bldP spid="83" grpId="4" animBg="1" advAuto="0"/>
      <p:bldP spid="83" grpId="5" animBg="1" advAuto="0"/>
      <p:bldP spid="84" grpId="6" animBg="1" advAuto="0"/>
      <p:bldP spid="85" grpId="8" animBg="1" advAuto="0"/>
      <p:bldP spid="86" grpId="7"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461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TotalTime>
  <Words>1549</Words>
  <Application>Microsoft Office PowerPoint</Application>
  <PresentationFormat>Custom</PresentationFormat>
  <Paragraphs>206</Paragraphs>
  <Slides>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8</vt:i4>
      </vt:variant>
    </vt:vector>
  </HeadingPairs>
  <TitlesOfParts>
    <vt:vector size="20" baseType="lpstr">
      <vt:lpstr>Arial</vt:lpstr>
      <vt:lpstr>Arial Monospaced MT Std</vt:lpstr>
      <vt:lpstr>Bradley Hand ITC TT-Bold</vt:lpstr>
      <vt:lpstr>Courier New</vt:lpstr>
      <vt:lpstr>Gill Sans</vt:lpstr>
      <vt:lpstr>Helvetica</vt:lpstr>
      <vt:lpstr>Lucida Grande</vt:lpstr>
      <vt:lpstr>Menlo Regular</vt:lpstr>
      <vt:lpstr>Optima</vt:lpstr>
      <vt:lpstr>Times New Roman</vt:lpstr>
      <vt:lpstr>Verdana</vt:lpstr>
      <vt:lpstr>White</vt:lpstr>
      <vt:lpstr>C++ Iterators</vt:lpstr>
      <vt:lpstr>Iterators</vt:lpstr>
      <vt:lpstr>Iterators</vt:lpstr>
      <vt:lpstr>Iterators</vt:lpstr>
      <vt:lpstr>Iterators</vt:lpstr>
      <vt:lpstr>Iterators</vt:lpstr>
      <vt:lpstr>Iterators</vt:lpstr>
      <vt:lpstr>Iterators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Iterators</dc:title>
  <cp:lastModifiedBy>Anandaraj Jeeva Rathinam (Integra)</cp:lastModifiedBy>
  <cp:revision>3</cp:revision>
  <dcterms:modified xsi:type="dcterms:W3CDTF">2024-05-22T07:13:22Z</dcterms:modified>
</cp:coreProperties>
</file>