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1pPr>
    <a:lvl2pPr marL="0" marR="0" indent="2286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2pPr>
    <a:lvl3pPr marL="0" marR="0" indent="4572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3pPr>
    <a:lvl4pPr marL="0" marR="0" indent="6858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4pPr>
    <a:lvl5pPr marL="0" marR="0" indent="9144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5pPr>
    <a:lvl6pPr marL="0" marR="0" indent="11430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6pPr>
    <a:lvl7pPr marL="0" marR="0" indent="13716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7pPr>
    <a:lvl8pPr marL="0" marR="0" indent="16002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8pPr>
    <a:lvl9pPr marL="0" marR="0" indent="18288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381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Gill Sans"/>
          <a:ea typeface="Gill Sans"/>
          <a:cs typeface="Gill Sans"/>
        </a:font>
        <a:srgbClr val="000000"/>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p:scale>
          <a:sx n="50" d="100"/>
          <a:sy n="50" d="100"/>
        </p:scale>
        <p:origin x="8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 name="Shape 33"/>
          <p:cNvSpPr>
            <a:spLocks noGrp="1" noRot="1" noChangeAspect="1"/>
          </p:cNvSpPr>
          <p:nvPr>
            <p:ph type="sldImg"/>
          </p:nvPr>
        </p:nvSpPr>
        <p:spPr>
          <a:xfrm>
            <a:off x="1143000" y="685800"/>
            <a:ext cx="4572000" cy="3429000"/>
          </a:xfrm>
          <a:prstGeom prst="rect">
            <a:avLst/>
          </a:prstGeom>
        </p:spPr>
        <p:txBody>
          <a:bodyPr/>
          <a:lstStyle/>
          <a:p>
            <a:endParaRPr/>
          </a:p>
        </p:txBody>
      </p:sp>
      <p:sp>
        <p:nvSpPr>
          <p:cNvPr id="34" name="Shape 3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46100" latinLnBrk="0">
      <a:defRPr sz="2000">
        <a:latin typeface="Lucida Grande"/>
        <a:ea typeface="Lucida Grande"/>
        <a:cs typeface="Lucida Grande"/>
        <a:sym typeface="Lucida Grande"/>
      </a:defRPr>
    </a:lvl1pPr>
    <a:lvl2pPr indent="457200" defTabSz="546100" latinLnBrk="0">
      <a:defRPr sz="2000">
        <a:latin typeface="Lucida Grande"/>
        <a:ea typeface="Lucida Grande"/>
        <a:cs typeface="Lucida Grande"/>
        <a:sym typeface="Lucida Grande"/>
      </a:defRPr>
    </a:lvl2pPr>
    <a:lvl3pPr indent="914400" defTabSz="546100" latinLnBrk="0">
      <a:defRPr sz="2000">
        <a:latin typeface="Lucida Grande"/>
        <a:ea typeface="Lucida Grande"/>
        <a:cs typeface="Lucida Grande"/>
        <a:sym typeface="Lucida Grande"/>
      </a:defRPr>
    </a:lvl3pPr>
    <a:lvl4pPr indent="1371600" defTabSz="546100" latinLnBrk="0">
      <a:defRPr sz="2000">
        <a:latin typeface="Lucida Grande"/>
        <a:ea typeface="Lucida Grande"/>
        <a:cs typeface="Lucida Grande"/>
        <a:sym typeface="Lucida Grande"/>
      </a:defRPr>
    </a:lvl4pPr>
    <a:lvl5pPr indent="1828800" defTabSz="546100" latinLnBrk="0">
      <a:defRPr sz="2000">
        <a:latin typeface="Lucida Grande"/>
        <a:ea typeface="Lucida Grande"/>
        <a:cs typeface="Lucida Grande"/>
        <a:sym typeface="Lucida Grande"/>
      </a:defRPr>
    </a:lvl5pPr>
    <a:lvl6pPr indent="2286000" defTabSz="546100" latinLnBrk="0">
      <a:defRPr sz="2000">
        <a:latin typeface="Lucida Grande"/>
        <a:ea typeface="Lucida Grande"/>
        <a:cs typeface="Lucida Grande"/>
        <a:sym typeface="Lucida Grande"/>
      </a:defRPr>
    </a:lvl6pPr>
    <a:lvl7pPr indent="2743200" defTabSz="546100" latinLnBrk="0">
      <a:defRPr sz="2000">
        <a:latin typeface="Lucida Grande"/>
        <a:ea typeface="Lucida Grande"/>
        <a:cs typeface="Lucida Grande"/>
        <a:sym typeface="Lucida Grande"/>
      </a:defRPr>
    </a:lvl7pPr>
    <a:lvl8pPr indent="3200400" defTabSz="546100" latinLnBrk="0">
      <a:defRPr sz="2000">
        <a:latin typeface="Lucida Grande"/>
        <a:ea typeface="Lucida Grande"/>
        <a:cs typeface="Lucida Grande"/>
        <a:sym typeface="Lucida Grande"/>
      </a:defRPr>
    </a:lvl8pPr>
    <a:lvl9pPr indent="3657600" defTabSz="546100" latinLnBrk="0">
      <a:defRPr sz="20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noRot="1" noChangeAspect="1"/>
          </p:cNvSpPr>
          <p:nvPr>
            <p:ph type="sldImg"/>
          </p:nvPr>
        </p:nvSpPr>
        <p:spPr>
          <a:xfrm>
            <a:off x="381000" y="685800"/>
            <a:ext cx="6096000" cy="3429000"/>
          </a:xfrm>
          <a:prstGeom prst="rect">
            <a:avLst/>
          </a:prstGeom>
        </p:spPr>
        <p:txBody>
          <a:bodyPr/>
          <a:lstStyle/>
          <a:p>
            <a:endParaRPr/>
          </a:p>
        </p:txBody>
      </p:sp>
      <p:sp>
        <p:nvSpPr>
          <p:cNvPr id="42" name="Shape 42"/>
          <p:cNvSpPr>
            <a:spLocks noGrp="1"/>
          </p:cNvSpPr>
          <p:nvPr>
            <p:ph type="body" sz="quarter" idx="1"/>
          </p:nvPr>
        </p:nvSpPr>
        <p:spPr>
          <a:prstGeom prst="rect">
            <a:avLst/>
          </a:prstGeom>
        </p:spPr>
        <p:txBody>
          <a:bodyPr/>
          <a:lstStyle/>
          <a:p>
            <a:pPr marR="685800" indent="457200" algn="just" defTabSz="457200">
              <a:lnSpc>
                <a:spcPts val="3600"/>
              </a:lnSpc>
              <a:defRPr>
                <a:latin typeface="Times New Roman"/>
                <a:ea typeface="Times New Roman"/>
                <a:cs typeface="Times New Roman"/>
                <a:sym typeface="Times New Roman"/>
              </a:defRPr>
            </a:pPr>
            <a:r>
              <a:t>C++ comes with a library of containers that implement many of the more commonly used ADTs. These classes are defined in the </a:t>
            </a:r>
            <a:r>
              <a:rPr b="1"/>
              <a:t>Standard Template Library</a:t>
            </a:r>
            <a:r>
              <a:t>, or </a:t>
            </a:r>
            <a:r>
              <a:rPr b="1"/>
              <a:t>STL</a:t>
            </a:r>
            <a:r>
              <a:t>. Many of the ADTs that are presented in these videos have a corresponding class in the STL. For example, a </a:t>
            </a:r>
            <a:r>
              <a:rPr sz="1800">
                <a:latin typeface="Courier New"/>
                <a:ea typeface="Courier New"/>
                <a:cs typeface="Courier New"/>
                <a:sym typeface="Courier New"/>
              </a:rPr>
              <a:t>stack</a:t>
            </a:r>
            <a:r>
              <a:rPr i="1"/>
              <a:t> </a:t>
            </a:r>
            <a:r>
              <a:t>class is defined in the STL that is similar to the class </a:t>
            </a:r>
            <a:r>
              <a:rPr sz="1800">
                <a:latin typeface="Courier New"/>
                <a:ea typeface="Courier New"/>
                <a:cs typeface="Courier New"/>
                <a:sym typeface="Courier New"/>
              </a:rPr>
              <a:t>LinkedStack</a:t>
            </a:r>
            <a:r>
              <a:t>. Just like the ADTs we designed, each container in the STL has strengths and weaknesses that need to be considered when deciding which one to use.</a:t>
            </a:r>
          </a:p>
          <a:p>
            <a:pPr marR="685800" indent="457200" algn="just" defTabSz="457200">
              <a:lnSpc>
                <a:spcPts val="3600"/>
              </a:lnSpc>
              <a:defRPr>
                <a:latin typeface="Times New Roman"/>
                <a:ea typeface="Times New Roman"/>
                <a:cs typeface="Times New Roman"/>
                <a:sym typeface="Times New Roman"/>
              </a:defRPr>
            </a:pPr>
            <a:r>
              <a:t>You may wonder why we spent so much time developing ADTs in this text if they are already provided in the STL. There are many reasons for doing so; here are just a few:</a:t>
            </a:r>
          </a:p>
          <a:p>
            <a:pPr marL="685800" marR="685800" indent="-342900" defTabSz="457200">
              <a:lnSpc>
                <a:spcPts val="3600"/>
              </a:lnSpc>
              <a:spcBef>
                <a:spcPts val="400"/>
              </a:spcBef>
              <a:defRPr>
                <a:latin typeface="Times New Roman"/>
                <a:ea typeface="Times New Roman"/>
                <a:cs typeface="Times New Roman"/>
                <a:sym typeface="Times New Roman"/>
              </a:defRPr>
            </a:pPr>
            <a:r>
              <a:rPr>
                <a:latin typeface="Symbol"/>
                <a:ea typeface="Symbol"/>
                <a:cs typeface="Symbol"/>
                <a:sym typeface="Symbol"/>
              </a:rPr>
              <a:t>@@</a:t>
            </a:r>
            <a:r>
              <a:t>Developing simple ADTs provides a foundation for learning to develop other ADTs, especially ones that are not in the STL. </a:t>
            </a:r>
          </a:p>
          <a:p>
            <a:pPr marL="685800" marR="685800" indent="-342900" defTabSz="457200">
              <a:lnSpc>
                <a:spcPts val="3600"/>
              </a:lnSpc>
              <a:defRPr>
                <a:latin typeface="Times New Roman"/>
                <a:ea typeface="Times New Roman"/>
                <a:cs typeface="Times New Roman"/>
                <a:sym typeface="Times New Roman"/>
              </a:defRPr>
            </a:pPr>
            <a:r>
              <a:rPr>
                <a:latin typeface="Symbol"/>
                <a:ea typeface="Symbol"/>
                <a:cs typeface="Symbol"/>
                <a:sym typeface="Symbol"/>
              </a:rPr>
              <a:t>@@	</a:t>
            </a:r>
            <a:r>
              <a:t>STL containers are not part of a class hierarchy and so cannot take advantage of polymorphism in the same way our ADTs can.</a:t>
            </a:r>
          </a:p>
          <a:p>
            <a:pPr marL="685800" marR="685800" indent="-342900" defTabSz="457200">
              <a:lnSpc>
                <a:spcPts val="3600"/>
              </a:lnSpc>
              <a:defRPr>
                <a:latin typeface="Times New Roman"/>
                <a:ea typeface="Times New Roman"/>
                <a:cs typeface="Times New Roman"/>
                <a:sym typeface="Times New Roman"/>
              </a:defRPr>
            </a:pPr>
            <a:r>
              <a:rPr>
                <a:latin typeface="Symbol"/>
                <a:ea typeface="Symbol"/>
                <a:cs typeface="Symbol"/>
                <a:sym typeface="Symbol"/>
              </a:rPr>
              <a:t>@@</a:t>
            </a:r>
            <a:r>
              <a:t>You might find yourself working in a language that does not provide any predefined ADTs. You need to have the ability to develop ADTs on your own, and hence you must understand the process. </a:t>
            </a:r>
          </a:p>
          <a:p>
            <a:pPr marL="685800" marR="685800" indent="-342900" defTabSz="457200">
              <a:lnSpc>
                <a:spcPts val="3600"/>
              </a:lnSpc>
              <a:spcBef>
                <a:spcPts val="400"/>
              </a:spcBef>
              <a:defRPr>
                <a:latin typeface="Times New Roman"/>
                <a:ea typeface="Times New Roman"/>
                <a:cs typeface="Times New Roman"/>
                <a:sym typeface="Times New Roman"/>
              </a:defRPr>
            </a:pPr>
            <a:r>
              <a:rPr>
                <a:latin typeface="Symbol"/>
                <a:ea typeface="Symbol"/>
                <a:cs typeface="Symbol"/>
                <a:sym typeface="Symbol"/>
              </a:rPr>
              <a:t>@@</a:t>
            </a:r>
            <a:r>
              <a:t>If the ADTs defined by the language you are using are insufficient, you may need to develop your own or enhance existing ones. </a:t>
            </a:r>
            <a:b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a:spLocks noGrp="1" noRot="1" noChangeAspect="1"/>
          </p:cNvSpPr>
          <p:nvPr>
            <p:ph type="sldImg"/>
          </p:nvPr>
        </p:nvSpPr>
        <p:spPr>
          <a:xfrm>
            <a:off x="381000" y="685800"/>
            <a:ext cx="6096000" cy="3429000"/>
          </a:xfrm>
          <a:prstGeom prst="rect">
            <a:avLst/>
          </a:prstGeom>
        </p:spPr>
        <p:txBody>
          <a:bodyPr/>
          <a:lstStyle/>
          <a:p>
            <a:endParaRPr/>
          </a:p>
        </p:txBody>
      </p:sp>
      <p:sp>
        <p:nvSpPr>
          <p:cNvPr id="47" name="Shape 47"/>
          <p:cNvSpPr>
            <a:spLocks noGrp="1"/>
          </p:cNvSpPr>
          <p:nvPr>
            <p:ph type="body" sz="quarter" idx="1"/>
          </p:nvPr>
        </p:nvSpPr>
        <p:spPr>
          <a:prstGeom prst="rect">
            <a:avLst/>
          </a:prstGeom>
        </p:spPr>
        <p:txBody>
          <a:bodyPr/>
          <a:lstStyle/>
          <a:p>
            <a:pPr marR="685800" indent="457200" algn="just" defTabSz="457200">
              <a:lnSpc>
                <a:spcPts val="3400"/>
              </a:lnSpc>
              <a:defRPr sz="1900">
                <a:latin typeface="Times New Roman"/>
                <a:ea typeface="Times New Roman"/>
                <a:cs typeface="Times New Roman"/>
                <a:sym typeface="Times New Roman"/>
              </a:defRPr>
            </a:pPr>
            <a:r>
              <a:t>The STL provides support for predefined ADTs through the use of three basic items: containers, iterators, and algorithms. </a:t>
            </a:r>
          </a:p>
          <a:p>
            <a:pPr marR="685800" indent="457200" algn="just" defTabSz="457200">
              <a:lnSpc>
                <a:spcPts val="3400"/>
              </a:lnSpc>
              <a:defRPr sz="1900">
                <a:latin typeface="Times New Roman"/>
                <a:ea typeface="Times New Roman"/>
                <a:cs typeface="Times New Roman"/>
                <a:sym typeface="Times New Roman"/>
              </a:defRPr>
            </a:pPr>
            <a:r>
              <a:t>Containers are objects, such as a list, that hold other objects. </a:t>
            </a:r>
          </a:p>
          <a:p>
            <a:pPr marR="685800" indent="457200" algn="just" defTabSz="457200">
              <a:lnSpc>
                <a:spcPts val="3400"/>
              </a:lnSpc>
              <a:defRPr sz="1900">
                <a:latin typeface="Times New Roman"/>
                <a:ea typeface="Times New Roman"/>
                <a:cs typeface="Times New Roman"/>
                <a:sym typeface="Times New Roman"/>
              </a:defRPr>
            </a:pPr>
            <a:r>
              <a:t>@@Iterators</a:t>
            </a:r>
            <a:r>
              <a:rPr b="1"/>
              <a:t> </a:t>
            </a:r>
            <a:r>
              <a:t>provide a way to cycle through the contents of a container. </a:t>
            </a:r>
          </a:p>
          <a:p>
            <a:pPr marR="685800" indent="457200" algn="just" defTabSz="457200">
              <a:lnSpc>
                <a:spcPts val="3400"/>
              </a:lnSpc>
              <a:defRPr sz="1900">
                <a:latin typeface="Times New Roman"/>
                <a:ea typeface="Times New Roman"/>
                <a:cs typeface="Times New Roman"/>
                <a:sym typeface="Times New Roman"/>
              </a:defRPr>
            </a:pPr>
            <a:r>
              <a:t>@@Algorithms, such as a sorting algorithm, act on containers. STL containers are implemented as templates, similar to the ADTs we have been implementing in these videos and in the textbook. </a:t>
            </a:r>
          </a:p>
          <a:p>
            <a:pPr marR="685800" indent="457200" algn="just" defTabSz="457200">
              <a:lnSpc>
                <a:spcPts val="3400"/>
              </a:lnSpc>
              <a:defRPr sz="1900">
                <a:latin typeface="Times New Roman"/>
                <a:ea typeface="Times New Roman"/>
                <a:cs typeface="Times New Roman"/>
                <a:sym typeface="Times New Roman"/>
              </a:defRPr>
            </a:pPr>
            <a:r>
              <a:t>You already are familiar with one STL class—the class </a:t>
            </a:r>
            <a:r>
              <a:rPr sz="1700">
                <a:latin typeface="Courier New"/>
                <a:ea typeface="Courier New"/>
                <a:cs typeface="Courier New"/>
                <a:sym typeface="Courier New"/>
              </a:rPr>
              <a:t>vector</a:t>
            </a:r>
            <a:r>
              <a:t>—.  which, many introductory C++ courses use the STL class </a:t>
            </a:r>
            <a:r>
              <a:rPr sz="1700">
                <a:latin typeface="Courier New"/>
                <a:ea typeface="Courier New"/>
                <a:cs typeface="Courier New"/>
                <a:sym typeface="Courier New"/>
              </a:rPr>
              <a:t>vector</a:t>
            </a:r>
            <a:r>
              <a:t> instead of arrays as a simple way to store multiple items of a similar type </a:t>
            </a:r>
          </a:p>
          <a:p>
            <a:pPr marR="685800" indent="457200" algn="just" defTabSz="457200">
              <a:lnSpc>
                <a:spcPts val="3400"/>
              </a:lnSpc>
              <a:defRPr sz="1900">
                <a:latin typeface="Times New Roman"/>
                <a:ea typeface="Times New Roman"/>
                <a:cs typeface="Times New Roman"/>
                <a:sym typeface="Times New Roman"/>
              </a:defRPr>
            </a:pPr>
            <a:r>
              <a:t>There are three types of containers in the STL:</a:t>
            </a:r>
          </a:p>
          <a:p>
            <a:pPr marL="685800" marR="685800" indent="-342900" defTabSz="457200">
              <a:lnSpc>
                <a:spcPts val="3400"/>
              </a:lnSpc>
              <a:spcBef>
                <a:spcPts val="400"/>
              </a:spcBef>
              <a:defRPr sz="1900">
                <a:latin typeface="Times New Roman"/>
                <a:ea typeface="Times New Roman"/>
                <a:cs typeface="Times New Roman"/>
                <a:sym typeface="Times New Roman"/>
              </a:defRPr>
            </a:pPr>
            <a:r>
              <a:rPr>
                <a:latin typeface="Symbol"/>
                <a:ea typeface="Symbol"/>
                <a:cs typeface="Symbol"/>
                <a:sym typeface="Symbol"/>
              </a:rPr>
              <a:t>@@</a:t>
            </a:r>
            <a:r>
              <a:rPr b="1"/>
              <a:t>Container adapters</a:t>
            </a:r>
            <a:r>
              <a:t> provide efficient, restricted, position-based access to the collection. They are considered adapters because they use other STL containers to implement their operations.</a:t>
            </a:r>
          </a:p>
          <a:p>
            <a:pPr marL="685800" marR="685800" indent="-342900" defTabSz="457200">
              <a:lnSpc>
                <a:spcPts val="3400"/>
              </a:lnSpc>
              <a:defRPr sz="1900">
                <a:latin typeface="Times New Roman"/>
                <a:ea typeface="Times New Roman"/>
                <a:cs typeface="Times New Roman"/>
                <a:sym typeface="Times New Roman"/>
              </a:defRPr>
            </a:pPr>
            <a:r>
              <a:rPr>
                <a:latin typeface="Symbol"/>
                <a:ea typeface="Symbol"/>
                <a:cs typeface="Symbol"/>
                <a:sym typeface="Symbol"/>
              </a:rPr>
              <a:t>@@</a:t>
            </a:r>
            <a:r>
              <a:rPr b="1"/>
              <a:t>Sequence containers</a:t>
            </a:r>
            <a:r>
              <a:t> provide efficient sequential access to the collection. The containers in this group provide various trade-offs in efficiency for insertions and deletions.</a:t>
            </a:r>
          </a:p>
          <a:p>
            <a:pPr marL="685800" marR="685800" indent="-342900" defTabSz="457200">
              <a:lnSpc>
                <a:spcPts val="3400"/>
              </a:lnSpc>
              <a:spcBef>
                <a:spcPts val="400"/>
              </a:spcBef>
              <a:defRPr sz="1900">
                <a:latin typeface="Times New Roman"/>
                <a:ea typeface="Times New Roman"/>
                <a:cs typeface="Times New Roman"/>
                <a:sym typeface="Times New Roman"/>
              </a:defRPr>
            </a:pPr>
            <a:r>
              <a:rPr>
                <a:latin typeface="Symbol"/>
                <a:ea typeface="Symbol"/>
                <a:cs typeface="Symbol"/>
                <a:sym typeface="Symbol"/>
              </a:rPr>
              <a:t>@@</a:t>
            </a:r>
            <a:r>
              <a:rPr b="1"/>
              <a:t>Associative containers</a:t>
            </a:r>
            <a:r>
              <a:t> provide efficient key-based access to the collection. Each of these containers organizes and accesses the search keys to provide efficient groups of operations.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hape 51"/>
          <p:cNvSpPr>
            <a:spLocks noGrp="1" noRot="1" noChangeAspect="1"/>
          </p:cNvSpPr>
          <p:nvPr>
            <p:ph type="sldImg"/>
          </p:nvPr>
        </p:nvSpPr>
        <p:spPr>
          <a:xfrm>
            <a:off x="381000" y="685800"/>
            <a:ext cx="6096000" cy="3429000"/>
          </a:xfrm>
          <a:prstGeom prst="rect">
            <a:avLst/>
          </a:prstGeom>
        </p:spPr>
        <p:txBody>
          <a:bodyPr/>
          <a:lstStyle/>
          <a:p>
            <a:endParaRPr/>
          </a:p>
        </p:txBody>
      </p:sp>
      <p:sp>
        <p:nvSpPr>
          <p:cNvPr id="52" name="Shape 52"/>
          <p:cNvSpPr>
            <a:spLocks noGrp="1"/>
          </p:cNvSpPr>
          <p:nvPr>
            <p:ph type="body" sz="quarter" idx="1"/>
          </p:nvPr>
        </p:nvSpPr>
        <p:spPr>
          <a:prstGeom prst="rect">
            <a:avLst/>
          </a:prstGeom>
        </p:spPr>
        <p:txBody>
          <a:bodyPr/>
          <a:lstStyle/>
          <a:p>
            <a:pPr marR="685800" indent="457200" algn="just" defTabSz="457200">
              <a:lnSpc>
                <a:spcPts val="3400"/>
              </a:lnSpc>
              <a:defRPr sz="1900">
                <a:latin typeface="Times New Roman"/>
                <a:ea typeface="Times New Roman"/>
                <a:cs typeface="Times New Roman"/>
                <a:sym typeface="Times New Roman"/>
              </a:defRPr>
            </a:pPr>
            <a:r>
              <a:t>The STL provides support for predefined ADTs through the use of three basic items: containers, iterators, and algorithms. </a:t>
            </a:r>
          </a:p>
          <a:p>
            <a:pPr marR="685800" indent="457200" algn="just" defTabSz="457200">
              <a:lnSpc>
                <a:spcPts val="3400"/>
              </a:lnSpc>
              <a:defRPr sz="1900">
                <a:latin typeface="Times New Roman"/>
                <a:ea typeface="Times New Roman"/>
                <a:cs typeface="Times New Roman"/>
                <a:sym typeface="Times New Roman"/>
              </a:defRPr>
            </a:pPr>
            <a:r>
              <a:t>Containers are objects, such as a list, that hold other objects. </a:t>
            </a:r>
          </a:p>
          <a:p>
            <a:pPr marR="685800" indent="457200" algn="just" defTabSz="457200">
              <a:lnSpc>
                <a:spcPts val="3400"/>
              </a:lnSpc>
              <a:defRPr sz="1900">
                <a:latin typeface="Times New Roman"/>
                <a:ea typeface="Times New Roman"/>
                <a:cs typeface="Times New Roman"/>
                <a:sym typeface="Times New Roman"/>
              </a:defRPr>
            </a:pPr>
            <a:r>
              <a:t>@@Iterators</a:t>
            </a:r>
            <a:r>
              <a:rPr b="1"/>
              <a:t> </a:t>
            </a:r>
            <a:r>
              <a:t>provide a way to cycle through the contents of a container. </a:t>
            </a:r>
          </a:p>
          <a:p>
            <a:pPr marR="685800" indent="457200" algn="just" defTabSz="457200">
              <a:lnSpc>
                <a:spcPts val="3400"/>
              </a:lnSpc>
              <a:defRPr sz="1900">
                <a:latin typeface="Times New Roman"/>
                <a:ea typeface="Times New Roman"/>
                <a:cs typeface="Times New Roman"/>
                <a:sym typeface="Times New Roman"/>
              </a:defRPr>
            </a:pPr>
            <a:r>
              <a:t>@@Algorithms, such as a sorting algorithm, act on containers. STL containers are implemented as templates, similar to the ADTs we have been implementing in these videos and in the textbook. </a:t>
            </a:r>
          </a:p>
          <a:p>
            <a:pPr marR="685800" indent="457200" algn="just" defTabSz="457200">
              <a:lnSpc>
                <a:spcPts val="3400"/>
              </a:lnSpc>
              <a:defRPr sz="1900">
                <a:latin typeface="Times New Roman"/>
                <a:ea typeface="Times New Roman"/>
                <a:cs typeface="Times New Roman"/>
                <a:sym typeface="Times New Roman"/>
              </a:defRPr>
            </a:pPr>
            <a:r>
              <a:t>You already are familiar with one STL class—the class </a:t>
            </a:r>
            <a:r>
              <a:rPr sz="1700">
                <a:latin typeface="Courier New"/>
                <a:ea typeface="Courier New"/>
                <a:cs typeface="Courier New"/>
                <a:sym typeface="Courier New"/>
              </a:rPr>
              <a:t>vector</a:t>
            </a:r>
            <a:r>
              <a:t>—.  which, many introductory C++ courses use the STL class </a:t>
            </a:r>
            <a:r>
              <a:rPr sz="1700">
                <a:latin typeface="Courier New"/>
                <a:ea typeface="Courier New"/>
                <a:cs typeface="Courier New"/>
                <a:sym typeface="Courier New"/>
              </a:rPr>
              <a:t>vector</a:t>
            </a:r>
            <a:r>
              <a:t> instead of arrays as a simple way to store multiple items of a similar type </a:t>
            </a:r>
          </a:p>
          <a:p>
            <a:pPr marR="685800" indent="457200" algn="just" defTabSz="457200">
              <a:lnSpc>
                <a:spcPts val="3400"/>
              </a:lnSpc>
              <a:defRPr sz="1900">
                <a:latin typeface="Times New Roman"/>
                <a:ea typeface="Times New Roman"/>
                <a:cs typeface="Times New Roman"/>
                <a:sym typeface="Times New Roman"/>
              </a:defRPr>
            </a:pPr>
            <a:r>
              <a:t>There are three types of containers in the STL:</a:t>
            </a:r>
          </a:p>
          <a:p>
            <a:pPr marL="685800" marR="685800" indent="-342900" defTabSz="457200">
              <a:lnSpc>
                <a:spcPts val="3400"/>
              </a:lnSpc>
              <a:spcBef>
                <a:spcPts val="400"/>
              </a:spcBef>
              <a:defRPr sz="1900">
                <a:latin typeface="Times New Roman"/>
                <a:ea typeface="Times New Roman"/>
                <a:cs typeface="Times New Roman"/>
                <a:sym typeface="Times New Roman"/>
              </a:defRPr>
            </a:pPr>
            <a:r>
              <a:rPr>
                <a:latin typeface="Symbol"/>
                <a:ea typeface="Symbol"/>
                <a:cs typeface="Symbol"/>
                <a:sym typeface="Symbol"/>
              </a:rPr>
              <a:t>@@</a:t>
            </a:r>
            <a:r>
              <a:rPr b="1"/>
              <a:t>Container adapters</a:t>
            </a:r>
            <a:r>
              <a:t> provide efficient, restricted, position-based access to the collection. They are considered adapters because they use other STL containers to implement their operations.</a:t>
            </a:r>
          </a:p>
          <a:p>
            <a:pPr marL="685800" marR="685800" indent="-342900" defTabSz="457200">
              <a:lnSpc>
                <a:spcPts val="3400"/>
              </a:lnSpc>
              <a:defRPr sz="1900">
                <a:latin typeface="Times New Roman"/>
                <a:ea typeface="Times New Roman"/>
                <a:cs typeface="Times New Roman"/>
                <a:sym typeface="Times New Roman"/>
              </a:defRPr>
            </a:pPr>
            <a:r>
              <a:rPr>
                <a:latin typeface="Symbol"/>
                <a:ea typeface="Symbol"/>
                <a:cs typeface="Symbol"/>
                <a:sym typeface="Symbol"/>
              </a:rPr>
              <a:t>@@</a:t>
            </a:r>
            <a:r>
              <a:rPr b="1"/>
              <a:t>Sequence containers</a:t>
            </a:r>
            <a:r>
              <a:t> provide efficient sequential access to the collection. The containers in this group provide various trade-offs in efficiency for insertions and deletions.</a:t>
            </a:r>
          </a:p>
          <a:p>
            <a:pPr marL="685800" marR="685800" indent="-342900" defTabSz="457200">
              <a:lnSpc>
                <a:spcPts val="3400"/>
              </a:lnSpc>
              <a:spcBef>
                <a:spcPts val="400"/>
              </a:spcBef>
              <a:defRPr sz="1900">
                <a:latin typeface="Times New Roman"/>
                <a:ea typeface="Times New Roman"/>
                <a:cs typeface="Times New Roman"/>
                <a:sym typeface="Times New Roman"/>
              </a:defRPr>
            </a:pPr>
            <a:r>
              <a:rPr>
                <a:latin typeface="Symbol"/>
                <a:ea typeface="Symbol"/>
                <a:cs typeface="Symbol"/>
                <a:sym typeface="Symbol"/>
              </a:rPr>
              <a:t>@@</a:t>
            </a:r>
            <a:r>
              <a:rPr b="1"/>
              <a:t>Associative containers</a:t>
            </a:r>
            <a:r>
              <a:t> provide efficient key-based access to the collection. Each of these containers organizes and accesses the search keys to provide efficient groups of operations.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a:spLocks noGrp="1" noRot="1" noChangeAspect="1"/>
          </p:cNvSpPr>
          <p:nvPr>
            <p:ph type="sldImg"/>
          </p:nvPr>
        </p:nvSpPr>
        <p:spPr>
          <a:xfrm>
            <a:off x="381000" y="685800"/>
            <a:ext cx="6096000" cy="3429000"/>
          </a:xfrm>
          <a:prstGeom prst="rect">
            <a:avLst/>
          </a:prstGeom>
        </p:spPr>
        <p:txBody>
          <a:bodyPr/>
          <a:lstStyle/>
          <a:p>
            <a:endParaRPr/>
          </a:p>
        </p:txBody>
      </p:sp>
      <p:sp>
        <p:nvSpPr>
          <p:cNvPr id="57" name="Shape 57"/>
          <p:cNvSpPr>
            <a:spLocks noGrp="1"/>
          </p:cNvSpPr>
          <p:nvPr>
            <p:ph type="body" sz="quarter" idx="1"/>
          </p:nvPr>
        </p:nvSpPr>
        <p:spPr>
          <a:prstGeom prst="rect">
            <a:avLst/>
          </a:prstGeom>
        </p:spPr>
        <p:txBody>
          <a:bodyPr/>
          <a:lstStyle/>
          <a:p>
            <a:pPr marR="685800" indent="457200" algn="just" defTabSz="457200">
              <a:lnSpc>
                <a:spcPts val="3600"/>
              </a:lnSpc>
              <a:defRPr>
                <a:latin typeface="Times New Roman"/>
                <a:ea typeface="Times New Roman"/>
                <a:cs typeface="Times New Roman"/>
                <a:sym typeface="Times New Roman"/>
              </a:defRPr>
            </a:pPr>
            <a:r>
              <a:t>C++ comes with a library of containers that implement many of the more commonly used ADTs. These classes are defined in the </a:t>
            </a:r>
            <a:r>
              <a:rPr b="1"/>
              <a:t>Standard Template Library</a:t>
            </a:r>
            <a:r>
              <a:t>, or </a:t>
            </a:r>
            <a:r>
              <a:rPr b="1"/>
              <a:t>STL</a:t>
            </a:r>
            <a:r>
              <a:t>. Many of the ADTs that are presented in these videos have a corresponding class in the STL. For example, a </a:t>
            </a:r>
            <a:r>
              <a:rPr sz="1800">
                <a:latin typeface="Courier New"/>
                <a:ea typeface="Courier New"/>
                <a:cs typeface="Courier New"/>
                <a:sym typeface="Courier New"/>
              </a:rPr>
              <a:t>stack</a:t>
            </a:r>
            <a:r>
              <a:rPr i="1"/>
              <a:t> </a:t>
            </a:r>
            <a:r>
              <a:t>class is defined in the STL that is similar to the class </a:t>
            </a:r>
            <a:r>
              <a:rPr sz="1800">
                <a:latin typeface="Courier New"/>
                <a:ea typeface="Courier New"/>
                <a:cs typeface="Courier New"/>
                <a:sym typeface="Courier New"/>
              </a:rPr>
              <a:t>LinkedStack</a:t>
            </a:r>
            <a:r>
              <a:t>. Just like the ADTs we designed, each container in the STL has strengths and weaknesses that need to be considered when deciding which one to use.</a:t>
            </a:r>
          </a:p>
          <a:p>
            <a:pPr marR="685800" indent="457200" algn="just" defTabSz="457200">
              <a:lnSpc>
                <a:spcPts val="3600"/>
              </a:lnSpc>
              <a:defRPr>
                <a:latin typeface="Times New Roman"/>
                <a:ea typeface="Times New Roman"/>
                <a:cs typeface="Times New Roman"/>
                <a:sym typeface="Times New Roman"/>
              </a:defRPr>
            </a:pPr>
            <a:r>
              <a:t>You may wonder why we spent so much time developing ADTs in this text if they are already provided in the STL. There are many reasons for doing so; here are just a few:</a:t>
            </a:r>
          </a:p>
          <a:p>
            <a:pPr marL="685800" marR="685800" indent="-342900" defTabSz="457200">
              <a:lnSpc>
                <a:spcPts val="3600"/>
              </a:lnSpc>
              <a:spcBef>
                <a:spcPts val="400"/>
              </a:spcBef>
              <a:defRPr>
                <a:latin typeface="Times New Roman"/>
                <a:ea typeface="Times New Roman"/>
                <a:cs typeface="Times New Roman"/>
                <a:sym typeface="Times New Roman"/>
              </a:defRPr>
            </a:pPr>
            <a:r>
              <a:rPr>
                <a:latin typeface="Symbol"/>
                <a:ea typeface="Symbol"/>
                <a:cs typeface="Symbol"/>
                <a:sym typeface="Symbol"/>
              </a:rPr>
              <a:t>@@</a:t>
            </a:r>
            <a:r>
              <a:t>Developing simple ADTs provides a foundation for learning to develop other ADTs, especially ones that are not in the STL. </a:t>
            </a:r>
          </a:p>
          <a:p>
            <a:pPr marL="685800" marR="685800" indent="-342900" defTabSz="457200">
              <a:lnSpc>
                <a:spcPts val="3600"/>
              </a:lnSpc>
              <a:defRPr>
                <a:latin typeface="Times New Roman"/>
                <a:ea typeface="Times New Roman"/>
                <a:cs typeface="Times New Roman"/>
                <a:sym typeface="Times New Roman"/>
              </a:defRPr>
            </a:pPr>
            <a:r>
              <a:rPr>
                <a:latin typeface="Symbol"/>
                <a:ea typeface="Symbol"/>
                <a:cs typeface="Symbol"/>
                <a:sym typeface="Symbol"/>
              </a:rPr>
              <a:t>@@	</a:t>
            </a:r>
            <a:r>
              <a:t>STL containers are not part of a class hierarchy and so cannot take advantage of polymorphism in the same way our ADTs can.</a:t>
            </a:r>
          </a:p>
          <a:p>
            <a:pPr marL="685800" marR="685800" indent="-342900" defTabSz="457200">
              <a:lnSpc>
                <a:spcPts val="3600"/>
              </a:lnSpc>
              <a:defRPr>
                <a:latin typeface="Times New Roman"/>
                <a:ea typeface="Times New Roman"/>
                <a:cs typeface="Times New Roman"/>
                <a:sym typeface="Times New Roman"/>
              </a:defRPr>
            </a:pPr>
            <a:r>
              <a:rPr>
                <a:latin typeface="Symbol"/>
                <a:ea typeface="Symbol"/>
                <a:cs typeface="Symbol"/>
                <a:sym typeface="Symbol"/>
              </a:rPr>
              <a:t>@@</a:t>
            </a:r>
            <a:r>
              <a:t>You might find yourself working in a language that does not provide any predefined ADTs. You need to have the ability to develop ADTs on your own, and hence you must understand the process. </a:t>
            </a:r>
          </a:p>
          <a:p>
            <a:pPr marL="685800" marR="685800" indent="-342900" defTabSz="457200">
              <a:lnSpc>
                <a:spcPts val="3600"/>
              </a:lnSpc>
              <a:spcBef>
                <a:spcPts val="400"/>
              </a:spcBef>
              <a:defRPr>
                <a:latin typeface="Times New Roman"/>
                <a:ea typeface="Times New Roman"/>
                <a:cs typeface="Times New Roman"/>
                <a:sym typeface="Times New Roman"/>
              </a:defRPr>
            </a:pPr>
            <a:r>
              <a:rPr>
                <a:latin typeface="Symbol"/>
                <a:ea typeface="Symbol"/>
                <a:cs typeface="Symbol"/>
                <a:sym typeface="Symbol"/>
              </a:rPr>
              <a:t>@@</a:t>
            </a:r>
            <a:r>
              <a:t>If the ADTs defined by the language you are using are insufficient, you may need to develop your own or enhance existing ones. </a:t>
            </a:r>
            <a:b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Shape 67"/>
          <p:cNvSpPr>
            <a:spLocks noGrp="1" noRot="1" noChangeAspect="1"/>
          </p:cNvSpPr>
          <p:nvPr>
            <p:ph type="sldImg"/>
          </p:nvPr>
        </p:nvSpPr>
        <p:spPr>
          <a:xfrm>
            <a:off x="381000" y="685800"/>
            <a:ext cx="6096000" cy="3429000"/>
          </a:xfrm>
          <a:prstGeom prst="rect">
            <a:avLst/>
          </a:prstGeom>
        </p:spPr>
        <p:txBody>
          <a:bodyPr/>
          <a:lstStyle/>
          <a:p>
            <a:endParaRPr/>
          </a:p>
        </p:txBody>
      </p:sp>
      <p:sp>
        <p:nvSpPr>
          <p:cNvPr id="68" name="Shape 68"/>
          <p:cNvSpPr>
            <a:spLocks noGrp="1"/>
          </p:cNvSpPr>
          <p:nvPr>
            <p:ph type="body" sz="quarter" idx="1"/>
          </p:nvPr>
        </p:nvSpPr>
        <p:spPr>
          <a:prstGeom prst="rect">
            <a:avLst/>
          </a:prstGeom>
        </p:spPr>
        <p:txBody>
          <a:bodyPr/>
          <a:lstStyle/>
          <a:p>
            <a:pPr marR="685800" algn="just" defTabSz="457200">
              <a:lnSpc>
                <a:spcPts val="3900"/>
              </a:lnSpc>
              <a:defRPr sz="2300">
                <a:latin typeface="Times New Roman"/>
                <a:ea typeface="Times New Roman"/>
                <a:cs typeface="Times New Roman"/>
                <a:sym typeface="Times New Roman"/>
              </a:defRPr>
            </a:pPr>
            <a:r>
              <a:t>The STL container adapter classes are </a:t>
            </a:r>
            <a:r>
              <a:rPr sz="2100">
                <a:latin typeface="Courier New"/>
                <a:ea typeface="Courier New"/>
                <a:cs typeface="Courier New"/>
                <a:sym typeface="Courier New"/>
              </a:rPr>
              <a:t>stack</a:t>
            </a:r>
            <a:r>
              <a:t>, </a:t>
            </a:r>
            <a:r>
              <a:rPr sz="2100">
                <a:latin typeface="Courier New"/>
                <a:ea typeface="Courier New"/>
                <a:cs typeface="Courier New"/>
                <a:sym typeface="Courier New"/>
              </a:rPr>
              <a:t>queue</a:t>
            </a:r>
            <a:r>
              <a:t> and </a:t>
            </a:r>
            <a:r>
              <a:rPr sz="2100">
                <a:latin typeface="Courier New"/>
                <a:ea typeface="Courier New"/>
                <a:cs typeface="Courier New"/>
                <a:sym typeface="Courier New"/>
              </a:rPr>
              <a:t>priority_queue</a:t>
            </a:r>
            <a:r>
              <a:t>. These correspond to our ADTs of stack, queue and priority queue and are optimized so the operations list here perform at O(1). </a:t>
            </a:r>
          </a:p>
          <a:p>
            <a:pPr marR="685800" algn="just" defTabSz="457200">
              <a:lnSpc>
                <a:spcPts val="3900"/>
              </a:lnSpc>
              <a:defRPr sz="2300">
                <a:latin typeface="Times New Roman"/>
                <a:ea typeface="Times New Roman"/>
                <a:cs typeface="Times New Roman"/>
                <a:sym typeface="Times New Roman"/>
              </a:defRPr>
            </a:pPr>
            <a:endParaRPr/>
          </a:p>
          <a:p>
            <a:pPr marR="685800" algn="just" defTabSz="457200">
              <a:lnSpc>
                <a:spcPts val="3900"/>
              </a:lnSpc>
              <a:defRPr sz="2300">
                <a:latin typeface="Times New Roman"/>
                <a:ea typeface="Times New Roman"/>
                <a:cs typeface="Times New Roman"/>
                <a:sym typeface="Times New Roman"/>
              </a:defRPr>
            </a:pPr>
            <a:r>
              <a:t>These containers grow to accommodate new entries as the entries are added. When entries are removed, the size of the container decreases. Thus, each of these containers has a size exactly equal to the number of entries in it currently.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a:spLocks noGrp="1" noRot="1" noChangeAspect="1"/>
          </p:cNvSpPr>
          <p:nvPr>
            <p:ph type="sldImg"/>
          </p:nvPr>
        </p:nvSpPr>
        <p:spPr>
          <a:xfrm>
            <a:off x="381000" y="685800"/>
            <a:ext cx="6096000" cy="3429000"/>
          </a:xfrm>
          <a:prstGeom prst="rect">
            <a:avLst/>
          </a:prstGeom>
        </p:spPr>
        <p:txBody>
          <a:bodyPr/>
          <a:lstStyle/>
          <a:p>
            <a:endParaRPr/>
          </a:p>
        </p:txBody>
      </p:sp>
      <p:sp>
        <p:nvSpPr>
          <p:cNvPr id="76" name="Shape 76"/>
          <p:cNvSpPr>
            <a:spLocks noGrp="1"/>
          </p:cNvSpPr>
          <p:nvPr>
            <p:ph type="body" sz="quarter" idx="1"/>
          </p:nvPr>
        </p:nvSpPr>
        <p:spPr>
          <a:prstGeom prst="rect">
            <a:avLst/>
          </a:prstGeom>
        </p:spPr>
        <p:txBody>
          <a:bodyPr/>
          <a:lstStyle/>
          <a:p>
            <a:pPr marR="685800" algn="just" defTabSz="457200">
              <a:lnSpc>
                <a:spcPts val="4200"/>
              </a:lnSpc>
              <a:defRPr sz="2500">
                <a:latin typeface="Times New Roman"/>
                <a:ea typeface="Times New Roman"/>
                <a:cs typeface="Times New Roman"/>
                <a:sym typeface="Times New Roman"/>
              </a:defRPr>
            </a:pPr>
            <a:r>
              <a:t>The elements in a sequence container are ordered in a linear sequence and can be accessed, inserted and removed by position. Similar to traditional arrays, the positions in sequence containers are numbered from 0 to </a:t>
            </a:r>
            <a:r>
              <a:rPr sz="2300">
                <a:latin typeface="Courier New"/>
                <a:ea typeface="Courier New"/>
                <a:cs typeface="Courier New"/>
                <a:sym typeface="Courier New"/>
              </a:rPr>
              <a:t>size - </a:t>
            </a:r>
            <a:r>
              <a:t>1. The </a:t>
            </a:r>
            <a:r>
              <a:rPr b="1"/>
              <a:t>front</a:t>
            </a:r>
            <a:r>
              <a:t> of these containers is at position 0 and </a:t>
            </a:r>
            <a:r>
              <a:rPr b="1"/>
              <a:t>back</a:t>
            </a:r>
            <a:r>
              <a:t> is at position (</a:t>
            </a:r>
            <a:r>
              <a:rPr sz="2300">
                <a:latin typeface="Courier New"/>
                <a:ea typeface="Courier New"/>
                <a:cs typeface="Courier New"/>
                <a:sym typeface="Courier New"/>
              </a:rPr>
              <a:t>size - </a:t>
            </a:r>
            <a:r>
              <a:t>1). </a:t>
            </a:r>
          </a:p>
          <a:p>
            <a:pPr marR="685800" indent="457200" algn="just" defTabSz="457200">
              <a:lnSpc>
                <a:spcPts val="4200"/>
              </a:lnSpc>
              <a:defRPr sz="2500">
                <a:latin typeface="Times New Roman"/>
                <a:ea typeface="Times New Roman"/>
                <a:cs typeface="Times New Roman"/>
                <a:sym typeface="Times New Roman"/>
              </a:defRPr>
            </a:pPr>
            <a:r>
              <a:t>The STL sequence containers are: </a:t>
            </a:r>
            <a:r>
              <a:rPr sz="2300">
                <a:latin typeface="Courier New"/>
                <a:ea typeface="Courier New"/>
                <a:cs typeface="Courier New"/>
                <a:sym typeface="Courier New"/>
              </a:rPr>
              <a:t>array</a:t>
            </a:r>
            <a:r>
              <a:t>, </a:t>
            </a:r>
            <a:r>
              <a:rPr sz="2300">
                <a:latin typeface="Courier New"/>
                <a:ea typeface="Courier New"/>
                <a:cs typeface="Courier New"/>
                <a:sym typeface="Courier New"/>
              </a:rPr>
              <a:t>vector</a:t>
            </a:r>
            <a:r>
              <a:t>, </a:t>
            </a:r>
            <a:r>
              <a:rPr sz="2300">
                <a:latin typeface="Courier New"/>
                <a:ea typeface="Courier New"/>
                <a:cs typeface="Courier New"/>
                <a:sym typeface="Courier New"/>
              </a:rPr>
              <a:t>deque</a:t>
            </a:r>
            <a:r>
              <a:t>, </a:t>
            </a:r>
            <a:r>
              <a:rPr sz="2300">
                <a:latin typeface="Courier New"/>
                <a:ea typeface="Courier New"/>
                <a:cs typeface="Courier New"/>
                <a:sym typeface="Courier New"/>
              </a:rPr>
              <a:t>list</a:t>
            </a:r>
            <a:r>
              <a:t>, and </a:t>
            </a:r>
            <a:r>
              <a:rPr sz="2300">
                <a:latin typeface="Courier New"/>
                <a:ea typeface="Courier New"/>
                <a:cs typeface="Courier New"/>
                <a:sym typeface="Courier New"/>
              </a:rPr>
              <a:t>forward_list</a:t>
            </a:r>
            <a:r>
              <a:t>. </a:t>
            </a:r>
          </a:p>
          <a:p>
            <a:pPr marR="685800" indent="457200" algn="just" defTabSz="457200">
              <a:lnSpc>
                <a:spcPts val="3900"/>
              </a:lnSpc>
              <a:defRPr sz="2300">
                <a:latin typeface="Times New Roman"/>
                <a:ea typeface="Times New Roman"/>
                <a:cs typeface="Times New Roman"/>
                <a:sym typeface="Times New Roman"/>
              </a:defRPr>
            </a:pPr>
            <a:r>
              <a:t>STL sequence containers have many operations in common, but are optimized differently. </a:t>
            </a:r>
          </a:p>
          <a:p>
            <a:pPr marR="685800" indent="457200" algn="just" defTabSz="457200">
              <a:lnSpc>
                <a:spcPts val="3900"/>
              </a:lnSpc>
              <a:defRPr sz="2300">
                <a:latin typeface="Times New Roman"/>
                <a:ea typeface="Times New Roman"/>
                <a:cs typeface="Times New Roman"/>
                <a:sym typeface="Times New Roman"/>
              </a:defRPr>
            </a:pPr>
            <a:endParaRPr/>
          </a:p>
          <a:p>
            <a:pPr marR="685800" indent="457200" algn="just" defTabSz="457200">
              <a:lnSpc>
                <a:spcPts val="3900"/>
              </a:lnSpc>
              <a:defRPr sz="2300">
                <a:latin typeface="Times New Roman"/>
                <a:ea typeface="Times New Roman"/>
                <a:cs typeface="Times New Roman"/>
                <a:sym typeface="Times New Roman"/>
              </a:defRPr>
            </a:pPr>
            <a:r>
              <a:t>For example, </a:t>
            </a:r>
            <a:r>
              <a:rPr sz="2100">
                <a:latin typeface="Courier New"/>
                <a:ea typeface="Courier New"/>
                <a:cs typeface="Courier New"/>
                <a:sym typeface="Courier New"/>
              </a:rPr>
              <a:t>vector</a:t>
            </a:r>
            <a:r>
              <a:t> and </a:t>
            </a:r>
            <a:r>
              <a:rPr sz="2100">
                <a:latin typeface="Courier New"/>
                <a:ea typeface="Courier New"/>
                <a:cs typeface="Courier New"/>
                <a:sym typeface="Courier New"/>
              </a:rPr>
              <a:t>deque</a:t>
            </a:r>
            <a:r>
              <a:t> permit efficient access to specific locations using the </a:t>
            </a:r>
            <a:r>
              <a:rPr sz="2100">
                <a:latin typeface="Courier New"/>
                <a:ea typeface="Courier New"/>
                <a:cs typeface="Courier New"/>
                <a:sym typeface="Courier New"/>
              </a:rPr>
              <a:t>[ ]</a:t>
            </a:r>
            <a:r>
              <a:t> operator, </a:t>
            </a:r>
          </a:p>
          <a:p>
            <a:pPr marR="685800" indent="457200" algn="just" defTabSz="457200">
              <a:lnSpc>
                <a:spcPts val="3900"/>
              </a:lnSpc>
              <a:defRPr sz="2300">
                <a:latin typeface="Times New Roman"/>
                <a:ea typeface="Times New Roman"/>
                <a:cs typeface="Times New Roman"/>
                <a:sym typeface="Times New Roman"/>
              </a:defRPr>
            </a:pPr>
            <a:r>
              <a:t>but </a:t>
            </a:r>
            <a:r>
              <a:rPr sz="2100">
                <a:latin typeface="Courier New"/>
                <a:ea typeface="Courier New"/>
                <a:cs typeface="Courier New"/>
                <a:sym typeface="Courier New"/>
              </a:rPr>
              <a:t>list</a:t>
            </a:r>
            <a:r>
              <a:t> is better for sorting. Though these containers can be constructed with an initial size, they also grow and shrink as entries are added and removed. If you realize that you need to add a significant number of entries to the container, a </a:t>
            </a:r>
            <a:r>
              <a:rPr sz="2100">
                <a:latin typeface="Courier New"/>
                <a:ea typeface="Courier New"/>
                <a:cs typeface="Courier New"/>
                <a:sym typeface="Courier New"/>
              </a:rPr>
              <a:t>resize</a:t>
            </a:r>
            <a:r>
              <a:t> method lets you adjust the number of elements. </a:t>
            </a:r>
          </a:p>
          <a:p>
            <a:pPr marR="685800" indent="457200" algn="just" defTabSz="457200">
              <a:lnSpc>
                <a:spcPts val="3900"/>
              </a:lnSpc>
              <a:defRPr sz="2300">
                <a:latin typeface="Times New Roman"/>
                <a:ea typeface="Times New Roman"/>
                <a:cs typeface="Times New Roman"/>
                <a:sym typeface="Times New Roman"/>
              </a:defRPr>
            </a:pPr>
            <a:r>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hape 83"/>
          <p:cNvSpPr>
            <a:spLocks noGrp="1" noRot="1" noChangeAspect="1"/>
          </p:cNvSpPr>
          <p:nvPr>
            <p:ph type="sldImg"/>
          </p:nvPr>
        </p:nvSpPr>
        <p:spPr>
          <a:xfrm>
            <a:off x="381000" y="685800"/>
            <a:ext cx="6096000" cy="3429000"/>
          </a:xfrm>
          <a:prstGeom prst="rect">
            <a:avLst/>
          </a:prstGeom>
        </p:spPr>
        <p:txBody>
          <a:bodyPr/>
          <a:lstStyle/>
          <a:p>
            <a:endParaRPr/>
          </a:p>
        </p:txBody>
      </p:sp>
      <p:sp>
        <p:nvSpPr>
          <p:cNvPr id="84" name="Shape 84"/>
          <p:cNvSpPr>
            <a:spLocks noGrp="1"/>
          </p:cNvSpPr>
          <p:nvPr>
            <p:ph type="body" sz="quarter" idx="1"/>
          </p:nvPr>
        </p:nvSpPr>
        <p:spPr>
          <a:prstGeom prst="rect">
            <a:avLst/>
          </a:prstGeom>
        </p:spPr>
        <p:txBody>
          <a:bodyPr/>
          <a:lstStyle/>
          <a:p>
            <a:pPr marR="685800" algn="just" defTabSz="457200">
              <a:lnSpc>
                <a:spcPts val="4200"/>
              </a:lnSpc>
              <a:defRPr sz="2500">
                <a:latin typeface="Times New Roman"/>
                <a:ea typeface="Times New Roman"/>
                <a:cs typeface="Times New Roman"/>
                <a:sym typeface="Times New Roman"/>
              </a:defRPr>
            </a:pPr>
            <a:r>
              <a:t>The elements in a sequence container are ordered in a linear sequence and can be accessed, inserted and removed by position. Similar to traditional arrays, the positions in sequence containers are numbered from 0 to </a:t>
            </a:r>
            <a:r>
              <a:rPr sz="2300">
                <a:latin typeface="Courier New"/>
                <a:ea typeface="Courier New"/>
                <a:cs typeface="Courier New"/>
                <a:sym typeface="Courier New"/>
              </a:rPr>
              <a:t>size - </a:t>
            </a:r>
            <a:r>
              <a:t>1. The </a:t>
            </a:r>
            <a:r>
              <a:rPr b="1"/>
              <a:t>front</a:t>
            </a:r>
            <a:r>
              <a:t> of these containers is at position 0 and </a:t>
            </a:r>
            <a:r>
              <a:rPr b="1"/>
              <a:t>back</a:t>
            </a:r>
            <a:r>
              <a:t> is at position (</a:t>
            </a:r>
            <a:r>
              <a:rPr sz="2300">
                <a:latin typeface="Courier New"/>
                <a:ea typeface="Courier New"/>
                <a:cs typeface="Courier New"/>
                <a:sym typeface="Courier New"/>
              </a:rPr>
              <a:t>size - </a:t>
            </a:r>
            <a:r>
              <a:t>1). </a:t>
            </a:r>
          </a:p>
          <a:p>
            <a:pPr marR="685800" indent="457200" algn="just" defTabSz="457200">
              <a:lnSpc>
                <a:spcPts val="4200"/>
              </a:lnSpc>
              <a:defRPr sz="2500">
                <a:latin typeface="Times New Roman"/>
                <a:ea typeface="Times New Roman"/>
                <a:cs typeface="Times New Roman"/>
                <a:sym typeface="Times New Roman"/>
              </a:defRPr>
            </a:pPr>
            <a:r>
              <a:t>The STL sequence containers are: </a:t>
            </a:r>
            <a:r>
              <a:rPr sz="2300">
                <a:latin typeface="Courier New"/>
                <a:ea typeface="Courier New"/>
                <a:cs typeface="Courier New"/>
                <a:sym typeface="Courier New"/>
              </a:rPr>
              <a:t>array</a:t>
            </a:r>
            <a:r>
              <a:t>, </a:t>
            </a:r>
            <a:r>
              <a:rPr sz="2300">
                <a:latin typeface="Courier New"/>
                <a:ea typeface="Courier New"/>
                <a:cs typeface="Courier New"/>
                <a:sym typeface="Courier New"/>
              </a:rPr>
              <a:t>vector</a:t>
            </a:r>
            <a:r>
              <a:t>, </a:t>
            </a:r>
            <a:r>
              <a:rPr sz="2300">
                <a:latin typeface="Courier New"/>
                <a:ea typeface="Courier New"/>
                <a:cs typeface="Courier New"/>
                <a:sym typeface="Courier New"/>
              </a:rPr>
              <a:t>deque</a:t>
            </a:r>
            <a:r>
              <a:t>, </a:t>
            </a:r>
            <a:r>
              <a:rPr sz="2300">
                <a:latin typeface="Courier New"/>
                <a:ea typeface="Courier New"/>
                <a:cs typeface="Courier New"/>
                <a:sym typeface="Courier New"/>
              </a:rPr>
              <a:t>list</a:t>
            </a:r>
            <a:r>
              <a:t>, and </a:t>
            </a:r>
            <a:r>
              <a:rPr sz="2300">
                <a:latin typeface="Courier New"/>
                <a:ea typeface="Courier New"/>
                <a:cs typeface="Courier New"/>
                <a:sym typeface="Courier New"/>
              </a:rPr>
              <a:t>forward_list</a:t>
            </a:r>
            <a:r>
              <a:t>. </a:t>
            </a:r>
          </a:p>
          <a:p>
            <a:pPr marR="685800" indent="457200" algn="just" defTabSz="457200">
              <a:lnSpc>
                <a:spcPts val="3900"/>
              </a:lnSpc>
              <a:defRPr sz="2300">
                <a:latin typeface="Times New Roman"/>
                <a:ea typeface="Times New Roman"/>
                <a:cs typeface="Times New Roman"/>
                <a:sym typeface="Times New Roman"/>
              </a:defRPr>
            </a:pPr>
            <a:r>
              <a:t>STL sequence containers have many operations in common, but are optimized differently. </a:t>
            </a:r>
          </a:p>
          <a:p>
            <a:pPr marR="685800" indent="457200" algn="just" defTabSz="457200">
              <a:lnSpc>
                <a:spcPts val="3900"/>
              </a:lnSpc>
              <a:defRPr sz="2300">
                <a:latin typeface="Times New Roman"/>
                <a:ea typeface="Times New Roman"/>
                <a:cs typeface="Times New Roman"/>
                <a:sym typeface="Times New Roman"/>
              </a:defRPr>
            </a:pPr>
            <a:endParaRPr/>
          </a:p>
          <a:p>
            <a:pPr marR="685800" indent="457200" algn="just" defTabSz="457200">
              <a:lnSpc>
                <a:spcPts val="3900"/>
              </a:lnSpc>
              <a:defRPr sz="2300">
                <a:latin typeface="Times New Roman"/>
                <a:ea typeface="Times New Roman"/>
                <a:cs typeface="Times New Roman"/>
                <a:sym typeface="Times New Roman"/>
              </a:defRPr>
            </a:pPr>
            <a:r>
              <a:t>For example, </a:t>
            </a:r>
            <a:r>
              <a:rPr sz="2100">
                <a:latin typeface="Courier New"/>
                <a:ea typeface="Courier New"/>
                <a:cs typeface="Courier New"/>
                <a:sym typeface="Courier New"/>
              </a:rPr>
              <a:t>vector</a:t>
            </a:r>
            <a:r>
              <a:t> and </a:t>
            </a:r>
            <a:r>
              <a:rPr sz="2100">
                <a:latin typeface="Courier New"/>
                <a:ea typeface="Courier New"/>
                <a:cs typeface="Courier New"/>
                <a:sym typeface="Courier New"/>
              </a:rPr>
              <a:t>deque</a:t>
            </a:r>
            <a:r>
              <a:t> permit efficient access to specific locations using the </a:t>
            </a:r>
            <a:r>
              <a:rPr sz="2100">
                <a:latin typeface="Courier New"/>
                <a:ea typeface="Courier New"/>
                <a:cs typeface="Courier New"/>
                <a:sym typeface="Courier New"/>
              </a:rPr>
              <a:t>[ ]</a:t>
            </a:r>
            <a:r>
              <a:t> operator, </a:t>
            </a:r>
          </a:p>
          <a:p>
            <a:pPr marR="685800" indent="457200" algn="just" defTabSz="457200">
              <a:lnSpc>
                <a:spcPts val="3900"/>
              </a:lnSpc>
              <a:defRPr sz="2300">
                <a:latin typeface="Times New Roman"/>
                <a:ea typeface="Times New Roman"/>
                <a:cs typeface="Times New Roman"/>
                <a:sym typeface="Times New Roman"/>
              </a:defRPr>
            </a:pPr>
            <a:r>
              <a:t>but </a:t>
            </a:r>
            <a:r>
              <a:rPr sz="2100">
                <a:latin typeface="Courier New"/>
                <a:ea typeface="Courier New"/>
                <a:cs typeface="Courier New"/>
                <a:sym typeface="Courier New"/>
              </a:rPr>
              <a:t>list</a:t>
            </a:r>
            <a:r>
              <a:t> is better for sorting. Though these containers can be constructed with an initial size, they also grow and shrink as entries are added and removed. If you realize that you need to add a significant number of entries to the container, a </a:t>
            </a:r>
            <a:r>
              <a:rPr sz="2100">
                <a:latin typeface="Courier New"/>
                <a:ea typeface="Courier New"/>
                <a:cs typeface="Courier New"/>
                <a:sym typeface="Courier New"/>
              </a:rPr>
              <a:t>resize</a:t>
            </a:r>
            <a:r>
              <a:t> method lets you adjust the number of elements. </a:t>
            </a:r>
          </a:p>
          <a:p>
            <a:pPr marR="685800" indent="457200" algn="just" defTabSz="457200">
              <a:lnSpc>
                <a:spcPts val="3900"/>
              </a:lnSpc>
              <a:defRPr sz="2300">
                <a:latin typeface="Times New Roman"/>
                <a:ea typeface="Times New Roman"/>
                <a:cs typeface="Times New Roman"/>
                <a:sym typeface="Times New Roman"/>
              </a:defRPr>
            </a:pPr>
            <a:r>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381000" y="685800"/>
            <a:ext cx="6096000" cy="3429000"/>
          </a:xfrm>
          <a:prstGeom prst="rect">
            <a:avLst/>
          </a:prstGeom>
        </p:spPr>
        <p:txBody>
          <a:bodyPr/>
          <a:lstStyle/>
          <a:p>
            <a:endParaRPr/>
          </a:p>
        </p:txBody>
      </p:sp>
      <p:sp>
        <p:nvSpPr>
          <p:cNvPr id="92" name="Shape 92"/>
          <p:cNvSpPr>
            <a:spLocks noGrp="1"/>
          </p:cNvSpPr>
          <p:nvPr>
            <p:ph type="body" sz="quarter" idx="1"/>
          </p:nvPr>
        </p:nvSpPr>
        <p:spPr>
          <a:prstGeom prst="rect">
            <a:avLst/>
          </a:prstGeom>
        </p:spPr>
        <p:txBody>
          <a:bodyPr/>
          <a:lstStyle/>
          <a:p>
            <a:pPr marR="685800" algn="just" defTabSz="457200">
              <a:lnSpc>
                <a:spcPts val="3900"/>
              </a:lnSpc>
              <a:defRPr sz="2300">
                <a:latin typeface="Times New Roman"/>
                <a:ea typeface="Times New Roman"/>
                <a:cs typeface="Times New Roman"/>
                <a:sym typeface="Times New Roman"/>
              </a:defRPr>
            </a:pPr>
            <a:r>
              <a:t>STL associative containers store their entries according to search keys, much like our value-based ADT dictionary. There are two basic associative containers—</a:t>
            </a:r>
            <a:r>
              <a:rPr sz="2100">
                <a:latin typeface="Courier New"/>
                <a:ea typeface="Courier New"/>
                <a:cs typeface="Courier New"/>
                <a:sym typeface="Courier New"/>
              </a:rPr>
              <a:t>set</a:t>
            </a:r>
            <a:r>
              <a:t> and </a:t>
            </a:r>
            <a:r>
              <a:rPr sz="2100">
                <a:latin typeface="Courier New"/>
                <a:ea typeface="Courier New"/>
                <a:cs typeface="Courier New"/>
                <a:sym typeface="Courier New"/>
              </a:rPr>
              <a:t>map</a:t>
            </a:r>
            <a:r>
              <a:t>—with several variations of each.  </a:t>
            </a:r>
          </a:p>
          <a:p>
            <a:pPr marR="685800" algn="just" defTabSz="457200">
              <a:lnSpc>
                <a:spcPts val="3900"/>
              </a:lnSpc>
              <a:defRPr sz="2300">
                <a:latin typeface="Times New Roman"/>
                <a:ea typeface="Times New Roman"/>
                <a:cs typeface="Times New Roman"/>
                <a:sym typeface="Times New Roman"/>
              </a:defRPr>
            </a:pPr>
            <a:r>
              <a:rPr b="1"/>
              <a:t>The STL </a:t>
            </a:r>
            <a:r>
              <a:rPr sz="2100" b="1">
                <a:latin typeface="Courier New"/>
                <a:ea typeface="Courier New"/>
                <a:cs typeface="Courier New"/>
                <a:sym typeface="Courier New"/>
              </a:rPr>
              <a:t>set</a:t>
            </a:r>
            <a:r>
              <a:rPr b="1"/>
              <a:t> uses the entry to be stored as the key and uses a binary tree for its structure</a:t>
            </a:r>
            <a:r>
              <a:t>. The STL </a:t>
            </a:r>
            <a:r>
              <a:rPr sz="2100">
                <a:latin typeface="Courier New"/>
                <a:ea typeface="Courier New"/>
                <a:cs typeface="Courier New"/>
                <a:sym typeface="Courier New"/>
              </a:rPr>
              <a:t>map</a:t>
            </a:r>
            <a:r>
              <a:t> uses a separate entry as the key, similar to the ADT dictionary. </a:t>
            </a:r>
          </a:p>
          <a:p>
            <a:pPr marR="685800" algn="just" defTabSz="457200">
              <a:lnSpc>
                <a:spcPts val="3900"/>
              </a:lnSpc>
              <a:defRPr sz="2300" b="1">
                <a:latin typeface="Times New Roman"/>
                <a:ea typeface="Times New Roman"/>
                <a:cs typeface="Times New Roman"/>
                <a:sym typeface="Times New Roman"/>
              </a:defRPr>
            </a:pPr>
            <a:r>
              <a:t>The STL </a:t>
            </a:r>
            <a:r>
              <a:rPr sz="2100">
                <a:latin typeface="Courier New"/>
                <a:ea typeface="Courier New"/>
                <a:cs typeface="Courier New"/>
                <a:sym typeface="Courier New"/>
              </a:rPr>
              <a:t>set</a:t>
            </a:r>
            <a:r>
              <a:t> and STL </a:t>
            </a:r>
            <a:r>
              <a:rPr sz="2100">
                <a:latin typeface="Courier New"/>
                <a:ea typeface="Courier New"/>
                <a:cs typeface="Courier New"/>
                <a:sym typeface="Courier New"/>
              </a:rPr>
              <a:t>map</a:t>
            </a:r>
            <a:r>
              <a:t> both expect unique keys, and they store entries in ascending order based on the keys.</a:t>
            </a:r>
          </a:p>
          <a:p>
            <a:pPr marR="685800" indent="457200" algn="just" defTabSz="457200">
              <a:lnSpc>
                <a:spcPts val="3900"/>
              </a:lnSpc>
              <a:defRPr sz="2300">
                <a:latin typeface="Times New Roman"/>
                <a:ea typeface="Times New Roman"/>
                <a:cs typeface="Times New Roman"/>
                <a:sym typeface="Times New Roman"/>
              </a:defRPr>
            </a:pPr>
            <a:r>
              <a:t>The STL </a:t>
            </a:r>
            <a:r>
              <a:rPr sz="2100">
                <a:latin typeface="Courier New"/>
                <a:ea typeface="Courier New"/>
                <a:cs typeface="Courier New"/>
                <a:sym typeface="Courier New"/>
              </a:rPr>
              <a:t>multiset</a:t>
            </a:r>
            <a:r>
              <a:t> and STL </a:t>
            </a:r>
            <a:r>
              <a:rPr sz="2100">
                <a:latin typeface="Courier New"/>
                <a:ea typeface="Courier New"/>
                <a:cs typeface="Courier New"/>
                <a:sym typeface="Courier New"/>
              </a:rPr>
              <a:t>multimap</a:t>
            </a:r>
            <a:r>
              <a:t> are variations of STL </a:t>
            </a:r>
            <a:r>
              <a:rPr sz="2100">
                <a:latin typeface="Courier New"/>
                <a:ea typeface="Courier New"/>
                <a:cs typeface="Courier New"/>
                <a:sym typeface="Courier New"/>
              </a:rPr>
              <a:t>set</a:t>
            </a:r>
            <a:r>
              <a:t> and STL </a:t>
            </a:r>
            <a:r>
              <a:rPr sz="2100">
                <a:latin typeface="Courier New"/>
                <a:ea typeface="Courier New"/>
                <a:cs typeface="Courier New"/>
                <a:sym typeface="Courier New"/>
              </a:rPr>
              <a:t>map</a:t>
            </a:r>
            <a:r>
              <a:t>, respectively, that permit </a:t>
            </a:r>
            <a:r>
              <a:rPr b="1"/>
              <a:t>multiple occurrences of the search keys</a:t>
            </a:r>
            <a:r>
              <a:t>. The STL containers </a:t>
            </a:r>
            <a:r>
              <a:rPr sz="2100">
                <a:latin typeface="Courier New"/>
                <a:ea typeface="Courier New"/>
                <a:cs typeface="Courier New"/>
                <a:sym typeface="Courier New"/>
              </a:rPr>
              <a:t>unordered_set</a:t>
            </a:r>
            <a:r>
              <a:t>, </a:t>
            </a:r>
            <a:r>
              <a:rPr sz="2100">
                <a:latin typeface="Courier New"/>
                <a:ea typeface="Courier New"/>
                <a:cs typeface="Courier New"/>
                <a:sym typeface="Courier New"/>
              </a:rPr>
              <a:t>unordered_map</a:t>
            </a:r>
            <a:r>
              <a:t>,</a:t>
            </a:r>
            <a:r>
              <a:rPr sz="2100">
                <a:latin typeface="Courier New"/>
                <a:ea typeface="Courier New"/>
                <a:cs typeface="Courier New"/>
                <a:sym typeface="Courier New"/>
              </a:rPr>
              <a:t> unordered_multiset</a:t>
            </a:r>
            <a:r>
              <a:t>, and</a:t>
            </a:r>
            <a:r>
              <a:rPr sz="2100">
                <a:latin typeface="Courier New"/>
                <a:ea typeface="Courier New"/>
                <a:cs typeface="Courier New"/>
                <a:sym typeface="Courier New"/>
              </a:rPr>
              <a:t> unordered_multimap</a:t>
            </a:r>
            <a:r>
              <a:t> are </a:t>
            </a:r>
            <a:r>
              <a:rPr b="1"/>
              <a:t>hash-based implementations</a:t>
            </a:r>
            <a:r>
              <a:t> of the corresponding ordered STL containers.</a:t>
            </a:r>
          </a:p>
          <a:p>
            <a:pPr marR="685800" indent="457200" algn="just" defTabSz="457200">
              <a:lnSpc>
                <a:spcPts val="3900"/>
              </a:lnSpc>
              <a:defRPr sz="2300">
                <a:latin typeface="Times New Roman"/>
                <a:ea typeface="Times New Roman"/>
                <a:cs typeface="Times New Roman"/>
                <a:sym typeface="Times New Roman"/>
              </a:defRPr>
            </a:pPr>
            <a:r>
              <a:t>Since they are hash-based, the unordered associative containers are faster for direct access of an entry based on its search key. The ordered associative containers are better for iterator-based access. The STL </a:t>
            </a:r>
            <a:r>
              <a:rPr sz="2100">
                <a:latin typeface="Courier New"/>
                <a:ea typeface="Courier New"/>
                <a:cs typeface="Courier New"/>
                <a:sym typeface="Courier New"/>
              </a:rPr>
              <a:t>map</a:t>
            </a:r>
            <a:r>
              <a:t> and STL </a:t>
            </a:r>
            <a:r>
              <a:rPr sz="2100">
                <a:latin typeface="Courier New"/>
                <a:ea typeface="Courier New"/>
                <a:cs typeface="Courier New"/>
                <a:sym typeface="Courier New"/>
              </a:rPr>
              <a:t>unordered_map</a:t>
            </a:r>
            <a:r>
              <a:t> containers permit direct access to entries using the </a:t>
            </a:r>
            <a:r>
              <a:rPr sz="2100">
                <a:latin typeface="Courier New"/>
                <a:ea typeface="Courier New"/>
                <a:cs typeface="Courier New"/>
                <a:sym typeface="Courier New"/>
              </a:rPr>
              <a:t>[ ]</a:t>
            </a:r>
            <a:r>
              <a:t> operator.</a:t>
            </a:r>
          </a:p>
          <a:p>
            <a:pPr marR="685800" indent="457200" algn="just" defTabSz="457200">
              <a:lnSpc>
                <a:spcPts val="3900"/>
              </a:lnSpc>
              <a:defRPr sz="2300">
                <a:latin typeface="Times New Roman"/>
                <a:ea typeface="Times New Roman"/>
                <a:cs typeface="Times New Roman"/>
                <a:sym typeface="Times New Roman"/>
              </a:defRPr>
            </a:pPr>
            <a:r>
              <a:t>@@ many of the operations are similar to those of sequence containers.</a:t>
            </a:r>
          </a:p>
          <a:p>
            <a:pPr marR="685800" indent="457200" algn="just" defTabSz="457200">
              <a:lnSpc>
                <a:spcPts val="4900"/>
              </a:lnSpc>
              <a:defRPr sz="2300">
                <a:latin typeface="Times New Roman"/>
                <a:ea typeface="Times New Roman"/>
                <a:cs typeface="Times New Roman"/>
                <a:sym typeface="Times New Roman"/>
              </a:defRPr>
            </a:pPr>
            <a:r>
              <a:rPr sz="3100"/>
              <a:t> </a:t>
            </a:r>
            <a:r>
              <a:rPr sz="2100">
                <a:latin typeface="Times Roman"/>
                <a:ea typeface="Times Roman"/>
                <a:cs typeface="Times Roman"/>
                <a:sym typeface="Times Roman"/>
              </a:rPr>
              <a:t>Generally, the operations of the STL </a:t>
            </a:r>
            <a:r>
              <a:rPr sz="1900">
                <a:latin typeface="Times Roman"/>
                <a:ea typeface="Times Roman"/>
                <a:cs typeface="Times Roman"/>
                <a:sym typeface="Times Roman"/>
              </a:rPr>
              <a:t>map </a:t>
            </a:r>
            <a:r>
              <a:rPr sz="2100">
                <a:latin typeface="Times Roman"/>
                <a:ea typeface="Times Roman"/>
                <a:cs typeface="Times Roman"/>
                <a:sym typeface="Times Roman"/>
              </a:rPr>
              <a:t>and its variations have the same behavior as those of the STL </a:t>
            </a:r>
            <a:r>
              <a:rPr sz="1900">
                <a:latin typeface="Times Roman"/>
                <a:ea typeface="Times Roman"/>
                <a:cs typeface="Times Roman"/>
                <a:sym typeface="Times Roman"/>
              </a:rPr>
              <a:t>set</a:t>
            </a:r>
            <a:r>
              <a:rPr sz="2100">
                <a:latin typeface="Times Roman"/>
                <a:ea typeface="Times Roman"/>
                <a:cs typeface="Times Roman"/>
                <a:sym typeface="Times Roman"/>
              </a:rPr>
              <a:t>, though the parameters are different since the STL </a:t>
            </a:r>
            <a:r>
              <a:rPr sz="1900">
                <a:latin typeface="Times Roman"/>
                <a:ea typeface="Times Roman"/>
                <a:cs typeface="Times Roman"/>
                <a:sym typeface="Times Roman"/>
              </a:rPr>
              <a:t>map </a:t>
            </a:r>
            <a:r>
              <a:rPr sz="2100">
                <a:latin typeface="Times Roman"/>
                <a:ea typeface="Times Roman"/>
                <a:cs typeface="Times Roman"/>
                <a:sym typeface="Times Roman"/>
              </a:rPr>
              <a:t>uses a key for each mapped value stored in the container. For insertion operations, the STL </a:t>
            </a:r>
            <a:r>
              <a:rPr sz="1900">
                <a:latin typeface="Times Roman"/>
                <a:ea typeface="Times Roman"/>
                <a:cs typeface="Times Roman"/>
                <a:sym typeface="Times Roman"/>
              </a:rPr>
              <a:t>map </a:t>
            </a:r>
            <a:r>
              <a:rPr sz="2100">
                <a:latin typeface="Times Roman"/>
                <a:ea typeface="Times Roman"/>
                <a:cs typeface="Times Roman"/>
                <a:sym typeface="Times Roman"/>
              </a:rPr>
              <a:t>expects a </a:t>
            </a:r>
            <a:r>
              <a:rPr sz="1900">
                <a:latin typeface="Times Roman"/>
                <a:ea typeface="Times Roman"/>
                <a:cs typeface="Times Roman"/>
                <a:sym typeface="Times Roman"/>
              </a:rPr>
              <a:t>pair_type </a:t>
            </a:r>
            <a:r>
              <a:rPr sz="2100">
                <a:latin typeface="Times Roman"/>
                <a:ea typeface="Times Roman"/>
                <a:cs typeface="Times Roman"/>
                <a:sym typeface="Times Roman"/>
              </a:rPr>
              <a:t>that contains both the key and the entry value mapped to that key.</a:t>
            </a:r>
            <a:endParaRPr sz="2000">
              <a:latin typeface="Times Roman"/>
              <a:ea typeface="Times Roman"/>
              <a:cs typeface="Times Roman"/>
              <a:sym typeface="Times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hape 99"/>
          <p:cNvSpPr>
            <a:spLocks noGrp="1" noRot="1" noChangeAspect="1"/>
          </p:cNvSpPr>
          <p:nvPr>
            <p:ph type="sldImg"/>
          </p:nvPr>
        </p:nvSpPr>
        <p:spPr>
          <a:xfrm>
            <a:off x="381000" y="685800"/>
            <a:ext cx="6096000" cy="3429000"/>
          </a:xfrm>
          <a:prstGeom prst="rect">
            <a:avLst/>
          </a:prstGeom>
        </p:spPr>
        <p:txBody>
          <a:bodyPr/>
          <a:lstStyle/>
          <a:p>
            <a:endParaRPr/>
          </a:p>
        </p:txBody>
      </p:sp>
      <p:sp>
        <p:nvSpPr>
          <p:cNvPr id="100" name="Shape 100"/>
          <p:cNvSpPr>
            <a:spLocks noGrp="1"/>
          </p:cNvSpPr>
          <p:nvPr>
            <p:ph type="body" sz="quarter" idx="1"/>
          </p:nvPr>
        </p:nvSpPr>
        <p:spPr>
          <a:prstGeom prst="rect">
            <a:avLst/>
          </a:prstGeom>
        </p:spPr>
        <p:txBody>
          <a:bodyPr/>
          <a:lstStyle/>
          <a:p>
            <a:pPr marR="685800" algn="just" defTabSz="457200">
              <a:lnSpc>
                <a:spcPts val="3900"/>
              </a:lnSpc>
              <a:defRPr sz="2300">
                <a:latin typeface="Times New Roman"/>
                <a:ea typeface="Times New Roman"/>
                <a:cs typeface="Times New Roman"/>
                <a:sym typeface="Times New Roman"/>
              </a:defRPr>
            </a:pPr>
            <a:r>
              <a:t>STL associative containers store their entries according to search keys, much like our value-based ADT dictionary. There are two basic associative containers—</a:t>
            </a:r>
            <a:r>
              <a:rPr sz="2100">
                <a:latin typeface="Courier New"/>
                <a:ea typeface="Courier New"/>
                <a:cs typeface="Courier New"/>
                <a:sym typeface="Courier New"/>
              </a:rPr>
              <a:t>set</a:t>
            </a:r>
            <a:r>
              <a:t> and </a:t>
            </a:r>
            <a:r>
              <a:rPr sz="2100">
                <a:latin typeface="Courier New"/>
                <a:ea typeface="Courier New"/>
                <a:cs typeface="Courier New"/>
                <a:sym typeface="Courier New"/>
              </a:rPr>
              <a:t>map</a:t>
            </a:r>
            <a:r>
              <a:t>—with several variations of each.  </a:t>
            </a:r>
          </a:p>
          <a:p>
            <a:pPr marR="685800" algn="just" defTabSz="457200">
              <a:lnSpc>
                <a:spcPts val="3900"/>
              </a:lnSpc>
              <a:defRPr sz="2300">
                <a:latin typeface="Times New Roman"/>
                <a:ea typeface="Times New Roman"/>
                <a:cs typeface="Times New Roman"/>
                <a:sym typeface="Times New Roman"/>
              </a:defRPr>
            </a:pPr>
            <a:r>
              <a:rPr b="1"/>
              <a:t>The STL </a:t>
            </a:r>
            <a:r>
              <a:rPr sz="2100" b="1">
                <a:latin typeface="Courier New"/>
                <a:ea typeface="Courier New"/>
                <a:cs typeface="Courier New"/>
                <a:sym typeface="Courier New"/>
              </a:rPr>
              <a:t>set</a:t>
            </a:r>
            <a:r>
              <a:rPr b="1"/>
              <a:t> uses the entry to be stored as the key and uses a binary tree for its structure</a:t>
            </a:r>
            <a:r>
              <a:t>. The STL </a:t>
            </a:r>
            <a:r>
              <a:rPr sz="2100">
                <a:latin typeface="Courier New"/>
                <a:ea typeface="Courier New"/>
                <a:cs typeface="Courier New"/>
                <a:sym typeface="Courier New"/>
              </a:rPr>
              <a:t>map</a:t>
            </a:r>
            <a:r>
              <a:t> uses a separate entry as the key, similar to the ADT dictionary. </a:t>
            </a:r>
          </a:p>
          <a:p>
            <a:pPr marR="685800" algn="just" defTabSz="457200">
              <a:lnSpc>
                <a:spcPts val="3900"/>
              </a:lnSpc>
              <a:defRPr sz="2300" b="1">
                <a:latin typeface="Times New Roman"/>
                <a:ea typeface="Times New Roman"/>
                <a:cs typeface="Times New Roman"/>
                <a:sym typeface="Times New Roman"/>
              </a:defRPr>
            </a:pPr>
            <a:r>
              <a:t>The STL </a:t>
            </a:r>
            <a:r>
              <a:rPr sz="2100">
                <a:latin typeface="Courier New"/>
                <a:ea typeface="Courier New"/>
                <a:cs typeface="Courier New"/>
                <a:sym typeface="Courier New"/>
              </a:rPr>
              <a:t>set</a:t>
            </a:r>
            <a:r>
              <a:t> and STL </a:t>
            </a:r>
            <a:r>
              <a:rPr sz="2100">
                <a:latin typeface="Courier New"/>
                <a:ea typeface="Courier New"/>
                <a:cs typeface="Courier New"/>
                <a:sym typeface="Courier New"/>
              </a:rPr>
              <a:t>map</a:t>
            </a:r>
            <a:r>
              <a:t> both expect unique keys, and they store entries in ascending order based on the keys.</a:t>
            </a:r>
          </a:p>
          <a:p>
            <a:pPr marR="685800" indent="457200" algn="just" defTabSz="457200">
              <a:lnSpc>
                <a:spcPts val="3900"/>
              </a:lnSpc>
              <a:defRPr sz="2300">
                <a:latin typeface="Times New Roman"/>
                <a:ea typeface="Times New Roman"/>
                <a:cs typeface="Times New Roman"/>
                <a:sym typeface="Times New Roman"/>
              </a:defRPr>
            </a:pPr>
            <a:r>
              <a:t>The STL </a:t>
            </a:r>
            <a:r>
              <a:rPr sz="2100">
                <a:latin typeface="Courier New"/>
                <a:ea typeface="Courier New"/>
                <a:cs typeface="Courier New"/>
                <a:sym typeface="Courier New"/>
              </a:rPr>
              <a:t>multiset</a:t>
            </a:r>
            <a:r>
              <a:t> and STL </a:t>
            </a:r>
            <a:r>
              <a:rPr sz="2100">
                <a:latin typeface="Courier New"/>
                <a:ea typeface="Courier New"/>
                <a:cs typeface="Courier New"/>
                <a:sym typeface="Courier New"/>
              </a:rPr>
              <a:t>multimap</a:t>
            </a:r>
            <a:r>
              <a:t> are variations of STL </a:t>
            </a:r>
            <a:r>
              <a:rPr sz="2100">
                <a:latin typeface="Courier New"/>
                <a:ea typeface="Courier New"/>
                <a:cs typeface="Courier New"/>
                <a:sym typeface="Courier New"/>
              </a:rPr>
              <a:t>set</a:t>
            </a:r>
            <a:r>
              <a:t> and STL </a:t>
            </a:r>
            <a:r>
              <a:rPr sz="2100">
                <a:latin typeface="Courier New"/>
                <a:ea typeface="Courier New"/>
                <a:cs typeface="Courier New"/>
                <a:sym typeface="Courier New"/>
              </a:rPr>
              <a:t>map</a:t>
            </a:r>
            <a:r>
              <a:t>, respectively, that permit </a:t>
            </a:r>
            <a:r>
              <a:rPr b="1"/>
              <a:t>multiple occurrences of the search keys</a:t>
            </a:r>
            <a:r>
              <a:t>. The STL containers </a:t>
            </a:r>
            <a:r>
              <a:rPr sz="2100">
                <a:latin typeface="Courier New"/>
                <a:ea typeface="Courier New"/>
                <a:cs typeface="Courier New"/>
                <a:sym typeface="Courier New"/>
              </a:rPr>
              <a:t>unordered_set</a:t>
            </a:r>
            <a:r>
              <a:t>, </a:t>
            </a:r>
            <a:r>
              <a:rPr sz="2100">
                <a:latin typeface="Courier New"/>
                <a:ea typeface="Courier New"/>
                <a:cs typeface="Courier New"/>
                <a:sym typeface="Courier New"/>
              </a:rPr>
              <a:t>unordered_map</a:t>
            </a:r>
            <a:r>
              <a:t>,</a:t>
            </a:r>
            <a:r>
              <a:rPr sz="2100">
                <a:latin typeface="Courier New"/>
                <a:ea typeface="Courier New"/>
                <a:cs typeface="Courier New"/>
                <a:sym typeface="Courier New"/>
              </a:rPr>
              <a:t> unordered_multiset</a:t>
            </a:r>
            <a:r>
              <a:t>, and</a:t>
            </a:r>
            <a:r>
              <a:rPr sz="2100">
                <a:latin typeface="Courier New"/>
                <a:ea typeface="Courier New"/>
                <a:cs typeface="Courier New"/>
                <a:sym typeface="Courier New"/>
              </a:rPr>
              <a:t> unordered_multimap</a:t>
            </a:r>
            <a:r>
              <a:t> are </a:t>
            </a:r>
            <a:r>
              <a:rPr b="1"/>
              <a:t>hash-based implementations</a:t>
            </a:r>
            <a:r>
              <a:t> of the corresponding ordered STL containers.</a:t>
            </a:r>
          </a:p>
          <a:p>
            <a:pPr marR="685800" indent="457200" algn="just" defTabSz="457200">
              <a:lnSpc>
                <a:spcPts val="3900"/>
              </a:lnSpc>
              <a:defRPr sz="2300">
                <a:latin typeface="Times New Roman"/>
                <a:ea typeface="Times New Roman"/>
                <a:cs typeface="Times New Roman"/>
                <a:sym typeface="Times New Roman"/>
              </a:defRPr>
            </a:pPr>
            <a:r>
              <a:t>Since they are hash-based, the unordered associative containers are faster for direct access of an entry based on its search key. The ordered associative containers are better for iterator-based access. The STL </a:t>
            </a:r>
            <a:r>
              <a:rPr sz="2100">
                <a:latin typeface="Courier New"/>
                <a:ea typeface="Courier New"/>
                <a:cs typeface="Courier New"/>
                <a:sym typeface="Courier New"/>
              </a:rPr>
              <a:t>map</a:t>
            </a:r>
            <a:r>
              <a:t> and STL </a:t>
            </a:r>
            <a:r>
              <a:rPr sz="2100">
                <a:latin typeface="Courier New"/>
                <a:ea typeface="Courier New"/>
                <a:cs typeface="Courier New"/>
                <a:sym typeface="Courier New"/>
              </a:rPr>
              <a:t>unordered_map</a:t>
            </a:r>
            <a:r>
              <a:t> containers permit direct access to entries using the </a:t>
            </a:r>
            <a:r>
              <a:rPr sz="2100">
                <a:latin typeface="Courier New"/>
                <a:ea typeface="Courier New"/>
                <a:cs typeface="Courier New"/>
                <a:sym typeface="Courier New"/>
              </a:rPr>
              <a:t>[ ]</a:t>
            </a:r>
            <a:r>
              <a:t> operator.</a:t>
            </a:r>
          </a:p>
          <a:p>
            <a:pPr marR="685800" indent="457200" algn="just" defTabSz="457200">
              <a:lnSpc>
                <a:spcPts val="3900"/>
              </a:lnSpc>
              <a:defRPr sz="2300">
                <a:latin typeface="Times New Roman"/>
                <a:ea typeface="Times New Roman"/>
                <a:cs typeface="Times New Roman"/>
                <a:sym typeface="Times New Roman"/>
              </a:defRPr>
            </a:pPr>
            <a:r>
              <a:t>@@ many of the operations are similar to those of sequence containers.</a:t>
            </a:r>
          </a:p>
          <a:p>
            <a:pPr marR="685800" indent="457200" algn="just" defTabSz="457200">
              <a:lnSpc>
                <a:spcPts val="4900"/>
              </a:lnSpc>
              <a:defRPr sz="2300">
                <a:latin typeface="Times New Roman"/>
                <a:ea typeface="Times New Roman"/>
                <a:cs typeface="Times New Roman"/>
                <a:sym typeface="Times New Roman"/>
              </a:defRPr>
            </a:pPr>
            <a:r>
              <a:rPr sz="3100"/>
              <a:t> </a:t>
            </a:r>
            <a:r>
              <a:rPr sz="2100">
                <a:latin typeface="Times Roman"/>
                <a:ea typeface="Times Roman"/>
                <a:cs typeface="Times Roman"/>
                <a:sym typeface="Times Roman"/>
              </a:rPr>
              <a:t>Generally, the operations of the STL </a:t>
            </a:r>
            <a:r>
              <a:rPr sz="1900">
                <a:latin typeface="Times Roman"/>
                <a:ea typeface="Times Roman"/>
                <a:cs typeface="Times Roman"/>
                <a:sym typeface="Times Roman"/>
              </a:rPr>
              <a:t>map </a:t>
            </a:r>
            <a:r>
              <a:rPr sz="2100">
                <a:latin typeface="Times Roman"/>
                <a:ea typeface="Times Roman"/>
                <a:cs typeface="Times Roman"/>
                <a:sym typeface="Times Roman"/>
              </a:rPr>
              <a:t>and its variations have the same behavior as those of the STL </a:t>
            </a:r>
            <a:r>
              <a:rPr sz="1900">
                <a:latin typeface="Times Roman"/>
                <a:ea typeface="Times Roman"/>
                <a:cs typeface="Times Roman"/>
                <a:sym typeface="Times Roman"/>
              </a:rPr>
              <a:t>set</a:t>
            </a:r>
            <a:r>
              <a:rPr sz="2100">
                <a:latin typeface="Times Roman"/>
                <a:ea typeface="Times Roman"/>
                <a:cs typeface="Times Roman"/>
                <a:sym typeface="Times Roman"/>
              </a:rPr>
              <a:t>, though the parameters are different since the STL </a:t>
            </a:r>
            <a:r>
              <a:rPr sz="1900">
                <a:latin typeface="Times Roman"/>
                <a:ea typeface="Times Roman"/>
                <a:cs typeface="Times Roman"/>
                <a:sym typeface="Times Roman"/>
              </a:rPr>
              <a:t>map </a:t>
            </a:r>
            <a:r>
              <a:rPr sz="2100">
                <a:latin typeface="Times Roman"/>
                <a:ea typeface="Times Roman"/>
                <a:cs typeface="Times Roman"/>
                <a:sym typeface="Times Roman"/>
              </a:rPr>
              <a:t>uses a key for each mapped value stored in the container. For insertion operations, the STL </a:t>
            </a:r>
            <a:r>
              <a:rPr sz="1900">
                <a:latin typeface="Times Roman"/>
                <a:ea typeface="Times Roman"/>
                <a:cs typeface="Times Roman"/>
                <a:sym typeface="Times Roman"/>
              </a:rPr>
              <a:t>map </a:t>
            </a:r>
            <a:r>
              <a:rPr sz="2100">
                <a:latin typeface="Times Roman"/>
                <a:ea typeface="Times Roman"/>
                <a:cs typeface="Times Roman"/>
                <a:sym typeface="Times Roman"/>
              </a:rPr>
              <a:t>expects a </a:t>
            </a:r>
            <a:r>
              <a:rPr sz="1900">
                <a:latin typeface="Times Roman"/>
                <a:ea typeface="Times Roman"/>
                <a:cs typeface="Times Roman"/>
                <a:sym typeface="Times Roman"/>
              </a:rPr>
              <a:t>pair_type </a:t>
            </a:r>
            <a:r>
              <a:rPr sz="2100">
                <a:latin typeface="Times Roman"/>
                <a:ea typeface="Times Roman"/>
                <a:cs typeface="Times Roman"/>
                <a:sym typeface="Times Roman"/>
              </a:rPr>
              <a:t>that contains both the key and the entry value mapped to that key.</a:t>
            </a:r>
            <a:endParaRPr sz="2000">
              <a:latin typeface="Times Roman"/>
              <a:ea typeface="Times Roman"/>
              <a:cs typeface="Times Roman"/>
              <a:sym typeface="Times Roman"/>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990600" y="2305050"/>
            <a:ext cx="22745700" cy="4629150"/>
          </a:xfrm>
          <a:prstGeom prst="rect">
            <a:avLst/>
          </a:prstGeom>
          <a:effectLst/>
        </p:spPr>
        <p:txBody>
          <a:bodyPr anchor="b"/>
          <a:lstStyle>
            <a:lvl1pPr algn="ctr"/>
          </a:lstStyle>
          <a:p>
            <a:r>
              <a:t>Title Text</a:t>
            </a:r>
          </a:p>
        </p:txBody>
      </p:sp>
      <p:sp>
        <p:nvSpPr>
          <p:cNvPr id="17" name="Body Level One…"/>
          <p:cNvSpPr txBox="1">
            <a:spLocks noGrp="1"/>
          </p:cNvSpPr>
          <p:nvPr>
            <p:ph type="body" sz="quarter" idx="1"/>
          </p:nvPr>
        </p:nvSpPr>
        <p:spPr>
          <a:xfrm>
            <a:off x="11868150" y="7067550"/>
            <a:ext cx="11868150" cy="3771900"/>
          </a:xfrm>
          <a:prstGeom prst="rect">
            <a:avLst/>
          </a:prstGeom>
          <a:effectLst/>
        </p:spPr>
        <p:txBody>
          <a:bodyPr/>
          <a:lstStyle>
            <a:lvl1pPr marL="0" indent="0" algn="ctr">
              <a:spcBef>
                <a:spcPts val="0"/>
              </a:spcBef>
              <a:buSzTx/>
              <a:buNone/>
              <a:defRPr sz="4800" b="0" cap="small"/>
            </a:lvl1pPr>
            <a:lvl2pPr marL="0" indent="0" algn="ctr">
              <a:spcBef>
                <a:spcPts val="0"/>
              </a:spcBef>
              <a:buSzTx/>
              <a:buNone/>
              <a:defRPr cap="small"/>
            </a:lvl2pPr>
            <a:lvl3pPr marL="0" indent="0" algn="ctr">
              <a:spcBef>
                <a:spcPts val="0"/>
              </a:spcBef>
              <a:buSzTx/>
              <a:buNone/>
              <a:defRPr sz="4800" cap="small"/>
            </a:lvl3pPr>
            <a:lvl4pPr marL="0" indent="0" algn="ctr">
              <a:spcBef>
                <a:spcPts val="0"/>
              </a:spcBef>
              <a:buSzTx/>
              <a:buNone/>
              <a:defRPr sz="4800" cap="small"/>
            </a:lvl4pPr>
            <a:lvl5pPr marL="0" indent="0" algn="ctr">
              <a:spcBef>
                <a:spcPts val="0"/>
              </a:spcBef>
              <a:buSzTx/>
              <a:buNone/>
              <a:defRPr sz="4800" cap="small"/>
            </a:lvl5pPr>
          </a:lstStyle>
          <a:p>
            <a:r>
              <a:t>Body Level One</a:t>
            </a:r>
          </a:p>
          <a:p>
            <a:pPr lvl="1"/>
            <a:r>
              <a:t>Body Level Two</a:t>
            </a:r>
          </a:p>
          <a:p>
            <a:pPr lvl="2"/>
            <a:r>
              <a:t>Body Level Three</a:t>
            </a:r>
          </a:p>
          <a:p>
            <a:pPr lvl="3"/>
            <a:r>
              <a:t>Body Level Four</a:t>
            </a:r>
          </a:p>
          <a:p>
            <a:pPr lvl="4"/>
            <a:r>
              <a:t>Body Level Five</a:t>
            </a:r>
          </a:p>
        </p:txBody>
      </p:sp>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 name="Content Placeholder 7">
            <a:extLst>
              <a:ext uri="{FF2B5EF4-FFF2-40B4-BE49-F238E27FC236}">
                <a16:creationId xmlns:a16="http://schemas.microsoft.com/office/drawing/2014/main" id="{03AA934A-339F-4F90-A1C6-A16F4459CED3}"/>
              </a:ext>
            </a:extLst>
          </p:cNvPr>
          <p:cNvSpPr txBox="1">
            <a:spLocks/>
          </p:cNvSpPr>
          <p:nvPr userDrawn="1"/>
        </p:nvSpPr>
        <p:spPr>
          <a:xfrm>
            <a:off x="9264770" y="13248239"/>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6" name="Picture 5">
            <a:extLst>
              <a:ext uri="{FF2B5EF4-FFF2-40B4-BE49-F238E27FC236}">
                <a16:creationId xmlns:a16="http://schemas.microsoft.com/office/drawing/2014/main" id="{84B27DAA-DB5E-41CA-A6E1-B45F66B5360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4045" y="12776272"/>
            <a:ext cx="1922530" cy="605791"/>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opic Content">
    <p:spTree>
      <p:nvGrpSpPr>
        <p:cNvPr id="1" name=""/>
        <p:cNvGrpSpPr/>
        <p:nvPr/>
      </p:nvGrpSpPr>
      <p:grpSpPr>
        <a:xfrm>
          <a:off x="0" y="0"/>
          <a:ext cx="0" cy="0"/>
          <a:chOff x="0" y="0"/>
          <a:chExt cx="0" cy="0"/>
        </a:xfrm>
      </p:grpSpPr>
      <p:sp>
        <p:nvSpPr>
          <p:cNvPr id="25" name="Title Text"/>
          <p:cNvSpPr txBox="1">
            <a:spLocks noGrp="1"/>
          </p:cNvSpPr>
          <p:nvPr>
            <p:ph type="title"/>
          </p:nvPr>
        </p:nvSpPr>
        <p:spPr>
          <a:prstGeom prst="rect">
            <a:avLst/>
          </a:prstGeom>
        </p:spPr>
        <p:txBody>
          <a:bodyPr/>
          <a:lstStyle/>
          <a:p>
            <a:r>
              <a:t>Title Text</a:t>
            </a:r>
          </a:p>
        </p:txBody>
      </p:sp>
      <p:sp>
        <p:nvSpPr>
          <p:cNvPr id="26" name="Body Level One…"/>
          <p:cNvSpPr txBox="1">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t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
          <a:srcRect/>
          <a:stretch>
            <a:fillRect/>
          </a:stretch>
        </a:blipFill>
        <a:effectLst/>
      </p:bgPr>
    </p:bg>
    <p:spTree>
      <p:nvGrpSpPr>
        <p:cNvPr id="1" name=""/>
        <p:cNvGrpSpPr/>
        <p:nvPr/>
      </p:nvGrpSpPr>
      <p:grpSpPr>
        <a:xfrm>
          <a:off x="0" y="0"/>
          <a:ext cx="0" cy="0"/>
          <a:chOff x="0" y="0"/>
          <a:chExt cx="0" cy="0"/>
        </a:xfrm>
      </p:grpSpPr>
      <p:grpSp>
        <p:nvGrpSpPr>
          <p:cNvPr id="6" name="Group"/>
          <p:cNvGrpSpPr/>
          <p:nvPr/>
        </p:nvGrpSpPr>
        <p:grpSpPr>
          <a:xfrm>
            <a:off x="0" y="0"/>
            <a:ext cx="24384000" cy="2133600"/>
            <a:chOff x="0" y="0"/>
            <a:chExt cx="24384000" cy="2133600"/>
          </a:xfrm>
        </p:grpSpPr>
        <p:grpSp>
          <p:nvGrpSpPr>
            <p:cNvPr id="4" name="Group"/>
            <p:cNvGrpSpPr/>
            <p:nvPr/>
          </p:nvGrpSpPr>
          <p:grpSpPr>
            <a:xfrm>
              <a:off x="0" y="0"/>
              <a:ext cx="24384000" cy="2128762"/>
              <a:chOff x="0" y="0"/>
              <a:chExt cx="24384000" cy="2128761"/>
            </a:xfrm>
          </p:grpSpPr>
          <p:pic>
            <p:nvPicPr>
              <p:cNvPr id="2" name="W&amp;M Keynote Background.tiff" descr="W&amp;M Keynote Background.tiff"/>
              <p:cNvPicPr>
                <a:picLocks/>
              </p:cNvPicPr>
              <p:nvPr/>
            </p:nvPicPr>
            <p:blipFill>
              <a:blip r:embed="rId4"/>
              <a:srcRect t="36834" b="47633"/>
              <a:stretch>
                <a:fillRect/>
              </a:stretch>
            </p:blipFill>
            <p:spPr>
              <a:xfrm>
                <a:off x="0" y="0"/>
                <a:ext cx="24384000" cy="2128762"/>
              </a:xfrm>
              <a:prstGeom prst="rect">
                <a:avLst/>
              </a:prstGeom>
              <a:ln w="12700" cap="flat">
                <a:noFill/>
                <a:miter lim="400000"/>
              </a:ln>
              <a:effectLst>
                <a:outerShdw blurRad="190500" dist="114300" dir="5400000" rotWithShape="0">
                  <a:srgbClr val="000000"/>
                </a:outerShdw>
              </a:effectLst>
            </p:spPr>
          </p:pic>
          <p:sp>
            <p:nvSpPr>
              <p:cNvPr id="3" name="Line"/>
              <p:cNvSpPr/>
              <p:nvPr/>
            </p:nvSpPr>
            <p:spPr>
              <a:xfrm flipV="1">
                <a:off x="22686605" y="1733535"/>
                <a:ext cx="1140090" cy="11"/>
              </a:xfrm>
              <a:prstGeom prst="line">
                <a:avLst/>
              </a:prstGeom>
              <a:noFill/>
              <a:ln w="12700" cap="flat">
                <a:solidFill>
                  <a:srgbClr val="668040">
                    <a:alpha val="0"/>
                  </a:srgbClr>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5" name="Line"/>
            <p:cNvSpPr/>
            <p:nvPr/>
          </p:nvSpPr>
          <p:spPr>
            <a:xfrm flipV="1">
              <a:off x="22136100" y="0"/>
              <a:ext cx="0" cy="2133600"/>
            </a:xfrm>
            <a:prstGeom prst="line">
              <a:avLst/>
            </a:prstGeom>
            <a:noFill/>
            <a:ln w="12700" cap="flat">
              <a:solidFill>
                <a:srgbClr val="668040">
                  <a:alpha val="0"/>
                </a:srgbClr>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7" name="Title Text"/>
          <p:cNvSpPr txBox="1">
            <a:spLocks noGrp="1"/>
          </p:cNvSpPr>
          <p:nvPr>
            <p:ph type="title"/>
          </p:nvPr>
        </p:nvSpPr>
        <p:spPr>
          <a:xfrm>
            <a:off x="361950" y="0"/>
            <a:ext cx="21583650" cy="2095500"/>
          </a:xfrm>
          <a:prstGeom prst="rect">
            <a:avLst/>
          </a:prstGeom>
          <a:ln w="12700">
            <a:miter lim="400000"/>
          </a:ln>
          <a:effectLst>
            <a:outerShdw blurRad="38100" dist="127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p>
            <a:r>
              <a:t>Title Text</a:t>
            </a:r>
          </a:p>
        </p:txBody>
      </p:sp>
      <p:sp>
        <p:nvSpPr>
          <p:cNvPr id="8" name="Body Level One…"/>
          <p:cNvSpPr txBox="1">
            <a:spLocks noGrp="1"/>
          </p:cNvSpPr>
          <p:nvPr>
            <p:ph type="body" idx="1"/>
          </p:nvPr>
        </p:nvSpPr>
        <p:spPr>
          <a:xfrm>
            <a:off x="190500" y="2343150"/>
            <a:ext cx="24003000" cy="11315700"/>
          </a:xfrm>
          <a:prstGeom prst="rect">
            <a:avLst/>
          </a:prstGeom>
          <a:ln w="12700">
            <a:miter lim="400000"/>
          </a:ln>
          <a:effectLst>
            <a:outerShdw blurRad="38100" dist="127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lstStyle>
            <a:lvl1pPr>
              <a:buBlip>
                <a:blip r:embed="rId5"/>
              </a:buBlip>
            </a:lvl1pPr>
            <a:lvl2pPr marL="952500" indent="-571500">
              <a:buBlip>
                <a:blip r:embed="rId5"/>
              </a:buBlip>
              <a:defRPr sz="4800" b="0"/>
            </a:lvl2pPr>
            <a:lvl3pPr marL="1318846" indent="-556846">
              <a:buBlip>
                <a:blip r:embed="rId5"/>
              </a:buBlip>
              <a:defRPr sz="3800" b="0"/>
            </a:lvl3pPr>
            <a:lvl4pPr marL="1699846" indent="-556846">
              <a:buBlip>
                <a:blip r:embed="rId5"/>
              </a:buBlip>
              <a:defRPr sz="3800" b="0"/>
            </a:lvl4pPr>
            <a:lvl5pPr marL="2080846" indent="-556846">
              <a:buBlip>
                <a:blip r:embed="rId5"/>
              </a:buBlip>
              <a:defRPr sz="3800" b="0"/>
            </a:lvl5pPr>
          </a:lstStyle>
          <a:p>
            <a:r>
              <a:t>Body Level One</a:t>
            </a:r>
          </a:p>
          <a:p>
            <a:pPr lvl="1"/>
            <a:r>
              <a:t>Body Level Two</a:t>
            </a:r>
          </a:p>
          <a:p>
            <a:pPr lvl="2"/>
            <a:r>
              <a:t>Body Level Three</a:t>
            </a:r>
          </a:p>
          <a:p>
            <a:pPr lvl="3"/>
            <a:r>
              <a:t>Body Level Four</a:t>
            </a:r>
          </a:p>
          <a:p>
            <a:pPr lvl="4"/>
            <a:r>
              <a:t>Body Level Five</a:t>
            </a:r>
          </a:p>
        </p:txBody>
      </p:sp>
      <p:sp>
        <p:nvSpPr>
          <p:cNvPr id="9" name="Slide Number"/>
          <p:cNvSpPr txBox="1">
            <a:spLocks noGrp="1"/>
          </p:cNvSpPr>
          <p:nvPr>
            <p:ph type="sldNum" sz="quarter" idx="2"/>
          </p:nvPr>
        </p:nvSpPr>
        <p:spPr>
          <a:xfrm>
            <a:off x="11944349" y="13036550"/>
            <a:ext cx="469901" cy="508001"/>
          </a:xfrm>
          <a:prstGeom prst="rect">
            <a:avLst/>
          </a:prstGeom>
          <a:ln w="12700">
            <a:miter lim="400000"/>
          </a:ln>
        </p:spPr>
        <p:txBody>
          <a:bodyPr wrap="none" lIns="76200" tIns="76200" rIns="76200" bIns="76200" anchor="b">
            <a:spAutoFit/>
          </a:bodyPr>
          <a:lstStyle>
            <a:lvl1pPr>
              <a:defRPr sz="2400"/>
            </a:lvl1pPr>
          </a:lstStyle>
          <a:p>
            <a:fld id="{86CB4B4D-7CA3-9044-876B-883B54F8677D}" type="slidenum">
              <a:t>‹#›</a:t>
            </a:fld>
            <a:endParaRPr/>
          </a:p>
        </p:txBody>
      </p:sp>
      <p:sp>
        <p:nvSpPr>
          <p:cNvPr id="12" name="Content Placeholder 7">
            <a:extLst>
              <a:ext uri="{FF2B5EF4-FFF2-40B4-BE49-F238E27FC236}">
                <a16:creationId xmlns:a16="http://schemas.microsoft.com/office/drawing/2014/main" id="{1B18EF50-CD5B-4ED6-80B8-3B608B02B3FE}"/>
              </a:ext>
            </a:extLst>
          </p:cNvPr>
          <p:cNvSpPr txBox="1">
            <a:spLocks/>
          </p:cNvSpPr>
          <p:nvPr userDrawn="1"/>
        </p:nvSpPr>
        <p:spPr>
          <a:xfrm>
            <a:off x="9264770" y="13248239"/>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13" name="Picture 12">
            <a:extLst>
              <a:ext uri="{FF2B5EF4-FFF2-40B4-BE49-F238E27FC236}">
                <a16:creationId xmlns:a16="http://schemas.microsoft.com/office/drawing/2014/main" id="{86426459-EEFF-4CD7-9FAF-FAC015333246}"/>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54045" y="12776272"/>
            <a:ext cx="1922530" cy="60579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1pPr>
      <a:lvl2pPr marL="0" marR="0" indent="4572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2pPr>
      <a:lvl3pPr marL="0" marR="0" indent="9144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3pPr>
      <a:lvl4pPr marL="0" marR="0" indent="13716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4pPr>
      <a:lvl5pPr marL="0" marR="0" indent="18288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5pPr>
      <a:lvl6pPr marL="0" marR="0" indent="22860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6pPr>
      <a:lvl7pPr marL="0" marR="0" indent="27432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7pPr>
      <a:lvl8pPr marL="0" marR="0" indent="32004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8pPr>
      <a:lvl9pPr marL="0" marR="0" indent="36576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9pPr>
    </p:titleStyle>
    <p:bodyStyle>
      <a:lvl1pPr marL="571500" marR="0" indent="-571500" algn="l" defTabSz="819150" rtl="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9pPr>
    </p:bodyStyle>
    <p:otherStyle>
      <a:lvl1pPr marL="0" marR="0" indent="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1pPr>
      <a:lvl2pPr marL="0" marR="0" indent="4572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2pPr>
      <a:lvl3pPr marL="0" marR="0" indent="9144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3pPr>
      <a:lvl4pPr marL="0" marR="0" indent="13716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4pPr>
      <a:lvl5pPr marL="0" marR="0" indent="18288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5pPr>
      <a:lvl6pPr marL="0" marR="0" indent="22860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6pPr>
      <a:lvl7pPr marL="0" marR="0" indent="27432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7pPr>
      <a:lvl8pPr marL="0" marR="0" indent="32004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8pPr>
      <a:lvl9pPr marL="0" marR="0" indent="36576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he C++ Standard Library"/>
          <p:cNvSpPr txBox="1">
            <a:spLocks noGrp="1"/>
          </p:cNvSpPr>
          <p:nvPr>
            <p:ph type="ctrTitle"/>
          </p:nvPr>
        </p:nvSpPr>
        <p:spPr>
          <a:prstGeom prst="rect">
            <a:avLst/>
          </a:prstGeom>
        </p:spPr>
        <p:txBody>
          <a:bodyPr/>
          <a:lstStyle/>
          <a:p>
            <a:r>
              <a:t>The C++ Standard Library</a:t>
            </a:r>
          </a:p>
        </p:txBody>
      </p:sp>
      <p:sp>
        <p:nvSpPr>
          <p:cNvPr id="37" name="Double-click to edit"/>
          <p:cNvSpPr txBox="1">
            <a:spLocks noGrp="1"/>
          </p:cNvSpPr>
          <p:nvPr>
            <p:ph type="subTitle" sz="quarter" idx="1"/>
          </p:nvPr>
        </p:nvSpPr>
        <p:spPr>
          <a:prstGeom prst="rect">
            <a:avLst/>
          </a:prstGeom>
        </p:spPr>
        <p:txBody>
          <a:bodyPr/>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iterate>
                                    <p:tmAbs val="0"/>
                                  </p:iterate>
                                  <p:childTnLst>
                                    <p:set>
                                      <p:cBhvr>
                                        <p:cTn id="6" fill="hold"/>
                                        <p:tgtEl>
                                          <p:spTgt spid="36"/>
                                        </p:tgtEl>
                                        <p:attrNameLst>
                                          <p:attrName>style.visibility</p:attrName>
                                        </p:attrNameLst>
                                      </p:cBhvr>
                                      <p:to>
                                        <p:strVal val="visible"/>
                                      </p:to>
                                    </p:set>
                                    <p:animEffect transition="in" filter="wipe(left)">
                                      <p:cBhvr>
                                        <p:cTn id="7"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 name="Table 1"/>
          <p:cNvGraphicFramePr/>
          <p:nvPr>
            <p:extLst>
              <p:ext uri="{D42A27DB-BD31-4B8C-83A1-F6EECF244321}">
                <p14:modId xmlns:p14="http://schemas.microsoft.com/office/powerpoint/2010/main" val="255622999"/>
              </p:ext>
            </p:extLst>
          </p:nvPr>
        </p:nvGraphicFramePr>
        <p:xfrm>
          <a:off x="342569" y="3363383"/>
          <a:ext cx="23698860" cy="9258300"/>
        </p:xfrm>
        <a:graphic>
          <a:graphicData uri="http://schemas.openxmlformats.org/drawingml/2006/table">
            <a:tbl>
              <a:tblPr bandRow="1">
                <a:tableStyleId>{4C3C2611-4C71-4FC5-86AE-919BDF0F9419}</a:tableStyleId>
              </a:tblPr>
              <a:tblGrid>
                <a:gridCol w="5194818">
                  <a:extLst>
                    <a:ext uri="{9D8B030D-6E8A-4147-A177-3AD203B41FA5}">
                      <a16:colId xmlns:a16="http://schemas.microsoft.com/office/drawing/2014/main" val="20000"/>
                    </a:ext>
                  </a:extLst>
                </a:gridCol>
                <a:gridCol w="7116578">
                  <a:extLst>
                    <a:ext uri="{9D8B030D-6E8A-4147-A177-3AD203B41FA5}">
                      <a16:colId xmlns:a16="http://schemas.microsoft.com/office/drawing/2014/main" val="20001"/>
                    </a:ext>
                  </a:extLst>
                </a:gridCol>
                <a:gridCol w="4573207">
                  <a:extLst>
                    <a:ext uri="{9D8B030D-6E8A-4147-A177-3AD203B41FA5}">
                      <a16:colId xmlns:a16="http://schemas.microsoft.com/office/drawing/2014/main" val="20002"/>
                    </a:ext>
                  </a:extLst>
                </a:gridCol>
                <a:gridCol w="6814257">
                  <a:extLst>
                    <a:ext uri="{9D8B030D-6E8A-4147-A177-3AD203B41FA5}">
                      <a16:colId xmlns:a16="http://schemas.microsoft.com/office/drawing/2014/main" val="20003"/>
                    </a:ext>
                  </a:extLst>
                </a:gridCol>
              </a:tblGrid>
              <a:tr h="1028700">
                <a:tc>
                  <a:txBody>
                    <a:bodyPr/>
                    <a:lstStyle/>
                    <a:p>
                      <a:pPr defTabSz="457200">
                        <a:defRPr sz="1800"/>
                      </a:pPr>
                      <a:r>
                        <a:rPr sz="4000">
                          <a:solidFill>
                            <a:srgbClr val="FFFFFF"/>
                          </a:solidFill>
                          <a:latin typeface="Times Roman"/>
                          <a:ea typeface="Times Roman"/>
                          <a:cs typeface="Times Roman"/>
                          <a:sym typeface="Times Roman"/>
                        </a:rPr>
                        <a:t>Container</a:t>
                      </a:r>
                    </a:p>
                  </a:txBody>
                  <a:tcPr marL="101600" marR="67310" marT="101600" marB="101600" anchor="ctr" horzOverflow="overflow">
                    <a:lnL w="38100">
                      <a:solidFill>
                        <a:srgbClr val="000000"/>
                      </a:solidFill>
                      <a:miter lim="400000"/>
                    </a:lnL>
                    <a:lnT w="38100" cap="rnd">
                      <a:solidFill>
                        <a:srgbClr val="B8B8B8"/>
                      </a:solidFill>
                      <a:custDash>
                        <a:ds d="100000" sp="200000"/>
                      </a:custDash>
                    </a:lnT>
                    <a:lnB w="38100" cap="rnd">
                      <a:solidFill>
                        <a:srgbClr val="B8B8B8"/>
                      </a:solidFill>
                      <a:custDash>
                        <a:ds d="100000" sp="200000"/>
                      </a:custDash>
                    </a:lnB>
                    <a:solidFill>
                      <a:schemeClr val="accent1">
                        <a:hueOff val="114395"/>
                        <a:lumOff val="-24975"/>
                      </a:schemeClr>
                    </a:solidFill>
                  </a:tcPr>
                </a:tc>
                <a:tc>
                  <a:txBody>
                    <a:bodyPr/>
                    <a:lstStyle/>
                    <a:p>
                      <a:pPr defTabSz="457200">
                        <a:defRPr sz="1800"/>
                      </a:pPr>
                      <a:r>
                        <a:rPr sz="4000">
                          <a:solidFill>
                            <a:srgbClr val="FFFFFF"/>
                          </a:solidFill>
                          <a:latin typeface="Times Roman"/>
                          <a:ea typeface="Times Roman"/>
                          <a:cs typeface="Times Roman"/>
                          <a:sym typeface="Times Roman"/>
                        </a:rPr>
                        <a:t>Search Keys</a:t>
                      </a:r>
                    </a:p>
                  </a:txBody>
                  <a:tcPr marL="0" marR="67310" marT="101600" marB="101600" anchor="ctr" horzOverflow="overflow">
                    <a:lnT w="38100" cap="rnd">
                      <a:solidFill>
                        <a:srgbClr val="B8B8B8"/>
                      </a:solidFill>
                      <a:custDash>
                        <a:ds d="100000" sp="200000"/>
                      </a:custDash>
                    </a:lnT>
                    <a:lnB w="38100" cap="rnd">
                      <a:solidFill>
                        <a:srgbClr val="B8B8B8"/>
                      </a:solidFill>
                      <a:custDash>
                        <a:ds d="100000" sp="200000"/>
                      </a:custDash>
                    </a:lnB>
                    <a:solidFill>
                      <a:schemeClr val="accent1">
                        <a:hueOff val="114395"/>
                        <a:lumOff val="-24975"/>
                      </a:schemeClr>
                    </a:solidFill>
                  </a:tcPr>
                </a:tc>
                <a:tc>
                  <a:txBody>
                    <a:bodyPr/>
                    <a:lstStyle/>
                    <a:p>
                      <a:pPr defTabSz="457200">
                        <a:defRPr sz="1800"/>
                      </a:pPr>
                      <a:r>
                        <a:rPr sz="4000">
                          <a:solidFill>
                            <a:srgbClr val="FFFFFF"/>
                          </a:solidFill>
                          <a:latin typeface="Times Roman"/>
                          <a:ea typeface="Times Roman"/>
                          <a:cs typeface="Times Roman"/>
                          <a:sym typeface="Times Roman"/>
                        </a:rPr>
                        <a:t>Duplicates?</a:t>
                      </a:r>
                    </a:p>
                  </a:txBody>
                  <a:tcPr marL="0" marR="67310" marT="101600" marB="101600" anchor="ctr" horzOverflow="overflow">
                    <a:lnR w="0">
                      <a:miter lim="400000"/>
                    </a:lnR>
                    <a:lnT w="38100" cap="rnd">
                      <a:solidFill>
                        <a:srgbClr val="B8B8B8"/>
                      </a:solidFill>
                      <a:custDash>
                        <a:ds d="100000" sp="200000"/>
                      </a:custDash>
                    </a:lnT>
                    <a:lnB w="38100" cap="rnd">
                      <a:solidFill>
                        <a:srgbClr val="B8B8B8"/>
                      </a:solidFill>
                      <a:custDash>
                        <a:ds d="100000" sp="200000"/>
                      </a:custDash>
                    </a:lnB>
                    <a:solidFill>
                      <a:schemeClr val="accent1">
                        <a:hueOff val="114395"/>
                        <a:lumOff val="-24975"/>
                      </a:schemeClr>
                    </a:solidFill>
                  </a:tcPr>
                </a:tc>
                <a:tc>
                  <a:txBody>
                    <a:bodyPr/>
                    <a:lstStyle/>
                    <a:p>
                      <a:pPr defTabSz="457200">
                        <a:defRPr sz="1800"/>
                      </a:pPr>
                      <a:r>
                        <a:rPr sz="4000">
                          <a:solidFill>
                            <a:srgbClr val="FFFFFF"/>
                          </a:solidFill>
                          <a:latin typeface="Times Roman"/>
                          <a:ea typeface="Times Roman"/>
                          <a:cs typeface="Times Roman"/>
                          <a:sym typeface="Times Roman"/>
                        </a:rPr>
                        <a:t>Storage</a:t>
                      </a:r>
                    </a:p>
                  </a:txBody>
                  <a:tcPr marL="0" marR="67310" marT="101600" marB="101600" anchor="ctr" horzOverflow="overflow">
                    <a:lnL w="0">
                      <a:miter lim="400000"/>
                    </a:lnL>
                    <a:lnR w="38100">
                      <a:solidFill>
                        <a:srgbClr val="B8B8B8"/>
                      </a:solidFill>
                      <a:miter lim="400000"/>
                    </a:lnR>
                    <a:lnT w="38100" cap="rnd">
                      <a:solidFill>
                        <a:srgbClr val="B8B8B8"/>
                      </a:solidFill>
                      <a:custDash>
                        <a:ds d="100000" sp="200000"/>
                      </a:custDash>
                    </a:lnT>
                    <a:lnB w="38100" cap="rnd">
                      <a:solidFill>
                        <a:srgbClr val="B8B8B8"/>
                      </a:solidFill>
                      <a:custDash>
                        <a:ds d="100000" sp="200000"/>
                      </a:custDash>
                    </a:lnB>
                    <a:solidFill>
                      <a:schemeClr val="accent1">
                        <a:hueOff val="114395"/>
                        <a:lumOff val="-24975"/>
                      </a:schemeClr>
                    </a:solidFill>
                  </a:tcPr>
                </a:tc>
                <a:extLst>
                  <a:ext uri="{0D108BD9-81ED-4DB2-BD59-A6C34878D82A}">
                    <a16:rowId xmlns:a16="http://schemas.microsoft.com/office/drawing/2014/main" val="10000"/>
                  </a:ext>
                </a:extLst>
              </a:tr>
              <a:tr h="1028700">
                <a:tc>
                  <a:txBody>
                    <a:bodyPr/>
                    <a:lstStyle/>
                    <a:p>
                      <a:pPr marL="406400" indent="-304800" algn="l" defTabSz="457200">
                        <a:defRPr sz="4000">
                          <a:solidFill>
                            <a:srgbClr val="9B2393"/>
                          </a:solidFill>
                          <a:latin typeface="Arial Monospaced MT Std"/>
                          <a:ea typeface="Arial Monospaced MT Std"/>
                          <a:cs typeface="Arial Monospaced MT Std"/>
                          <a:sym typeface="Arial Monospaced MT Std"/>
                        </a:defRPr>
                      </a:pPr>
                      <a:r>
                        <a:rPr b="1">
                          <a:latin typeface="Times Roman"/>
                          <a:ea typeface="Times Roman"/>
                          <a:cs typeface="Times Roman"/>
                          <a:sym typeface="Times Roman"/>
                        </a:rPr>
                        <a:t>set</a:t>
                      </a:r>
                    </a:p>
                  </a:txBody>
                  <a:tcPr marL="101600" marR="67310" marT="101600" marB="101600" anchor="ctr" horzOverflow="overflow">
                    <a:lnL w="38100">
                      <a:solidFill>
                        <a:srgbClr val="000000"/>
                      </a:solidFill>
                      <a:miter lim="400000"/>
                    </a:lnL>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algn="l" defTabSz="457200">
                        <a:defRPr sz="1800"/>
                      </a:pPr>
                      <a:r>
                        <a:rPr sz="4000" dirty="0">
                          <a:latin typeface="Times Roman"/>
                          <a:ea typeface="Times Roman"/>
                          <a:cs typeface="Times Roman"/>
                          <a:sym typeface="Times Roman"/>
                        </a:rPr>
                        <a:t>Entry</a:t>
                      </a:r>
                    </a:p>
                  </a:txBody>
                  <a:tcPr marL="0" marR="67310" marT="101600" marB="101600" anchor="ctr" horzOverflow="overflow">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defTabSz="457200">
                        <a:defRPr sz="1800"/>
                      </a:pPr>
                      <a:r>
                        <a:rPr sz="4000">
                          <a:latin typeface="Times Roman"/>
                          <a:ea typeface="Times Roman"/>
                          <a:cs typeface="Times Roman"/>
                          <a:sym typeface="Times Roman"/>
                        </a:rPr>
                        <a:t>No</a:t>
                      </a:r>
                    </a:p>
                  </a:txBody>
                  <a:tcPr marL="0" marR="67310" marT="101600" marB="101600" anchor="ctr" horzOverflow="overflow">
                    <a:lnR w="0">
                      <a:miter lim="400000"/>
                    </a:lnR>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defTabSz="457200">
                        <a:defRPr sz="1800"/>
                      </a:pPr>
                      <a:r>
                        <a:rPr sz="4000">
                          <a:latin typeface="Times Roman"/>
                          <a:ea typeface="Times Roman"/>
                          <a:cs typeface="Times Roman"/>
                          <a:sym typeface="Times Roman"/>
                        </a:rPr>
                        <a:t>Binary Search Tree</a:t>
                      </a:r>
                    </a:p>
                  </a:txBody>
                  <a:tcPr marL="0" marR="67310" marT="101600" marB="101600" anchor="ctr" horzOverflow="overflow">
                    <a:lnL w="0">
                      <a:miter lim="400000"/>
                    </a:lnL>
                    <a:lnR w="38100">
                      <a:solidFill>
                        <a:srgbClr val="B8B8B8"/>
                      </a:solidFill>
                      <a:miter lim="400000"/>
                    </a:lnR>
                    <a:lnT w="38100" cap="rnd">
                      <a:solidFill>
                        <a:srgbClr val="B8B8B8"/>
                      </a:solidFill>
                      <a:custDash>
                        <a:ds d="100000" sp="200000"/>
                      </a:custDash>
                    </a:lnT>
                    <a:lnB w="38100" cap="rnd">
                      <a:solidFill>
                        <a:srgbClr val="B8B8B8"/>
                      </a:solidFill>
                      <a:custDash>
                        <a:ds d="100000" sp="200000"/>
                      </a:custDash>
                    </a:lnB>
                  </a:tcPr>
                </a:tc>
                <a:extLst>
                  <a:ext uri="{0D108BD9-81ED-4DB2-BD59-A6C34878D82A}">
                    <a16:rowId xmlns:a16="http://schemas.microsoft.com/office/drawing/2014/main" val="10001"/>
                  </a:ext>
                </a:extLst>
              </a:tr>
              <a:tr h="1028700">
                <a:tc>
                  <a:txBody>
                    <a:bodyPr/>
                    <a:lstStyle/>
                    <a:p>
                      <a:pPr marL="406400" indent="-304800" algn="l" defTabSz="457200">
                        <a:defRPr sz="4000">
                          <a:latin typeface="Arial Monospaced MT Std"/>
                          <a:ea typeface="Arial Monospaced MT Std"/>
                          <a:cs typeface="Arial Monospaced MT Std"/>
                          <a:sym typeface="Arial Monospaced MT Std"/>
                        </a:defRPr>
                      </a:pPr>
                      <a:r>
                        <a:rPr b="1">
                          <a:solidFill>
                            <a:srgbClr val="9B2393"/>
                          </a:solidFill>
                          <a:latin typeface="Times Roman"/>
                          <a:ea typeface="Times Roman"/>
                          <a:cs typeface="Times Roman"/>
                          <a:sym typeface="Times Roman"/>
                        </a:rPr>
                        <a:t>multiset</a:t>
                      </a:r>
                    </a:p>
                  </a:txBody>
                  <a:tcPr marL="101600" marR="67310" marT="101600" marB="101600" anchor="ctr" horzOverflow="overflow">
                    <a:lnL w="38100">
                      <a:solidFill>
                        <a:srgbClr val="000000"/>
                      </a:solidFill>
                      <a:miter lim="400000"/>
                    </a:lnL>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algn="l" defTabSz="457200">
                        <a:defRPr sz="1800"/>
                      </a:pPr>
                      <a:r>
                        <a:rPr sz="4000">
                          <a:latin typeface="Times Roman"/>
                          <a:ea typeface="Times Roman"/>
                          <a:cs typeface="Times Roman"/>
                          <a:sym typeface="Times Roman"/>
                        </a:rPr>
                        <a:t>Entry</a:t>
                      </a:r>
                    </a:p>
                  </a:txBody>
                  <a:tcPr marL="0" marR="67310" marT="101600" marB="101600" anchor="ctr" horzOverflow="overflow">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defTabSz="457200">
                        <a:defRPr sz="1800"/>
                      </a:pPr>
                      <a:r>
                        <a:rPr sz="4000">
                          <a:latin typeface="Times Roman"/>
                          <a:ea typeface="Times Roman"/>
                          <a:cs typeface="Times Roman"/>
                          <a:sym typeface="Times Roman"/>
                        </a:rPr>
                        <a:t>Yes</a:t>
                      </a:r>
                    </a:p>
                  </a:txBody>
                  <a:tcPr marL="0" marR="67310" marT="101600" marB="101600" anchor="ctr" horzOverflow="overflow">
                    <a:lnR w="0">
                      <a:miter lim="400000"/>
                    </a:lnR>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defTabSz="457200">
                        <a:defRPr sz="1800"/>
                      </a:pPr>
                      <a:r>
                        <a:rPr sz="4000">
                          <a:latin typeface="Times Roman"/>
                          <a:ea typeface="Times Roman"/>
                          <a:cs typeface="Times Roman"/>
                          <a:sym typeface="Times Roman"/>
                        </a:rPr>
                        <a:t>Binary Search Tree</a:t>
                      </a:r>
                    </a:p>
                  </a:txBody>
                  <a:tcPr marL="0" marR="67310" marT="101600" marB="101600" anchor="ctr" horzOverflow="overflow">
                    <a:lnL w="0">
                      <a:miter lim="400000"/>
                    </a:lnL>
                    <a:lnR w="38100">
                      <a:solidFill>
                        <a:srgbClr val="B8B8B8"/>
                      </a:solidFill>
                      <a:miter lim="400000"/>
                    </a:lnR>
                    <a:lnT w="38100" cap="rnd">
                      <a:solidFill>
                        <a:srgbClr val="B8B8B8"/>
                      </a:solidFill>
                      <a:custDash>
                        <a:ds d="100000" sp="200000"/>
                      </a:custDash>
                    </a:lnT>
                    <a:lnB w="38100" cap="rnd">
                      <a:solidFill>
                        <a:srgbClr val="B8B8B8"/>
                      </a:solidFill>
                      <a:custDash>
                        <a:ds d="100000" sp="200000"/>
                      </a:custDash>
                    </a:lnB>
                  </a:tcPr>
                </a:tc>
                <a:extLst>
                  <a:ext uri="{0D108BD9-81ED-4DB2-BD59-A6C34878D82A}">
                    <a16:rowId xmlns:a16="http://schemas.microsoft.com/office/drawing/2014/main" val="10002"/>
                  </a:ext>
                </a:extLst>
              </a:tr>
              <a:tr h="1028700">
                <a:tc>
                  <a:txBody>
                    <a:bodyPr/>
                    <a:lstStyle/>
                    <a:p>
                      <a:pPr marL="406400" indent="-304800" algn="l" defTabSz="457200">
                        <a:defRPr sz="4000">
                          <a:latin typeface="Arial Monospaced MT Std"/>
                          <a:ea typeface="Arial Monospaced MT Std"/>
                          <a:cs typeface="Arial Monospaced MT Std"/>
                          <a:sym typeface="Arial Monospaced MT Std"/>
                        </a:defRPr>
                      </a:pPr>
                      <a:r>
                        <a:rPr b="1">
                          <a:solidFill>
                            <a:srgbClr val="9B2393"/>
                          </a:solidFill>
                          <a:latin typeface="Times Roman"/>
                          <a:ea typeface="Times Roman"/>
                          <a:cs typeface="Times Roman"/>
                          <a:sym typeface="Times Roman"/>
                        </a:rPr>
                        <a:t>unordered_set</a:t>
                      </a:r>
                    </a:p>
                  </a:txBody>
                  <a:tcPr marL="101600" marR="67310" marT="101600" marB="101600" anchor="ctr" horzOverflow="overflow">
                    <a:lnL w="38100">
                      <a:solidFill>
                        <a:srgbClr val="000000"/>
                      </a:solidFill>
                      <a:miter lim="400000"/>
                    </a:lnL>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algn="l" defTabSz="457200">
                        <a:defRPr sz="1800"/>
                      </a:pPr>
                      <a:r>
                        <a:rPr sz="4000">
                          <a:latin typeface="Times Roman"/>
                          <a:ea typeface="Times Roman"/>
                          <a:cs typeface="Times Roman"/>
                          <a:sym typeface="Times Roman"/>
                        </a:rPr>
                        <a:t>Entry</a:t>
                      </a:r>
                    </a:p>
                  </a:txBody>
                  <a:tcPr marL="0" marR="67310" marT="101600" marB="101600" anchor="ctr" horzOverflow="overflow">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defTabSz="457200">
                        <a:defRPr sz="1800"/>
                      </a:pPr>
                      <a:r>
                        <a:rPr sz="4000">
                          <a:latin typeface="Times Roman"/>
                          <a:ea typeface="Times Roman"/>
                          <a:cs typeface="Times Roman"/>
                          <a:sym typeface="Times Roman"/>
                        </a:rPr>
                        <a:t>No</a:t>
                      </a:r>
                    </a:p>
                  </a:txBody>
                  <a:tcPr marL="0" marR="67310" marT="101600" marB="101600" anchor="ctr" horzOverflow="overflow">
                    <a:lnR w="0">
                      <a:miter lim="400000"/>
                    </a:lnR>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defTabSz="457200">
                        <a:defRPr sz="1800"/>
                      </a:pPr>
                      <a:r>
                        <a:rPr sz="4000">
                          <a:latin typeface="Times Roman"/>
                          <a:ea typeface="Times Roman"/>
                          <a:cs typeface="Times Roman"/>
                          <a:sym typeface="Times Roman"/>
                        </a:rPr>
                        <a:t>Hash Table</a:t>
                      </a:r>
                    </a:p>
                  </a:txBody>
                  <a:tcPr marL="0" marR="67310" marT="101600" marB="101600" anchor="ctr" horzOverflow="overflow">
                    <a:lnL w="0">
                      <a:miter lim="400000"/>
                    </a:lnL>
                    <a:lnR w="38100">
                      <a:solidFill>
                        <a:srgbClr val="B8B8B8"/>
                      </a:solidFill>
                      <a:miter lim="400000"/>
                    </a:lnR>
                    <a:lnT w="38100" cap="rnd">
                      <a:solidFill>
                        <a:srgbClr val="B8B8B8"/>
                      </a:solidFill>
                      <a:custDash>
                        <a:ds d="100000" sp="200000"/>
                      </a:custDash>
                    </a:lnT>
                    <a:lnB w="38100" cap="rnd">
                      <a:solidFill>
                        <a:srgbClr val="B8B8B8"/>
                      </a:solidFill>
                      <a:custDash>
                        <a:ds d="100000" sp="200000"/>
                      </a:custDash>
                    </a:lnB>
                  </a:tcPr>
                </a:tc>
                <a:extLst>
                  <a:ext uri="{0D108BD9-81ED-4DB2-BD59-A6C34878D82A}">
                    <a16:rowId xmlns:a16="http://schemas.microsoft.com/office/drawing/2014/main" val="10003"/>
                  </a:ext>
                </a:extLst>
              </a:tr>
              <a:tr h="1028700">
                <a:tc>
                  <a:txBody>
                    <a:bodyPr/>
                    <a:lstStyle/>
                    <a:p>
                      <a:pPr marL="406400" indent="-304800" algn="l" defTabSz="457200">
                        <a:defRPr sz="4000">
                          <a:latin typeface="Arial Monospaced MT Std"/>
                          <a:ea typeface="Arial Monospaced MT Std"/>
                          <a:cs typeface="Arial Monospaced MT Std"/>
                          <a:sym typeface="Arial Monospaced MT Std"/>
                        </a:defRPr>
                      </a:pPr>
                      <a:r>
                        <a:rPr b="1">
                          <a:solidFill>
                            <a:srgbClr val="9B2393"/>
                          </a:solidFill>
                          <a:latin typeface="Times Roman"/>
                          <a:ea typeface="Times Roman"/>
                          <a:cs typeface="Times Roman"/>
                          <a:sym typeface="Times Roman"/>
                        </a:rPr>
                        <a:t>unordered_multiset</a:t>
                      </a:r>
                    </a:p>
                  </a:txBody>
                  <a:tcPr marL="101600" marR="67310" marT="101600" marB="101600" anchor="ctr" horzOverflow="overflow">
                    <a:lnL w="38100">
                      <a:solidFill>
                        <a:srgbClr val="000000"/>
                      </a:solidFill>
                      <a:miter lim="400000"/>
                    </a:lnL>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algn="l" defTabSz="457200">
                        <a:defRPr sz="1800"/>
                      </a:pPr>
                      <a:r>
                        <a:rPr sz="4000">
                          <a:latin typeface="Times Roman"/>
                          <a:ea typeface="Times Roman"/>
                          <a:cs typeface="Times Roman"/>
                          <a:sym typeface="Times Roman"/>
                        </a:rPr>
                        <a:t>Entry</a:t>
                      </a:r>
                    </a:p>
                  </a:txBody>
                  <a:tcPr marL="0" marR="67310" marT="101600" marB="101600" anchor="ctr" horzOverflow="overflow">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defTabSz="457200">
                        <a:defRPr sz="1800"/>
                      </a:pPr>
                      <a:r>
                        <a:rPr sz="4000">
                          <a:latin typeface="Times Roman"/>
                          <a:ea typeface="Times Roman"/>
                          <a:cs typeface="Times Roman"/>
                          <a:sym typeface="Times Roman"/>
                        </a:rPr>
                        <a:t>Yes</a:t>
                      </a:r>
                    </a:p>
                  </a:txBody>
                  <a:tcPr marL="0" marR="67310" marT="101600" marB="101600" anchor="ctr" horzOverflow="overflow">
                    <a:lnR w="0">
                      <a:miter lim="400000"/>
                    </a:lnR>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defTabSz="457200">
                        <a:defRPr sz="1800"/>
                      </a:pPr>
                      <a:r>
                        <a:rPr sz="4000">
                          <a:latin typeface="Times Roman"/>
                          <a:ea typeface="Times Roman"/>
                          <a:cs typeface="Times Roman"/>
                          <a:sym typeface="Times Roman"/>
                        </a:rPr>
                        <a:t>Hash Table</a:t>
                      </a:r>
                    </a:p>
                  </a:txBody>
                  <a:tcPr marL="0" marR="67310" marT="101600" marB="101600" anchor="ctr" horzOverflow="overflow">
                    <a:lnL w="0">
                      <a:miter lim="400000"/>
                    </a:lnL>
                    <a:lnR w="38100">
                      <a:solidFill>
                        <a:srgbClr val="B8B8B8"/>
                      </a:solidFill>
                      <a:miter lim="400000"/>
                    </a:lnR>
                    <a:lnT w="38100" cap="rnd">
                      <a:solidFill>
                        <a:srgbClr val="B8B8B8"/>
                      </a:solidFill>
                      <a:custDash>
                        <a:ds d="100000" sp="200000"/>
                      </a:custDash>
                    </a:lnT>
                    <a:lnB w="38100" cap="rnd">
                      <a:solidFill>
                        <a:srgbClr val="B8B8B8"/>
                      </a:solidFill>
                      <a:custDash>
                        <a:ds d="100000" sp="200000"/>
                      </a:custDash>
                    </a:lnB>
                  </a:tcPr>
                </a:tc>
                <a:extLst>
                  <a:ext uri="{0D108BD9-81ED-4DB2-BD59-A6C34878D82A}">
                    <a16:rowId xmlns:a16="http://schemas.microsoft.com/office/drawing/2014/main" val="10004"/>
                  </a:ext>
                </a:extLst>
              </a:tr>
              <a:tr h="1028700">
                <a:tc>
                  <a:txBody>
                    <a:bodyPr/>
                    <a:lstStyle/>
                    <a:p>
                      <a:pPr marL="406400" indent="-304800" algn="l" defTabSz="457200">
                        <a:defRPr sz="4000">
                          <a:solidFill>
                            <a:srgbClr val="9B2393"/>
                          </a:solidFill>
                          <a:latin typeface="Arial Monospaced MT Std"/>
                          <a:ea typeface="Arial Monospaced MT Std"/>
                          <a:cs typeface="Arial Monospaced MT Std"/>
                          <a:sym typeface="Arial Monospaced MT Std"/>
                        </a:defRPr>
                      </a:pPr>
                      <a:r>
                        <a:rPr b="1">
                          <a:latin typeface="Times Roman"/>
                          <a:ea typeface="Times Roman"/>
                          <a:cs typeface="Times Roman"/>
                          <a:sym typeface="Times Roman"/>
                        </a:rPr>
                        <a:t>map</a:t>
                      </a:r>
                    </a:p>
                  </a:txBody>
                  <a:tcPr marL="101600" marR="67310" marT="101600" marB="101600" anchor="ctr" horzOverflow="overflow">
                    <a:lnL w="38100">
                      <a:solidFill>
                        <a:srgbClr val="000000"/>
                      </a:solidFill>
                      <a:miter lim="400000"/>
                    </a:lnL>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algn="l" defTabSz="457200">
                        <a:defRPr sz="1800"/>
                      </a:pPr>
                      <a:r>
                        <a:rPr sz="4000">
                          <a:latin typeface="Times Roman"/>
                          <a:ea typeface="Times Roman"/>
                          <a:cs typeface="Times Roman"/>
                          <a:sym typeface="Times Roman"/>
                        </a:rPr>
                        <a:t>Separate Key (Entry-Key Pair)</a:t>
                      </a:r>
                    </a:p>
                  </a:txBody>
                  <a:tcPr marL="0" marR="67310" marT="101600" marB="101600" anchor="ctr" horzOverflow="overflow">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defTabSz="457200">
                        <a:defRPr sz="1800"/>
                      </a:pPr>
                      <a:r>
                        <a:rPr sz="4000">
                          <a:latin typeface="Times Roman"/>
                          <a:ea typeface="Times Roman"/>
                          <a:cs typeface="Times Roman"/>
                          <a:sym typeface="Times Roman"/>
                        </a:rPr>
                        <a:t>No</a:t>
                      </a:r>
                    </a:p>
                  </a:txBody>
                  <a:tcPr marL="0" marR="67310" marT="101600" marB="101600" anchor="ctr" horzOverflow="overflow">
                    <a:lnR w="0">
                      <a:miter lim="400000"/>
                    </a:lnR>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defTabSz="457200">
                        <a:defRPr sz="1800"/>
                      </a:pPr>
                      <a:r>
                        <a:rPr sz="4000">
                          <a:latin typeface="Times Roman"/>
                          <a:ea typeface="Times Roman"/>
                          <a:cs typeface="Times Roman"/>
                          <a:sym typeface="Times Roman"/>
                        </a:rPr>
                        <a:t>Binary Search Tree</a:t>
                      </a:r>
                    </a:p>
                  </a:txBody>
                  <a:tcPr marL="0" marR="67310" marT="101600" marB="101600" anchor="ctr" horzOverflow="overflow">
                    <a:lnL w="0">
                      <a:miter lim="400000"/>
                    </a:lnL>
                    <a:lnR w="38100">
                      <a:solidFill>
                        <a:srgbClr val="B8B8B8"/>
                      </a:solidFill>
                      <a:miter lim="400000"/>
                    </a:lnR>
                    <a:lnT w="38100" cap="rnd">
                      <a:solidFill>
                        <a:srgbClr val="B8B8B8"/>
                      </a:solidFill>
                      <a:custDash>
                        <a:ds d="100000" sp="200000"/>
                      </a:custDash>
                    </a:lnT>
                    <a:lnB w="38100" cap="rnd">
                      <a:solidFill>
                        <a:srgbClr val="B8B8B8"/>
                      </a:solidFill>
                      <a:custDash>
                        <a:ds d="100000" sp="200000"/>
                      </a:custDash>
                    </a:lnB>
                  </a:tcPr>
                </a:tc>
                <a:extLst>
                  <a:ext uri="{0D108BD9-81ED-4DB2-BD59-A6C34878D82A}">
                    <a16:rowId xmlns:a16="http://schemas.microsoft.com/office/drawing/2014/main" val="10005"/>
                  </a:ext>
                </a:extLst>
              </a:tr>
              <a:tr h="1028700">
                <a:tc>
                  <a:txBody>
                    <a:bodyPr/>
                    <a:lstStyle/>
                    <a:p>
                      <a:pPr marL="406400" indent="-304800" algn="l" defTabSz="457200">
                        <a:defRPr sz="4000">
                          <a:latin typeface="Arial Monospaced MT Std"/>
                          <a:ea typeface="Arial Monospaced MT Std"/>
                          <a:cs typeface="Arial Monospaced MT Std"/>
                          <a:sym typeface="Arial Monospaced MT Std"/>
                        </a:defRPr>
                      </a:pPr>
                      <a:r>
                        <a:rPr b="1">
                          <a:solidFill>
                            <a:srgbClr val="9B2393"/>
                          </a:solidFill>
                          <a:latin typeface="Times Roman"/>
                          <a:ea typeface="Times Roman"/>
                          <a:cs typeface="Times Roman"/>
                          <a:sym typeface="Times Roman"/>
                        </a:rPr>
                        <a:t>multimap</a:t>
                      </a:r>
                    </a:p>
                  </a:txBody>
                  <a:tcPr marL="101600" marR="67310" marT="101600" marB="101600" anchor="ctr" horzOverflow="overflow">
                    <a:lnL w="38100">
                      <a:solidFill>
                        <a:srgbClr val="000000"/>
                      </a:solidFill>
                      <a:miter lim="400000"/>
                    </a:lnL>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algn="l" defTabSz="457200">
                        <a:defRPr sz="1800"/>
                      </a:pPr>
                      <a:r>
                        <a:rPr sz="4000">
                          <a:latin typeface="Times Roman"/>
                          <a:ea typeface="Times Roman"/>
                          <a:cs typeface="Times Roman"/>
                          <a:sym typeface="Times Roman"/>
                        </a:rPr>
                        <a:t>Separate Key (Entry-Key Pair)</a:t>
                      </a:r>
                    </a:p>
                  </a:txBody>
                  <a:tcPr marL="0" marR="67310" marT="101600" marB="101600" anchor="ctr" horzOverflow="overflow">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defTabSz="457200">
                        <a:defRPr sz="1800"/>
                      </a:pPr>
                      <a:r>
                        <a:rPr sz="4000">
                          <a:latin typeface="Times Roman"/>
                          <a:ea typeface="Times Roman"/>
                          <a:cs typeface="Times Roman"/>
                          <a:sym typeface="Times Roman"/>
                        </a:rPr>
                        <a:t>Yes</a:t>
                      </a:r>
                    </a:p>
                  </a:txBody>
                  <a:tcPr marL="0" marR="67310" marT="101600" marB="101600" anchor="ctr" horzOverflow="overflow">
                    <a:lnR w="0">
                      <a:miter lim="400000"/>
                    </a:lnR>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defTabSz="457200">
                        <a:defRPr sz="1800"/>
                      </a:pPr>
                      <a:r>
                        <a:rPr sz="4000">
                          <a:latin typeface="Times Roman"/>
                          <a:ea typeface="Times Roman"/>
                          <a:cs typeface="Times Roman"/>
                          <a:sym typeface="Times Roman"/>
                        </a:rPr>
                        <a:t>Binary Search Tree</a:t>
                      </a:r>
                    </a:p>
                  </a:txBody>
                  <a:tcPr marL="0" marR="67310" marT="101600" marB="101600" anchor="ctr" horzOverflow="overflow">
                    <a:lnL w="0">
                      <a:miter lim="400000"/>
                    </a:lnL>
                    <a:lnR w="38100">
                      <a:solidFill>
                        <a:srgbClr val="B8B8B8"/>
                      </a:solidFill>
                      <a:miter lim="400000"/>
                    </a:lnR>
                    <a:lnT w="38100" cap="rnd">
                      <a:solidFill>
                        <a:srgbClr val="B8B8B8"/>
                      </a:solidFill>
                      <a:custDash>
                        <a:ds d="100000" sp="200000"/>
                      </a:custDash>
                    </a:lnT>
                    <a:lnB w="38100" cap="rnd">
                      <a:solidFill>
                        <a:srgbClr val="B8B8B8"/>
                      </a:solidFill>
                      <a:custDash>
                        <a:ds d="100000" sp="200000"/>
                      </a:custDash>
                    </a:lnB>
                  </a:tcPr>
                </a:tc>
                <a:extLst>
                  <a:ext uri="{0D108BD9-81ED-4DB2-BD59-A6C34878D82A}">
                    <a16:rowId xmlns:a16="http://schemas.microsoft.com/office/drawing/2014/main" val="10006"/>
                  </a:ext>
                </a:extLst>
              </a:tr>
              <a:tr h="1028700">
                <a:tc>
                  <a:txBody>
                    <a:bodyPr/>
                    <a:lstStyle/>
                    <a:p>
                      <a:pPr marL="406400" indent="-304800" algn="l" defTabSz="457200">
                        <a:defRPr sz="4000">
                          <a:latin typeface="Arial Monospaced MT Std"/>
                          <a:ea typeface="Arial Monospaced MT Std"/>
                          <a:cs typeface="Arial Monospaced MT Std"/>
                          <a:sym typeface="Arial Monospaced MT Std"/>
                        </a:defRPr>
                      </a:pPr>
                      <a:r>
                        <a:rPr b="1">
                          <a:solidFill>
                            <a:srgbClr val="9B2393"/>
                          </a:solidFill>
                          <a:latin typeface="Times Roman"/>
                          <a:ea typeface="Times Roman"/>
                          <a:cs typeface="Times Roman"/>
                          <a:sym typeface="Times Roman"/>
                        </a:rPr>
                        <a:t>unordered_map</a:t>
                      </a:r>
                    </a:p>
                  </a:txBody>
                  <a:tcPr marL="101600" marR="67310" marT="101600" marB="101600" anchor="ctr" horzOverflow="overflow">
                    <a:lnL w="38100">
                      <a:solidFill>
                        <a:srgbClr val="000000"/>
                      </a:solidFill>
                      <a:miter lim="400000"/>
                    </a:lnL>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algn="l" defTabSz="457200">
                        <a:defRPr sz="1800"/>
                      </a:pPr>
                      <a:r>
                        <a:rPr sz="4000">
                          <a:latin typeface="Times Roman"/>
                          <a:ea typeface="Times Roman"/>
                          <a:cs typeface="Times Roman"/>
                          <a:sym typeface="Times Roman"/>
                        </a:rPr>
                        <a:t>Separate Key (Entry-Key Pair)</a:t>
                      </a:r>
                    </a:p>
                  </a:txBody>
                  <a:tcPr marL="0" marR="67310" marT="101600" marB="101600" anchor="ctr" horzOverflow="overflow">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defTabSz="457200">
                        <a:defRPr sz="1800"/>
                      </a:pPr>
                      <a:r>
                        <a:rPr sz="4000">
                          <a:latin typeface="Times Roman"/>
                          <a:ea typeface="Times Roman"/>
                          <a:cs typeface="Times Roman"/>
                          <a:sym typeface="Times Roman"/>
                        </a:rPr>
                        <a:t>No</a:t>
                      </a:r>
                    </a:p>
                  </a:txBody>
                  <a:tcPr marL="0" marR="67310" marT="101600" marB="101600" anchor="ctr" horzOverflow="overflow">
                    <a:lnR w="0">
                      <a:miter lim="400000"/>
                    </a:lnR>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defTabSz="457200">
                        <a:defRPr sz="1800"/>
                      </a:pPr>
                      <a:r>
                        <a:rPr sz="4000">
                          <a:latin typeface="Times Roman"/>
                          <a:ea typeface="Times Roman"/>
                          <a:cs typeface="Times Roman"/>
                          <a:sym typeface="Times Roman"/>
                        </a:rPr>
                        <a:t>Hash Table</a:t>
                      </a:r>
                    </a:p>
                  </a:txBody>
                  <a:tcPr marL="0" marR="67310" marT="101600" marB="101600" anchor="ctr" horzOverflow="overflow">
                    <a:lnL w="0">
                      <a:miter lim="400000"/>
                    </a:lnL>
                    <a:lnR w="38100">
                      <a:solidFill>
                        <a:srgbClr val="B8B8B8"/>
                      </a:solidFill>
                      <a:miter lim="400000"/>
                    </a:lnR>
                    <a:lnT w="38100" cap="rnd">
                      <a:solidFill>
                        <a:srgbClr val="B8B8B8"/>
                      </a:solidFill>
                      <a:custDash>
                        <a:ds d="100000" sp="200000"/>
                      </a:custDash>
                    </a:lnT>
                    <a:lnB w="38100" cap="rnd">
                      <a:solidFill>
                        <a:srgbClr val="B8B8B8"/>
                      </a:solidFill>
                      <a:custDash>
                        <a:ds d="100000" sp="200000"/>
                      </a:custDash>
                    </a:lnB>
                  </a:tcPr>
                </a:tc>
                <a:extLst>
                  <a:ext uri="{0D108BD9-81ED-4DB2-BD59-A6C34878D82A}">
                    <a16:rowId xmlns:a16="http://schemas.microsoft.com/office/drawing/2014/main" val="10007"/>
                  </a:ext>
                </a:extLst>
              </a:tr>
              <a:tr h="1028700">
                <a:tc>
                  <a:txBody>
                    <a:bodyPr/>
                    <a:lstStyle/>
                    <a:p>
                      <a:pPr marL="406400" indent="-304800" algn="l" defTabSz="457200">
                        <a:defRPr sz="4000">
                          <a:latin typeface="Arial Monospaced MT Std"/>
                          <a:ea typeface="Arial Monospaced MT Std"/>
                          <a:cs typeface="Arial Monospaced MT Std"/>
                          <a:sym typeface="Arial Monospaced MT Std"/>
                        </a:defRPr>
                      </a:pPr>
                      <a:r>
                        <a:rPr b="1">
                          <a:solidFill>
                            <a:srgbClr val="9B2393"/>
                          </a:solidFill>
                          <a:latin typeface="Times Roman"/>
                          <a:ea typeface="Times Roman"/>
                          <a:cs typeface="Times Roman"/>
                          <a:sym typeface="Times Roman"/>
                        </a:rPr>
                        <a:t>unordered_multimap</a:t>
                      </a:r>
                    </a:p>
                  </a:txBody>
                  <a:tcPr marL="101600" marR="67310" marT="101600" marB="101600" anchor="ctr" horzOverflow="overflow">
                    <a:lnL w="38100">
                      <a:solidFill>
                        <a:srgbClr val="000000"/>
                      </a:solidFill>
                      <a:miter lim="400000"/>
                    </a:lnL>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algn="l" defTabSz="457200">
                        <a:defRPr sz="1800"/>
                      </a:pPr>
                      <a:r>
                        <a:rPr sz="4000">
                          <a:latin typeface="Times Roman"/>
                          <a:ea typeface="Times Roman"/>
                          <a:cs typeface="Times Roman"/>
                          <a:sym typeface="Times Roman"/>
                        </a:rPr>
                        <a:t>Separate Key (Entry-Key Pair)</a:t>
                      </a:r>
                    </a:p>
                  </a:txBody>
                  <a:tcPr marL="0" marR="67310" marT="101600" marB="101600" anchor="ctr" horzOverflow="overflow">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defTabSz="457200">
                        <a:defRPr sz="1800"/>
                      </a:pPr>
                      <a:r>
                        <a:rPr sz="4000">
                          <a:latin typeface="Times Roman"/>
                          <a:ea typeface="Times Roman"/>
                          <a:cs typeface="Times Roman"/>
                          <a:sym typeface="Times Roman"/>
                        </a:rPr>
                        <a:t>Yes</a:t>
                      </a:r>
                    </a:p>
                  </a:txBody>
                  <a:tcPr marL="0" marR="67310" marT="101600" marB="101600" anchor="ctr" horzOverflow="overflow">
                    <a:lnR w="0">
                      <a:miter lim="400000"/>
                    </a:lnR>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defTabSz="457200">
                        <a:defRPr sz="1800"/>
                      </a:pPr>
                      <a:r>
                        <a:rPr sz="4000" dirty="0">
                          <a:latin typeface="Times Roman"/>
                          <a:ea typeface="Times Roman"/>
                          <a:cs typeface="Times Roman"/>
                          <a:sym typeface="Times Roman"/>
                        </a:rPr>
                        <a:t>Hash Table</a:t>
                      </a:r>
                    </a:p>
                  </a:txBody>
                  <a:tcPr marL="0" marR="67310" marT="101600" marB="101600" anchor="ctr" horzOverflow="overflow">
                    <a:lnL w="0">
                      <a:miter lim="400000"/>
                    </a:lnL>
                    <a:lnR w="38100">
                      <a:solidFill>
                        <a:srgbClr val="B8B8B8"/>
                      </a:solidFill>
                      <a:miter lim="400000"/>
                    </a:lnR>
                    <a:lnT w="38100" cap="rnd">
                      <a:solidFill>
                        <a:srgbClr val="B8B8B8"/>
                      </a:solidFill>
                      <a:custDash>
                        <a:ds d="100000" sp="200000"/>
                      </a:custDash>
                    </a:lnT>
                    <a:lnB w="38100" cap="rnd">
                      <a:solidFill>
                        <a:srgbClr val="B8B8B8"/>
                      </a:solidFill>
                      <a:custDash>
                        <a:ds d="100000" sp="200000"/>
                      </a:custDash>
                    </a:lnB>
                  </a:tcPr>
                </a:tc>
                <a:extLst>
                  <a:ext uri="{0D108BD9-81ED-4DB2-BD59-A6C34878D82A}">
                    <a16:rowId xmlns:a16="http://schemas.microsoft.com/office/drawing/2014/main" val="10008"/>
                  </a:ext>
                </a:extLst>
              </a:tr>
            </a:tbl>
          </a:graphicData>
        </a:graphic>
      </p:graphicFrame>
      <p:sp>
        <p:nvSpPr>
          <p:cNvPr id="87" name="Associative Containers"/>
          <p:cNvSpPr txBox="1">
            <a:spLocks noGrp="1"/>
          </p:cNvSpPr>
          <p:nvPr>
            <p:ph type="title"/>
          </p:nvPr>
        </p:nvSpPr>
        <p:spPr>
          <a:xfrm>
            <a:off x="777378" y="0"/>
            <a:ext cx="21168222" cy="2095500"/>
          </a:xfrm>
          <a:prstGeom prst="rect">
            <a:avLst/>
          </a:prstGeom>
        </p:spPr>
        <p:txBody>
          <a:bodyPr/>
          <a:lstStyle/>
          <a:p>
            <a:r>
              <a:t>Associative Containers</a:t>
            </a:r>
          </a:p>
        </p:txBody>
      </p:sp>
      <p:grpSp>
        <p:nvGrpSpPr>
          <p:cNvPr id="90" name="Group"/>
          <p:cNvGrpSpPr/>
          <p:nvPr/>
        </p:nvGrpSpPr>
        <p:grpSpPr>
          <a:xfrm>
            <a:off x="18014573" y="152400"/>
            <a:ext cx="5562601" cy="3462703"/>
            <a:chOff x="0" y="0"/>
            <a:chExt cx="5562600" cy="3462702"/>
          </a:xfrm>
        </p:grpSpPr>
        <p:sp>
          <p:nvSpPr>
            <p:cNvPr id="88" name="Rounded Rectangle"/>
            <p:cNvSpPr/>
            <p:nvPr/>
          </p:nvSpPr>
          <p:spPr>
            <a:xfrm>
              <a:off x="0" y="14652"/>
              <a:ext cx="5562600" cy="3448051"/>
            </a:xfrm>
            <a:prstGeom prst="roundRect">
              <a:avLst>
                <a:gd name="adj" fmla="val 8287"/>
              </a:avLst>
            </a:prstGeom>
            <a:gradFill flip="none" rotWithShape="1">
              <a:gsLst>
                <a:gs pos="0">
                  <a:srgbClr val="FFFFFF"/>
                </a:gs>
                <a:gs pos="100000">
                  <a:srgbClr val="D1EBFE"/>
                </a:gs>
              </a:gsLst>
              <a:path path="shape">
                <a:fillToRect l="50000" t="50000" r="50000" b="50000"/>
              </a:path>
            </a:gradFill>
            <a:ln w="38100" cap="flat">
              <a:solidFill>
                <a:srgbClr val="000000"/>
              </a:solidFill>
              <a:prstDash val="solid"/>
              <a:miter lim="400000"/>
            </a:ln>
            <a:effectLst>
              <a:outerShdw blurRad="546100" dir="3060000" rotWithShape="0">
                <a:srgbClr val="000000"/>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89" name="set…"/>
            <p:cNvSpPr/>
            <p:nvPr/>
          </p:nvSpPr>
          <p:spPr>
            <a:xfrm>
              <a:off x="26137" y="0"/>
              <a:ext cx="5334001" cy="333375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p>
              <a:pPr defTabSz="685800">
                <a:defRPr sz="4000" b="1">
                  <a:latin typeface="Times New Roman"/>
                  <a:ea typeface="Times New Roman"/>
                  <a:cs typeface="Times New Roman"/>
                  <a:sym typeface="Times New Roman"/>
                </a:defRPr>
              </a:pPr>
              <a:r>
                <a:rPr sz="3600" dirty="0">
                  <a:latin typeface="Courier New"/>
                  <a:ea typeface="Courier New"/>
                  <a:cs typeface="Courier New"/>
                  <a:sym typeface="Courier New"/>
                </a:rPr>
                <a:t>set</a:t>
              </a:r>
            </a:p>
            <a:p>
              <a:pPr defTabSz="685800">
                <a:defRPr sz="4000" b="1">
                  <a:latin typeface="Times New Roman"/>
                  <a:ea typeface="Times New Roman"/>
                  <a:cs typeface="Times New Roman"/>
                  <a:sym typeface="Times New Roman"/>
                </a:defRPr>
              </a:pPr>
              <a:r>
                <a:rPr sz="3600" dirty="0">
                  <a:latin typeface="Courier New"/>
                  <a:ea typeface="Courier New"/>
                  <a:cs typeface="Courier New"/>
                  <a:sym typeface="Courier New"/>
                </a:rPr>
                <a:t>map</a:t>
              </a:r>
            </a:p>
            <a:p>
              <a:pPr defTabSz="685800">
                <a:defRPr sz="4000" b="1">
                  <a:latin typeface="Times New Roman"/>
                  <a:ea typeface="Times New Roman"/>
                  <a:cs typeface="Times New Roman"/>
                  <a:sym typeface="Times New Roman"/>
                </a:defRPr>
              </a:pPr>
              <a:r>
                <a:rPr sz="3600" dirty="0">
                  <a:latin typeface="Courier New"/>
                  <a:ea typeface="Courier New"/>
                  <a:cs typeface="Courier New"/>
                  <a:sym typeface="Courier New"/>
                </a:rPr>
                <a:t>multiset</a:t>
              </a:r>
            </a:p>
            <a:p>
              <a:pPr defTabSz="685800">
                <a:defRPr sz="4000" b="1">
                  <a:latin typeface="Times New Roman"/>
                  <a:ea typeface="Times New Roman"/>
                  <a:cs typeface="Times New Roman"/>
                  <a:sym typeface="Times New Roman"/>
                </a:defRPr>
              </a:pPr>
              <a:r>
                <a:rPr sz="3600" dirty="0">
                  <a:latin typeface="Courier New"/>
                  <a:ea typeface="Courier New"/>
                  <a:cs typeface="Courier New"/>
                  <a:sym typeface="Courier New"/>
                </a:rPr>
                <a:t>multimap</a:t>
              </a:r>
            </a:p>
            <a:p>
              <a:pPr defTabSz="685800">
                <a:defRPr sz="4000" b="1">
                  <a:latin typeface="Times New Roman"/>
                  <a:ea typeface="Times New Roman"/>
                  <a:cs typeface="Times New Roman"/>
                  <a:sym typeface="Times New Roman"/>
                </a:defRPr>
              </a:pPr>
              <a:r>
                <a:rPr sz="3600" dirty="0" err="1">
                  <a:latin typeface="Courier New"/>
                  <a:ea typeface="Courier New"/>
                  <a:cs typeface="Courier New"/>
                  <a:sym typeface="Courier New"/>
                </a:rPr>
                <a:t>unordered_multiset</a:t>
              </a:r>
              <a:endParaRPr sz="3600" dirty="0">
                <a:latin typeface="Courier New"/>
                <a:ea typeface="Courier New"/>
                <a:cs typeface="Courier New"/>
                <a:sym typeface="Courier New"/>
              </a:endParaRPr>
            </a:p>
            <a:p>
              <a:pPr defTabSz="685800">
                <a:defRPr sz="4000" b="1">
                  <a:latin typeface="Times New Roman"/>
                  <a:ea typeface="Times New Roman"/>
                  <a:cs typeface="Times New Roman"/>
                  <a:sym typeface="Times New Roman"/>
                </a:defRPr>
              </a:pPr>
              <a:r>
                <a:rPr sz="3600" dirty="0" err="1">
                  <a:latin typeface="Courier New"/>
                  <a:ea typeface="Courier New"/>
                  <a:cs typeface="Courier New"/>
                  <a:sym typeface="Courier New"/>
                </a:rPr>
                <a:t>unordered_mulimap</a:t>
              </a:r>
              <a:endParaRPr sz="3600" dirty="0">
                <a:latin typeface="Courier New"/>
                <a:ea typeface="Courier New"/>
                <a:cs typeface="Courier New"/>
                <a:sym typeface="Courier New"/>
              </a:endParaRPr>
            </a:p>
          </p:txBody>
        </p:sp>
      </p:grpSp>
    </p:spTree>
  </p:cSld>
  <p:clrMapOvr>
    <a:masterClrMapping/>
  </p:clrMapOvr>
  <mc:AlternateContent xmlns:mc="http://schemas.openxmlformats.org/markup-compatibility/2006" xmlns:p14="http://schemas.microsoft.com/office/powerpoint/2010/main">
    <mc:Choice Requires="p14">
      <p:transition spd="slow" p14:dur="800">
        <p:push/>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1" nodeType="afterEffect">
                                  <p:stCondLst>
                                    <p:cond delay="0"/>
                                  </p:stCondLst>
                                  <p:iterate>
                                    <p:tmAbs val="0"/>
                                  </p:iterate>
                                  <p:childTnLst>
                                    <p:set>
                                      <p:cBhvr>
                                        <p:cTn id="6" fill="hold"/>
                                        <p:tgtEl>
                                          <p:spTgt spid="87"/>
                                        </p:tgtEl>
                                        <p:attrNameLst>
                                          <p:attrName>style.visibility</p:attrName>
                                        </p:attrNameLst>
                                      </p:cBhvr>
                                      <p:to>
                                        <p:strVal val="visible"/>
                                      </p:to>
                                    </p:set>
                                    <p:anim calcmode="lin" valueType="num">
                                      <p:cBhvr>
                                        <p:cTn id="7" dur="750" fill="hold"/>
                                        <p:tgtEl>
                                          <p:spTgt spid="87"/>
                                        </p:tgtEl>
                                        <p:attrNameLst>
                                          <p:attrName>ppt_w</p:attrName>
                                        </p:attrNameLst>
                                      </p:cBhvr>
                                      <p:tavLst>
                                        <p:tav tm="0">
                                          <p:val>
                                            <p:strVal val="4*#ppt_w"/>
                                          </p:val>
                                        </p:tav>
                                        <p:tav tm="100000">
                                          <p:val>
                                            <p:strVal val="#ppt_w"/>
                                          </p:val>
                                        </p:tav>
                                      </p:tavLst>
                                    </p:anim>
                                    <p:anim calcmode="lin" valueType="num">
                                      <p:cBhvr>
                                        <p:cTn id="8" dur="750" fill="hold"/>
                                        <p:tgtEl>
                                          <p:spTgt spid="87"/>
                                        </p:tgtEl>
                                        <p:attrNameLst>
                                          <p:attrName>ppt_h</p:attrName>
                                        </p:attrNameLst>
                                      </p:cBhvr>
                                      <p:tavLst>
                                        <p:tav tm="0">
                                          <p:val>
                                            <p:strVal val="4*#ppt_h"/>
                                          </p:val>
                                        </p:tav>
                                        <p:tav tm="100000">
                                          <p:val>
                                            <p:strVal val="#ppt_h"/>
                                          </p:val>
                                        </p:tav>
                                      </p:tavLst>
                                    </p:anim>
                                  </p:childTnLst>
                                </p:cTn>
                              </p:par>
                            </p:childTnLst>
                          </p:cTn>
                        </p:par>
                        <p:par>
                          <p:cTn id="9" fill="hold">
                            <p:stCondLst>
                              <p:cond delay="750"/>
                            </p:stCondLst>
                            <p:childTnLst>
                              <p:par>
                                <p:cTn id="10" presetID="23" presetClass="entr" presetSubtype="16" fill="hold" grpId="2" nodeType="afterEffect">
                                  <p:stCondLst>
                                    <p:cond delay="0"/>
                                  </p:stCondLst>
                                  <p:iterate>
                                    <p:tmAbs val="0"/>
                                  </p:iterate>
                                  <p:childTnLst>
                                    <p:set>
                                      <p:cBhvr>
                                        <p:cTn id="11" fill="hold"/>
                                        <p:tgtEl>
                                          <p:spTgt spid="90"/>
                                        </p:tgtEl>
                                        <p:attrNameLst>
                                          <p:attrName>style.visibility</p:attrName>
                                        </p:attrNameLst>
                                      </p:cBhvr>
                                      <p:to>
                                        <p:strVal val="visible"/>
                                      </p:to>
                                    </p:set>
                                    <p:anim calcmode="lin" valueType="num">
                                      <p:cBhvr>
                                        <p:cTn id="12" dur="500" fill="hold"/>
                                        <p:tgtEl>
                                          <p:spTgt spid="90"/>
                                        </p:tgtEl>
                                        <p:attrNameLst>
                                          <p:attrName>ppt_w</p:attrName>
                                        </p:attrNameLst>
                                      </p:cBhvr>
                                      <p:tavLst>
                                        <p:tav tm="0">
                                          <p:val>
                                            <p:fltVal val="0"/>
                                          </p:val>
                                        </p:tav>
                                        <p:tav tm="100000">
                                          <p:val>
                                            <p:strVal val="#ppt_w"/>
                                          </p:val>
                                        </p:tav>
                                      </p:tavLst>
                                    </p:anim>
                                    <p:anim calcmode="lin" valueType="num">
                                      <p:cBhvr>
                                        <p:cTn id="13" dur="500" fill="hold"/>
                                        <p:tgtEl>
                                          <p:spTgt spid="9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1" animBg="1" advAuto="0"/>
      <p:bldP spid="90" grpId="2"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 name="Table 1"/>
          <p:cNvGraphicFramePr/>
          <p:nvPr>
            <p:extLst>
              <p:ext uri="{D42A27DB-BD31-4B8C-83A1-F6EECF244321}">
                <p14:modId xmlns:p14="http://schemas.microsoft.com/office/powerpoint/2010/main" val="3518081014"/>
              </p:ext>
            </p:extLst>
          </p:nvPr>
        </p:nvGraphicFramePr>
        <p:xfrm>
          <a:off x="342569" y="2410883"/>
          <a:ext cx="23698861" cy="10213929"/>
        </p:xfrm>
        <a:graphic>
          <a:graphicData uri="http://schemas.openxmlformats.org/drawingml/2006/table">
            <a:tbl>
              <a:tblPr bandRow="1">
                <a:tableStyleId>{4C3C2611-4C71-4FC5-86AE-919BDF0F9419}</a:tableStyleId>
              </a:tblPr>
              <a:tblGrid>
                <a:gridCol w="8298987">
                  <a:extLst>
                    <a:ext uri="{9D8B030D-6E8A-4147-A177-3AD203B41FA5}">
                      <a16:colId xmlns:a16="http://schemas.microsoft.com/office/drawing/2014/main" val="20000"/>
                    </a:ext>
                  </a:extLst>
                </a:gridCol>
                <a:gridCol w="13138348">
                  <a:extLst>
                    <a:ext uri="{9D8B030D-6E8A-4147-A177-3AD203B41FA5}">
                      <a16:colId xmlns:a16="http://schemas.microsoft.com/office/drawing/2014/main" val="20001"/>
                    </a:ext>
                  </a:extLst>
                </a:gridCol>
                <a:gridCol w="2261526">
                  <a:extLst>
                    <a:ext uri="{9D8B030D-6E8A-4147-A177-3AD203B41FA5}">
                      <a16:colId xmlns:a16="http://schemas.microsoft.com/office/drawing/2014/main" val="20002"/>
                    </a:ext>
                  </a:extLst>
                </a:gridCol>
              </a:tblGrid>
              <a:tr h="492668">
                <a:tc gridSpan="3">
                  <a:txBody>
                    <a:bodyPr/>
                    <a:lstStyle/>
                    <a:p>
                      <a:pPr defTabSz="457200">
                        <a:defRPr sz="2700">
                          <a:solidFill>
                            <a:srgbClr val="FFFFFF"/>
                          </a:solidFill>
                          <a:latin typeface="Times Roman"/>
                          <a:ea typeface="Times Roman"/>
                          <a:cs typeface="Times Roman"/>
                          <a:sym typeface="Times Roman"/>
                        </a:defRPr>
                      </a:pPr>
                      <a:r>
                        <a:t>Operations Common to the C++ Standard Library </a:t>
                      </a:r>
                      <a:r>
                        <a:rPr>
                          <a:latin typeface="Menlo Regular"/>
                          <a:ea typeface="Menlo Regular"/>
                          <a:cs typeface="Menlo Regular"/>
                          <a:sym typeface="Menlo Regular"/>
                        </a:rPr>
                        <a:t>set</a:t>
                      </a:r>
                      <a:r>
                        <a:t> and </a:t>
                      </a:r>
                      <a:r>
                        <a:rPr>
                          <a:latin typeface="Menlo Regular"/>
                          <a:ea typeface="Menlo Regular"/>
                          <a:cs typeface="Menlo Regular"/>
                          <a:sym typeface="Menlo Regular"/>
                        </a:rPr>
                        <a:t>multiset</a:t>
                      </a:r>
                    </a:p>
                  </a:txBody>
                  <a:tcPr marL="67310" marR="67310" marT="67310" marB="67310" anchor="ctr" horzOverflow="overflow">
                    <a:lnL w="38100">
                      <a:solidFill>
                        <a:srgbClr val="000000"/>
                      </a:solidFill>
                      <a:miter lim="400000"/>
                    </a:lnL>
                    <a:lnR w="38100">
                      <a:solidFill>
                        <a:srgbClr val="B8B8B8"/>
                      </a:solidFill>
                      <a:miter lim="400000"/>
                    </a:lnR>
                    <a:lnT w="38100">
                      <a:solidFill>
                        <a:srgbClr val="000000"/>
                      </a:solidFill>
                      <a:miter lim="400000"/>
                    </a:lnT>
                    <a:lnB w="38100" cap="rnd">
                      <a:solidFill>
                        <a:srgbClr val="B8B8B8"/>
                      </a:solidFill>
                      <a:custDash>
                        <a:ds d="100000" sp="200000"/>
                      </a:custDash>
                    </a:lnB>
                    <a:solidFill>
                      <a:schemeClr val="accent1">
                        <a:hueOff val="114395"/>
                        <a:lumOff val="-24975"/>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63365">
                <a:tc>
                  <a:txBody>
                    <a:bodyPr/>
                    <a:lstStyle/>
                    <a:p>
                      <a:pPr defTabSz="457200">
                        <a:defRPr sz="1800"/>
                      </a:pPr>
                      <a:r>
                        <a:rPr sz="2700">
                          <a:solidFill>
                            <a:schemeClr val="accent1">
                              <a:hueOff val="114395"/>
                              <a:lumOff val="-24975"/>
                            </a:schemeClr>
                          </a:solidFill>
                          <a:latin typeface="Times Roman"/>
                          <a:ea typeface="Times Roman"/>
                          <a:cs typeface="Times Roman"/>
                          <a:sym typeface="Times Roman"/>
                        </a:rPr>
                        <a:t>Member function</a:t>
                      </a:r>
                    </a:p>
                  </a:txBody>
                  <a:tcPr marL="101600" marR="67310" marT="101600" marB="101600" anchor="ctr" horzOverflow="overflow">
                    <a:lnL w="38100">
                      <a:solidFill>
                        <a:srgbClr val="000000"/>
                      </a:solidFill>
                      <a:miter lim="400000"/>
                    </a:lnL>
                    <a:lnT w="38100" cap="rnd">
                      <a:solidFill>
                        <a:srgbClr val="B8B8B8"/>
                      </a:solidFill>
                      <a:custDash>
                        <a:ds d="100000" sp="200000"/>
                      </a:custDash>
                    </a:lnT>
                    <a:lnB w="38100" cap="rnd">
                      <a:solidFill>
                        <a:srgbClr val="B8B8B8"/>
                      </a:solidFill>
                      <a:custDash>
                        <a:ds d="100000" sp="200000"/>
                      </a:custDash>
                    </a:lnB>
                  </a:tcPr>
                </a:tc>
                <a:tc>
                  <a:txBody>
                    <a:bodyPr/>
                    <a:lstStyle/>
                    <a:p>
                      <a:pPr defTabSz="457200">
                        <a:defRPr sz="1800"/>
                      </a:pPr>
                      <a:r>
                        <a:rPr sz="2700">
                          <a:solidFill>
                            <a:schemeClr val="accent1">
                              <a:hueOff val="114395"/>
                              <a:lumOff val="-24975"/>
                            </a:schemeClr>
                          </a:solidFill>
                          <a:latin typeface="Times Roman"/>
                          <a:ea typeface="Times Roman"/>
                          <a:cs typeface="Times Roman"/>
                          <a:sym typeface="Times Roman"/>
                        </a:rPr>
                        <a:t>Description</a:t>
                      </a:r>
                    </a:p>
                  </a:txBody>
                  <a:tcPr marL="0" marR="67310" marT="101600" marB="101600" anchor="ctr" horzOverflow="overflow">
                    <a:lnT w="38100" cap="rnd">
                      <a:solidFill>
                        <a:srgbClr val="B8B8B8"/>
                      </a:solidFill>
                      <a:custDash>
                        <a:ds d="100000" sp="200000"/>
                      </a:custDash>
                    </a:lnT>
                    <a:lnB w="38100" cap="rnd">
                      <a:solidFill>
                        <a:srgbClr val="B8B8B8"/>
                      </a:solidFill>
                      <a:custDash>
                        <a:ds d="100000" sp="200000"/>
                      </a:custDash>
                    </a:lnB>
                  </a:tcPr>
                </a:tc>
                <a:tc>
                  <a:txBody>
                    <a:bodyPr/>
                    <a:lstStyle/>
                    <a:p>
                      <a:pPr defTabSz="457200">
                        <a:defRPr sz="1800"/>
                      </a:pPr>
                      <a:r>
                        <a:rPr sz="2700">
                          <a:solidFill>
                            <a:schemeClr val="accent1">
                              <a:hueOff val="114395"/>
                              <a:lumOff val="-24975"/>
                            </a:schemeClr>
                          </a:solidFill>
                          <a:latin typeface="Times Roman"/>
                          <a:ea typeface="Times Roman"/>
                          <a:cs typeface="Times Roman"/>
                          <a:sym typeface="Times Roman"/>
                        </a:rPr>
                        <a:t>Efficiency</a:t>
                      </a:r>
                    </a:p>
                  </a:txBody>
                  <a:tcPr marL="0" marR="67310" marT="101600" marB="101600" anchor="ctr" horzOverflow="overflow">
                    <a:lnR w="38100">
                      <a:solidFill>
                        <a:srgbClr val="B8B8B8"/>
                      </a:solidFill>
                      <a:miter lim="400000"/>
                    </a:lnR>
                    <a:lnT w="38100" cap="rnd">
                      <a:solidFill>
                        <a:srgbClr val="B8B8B8"/>
                      </a:solidFill>
                      <a:custDash>
                        <a:ds d="100000" sp="200000"/>
                      </a:custDash>
                    </a:lnT>
                    <a:lnB w="38100" cap="rnd">
                      <a:solidFill>
                        <a:srgbClr val="B8B8B8"/>
                      </a:solidFill>
                      <a:custDash>
                        <a:ds d="100000" sp="200000"/>
                      </a:custDash>
                    </a:lnB>
                  </a:tcPr>
                </a:tc>
                <a:extLst>
                  <a:ext uri="{0D108BD9-81ED-4DB2-BD59-A6C34878D82A}">
                    <a16:rowId xmlns:a16="http://schemas.microsoft.com/office/drawing/2014/main" val="10001"/>
                  </a:ext>
                </a:extLst>
              </a:tr>
              <a:tr h="570524">
                <a:tc>
                  <a:txBody>
                    <a:bodyPr/>
                    <a:lstStyle/>
                    <a:p>
                      <a:pPr marL="406400" indent="-304800" algn="l" defTabSz="457200">
                        <a:defRPr sz="2700">
                          <a:solidFill>
                            <a:srgbClr val="9B2393"/>
                          </a:solidFill>
                          <a:latin typeface="Arial Monospaced MT Std"/>
                          <a:ea typeface="Arial Monospaced MT Std"/>
                          <a:cs typeface="Arial Monospaced MT Std"/>
                          <a:sym typeface="Arial Monospaced MT Std"/>
                        </a:defRPr>
                      </a:pPr>
                      <a:r>
                        <a:rPr b="1">
                          <a:latin typeface="Times Roman"/>
                          <a:ea typeface="Times Roman"/>
                          <a:cs typeface="Times Roman"/>
                          <a:sym typeface="Times Roman"/>
                        </a:rPr>
                        <a:t>void </a:t>
                      </a:r>
                      <a:r>
                        <a:rPr>
                          <a:solidFill>
                            <a:srgbClr val="804EB7"/>
                          </a:solidFill>
                        </a:rPr>
                        <a:t>clear</a:t>
                      </a:r>
                      <a:r>
                        <a:rPr>
                          <a:solidFill>
                            <a:srgbClr val="000000"/>
                          </a:solidFill>
                        </a:rPr>
                        <a:t>()</a:t>
                      </a:r>
                    </a:p>
                  </a:txBody>
                  <a:tcPr marL="101600" marR="67310" marT="101600" marB="101600" anchor="ctr" horzOverflow="overflow">
                    <a:lnL w="38100">
                      <a:solidFill>
                        <a:srgbClr val="000000"/>
                      </a:solidFill>
                      <a:miter lim="400000"/>
                    </a:lnL>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algn="l" defTabSz="457200">
                        <a:defRPr sz="1800"/>
                      </a:pPr>
                      <a:r>
                        <a:rPr sz="2800">
                          <a:latin typeface="Times Roman"/>
                          <a:ea typeface="Times Roman"/>
                          <a:cs typeface="Times Roman"/>
                          <a:sym typeface="Times Roman"/>
                        </a:rPr>
                        <a:t>Deallocates all entries in the container, and changes its capacity to 0.</a:t>
                      </a:r>
                    </a:p>
                  </a:txBody>
                  <a:tcPr marL="0" marR="67310" marT="101600" marB="101600" anchor="ctr" horzOverflow="overflow">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defTabSz="457200">
                        <a:defRPr sz="2700">
                          <a:latin typeface="Times Roman"/>
                          <a:ea typeface="Times Roman"/>
                          <a:cs typeface="Times Roman"/>
                          <a:sym typeface="Times Roman"/>
                        </a:defRPr>
                      </a:pPr>
                      <a:r>
                        <a:t>O(</a:t>
                      </a:r>
                      <a:r>
                        <a:rPr i="1"/>
                        <a:t>n</a:t>
                      </a:r>
                      <a:r>
                        <a:t>)</a:t>
                      </a:r>
                    </a:p>
                  </a:txBody>
                  <a:tcPr marL="0" marR="67310" marT="101600" marB="101600" anchor="ctr" horzOverflow="overflow">
                    <a:lnR w="38100">
                      <a:solidFill>
                        <a:srgbClr val="B8B8B8"/>
                      </a:solidFill>
                      <a:miter lim="400000"/>
                    </a:lnR>
                    <a:lnT w="38100" cap="rnd">
                      <a:solidFill>
                        <a:srgbClr val="B8B8B8"/>
                      </a:solidFill>
                      <a:custDash>
                        <a:ds d="100000" sp="200000"/>
                      </a:custDash>
                    </a:lnT>
                    <a:lnB w="38100" cap="rnd">
                      <a:solidFill>
                        <a:srgbClr val="B8B8B8"/>
                      </a:solidFill>
                      <a:custDash>
                        <a:ds d="100000" sp="200000"/>
                      </a:custDash>
                    </a:lnB>
                  </a:tcPr>
                </a:tc>
                <a:extLst>
                  <a:ext uri="{0D108BD9-81ED-4DB2-BD59-A6C34878D82A}">
                    <a16:rowId xmlns:a16="http://schemas.microsoft.com/office/drawing/2014/main" val="10002"/>
                  </a:ext>
                </a:extLst>
              </a:tr>
              <a:tr h="612741">
                <a:tc>
                  <a:txBody>
                    <a:bodyPr/>
                    <a:lstStyle/>
                    <a:p>
                      <a:pPr marL="406400" indent="-304800" algn="l" defTabSz="457200">
                        <a:defRPr sz="2700">
                          <a:latin typeface="Arial Monospaced MT Std"/>
                          <a:ea typeface="Arial Monospaced MT Std"/>
                          <a:cs typeface="Arial Monospaced MT Std"/>
                          <a:sym typeface="Arial Monospaced MT Std"/>
                        </a:defRPr>
                      </a:pPr>
                      <a:r>
                        <a:rPr b="1" dirty="0">
                          <a:solidFill>
                            <a:srgbClr val="9B2393"/>
                          </a:solidFill>
                          <a:latin typeface="Times Roman"/>
                          <a:ea typeface="Times Roman"/>
                          <a:cs typeface="Times Roman"/>
                          <a:sym typeface="Times Roman"/>
                        </a:rPr>
                        <a:t>void </a:t>
                      </a:r>
                      <a:r>
                        <a:rPr dirty="0">
                          <a:solidFill>
                            <a:srgbClr val="804EB7"/>
                          </a:solidFill>
                        </a:rPr>
                        <a:t>insert</a:t>
                      </a:r>
                      <a:r>
                        <a:rPr dirty="0"/>
                        <a:t>(</a:t>
                      </a:r>
                      <a:r>
                        <a:rPr dirty="0" err="1"/>
                        <a:t>value_type</a:t>
                      </a:r>
                      <a:r>
                        <a:rPr dirty="0"/>
                        <a:t>&amp; item)</a:t>
                      </a:r>
                    </a:p>
                  </a:txBody>
                  <a:tcPr marL="101600" marR="67310" marT="101600" marB="101600" anchor="ctr" horzOverflow="overflow">
                    <a:lnL w="38100">
                      <a:solidFill>
                        <a:srgbClr val="000000"/>
                      </a:solidFill>
                      <a:miter lim="400000"/>
                    </a:lnL>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algn="l" defTabSz="457200">
                        <a:defRPr sz="2800">
                          <a:latin typeface="Times Roman"/>
                          <a:ea typeface="Times Roman"/>
                          <a:cs typeface="Times Roman"/>
                          <a:sym typeface="Times Roman"/>
                        </a:defRPr>
                      </a:pPr>
                      <a:r>
                        <a:t>Adds </a:t>
                      </a:r>
                      <a:r>
                        <a:rPr>
                          <a:latin typeface="Arial Monospaced MT Std"/>
                          <a:ea typeface="Arial Monospaced MT Std"/>
                          <a:cs typeface="Arial Monospaced MT Std"/>
                          <a:sym typeface="Arial Monospaced MT Std"/>
                        </a:rPr>
                        <a:t>item</a:t>
                      </a:r>
                      <a:r>
                        <a:t> to the container and increases the container’s capacity by 1.</a:t>
                      </a:r>
                    </a:p>
                  </a:txBody>
                  <a:tcPr marL="0" marR="67310" marT="101600" marB="101600" anchor="ctr" horzOverflow="overflow">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defTabSz="457200">
                        <a:defRPr sz="2700">
                          <a:latin typeface="Times Roman"/>
                          <a:ea typeface="Times Roman"/>
                          <a:cs typeface="Times Roman"/>
                          <a:sym typeface="Times Roman"/>
                        </a:defRPr>
                      </a:pPr>
                      <a:r>
                        <a:t>O(log </a:t>
                      </a:r>
                      <a:r>
                        <a:rPr i="1"/>
                        <a:t>n</a:t>
                      </a:r>
                      <a:r>
                        <a:t>)</a:t>
                      </a:r>
                    </a:p>
                  </a:txBody>
                  <a:tcPr marL="0" marR="67310" marT="101600" marB="101600" anchor="ctr" horzOverflow="overflow">
                    <a:lnR w="38100">
                      <a:solidFill>
                        <a:srgbClr val="B8B8B8"/>
                      </a:solidFill>
                      <a:miter lim="400000"/>
                    </a:lnR>
                    <a:lnT w="38100" cap="rnd">
                      <a:solidFill>
                        <a:srgbClr val="B8B8B8"/>
                      </a:solidFill>
                      <a:custDash>
                        <a:ds d="100000" sp="200000"/>
                      </a:custDash>
                    </a:lnT>
                    <a:lnB w="38100" cap="rnd">
                      <a:solidFill>
                        <a:srgbClr val="B8B8B8"/>
                      </a:solidFill>
                      <a:custDash>
                        <a:ds d="100000" sp="200000"/>
                      </a:custDash>
                    </a:lnB>
                  </a:tcPr>
                </a:tc>
                <a:extLst>
                  <a:ext uri="{0D108BD9-81ED-4DB2-BD59-A6C34878D82A}">
                    <a16:rowId xmlns:a16="http://schemas.microsoft.com/office/drawing/2014/main" val="10003"/>
                  </a:ext>
                </a:extLst>
              </a:tr>
              <a:tr h="983659">
                <a:tc>
                  <a:txBody>
                    <a:bodyPr/>
                    <a:lstStyle/>
                    <a:p>
                      <a:pPr marL="406400" indent="-304800" algn="l" defTabSz="457200">
                        <a:defRPr sz="2700">
                          <a:latin typeface="Arial Monospaced MT Std"/>
                          <a:ea typeface="Arial Monospaced MT Std"/>
                          <a:cs typeface="Arial Monospaced MT Std"/>
                          <a:sym typeface="Arial Monospaced MT Std"/>
                        </a:defRPr>
                      </a:pPr>
                      <a:r>
                        <a:rPr b="1">
                          <a:solidFill>
                            <a:srgbClr val="9B2393"/>
                          </a:solidFill>
                          <a:latin typeface="Times Roman"/>
                          <a:ea typeface="Times Roman"/>
                          <a:cs typeface="Times Roman"/>
                          <a:sym typeface="Times Roman"/>
                        </a:rPr>
                        <a:t>void </a:t>
                      </a:r>
                      <a:r>
                        <a:rPr>
                          <a:solidFill>
                            <a:srgbClr val="804EB7"/>
                          </a:solidFill>
                        </a:rPr>
                        <a:t>erase</a:t>
                      </a:r>
                      <a:r>
                        <a:t>(value_type&amp; item)</a:t>
                      </a:r>
                    </a:p>
                  </a:txBody>
                  <a:tcPr marL="101600" marR="67310" marT="101600" marB="101600" anchor="ctr" horzOverflow="overflow">
                    <a:lnL w="38100">
                      <a:solidFill>
                        <a:srgbClr val="000000"/>
                      </a:solidFill>
                      <a:miter lim="400000"/>
                    </a:lnL>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algn="l" defTabSz="457200">
                        <a:defRPr sz="2800">
                          <a:latin typeface="Times Roman"/>
                          <a:ea typeface="Times Roman"/>
                          <a:cs typeface="Times Roman"/>
                          <a:sym typeface="Times Roman"/>
                        </a:defRPr>
                      </a:pPr>
                      <a:r>
                        <a:t>Removes all entries matching </a:t>
                      </a:r>
                      <a:r>
                        <a:rPr>
                          <a:latin typeface="Arial Monospaced MT Std"/>
                          <a:ea typeface="Arial Monospaced MT Std"/>
                          <a:cs typeface="Arial Monospaced MT Std"/>
                          <a:sym typeface="Arial Monospaced MT Std"/>
                        </a:rPr>
                        <a:t>item</a:t>
                      </a:r>
                      <a:r>
                        <a:t> from the container and adjusts the container’s capacity.</a:t>
                      </a:r>
                    </a:p>
                  </a:txBody>
                  <a:tcPr marL="0" marR="67310" marT="101600" marB="101600" anchor="ctr" horzOverflow="overflow">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defTabSz="457200">
                        <a:defRPr sz="2700">
                          <a:latin typeface="Times Roman"/>
                          <a:ea typeface="Times Roman"/>
                          <a:cs typeface="Times Roman"/>
                          <a:sym typeface="Times Roman"/>
                        </a:defRPr>
                      </a:pPr>
                      <a:r>
                        <a:t>O(log </a:t>
                      </a:r>
                      <a:r>
                        <a:rPr i="1"/>
                        <a:t>n</a:t>
                      </a:r>
                      <a:r>
                        <a:t>)</a:t>
                      </a:r>
                    </a:p>
                  </a:txBody>
                  <a:tcPr marL="0" marR="67310" marT="101600" marB="101600" anchor="ctr" horzOverflow="overflow">
                    <a:lnR w="38100">
                      <a:solidFill>
                        <a:srgbClr val="B8B8B8"/>
                      </a:solidFill>
                      <a:miter lim="400000"/>
                    </a:lnR>
                    <a:lnT w="38100" cap="rnd">
                      <a:solidFill>
                        <a:srgbClr val="B8B8B8"/>
                      </a:solidFill>
                      <a:custDash>
                        <a:ds d="100000" sp="200000"/>
                      </a:custDash>
                    </a:lnT>
                    <a:lnB w="38100" cap="rnd">
                      <a:solidFill>
                        <a:srgbClr val="B8B8B8"/>
                      </a:solidFill>
                      <a:custDash>
                        <a:ds d="100000" sp="200000"/>
                      </a:custDash>
                    </a:lnB>
                  </a:tcPr>
                </a:tc>
                <a:extLst>
                  <a:ext uri="{0D108BD9-81ED-4DB2-BD59-A6C34878D82A}">
                    <a16:rowId xmlns:a16="http://schemas.microsoft.com/office/drawing/2014/main" val="10004"/>
                  </a:ext>
                </a:extLst>
              </a:tr>
              <a:tr h="949845">
                <a:tc>
                  <a:txBody>
                    <a:bodyPr/>
                    <a:lstStyle/>
                    <a:p>
                      <a:pPr marL="406400" indent="-304800" algn="l" defTabSz="457200">
                        <a:defRPr sz="2700">
                          <a:latin typeface="Arial Monospaced MT Std"/>
                          <a:ea typeface="Arial Monospaced MT Std"/>
                          <a:cs typeface="Arial Monospaced MT Std"/>
                          <a:sym typeface="Arial Monospaced MT Std"/>
                        </a:defRPr>
                      </a:pPr>
                      <a:r>
                        <a:rPr b="1">
                          <a:solidFill>
                            <a:srgbClr val="9B2393"/>
                          </a:solidFill>
                          <a:latin typeface="Times Roman"/>
                          <a:ea typeface="Times Roman"/>
                          <a:cs typeface="Times Roman"/>
                          <a:sym typeface="Times Roman"/>
                        </a:rPr>
                        <a:t>void </a:t>
                      </a:r>
                      <a:r>
                        <a:rPr>
                          <a:solidFill>
                            <a:srgbClr val="804EB7"/>
                          </a:solidFill>
                        </a:rPr>
                        <a:t>erase</a:t>
                      </a:r>
                      <a:r>
                        <a:t>(iterator&amp; position)</a:t>
                      </a:r>
                    </a:p>
                  </a:txBody>
                  <a:tcPr marL="101600" marR="67310" marT="101600" marB="101600" anchor="ctr" horzOverflow="overflow">
                    <a:lnL w="38100">
                      <a:solidFill>
                        <a:srgbClr val="000000"/>
                      </a:solidFill>
                      <a:miter lim="400000"/>
                    </a:lnL>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algn="l" defTabSz="457200">
                        <a:defRPr sz="1800"/>
                      </a:pPr>
                      <a:r>
                        <a:rPr sz="2800">
                          <a:latin typeface="Times Roman"/>
                          <a:ea typeface="Times Roman"/>
                          <a:cs typeface="Times Roman"/>
                          <a:sym typeface="Times Roman"/>
                        </a:rPr>
                        <a:t>Removes from the container the entry at the current position of the given iterator and adjusts the container’s capacity.</a:t>
                      </a:r>
                    </a:p>
                  </a:txBody>
                  <a:tcPr marL="0" marR="67310" marT="101600" marB="101600" anchor="ctr" horzOverflow="overflow">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defTabSz="457200">
                        <a:defRPr sz="1800"/>
                      </a:pPr>
                      <a:r>
                        <a:rPr sz="2700">
                          <a:latin typeface="Times Roman"/>
                          <a:ea typeface="Times Roman"/>
                          <a:cs typeface="Times Roman"/>
                          <a:sym typeface="Times Roman"/>
                        </a:rPr>
                        <a:t>O(1)</a:t>
                      </a:r>
                    </a:p>
                  </a:txBody>
                  <a:tcPr marL="0" marR="67310" marT="101600" marB="101600" anchor="ctr" horzOverflow="overflow">
                    <a:lnR w="38100">
                      <a:solidFill>
                        <a:srgbClr val="B8B8B8"/>
                      </a:solidFill>
                      <a:miter lim="400000"/>
                    </a:lnR>
                    <a:lnT w="38100" cap="rnd">
                      <a:solidFill>
                        <a:srgbClr val="B8B8B8"/>
                      </a:solidFill>
                      <a:custDash>
                        <a:ds d="100000" sp="200000"/>
                      </a:custDash>
                    </a:lnT>
                    <a:lnB w="38100" cap="rnd">
                      <a:solidFill>
                        <a:srgbClr val="B8B8B8"/>
                      </a:solidFill>
                      <a:custDash>
                        <a:ds d="100000" sp="200000"/>
                      </a:custDash>
                    </a:lnB>
                  </a:tcPr>
                </a:tc>
                <a:extLst>
                  <a:ext uri="{0D108BD9-81ED-4DB2-BD59-A6C34878D82A}">
                    <a16:rowId xmlns:a16="http://schemas.microsoft.com/office/drawing/2014/main" val="10005"/>
                  </a:ext>
                </a:extLst>
              </a:tr>
              <a:tr h="570524">
                <a:tc>
                  <a:txBody>
                    <a:bodyPr/>
                    <a:lstStyle/>
                    <a:p>
                      <a:pPr marL="406400" indent="-304800" algn="l" defTabSz="457200">
                        <a:defRPr sz="2700">
                          <a:latin typeface="Arial Monospaced MT Std"/>
                          <a:ea typeface="Arial Monospaced MT Std"/>
                          <a:cs typeface="Arial Monospaced MT Std"/>
                          <a:sym typeface="Arial Monospaced MT Std"/>
                        </a:defRPr>
                      </a:pPr>
                      <a:r>
                        <a:t>iterator </a:t>
                      </a:r>
                      <a:r>
                        <a:rPr>
                          <a:solidFill>
                            <a:srgbClr val="804EB7"/>
                          </a:solidFill>
                        </a:rPr>
                        <a:t>find</a:t>
                      </a:r>
                      <a:r>
                        <a:t>(value_type&amp; item)</a:t>
                      </a:r>
                    </a:p>
                  </a:txBody>
                  <a:tcPr marL="101600" marR="67310" marT="101600" marB="101600" anchor="ctr" horzOverflow="overflow">
                    <a:lnL w="38100">
                      <a:solidFill>
                        <a:srgbClr val="000000"/>
                      </a:solidFill>
                      <a:miter lim="400000"/>
                    </a:lnL>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algn="l" defTabSz="457200">
                        <a:defRPr sz="2800">
                          <a:latin typeface="Times Roman"/>
                          <a:ea typeface="Times Roman"/>
                          <a:cs typeface="Times Roman"/>
                          <a:sym typeface="Times Roman"/>
                        </a:defRPr>
                      </a:pPr>
                      <a:r>
                        <a:t>Returns the iterator referencing </a:t>
                      </a:r>
                      <a:r>
                        <a:rPr>
                          <a:latin typeface="Arial Monospaced MT Std"/>
                          <a:ea typeface="Arial Monospaced MT Std"/>
                          <a:cs typeface="Arial Monospaced MT Std"/>
                          <a:sym typeface="Arial Monospaced MT Std"/>
                        </a:rPr>
                        <a:t>item</a:t>
                      </a:r>
                      <a:r>
                        <a:t>.</a:t>
                      </a:r>
                    </a:p>
                  </a:txBody>
                  <a:tcPr marL="0" marR="67310" marT="101600" marB="101600" anchor="ctr" horzOverflow="overflow">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defTabSz="457200">
                        <a:defRPr sz="2700">
                          <a:latin typeface="Times Roman"/>
                          <a:ea typeface="Times Roman"/>
                          <a:cs typeface="Times Roman"/>
                          <a:sym typeface="Times Roman"/>
                        </a:defRPr>
                      </a:pPr>
                      <a:r>
                        <a:t>O(log </a:t>
                      </a:r>
                      <a:r>
                        <a:rPr i="1"/>
                        <a:t>n</a:t>
                      </a:r>
                      <a:r>
                        <a:t>)</a:t>
                      </a:r>
                    </a:p>
                  </a:txBody>
                  <a:tcPr marL="0" marR="67310" marT="101600" marB="101600" anchor="ctr" horzOverflow="overflow">
                    <a:lnR w="38100">
                      <a:solidFill>
                        <a:srgbClr val="B8B8B8"/>
                      </a:solidFill>
                      <a:miter lim="400000"/>
                    </a:lnR>
                    <a:lnT w="38100" cap="rnd">
                      <a:solidFill>
                        <a:srgbClr val="B8B8B8"/>
                      </a:solidFill>
                      <a:custDash>
                        <a:ds d="100000" sp="200000"/>
                      </a:custDash>
                    </a:lnT>
                    <a:lnB w="38100" cap="rnd">
                      <a:solidFill>
                        <a:srgbClr val="B8B8B8"/>
                      </a:solidFill>
                      <a:custDash>
                        <a:ds d="100000" sp="200000"/>
                      </a:custDash>
                    </a:lnB>
                  </a:tcPr>
                </a:tc>
                <a:extLst>
                  <a:ext uri="{0D108BD9-81ED-4DB2-BD59-A6C34878D82A}">
                    <a16:rowId xmlns:a16="http://schemas.microsoft.com/office/drawing/2014/main" val="10006"/>
                  </a:ext>
                </a:extLst>
              </a:tr>
              <a:tr h="990817">
                <a:tc>
                  <a:txBody>
                    <a:bodyPr/>
                    <a:lstStyle/>
                    <a:p>
                      <a:pPr marL="406400" indent="-304800" algn="l" defTabSz="457200">
                        <a:defRPr sz="2700">
                          <a:latin typeface="Arial Monospaced MT Std"/>
                          <a:ea typeface="Arial Monospaced MT Std"/>
                          <a:cs typeface="Arial Monospaced MT Std"/>
                          <a:sym typeface="Arial Monospaced MT Std"/>
                        </a:defRPr>
                      </a:pPr>
                      <a:r>
                        <a:rPr b="1">
                          <a:solidFill>
                            <a:srgbClr val="9B2393"/>
                          </a:solidFill>
                          <a:latin typeface="Times Roman"/>
                          <a:ea typeface="Times Roman"/>
                          <a:cs typeface="Times Roman"/>
                          <a:sym typeface="Times Roman"/>
                        </a:rPr>
                        <a:t>uint </a:t>
                      </a:r>
                      <a:r>
                        <a:rPr>
                          <a:solidFill>
                            <a:srgbClr val="804EB7"/>
                          </a:solidFill>
                        </a:rPr>
                        <a:t>count</a:t>
                      </a:r>
                      <a:r>
                        <a:t>(value_type&amp; item)</a:t>
                      </a:r>
                    </a:p>
                  </a:txBody>
                  <a:tcPr marL="101600" marR="67310" marT="101600" marB="101600" anchor="ctr" horzOverflow="overflow">
                    <a:lnL w="38100">
                      <a:solidFill>
                        <a:srgbClr val="000000"/>
                      </a:solidFill>
                      <a:miter lim="400000"/>
                    </a:lnL>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algn="l" defTabSz="457200">
                        <a:defRPr sz="2800">
                          <a:latin typeface="Times Roman"/>
                          <a:ea typeface="Times Roman"/>
                          <a:cs typeface="Times Roman"/>
                          <a:sym typeface="Times Roman"/>
                        </a:defRPr>
                      </a:pPr>
                      <a:r>
                        <a:t>Counts the occurrences of </a:t>
                      </a:r>
                      <a:r>
                        <a:rPr>
                          <a:latin typeface="Arial Monospaced MT Std"/>
                          <a:ea typeface="Arial Monospaced MT Std"/>
                          <a:cs typeface="Arial Monospaced MT Std"/>
                          <a:sym typeface="Arial Monospaced MT Std"/>
                        </a:rPr>
                        <a:t>item</a:t>
                      </a:r>
                      <a:r>
                        <a:t> in the container. </a:t>
                      </a:r>
                    </a:p>
                    <a:p>
                      <a:pPr marL="406400" indent="-304800" algn="l" defTabSz="457200">
                        <a:defRPr sz="2800">
                          <a:latin typeface="Times Roman"/>
                          <a:ea typeface="Times Roman"/>
                          <a:cs typeface="Times Roman"/>
                          <a:sym typeface="Times Roman"/>
                        </a:defRPr>
                      </a:pPr>
                      <a:r>
                        <a:t>For </a:t>
                      </a:r>
                      <a:r>
                        <a:rPr>
                          <a:latin typeface="Arial Monospaced MT Std"/>
                          <a:ea typeface="Arial Monospaced MT Std"/>
                          <a:cs typeface="Arial Monospaced MT Std"/>
                          <a:sym typeface="Arial Monospaced MT Std"/>
                        </a:rPr>
                        <a:t>set</a:t>
                      </a:r>
                      <a:r>
                        <a:t> this is at most 1; it can vary for </a:t>
                      </a:r>
                      <a:r>
                        <a:rPr>
                          <a:latin typeface="Arial Monospaced MT Std"/>
                          <a:ea typeface="Arial Monospaced MT Std"/>
                          <a:cs typeface="Arial Monospaced MT Std"/>
                          <a:sym typeface="Arial Monospaced MT Std"/>
                        </a:rPr>
                        <a:t>multiset</a:t>
                      </a:r>
                      <a:r>
                        <a:t>.</a:t>
                      </a:r>
                    </a:p>
                  </a:txBody>
                  <a:tcPr marL="0" marR="67310" marT="101600" marB="101600" anchor="ctr" horzOverflow="overflow">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defTabSz="457200">
                        <a:defRPr sz="2700">
                          <a:latin typeface="Times Roman"/>
                          <a:ea typeface="Times Roman"/>
                          <a:cs typeface="Times Roman"/>
                          <a:sym typeface="Times Roman"/>
                        </a:defRPr>
                      </a:pPr>
                      <a:r>
                        <a:t>O(log </a:t>
                      </a:r>
                      <a:r>
                        <a:rPr i="1"/>
                        <a:t>n</a:t>
                      </a:r>
                      <a:r>
                        <a:t>)</a:t>
                      </a:r>
                    </a:p>
                  </a:txBody>
                  <a:tcPr marL="0" marR="67310" marT="101600" marB="101600" anchor="ctr" horzOverflow="overflow">
                    <a:lnR w="38100">
                      <a:solidFill>
                        <a:srgbClr val="B8B8B8"/>
                      </a:solidFill>
                      <a:miter lim="400000"/>
                    </a:lnR>
                    <a:lnT w="38100" cap="rnd">
                      <a:solidFill>
                        <a:srgbClr val="B8B8B8"/>
                      </a:solidFill>
                      <a:custDash>
                        <a:ds d="100000" sp="200000"/>
                      </a:custDash>
                    </a:lnT>
                    <a:lnB w="38100" cap="rnd">
                      <a:solidFill>
                        <a:srgbClr val="B8B8B8"/>
                      </a:solidFill>
                      <a:custDash>
                        <a:ds d="100000" sp="200000"/>
                      </a:custDash>
                    </a:lnB>
                  </a:tcPr>
                </a:tc>
                <a:extLst>
                  <a:ext uri="{0D108BD9-81ED-4DB2-BD59-A6C34878D82A}">
                    <a16:rowId xmlns:a16="http://schemas.microsoft.com/office/drawing/2014/main" val="10007"/>
                  </a:ext>
                </a:extLst>
              </a:tr>
              <a:tr h="570524">
                <a:tc>
                  <a:txBody>
                    <a:bodyPr/>
                    <a:lstStyle/>
                    <a:p>
                      <a:pPr marL="406400" indent="-304800" algn="l" defTabSz="457200">
                        <a:defRPr sz="2700">
                          <a:latin typeface="Arial Monospaced MT Std"/>
                          <a:ea typeface="Arial Monospaced MT Std"/>
                          <a:cs typeface="Arial Monospaced MT Std"/>
                          <a:sym typeface="Arial Monospaced MT Std"/>
                        </a:defRPr>
                      </a:pPr>
                      <a:r>
                        <a:rPr dirty="0"/>
                        <a:t>iterator </a:t>
                      </a:r>
                      <a:r>
                        <a:rPr dirty="0" err="1">
                          <a:solidFill>
                            <a:srgbClr val="804EB7"/>
                          </a:solidFill>
                        </a:rPr>
                        <a:t>lower_bound</a:t>
                      </a:r>
                      <a:r>
                        <a:rPr dirty="0"/>
                        <a:t>(</a:t>
                      </a:r>
                      <a:r>
                        <a:rPr dirty="0" err="1"/>
                        <a:t>value_type</a:t>
                      </a:r>
                      <a:r>
                        <a:rPr dirty="0"/>
                        <a:t>&amp; item)</a:t>
                      </a:r>
                    </a:p>
                  </a:txBody>
                  <a:tcPr marL="101600" marR="67310" marT="101600" marB="101600" anchor="ctr" horzOverflow="overflow">
                    <a:lnL w="38100">
                      <a:solidFill>
                        <a:srgbClr val="000000"/>
                      </a:solidFill>
                      <a:miter lim="400000"/>
                    </a:lnL>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algn="l" defTabSz="457200">
                        <a:defRPr sz="2800">
                          <a:latin typeface="Times Roman"/>
                          <a:ea typeface="Times Roman"/>
                          <a:cs typeface="Times Roman"/>
                          <a:sym typeface="Times Roman"/>
                        </a:defRPr>
                      </a:pPr>
                      <a:r>
                        <a:t>Returns an iterator referencing the first entry not less than </a:t>
                      </a:r>
                      <a:r>
                        <a:rPr>
                          <a:latin typeface="Arial Monospaced MT Std"/>
                          <a:ea typeface="Arial Monospaced MT Std"/>
                          <a:cs typeface="Arial Monospaced MT Std"/>
                          <a:sym typeface="Arial Monospaced MT Std"/>
                        </a:rPr>
                        <a:t>item</a:t>
                      </a:r>
                      <a:r>
                        <a:t>.</a:t>
                      </a:r>
                    </a:p>
                  </a:txBody>
                  <a:tcPr marL="0" marR="67310" marT="101600" marB="101600" anchor="ctr" horzOverflow="overflow">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defTabSz="457200">
                        <a:defRPr sz="2700">
                          <a:latin typeface="Times Roman"/>
                          <a:ea typeface="Times Roman"/>
                          <a:cs typeface="Times Roman"/>
                          <a:sym typeface="Times Roman"/>
                        </a:defRPr>
                      </a:pPr>
                      <a:r>
                        <a:t>O(log </a:t>
                      </a:r>
                      <a:r>
                        <a:rPr i="1"/>
                        <a:t>n</a:t>
                      </a:r>
                      <a:r>
                        <a:t>)</a:t>
                      </a:r>
                    </a:p>
                  </a:txBody>
                  <a:tcPr marL="0" marR="67310" marT="101600" marB="101600" anchor="ctr" horzOverflow="overflow">
                    <a:lnR w="38100">
                      <a:solidFill>
                        <a:srgbClr val="B8B8B8"/>
                      </a:solidFill>
                      <a:miter lim="400000"/>
                    </a:lnR>
                    <a:lnT w="38100" cap="rnd">
                      <a:solidFill>
                        <a:srgbClr val="B8B8B8"/>
                      </a:solidFill>
                      <a:custDash>
                        <a:ds d="100000" sp="200000"/>
                      </a:custDash>
                    </a:lnT>
                    <a:lnB w="38100" cap="rnd">
                      <a:solidFill>
                        <a:srgbClr val="B8B8B8"/>
                      </a:solidFill>
                      <a:custDash>
                        <a:ds d="100000" sp="200000"/>
                      </a:custDash>
                    </a:lnB>
                  </a:tcPr>
                </a:tc>
                <a:extLst>
                  <a:ext uri="{0D108BD9-81ED-4DB2-BD59-A6C34878D82A}">
                    <a16:rowId xmlns:a16="http://schemas.microsoft.com/office/drawing/2014/main" val="10008"/>
                  </a:ext>
                </a:extLst>
              </a:tr>
              <a:tr h="570524">
                <a:tc>
                  <a:txBody>
                    <a:bodyPr/>
                    <a:lstStyle/>
                    <a:p>
                      <a:pPr marL="406400" indent="-304800" algn="l" defTabSz="457200">
                        <a:defRPr sz="2700">
                          <a:latin typeface="Arial Monospaced MT Std"/>
                          <a:ea typeface="Arial Monospaced MT Std"/>
                          <a:cs typeface="Arial Monospaced MT Std"/>
                          <a:sym typeface="Arial Monospaced MT Std"/>
                        </a:defRPr>
                      </a:pPr>
                      <a:r>
                        <a:t>iterator </a:t>
                      </a:r>
                      <a:r>
                        <a:rPr>
                          <a:solidFill>
                            <a:srgbClr val="804EB7"/>
                          </a:solidFill>
                        </a:rPr>
                        <a:t>upper_bound</a:t>
                      </a:r>
                      <a:r>
                        <a:t>(value_type&amp; item)</a:t>
                      </a:r>
                    </a:p>
                  </a:txBody>
                  <a:tcPr marL="101600" marR="67310" marT="101600" marB="101600" anchor="ctr" horzOverflow="overflow">
                    <a:lnL w="38100">
                      <a:solidFill>
                        <a:srgbClr val="000000"/>
                      </a:solidFill>
                      <a:miter lim="400000"/>
                    </a:lnL>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algn="l" defTabSz="457200">
                        <a:defRPr sz="2800">
                          <a:latin typeface="Times Roman"/>
                          <a:ea typeface="Times Roman"/>
                          <a:cs typeface="Times Roman"/>
                          <a:sym typeface="Times Roman"/>
                        </a:defRPr>
                      </a:pPr>
                      <a:r>
                        <a:t>Returns an iterator referencing the first entry greater than </a:t>
                      </a:r>
                      <a:r>
                        <a:rPr>
                          <a:latin typeface="Arial Monospaced MT Std"/>
                          <a:ea typeface="Arial Monospaced MT Std"/>
                          <a:cs typeface="Arial Monospaced MT Std"/>
                          <a:sym typeface="Arial Monospaced MT Std"/>
                        </a:rPr>
                        <a:t>item</a:t>
                      </a:r>
                      <a:r>
                        <a:t>.</a:t>
                      </a:r>
                    </a:p>
                  </a:txBody>
                  <a:tcPr marL="0" marR="67310" marT="101600" marB="101600" anchor="ctr" horzOverflow="overflow">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defTabSz="457200">
                        <a:defRPr sz="2700">
                          <a:latin typeface="Times Roman"/>
                          <a:ea typeface="Times Roman"/>
                          <a:cs typeface="Times Roman"/>
                          <a:sym typeface="Times Roman"/>
                        </a:defRPr>
                      </a:pPr>
                      <a:r>
                        <a:t>O(log </a:t>
                      </a:r>
                      <a:r>
                        <a:rPr i="1"/>
                        <a:t>n</a:t>
                      </a:r>
                      <a:r>
                        <a:t>)</a:t>
                      </a:r>
                    </a:p>
                  </a:txBody>
                  <a:tcPr marL="0" marR="67310" marT="101600" marB="101600" anchor="ctr" horzOverflow="overflow">
                    <a:lnR w="38100">
                      <a:solidFill>
                        <a:srgbClr val="B8B8B8"/>
                      </a:solidFill>
                      <a:miter lim="400000"/>
                    </a:lnR>
                    <a:lnT w="38100" cap="rnd">
                      <a:solidFill>
                        <a:srgbClr val="B8B8B8"/>
                      </a:solidFill>
                      <a:custDash>
                        <a:ds d="100000" sp="200000"/>
                      </a:custDash>
                    </a:lnT>
                    <a:lnB w="38100" cap="rnd">
                      <a:solidFill>
                        <a:srgbClr val="B8B8B8"/>
                      </a:solidFill>
                      <a:custDash>
                        <a:ds d="100000" sp="200000"/>
                      </a:custDash>
                    </a:lnB>
                  </a:tcPr>
                </a:tc>
                <a:extLst>
                  <a:ext uri="{0D108BD9-81ED-4DB2-BD59-A6C34878D82A}">
                    <a16:rowId xmlns:a16="http://schemas.microsoft.com/office/drawing/2014/main" val="10009"/>
                  </a:ext>
                </a:extLst>
              </a:tr>
              <a:tr h="566254">
                <a:tc>
                  <a:txBody>
                    <a:bodyPr/>
                    <a:lstStyle/>
                    <a:p>
                      <a:pPr marL="406400" indent="-304800" algn="l" defTabSz="457200">
                        <a:defRPr sz="2700">
                          <a:latin typeface="Arial Monospaced MT Std"/>
                          <a:ea typeface="Arial Monospaced MT Std"/>
                          <a:cs typeface="Arial Monospaced MT Std"/>
                          <a:sym typeface="Arial Monospaced MT Std"/>
                        </a:defRPr>
                      </a:pPr>
                      <a:r>
                        <a:t>iterator </a:t>
                      </a:r>
                      <a:r>
                        <a:rPr>
                          <a:solidFill>
                            <a:srgbClr val="804EB7"/>
                          </a:solidFill>
                        </a:rPr>
                        <a:t>begin</a:t>
                      </a:r>
                      <a:r>
                        <a:t>()</a:t>
                      </a:r>
                    </a:p>
                  </a:txBody>
                  <a:tcPr marL="101600" marR="67310" marT="101600" marB="101600" anchor="ctr" horzOverflow="overflow">
                    <a:lnL w="38100">
                      <a:solidFill>
                        <a:srgbClr val="000000"/>
                      </a:solidFill>
                      <a:miter lim="400000"/>
                    </a:lnL>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algn="l" defTabSz="457200">
                        <a:defRPr sz="1800"/>
                      </a:pPr>
                      <a:r>
                        <a:rPr sz="2800">
                          <a:latin typeface="Times Roman"/>
                          <a:ea typeface="Times Roman"/>
                          <a:cs typeface="Times Roman"/>
                          <a:sym typeface="Times Roman"/>
                        </a:rPr>
                        <a:t>Returns an iterator that begins at the first element of the container.</a:t>
                      </a:r>
                    </a:p>
                  </a:txBody>
                  <a:tcPr marL="0" marR="67310" marT="101600" marB="101600" anchor="ctr" horzOverflow="overflow">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defTabSz="457200">
                        <a:defRPr sz="1800"/>
                      </a:pPr>
                      <a:r>
                        <a:rPr sz="2700">
                          <a:latin typeface="Times Roman"/>
                          <a:ea typeface="Times Roman"/>
                          <a:cs typeface="Times Roman"/>
                          <a:sym typeface="Times Roman"/>
                        </a:rPr>
                        <a:t>O(1)</a:t>
                      </a:r>
                    </a:p>
                  </a:txBody>
                  <a:tcPr marL="0" marR="67310" marT="101600" marB="101600" anchor="ctr" horzOverflow="overflow">
                    <a:lnR w="38100">
                      <a:solidFill>
                        <a:srgbClr val="B8B8B8"/>
                      </a:solidFill>
                      <a:miter lim="400000"/>
                    </a:lnR>
                    <a:lnT w="38100" cap="rnd">
                      <a:solidFill>
                        <a:srgbClr val="B8B8B8"/>
                      </a:solidFill>
                      <a:custDash>
                        <a:ds d="100000" sp="200000"/>
                      </a:custDash>
                    </a:lnT>
                    <a:lnB w="38100" cap="rnd">
                      <a:solidFill>
                        <a:srgbClr val="B8B8B8"/>
                      </a:solidFill>
                      <a:custDash>
                        <a:ds d="100000" sp="200000"/>
                      </a:custDash>
                    </a:lnB>
                  </a:tcPr>
                </a:tc>
                <a:extLst>
                  <a:ext uri="{0D108BD9-81ED-4DB2-BD59-A6C34878D82A}">
                    <a16:rowId xmlns:a16="http://schemas.microsoft.com/office/drawing/2014/main" val="10010"/>
                  </a:ext>
                </a:extLst>
              </a:tr>
              <a:tr h="566254">
                <a:tc>
                  <a:txBody>
                    <a:bodyPr/>
                    <a:lstStyle/>
                    <a:p>
                      <a:pPr marL="406400" indent="-304800" algn="l" defTabSz="457200">
                        <a:defRPr sz="2700">
                          <a:latin typeface="Arial Monospaced MT Std"/>
                          <a:ea typeface="Arial Monospaced MT Std"/>
                          <a:cs typeface="Arial Monospaced MT Std"/>
                          <a:sym typeface="Arial Monospaced MT Std"/>
                        </a:defRPr>
                      </a:pPr>
                      <a:r>
                        <a:t>iterator </a:t>
                      </a:r>
                      <a:r>
                        <a:rPr>
                          <a:solidFill>
                            <a:srgbClr val="804EB7"/>
                          </a:solidFill>
                        </a:rPr>
                        <a:t>end</a:t>
                      </a:r>
                      <a:r>
                        <a:t>()</a:t>
                      </a:r>
                    </a:p>
                  </a:txBody>
                  <a:tcPr marL="101600" marR="67310" marT="101600" marB="101600" anchor="ctr" horzOverflow="overflow">
                    <a:lnL w="38100">
                      <a:solidFill>
                        <a:srgbClr val="000000"/>
                      </a:solidFill>
                      <a:miter lim="400000"/>
                    </a:lnL>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algn="l" defTabSz="457200">
                        <a:defRPr sz="1800"/>
                      </a:pPr>
                      <a:r>
                        <a:rPr sz="2800">
                          <a:latin typeface="Times Roman"/>
                          <a:ea typeface="Times Roman"/>
                          <a:cs typeface="Times Roman"/>
                          <a:sym typeface="Times Roman"/>
                        </a:rPr>
                        <a:t>Returns an iterator that begins at the last element of the container.</a:t>
                      </a:r>
                    </a:p>
                  </a:txBody>
                  <a:tcPr marL="0" marR="67310" marT="101600" marB="101600" anchor="ctr" horzOverflow="overflow">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defTabSz="457200">
                        <a:defRPr sz="1800"/>
                      </a:pPr>
                      <a:r>
                        <a:rPr sz="2700">
                          <a:latin typeface="Times Roman"/>
                          <a:ea typeface="Times Roman"/>
                          <a:cs typeface="Times Roman"/>
                          <a:sym typeface="Times Roman"/>
                        </a:rPr>
                        <a:t>O(1)</a:t>
                      </a:r>
                    </a:p>
                  </a:txBody>
                  <a:tcPr marL="0" marR="67310" marT="101600" marB="101600" anchor="ctr" horzOverflow="overflow">
                    <a:lnR w="38100">
                      <a:solidFill>
                        <a:srgbClr val="B8B8B8"/>
                      </a:solidFill>
                      <a:miter lim="400000"/>
                    </a:lnR>
                    <a:lnT w="38100" cap="rnd">
                      <a:solidFill>
                        <a:srgbClr val="B8B8B8"/>
                      </a:solidFill>
                      <a:custDash>
                        <a:ds d="100000" sp="200000"/>
                      </a:custDash>
                    </a:lnT>
                    <a:lnB w="38100" cap="rnd">
                      <a:solidFill>
                        <a:srgbClr val="B8B8B8"/>
                      </a:solidFill>
                      <a:custDash>
                        <a:ds d="100000" sp="200000"/>
                      </a:custDash>
                    </a:lnB>
                  </a:tcPr>
                </a:tc>
                <a:extLst>
                  <a:ext uri="{0D108BD9-81ED-4DB2-BD59-A6C34878D82A}">
                    <a16:rowId xmlns:a16="http://schemas.microsoft.com/office/drawing/2014/main" val="10011"/>
                  </a:ext>
                </a:extLst>
              </a:tr>
              <a:tr h="916850">
                <a:tc>
                  <a:txBody>
                    <a:bodyPr/>
                    <a:lstStyle/>
                    <a:p>
                      <a:pPr marL="406400" indent="-304800" algn="l" defTabSz="457200">
                        <a:defRPr sz="2700">
                          <a:latin typeface="Arial Monospaced MT Std"/>
                          <a:ea typeface="Arial Monospaced MT Std"/>
                          <a:cs typeface="Arial Monospaced MT Std"/>
                          <a:sym typeface="Arial Monospaced MT Std"/>
                        </a:defRPr>
                      </a:pPr>
                      <a:r>
                        <a:t>reverse_iterator </a:t>
                      </a:r>
                      <a:r>
                        <a:rPr>
                          <a:solidFill>
                            <a:srgbClr val="804EB7"/>
                          </a:solidFill>
                        </a:rPr>
                        <a:t>rbegin</a:t>
                      </a:r>
                      <a:r>
                        <a:t>()</a:t>
                      </a:r>
                    </a:p>
                  </a:txBody>
                  <a:tcPr marL="101600" marR="67310" marT="101600" marB="101600" anchor="ctr" horzOverflow="overflow">
                    <a:lnL w="38100">
                      <a:solidFill>
                        <a:srgbClr val="000000"/>
                      </a:solidFill>
                      <a:miter lim="400000"/>
                    </a:lnL>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algn="l" defTabSz="457200">
                        <a:defRPr sz="1800"/>
                      </a:pPr>
                      <a:r>
                        <a:rPr sz="2800">
                          <a:latin typeface="Times Roman"/>
                          <a:ea typeface="Times Roman"/>
                          <a:cs typeface="Times Roman"/>
                          <a:sym typeface="Times Roman"/>
                        </a:rPr>
                        <a:t>Returns a reverse iterator that begins at the last element of the container.</a:t>
                      </a:r>
                    </a:p>
                  </a:txBody>
                  <a:tcPr marL="0" marR="67310" marT="101600" marB="101600" anchor="ctr" horzOverflow="overflow">
                    <a:lnT w="38100" cap="rnd">
                      <a:solidFill>
                        <a:srgbClr val="B8B8B8"/>
                      </a:solidFill>
                      <a:custDash>
                        <a:ds d="100000" sp="200000"/>
                      </a:custDash>
                    </a:lnT>
                    <a:lnB w="38100" cap="rnd">
                      <a:solidFill>
                        <a:srgbClr val="B8B8B8"/>
                      </a:solidFill>
                      <a:custDash>
                        <a:ds d="100000" sp="200000"/>
                      </a:custDash>
                    </a:lnB>
                  </a:tcPr>
                </a:tc>
                <a:tc>
                  <a:txBody>
                    <a:bodyPr/>
                    <a:lstStyle/>
                    <a:p>
                      <a:pPr marL="406400" indent="-304800" defTabSz="457200">
                        <a:defRPr sz="1800"/>
                      </a:pPr>
                      <a:r>
                        <a:rPr sz="2700">
                          <a:latin typeface="Times Roman"/>
                          <a:ea typeface="Times Roman"/>
                          <a:cs typeface="Times Roman"/>
                          <a:sym typeface="Times Roman"/>
                        </a:rPr>
                        <a:t>O(1)</a:t>
                      </a:r>
                    </a:p>
                  </a:txBody>
                  <a:tcPr marL="0" marR="67310" marT="101600" marB="101600" anchor="ctr" horzOverflow="overflow">
                    <a:lnR w="38100">
                      <a:solidFill>
                        <a:srgbClr val="B8B8B8"/>
                      </a:solidFill>
                      <a:miter lim="400000"/>
                    </a:lnR>
                    <a:lnT w="38100" cap="rnd">
                      <a:solidFill>
                        <a:srgbClr val="B8B8B8"/>
                      </a:solidFill>
                      <a:custDash>
                        <a:ds d="100000" sp="200000"/>
                      </a:custDash>
                    </a:lnT>
                    <a:lnB w="38100" cap="rnd">
                      <a:solidFill>
                        <a:srgbClr val="B8B8B8"/>
                      </a:solidFill>
                      <a:custDash>
                        <a:ds d="100000" sp="200000"/>
                      </a:custDash>
                    </a:lnB>
                  </a:tcPr>
                </a:tc>
                <a:extLst>
                  <a:ext uri="{0D108BD9-81ED-4DB2-BD59-A6C34878D82A}">
                    <a16:rowId xmlns:a16="http://schemas.microsoft.com/office/drawing/2014/main" val="10012"/>
                  </a:ext>
                </a:extLst>
              </a:tr>
              <a:tr h="570820">
                <a:tc>
                  <a:txBody>
                    <a:bodyPr/>
                    <a:lstStyle/>
                    <a:p>
                      <a:pPr marL="406400" indent="-304800" algn="l" defTabSz="457200">
                        <a:defRPr sz="2700">
                          <a:latin typeface="Arial Monospaced MT Std"/>
                          <a:ea typeface="Arial Monospaced MT Std"/>
                          <a:cs typeface="Arial Monospaced MT Std"/>
                          <a:sym typeface="Arial Monospaced MT Std"/>
                        </a:defRPr>
                      </a:pPr>
                      <a:r>
                        <a:t>reverse_iterator </a:t>
                      </a:r>
                      <a:r>
                        <a:rPr>
                          <a:solidFill>
                            <a:srgbClr val="804EB7"/>
                          </a:solidFill>
                        </a:rPr>
                        <a:t>rend</a:t>
                      </a:r>
                      <a:r>
                        <a:t>()</a:t>
                      </a:r>
                    </a:p>
                  </a:txBody>
                  <a:tcPr marL="101600" marR="67310" marT="101600" marB="101600" anchor="ctr" horzOverflow="overflow">
                    <a:lnL w="38100">
                      <a:solidFill>
                        <a:srgbClr val="000000"/>
                      </a:solidFill>
                      <a:miter lim="400000"/>
                    </a:lnL>
                    <a:lnT w="38100" cap="rnd">
                      <a:solidFill>
                        <a:srgbClr val="B8B8B8"/>
                      </a:solidFill>
                      <a:custDash>
                        <a:ds d="100000" sp="200000"/>
                      </a:custDash>
                    </a:lnT>
                    <a:lnB w="38100">
                      <a:solidFill>
                        <a:srgbClr val="000000"/>
                      </a:solidFill>
                      <a:miter lim="400000"/>
                    </a:lnB>
                  </a:tcPr>
                </a:tc>
                <a:tc>
                  <a:txBody>
                    <a:bodyPr/>
                    <a:lstStyle/>
                    <a:p>
                      <a:pPr marL="406400" indent="-304800" algn="l" defTabSz="457200">
                        <a:defRPr sz="1800"/>
                      </a:pPr>
                      <a:r>
                        <a:rPr sz="2800">
                          <a:latin typeface="Times Roman"/>
                          <a:ea typeface="Times Roman"/>
                          <a:cs typeface="Times Roman"/>
                          <a:sym typeface="Times Roman"/>
                        </a:rPr>
                        <a:t>Returns a reverse iterator that begins at the first element of the container.</a:t>
                      </a:r>
                    </a:p>
                  </a:txBody>
                  <a:tcPr marL="0" marR="67310" marT="101600" marB="101600" anchor="ctr" horzOverflow="overflow">
                    <a:lnT w="38100" cap="rnd">
                      <a:solidFill>
                        <a:srgbClr val="B8B8B8"/>
                      </a:solidFill>
                      <a:custDash>
                        <a:ds d="100000" sp="200000"/>
                      </a:custDash>
                    </a:lnT>
                    <a:lnB w="38100">
                      <a:solidFill>
                        <a:srgbClr val="000000"/>
                      </a:solidFill>
                      <a:miter lim="400000"/>
                    </a:lnB>
                  </a:tcPr>
                </a:tc>
                <a:tc>
                  <a:txBody>
                    <a:bodyPr/>
                    <a:lstStyle/>
                    <a:p>
                      <a:pPr marL="406400" indent="-304800" defTabSz="457200">
                        <a:defRPr sz="1800"/>
                      </a:pPr>
                      <a:r>
                        <a:rPr sz="2700" dirty="0">
                          <a:latin typeface="Times Roman"/>
                          <a:ea typeface="Times Roman"/>
                          <a:cs typeface="Times Roman"/>
                          <a:sym typeface="Times Roman"/>
                        </a:rPr>
                        <a:t>O(1)</a:t>
                      </a:r>
                    </a:p>
                  </a:txBody>
                  <a:tcPr marL="0" marR="67310" marT="101600" marB="101600" anchor="ctr" horzOverflow="overflow">
                    <a:lnR w="38100">
                      <a:solidFill>
                        <a:srgbClr val="B8B8B8"/>
                      </a:solidFill>
                      <a:miter lim="400000"/>
                    </a:lnR>
                    <a:lnT w="38100" cap="rnd">
                      <a:solidFill>
                        <a:srgbClr val="B8B8B8"/>
                      </a:solidFill>
                      <a:custDash>
                        <a:ds d="100000" sp="200000"/>
                      </a:custDash>
                    </a:lnT>
                    <a:lnB w="38100">
                      <a:solidFill>
                        <a:srgbClr val="000000"/>
                      </a:solidFill>
                      <a:miter lim="400000"/>
                    </a:lnB>
                  </a:tcPr>
                </a:tc>
                <a:extLst>
                  <a:ext uri="{0D108BD9-81ED-4DB2-BD59-A6C34878D82A}">
                    <a16:rowId xmlns:a16="http://schemas.microsoft.com/office/drawing/2014/main" val="10013"/>
                  </a:ext>
                </a:extLst>
              </a:tr>
            </a:tbl>
          </a:graphicData>
        </a:graphic>
      </p:graphicFrame>
      <p:sp>
        <p:nvSpPr>
          <p:cNvPr id="95" name="Associative Containers"/>
          <p:cNvSpPr txBox="1">
            <a:spLocks noGrp="1"/>
          </p:cNvSpPr>
          <p:nvPr>
            <p:ph type="title"/>
          </p:nvPr>
        </p:nvSpPr>
        <p:spPr>
          <a:xfrm>
            <a:off x="777378" y="0"/>
            <a:ext cx="21168222" cy="2095500"/>
          </a:xfrm>
          <a:prstGeom prst="rect">
            <a:avLst/>
          </a:prstGeom>
        </p:spPr>
        <p:txBody>
          <a:bodyPr/>
          <a:lstStyle/>
          <a:p>
            <a:r>
              <a:t>Associative Containers</a:t>
            </a:r>
          </a:p>
        </p:txBody>
      </p:sp>
      <p:grpSp>
        <p:nvGrpSpPr>
          <p:cNvPr id="98" name="Group"/>
          <p:cNvGrpSpPr/>
          <p:nvPr/>
        </p:nvGrpSpPr>
        <p:grpSpPr>
          <a:xfrm>
            <a:off x="18141573" y="122950"/>
            <a:ext cx="5562601" cy="3462703"/>
            <a:chOff x="0" y="0"/>
            <a:chExt cx="5562600" cy="3462702"/>
          </a:xfrm>
        </p:grpSpPr>
        <p:sp>
          <p:nvSpPr>
            <p:cNvPr id="96" name="Rounded Rectangle"/>
            <p:cNvSpPr/>
            <p:nvPr/>
          </p:nvSpPr>
          <p:spPr>
            <a:xfrm>
              <a:off x="0" y="14652"/>
              <a:ext cx="5562600" cy="3448051"/>
            </a:xfrm>
            <a:prstGeom prst="roundRect">
              <a:avLst>
                <a:gd name="adj" fmla="val 8287"/>
              </a:avLst>
            </a:prstGeom>
            <a:gradFill flip="none" rotWithShape="1">
              <a:gsLst>
                <a:gs pos="0">
                  <a:srgbClr val="FFFFFF"/>
                </a:gs>
                <a:gs pos="100000">
                  <a:srgbClr val="D1EBFE"/>
                </a:gs>
              </a:gsLst>
              <a:path path="shape">
                <a:fillToRect l="50000" t="50000" r="50000" b="50000"/>
              </a:path>
            </a:gradFill>
            <a:ln w="38100" cap="flat">
              <a:solidFill>
                <a:srgbClr val="000000"/>
              </a:solidFill>
              <a:prstDash val="solid"/>
              <a:miter lim="400000"/>
            </a:ln>
            <a:effectLst>
              <a:outerShdw blurRad="546100" dir="3060000" rotWithShape="0">
                <a:srgbClr val="000000"/>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97" name="set…"/>
            <p:cNvSpPr/>
            <p:nvPr/>
          </p:nvSpPr>
          <p:spPr>
            <a:xfrm>
              <a:off x="26137" y="0"/>
              <a:ext cx="5334001" cy="333375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p>
              <a:pPr defTabSz="685800">
                <a:defRPr sz="4000" b="1">
                  <a:latin typeface="Times New Roman"/>
                  <a:ea typeface="Times New Roman"/>
                  <a:cs typeface="Times New Roman"/>
                  <a:sym typeface="Times New Roman"/>
                </a:defRPr>
              </a:pPr>
              <a:r>
                <a:rPr sz="3600" dirty="0">
                  <a:latin typeface="Courier New"/>
                  <a:ea typeface="Courier New"/>
                  <a:cs typeface="Courier New"/>
                  <a:sym typeface="Courier New"/>
                </a:rPr>
                <a:t>set</a:t>
              </a:r>
            </a:p>
            <a:p>
              <a:pPr defTabSz="685800">
                <a:defRPr sz="4000" b="1">
                  <a:latin typeface="Times New Roman"/>
                  <a:ea typeface="Times New Roman"/>
                  <a:cs typeface="Times New Roman"/>
                  <a:sym typeface="Times New Roman"/>
                </a:defRPr>
              </a:pPr>
              <a:r>
                <a:rPr sz="3600" dirty="0">
                  <a:latin typeface="Courier New"/>
                  <a:ea typeface="Courier New"/>
                  <a:cs typeface="Courier New"/>
                  <a:sym typeface="Courier New"/>
                </a:rPr>
                <a:t>map</a:t>
              </a:r>
            </a:p>
            <a:p>
              <a:pPr defTabSz="685800">
                <a:defRPr sz="4000" b="1">
                  <a:latin typeface="Times New Roman"/>
                  <a:ea typeface="Times New Roman"/>
                  <a:cs typeface="Times New Roman"/>
                  <a:sym typeface="Times New Roman"/>
                </a:defRPr>
              </a:pPr>
              <a:r>
                <a:rPr sz="3600" dirty="0">
                  <a:latin typeface="Courier New"/>
                  <a:ea typeface="Courier New"/>
                  <a:cs typeface="Courier New"/>
                  <a:sym typeface="Courier New"/>
                </a:rPr>
                <a:t>multiset</a:t>
              </a:r>
            </a:p>
            <a:p>
              <a:pPr defTabSz="685800">
                <a:defRPr sz="4000" b="1">
                  <a:latin typeface="Times New Roman"/>
                  <a:ea typeface="Times New Roman"/>
                  <a:cs typeface="Times New Roman"/>
                  <a:sym typeface="Times New Roman"/>
                </a:defRPr>
              </a:pPr>
              <a:r>
                <a:rPr sz="3600" dirty="0">
                  <a:latin typeface="Courier New"/>
                  <a:ea typeface="Courier New"/>
                  <a:cs typeface="Courier New"/>
                  <a:sym typeface="Courier New"/>
                </a:rPr>
                <a:t>multimap</a:t>
              </a:r>
            </a:p>
            <a:p>
              <a:pPr defTabSz="685800">
                <a:defRPr sz="4000" b="1">
                  <a:latin typeface="Times New Roman"/>
                  <a:ea typeface="Times New Roman"/>
                  <a:cs typeface="Times New Roman"/>
                  <a:sym typeface="Times New Roman"/>
                </a:defRPr>
              </a:pPr>
              <a:r>
                <a:rPr sz="3600" dirty="0" err="1">
                  <a:latin typeface="Courier New"/>
                  <a:ea typeface="Courier New"/>
                  <a:cs typeface="Courier New"/>
                  <a:sym typeface="Courier New"/>
                </a:rPr>
                <a:t>unordered_multiset</a:t>
              </a:r>
              <a:endParaRPr sz="3600" dirty="0">
                <a:latin typeface="Courier New"/>
                <a:ea typeface="Courier New"/>
                <a:cs typeface="Courier New"/>
                <a:sym typeface="Courier New"/>
              </a:endParaRPr>
            </a:p>
            <a:p>
              <a:pPr defTabSz="685800">
                <a:defRPr sz="4000" b="1">
                  <a:latin typeface="Times New Roman"/>
                  <a:ea typeface="Times New Roman"/>
                  <a:cs typeface="Times New Roman"/>
                  <a:sym typeface="Times New Roman"/>
                </a:defRPr>
              </a:pPr>
              <a:r>
                <a:rPr sz="3600" dirty="0" err="1">
                  <a:latin typeface="Courier New"/>
                  <a:ea typeface="Courier New"/>
                  <a:cs typeface="Courier New"/>
                  <a:sym typeface="Courier New"/>
                </a:rPr>
                <a:t>unordered_mulimap</a:t>
              </a:r>
              <a:endParaRPr sz="3600" dirty="0">
                <a:latin typeface="Courier New"/>
                <a:ea typeface="Courier New"/>
                <a:cs typeface="Courier New"/>
                <a:sym typeface="Courier New"/>
              </a:endParaRPr>
            </a:p>
          </p:txBody>
        </p:sp>
      </p:grpSp>
    </p:spTree>
  </p:cSld>
  <p:clrMapOvr>
    <a:masterClrMapping/>
  </p:clrMapOvr>
  <mc:AlternateContent xmlns:mc="http://schemas.openxmlformats.org/markup-compatibility/2006" xmlns:p14="http://schemas.microsoft.com/office/powerpoint/2010/main">
    <mc:Choice Requires="p14">
      <p:transition spd="slow" p14:dur="800">
        <p:push/>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1" nodeType="afterEffect">
                                  <p:stCondLst>
                                    <p:cond delay="0"/>
                                  </p:stCondLst>
                                  <p:iterate>
                                    <p:tmAbs val="0"/>
                                  </p:iterate>
                                  <p:childTnLst>
                                    <p:set>
                                      <p:cBhvr>
                                        <p:cTn id="6" fill="hold"/>
                                        <p:tgtEl>
                                          <p:spTgt spid="95"/>
                                        </p:tgtEl>
                                        <p:attrNameLst>
                                          <p:attrName>style.visibility</p:attrName>
                                        </p:attrNameLst>
                                      </p:cBhvr>
                                      <p:to>
                                        <p:strVal val="visible"/>
                                      </p:to>
                                    </p:set>
                                    <p:anim calcmode="lin" valueType="num">
                                      <p:cBhvr>
                                        <p:cTn id="7" dur="750" fill="hold"/>
                                        <p:tgtEl>
                                          <p:spTgt spid="95"/>
                                        </p:tgtEl>
                                        <p:attrNameLst>
                                          <p:attrName>ppt_w</p:attrName>
                                        </p:attrNameLst>
                                      </p:cBhvr>
                                      <p:tavLst>
                                        <p:tav tm="0">
                                          <p:val>
                                            <p:strVal val="4*#ppt_w"/>
                                          </p:val>
                                        </p:tav>
                                        <p:tav tm="100000">
                                          <p:val>
                                            <p:strVal val="#ppt_w"/>
                                          </p:val>
                                        </p:tav>
                                      </p:tavLst>
                                    </p:anim>
                                    <p:anim calcmode="lin" valueType="num">
                                      <p:cBhvr>
                                        <p:cTn id="8" dur="750" fill="hold"/>
                                        <p:tgtEl>
                                          <p:spTgt spid="95"/>
                                        </p:tgtEl>
                                        <p:attrNameLst>
                                          <p:attrName>ppt_h</p:attrName>
                                        </p:attrNameLst>
                                      </p:cBhvr>
                                      <p:tavLst>
                                        <p:tav tm="0">
                                          <p:val>
                                            <p:strVal val="4*#ppt_h"/>
                                          </p:val>
                                        </p:tav>
                                        <p:tav tm="100000">
                                          <p:val>
                                            <p:strVal val="#ppt_h"/>
                                          </p:val>
                                        </p:tav>
                                      </p:tavLst>
                                    </p:anim>
                                  </p:childTnLst>
                                </p:cTn>
                              </p:par>
                            </p:childTnLst>
                          </p:cTn>
                        </p:par>
                        <p:par>
                          <p:cTn id="9" fill="hold">
                            <p:stCondLst>
                              <p:cond delay="750"/>
                            </p:stCondLst>
                            <p:childTnLst>
                              <p:par>
                                <p:cTn id="10" presetID="23" presetClass="entr" presetSubtype="16" fill="hold" grpId="2" nodeType="afterEffect">
                                  <p:stCondLst>
                                    <p:cond delay="0"/>
                                  </p:stCondLst>
                                  <p:iterate>
                                    <p:tmAbs val="0"/>
                                  </p:iterate>
                                  <p:childTnLst>
                                    <p:set>
                                      <p:cBhvr>
                                        <p:cTn id="11" fill="hold"/>
                                        <p:tgtEl>
                                          <p:spTgt spid="98"/>
                                        </p:tgtEl>
                                        <p:attrNameLst>
                                          <p:attrName>style.visibility</p:attrName>
                                        </p:attrNameLst>
                                      </p:cBhvr>
                                      <p:to>
                                        <p:strVal val="visible"/>
                                      </p:to>
                                    </p:set>
                                    <p:anim calcmode="lin" valueType="num">
                                      <p:cBhvr>
                                        <p:cTn id="12" dur="500" fill="hold"/>
                                        <p:tgtEl>
                                          <p:spTgt spid="98"/>
                                        </p:tgtEl>
                                        <p:attrNameLst>
                                          <p:attrName>ppt_w</p:attrName>
                                        </p:attrNameLst>
                                      </p:cBhvr>
                                      <p:tavLst>
                                        <p:tav tm="0">
                                          <p:val>
                                            <p:fltVal val="0"/>
                                          </p:val>
                                        </p:tav>
                                        <p:tav tm="100000">
                                          <p:val>
                                            <p:strVal val="#ppt_w"/>
                                          </p:val>
                                        </p:tav>
                                      </p:tavLst>
                                    </p:anim>
                                    <p:anim calcmode="lin" valueType="num">
                                      <p:cBhvr>
                                        <p:cTn id="13" dur="500" fill="hold"/>
                                        <p:tgtEl>
                                          <p:spTgt spid="9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1" animBg="1" advAuto="0"/>
      <p:bldP spid="98" grpId="2"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he C++ Standard Library"/>
          <p:cNvSpPr txBox="1">
            <a:spLocks noGrp="1"/>
          </p:cNvSpPr>
          <p:nvPr>
            <p:ph type="title"/>
          </p:nvPr>
        </p:nvSpPr>
        <p:spPr>
          <a:prstGeom prst="rect">
            <a:avLst/>
          </a:prstGeom>
        </p:spPr>
        <p:txBody>
          <a:bodyPr/>
          <a:lstStyle/>
          <a:p>
            <a:r>
              <a:t>The C++ Standard Library</a:t>
            </a:r>
          </a:p>
        </p:txBody>
      </p:sp>
      <p:sp>
        <p:nvSpPr>
          <p:cNvPr id="40" name="Library of comprised of components required in the C++ language…"/>
          <p:cNvSpPr txBox="1">
            <a:spLocks noGrp="1"/>
          </p:cNvSpPr>
          <p:nvPr>
            <p:ph type="body" idx="1"/>
          </p:nvPr>
        </p:nvSpPr>
        <p:spPr>
          <a:prstGeom prst="rect">
            <a:avLst/>
          </a:prstGeom>
        </p:spPr>
        <p:txBody>
          <a:bodyPr/>
          <a:lstStyle/>
          <a:p>
            <a:pPr>
              <a:spcBef>
                <a:spcPts val="3800"/>
              </a:spcBef>
              <a:buBlip>
                <a:blip r:embed="rId3"/>
              </a:buBlip>
            </a:pPr>
            <a:r>
              <a:t>Library of comprised of components required in the C++ language</a:t>
            </a:r>
          </a:p>
          <a:p>
            <a:pPr marL="2461846" lvl="5" indent="-556846">
              <a:spcBef>
                <a:spcPts val="3800"/>
              </a:spcBef>
              <a:buBlip>
                <a:blip r:embed="rId3"/>
              </a:buBlip>
              <a:defRPr sz="4800" b="0"/>
            </a:pPr>
            <a:r>
              <a:t>containers that implement many of the more commonly used ADTs</a:t>
            </a:r>
          </a:p>
          <a:p>
            <a:pPr marL="2461846" lvl="5" indent="-556846">
              <a:spcBef>
                <a:spcPts val="3800"/>
              </a:spcBef>
              <a:buBlip>
                <a:blip r:embed="rId3"/>
              </a:buBlip>
              <a:defRPr sz="4800" b="0"/>
            </a:pPr>
            <a:r>
              <a:t>algorithms for manipulating data in containers</a:t>
            </a:r>
          </a:p>
        </p:txBody>
      </p:sp>
    </p:spTree>
  </p:cSld>
  <p:clrMapOvr>
    <a:masterClrMapping/>
  </p:clrMapOvr>
  <mc:AlternateContent xmlns:mc="http://schemas.openxmlformats.org/markup-compatibility/2006" xmlns:p14="http://schemas.microsoft.com/office/powerpoint/2010/main">
    <mc:Choice Requires="p14">
      <p:transition spd="slow" p14:dur="800">
        <p:push/>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1" nodeType="afterEffect">
                                  <p:stCondLst>
                                    <p:cond delay="0"/>
                                  </p:stCondLst>
                                  <p:iterate>
                                    <p:tmAbs val="0"/>
                                  </p:iterate>
                                  <p:childTnLst>
                                    <p:set>
                                      <p:cBhvr>
                                        <p:cTn id="6" fill="hold"/>
                                        <p:tgtEl>
                                          <p:spTgt spid="39"/>
                                        </p:tgtEl>
                                        <p:attrNameLst>
                                          <p:attrName>style.visibility</p:attrName>
                                        </p:attrNameLst>
                                      </p:cBhvr>
                                      <p:to>
                                        <p:strVal val="visible"/>
                                      </p:to>
                                    </p:set>
                                    <p:anim calcmode="lin" valueType="num">
                                      <p:cBhvr>
                                        <p:cTn id="7" dur="750" fill="hold"/>
                                        <p:tgtEl>
                                          <p:spTgt spid="39"/>
                                        </p:tgtEl>
                                        <p:attrNameLst>
                                          <p:attrName>ppt_w</p:attrName>
                                        </p:attrNameLst>
                                      </p:cBhvr>
                                      <p:tavLst>
                                        <p:tav tm="0">
                                          <p:val>
                                            <p:strVal val="4*#ppt_w"/>
                                          </p:val>
                                        </p:tav>
                                        <p:tav tm="100000">
                                          <p:val>
                                            <p:strVal val="#ppt_w"/>
                                          </p:val>
                                        </p:tav>
                                      </p:tavLst>
                                    </p:anim>
                                    <p:anim calcmode="lin" valueType="num">
                                      <p:cBhvr>
                                        <p:cTn id="8" dur="750" fill="hold"/>
                                        <p:tgtEl>
                                          <p:spTgt spid="39"/>
                                        </p:tgtEl>
                                        <p:attrNameLst>
                                          <p:attrName>ppt_h</p:attrName>
                                        </p:attrNameLst>
                                      </p:cBhvr>
                                      <p:tavLst>
                                        <p:tav tm="0">
                                          <p:val>
                                            <p:strVal val="4*#ppt_h"/>
                                          </p:val>
                                        </p:tav>
                                        <p:tav tm="100000">
                                          <p:val>
                                            <p:strVal val="#ppt_h"/>
                                          </p:val>
                                        </p:tav>
                                      </p:tavLst>
                                    </p:anim>
                                  </p:childTnLst>
                                </p:cTn>
                              </p:par>
                            </p:childTnLst>
                          </p:cTn>
                        </p:par>
                        <p:par>
                          <p:cTn id="9" fill="hold">
                            <p:stCondLst>
                              <p:cond delay="750"/>
                            </p:stCondLst>
                            <p:childTnLst>
                              <p:par>
                                <p:cTn id="10" presetID="10" presetClass="entr" fill="hold" grpId="2" nodeType="afterEffect">
                                  <p:stCondLst>
                                    <p:cond delay="0"/>
                                  </p:stCondLst>
                                  <p:iterate>
                                    <p:tmAbs val="0"/>
                                  </p:iterate>
                                  <p:childTnLst>
                                    <p:set>
                                      <p:cBhvr>
                                        <p:cTn id="11" fill="hold"/>
                                        <p:tgtEl>
                                          <p:spTgt spid="40">
                                            <p:bg/>
                                          </p:spTgt>
                                        </p:tgtEl>
                                        <p:attrNameLst>
                                          <p:attrName>style.visibility</p:attrName>
                                        </p:attrNameLst>
                                      </p:cBhvr>
                                      <p:to>
                                        <p:strVal val="visible"/>
                                      </p:to>
                                    </p:set>
                                    <p:animEffect transition="in" filter="fade">
                                      <p:cBhvr>
                                        <p:cTn id="12" dur="1000"/>
                                        <p:tgtEl>
                                          <p:spTgt spid="40">
                                            <p:bg/>
                                          </p:spTgt>
                                        </p:tgtEl>
                                      </p:cBhvr>
                                    </p:animEffect>
                                  </p:childTnLst>
                                </p:cTn>
                              </p:par>
                              <p:par>
                                <p:cTn id="13" presetID="10" presetClass="entr" presetSubtype="0" fill="hold" grpId="2" nodeType="withEffect">
                                  <p:stCondLst>
                                    <p:cond delay="0"/>
                                  </p:stCondLst>
                                  <p:iterate>
                                    <p:tmAbs val="0"/>
                                  </p:iterate>
                                  <p:childTnLst>
                                    <p:set>
                                      <p:cBhvr>
                                        <p:cTn id="14" fill="hold"/>
                                        <p:tgtEl>
                                          <p:spTgt spid="40">
                                            <p:txEl>
                                              <p:pRg st="0" end="0"/>
                                            </p:txEl>
                                          </p:spTgt>
                                        </p:tgtEl>
                                        <p:attrNameLst>
                                          <p:attrName>style.visibility</p:attrName>
                                        </p:attrNameLst>
                                      </p:cBhvr>
                                      <p:to>
                                        <p:strVal val="visible"/>
                                      </p:to>
                                    </p:set>
                                    <p:animEffect transition="in" filter="fade">
                                      <p:cBhvr>
                                        <p:cTn id="15" dur="1000"/>
                                        <p:tgtEl>
                                          <p:spTgt spid="40">
                                            <p:txEl>
                                              <p:pRg st="0" end="0"/>
                                            </p:txEl>
                                          </p:spTgt>
                                        </p:tgtEl>
                                      </p:cBhvr>
                                    </p:animEffect>
                                  </p:childTnLst>
                                </p:cTn>
                              </p:par>
                              <p:par>
                                <p:cTn id="16" presetID="10" presetClass="entr" presetSubtype="0" fill="hold" grpId="2" nodeType="withEffect">
                                  <p:stCondLst>
                                    <p:cond delay="0"/>
                                  </p:stCondLst>
                                  <p:iterate>
                                    <p:tmAbs val="0"/>
                                  </p:iterate>
                                  <p:childTnLst>
                                    <p:set>
                                      <p:cBhvr>
                                        <p:cTn id="17" fill="hold"/>
                                        <p:tgtEl>
                                          <p:spTgt spid="40">
                                            <p:txEl>
                                              <p:pRg st="1" end="1"/>
                                            </p:txEl>
                                          </p:spTgt>
                                        </p:tgtEl>
                                        <p:attrNameLst>
                                          <p:attrName>style.visibility</p:attrName>
                                        </p:attrNameLst>
                                      </p:cBhvr>
                                      <p:to>
                                        <p:strVal val="visible"/>
                                      </p:to>
                                    </p:set>
                                    <p:animEffect transition="in" filter="fade">
                                      <p:cBhvr>
                                        <p:cTn id="18" dur="1000"/>
                                        <p:tgtEl>
                                          <p:spTgt spid="40">
                                            <p:txEl>
                                              <p:pRg st="1" end="1"/>
                                            </p:txEl>
                                          </p:spTgt>
                                        </p:tgtEl>
                                      </p:cBhvr>
                                    </p:animEffect>
                                  </p:childTnLst>
                                </p:cTn>
                              </p:par>
                              <p:par>
                                <p:cTn id="19" presetID="10" presetClass="entr" presetSubtype="0" fill="hold" grpId="2" nodeType="withEffect">
                                  <p:stCondLst>
                                    <p:cond delay="0"/>
                                  </p:stCondLst>
                                  <p:iterate>
                                    <p:tmAbs val="0"/>
                                  </p:iterate>
                                  <p:childTnLst>
                                    <p:set>
                                      <p:cBhvr>
                                        <p:cTn id="20" fill="hold"/>
                                        <p:tgtEl>
                                          <p:spTgt spid="40">
                                            <p:txEl>
                                              <p:pRg st="2" end="2"/>
                                            </p:txEl>
                                          </p:spTgt>
                                        </p:tgtEl>
                                        <p:attrNameLst>
                                          <p:attrName>style.visibility</p:attrName>
                                        </p:attrNameLst>
                                      </p:cBhvr>
                                      <p:to>
                                        <p:strVal val="visible"/>
                                      </p:to>
                                    </p:set>
                                    <p:animEffect transition="in" filter="fade">
                                      <p:cBhvr>
                                        <p:cTn id="21" dur="1000"/>
                                        <p:tgtEl>
                                          <p:spTgt spid="4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1" animBg="1" advAuto="0"/>
      <p:bldP spid="40" grpId="2" build="p"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Important categories of items"/>
          <p:cNvSpPr txBox="1">
            <a:spLocks noGrp="1"/>
          </p:cNvSpPr>
          <p:nvPr>
            <p:ph type="title"/>
          </p:nvPr>
        </p:nvSpPr>
        <p:spPr>
          <a:prstGeom prst="rect">
            <a:avLst/>
          </a:prstGeom>
        </p:spPr>
        <p:txBody>
          <a:bodyPr/>
          <a:lstStyle/>
          <a:p>
            <a:r>
              <a:t>Important categories of items</a:t>
            </a:r>
          </a:p>
        </p:txBody>
      </p:sp>
      <p:sp>
        <p:nvSpPr>
          <p:cNvPr id="45" name="Containers…"/>
          <p:cNvSpPr txBox="1">
            <a:spLocks noGrp="1"/>
          </p:cNvSpPr>
          <p:nvPr>
            <p:ph type="body" idx="1"/>
          </p:nvPr>
        </p:nvSpPr>
        <p:spPr>
          <a:prstGeom prst="rect">
            <a:avLst/>
          </a:prstGeom>
        </p:spPr>
        <p:txBody>
          <a:bodyPr/>
          <a:lstStyle/>
          <a:p>
            <a:pPr marL="508000" indent="-508000">
              <a:spcBef>
                <a:spcPts val="3600"/>
              </a:spcBef>
              <a:buBlip>
                <a:blip r:embed="rId3"/>
              </a:buBlip>
              <a:defRPr sz="4800" b="0"/>
            </a:pPr>
            <a:r>
              <a:rPr b="1"/>
              <a:t>Containers</a:t>
            </a:r>
            <a:r>
              <a:t> </a:t>
            </a:r>
          </a:p>
          <a:p>
            <a:pPr marL="1846384" lvl="3" indent="-703384">
              <a:spcBef>
                <a:spcPts val="3600"/>
              </a:spcBef>
              <a:buBlip>
                <a:blip r:embed="rId3"/>
              </a:buBlip>
              <a:defRPr sz="4800"/>
            </a:pPr>
            <a:r>
              <a:t> objects, such as a list, that hold other objects. </a:t>
            </a:r>
          </a:p>
          <a:p>
            <a:pPr marL="508000" indent="-508000">
              <a:spcBef>
                <a:spcPts val="3600"/>
              </a:spcBef>
              <a:buBlip>
                <a:blip r:embed="rId3"/>
              </a:buBlip>
              <a:defRPr sz="4800" b="0"/>
            </a:pPr>
            <a:r>
              <a:rPr b="1"/>
              <a:t>Iterators</a:t>
            </a:r>
            <a:r>
              <a:t> </a:t>
            </a:r>
          </a:p>
          <a:p>
            <a:pPr marL="1846384" lvl="3" indent="-703384">
              <a:spcBef>
                <a:spcPts val="3600"/>
              </a:spcBef>
              <a:buBlip>
                <a:blip r:embed="rId3"/>
              </a:buBlip>
              <a:defRPr sz="4800"/>
            </a:pPr>
            <a:r>
              <a:t>provide a way to cycle through the contents of a container. </a:t>
            </a:r>
          </a:p>
          <a:p>
            <a:pPr marL="508000" indent="-508000">
              <a:spcBef>
                <a:spcPts val="3600"/>
              </a:spcBef>
              <a:buBlip>
                <a:blip r:embed="rId3"/>
              </a:buBlip>
              <a:defRPr sz="4800" b="0"/>
            </a:pPr>
            <a:r>
              <a:rPr b="1"/>
              <a:t>Algorithms</a:t>
            </a:r>
          </a:p>
          <a:p>
            <a:pPr marL="1465384" lvl="2" indent="-703384">
              <a:spcBef>
                <a:spcPts val="3600"/>
              </a:spcBef>
              <a:buBlip>
                <a:blip r:embed="rId3"/>
              </a:buBlip>
              <a:defRPr sz="4800"/>
            </a:pPr>
            <a:r>
              <a:t>act on containers</a:t>
            </a:r>
          </a:p>
          <a:p>
            <a:pPr marL="1465384" lvl="2" indent="-703384">
              <a:spcBef>
                <a:spcPts val="3600"/>
              </a:spcBef>
              <a:buBlip>
                <a:blip r:embed="rId3"/>
              </a:buBlip>
              <a:defRPr sz="4800"/>
            </a:pPr>
            <a:r>
              <a:t>Example: a sorting algorithm</a:t>
            </a:r>
          </a:p>
        </p:txBody>
      </p:sp>
    </p:spTree>
  </p:cSld>
  <p:clrMapOvr>
    <a:masterClrMapping/>
  </p:clrMapOvr>
  <mc:AlternateContent xmlns:mc="http://schemas.openxmlformats.org/markup-compatibility/2006" xmlns:p14="http://schemas.microsoft.com/office/powerpoint/2010/main">
    <mc:Choice Requires="p14">
      <p:transition spd="slow" p14:dur="800">
        <p:push/>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1" nodeType="afterEffect">
                                  <p:stCondLst>
                                    <p:cond delay="0"/>
                                  </p:stCondLst>
                                  <p:iterate>
                                    <p:tmAbs val="0"/>
                                  </p:iterate>
                                  <p:childTnLst>
                                    <p:set>
                                      <p:cBhvr>
                                        <p:cTn id="6" fill="hold"/>
                                        <p:tgtEl>
                                          <p:spTgt spid="45">
                                            <p:bg/>
                                          </p:spTgt>
                                        </p:tgtEl>
                                        <p:attrNameLst>
                                          <p:attrName>style.visibility</p:attrName>
                                        </p:attrNameLst>
                                      </p:cBhvr>
                                      <p:to>
                                        <p:strVal val="visible"/>
                                      </p:to>
                                    </p:set>
                                    <p:animEffect transition="in" filter="fade">
                                      <p:cBhvr>
                                        <p:cTn id="7" dur="700"/>
                                        <p:tgtEl>
                                          <p:spTgt spid="45">
                                            <p:bg/>
                                          </p:spTgt>
                                        </p:tgtEl>
                                      </p:cBhvr>
                                    </p:animEffect>
                                  </p:childTnLst>
                                </p:cTn>
                              </p:par>
                              <p:par>
                                <p:cTn id="8" presetID="10" presetClass="entr" presetSubtype="0" fill="hold" grpId="1" nodeType="withEffect">
                                  <p:stCondLst>
                                    <p:cond delay="0"/>
                                  </p:stCondLst>
                                  <p:iterate>
                                    <p:tmAbs val="0"/>
                                  </p:iterate>
                                  <p:childTnLst>
                                    <p:set>
                                      <p:cBhvr>
                                        <p:cTn id="9" fill="hold"/>
                                        <p:tgtEl>
                                          <p:spTgt spid="45">
                                            <p:txEl>
                                              <p:pRg st="0" end="0"/>
                                            </p:txEl>
                                          </p:spTgt>
                                        </p:tgtEl>
                                        <p:attrNameLst>
                                          <p:attrName>style.visibility</p:attrName>
                                        </p:attrNameLst>
                                      </p:cBhvr>
                                      <p:to>
                                        <p:strVal val="visible"/>
                                      </p:to>
                                    </p:set>
                                    <p:animEffect transition="in" filter="fade">
                                      <p:cBhvr>
                                        <p:cTn id="10" dur="700"/>
                                        <p:tgtEl>
                                          <p:spTgt spid="45">
                                            <p:txEl>
                                              <p:pRg st="0" end="0"/>
                                            </p:txEl>
                                          </p:spTgt>
                                        </p:tgtEl>
                                      </p:cBhvr>
                                    </p:animEffect>
                                  </p:childTnLst>
                                </p:cTn>
                              </p:par>
                              <p:par>
                                <p:cTn id="11" presetID="10" presetClass="entr" presetSubtype="0" fill="hold" grpId="1" nodeType="withEffect">
                                  <p:stCondLst>
                                    <p:cond delay="0"/>
                                  </p:stCondLst>
                                  <p:iterate>
                                    <p:tmAbs val="0"/>
                                  </p:iterate>
                                  <p:childTnLst>
                                    <p:set>
                                      <p:cBhvr>
                                        <p:cTn id="12" fill="hold"/>
                                        <p:tgtEl>
                                          <p:spTgt spid="45">
                                            <p:txEl>
                                              <p:pRg st="1" end="1"/>
                                            </p:txEl>
                                          </p:spTgt>
                                        </p:tgtEl>
                                        <p:attrNameLst>
                                          <p:attrName>style.visibility</p:attrName>
                                        </p:attrNameLst>
                                      </p:cBhvr>
                                      <p:to>
                                        <p:strVal val="visible"/>
                                      </p:to>
                                    </p:set>
                                    <p:animEffect transition="in" filter="fade">
                                      <p:cBhvr>
                                        <p:cTn id="13" dur="700"/>
                                        <p:tgtEl>
                                          <p:spTgt spid="45">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fill="hold" grpId="1" nodeType="clickEffect">
                                  <p:stCondLst>
                                    <p:cond delay="0"/>
                                  </p:stCondLst>
                                  <p:iterate>
                                    <p:tmAbs val="0"/>
                                  </p:iterate>
                                  <p:childTnLst>
                                    <p:set>
                                      <p:cBhvr>
                                        <p:cTn id="17" fill="hold"/>
                                        <p:tgtEl>
                                          <p:spTgt spid="45">
                                            <p:txEl>
                                              <p:pRg st="2" end="2"/>
                                            </p:txEl>
                                          </p:spTgt>
                                        </p:tgtEl>
                                        <p:attrNameLst>
                                          <p:attrName>style.visibility</p:attrName>
                                        </p:attrNameLst>
                                      </p:cBhvr>
                                      <p:to>
                                        <p:strVal val="visible"/>
                                      </p:to>
                                    </p:set>
                                    <p:animEffect transition="in" filter="fade">
                                      <p:cBhvr>
                                        <p:cTn id="18" dur="700"/>
                                        <p:tgtEl>
                                          <p:spTgt spid="45">
                                            <p:txEl>
                                              <p:pRg st="2" end="2"/>
                                            </p:txEl>
                                          </p:spTgt>
                                        </p:tgtEl>
                                      </p:cBhvr>
                                    </p:animEffect>
                                  </p:childTnLst>
                                </p:cTn>
                              </p:par>
                              <p:par>
                                <p:cTn id="19" presetID="10" presetClass="entr" presetSubtype="0" fill="hold" grpId="1" nodeType="withEffect">
                                  <p:stCondLst>
                                    <p:cond delay="0"/>
                                  </p:stCondLst>
                                  <p:iterate>
                                    <p:tmAbs val="0"/>
                                  </p:iterate>
                                  <p:childTnLst>
                                    <p:set>
                                      <p:cBhvr>
                                        <p:cTn id="20" fill="hold"/>
                                        <p:tgtEl>
                                          <p:spTgt spid="45">
                                            <p:txEl>
                                              <p:pRg st="3" end="3"/>
                                            </p:txEl>
                                          </p:spTgt>
                                        </p:tgtEl>
                                        <p:attrNameLst>
                                          <p:attrName>style.visibility</p:attrName>
                                        </p:attrNameLst>
                                      </p:cBhvr>
                                      <p:to>
                                        <p:strVal val="visible"/>
                                      </p:to>
                                    </p:set>
                                    <p:animEffect transition="in" filter="fade">
                                      <p:cBhvr>
                                        <p:cTn id="21" dur="700"/>
                                        <p:tgtEl>
                                          <p:spTgt spid="45">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1" nodeType="clickEffect">
                                  <p:stCondLst>
                                    <p:cond delay="0"/>
                                  </p:stCondLst>
                                  <p:iterate>
                                    <p:tmAbs val="0"/>
                                  </p:iterate>
                                  <p:childTnLst>
                                    <p:set>
                                      <p:cBhvr>
                                        <p:cTn id="25" fill="hold"/>
                                        <p:tgtEl>
                                          <p:spTgt spid="45">
                                            <p:txEl>
                                              <p:pRg st="4" end="4"/>
                                            </p:txEl>
                                          </p:spTgt>
                                        </p:tgtEl>
                                        <p:attrNameLst>
                                          <p:attrName>style.visibility</p:attrName>
                                        </p:attrNameLst>
                                      </p:cBhvr>
                                      <p:to>
                                        <p:strVal val="visible"/>
                                      </p:to>
                                    </p:set>
                                    <p:animEffect transition="in" filter="fade">
                                      <p:cBhvr>
                                        <p:cTn id="26" dur="700"/>
                                        <p:tgtEl>
                                          <p:spTgt spid="45">
                                            <p:txEl>
                                              <p:pRg st="4" end="4"/>
                                            </p:txEl>
                                          </p:spTgt>
                                        </p:tgtEl>
                                      </p:cBhvr>
                                    </p:animEffect>
                                  </p:childTnLst>
                                </p:cTn>
                              </p:par>
                              <p:par>
                                <p:cTn id="27" presetID="10" presetClass="entr" presetSubtype="0" fill="hold" grpId="1" nodeType="withEffect">
                                  <p:stCondLst>
                                    <p:cond delay="0"/>
                                  </p:stCondLst>
                                  <p:iterate>
                                    <p:tmAbs val="0"/>
                                  </p:iterate>
                                  <p:childTnLst>
                                    <p:set>
                                      <p:cBhvr>
                                        <p:cTn id="28" fill="hold"/>
                                        <p:tgtEl>
                                          <p:spTgt spid="45">
                                            <p:txEl>
                                              <p:pRg st="5" end="5"/>
                                            </p:txEl>
                                          </p:spTgt>
                                        </p:tgtEl>
                                        <p:attrNameLst>
                                          <p:attrName>style.visibility</p:attrName>
                                        </p:attrNameLst>
                                      </p:cBhvr>
                                      <p:to>
                                        <p:strVal val="visible"/>
                                      </p:to>
                                    </p:set>
                                    <p:animEffect transition="in" filter="fade">
                                      <p:cBhvr>
                                        <p:cTn id="29" dur="700"/>
                                        <p:tgtEl>
                                          <p:spTgt spid="45">
                                            <p:txEl>
                                              <p:pRg st="5" end="5"/>
                                            </p:txEl>
                                          </p:spTgt>
                                        </p:tgtEl>
                                      </p:cBhvr>
                                    </p:animEffect>
                                  </p:childTnLst>
                                </p:cTn>
                              </p:par>
                              <p:par>
                                <p:cTn id="30" presetID="10" presetClass="entr" presetSubtype="0" fill="hold" grpId="1" nodeType="withEffect">
                                  <p:stCondLst>
                                    <p:cond delay="0"/>
                                  </p:stCondLst>
                                  <p:iterate>
                                    <p:tmAbs val="0"/>
                                  </p:iterate>
                                  <p:childTnLst>
                                    <p:set>
                                      <p:cBhvr>
                                        <p:cTn id="31" fill="hold"/>
                                        <p:tgtEl>
                                          <p:spTgt spid="45">
                                            <p:txEl>
                                              <p:pRg st="6" end="6"/>
                                            </p:txEl>
                                          </p:spTgt>
                                        </p:tgtEl>
                                        <p:attrNameLst>
                                          <p:attrName>style.visibility</p:attrName>
                                        </p:attrNameLst>
                                      </p:cBhvr>
                                      <p:to>
                                        <p:strVal val="visible"/>
                                      </p:to>
                                    </p:set>
                                    <p:animEffect transition="in" filter="fade">
                                      <p:cBhvr>
                                        <p:cTn id="32" dur="700"/>
                                        <p:tgtEl>
                                          <p:spTgt spid="4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1" build="p"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ypes of C++ Standard Containers"/>
          <p:cNvSpPr txBox="1">
            <a:spLocks noGrp="1"/>
          </p:cNvSpPr>
          <p:nvPr>
            <p:ph type="title"/>
          </p:nvPr>
        </p:nvSpPr>
        <p:spPr>
          <a:xfrm>
            <a:off x="361950" y="0"/>
            <a:ext cx="23496050" cy="2095500"/>
          </a:xfrm>
          <a:prstGeom prst="rect">
            <a:avLst/>
          </a:prstGeom>
        </p:spPr>
        <p:txBody>
          <a:bodyPr/>
          <a:lstStyle/>
          <a:p>
            <a:r>
              <a:t>Types of C++ Standard Containers</a:t>
            </a:r>
          </a:p>
        </p:txBody>
      </p:sp>
      <p:sp>
        <p:nvSpPr>
          <p:cNvPr id="50" name="Container adapters…"/>
          <p:cNvSpPr txBox="1">
            <a:spLocks noGrp="1"/>
          </p:cNvSpPr>
          <p:nvPr>
            <p:ph type="body" idx="1"/>
          </p:nvPr>
        </p:nvSpPr>
        <p:spPr>
          <a:xfrm>
            <a:off x="190500" y="2400300"/>
            <a:ext cx="24003000" cy="11315700"/>
          </a:xfrm>
          <a:prstGeom prst="rect">
            <a:avLst/>
          </a:prstGeom>
        </p:spPr>
        <p:txBody>
          <a:bodyPr/>
          <a:lstStyle/>
          <a:p>
            <a:pPr>
              <a:spcBef>
                <a:spcPts val="3600"/>
              </a:spcBef>
              <a:buBlip>
                <a:blip r:embed="rId3"/>
              </a:buBlip>
            </a:pPr>
            <a:r>
              <a:t>Container adapters </a:t>
            </a:r>
          </a:p>
          <a:p>
            <a:pPr lvl="3">
              <a:spcBef>
                <a:spcPts val="3600"/>
              </a:spcBef>
              <a:buBlip>
                <a:blip r:embed="rId3"/>
              </a:buBlip>
              <a:defRPr sz="5400"/>
            </a:pPr>
            <a:r>
              <a:t>provide efficient, restricted, position-based access to the collection.</a:t>
            </a:r>
          </a:p>
          <a:p>
            <a:pPr>
              <a:spcBef>
                <a:spcPts val="3600"/>
              </a:spcBef>
              <a:buBlip>
                <a:blip r:embed="rId3"/>
              </a:buBlip>
            </a:pPr>
            <a:r>
              <a:t>Sequence containers </a:t>
            </a:r>
          </a:p>
          <a:p>
            <a:pPr lvl="3">
              <a:spcBef>
                <a:spcPts val="3600"/>
              </a:spcBef>
              <a:buBlip>
                <a:blip r:embed="rId3"/>
              </a:buBlip>
              <a:defRPr sz="5400"/>
            </a:pPr>
            <a:r>
              <a:t>provide efficient sequential access to the collection. </a:t>
            </a:r>
          </a:p>
          <a:p>
            <a:pPr>
              <a:spcBef>
                <a:spcPts val="3600"/>
              </a:spcBef>
              <a:buBlip>
                <a:blip r:embed="rId3"/>
              </a:buBlip>
            </a:pPr>
            <a:r>
              <a:t>Associative containers </a:t>
            </a:r>
          </a:p>
          <a:p>
            <a:pPr lvl="3">
              <a:spcBef>
                <a:spcPts val="3600"/>
              </a:spcBef>
              <a:buBlip>
                <a:blip r:embed="rId3"/>
              </a:buBlip>
              <a:defRPr sz="5400"/>
            </a:pPr>
            <a:r>
              <a:t>provide efficient key-based access to the collection.</a:t>
            </a:r>
          </a:p>
        </p:txBody>
      </p:sp>
    </p:spTree>
  </p:cSld>
  <p:clrMapOvr>
    <a:masterClrMapping/>
  </p:clrMapOvr>
  <mc:AlternateContent xmlns:mc="http://schemas.openxmlformats.org/markup-compatibility/2006" xmlns:p14="http://schemas.microsoft.com/office/powerpoint/2010/main">
    <mc:Choice Requires="p14">
      <p:transition spd="slow" p14:dur="800">
        <p:push/>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1" nodeType="afterEffect">
                                  <p:stCondLst>
                                    <p:cond delay="0"/>
                                  </p:stCondLst>
                                  <p:iterate>
                                    <p:tmAbs val="0"/>
                                  </p:iterate>
                                  <p:childTnLst>
                                    <p:set>
                                      <p:cBhvr>
                                        <p:cTn id="6" fill="hold"/>
                                        <p:tgtEl>
                                          <p:spTgt spid="50">
                                            <p:bg/>
                                          </p:spTgt>
                                        </p:tgtEl>
                                        <p:attrNameLst>
                                          <p:attrName>style.visibility</p:attrName>
                                        </p:attrNameLst>
                                      </p:cBhvr>
                                      <p:to>
                                        <p:strVal val="visible"/>
                                      </p:to>
                                    </p:set>
                                    <p:animEffect transition="in" filter="fade">
                                      <p:cBhvr>
                                        <p:cTn id="7" dur="800"/>
                                        <p:tgtEl>
                                          <p:spTgt spid="50">
                                            <p:bg/>
                                          </p:spTgt>
                                        </p:tgtEl>
                                      </p:cBhvr>
                                    </p:animEffect>
                                  </p:childTnLst>
                                </p:cTn>
                              </p:par>
                              <p:par>
                                <p:cTn id="8" presetID="10" presetClass="entr" presetSubtype="0" fill="hold" grpId="1" nodeType="withEffect">
                                  <p:stCondLst>
                                    <p:cond delay="0"/>
                                  </p:stCondLst>
                                  <p:iterate>
                                    <p:tmAbs val="0"/>
                                  </p:iterate>
                                  <p:childTnLst>
                                    <p:set>
                                      <p:cBhvr>
                                        <p:cTn id="9" fill="hold"/>
                                        <p:tgtEl>
                                          <p:spTgt spid="50">
                                            <p:txEl>
                                              <p:pRg st="0" end="0"/>
                                            </p:txEl>
                                          </p:spTgt>
                                        </p:tgtEl>
                                        <p:attrNameLst>
                                          <p:attrName>style.visibility</p:attrName>
                                        </p:attrNameLst>
                                      </p:cBhvr>
                                      <p:to>
                                        <p:strVal val="visible"/>
                                      </p:to>
                                    </p:set>
                                    <p:animEffect transition="in" filter="fade">
                                      <p:cBhvr>
                                        <p:cTn id="10" dur="800"/>
                                        <p:tgtEl>
                                          <p:spTgt spid="50">
                                            <p:txEl>
                                              <p:pRg st="0" end="0"/>
                                            </p:txEl>
                                          </p:spTgt>
                                        </p:tgtEl>
                                      </p:cBhvr>
                                    </p:animEffect>
                                  </p:childTnLst>
                                </p:cTn>
                              </p:par>
                              <p:par>
                                <p:cTn id="11" presetID="10" presetClass="entr" presetSubtype="0" fill="hold" grpId="1" nodeType="withEffect">
                                  <p:stCondLst>
                                    <p:cond delay="0"/>
                                  </p:stCondLst>
                                  <p:iterate>
                                    <p:tmAbs val="0"/>
                                  </p:iterate>
                                  <p:childTnLst>
                                    <p:set>
                                      <p:cBhvr>
                                        <p:cTn id="12" fill="hold"/>
                                        <p:tgtEl>
                                          <p:spTgt spid="50">
                                            <p:txEl>
                                              <p:pRg st="1" end="1"/>
                                            </p:txEl>
                                          </p:spTgt>
                                        </p:tgtEl>
                                        <p:attrNameLst>
                                          <p:attrName>style.visibility</p:attrName>
                                        </p:attrNameLst>
                                      </p:cBhvr>
                                      <p:to>
                                        <p:strVal val="visible"/>
                                      </p:to>
                                    </p:set>
                                    <p:animEffect transition="in" filter="fade">
                                      <p:cBhvr>
                                        <p:cTn id="13" dur="800"/>
                                        <p:tgtEl>
                                          <p:spTgt spid="50">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fill="hold" grpId="1" nodeType="clickEffect">
                                  <p:stCondLst>
                                    <p:cond delay="0"/>
                                  </p:stCondLst>
                                  <p:iterate>
                                    <p:tmAbs val="0"/>
                                  </p:iterate>
                                  <p:childTnLst>
                                    <p:set>
                                      <p:cBhvr>
                                        <p:cTn id="17" fill="hold"/>
                                        <p:tgtEl>
                                          <p:spTgt spid="50">
                                            <p:txEl>
                                              <p:pRg st="2" end="2"/>
                                            </p:txEl>
                                          </p:spTgt>
                                        </p:tgtEl>
                                        <p:attrNameLst>
                                          <p:attrName>style.visibility</p:attrName>
                                        </p:attrNameLst>
                                      </p:cBhvr>
                                      <p:to>
                                        <p:strVal val="visible"/>
                                      </p:to>
                                    </p:set>
                                    <p:animEffect transition="in" filter="fade">
                                      <p:cBhvr>
                                        <p:cTn id="18" dur="800"/>
                                        <p:tgtEl>
                                          <p:spTgt spid="50">
                                            <p:txEl>
                                              <p:pRg st="2" end="2"/>
                                            </p:txEl>
                                          </p:spTgt>
                                        </p:tgtEl>
                                      </p:cBhvr>
                                    </p:animEffect>
                                  </p:childTnLst>
                                </p:cTn>
                              </p:par>
                              <p:par>
                                <p:cTn id="19" presetID="10" presetClass="entr" presetSubtype="0" fill="hold" grpId="1" nodeType="withEffect">
                                  <p:stCondLst>
                                    <p:cond delay="0"/>
                                  </p:stCondLst>
                                  <p:iterate>
                                    <p:tmAbs val="0"/>
                                  </p:iterate>
                                  <p:childTnLst>
                                    <p:set>
                                      <p:cBhvr>
                                        <p:cTn id="20" fill="hold"/>
                                        <p:tgtEl>
                                          <p:spTgt spid="50">
                                            <p:txEl>
                                              <p:pRg st="3" end="3"/>
                                            </p:txEl>
                                          </p:spTgt>
                                        </p:tgtEl>
                                        <p:attrNameLst>
                                          <p:attrName>style.visibility</p:attrName>
                                        </p:attrNameLst>
                                      </p:cBhvr>
                                      <p:to>
                                        <p:strVal val="visible"/>
                                      </p:to>
                                    </p:set>
                                    <p:animEffect transition="in" filter="fade">
                                      <p:cBhvr>
                                        <p:cTn id="21" dur="800"/>
                                        <p:tgtEl>
                                          <p:spTgt spid="50">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1" nodeType="clickEffect">
                                  <p:stCondLst>
                                    <p:cond delay="0"/>
                                  </p:stCondLst>
                                  <p:iterate>
                                    <p:tmAbs val="0"/>
                                  </p:iterate>
                                  <p:childTnLst>
                                    <p:set>
                                      <p:cBhvr>
                                        <p:cTn id="25" fill="hold"/>
                                        <p:tgtEl>
                                          <p:spTgt spid="50">
                                            <p:txEl>
                                              <p:pRg st="4" end="4"/>
                                            </p:txEl>
                                          </p:spTgt>
                                        </p:tgtEl>
                                        <p:attrNameLst>
                                          <p:attrName>style.visibility</p:attrName>
                                        </p:attrNameLst>
                                      </p:cBhvr>
                                      <p:to>
                                        <p:strVal val="visible"/>
                                      </p:to>
                                    </p:set>
                                    <p:animEffect transition="in" filter="fade">
                                      <p:cBhvr>
                                        <p:cTn id="26" dur="800"/>
                                        <p:tgtEl>
                                          <p:spTgt spid="50">
                                            <p:txEl>
                                              <p:pRg st="4" end="4"/>
                                            </p:txEl>
                                          </p:spTgt>
                                        </p:tgtEl>
                                      </p:cBhvr>
                                    </p:animEffect>
                                  </p:childTnLst>
                                </p:cTn>
                              </p:par>
                              <p:par>
                                <p:cTn id="27" presetID="10" presetClass="entr" presetSubtype="0" fill="hold" grpId="1" nodeType="withEffect">
                                  <p:stCondLst>
                                    <p:cond delay="0"/>
                                  </p:stCondLst>
                                  <p:iterate>
                                    <p:tmAbs val="0"/>
                                  </p:iterate>
                                  <p:childTnLst>
                                    <p:set>
                                      <p:cBhvr>
                                        <p:cTn id="28" fill="hold"/>
                                        <p:tgtEl>
                                          <p:spTgt spid="50">
                                            <p:txEl>
                                              <p:pRg st="5" end="5"/>
                                            </p:txEl>
                                          </p:spTgt>
                                        </p:tgtEl>
                                        <p:attrNameLst>
                                          <p:attrName>style.visibility</p:attrName>
                                        </p:attrNameLst>
                                      </p:cBhvr>
                                      <p:to>
                                        <p:strVal val="visible"/>
                                      </p:to>
                                    </p:set>
                                    <p:animEffect transition="in" filter="fade">
                                      <p:cBhvr>
                                        <p:cTn id="29" dur="800"/>
                                        <p:tgtEl>
                                          <p:spTgt spid="5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1" build="p"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he C++ Standard Library"/>
          <p:cNvSpPr txBox="1">
            <a:spLocks noGrp="1"/>
          </p:cNvSpPr>
          <p:nvPr>
            <p:ph type="title"/>
          </p:nvPr>
        </p:nvSpPr>
        <p:spPr>
          <a:prstGeom prst="rect">
            <a:avLst/>
          </a:prstGeom>
        </p:spPr>
        <p:txBody>
          <a:bodyPr/>
          <a:lstStyle/>
          <a:p>
            <a:r>
              <a:t>The C++ Standard Library</a:t>
            </a:r>
          </a:p>
        </p:txBody>
      </p:sp>
      <p:sp>
        <p:nvSpPr>
          <p:cNvPr id="55" name="Why develop our own containers?…"/>
          <p:cNvSpPr txBox="1">
            <a:spLocks noGrp="1"/>
          </p:cNvSpPr>
          <p:nvPr>
            <p:ph type="body" idx="1"/>
          </p:nvPr>
        </p:nvSpPr>
        <p:spPr>
          <a:prstGeom prst="rect">
            <a:avLst/>
          </a:prstGeom>
        </p:spPr>
        <p:txBody>
          <a:bodyPr/>
          <a:lstStyle/>
          <a:p>
            <a:pPr>
              <a:spcBef>
                <a:spcPts val="3800"/>
              </a:spcBef>
              <a:buBlip>
                <a:blip r:embed="rId3"/>
              </a:buBlip>
            </a:pPr>
            <a:r>
              <a:t>Why develop our own containers?</a:t>
            </a:r>
          </a:p>
          <a:p>
            <a:pPr lvl="3">
              <a:spcBef>
                <a:spcPts val="3800"/>
              </a:spcBef>
              <a:buBlip>
                <a:blip r:embed="rId3"/>
              </a:buBlip>
              <a:defRPr sz="4800"/>
            </a:pPr>
            <a:r>
              <a:t>Gives foundation for learning to develop other ADTs</a:t>
            </a:r>
          </a:p>
          <a:p>
            <a:pPr lvl="3">
              <a:spcBef>
                <a:spcPts val="3800"/>
              </a:spcBef>
              <a:buBlip>
                <a:blip r:embed="rId3"/>
              </a:buBlip>
              <a:defRPr sz="4800"/>
            </a:pPr>
            <a:r>
              <a:t>Standard containers are not part of a class hierarchy</a:t>
            </a:r>
          </a:p>
          <a:p>
            <a:pPr lvl="3">
              <a:spcBef>
                <a:spcPts val="3800"/>
              </a:spcBef>
              <a:buBlip>
                <a:blip r:embed="rId3"/>
              </a:buBlip>
              <a:defRPr sz="4800"/>
            </a:pPr>
            <a:r>
              <a:t>Not all languages provide predefined ADTs</a:t>
            </a:r>
          </a:p>
          <a:p>
            <a:pPr lvl="3">
              <a:spcBef>
                <a:spcPts val="3800"/>
              </a:spcBef>
              <a:buBlip>
                <a:blip r:embed="rId3"/>
              </a:buBlip>
              <a:defRPr sz="4800"/>
            </a:pPr>
            <a:r>
              <a:t>You may need to develop your own or enhance existing ones</a:t>
            </a:r>
          </a:p>
        </p:txBody>
      </p:sp>
    </p:spTree>
  </p:cSld>
  <p:clrMapOvr>
    <a:masterClrMapping/>
  </p:clrMapOvr>
  <mc:AlternateContent xmlns:mc="http://schemas.openxmlformats.org/markup-compatibility/2006" xmlns:p14="http://schemas.microsoft.com/office/powerpoint/2010/main">
    <mc:Choice Requires="p14">
      <p:transition spd="slow" p14:dur="800">
        <p:push/>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1" nodeType="afterEffect">
                                  <p:stCondLst>
                                    <p:cond delay="0"/>
                                  </p:stCondLst>
                                  <p:iterate>
                                    <p:tmAbs val="0"/>
                                  </p:iterate>
                                  <p:childTnLst>
                                    <p:set>
                                      <p:cBhvr>
                                        <p:cTn id="6" fill="hold"/>
                                        <p:tgtEl>
                                          <p:spTgt spid="54"/>
                                        </p:tgtEl>
                                        <p:attrNameLst>
                                          <p:attrName>style.visibility</p:attrName>
                                        </p:attrNameLst>
                                      </p:cBhvr>
                                      <p:to>
                                        <p:strVal val="visible"/>
                                      </p:to>
                                    </p:set>
                                    <p:anim calcmode="lin" valueType="num">
                                      <p:cBhvr>
                                        <p:cTn id="7" dur="750" fill="hold"/>
                                        <p:tgtEl>
                                          <p:spTgt spid="54"/>
                                        </p:tgtEl>
                                        <p:attrNameLst>
                                          <p:attrName>ppt_w</p:attrName>
                                        </p:attrNameLst>
                                      </p:cBhvr>
                                      <p:tavLst>
                                        <p:tav tm="0">
                                          <p:val>
                                            <p:strVal val="4*#ppt_w"/>
                                          </p:val>
                                        </p:tav>
                                        <p:tav tm="100000">
                                          <p:val>
                                            <p:strVal val="#ppt_w"/>
                                          </p:val>
                                        </p:tav>
                                      </p:tavLst>
                                    </p:anim>
                                    <p:anim calcmode="lin" valueType="num">
                                      <p:cBhvr>
                                        <p:cTn id="8" dur="750" fill="hold"/>
                                        <p:tgtEl>
                                          <p:spTgt spid="54"/>
                                        </p:tgtEl>
                                        <p:attrNameLst>
                                          <p:attrName>ppt_h</p:attrName>
                                        </p:attrNameLst>
                                      </p:cBhvr>
                                      <p:tavLst>
                                        <p:tav tm="0">
                                          <p:val>
                                            <p:strVal val="4*#ppt_h"/>
                                          </p:val>
                                        </p:tav>
                                        <p:tav tm="100000">
                                          <p:val>
                                            <p:strVal val="#ppt_h"/>
                                          </p:val>
                                        </p:tav>
                                      </p:tavLst>
                                    </p:anim>
                                  </p:childTnLst>
                                </p:cTn>
                              </p:par>
                            </p:childTnLst>
                          </p:cTn>
                        </p:par>
                        <p:par>
                          <p:cTn id="9" fill="hold">
                            <p:stCondLst>
                              <p:cond delay="750"/>
                            </p:stCondLst>
                            <p:childTnLst>
                              <p:par>
                                <p:cTn id="10" presetID="10" presetClass="entr" fill="hold" grpId="2" nodeType="afterEffect">
                                  <p:stCondLst>
                                    <p:cond delay="0"/>
                                  </p:stCondLst>
                                  <p:iterate>
                                    <p:tmAbs val="0"/>
                                  </p:iterate>
                                  <p:childTnLst>
                                    <p:set>
                                      <p:cBhvr>
                                        <p:cTn id="11" fill="hold"/>
                                        <p:tgtEl>
                                          <p:spTgt spid="55">
                                            <p:bg/>
                                          </p:spTgt>
                                        </p:tgtEl>
                                        <p:attrNameLst>
                                          <p:attrName>style.visibility</p:attrName>
                                        </p:attrNameLst>
                                      </p:cBhvr>
                                      <p:to>
                                        <p:strVal val="visible"/>
                                      </p:to>
                                    </p:set>
                                    <p:animEffect transition="in" filter="fade">
                                      <p:cBhvr>
                                        <p:cTn id="12" dur="1000"/>
                                        <p:tgtEl>
                                          <p:spTgt spid="55">
                                            <p:bg/>
                                          </p:spTgt>
                                        </p:tgtEl>
                                      </p:cBhvr>
                                    </p:animEffect>
                                  </p:childTnLst>
                                </p:cTn>
                              </p:par>
                              <p:par>
                                <p:cTn id="13" presetID="10" presetClass="entr" presetSubtype="0" fill="hold" grpId="2" nodeType="withEffect">
                                  <p:stCondLst>
                                    <p:cond delay="0"/>
                                  </p:stCondLst>
                                  <p:iterate>
                                    <p:tmAbs val="0"/>
                                  </p:iterate>
                                  <p:childTnLst>
                                    <p:set>
                                      <p:cBhvr>
                                        <p:cTn id="14" fill="hold"/>
                                        <p:tgtEl>
                                          <p:spTgt spid="55">
                                            <p:txEl>
                                              <p:pRg st="0" end="0"/>
                                            </p:txEl>
                                          </p:spTgt>
                                        </p:tgtEl>
                                        <p:attrNameLst>
                                          <p:attrName>style.visibility</p:attrName>
                                        </p:attrNameLst>
                                      </p:cBhvr>
                                      <p:to>
                                        <p:strVal val="visible"/>
                                      </p:to>
                                    </p:set>
                                    <p:animEffect transition="in" filter="fade">
                                      <p:cBhvr>
                                        <p:cTn id="15" dur="1000"/>
                                        <p:tgtEl>
                                          <p:spTgt spid="5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2" nodeType="clickEffect">
                                  <p:stCondLst>
                                    <p:cond delay="0"/>
                                  </p:stCondLst>
                                  <p:iterate>
                                    <p:tmAbs val="0"/>
                                  </p:iterate>
                                  <p:childTnLst>
                                    <p:set>
                                      <p:cBhvr>
                                        <p:cTn id="19" fill="hold"/>
                                        <p:tgtEl>
                                          <p:spTgt spid="55">
                                            <p:txEl>
                                              <p:pRg st="1" end="1"/>
                                            </p:txEl>
                                          </p:spTgt>
                                        </p:tgtEl>
                                        <p:attrNameLst>
                                          <p:attrName>style.visibility</p:attrName>
                                        </p:attrNameLst>
                                      </p:cBhvr>
                                      <p:to>
                                        <p:strVal val="visible"/>
                                      </p:to>
                                    </p:set>
                                    <p:animEffect transition="in" filter="fade">
                                      <p:cBhvr>
                                        <p:cTn id="20" dur="1000"/>
                                        <p:tgtEl>
                                          <p:spTgt spid="5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2" nodeType="clickEffect">
                                  <p:stCondLst>
                                    <p:cond delay="0"/>
                                  </p:stCondLst>
                                  <p:iterate>
                                    <p:tmAbs val="0"/>
                                  </p:iterate>
                                  <p:childTnLst>
                                    <p:set>
                                      <p:cBhvr>
                                        <p:cTn id="24" fill="hold"/>
                                        <p:tgtEl>
                                          <p:spTgt spid="55">
                                            <p:txEl>
                                              <p:pRg st="2" end="2"/>
                                            </p:txEl>
                                          </p:spTgt>
                                        </p:tgtEl>
                                        <p:attrNameLst>
                                          <p:attrName>style.visibility</p:attrName>
                                        </p:attrNameLst>
                                      </p:cBhvr>
                                      <p:to>
                                        <p:strVal val="visible"/>
                                      </p:to>
                                    </p:set>
                                    <p:animEffect transition="in" filter="fade">
                                      <p:cBhvr>
                                        <p:cTn id="25" dur="1000"/>
                                        <p:tgtEl>
                                          <p:spTgt spid="55">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2" nodeType="clickEffect">
                                  <p:stCondLst>
                                    <p:cond delay="0"/>
                                  </p:stCondLst>
                                  <p:iterate>
                                    <p:tmAbs val="0"/>
                                  </p:iterate>
                                  <p:childTnLst>
                                    <p:set>
                                      <p:cBhvr>
                                        <p:cTn id="29" fill="hold"/>
                                        <p:tgtEl>
                                          <p:spTgt spid="55">
                                            <p:txEl>
                                              <p:pRg st="3" end="3"/>
                                            </p:txEl>
                                          </p:spTgt>
                                        </p:tgtEl>
                                        <p:attrNameLst>
                                          <p:attrName>style.visibility</p:attrName>
                                        </p:attrNameLst>
                                      </p:cBhvr>
                                      <p:to>
                                        <p:strVal val="visible"/>
                                      </p:to>
                                    </p:set>
                                    <p:animEffect transition="in" filter="fade">
                                      <p:cBhvr>
                                        <p:cTn id="30" dur="1000"/>
                                        <p:tgtEl>
                                          <p:spTgt spid="55">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2" nodeType="clickEffect">
                                  <p:stCondLst>
                                    <p:cond delay="0"/>
                                  </p:stCondLst>
                                  <p:iterate>
                                    <p:tmAbs val="0"/>
                                  </p:iterate>
                                  <p:childTnLst>
                                    <p:set>
                                      <p:cBhvr>
                                        <p:cTn id="34" fill="hold"/>
                                        <p:tgtEl>
                                          <p:spTgt spid="55">
                                            <p:txEl>
                                              <p:pRg st="4" end="4"/>
                                            </p:txEl>
                                          </p:spTgt>
                                        </p:tgtEl>
                                        <p:attrNameLst>
                                          <p:attrName>style.visibility</p:attrName>
                                        </p:attrNameLst>
                                      </p:cBhvr>
                                      <p:to>
                                        <p:strVal val="visible"/>
                                      </p:to>
                                    </p:set>
                                    <p:animEffect transition="in" filter="fade">
                                      <p:cBhvr>
                                        <p:cTn id="35" dur="1000"/>
                                        <p:tgtEl>
                                          <p:spTgt spid="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1" animBg="1" advAuto="0"/>
      <p:bldP spid="55" grpId="2" build="p" bldLvl="5"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Common To All Standard Containers"/>
          <p:cNvSpPr txBox="1">
            <a:spLocks noGrp="1"/>
          </p:cNvSpPr>
          <p:nvPr>
            <p:ph type="title"/>
          </p:nvPr>
        </p:nvSpPr>
        <p:spPr>
          <a:xfrm>
            <a:off x="361950" y="0"/>
            <a:ext cx="23660100" cy="2095500"/>
          </a:xfrm>
          <a:prstGeom prst="rect">
            <a:avLst/>
          </a:prstGeom>
        </p:spPr>
        <p:txBody>
          <a:bodyPr/>
          <a:lstStyle>
            <a:lvl1pPr>
              <a:defRPr sz="10700"/>
            </a:lvl1pPr>
          </a:lstStyle>
          <a:p>
            <a:r>
              <a:rPr dirty="0"/>
              <a:t>Common To All </a:t>
            </a:r>
            <a:r>
              <a:rPr sz="8800" dirty="0"/>
              <a:t>Standard</a:t>
            </a:r>
            <a:r>
              <a:rPr dirty="0"/>
              <a:t> Containers</a:t>
            </a:r>
          </a:p>
        </p:txBody>
      </p:sp>
      <p:graphicFrame>
        <p:nvGraphicFramePr>
          <p:cNvPr id="60" name="Table 1"/>
          <p:cNvGraphicFramePr/>
          <p:nvPr/>
        </p:nvGraphicFramePr>
        <p:xfrm>
          <a:off x="476250" y="2916766"/>
          <a:ext cx="23545800" cy="6637732"/>
        </p:xfrm>
        <a:graphic>
          <a:graphicData uri="http://schemas.openxmlformats.org/drawingml/2006/table">
            <a:tbl>
              <a:tblPr>
                <a:tableStyleId>{4C3C2611-4C71-4FC5-86AE-919BDF0F9419}</a:tableStyleId>
              </a:tblPr>
              <a:tblGrid>
                <a:gridCol w="4645157">
                  <a:extLst>
                    <a:ext uri="{9D8B030D-6E8A-4147-A177-3AD203B41FA5}">
                      <a16:colId xmlns:a16="http://schemas.microsoft.com/office/drawing/2014/main" val="20000"/>
                    </a:ext>
                  </a:extLst>
                </a:gridCol>
                <a:gridCol w="17082162">
                  <a:extLst>
                    <a:ext uri="{9D8B030D-6E8A-4147-A177-3AD203B41FA5}">
                      <a16:colId xmlns:a16="http://schemas.microsoft.com/office/drawing/2014/main" val="20001"/>
                    </a:ext>
                  </a:extLst>
                </a:gridCol>
                <a:gridCol w="1818481">
                  <a:extLst>
                    <a:ext uri="{9D8B030D-6E8A-4147-A177-3AD203B41FA5}">
                      <a16:colId xmlns:a16="http://schemas.microsoft.com/office/drawing/2014/main" val="20002"/>
                    </a:ext>
                  </a:extLst>
                </a:gridCol>
              </a:tblGrid>
              <a:tr h="699770">
                <a:tc gridSpan="3">
                  <a:txBody>
                    <a:bodyPr/>
                    <a:lstStyle/>
                    <a:p>
                      <a:pPr defTabSz="457200">
                        <a:defRPr sz="1800"/>
                      </a:pPr>
                      <a:r>
                        <a:rPr sz="3600">
                          <a:solidFill>
                            <a:srgbClr val="FFFFFF"/>
                          </a:solidFill>
                          <a:latin typeface="Times Roman"/>
                          <a:ea typeface="Times Roman"/>
                          <a:cs typeface="Times Roman"/>
                          <a:sym typeface="Times Roman"/>
                        </a:rPr>
                        <a:t>Operations Common to all C++ Standard Library Containers</a:t>
                      </a:r>
                    </a:p>
                  </a:txBody>
                  <a:tcPr marL="67310" marR="67310" marT="67310" marB="67310" anchor="ctr" horzOverflow="overflow">
                    <a:lnL w="38100">
                      <a:solidFill>
                        <a:srgbClr val="000000"/>
                      </a:solidFill>
                      <a:miter lim="400000"/>
                    </a:lnL>
                    <a:lnR w="38100">
                      <a:solidFill>
                        <a:srgbClr val="000000"/>
                      </a:solidFill>
                      <a:miter lim="400000"/>
                    </a:lnR>
                    <a:lnT w="38100">
                      <a:solidFill>
                        <a:srgbClr val="000000"/>
                      </a:solidFill>
                      <a:miter lim="400000"/>
                    </a:lnT>
                    <a:lnB w="25400" cap="rnd">
                      <a:solidFill>
                        <a:srgbClr val="B8B8B8"/>
                      </a:solidFill>
                      <a:custDash>
                        <a:ds d="100000" sp="200000"/>
                      </a:custDash>
                    </a:lnB>
                    <a:solidFill>
                      <a:schemeClr val="accent1">
                        <a:hueOff val="114395"/>
                        <a:lumOff val="-24975"/>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320800">
                <a:tc>
                  <a:txBody>
                    <a:bodyPr/>
                    <a:lstStyle/>
                    <a:p>
                      <a:pPr defTabSz="457200">
                        <a:defRPr sz="1800"/>
                      </a:pPr>
                      <a:r>
                        <a:rPr sz="2800">
                          <a:solidFill>
                            <a:schemeClr val="accent1">
                              <a:hueOff val="114395"/>
                              <a:lumOff val="-24975"/>
                            </a:schemeClr>
                          </a:solidFill>
                          <a:latin typeface="Times Roman"/>
                          <a:ea typeface="Times Roman"/>
                          <a:cs typeface="Times Roman"/>
                          <a:sym typeface="Times Roman"/>
                        </a:rPr>
                        <a:t>Member function</a:t>
                      </a:r>
                    </a:p>
                  </a:txBody>
                  <a:tcPr marL="101600" marR="67310" marT="101600" marB="101600" anchor="b" horzOverflow="overflow">
                    <a:lnL w="38100">
                      <a:solidFill>
                        <a:srgbClr val="000000"/>
                      </a:solidFill>
                      <a:miter lim="400000"/>
                    </a:lnL>
                    <a:lnT w="25400" cap="rnd">
                      <a:solidFill>
                        <a:srgbClr val="B8B8B8"/>
                      </a:solidFill>
                      <a:custDash>
                        <a:ds d="100000" sp="200000"/>
                      </a:custDash>
                    </a:lnT>
                    <a:lnB w="25400" cap="rnd">
                      <a:solidFill>
                        <a:srgbClr val="B8B8B8"/>
                      </a:solidFill>
                      <a:custDash>
                        <a:ds d="100000" sp="200000"/>
                      </a:custDash>
                    </a:lnB>
                  </a:tcPr>
                </a:tc>
                <a:tc>
                  <a:txBody>
                    <a:bodyPr/>
                    <a:lstStyle/>
                    <a:p>
                      <a:pPr defTabSz="457200">
                        <a:defRPr sz="1800"/>
                      </a:pPr>
                      <a:r>
                        <a:rPr sz="2800">
                          <a:solidFill>
                            <a:schemeClr val="accent1">
                              <a:hueOff val="114395"/>
                              <a:lumOff val="-24975"/>
                            </a:schemeClr>
                          </a:solidFill>
                          <a:latin typeface="Times Roman"/>
                          <a:ea typeface="Times Roman"/>
                          <a:cs typeface="Times Roman"/>
                          <a:sym typeface="Times Roman"/>
                        </a:rPr>
                        <a:t>Description</a:t>
                      </a:r>
                    </a:p>
                  </a:txBody>
                  <a:tcPr marL="67310" marR="67310" marT="101600" marB="101600" anchor="b" horzOverflow="overflow">
                    <a:lnT w="25400" cap="rnd">
                      <a:solidFill>
                        <a:srgbClr val="B8B8B8"/>
                      </a:solidFill>
                      <a:custDash>
                        <a:ds d="100000" sp="200000"/>
                      </a:custDash>
                    </a:lnT>
                    <a:lnB w="25400" cap="rnd">
                      <a:solidFill>
                        <a:srgbClr val="B8B8B8"/>
                      </a:solidFill>
                      <a:custDash>
                        <a:ds d="100000" sp="200000"/>
                      </a:custDash>
                    </a:lnB>
                  </a:tcPr>
                </a:tc>
                <a:tc>
                  <a:txBody>
                    <a:bodyPr/>
                    <a:lstStyle/>
                    <a:p>
                      <a:pPr defTabSz="457200">
                        <a:defRPr sz="1800"/>
                      </a:pPr>
                      <a:r>
                        <a:rPr sz="2800">
                          <a:solidFill>
                            <a:schemeClr val="accent1">
                              <a:hueOff val="114395"/>
                              <a:lumOff val="-24975"/>
                            </a:schemeClr>
                          </a:solidFill>
                          <a:latin typeface="Times Roman"/>
                          <a:ea typeface="Times Roman"/>
                          <a:cs typeface="Times Roman"/>
                          <a:sym typeface="Times Roman"/>
                        </a:rPr>
                        <a:t>Efficiency</a:t>
                      </a:r>
                    </a:p>
                  </a:txBody>
                  <a:tcPr marL="0" marR="67310" marT="101600" marB="101600" anchor="b" horzOverflow="overflow">
                    <a:lnR w="38100">
                      <a:solidFill>
                        <a:srgbClr val="000000"/>
                      </a:solidFill>
                      <a:miter lim="400000"/>
                    </a:lnR>
                    <a:lnT w="25400" cap="rnd">
                      <a:solidFill>
                        <a:srgbClr val="B8B8B8"/>
                      </a:solidFill>
                      <a:custDash>
                        <a:ds d="100000" sp="200000"/>
                      </a:custDash>
                    </a:lnT>
                    <a:lnB w="25400" cap="rnd">
                      <a:solidFill>
                        <a:srgbClr val="B8B8B8"/>
                      </a:solidFill>
                      <a:custDash>
                        <a:ds d="100000" sp="200000"/>
                      </a:custDash>
                    </a:lnB>
                  </a:tcPr>
                </a:tc>
                <a:extLst>
                  <a:ext uri="{0D108BD9-81ED-4DB2-BD59-A6C34878D82A}">
                    <a16:rowId xmlns:a16="http://schemas.microsoft.com/office/drawing/2014/main" val="10001"/>
                  </a:ext>
                </a:extLst>
              </a:tr>
              <a:tr h="774700">
                <a:tc>
                  <a:txBody>
                    <a:bodyPr/>
                    <a:lstStyle/>
                    <a:p>
                      <a:pPr marL="406400" indent="-304800" algn="l" defTabSz="457200">
                        <a:defRPr sz="1800"/>
                      </a:pPr>
                      <a:r>
                        <a:rPr sz="3600">
                          <a:latin typeface="Times Roman"/>
                          <a:ea typeface="Times Roman"/>
                          <a:cs typeface="Times Roman"/>
                          <a:sym typeface="Times Roman"/>
                        </a:rPr>
                        <a:t>Constructor</a:t>
                      </a:r>
                    </a:p>
                  </a:txBody>
                  <a:tcPr marL="101600" marR="67310" marT="101600" marB="101600" horzOverflow="overflow">
                    <a:lnL w="38100">
                      <a:solidFill>
                        <a:srgbClr val="000000"/>
                      </a:solidFill>
                      <a:miter lim="400000"/>
                    </a:lnL>
                    <a:lnT w="25400" cap="rnd">
                      <a:solidFill>
                        <a:srgbClr val="B8B8B8"/>
                      </a:solidFill>
                      <a:custDash>
                        <a:ds d="100000" sp="200000"/>
                      </a:custDash>
                    </a:lnT>
                    <a:lnB w="25400" cap="rnd">
                      <a:solidFill>
                        <a:srgbClr val="B8B8B8"/>
                      </a:solidFill>
                      <a:custDash>
                        <a:ds d="100000" sp="200000"/>
                      </a:custDash>
                    </a:lnB>
                  </a:tcPr>
                </a:tc>
                <a:tc>
                  <a:txBody>
                    <a:bodyPr/>
                    <a:lstStyle/>
                    <a:p>
                      <a:pPr marL="406400" indent="-304800" algn="l" defTabSz="457200">
                        <a:defRPr sz="1800"/>
                      </a:pPr>
                      <a:r>
                        <a:rPr sz="3600">
                          <a:latin typeface="Times Roman"/>
                          <a:ea typeface="Times Roman"/>
                          <a:cs typeface="Times Roman"/>
                          <a:sym typeface="Times Roman"/>
                        </a:rPr>
                        <a:t>Creates a container; sequence containers allow the user to specify an initial size.</a:t>
                      </a:r>
                    </a:p>
                  </a:txBody>
                  <a:tcPr marL="67310" marR="67310" marT="101600" marB="101600" horzOverflow="overflow">
                    <a:lnT w="25400" cap="rnd">
                      <a:solidFill>
                        <a:srgbClr val="B8B8B8"/>
                      </a:solidFill>
                      <a:custDash>
                        <a:ds d="100000" sp="200000"/>
                      </a:custDash>
                    </a:lnT>
                    <a:lnB w="25400" cap="rnd">
                      <a:solidFill>
                        <a:srgbClr val="B8B8B8"/>
                      </a:solidFill>
                      <a:custDash>
                        <a:ds d="100000" sp="200000"/>
                      </a:custDash>
                    </a:lnB>
                  </a:tcPr>
                </a:tc>
                <a:tc>
                  <a:txBody>
                    <a:bodyPr/>
                    <a:lstStyle/>
                    <a:p>
                      <a:pPr marL="406400" indent="-304800" defTabSz="457200">
                        <a:defRPr sz="1800"/>
                      </a:pPr>
                      <a:r>
                        <a:rPr sz="3600">
                          <a:latin typeface="Times Roman"/>
                          <a:ea typeface="Times Roman"/>
                          <a:cs typeface="Times Roman"/>
                          <a:sym typeface="Times Roman"/>
                        </a:rPr>
                        <a:t>Varies</a:t>
                      </a:r>
                    </a:p>
                  </a:txBody>
                  <a:tcPr marL="0" marR="67310" marT="101600" marB="101600" horzOverflow="overflow">
                    <a:lnR w="38100">
                      <a:solidFill>
                        <a:srgbClr val="000000"/>
                      </a:solidFill>
                      <a:miter lim="400000"/>
                    </a:lnR>
                    <a:lnT w="25400" cap="rnd">
                      <a:solidFill>
                        <a:srgbClr val="B8B8B8"/>
                      </a:solidFill>
                      <a:custDash>
                        <a:ds d="100000" sp="200000"/>
                      </a:custDash>
                    </a:lnT>
                    <a:lnB w="25400" cap="rnd">
                      <a:solidFill>
                        <a:srgbClr val="B8B8B8"/>
                      </a:solidFill>
                      <a:custDash>
                        <a:ds d="100000" sp="200000"/>
                      </a:custDash>
                    </a:lnB>
                  </a:tcPr>
                </a:tc>
                <a:extLst>
                  <a:ext uri="{0D108BD9-81ED-4DB2-BD59-A6C34878D82A}">
                    <a16:rowId xmlns:a16="http://schemas.microsoft.com/office/drawing/2014/main" val="10002"/>
                  </a:ext>
                </a:extLst>
              </a:tr>
              <a:tr h="774700">
                <a:tc>
                  <a:txBody>
                    <a:bodyPr/>
                    <a:lstStyle/>
                    <a:p>
                      <a:pPr marL="406400" indent="-304800" algn="l" defTabSz="457200">
                        <a:defRPr sz="1800"/>
                      </a:pPr>
                      <a:r>
                        <a:rPr sz="3600">
                          <a:latin typeface="Times Roman"/>
                          <a:ea typeface="Times Roman"/>
                          <a:cs typeface="Times Roman"/>
                          <a:sym typeface="Times Roman"/>
                        </a:rPr>
                        <a:t>Destructor</a:t>
                      </a:r>
                    </a:p>
                  </a:txBody>
                  <a:tcPr marL="101600" marR="67310" marT="101600" marB="101600" horzOverflow="overflow">
                    <a:lnL w="38100">
                      <a:solidFill>
                        <a:srgbClr val="000000"/>
                      </a:solidFill>
                      <a:miter lim="400000"/>
                    </a:lnL>
                    <a:lnT w="25400" cap="rnd">
                      <a:solidFill>
                        <a:srgbClr val="B8B8B8"/>
                      </a:solidFill>
                      <a:custDash>
                        <a:ds d="100000" sp="200000"/>
                      </a:custDash>
                    </a:lnT>
                    <a:lnB w="25400" cap="rnd">
                      <a:solidFill>
                        <a:srgbClr val="B8B8B8"/>
                      </a:solidFill>
                      <a:custDash>
                        <a:ds d="100000" sp="200000"/>
                      </a:custDash>
                    </a:lnB>
                  </a:tcPr>
                </a:tc>
                <a:tc>
                  <a:txBody>
                    <a:bodyPr/>
                    <a:lstStyle/>
                    <a:p>
                      <a:pPr marL="406400" indent="-304800" algn="l" defTabSz="457200">
                        <a:defRPr sz="1800"/>
                      </a:pPr>
                      <a:r>
                        <a:rPr sz="3600">
                          <a:latin typeface="Times Roman"/>
                          <a:ea typeface="Times Roman"/>
                          <a:cs typeface="Times Roman"/>
                          <a:sym typeface="Times Roman"/>
                        </a:rPr>
                        <a:t>Deallocates all entries in the container, and then deallocates the container.</a:t>
                      </a:r>
                    </a:p>
                  </a:txBody>
                  <a:tcPr marL="67310" marR="67310" marT="101600" marB="101600" horzOverflow="overflow">
                    <a:lnT w="25400" cap="rnd">
                      <a:solidFill>
                        <a:srgbClr val="B8B8B8"/>
                      </a:solidFill>
                      <a:custDash>
                        <a:ds d="100000" sp="200000"/>
                      </a:custDash>
                    </a:lnT>
                    <a:lnB w="25400" cap="rnd">
                      <a:solidFill>
                        <a:srgbClr val="B8B8B8"/>
                      </a:solidFill>
                      <a:custDash>
                        <a:ds d="100000" sp="200000"/>
                      </a:custDash>
                    </a:lnB>
                  </a:tcPr>
                </a:tc>
                <a:tc>
                  <a:txBody>
                    <a:bodyPr/>
                    <a:lstStyle/>
                    <a:p>
                      <a:pPr marL="406400" indent="-304800" defTabSz="457200">
                        <a:defRPr sz="3600">
                          <a:latin typeface="Times Roman"/>
                          <a:ea typeface="Times Roman"/>
                          <a:cs typeface="Times Roman"/>
                          <a:sym typeface="Times Roman"/>
                        </a:defRPr>
                      </a:pPr>
                      <a:r>
                        <a:t>O(</a:t>
                      </a:r>
                      <a:r>
                        <a:rPr i="1"/>
                        <a:t>n</a:t>
                      </a:r>
                      <a:r>
                        <a:t>)</a:t>
                      </a:r>
                    </a:p>
                  </a:txBody>
                  <a:tcPr marL="0" marR="67310" marT="101600" marB="101600" horzOverflow="overflow">
                    <a:lnR w="38100">
                      <a:solidFill>
                        <a:srgbClr val="000000"/>
                      </a:solidFill>
                      <a:miter lim="400000"/>
                    </a:lnR>
                    <a:lnT w="25400" cap="rnd">
                      <a:solidFill>
                        <a:srgbClr val="B8B8B8"/>
                      </a:solidFill>
                      <a:custDash>
                        <a:ds d="100000" sp="200000"/>
                      </a:custDash>
                    </a:lnT>
                    <a:lnB w="25400" cap="rnd">
                      <a:solidFill>
                        <a:srgbClr val="B8B8B8"/>
                      </a:solidFill>
                      <a:custDash>
                        <a:ds d="100000" sp="200000"/>
                      </a:custDash>
                    </a:lnB>
                  </a:tcPr>
                </a:tc>
                <a:extLst>
                  <a:ext uri="{0D108BD9-81ED-4DB2-BD59-A6C34878D82A}">
                    <a16:rowId xmlns:a16="http://schemas.microsoft.com/office/drawing/2014/main" val="10003"/>
                  </a:ext>
                </a:extLst>
              </a:tr>
              <a:tr h="785673">
                <a:tc>
                  <a:txBody>
                    <a:bodyPr/>
                    <a:lstStyle/>
                    <a:p>
                      <a:pPr marL="406400" indent="-304800" algn="l" defTabSz="457200">
                        <a:defRPr sz="3600">
                          <a:solidFill>
                            <a:srgbClr val="804EB7"/>
                          </a:solidFill>
                          <a:latin typeface="Arial Monospaced MT Std"/>
                          <a:ea typeface="Arial Monospaced MT Std"/>
                          <a:cs typeface="Arial Monospaced MT Std"/>
                          <a:sym typeface="Arial Monospaced MT Std"/>
                        </a:defRPr>
                      </a:pPr>
                      <a:r>
                        <a:rPr>
                          <a:solidFill>
                            <a:srgbClr val="9B2393"/>
                          </a:solidFill>
                        </a:rPr>
                        <a:t>bool</a:t>
                      </a:r>
                      <a:r>
                        <a:rPr>
                          <a:solidFill>
                            <a:srgbClr val="000000"/>
                          </a:solidFill>
                          <a:latin typeface="Times Roman"/>
                          <a:ea typeface="Times Roman"/>
                          <a:cs typeface="Times Roman"/>
                          <a:sym typeface="Times Roman"/>
                        </a:rPr>
                        <a:t> </a:t>
                      </a:r>
                      <a:r>
                        <a:t>empty</a:t>
                      </a:r>
                      <a:r>
                        <a:rPr>
                          <a:solidFill>
                            <a:srgbClr val="000000"/>
                          </a:solidFill>
                        </a:rPr>
                        <a:t>()</a:t>
                      </a:r>
                    </a:p>
                  </a:txBody>
                  <a:tcPr marL="101600" marR="67310" marT="101600" marB="101600" horzOverflow="overflow">
                    <a:lnL w="38100">
                      <a:solidFill>
                        <a:srgbClr val="000000"/>
                      </a:solidFill>
                      <a:miter lim="400000"/>
                    </a:lnL>
                    <a:lnT w="25400" cap="rnd">
                      <a:solidFill>
                        <a:srgbClr val="B8B8B8"/>
                      </a:solidFill>
                      <a:custDash>
                        <a:ds d="100000" sp="200000"/>
                      </a:custDash>
                    </a:lnT>
                    <a:lnB w="25400" cap="rnd">
                      <a:solidFill>
                        <a:srgbClr val="B8B8B8"/>
                      </a:solidFill>
                      <a:custDash>
                        <a:ds d="100000" sp="200000"/>
                      </a:custDash>
                    </a:lnB>
                  </a:tcPr>
                </a:tc>
                <a:tc>
                  <a:txBody>
                    <a:bodyPr/>
                    <a:lstStyle/>
                    <a:p>
                      <a:pPr marL="406400" indent="-304800" algn="l" defTabSz="457200">
                        <a:defRPr sz="1800"/>
                      </a:pPr>
                      <a:r>
                        <a:rPr sz="3600">
                          <a:latin typeface="Times Roman"/>
                          <a:ea typeface="Times Roman"/>
                          <a:cs typeface="Times Roman"/>
                          <a:sym typeface="Times Roman"/>
                        </a:rPr>
                        <a:t>Returns true if the container is empty (size is 0).</a:t>
                      </a:r>
                    </a:p>
                  </a:txBody>
                  <a:tcPr marL="67310" marR="67310" marT="101600" marB="101600" horzOverflow="overflow">
                    <a:lnT w="25400" cap="rnd">
                      <a:solidFill>
                        <a:srgbClr val="B8B8B8"/>
                      </a:solidFill>
                      <a:custDash>
                        <a:ds d="100000" sp="200000"/>
                      </a:custDash>
                    </a:lnT>
                    <a:lnB w="25400" cap="rnd">
                      <a:solidFill>
                        <a:srgbClr val="B8B8B8"/>
                      </a:solidFill>
                      <a:custDash>
                        <a:ds d="100000" sp="200000"/>
                      </a:custDash>
                    </a:lnB>
                  </a:tcPr>
                </a:tc>
                <a:tc>
                  <a:txBody>
                    <a:bodyPr/>
                    <a:lstStyle/>
                    <a:p>
                      <a:pPr marL="406400" indent="-304800" defTabSz="457200">
                        <a:defRPr sz="1800"/>
                      </a:pPr>
                      <a:r>
                        <a:rPr sz="3600">
                          <a:latin typeface="Times Roman"/>
                          <a:ea typeface="Times Roman"/>
                          <a:cs typeface="Times Roman"/>
                          <a:sym typeface="Times Roman"/>
                        </a:rPr>
                        <a:t>O(1)</a:t>
                      </a:r>
                    </a:p>
                  </a:txBody>
                  <a:tcPr marL="0" marR="67310" marT="101600" marB="101600" horzOverflow="overflow">
                    <a:lnR w="38100">
                      <a:solidFill>
                        <a:srgbClr val="000000"/>
                      </a:solidFill>
                      <a:miter lim="400000"/>
                    </a:lnR>
                    <a:lnT w="25400" cap="rnd">
                      <a:solidFill>
                        <a:srgbClr val="B8B8B8"/>
                      </a:solidFill>
                      <a:custDash>
                        <a:ds d="100000" sp="200000"/>
                      </a:custDash>
                    </a:lnT>
                    <a:lnB w="25400" cap="rnd">
                      <a:solidFill>
                        <a:srgbClr val="B8B8B8"/>
                      </a:solidFill>
                      <a:custDash>
                        <a:ds d="100000" sp="200000"/>
                      </a:custDash>
                    </a:lnB>
                  </a:tcPr>
                </a:tc>
                <a:extLst>
                  <a:ext uri="{0D108BD9-81ED-4DB2-BD59-A6C34878D82A}">
                    <a16:rowId xmlns:a16="http://schemas.microsoft.com/office/drawing/2014/main" val="10004"/>
                  </a:ext>
                </a:extLst>
              </a:tr>
              <a:tr h="785673">
                <a:tc>
                  <a:txBody>
                    <a:bodyPr/>
                    <a:lstStyle/>
                    <a:p>
                      <a:pPr marL="406400" indent="-304800" algn="l" defTabSz="457200">
                        <a:defRPr sz="3600">
                          <a:solidFill>
                            <a:srgbClr val="9B2393"/>
                          </a:solidFill>
                          <a:latin typeface="Arial Monospaced MT Std"/>
                          <a:ea typeface="Arial Monospaced MT Std"/>
                          <a:cs typeface="Arial Monospaced MT Std"/>
                          <a:sym typeface="Arial Monospaced MT Std"/>
                        </a:defRPr>
                      </a:pPr>
                      <a:r>
                        <a:t>uint</a:t>
                      </a:r>
                      <a:r>
                        <a:rPr b="1" baseline="31999">
                          <a:solidFill>
                            <a:srgbClr val="00ADEF"/>
                          </a:solidFill>
                          <a:latin typeface="Times Roman"/>
                          <a:ea typeface="Times Roman"/>
                          <a:cs typeface="Times Roman"/>
                          <a:sym typeface="Times Roman"/>
                        </a:rPr>
                        <a:t>1</a:t>
                      </a:r>
                      <a:r>
                        <a:rPr>
                          <a:solidFill>
                            <a:srgbClr val="000000"/>
                          </a:solidFill>
                          <a:latin typeface="Times Roman"/>
                          <a:ea typeface="Times Roman"/>
                          <a:cs typeface="Times Roman"/>
                          <a:sym typeface="Times Roman"/>
                        </a:rPr>
                        <a:t> </a:t>
                      </a:r>
                      <a:r>
                        <a:rPr>
                          <a:solidFill>
                            <a:srgbClr val="804EB7"/>
                          </a:solidFill>
                        </a:rPr>
                        <a:t>size</a:t>
                      </a:r>
                      <a:r>
                        <a:rPr>
                          <a:solidFill>
                            <a:srgbClr val="000000"/>
                          </a:solidFill>
                        </a:rPr>
                        <a:t>()</a:t>
                      </a:r>
                    </a:p>
                  </a:txBody>
                  <a:tcPr marL="101600" marR="67310" marT="101600" marB="101600" horzOverflow="overflow">
                    <a:lnL w="38100">
                      <a:solidFill>
                        <a:srgbClr val="000000"/>
                      </a:solidFill>
                      <a:miter lim="400000"/>
                    </a:lnL>
                    <a:lnT w="25400" cap="rnd">
                      <a:solidFill>
                        <a:srgbClr val="B8B8B8"/>
                      </a:solidFill>
                      <a:custDash>
                        <a:ds d="100000" sp="200000"/>
                      </a:custDash>
                    </a:lnT>
                    <a:lnB w="25400" cap="rnd">
                      <a:solidFill>
                        <a:srgbClr val="B8B8B8"/>
                      </a:solidFill>
                      <a:custDash>
                        <a:ds d="100000" sp="200000"/>
                      </a:custDash>
                    </a:lnB>
                  </a:tcPr>
                </a:tc>
                <a:tc>
                  <a:txBody>
                    <a:bodyPr/>
                    <a:lstStyle/>
                    <a:p>
                      <a:pPr marL="406400" indent="-304800" algn="l" defTabSz="457200">
                        <a:defRPr sz="1800"/>
                      </a:pPr>
                      <a:r>
                        <a:rPr sz="3600">
                          <a:latin typeface="Times Roman"/>
                          <a:ea typeface="Times Roman"/>
                          <a:cs typeface="Times Roman"/>
                          <a:sym typeface="Times Roman"/>
                        </a:rPr>
                        <a:t>Returns the number of locations in the container, that is, its capacity.</a:t>
                      </a:r>
                    </a:p>
                  </a:txBody>
                  <a:tcPr marL="67310" marR="67310" marT="101600" marB="101600" horzOverflow="overflow">
                    <a:lnT w="25400" cap="rnd">
                      <a:solidFill>
                        <a:srgbClr val="B8B8B8"/>
                      </a:solidFill>
                      <a:custDash>
                        <a:ds d="100000" sp="200000"/>
                      </a:custDash>
                    </a:lnT>
                    <a:lnB w="25400" cap="rnd">
                      <a:solidFill>
                        <a:srgbClr val="B8B8B8"/>
                      </a:solidFill>
                      <a:custDash>
                        <a:ds d="100000" sp="200000"/>
                      </a:custDash>
                    </a:lnB>
                  </a:tcPr>
                </a:tc>
                <a:tc>
                  <a:txBody>
                    <a:bodyPr/>
                    <a:lstStyle/>
                    <a:p>
                      <a:pPr marL="406400" indent="-304800" defTabSz="457200">
                        <a:defRPr sz="1800"/>
                      </a:pPr>
                      <a:r>
                        <a:rPr sz="3600">
                          <a:latin typeface="Times Roman"/>
                          <a:ea typeface="Times Roman"/>
                          <a:cs typeface="Times Roman"/>
                          <a:sym typeface="Times Roman"/>
                        </a:rPr>
                        <a:t>O(1)</a:t>
                      </a:r>
                    </a:p>
                  </a:txBody>
                  <a:tcPr marL="0" marR="67310" marT="101600" marB="101600" horzOverflow="overflow">
                    <a:lnR w="38100">
                      <a:solidFill>
                        <a:srgbClr val="000000"/>
                      </a:solidFill>
                      <a:miter lim="400000"/>
                    </a:lnR>
                    <a:lnT w="25400" cap="rnd">
                      <a:solidFill>
                        <a:srgbClr val="B8B8B8"/>
                      </a:solidFill>
                      <a:custDash>
                        <a:ds d="100000" sp="200000"/>
                      </a:custDash>
                    </a:lnT>
                    <a:lnB w="25400" cap="rnd">
                      <a:solidFill>
                        <a:srgbClr val="B8B8B8"/>
                      </a:solidFill>
                      <a:custDash>
                        <a:ds d="100000" sp="200000"/>
                      </a:custDash>
                    </a:lnB>
                  </a:tcPr>
                </a:tc>
                <a:extLst>
                  <a:ext uri="{0D108BD9-81ED-4DB2-BD59-A6C34878D82A}">
                    <a16:rowId xmlns:a16="http://schemas.microsoft.com/office/drawing/2014/main" val="10005"/>
                  </a:ext>
                </a:extLst>
              </a:tr>
              <a:tr h="785673">
                <a:tc>
                  <a:txBody>
                    <a:bodyPr/>
                    <a:lstStyle/>
                    <a:p>
                      <a:pPr marL="406400" indent="-304800" algn="l" defTabSz="457200">
                        <a:defRPr sz="3600" b="1">
                          <a:solidFill>
                            <a:srgbClr val="9B2393"/>
                          </a:solidFill>
                          <a:latin typeface="Times Roman"/>
                          <a:ea typeface="Times Roman"/>
                          <a:cs typeface="Times Roman"/>
                          <a:sym typeface="Times Roman"/>
                        </a:defRPr>
                      </a:pPr>
                      <a:r>
                        <a:rPr b="0"/>
                        <a:t>operator</a:t>
                      </a:r>
                      <a:r>
                        <a:rPr b="0">
                          <a:solidFill>
                            <a:srgbClr val="000000"/>
                          </a:solidFill>
                          <a:latin typeface="Arial Monospaced MT Std"/>
                          <a:ea typeface="Arial Monospaced MT Std"/>
                          <a:cs typeface="Arial Monospaced MT Std"/>
                          <a:sym typeface="Arial Monospaced MT Std"/>
                        </a:rPr>
                        <a:t>=</a:t>
                      </a:r>
                    </a:p>
                  </a:txBody>
                  <a:tcPr marL="101600" marR="67310" marT="101600" marB="101600" horzOverflow="overflow">
                    <a:lnL w="38100">
                      <a:solidFill>
                        <a:srgbClr val="000000"/>
                      </a:solidFill>
                      <a:miter lim="400000"/>
                    </a:lnL>
                    <a:lnT w="25400" cap="rnd">
                      <a:solidFill>
                        <a:srgbClr val="B8B8B8"/>
                      </a:solidFill>
                      <a:custDash>
                        <a:ds d="100000" sp="200000"/>
                      </a:custDash>
                    </a:lnT>
                    <a:lnB w="25400" cap="rnd">
                      <a:solidFill>
                        <a:srgbClr val="B8B8B8"/>
                      </a:solidFill>
                      <a:custDash>
                        <a:ds d="100000" sp="200000"/>
                      </a:custDash>
                    </a:lnB>
                  </a:tcPr>
                </a:tc>
                <a:tc>
                  <a:txBody>
                    <a:bodyPr/>
                    <a:lstStyle/>
                    <a:p>
                      <a:pPr marL="406400" indent="-304800" algn="l" defTabSz="457200">
                        <a:defRPr sz="1800"/>
                      </a:pPr>
                      <a:r>
                        <a:rPr sz="3600">
                          <a:latin typeface="Times Roman"/>
                          <a:ea typeface="Times Roman"/>
                          <a:cs typeface="Times Roman"/>
                          <a:sym typeface="Times Roman"/>
                        </a:rPr>
                        <a:t>Assigns entries in the container on the right-hand side to the container on the left-hand side.</a:t>
                      </a:r>
                    </a:p>
                  </a:txBody>
                  <a:tcPr marL="67310" marR="67310" marT="101600" marB="101600" horzOverflow="overflow">
                    <a:lnT w="25400" cap="rnd">
                      <a:solidFill>
                        <a:srgbClr val="B8B8B8"/>
                      </a:solidFill>
                      <a:custDash>
                        <a:ds d="100000" sp="200000"/>
                      </a:custDash>
                    </a:lnT>
                    <a:lnB w="25400" cap="rnd">
                      <a:solidFill>
                        <a:srgbClr val="B8B8B8"/>
                      </a:solidFill>
                      <a:custDash>
                        <a:ds d="100000" sp="200000"/>
                      </a:custDash>
                    </a:lnB>
                  </a:tcPr>
                </a:tc>
                <a:tc>
                  <a:txBody>
                    <a:bodyPr/>
                    <a:lstStyle/>
                    <a:p>
                      <a:pPr marL="406400" indent="-304800" defTabSz="457200">
                        <a:defRPr sz="3600">
                          <a:latin typeface="Times Roman"/>
                          <a:ea typeface="Times Roman"/>
                          <a:cs typeface="Times Roman"/>
                          <a:sym typeface="Times Roman"/>
                        </a:defRPr>
                      </a:pPr>
                      <a:r>
                        <a:t>O(</a:t>
                      </a:r>
                      <a:r>
                        <a:rPr i="1"/>
                        <a:t>n</a:t>
                      </a:r>
                      <a:r>
                        <a:t>)</a:t>
                      </a:r>
                    </a:p>
                  </a:txBody>
                  <a:tcPr marL="0" marR="67310" marT="101600" marB="101600" horzOverflow="overflow">
                    <a:lnR w="38100">
                      <a:solidFill>
                        <a:srgbClr val="000000"/>
                      </a:solidFill>
                      <a:miter lim="400000"/>
                    </a:lnR>
                    <a:lnT w="25400" cap="rnd">
                      <a:solidFill>
                        <a:srgbClr val="B8B8B8"/>
                      </a:solidFill>
                      <a:custDash>
                        <a:ds d="100000" sp="200000"/>
                      </a:custDash>
                    </a:lnT>
                    <a:lnB w="25400" cap="rnd">
                      <a:solidFill>
                        <a:srgbClr val="B8B8B8"/>
                      </a:solidFill>
                      <a:custDash>
                        <a:ds d="100000" sp="200000"/>
                      </a:custDash>
                    </a:lnB>
                  </a:tcPr>
                </a:tc>
                <a:extLst>
                  <a:ext uri="{0D108BD9-81ED-4DB2-BD59-A6C34878D82A}">
                    <a16:rowId xmlns:a16="http://schemas.microsoft.com/office/drawing/2014/main" val="10006"/>
                  </a:ext>
                </a:extLst>
              </a:tr>
              <a:tr h="710743">
                <a:tc gridSpan="3">
                  <a:txBody>
                    <a:bodyPr/>
                    <a:lstStyle/>
                    <a:p>
                      <a:pPr algn="just" defTabSz="457200">
                        <a:defRPr sz="3600">
                          <a:latin typeface="Times Roman"/>
                          <a:ea typeface="Times Roman"/>
                          <a:cs typeface="Times Roman"/>
                          <a:sym typeface="Times Roman"/>
                        </a:defRPr>
                      </a:pPr>
                      <a:r>
                        <a:rPr baseline="31999"/>
                        <a:t>1</a:t>
                      </a:r>
                      <a:r>
                        <a:t> </a:t>
                      </a:r>
                      <a:r>
                        <a:rPr>
                          <a:solidFill>
                            <a:srgbClr val="9B2393"/>
                          </a:solidFill>
                          <a:latin typeface="Arial Monospaced MT Std"/>
                          <a:ea typeface="Arial Monospaced MT Std"/>
                          <a:cs typeface="Arial Monospaced MT Std"/>
                          <a:sym typeface="Arial Monospaced MT Std"/>
                        </a:rPr>
                        <a:t>uint</a:t>
                      </a:r>
                      <a:r>
                        <a:rPr>
                          <a:solidFill>
                            <a:srgbClr val="9B2393"/>
                          </a:solidFill>
                        </a:rPr>
                        <a:t> </a:t>
                      </a:r>
                      <a:r>
                        <a:t>is the data type for an unsigned integer.</a:t>
                      </a:r>
                    </a:p>
                  </a:txBody>
                  <a:tcPr marL="101600" marR="67310" marT="67310" marB="67310" horzOverflow="overflow">
                    <a:lnL w="38100">
                      <a:solidFill>
                        <a:srgbClr val="000000"/>
                      </a:solidFill>
                      <a:miter lim="400000"/>
                    </a:lnL>
                    <a:lnR w="38100">
                      <a:solidFill>
                        <a:srgbClr val="000000"/>
                      </a:solidFill>
                      <a:miter lim="400000"/>
                    </a:lnR>
                    <a:lnT w="25400" cap="rnd">
                      <a:solidFill>
                        <a:srgbClr val="B8B8B8"/>
                      </a:solidFill>
                      <a:custDash>
                        <a:ds d="100000" sp="200000"/>
                      </a:custDash>
                    </a:lnT>
                    <a:lnB w="38100">
                      <a:solidFill>
                        <a:srgbClr val="000000"/>
                      </a:solidFill>
                      <a:miter lim="400000"/>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push/>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1" nodeType="afterEffect">
                                  <p:stCondLst>
                                    <p:cond delay="0"/>
                                  </p:stCondLst>
                                  <p:iterate>
                                    <p:tmAbs val="0"/>
                                  </p:iterate>
                                  <p:childTnLst>
                                    <p:set>
                                      <p:cBhvr>
                                        <p:cTn id="6" fill="hold"/>
                                        <p:tgtEl>
                                          <p:spTgt spid="59"/>
                                        </p:tgtEl>
                                        <p:attrNameLst>
                                          <p:attrName>style.visibility</p:attrName>
                                        </p:attrNameLst>
                                      </p:cBhvr>
                                      <p:to>
                                        <p:strVal val="visible"/>
                                      </p:to>
                                    </p:set>
                                    <p:anim calcmode="lin" valueType="num">
                                      <p:cBhvr>
                                        <p:cTn id="7" dur="750" fill="hold"/>
                                        <p:tgtEl>
                                          <p:spTgt spid="59"/>
                                        </p:tgtEl>
                                        <p:attrNameLst>
                                          <p:attrName>ppt_w</p:attrName>
                                        </p:attrNameLst>
                                      </p:cBhvr>
                                      <p:tavLst>
                                        <p:tav tm="0">
                                          <p:val>
                                            <p:strVal val="4*#ppt_w"/>
                                          </p:val>
                                        </p:tav>
                                        <p:tav tm="100000">
                                          <p:val>
                                            <p:strVal val="#ppt_w"/>
                                          </p:val>
                                        </p:tav>
                                      </p:tavLst>
                                    </p:anim>
                                    <p:anim calcmode="lin" valueType="num">
                                      <p:cBhvr>
                                        <p:cTn id="8" dur="750" fill="hold"/>
                                        <p:tgtEl>
                                          <p:spTgt spid="5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1"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 name="Table 1"/>
          <p:cNvGraphicFramePr/>
          <p:nvPr>
            <p:extLst>
              <p:ext uri="{D42A27DB-BD31-4B8C-83A1-F6EECF244321}">
                <p14:modId xmlns:p14="http://schemas.microsoft.com/office/powerpoint/2010/main" val="3857932257"/>
              </p:ext>
            </p:extLst>
          </p:nvPr>
        </p:nvGraphicFramePr>
        <p:xfrm>
          <a:off x="361950" y="2090289"/>
          <a:ext cx="23797549" cy="10589260"/>
        </p:xfrm>
        <a:graphic>
          <a:graphicData uri="http://schemas.openxmlformats.org/drawingml/2006/table">
            <a:tbl>
              <a:tblPr>
                <a:tableStyleId>{4C3C2611-4C71-4FC5-86AE-919BDF0F9419}</a:tableStyleId>
              </a:tblPr>
              <a:tblGrid>
                <a:gridCol w="6570017">
                  <a:extLst>
                    <a:ext uri="{9D8B030D-6E8A-4147-A177-3AD203B41FA5}">
                      <a16:colId xmlns:a16="http://schemas.microsoft.com/office/drawing/2014/main" val="20000"/>
                    </a:ext>
                  </a:extLst>
                </a:gridCol>
                <a:gridCol w="17227532">
                  <a:extLst>
                    <a:ext uri="{9D8B030D-6E8A-4147-A177-3AD203B41FA5}">
                      <a16:colId xmlns:a16="http://schemas.microsoft.com/office/drawing/2014/main" val="20001"/>
                    </a:ext>
                  </a:extLst>
                </a:gridCol>
              </a:tblGrid>
              <a:tr h="579120">
                <a:tc gridSpan="2">
                  <a:txBody>
                    <a:bodyPr/>
                    <a:lstStyle/>
                    <a:p>
                      <a:pPr defTabSz="457200">
                        <a:defRPr sz="2900">
                          <a:solidFill>
                            <a:srgbClr val="FFFFFF"/>
                          </a:solidFill>
                          <a:latin typeface="Times Roman"/>
                          <a:ea typeface="Times Roman"/>
                          <a:cs typeface="Times Roman"/>
                          <a:sym typeface="Times Roman"/>
                        </a:defRPr>
                      </a:pPr>
                      <a:r>
                        <a:t>C++ Standard Library </a:t>
                      </a:r>
                      <a:r>
                        <a:rPr>
                          <a:latin typeface="Menlo Regular"/>
                          <a:ea typeface="Menlo Regular"/>
                          <a:cs typeface="Menlo Regular"/>
                          <a:sym typeface="Menlo Regular"/>
                        </a:rPr>
                        <a:t>stack</a:t>
                      </a:r>
                      <a:r>
                        <a:t> Operations</a:t>
                      </a:r>
                    </a:p>
                  </a:txBody>
                  <a:tcPr marL="67310" marR="67310" marT="67310" marB="67310" anchor="ctr" horzOverflow="overflow">
                    <a:lnL w="38100">
                      <a:solidFill>
                        <a:srgbClr val="000000"/>
                      </a:solidFill>
                      <a:miter lim="400000"/>
                    </a:lnL>
                    <a:lnR w="38100">
                      <a:solidFill>
                        <a:srgbClr val="000000"/>
                      </a:solidFill>
                      <a:miter lim="400000"/>
                    </a:lnR>
                    <a:lnT w="38100">
                      <a:solidFill>
                        <a:srgbClr val="000000"/>
                      </a:solidFill>
                      <a:miter lim="400000"/>
                    </a:lnT>
                    <a:lnB w="25400" cap="rnd">
                      <a:solidFill>
                        <a:srgbClr val="B8B8B8"/>
                      </a:solidFill>
                      <a:custDash>
                        <a:ds d="100000" sp="200000"/>
                      </a:custDash>
                    </a:lnB>
                    <a:solidFill>
                      <a:schemeClr val="accent1">
                        <a:hueOff val="114395"/>
                        <a:lumOff val="-24975"/>
                      </a:schemeClr>
                    </a:solidFill>
                  </a:tcPr>
                </a:tc>
                <a:tc hMerge="1">
                  <a:txBody>
                    <a:bodyPr/>
                    <a:lstStyle/>
                    <a:p>
                      <a:endParaRPr lang="en-US"/>
                    </a:p>
                  </a:txBody>
                  <a:tcPr/>
                </a:tc>
                <a:extLst>
                  <a:ext uri="{0D108BD9-81ED-4DB2-BD59-A6C34878D82A}">
                    <a16:rowId xmlns:a16="http://schemas.microsoft.com/office/drawing/2014/main" val="10000"/>
                  </a:ext>
                </a:extLst>
              </a:tr>
              <a:tr h="647700">
                <a:tc>
                  <a:txBody>
                    <a:bodyPr/>
                    <a:lstStyle/>
                    <a:p>
                      <a:pPr marL="812800" defTabSz="457200">
                        <a:defRPr sz="1800"/>
                      </a:pPr>
                      <a:r>
                        <a:rPr sz="2900">
                          <a:solidFill>
                            <a:schemeClr val="accent1">
                              <a:hueOff val="114395"/>
                              <a:lumOff val="-24975"/>
                            </a:schemeClr>
                          </a:solidFill>
                          <a:latin typeface="Times Roman"/>
                          <a:ea typeface="Times Roman"/>
                          <a:cs typeface="Times Roman"/>
                          <a:sym typeface="Times Roman"/>
                        </a:rPr>
                        <a:t>Member function</a:t>
                      </a:r>
                    </a:p>
                  </a:txBody>
                  <a:tcPr marL="101600" marR="67310" marT="101600" marB="101600" horzOverflow="overflow">
                    <a:lnL w="38100">
                      <a:solidFill>
                        <a:srgbClr val="000000"/>
                      </a:solidFill>
                      <a:miter lim="400000"/>
                    </a:lnL>
                    <a:lnT w="25400" cap="rnd">
                      <a:solidFill>
                        <a:srgbClr val="B8B8B8"/>
                      </a:solidFill>
                      <a:custDash>
                        <a:ds d="100000" sp="200000"/>
                      </a:custDash>
                    </a:lnT>
                    <a:lnB w="25400" cap="rnd">
                      <a:solidFill>
                        <a:srgbClr val="B8B8B8"/>
                      </a:solidFill>
                      <a:custDash>
                        <a:ds d="100000" sp="200000"/>
                      </a:custDash>
                    </a:lnB>
                  </a:tcPr>
                </a:tc>
                <a:tc>
                  <a:txBody>
                    <a:bodyPr/>
                    <a:lstStyle/>
                    <a:p>
                      <a:pPr marL="1557655" algn="l" defTabSz="457200">
                        <a:defRPr sz="1800"/>
                      </a:pPr>
                      <a:r>
                        <a:rPr sz="2900">
                          <a:solidFill>
                            <a:schemeClr val="accent1">
                              <a:hueOff val="114395"/>
                              <a:lumOff val="-24975"/>
                            </a:schemeClr>
                          </a:solidFill>
                          <a:latin typeface="Times Roman"/>
                          <a:ea typeface="Times Roman"/>
                          <a:cs typeface="Times Roman"/>
                          <a:sym typeface="Times Roman"/>
                        </a:rPr>
                        <a:t>Description</a:t>
                      </a:r>
                    </a:p>
                  </a:txBody>
                  <a:tcPr marL="101600" marR="67310" marT="101600" marB="101600" horzOverflow="overflow">
                    <a:lnR w="38100">
                      <a:solidFill>
                        <a:srgbClr val="000000"/>
                      </a:solidFill>
                      <a:miter lim="400000"/>
                    </a:lnR>
                    <a:lnT w="25400" cap="rnd">
                      <a:solidFill>
                        <a:srgbClr val="B8B8B8"/>
                      </a:solidFill>
                      <a:custDash>
                        <a:ds d="100000" sp="200000"/>
                      </a:custDash>
                    </a:lnT>
                    <a:lnB w="25400" cap="rnd">
                      <a:solidFill>
                        <a:srgbClr val="B8B8B8"/>
                      </a:solidFill>
                      <a:custDash>
                        <a:ds d="100000" sp="200000"/>
                      </a:custDash>
                    </a:lnB>
                  </a:tcPr>
                </a:tc>
                <a:extLst>
                  <a:ext uri="{0D108BD9-81ED-4DB2-BD59-A6C34878D82A}">
                    <a16:rowId xmlns:a16="http://schemas.microsoft.com/office/drawing/2014/main" val="10001"/>
                  </a:ext>
                </a:extLst>
              </a:tr>
              <a:tr h="647700">
                <a:tc>
                  <a:txBody>
                    <a:bodyPr/>
                    <a:lstStyle/>
                    <a:p>
                      <a:pPr marL="406400" indent="-304800" algn="l" defTabSz="457200">
                        <a:defRPr sz="2900">
                          <a:latin typeface="Arial Monospaced MT Std"/>
                          <a:ea typeface="Arial Monospaced MT Std"/>
                          <a:cs typeface="Arial Monospaced MT Std"/>
                          <a:sym typeface="Arial Monospaced MT Std"/>
                        </a:defRPr>
                      </a:pPr>
                      <a:r>
                        <a:t>value_type&amp; </a:t>
                      </a:r>
                      <a:r>
                        <a:rPr>
                          <a:solidFill>
                            <a:srgbClr val="804EB7"/>
                          </a:solidFill>
                        </a:rPr>
                        <a:t>top</a:t>
                      </a:r>
                      <a:r>
                        <a:t>()</a:t>
                      </a:r>
                    </a:p>
                  </a:txBody>
                  <a:tcPr marL="101600" marR="67310" marT="101600" marB="101600" horzOverflow="overflow">
                    <a:lnL w="38100">
                      <a:solidFill>
                        <a:srgbClr val="000000"/>
                      </a:solidFill>
                      <a:miter lim="400000"/>
                    </a:lnL>
                    <a:lnT w="25400" cap="rnd">
                      <a:solidFill>
                        <a:srgbClr val="B8B8B8"/>
                      </a:solidFill>
                      <a:custDash>
                        <a:ds d="100000" sp="200000"/>
                      </a:custDash>
                    </a:lnT>
                    <a:lnB w="25400" cap="rnd">
                      <a:solidFill>
                        <a:srgbClr val="B8B8B8"/>
                      </a:solidFill>
                      <a:custDash>
                        <a:ds d="100000" sp="200000"/>
                      </a:custDash>
                    </a:lnB>
                  </a:tcPr>
                </a:tc>
                <a:tc>
                  <a:txBody>
                    <a:bodyPr/>
                    <a:lstStyle/>
                    <a:p>
                      <a:pPr marL="406400" indent="-304800" algn="l" defTabSz="457200">
                        <a:defRPr sz="1800"/>
                      </a:pPr>
                      <a:r>
                        <a:rPr sz="3200">
                          <a:latin typeface="Times Roman"/>
                          <a:ea typeface="Times Roman"/>
                          <a:cs typeface="Times Roman"/>
                          <a:sym typeface="Times Roman"/>
                        </a:rPr>
                        <a:t>Returns a reference to the top entry on the stack.</a:t>
                      </a:r>
                    </a:p>
                  </a:txBody>
                  <a:tcPr marL="101600" marR="67310" marT="101600" marB="101600" anchor="ctr" horzOverflow="overflow">
                    <a:lnR w="38100">
                      <a:solidFill>
                        <a:srgbClr val="000000"/>
                      </a:solidFill>
                      <a:miter lim="400000"/>
                    </a:lnR>
                    <a:lnT w="25400" cap="rnd">
                      <a:solidFill>
                        <a:srgbClr val="B8B8B8"/>
                      </a:solidFill>
                      <a:custDash>
                        <a:ds d="100000" sp="200000"/>
                      </a:custDash>
                    </a:lnT>
                    <a:lnB w="25400" cap="rnd">
                      <a:solidFill>
                        <a:srgbClr val="B8B8B8"/>
                      </a:solidFill>
                      <a:custDash>
                        <a:ds d="100000" sp="200000"/>
                      </a:custDash>
                    </a:lnB>
                  </a:tcPr>
                </a:tc>
                <a:extLst>
                  <a:ext uri="{0D108BD9-81ED-4DB2-BD59-A6C34878D82A}">
                    <a16:rowId xmlns:a16="http://schemas.microsoft.com/office/drawing/2014/main" val="10002"/>
                  </a:ext>
                </a:extLst>
              </a:tr>
              <a:tr h="656539">
                <a:tc>
                  <a:txBody>
                    <a:bodyPr/>
                    <a:lstStyle/>
                    <a:p>
                      <a:pPr marL="406400" indent="-304800" algn="l" defTabSz="457200">
                        <a:defRPr sz="2900">
                          <a:latin typeface="Arial Monospaced MT Std"/>
                          <a:ea typeface="Arial Monospaced MT Std"/>
                          <a:cs typeface="Arial Monospaced MT Std"/>
                          <a:sym typeface="Arial Monospaced MT Std"/>
                        </a:defRPr>
                      </a:pPr>
                      <a:r>
                        <a:rPr>
                          <a:solidFill>
                            <a:srgbClr val="9B2393"/>
                          </a:solidFill>
                        </a:rPr>
                        <a:t>void</a:t>
                      </a:r>
                      <a:r>
                        <a:rPr b="1">
                          <a:solidFill>
                            <a:srgbClr val="00ADEF"/>
                          </a:solidFill>
                          <a:latin typeface="Times Roman"/>
                          <a:ea typeface="Times Roman"/>
                          <a:cs typeface="Times Roman"/>
                          <a:sym typeface="Times Roman"/>
                        </a:rPr>
                        <a:t> </a:t>
                      </a:r>
                      <a:r>
                        <a:rPr>
                          <a:solidFill>
                            <a:srgbClr val="804EB7"/>
                          </a:solidFill>
                        </a:rPr>
                        <a:t>push</a:t>
                      </a:r>
                      <a:r>
                        <a:t>(value_type&amp; item)</a:t>
                      </a:r>
                    </a:p>
                  </a:txBody>
                  <a:tcPr marL="101600" marR="67310" marT="101600" marB="101600" horzOverflow="overflow">
                    <a:lnL w="38100">
                      <a:solidFill>
                        <a:srgbClr val="000000"/>
                      </a:solidFill>
                      <a:miter lim="400000"/>
                    </a:lnL>
                    <a:lnT w="25400" cap="rnd">
                      <a:solidFill>
                        <a:srgbClr val="B8B8B8"/>
                      </a:solidFill>
                      <a:custDash>
                        <a:ds d="100000" sp="200000"/>
                      </a:custDash>
                    </a:lnT>
                    <a:lnB w="25400" cap="rnd">
                      <a:solidFill>
                        <a:srgbClr val="B8B8B8"/>
                      </a:solidFill>
                      <a:custDash>
                        <a:ds d="100000" sp="200000"/>
                      </a:custDash>
                    </a:lnB>
                  </a:tcPr>
                </a:tc>
                <a:tc>
                  <a:txBody>
                    <a:bodyPr/>
                    <a:lstStyle/>
                    <a:p>
                      <a:pPr marL="406400" indent="-304800" algn="l" defTabSz="457200">
                        <a:defRPr sz="3200">
                          <a:latin typeface="Times Roman"/>
                          <a:ea typeface="Times Roman"/>
                          <a:cs typeface="Times Roman"/>
                          <a:sym typeface="Times Roman"/>
                        </a:defRPr>
                      </a:pPr>
                      <a:r>
                        <a:t>Adds </a:t>
                      </a:r>
                      <a:r>
                        <a:rPr>
                          <a:latin typeface="Arial Monospaced MT Std"/>
                          <a:ea typeface="Arial Monospaced MT Std"/>
                          <a:cs typeface="Arial Monospaced MT Std"/>
                          <a:sym typeface="Arial Monospaced MT Std"/>
                        </a:rPr>
                        <a:t>item</a:t>
                      </a:r>
                      <a:r>
                        <a:t> to the top of the stack.</a:t>
                      </a:r>
                    </a:p>
                  </a:txBody>
                  <a:tcPr marL="101600" marR="67310" marT="101600" marB="101600" anchor="ctr" horzOverflow="overflow">
                    <a:lnR w="38100">
                      <a:solidFill>
                        <a:srgbClr val="000000"/>
                      </a:solidFill>
                      <a:miter lim="400000"/>
                    </a:lnR>
                    <a:lnT w="25400" cap="rnd">
                      <a:solidFill>
                        <a:srgbClr val="B8B8B8"/>
                      </a:solidFill>
                      <a:custDash>
                        <a:ds d="100000" sp="200000"/>
                      </a:custDash>
                    </a:lnT>
                    <a:lnB w="25400" cap="rnd">
                      <a:solidFill>
                        <a:srgbClr val="B8B8B8"/>
                      </a:solidFill>
                      <a:custDash>
                        <a:ds d="100000" sp="200000"/>
                      </a:custDash>
                    </a:lnB>
                  </a:tcPr>
                </a:tc>
                <a:extLst>
                  <a:ext uri="{0D108BD9-81ED-4DB2-BD59-A6C34878D82A}">
                    <a16:rowId xmlns:a16="http://schemas.microsoft.com/office/drawing/2014/main" val="10003"/>
                  </a:ext>
                </a:extLst>
              </a:tr>
              <a:tr h="656539">
                <a:tc>
                  <a:txBody>
                    <a:bodyPr/>
                    <a:lstStyle/>
                    <a:p>
                      <a:pPr marL="406400" indent="-304800" algn="l" defTabSz="457200">
                        <a:defRPr sz="2900">
                          <a:solidFill>
                            <a:srgbClr val="9B2393"/>
                          </a:solidFill>
                          <a:latin typeface="Arial Monospaced MT Std"/>
                          <a:ea typeface="Arial Monospaced MT Std"/>
                          <a:cs typeface="Arial Monospaced MT Std"/>
                          <a:sym typeface="Arial Monospaced MT Std"/>
                        </a:defRPr>
                      </a:pPr>
                      <a:r>
                        <a:t>void</a:t>
                      </a:r>
                      <a:r>
                        <a:rPr b="1">
                          <a:solidFill>
                            <a:srgbClr val="00ADEF"/>
                          </a:solidFill>
                          <a:latin typeface="Times Roman"/>
                          <a:ea typeface="Times Roman"/>
                          <a:cs typeface="Times Roman"/>
                          <a:sym typeface="Times Roman"/>
                        </a:rPr>
                        <a:t> </a:t>
                      </a:r>
                      <a:r>
                        <a:rPr>
                          <a:solidFill>
                            <a:srgbClr val="804EB7"/>
                          </a:solidFill>
                        </a:rPr>
                        <a:t>pop</a:t>
                      </a:r>
                      <a:r>
                        <a:rPr>
                          <a:solidFill>
                            <a:srgbClr val="000000"/>
                          </a:solidFill>
                        </a:rPr>
                        <a:t>()</a:t>
                      </a:r>
                    </a:p>
                  </a:txBody>
                  <a:tcPr marL="101600" marR="67310" marT="101600" marB="101600" horzOverflow="overflow">
                    <a:lnL w="38100">
                      <a:solidFill>
                        <a:srgbClr val="000000"/>
                      </a:solidFill>
                      <a:miter lim="400000"/>
                    </a:lnL>
                    <a:lnT w="25400" cap="rnd">
                      <a:solidFill>
                        <a:srgbClr val="B8B8B8"/>
                      </a:solidFill>
                      <a:custDash>
                        <a:ds d="100000" sp="200000"/>
                      </a:custDash>
                    </a:lnT>
                    <a:lnB w="25400" cap="rnd">
                      <a:solidFill>
                        <a:srgbClr val="B8B8B8"/>
                      </a:solidFill>
                      <a:custDash>
                        <a:ds d="100000" sp="200000"/>
                      </a:custDash>
                    </a:lnB>
                  </a:tcPr>
                </a:tc>
                <a:tc>
                  <a:txBody>
                    <a:bodyPr/>
                    <a:lstStyle/>
                    <a:p>
                      <a:pPr marL="406400" indent="-304800" algn="l" defTabSz="457200">
                        <a:defRPr sz="1800"/>
                      </a:pPr>
                      <a:r>
                        <a:rPr sz="3200">
                          <a:latin typeface="Times Roman"/>
                          <a:ea typeface="Times Roman"/>
                          <a:cs typeface="Times Roman"/>
                          <a:sym typeface="Times Roman"/>
                        </a:rPr>
                        <a:t>Removes the top entry from the stack.</a:t>
                      </a:r>
                    </a:p>
                  </a:txBody>
                  <a:tcPr marL="101600" marR="67310" marT="101600" marB="101600" anchor="ctr" horzOverflow="overflow">
                    <a:lnR w="38100">
                      <a:solidFill>
                        <a:srgbClr val="000000"/>
                      </a:solidFill>
                      <a:miter lim="400000"/>
                    </a:lnR>
                    <a:lnT w="25400" cap="rnd">
                      <a:solidFill>
                        <a:srgbClr val="B8B8B8"/>
                      </a:solidFill>
                      <a:custDash>
                        <a:ds d="100000" sp="200000"/>
                      </a:custDash>
                    </a:lnT>
                    <a:lnB w="25400" cap="rnd">
                      <a:solidFill>
                        <a:srgbClr val="B8B8B8"/>
                      </a:solidFill>
                      <a:custDash>
                        <a:ds d="100000" sp="200000"/>
                      </a:custDash>
                    </a:lnB>
                  </a:tcPr>
                </a:tc>
                <a:extLst>
                  <a:ext uri="{0D108BD9-81ED-4DB2-BD59-A6C34878D82A}">
                    <a16:rowId xmlns:a16="http://schemas.microsoft.com/office/drawing/2014/main" val="10004"/>
                  </a:ext>
                </a:extLst>
              </a:tr>
              <a:tr h="579120">
                <a:tc gridSpan="2">
                  <a:txBody>
                    <a:bodyPr/>
                    <a:lstStyle/>
                    <a:p>
                      <a:pPr defTabSz="457200">
                        <a:defRPr sz="2900">
                          <a:solidFill>
                            <a:srgbClr val="FFFFFF"/>
                          </a:solidFill>
                          <a:latin typeface="Times Roman"/>
                          <a:ea typeface="Times Roman"/>
                          <a:cs typeface="Times Roman"/>
                          <a:sym typeface="Times Roman"/>
                        </a:defRPr>
                      </a:pPr>
                      <a:r>
                        <a:t>C++ Standard Library </a:t>
                      </a:r>
                      <a:r>
                        <a:rPr>
                          <a:latin typeface="Menlo Regular"/>
                          <a:ea typeface="Menlo Regular"/>
                          <a:cs typeface="Menlo Regular"/>
                          <a:sym typeface="Menlo Regular"/>
                        </a:rPr>
                        <a:t>queue</a:t>
                      </a:r>
                      <a:r>
                        <a:t> Operations</a:t>
                      </a:r>
                    </a:p>
                  </a:txBody>
                  <a:tcPr marL="67310" marR="67310" marT="67310" marB="67310" anchor="ctr" horzOverflow="overflow">
                    <a:lnL w="38100">
                      <a:solidFill>
                        <a:srgbClr val="000000"/>
                      </a:solidFill>
                      <a:miter lim="400000"/>
                    </a:lnL>
                    <a:lnR w="38100">
                      <a:solidFill>
                        <a:srgbClr val="000000"/>
                      </a:solidFill>
                      <a:miter lim="400000"/>
                    </a:lnR>
                    <a:lnT w="25400" cap="rnd">
                      <a:solidFill>
                        <a:srgbClr val="B8B8B8"/>
                      </a:solidFill>
                      <a:custDash>
                        <a:ds d="100000" sp="200000"/>
                      </a:custDash>
                    </a:lnT>
                    <a:lnB w="25400" cap="rnd">
                      <a:solidFill>
                        <a:srgbClr val="B8B8B8"/>
                      </a:solidFill>
                      <a:custDash>
                        <a:ds d="100000" sp="200000"/>
                      </a:custDash>
                    </a:lnB>
                    <a:solidFill>
                      <a:schemeClr val="accent1">
                        <a:hueOff val="114395"/>
                        <a:lumOff val="-24975"/>
                      </a:schemeClr>
                    </a:solidFill>
                  </a:tcPr>
                </a:tc>
                <a:tc hMerge="1">
                  <a:txBody>
                    <a:bodyPr/>
                    <a:lstStyle/>
                    <a:p>
                      <a:endParaRPr lang="en-US"/>
                    </a:p>
                  </a:txBody>
                  <a:tcPr/>
                </a:tc>
                <a:extLst>
                  <a:ext uri="{0D108BD9-81ED-4DB2-BD59-A6C34878D82A}">
                    <a16:rowId xmlns:a16="http://schemas.microsoft.com/office/drawing/2014/main" val="10005"/>
                  </a:ext>
                </a:extLst>
              </a:tr>
              <a:tr h="647700">
                <a:tc>
                  <a:txBody>
                    <a:bodyPr/>
                    <a:lstStyle/>
                    <a:p>
                      <a:pPr marL="795655" defTabSz="457200">
                        <a:defRPr sz="1800"/>
                      </a:pPr>
                      <a:r>
                        <a:rPr sz="2900">
                          <a:solidFill>
                            <a:schemeClr val="accent1">
                              <a:hueOff val="114395"/>
                              <a:lumOff val="-24975"/>
                            </a:schemeClr>
                          </a:solidFill>
                          <a:latin typeface="Times Roman"/>
                          <a:ea typeface="Times Roman"/>
                          <a:cs typeface="Times Roman"/>
                          <a:sym typeface="Times Roman"/>
                        </a:rPr>
                        <a:t>Member function</a:t>
                      </a:r>
                    </a:p>
                  </a:txBody>
                  <a:tcPr marL="101600" marR="67310" marT="101600" marB="101600" horzOverflow="overflow">
                    <a:lnL w="38100">
                      <a:solidFill>
                        <a:srgbClr val="000000"/>
                      </a:solidFill>
                      <a:miter lim="400000"/>
                    </a:lnL>
                    <a:lnT w="25400" cap="rnd">
                      <a:solidFill>
                        <a:srgbClr val="B8B8B8"/>
                      </a:solidFill>
                      <a:custDash>
                        <a:ds d="100000" sp="200000"/>
                      </a:custDash>
                    </a:lnT>
                    <a:lnB w="25400" cap="rnd">
                      <a:solidFill>
                        <a:srgbClr val="B8B8B8"/>
                      </a:solidFill>
                      <a:custDash>
                        <a:ds d="100000" sp="200000"/>
                      </a:custDash>
                    </a:lnB>
                  </a:tcPr>
                </a:tc>
                <a:tc>
                  <a:txBody>
                    <a:bodyPr/>
                    <a:lstStyle/>
                    <a:p>
                      <a:pPr marL="1540510" algn="l" defTabSz="457200">
                        <a:defRPr sz="1800"/>
                      </a:pPr>
                      <a:r>
                        <a:rPr sz="2900">
                          <a:solidFill>
                            <a:schemeClr val="accent1">
                              <a:hueOff val="114395"/>
                              <a:lumOff val="-24975"/>
                            </a:schemeClr>
                          </a:solidFill>
                          <a:latin typeface="Times Roman"/>
                          <a:ea typeface="Times Roman"/>
                          <a:cs typeface="Times Roman"/>
                          <a:sym typeface="Times Roman"/>
                        </a:rPr>
                        <a:t>Description</a:t>
                      </a:r>
                    </a:p>
                  </a:txBody>
                  <a:tcPr marL="101600" marR="67310" marT="101600" marB="101600" horzOverflow="overflow">
                    <a:lnR w="38100">
                      <a:solidFill>
                        <a:srgbClr val="000000"/>
                      </a:solidFill>
                      <a:miter lim="400000"/>
                    </a:lnR>
                    <a:lnT w="25400" cap="rnd">
                      <a:solidFill>
                        <a:srgbClr val="B8B8B8"/>
                      </a:solidFill>
                      <a:custDash>
                        <a:ds d="100000" sp="200000"/>
                      </a:custDash>
                    </a:lnT>
                    <a:lnB w="25400" cap="rnd">
                      <a:solidFill>
                        <a:srgbClr val="B8B8B8"/>
                      </a:solidFill>
                      <a:custDash>
                        <a:ds d="100000" sp="200000"/>
                      </a:custDash>
                    </a:lnB>
                  </a:tcPr>
                </a:tc>
                <a:extLst>
                  <a:ext uri="{0D108BD9-81ED-4DB2-BD59-A6C34878D82A}">
                    <a16:rowId xmlns:a16="http://schemas.microsoft.com/office/drawing/2014/main" val="10006"/>
                  </a:ext>
                </a:extLst>
              </a:tr>
              <a:tr h="647700">
                <a:tc>
                  <a:txBody>
                    <a:bodyPr/>
                    <a:lstStyle/>
                    <a:p>
                      <a:pPr marL="406400" indent="-304800" algn="l" defTabSz="457200">
                        <a:defRPr sz="2900">
                          <a:latin typeface="Arial Monospaced MT Std"/>
                          <a:ea typeface="Arial Monospaced MT Std"/>
                          <a:cs typeface="Arial Monospaced MT Std"/>
                          <a:sym typeface="Arial Monospaced MT Std"/>
                        </a:defRPr>
                      </a:pPr>
                      <a:r>
                        <a:t>value_type&amp; </a:t>
                      </a:r>
                      <a:r>
                        <a:rPr>
                          <a:solidFill>
                            <a:srgbClr val="804EB7"/>
                          </a:solidFill>
                        </a:rPr>
                        <a:t>front</a:t>
                      </a:r>
                      <a:r>
                        <a:t>()</a:t>
                      </a:r>
                    </a:p>
                  </a:txBody>
                  <a:tcPr marL="101600" marR="67310" marT="101600" marB="101600" horzOverflow="overflow">
                    <a:lnL w="38100">
                      <a:solidFill>
                        <a:srgbClr val="000000"/>
                      </a:solidFill>
                      <a:miter lim="400000"/>
                    </a:lnL>
                    <a:lnT w="25400" cap="rnd">
                      <a:solidFill>
                        <a:srgbClr val="B8B8B8"/>
                      </a:solidFill>
                      <a:custDash>
                        <a:ds d="100000" sp="200000"/>
                      </a:custDash>
                    </a:lnT>
                    <a:lnB w="25400" cap="rnd">
                      <a:solidFill>
                        <a:srgbClr val="B8B8B8"/>
                      </a:solidFill>
                      <a:custDash>
                        <a:ds d="100000" sp="200000"/>
                      </a:custDash>
                    </a:lnB>
                  </a:tcPr>
                </a:tc>
                <a:tc>
                  <a:txBody>
                    <a:bodyPr/>
                    <a:lstStyle/>
                    <a:p>
                      <a:pPr marL="406400" indent="-304800" algn="l" defTabSz="457200">
                        <a:defRPr sz="1800"/>
                      </a:pPr>
                      <a:r>
                        <a:rPr sz="3200">
                          <a:latin typeface="Times Roman"/>
                          <a:ea typeface="Times Roman"/>
                          <a:cs typeface="Times Roman"/>
                          <a:sym typeface="Times Roman"/>
                        </a:rPr>
                        <a:t>Returns a reference to the front entry in the queue.</a:t>
                      </a:r>
                    </a:p>
                  </a:txBody>
                  <a:tcPr marL="101600" marR="67310" marT="101600" marB="101600" anchor="ctr" horzOverflow="overflow">
                    <a:lnR w="38100">
                      <a:solidFill>
                        <a:srgbClr val="000000"/>
                      </a:solidFill>
                      <a:miter lim="400000"/>
                    </a:lnR>
                    <a:lnT w="25400" cap="rnd">
                      <a:solidFill>
                        <a:srgbClr val="B8B8B8"/>
                      </a:solidFill>
                      <a:custDash>
                        <a:ds d="100000" sp="200000"/>
                      </a:custDash>
                    </a:lnT>
                    <a:lnB w="25400" cap="rnd">
                      <a:solidFill>
                        <a:srgbClr val="B8B8B8"/>
                      </a:solidFill>
                      <a:custDash>
                        <a:ds d="100000" sp="200000"/>
                      </a:custDash>
                    </a:lnB>
                  </a:tcPr>
                </a:tc>
                <a:extLst>
                  <a:ext uri="{0D108BD9-81ED-4DB2-BD59-A6C34878D82A}">
                    <a16:rowId xmlns:a16="http://schemas.microsoft.com/office/drawing/2014/main" val="10007"/>
                  </a:ext>
                </a:extLst>
              </a:tr>
              <a:tr h="647700">
                <a:tc>
                  <a:txBody>
                    <a:bodyPr/>
                    <a:lstStyle/>
                    <a:p>
                      <a:pPr marL="406400" indent="-304800" algn="l" defTabSz="457200">
                        <a:defRPr sz="2900">
                          <a:latin typeface="Arial Monospaced MT Std"/>
                          <a:ea typeface="Arial Monospaced MT Std"/>
                          <a:cs typeface="Arial Monospaced MT Std"/>
                          <a:sym typeface="Arial Monospaced MT Std"/>
                        </a:defRPr>
                      </a:pPr>
                      <a:r>
                        <a:t>value_type&amp; </a:t>
                      </a:r>
                      <a:r>
                        <a:rPr>
                          <a:solidFill>
                            <a:srgbClr val="804EB7"/>
                          </a:solidFill>
                        </a:rPr>
                        <a:t>back</a:t>
                      </a:r>
                      <a:r>
                        <a:t>()</a:t>
                      </a:r>
                    </a:p>
                  </a:txBody>
                  <a:tcPr marL="101600" marR="67310" marT="101600" marB="101600" horzOverflow="overflow">
                    <a:lnL w="38100">
                      <a:solidFill>
                        <a:srgbClr val="000000"/>
                      </a:solidFill>
                      <a:miter lim="400000"/>
                    </a:lnL>
                    <a:lnT w="25400" cap="rnd">
                      <a:solidFill>
                        <a:srgbClr val="B8B8B8"/>
                      </a:solidFill>
                      <a:custDash>
                        <a:ds d="100000" sp="200000"/>
                      </a:custDash>
                    </a:lnT>
                    <a:lnB w="25400" cap="rnd">
                      <a:solidFill>
                        <a:srgbClr val="B8B8B8"/>
                      </a:solidFill>
                      <a:custDash>
                        <a:ds d="100000" sp="200000"/>
                      </a:custDash>
                    </a:lnB>
                  </a:tcPr>
                </a:tc>
                <a:tc>
                  <a:txBody>
                    <a:bodyPr/>
                    <a:lstStyle/>
                    <a:p>
                      <a:pPr marL="406400" indent="-304800" algn="l" defTabSz="457200">
                        <a:defRPr sz="1800"/>
                      </a:pPr>
                      <a:r>
                        <a:rPr sz="3200">
                          <a:latin typeface="Times Roman"/>
                          <a:ea typeface="Times Roman"/>
                          <a:cs typeface="Times Roman"/>
                          <a:sym typeface="Times Roman"/>
                        </a:rPr>
                        <a:t>Returns a reference to the last (back) entry in the queue.</a:t>
                      </a:r>
                    </a:p>
                  </a:txBody>
                  <a:tcPr marL="101600" marR="67310" marT="101600" marB="101600" anchor="ctr" horzOverflow="overflow">
                    <a:lnR w="38100">
                      <a:solidFill>
                        <a:srgbClr val="000000"/>
                      </a:solidFill>
                      <a:miter lim="400000"/>
                    </a:lnR>
                    <a:lnT w="25400" cap="rnd">
                      <a:solidFill>
                        <a:srgbClr val="B8B8B8"/>
                      </a:solidFill>
                      <a:custDash>
                        <a:ds d="100000" sp="200000"/>
                      </a:custDash>
                    </a:lnT>
                    <a:lnB w="25400" cap="rnd">
                      <a:solidFill>
                        <a:srgbClr val="B8B8B8"/>
                      </a:solidFill>
                      <a:custDash>
                        <a:ds d="100000" sp="200000"/>
                      </a:custDash>
                    </a:lnB>
                  </a:tcPr>
                </a:tc>
                <a:extLst>
                  <a:ext uri="{0D108BD9-81ED-4DB2-BD59-A6C34878D82A}">
                    <a16:rowId xmlns:a16="http://schemas.microsoft.com/office/drawing/2014/main" val="10008"/>
                  </a:ext>
                </a:extLst>
              </a:tr>
              <a:tr h="656539">
                <a:tc>
                  <a:txBody>
                    <a:bodyPr/>
                    <a:lstStyle/>
                    <a:p>
                      <a:pPr marL="406400" indent="-304800" algn="l" defTabSz="457200">
                        <a:defRPr sz="2900">
                          <a:latin typeface="Arial Monospaced MT Std"/>
                          <a:ea typeface="Arial Monospaced MT Std"/>
                          <a:cs typeface="Arial Monospaced MT Std"/>
                          <a:sym typeface="Arial Monospaced MT Std"/>
                        </a:defRPr>
                      </a:pPr>
                      <a:r>
                        <a:rPr>
                          <a:solidFill>
                            <a:srgbClr val="9B2393"/>
                          </a:solidFill>
                        </a:rPr>
                        <a:t>void</a:t>
                      </a:r>
                      <a:r>
                        <a:rPr b="1">
                          <a:solidFill>
                            <a:srgbClr val="00ADEF"/>
                          </a:solidFill>
                          <a:latin typeface="Times Roman"/>
                          <a:ea typeface="Times Roman"/>
                          <a:cs typeface="Times Roman"/>
                          <a:sym typeface="Times Roman"/>
                        </a:rPr>
                        <a:t> </a:t>
                      </a:r>
                      <a:r>
                        <a:rPr>
                          <a:solidFill>
                            <a:srgbClr val="804EB7"/>
                          </a:solidFill>
                        </a:rPr>
                        <a:t>push</a:t>
                      </a:r>
                      <a:r>
                        <a:t>(value_type&amp; item)</a:t>
                      </a:r>
                    </a:p>
                  </a:txBody>
                  <a:tcPr marL="101600" marR="67310" marT="101600" marB="101600" horzOverflow="overflow">
                    <a:lnL w="38100">
                      <a:solidFill>
                        <a:srgbClr val="000000"/>
                      </a:solidFill>
                      <a:miter lim="400000"/>
                    </a:lnL>
                    <a:lnT w="25400" cap="rnd">
                      <a:solidFill>
                        <a:srgbClr val="B8B8B8"/>
                      </a:solidFill>
                      <a:custDash>
                        <a:ds d="100000" sp="200000"/>
                      </a:custDash>
                    </a:lnT>
                    <a:lnB w="25400" cap="rnd">
                      <a:solidFill>
                        <a:srgbClr val="B8B8B8"/>
                      </a:solidFill>
                      <a:custDash>
                        <a:ds d="100000" sp="200000"/>
                      </a:custDash>
                    </a:lnB>
                  </a:tcPr>
                </a:tc>
                <a:tc>
                  <a:txBody>
                    <a:bodyPr/>
                    <a:lstStyle/>
                    <a:p>
                      <a:pPr marL="406400" indent="-304800" algn="l" defTabSz="457200">
                        <a:defRPr sz="3200">
                          <a:latin typeface="Times Roman"/>
                          <a:ea typeface="Times Roman"/>
                          <a:cs typeface="Times Roman"/>
                          <a:sym typeface="Times Roman"/>
                        </a:defRPr>
                      </a:pPr>
                      <a:r>
                        <a:t>Adds </a:t>
                      </a:r>
                      <a:r>
                        <a:rPr>
                          <a:latin typeface="Arial Monospaced MT Std"/>
                          <a:ea typeface="Arial Monospaced MT Std"/>
                          <a:cs typeface="Arial Monospaced MT Std"/>
                          <a:sym typeface="Arial Monospaced MT Std"/>
                        </a:rPr>
                        <a:t>item</a:t>
                      </a:r>
                      <a:r>
                        <a:t> to the back of the queue.</a:t>
                      </a:r>
                    </a:p>
                  </a:txBody>
                  <a:tcPr marL="101600" marR="67310" marT="101600" marB="101600" anchor="ctr" horzOverflow="overflow">
                    <a:lnR w="38100">
                      <a:solidFill>
                        <a:srgbClr val="000000"/>
                      </a:solidFill>
                      <a:miter lim="400000"/>
                    </a:lnR>
                    <a:lnT w="25400" cap="rnd">
                      <a:solidFill>
                        <a:srgbClr val="B8B8B8"/>
                      </a:solidFill>
                      <a:custDash>
                        <a:ds d="100000" sp="200000"/>
                      </a:custDash>
                    </a:lnT>
                    <a:lnB w="25400" cap="rnd">
                      <a:solidFill>
                        <a:srgbClr val="B8B8B8"/>
                      </a:solidFill>
                      <a:custDash>
                        <a:ds d="100000" sp="200000"/>
                      </a:custDash>
                    </a:lnB>
                  </a:tcPr>
                </a:tc>
                <a:extLst>
                  <a:ext uri="{0D108BD9-81ED-4DB2-BD59-A6C34878D82A}">
                    <a16:rowId xmlns:a16="http://schemas.microsoft.com/office/drawing/2014/main" val="10009"/>
                  </a:ext>
                </a:extLst>
              </a:tr>
              <a:tr h="656539">
                <a:tc>
                  <a:txBody>
                    <a:bodyPr/>
                    <a:lstStyle/>
                    <a:p>
                      <a:pPr marL="406400" indent="-304800" algn="l" defTabSz="457200">
                        <a:defRPr sz="2900">
                          <a:solidFill>
                            <a:srgbClr val="9B2393"/>
                          </a:solidFill>
                          <a:latin typeface="Arial Monospaced MT Std"/>
                          <a:ea typeface="Arial Monospaced MT Std"/>
                          <a:cs typeface="Arial Monospaced MT Std"/>
                          <a:sym typeface="Arial Monospaced MT Std"/>
                        </a:defRPr>
                      </a:pPr>
                      <a:r>
                        <a:t>void</a:t>
                      </a:r>
                      <a:r>
                        <a:rPr b="1">
                          <a:solidFill>
                            <a:srgbClr val="00ADEF"/>
                          </a:solidFill>
                          <a:latin typeface="Times Roman"/>
                          <a:ea typeface="Times Roman"/>
                          <a:cs typeface="Times Roman"/>
                          <a:sym typeface="Times Roman"/>
                        </a:rPr>
                        <a:t> </a:t>
                      </a:r>
                      <a:r>
                        <a:rPr>
                          <a:solidFill>
                            <a:srgbClr val="804EB7"/>
                          </a:solidFill>
                        </a:rPr>
                        <a:t>pop</a:t>
                      </a:r>
                      <a:r>
                        <a:rPr>
                          <a:solidFill>
                            <a:srgbClr val="000000"/>
                          </a:solidFill>
                        </a:rPr>
                        <a:t>()</a:t>
                      </a:r>
                    </a:p>
                  </a:txBody>
                  <a:tcPr marL="101600" marR="67310" marT="101600" marB="101600" horzOverflow="overflow">
                    <a:lnL w="38100">
                      <a:solidFill>
                        <a:srgbClr val="000000"/>
                      </a:solidFill>
                      <a:miter lim="400000"/>
                    </a:lnL>
                    <a:lnT w="25400" cap="rnd">
                      <a:solidFill>
                        <a:srgbClr val="B8B8B8"/>
                      </a:solidFill>
                      <a:custDash>
                        <a:ds d="100000" sp="200000"/>
                      </a:custDash>
                    </a:lnT>
                    <a:lnB w="25400" cap="rnd">
                      <a:solidFill>
                        <a:srgbClr val="B8B8B8"/>
                      </a:solidFill>
                      <a:custDash>
                        <a:ds d="100000" sp="200000"/>
                      </a:custDash>
                    </a:lnB>
                  </a:tcPr>
                </a:tc>
                <a:tc>
                  <a:txBody>
                    <a:bodyPr/>
                    <a:lstStyle/>
                    <a:p>
                      <a:pPr marL="406400" indent="-304800" algn="l" defTabSz="457200">
                        <a:defRPr sz="1800"/>
                      </a:pPr>
                      <a:r>
                        <a:rPr sz="3200">
                          <a:latin typeface="Times Roman"/>
                          <a:ea typeface="Times Roman"/>
                          <a:cs typeface="Times Roman"/>
                          <a:sym typeface="Times Roman"/>
                        </a:rPr>
                        <a:t>Removes the front entry from the queue.</a:t>
                      </a:r>
                    </a:p>
                  </a:txBody>
                  <a:tcPr marL="101600" marR="67310" marT="101600" marB="101600" anchor="ctr" horzOverflow="overflow">
                    <a:lnR w="38100">
                      <a:solidFill>
                        <a:srgbClr val="000000"/>
                      </a:solidFill>
                      <a:miter lim="400000"/>
                    </a:lnR>
                    <a:lnT w="25400" cap="rnd">
                      <a:solidFill>
                        <a:srgbClr val="B8B8B8"/>
                      </a:solidFill>
                      <a:custDash>
                        <a:ds d="100000" sp="200000"/>
                      </a:custDash>
                    </a:lnT>
                    <a:lnB w="25400" cap="rnd">
                      <a:solidFill>
                        <a:srgbClr val="B8B8B8"/>
                      </a:solidFill>
                      <a:custDash>
                        <a:ds d="100000" sp="200000"/>
                      </a:custDash>
                    </a:lnB>
                  </a:tcPr>
                </a:tc>
                <a:extLst>
                  <a:ext uri="{0D108BD9-81ED-4DB2-BD59-A6C34878D82A}">
                    <a16:rowId xmlns:a16="http://schemas.microsoft.com/office/drawing/2014/main" val="10010"/>
                  </a:ext>
                </a:extLst>
              </a:tr>
              <a:tr h="579120">
                <a:tc gridSpan="2">
                  <a:txBody>
                    <a:bodyPr/>
                    <a:lstStyle/>
                    <a:p>
                      <a:pPr defTabSz="457200">
                        <a:defRPr sz="2900">
                          <a:solidFill>
                            <a:srgbClr val="FFFFFF"/>
                          </a:solidFill>
                          <a:latin typeface="Times Roman"/>
                          <a:ea typeface="Times Roman"/>
                          <a:cs typeface="Times Roman"/>
                          <a:sym typeface="Times Roman"/>
                        </a:defRPr>
                      </a:pPr>
                      <a:r>
                        <a:t>C++ Standard Library </a:t>
                      </a:r>
                      <a:r>
                        <a:rPr>
                          <a:latin typeface="Menlo Regular"/>
                          <a:ea typeface="Menlo Regular"/>
                          <a:cs typeface="Menlo Regular"/>
                          <a:sym typeface="Menlo Regular"/>
                        </a:rPr>
                        <a:t>priority_queue</a:t>
                      </a:r>
                      <a:r>
                        <a:t> Operations</a:t>
                      </a:r>
                    </a:p>
                  </a:txBody>
                  <a:tcPr marL="67310" marR="67310" marT="67310" marB="67310" anchor="ctr" horzOverflow="overflow">
                    <a:lnL w="38100">
                      <a:solidFill>
                        <a:srgbClr val="000000"/>
                      </a:solidFill>
                      <a:miter lim="400000"/>
                    </a:lnL>
                    <a:lnR w="38100">
                      <a:solidFill>
                        <a:srgbClr val="000000"/>
                      </a:solidFill>
                      <a:miter lim="400000"/>
                    </a:lnR>
                    <a:lnT w="25400" cap="rnd">
                      <a:solidFill>
                        <a:srgbClr val="B8B8B8"/>
                      </a:solidFill>
                      <a:custDash>
                        <a:ds d="100000" sp="200000"/>
                      </a:custDash>
                    </a:lnT>
                    <a:lnB w="25400" cap="rnd">
                      <a:solidFill>
                        <a:srgbClr val="B8B8B8"/>
                      </a:solidFill>
                      <a:custDash>
                        <a:ds d="100000" sp="200000"/>
                      </a:custDash>
                    </a:lnB>
                    <a:solidFill>
                      <a:schemeClr val="accent1">
                        <a:hueOff val="114395"/>
                        <a:lumOff val="-24975"/>
                      </a:schemeClr>
                    </a:solidFill>
                  </a:tcPr>
                </a:tc>
                <a:tc hMerge="1">
                  <a:txBody>
                    <a:bodyPr/>
                    <a:lstStyle/>
                    <a:p>
                      <a:endParaRPr lang="en-US"/>
                    </a:p>
                  </a:txBody>
                  <a:tcPr/>
                </a:tc>
                <a:extLst>
                  <a:ext uri="{0D108BD9-81ED-4DB2-BD59-A6C34878D82A}">
                    <a16:rowId xmlns:a16="http://schemas.microsoft.com/office/drawing/2014/main" val="10011"/>
                  </a:ext>
                </a:extLst>
              </a:tr>
              <a:tr h="647700">
                <a:tc>
                  <a:txBody>
                    <a:bodyPr/>
                    <a:lstStyle/>
                    <a:p>
                      <a:pPr marL="744855" defTabSz="457200">
                        <a:defRPr sz="1800"/>
                      </a:pPr>
                      <a:r>
                        <a:rPr sz="2900">
                          <a:solidFill>
                            <a:schemeClr val="accent1">
                              <a:hueOff val="114395"/>
                              <a:lumOff val="-24975"/>
                            </a:schemeClr>
                          </a:solidFill>
                          <a:latin typeface="Times Roman"/>
                          <a:ea typeface="Times Roman"/>
                          <a:cs typeface="Times Roman"/>
                          <a:sym typeface="Times Roman"/>
                        </a:rPr>
                        <a:t>Member function</a:t>
                      </a:r>
                    </a:p>
                  </a:txBody>
                  <a:tcPr marL="101600" marR="67310" marT="101600" marB="101600" horzOverflow="overflow">
                    <a:lnL w="38100">
                      <a:solidFill>
                        <a:srgbClr val="000000"/>
                      </a:solidFill>
                      <a:miter lim="400000"/>
                    </a:lnL>
                    <a:lnT w="25400" cap="rnd">
                      <a:solidFill>
                        <a:srgbClr val="B8B8B8"/>
                      </a:solidFill>
                      <a:custDash>
                        <a:ds d="100000" sp="200000"/>
                      </a:custDash>
                    </a:lnT>
                    <a:lnB w="25400" cap="rnd">
                      <a:solidFill>
                        <a:srgbClr val="B8B8B8"/>
                      </a:solidFill>
                      <a:custDash>
                        <a:ds d="100000" sp="200000"/>
                      </a:custDash>
                    </a:lnB>
                  </a:tcPr>
                </a:tc>
                <a:tc>
                  <a:txBody>
                    <a:bodyPr/>
                    <a:lstStyle/>
                    <a:p>
                      <a:pPr marL="1540510" algn="l" defTabSz="457200">
                        <a:defRPr sz="1800"/>
                      </a:pPr>
                      <a:r>
                        <a:rPr sz="2900">
                          <a:solidFill>
                            <a:schemeClr val="accent1">
                              <a:hueOff val="114395"/>
                              <a:lumOff val="-24975"/>
                            </a:schemeClr>
                          </a:solidFill>
                          <a:latin typeface="Times Roman"/>
                          <a:ea typeface="Times Roman"/>
                          <a:cs typeface="Times Roman"/>
                          <a:sym typeface="Times Roman"/>
                        </a:rPr>
                        <a:t>Description</a:t>
                      </a:r>
                    </a:p>
                  </a:txBody>
                  <a:tcPr marL="101600" marR="67310" marT="101600" marB="101600" horzOverflow="overflow">
                    <a:lnR w="38100">
                      <a:solidFill>
                        <a:srgbClr val="000000"/>
                      </a:solidFill>
                      <a:miter lim="400000"/>
                    </a:lnR>
                    <a:lnT w="25400" cap="rnd">
                      <a:solidFill>
                        <a:srgbClr val="B8B8B8"/>
                      </a:solidFill>
                      <a:custDash>
                        <a:ds d="100000" sp="200000"/>
                      </a:custDash>
                    </a:lnT>
                    <a:lnB w="25400" cap="rnd">
                      <a:solidFill>
                        <a:srgbClr val="B8B8B8"/>
                      </a:solidFill>
                      <a:custDash>
                        <a:ds d="100000" sp="200000"/>
                      </a:custDash>
                    </a:lnB>
                  </a:tcPr>
                </a:tc>
                <a:extLst>
                  <a:ext uri="{0D108BD9-81ED-4DB2-BD59-A6C34878D82A}">
                    <a16:rowId xmlns:a16="http://schemas.microsoft.com/office/drawing/2014/main" val="10012"/>
                  </a:ext>
                </a:extLst>
              </a:tr>
              <a:tr h="647700">
                <a:tc>
                  <a:txBody>
                    <a:bodyPr/>
                    <a:lstStyle/>
                    <a:p>
                      <a:pPr marL="406400" indent="-304800" algn="l" defTabSz="457200">
                        <a:defRPr sz="2900">
                          <a:latin typeface="Arial Monospaced MT Std"/>
                          <a:ea typeface="Arial Monospaced MT Std"/>
                          <a:cs typeface="Arial Monospaced MT Std"/>
                          <a:sym typeface="Arial Monospaced MT Std"/>
                        </a:defRPr>
                      </a:pPr>
                      <a:r>
                        <a:t>value_type&amp; </a:t>
                      </a:r>
                      <a:r>
                        <a:rPr>
                          <a:solidFill>
                            <a:srgbClr val="804EB7"/>
                          </a:solidFill>
                        </a:rPr>
                        <a:t>top</a:t>
                      </a:r>
                      <a:r>
                        <a:t>()</a:t>
                      </a:r>
                    </a:p>
                  </a:txBody>
                  <a:tcPr marL="101600" marR="67310" marT="101600" marB="101600" horzOverflow="overflow">
                    <a:lnL w="38100">
                      <a:solidFill>
                        <a:srgbClr val="000000"/>
                      </a:solidFill>
                      <a:miter lim="400000"/>
                    </a:lnL>
                    <a:lnT w="25400" cap="rnd">
                      <a:solidFill>
                        <a:srgbClr val="B8B8B8"/>
                      </a:solidFill>
                      <a:custDash>
                        <a:ds d="100000" sp="200000"/>
                      </a:custDash>
                    </a:lnT>
                    <a:lnB w="25400" cap="rnd">
                      <a:solidFill>
                        <a:srgbClr val="B8B8B8"/>
                      </a:solidFill>
                      <a:custDash>
                        <a:ds d="100000" sp="200000"/>
                      </a:custDash>
                    </a:lnB>
                  </a:tcPr>
                </a:tc>
                <a:tc>
                  <a:txBody>
                    <a:bodyPr/>
                    <a:lstStyle/>
                    <a:p>
                      <a:pPr marL="406400" indent="-304800" algn="l" defTabSz="457200">
                        <a:defRPr sz="1800"/>
                      </a:pPr>
                      <a:r>
                        <a:rPr sz="3200" dirty="0">
                          <a:latin typeface="Times Roman"/>
                          <a:ea typeface="Times Roman"/>
                          <a:cs typeface="Times Roman"/>
                          <a:sym typeface="Times Roman"/>
                        </a:rPr>
                        <a:t>Returns a reference to the front entry in the priority queue.</a:t>
                      </a:r>
                    </a:p>
                  </a:txBody>
                  <a:tcPr marL="101600" marR="67310" marT="101600" marB="101600" anchor="ctr" horzOverflow="overflow">
                    <a:lnR w="38100">
                      <a:solidFill>
                        <a:srgbClr val="000000"/>
                      </a:solidFill>
                      <a:miter lim="400000"/>
                    </a:lnR>
                    <a:lnT w="25400" cap="rnd">
                      <a:solidFill>
                        <a:srgbClr val="B8B8B8"/>
                      </a:solidFill>
                      <a:custDash>
                        <a:ds d="100000" sp="200000"/>
                      </a:custDash>
                    </a:lnT>
                    <a:lnB w="25400" cap="rnd">
                      <a:solidFill>
                        <a:srgbClr val="B8B8B8"/>
                      </a:solidFill>
                      <a:custDash>
                        <a:ds d="100000" sp="200000"/>
                      </a:custDash>
                    </a:lnB>
                  </a:tcPr>
                </a:tc>
                <a:extLst>
                  <a:ext uri="{0D108BD9-81ED-4DB2-BD59-A6C34878D82A}">
                    <a16:rowId xmlns:a16="http://schemas.microsoft.com/office/drawing/2014/main" val="10013"/>
                  </a:ext>
                </a:extLst>
              </a:tr>
              <a:tr h="656539">
                <a:tc>
                  <a:txBody>
                    <a:bodyPr/>
                    <a:lstStyle/>
                    <a:p>
                      <a:pPr marL="406400" indent="-304800" algn="l" defTabSz="457200">
                        <a:defRPr sz="2900">
                          <a:latin typeface="Arial Monospaced MT Std"/>
                          <a:ea typeface="Arial Monospaced MT Std"/>
                          <a:cs typeface="Arial Monospaced MT Std"/>
                          <a:sym typeface="Arial Monospaced MT Std"/>
                        </a:defRPr>
                      </a:pPr>
                      <a:r>
                        <a:rPr>
                          <a:solidFill>
                            <a:srgbClr val="9B2393"/>
                          </a:solidFill>
                        </a:rPr>
                        <a:t>void</a:t>
                      </a:r>
                      <a:r>
                        <a:rPr b="1">
                          <a:solidFill>
                            <a:srgbClr val="00ADEF"/>
                          </a:solidFill>
                          <a:latin typeface="Times Roman"/>
                          <a:ea typeface="Times Roman"/>
                          <a:cs typeface="Times Roman"/>
                          <a:sym typeface="Times Roman"/>
                        </a:rPr>
                        <a:t> </a:t>
                      </a:r>
                      <a:r>
                        <a:rPr>
                          <a:solidFill>
                            <a:srgbClr val="804EB7"/>
                          </a:solidFill>
                        </a:rPr>
                        <a:t>push</a:t>
                      </a:r>
                      <a:r>
                        <a:t>(value_type&amp; item)</a:t>
                      </a:r>
                    </a:p>
                  </a:txBody>
                  <a:tcPr marL="101600" marR="67310" marT="101600" marB="101600" horzOverflow="overflow">
                    <a:lnL w="38100">
                      <a:solidFill>
                        <a:srgbClr val="000000"/>
                      </a:solidFill>
                      <a:miter lim="400000"/>
                    </a:lnL>
                    <a:lnT w="25400" cap="rnd">
                      <a:solidFill>
                        <a:srgbClr val="B8B8B8"/>
                      </a:solidFill>
                      <a:custDash>
                        <a:ds d="100000" sp="200000"/>
                      </a:custDash>
                    </a:lnT>
                    <a:lnB w="25400" cap="rnd">
                      <a:solidFill>
                        <a:srgbClr val="B8B8B8"/>
                      </a:solidFill>
                      <a:custDash>
                        <a:ds d="100000" sp="200000"/>
                      </a:custDash>
                    </a:lnB>
                  </a:tcPr>
                </a:tc>
                <a:tc>
                  <a:txBody>
                    <a:bodyPr/>
                    <a:lstStyle/>
                    <a:p>
                      <a:pPr marL="406400" indent="-304800" algn="l" defTabSz="457200">
                        <a:defRPr sz="3200">
                          <a:latin typeface="Times Roman"/>
                          <a:ea typeface="Times Roman"/>
                          <a:cs typeface="Times Roman"/>
                          <a:sym typeface="Times Roman"/>
                        </a:defRPr>
                      </a:pPr>
                      <a:r>
                        <a:t>Adds </a:t>
                      </a:r>
                      <a:r>
                        <a:rPr>
                          <a:latin typeface="Arial Monospaced MT Std"/>
                          <a:ea typeface="Arial Monospaced MT Std"/>
                          <a:cs typeface="Arial Monospaced MT Std"/>
                          <a:sym typeface="Arial Monospaced MT Std"/>
                        </a:rPr>
                        <a:t>item</a:t>
                      </a:r>
                      <a:r>
                        <a:t> to the priority queue.</a:t>
                      </a:r>
                    </a:p>
                  </a:txBody>
                  <a:tcPr marL="101600" marR="67310" marT="101600" marB="101600" anchor="ctr" horzOverflow="overflow">
                    <a:lnR w="38100">
                      <a:solidFill>
                        <a:srgbClr val="000000"/>
                      </a:solidFill>
                      <a:miter lim="400000"/>
                    </a:lnR>
                    <a:lnT w="25400" cap="rnd">
                      <a:solidFill>
                        <a:srgbClr val="B8B8B8"/>
                      </a:solidFill>
                      <a:custDash>
                        <a:ds d="100000" sp="200000"/>
                      </a:custDash>
                    </a:lnT>
                    <a:lnB w="25400" cap="rnd">
                      <a:solidFill>
                        <a:srgbClr val="B8B8B8"/>
                      </a:solidFill>
                      <a:custDash>
                        <a:ds d="100000" sp="200000"/>
                      </a:custDash>
                    </a:lnB>
                  </a:tcPr>
                </a:tc>
                <a:extLst>
                  <a:ext uri="{0D108BD9-81ED-4DB2-BD59-A6C34878D82A}">
                    <a16:rowId xmlns:a16="http://schemas.microsoft.com/office/drawing/2014/main" val="10014"/>
                  </a:ext>
                </a:extLst>
              </a:tr>
              <a:tr h="656539">
                <a:tc>
                  <a:txBody>
                    <a:bodyPr/>
                    <a:lstStyle/>
                    <a:p>
                      <a:pPr marL="406400" indent="-304800" algn="l" defTabSz="457200">
                        <a:defRPr sz="2900">
                          <a:solidFill>
                            <a:srgbClr val="9B2393"/>
                          </a:solidFill>
                          <a:latin typeface="Arial Monospaced MT Std"/>
                          <a:ea typeface="Arial Monospaced MT Std"/>
                          <a:cs typeface="Arial Monospaced MT Std"/>
                          <a:sym typeface="Arial Monospaced MT Std"/>
                        </a:defRPr>
                      </a:pPr>
                      <a:r>
                        <a:t>void</a:t>
                      </a:r>
                      <a:r>
                        <a:rPr b="1">
                          <a:solidFill>
                            <a:srgbClr val="00ADEF"/>
                          </a:solidFill>
                          <a:latin typeface="Times Roman"/>
                          <a:ea typeface="Times Roman"/>
                          <a:cs typeface="Times Roman"/>
                          <a:sym typeface="Times Roman"/>
                        </a:rPr>
                        <a:t> </a:t>
                      </a:r>
                      <a:r>
                        <a:rPr>
                          <a:solidFill>
                            <a:srgbClr val="804EB7"/>
                          </a:solidFill>
                        </a:rPr>
                        <a:t>pop</a:t>
                      </a:r>
                      <a:r>
                        <a:rPr>
                          <a:solidFill>
                            <a:srgbClr val="000000"/>
                          </a:solidFill>
                        </a:rPr>
                        <a:t>()</a:t>
                      </a:r>
                    </a:p>
                  </a:txBody>
                  <a:tcPr marL="101600" marR="67310" marT="101600" marB="101600" horzOverflow="overflow">
                    <a:lnL w="38100">
                      <a:solidFill>
                        <a:srgbClr val="000000"/>
                      </a:solidFill>
                      <a:miter lim="400000"/>
                    </a:lnL>
                    <a:lnT w="25400" cap="rnd">
                      <a:solidFill>
                        <a:srgbClr val="B8B8B8"/>
                      </a:solidFill>
                      <a:custDash>
                        <a:ds d="100000" sp="200000"/>
                      </a:custDash>
                    </a:lnT>
                    <a:lnB w="38100">
                      <a:solidFill>
                        <a:srgbClr val="000000"/>
                      </a:solidFill>
                      <a:miter lim="400000"/>
                    </a:lnB>
                  </a:tcPr>
                </a:tc>
                <a:tc>
                  <a:txBody>
                    <a:bodyPr/>
                    <a:lstStyle/>
                    <a:p>
                      <a:pPr marL="406400" indent="-304800" algn="l" defTabSz="457200">
                        <a:defRPr sz="1800"/>
                      </a:pPr>
                      <a:r>
                        <a:rPr sz="3200" dirty="0">
                          <a:latin typeface="Times Roman"/>
                          <a:ea typeface="Times Roman"/>
                          <a:cs typeface="Times Roman"/>
                          <a:sym typeface="Times Roman"/>
                        </a:rPr>
                        <a:t>Removes the front entry from the priority queue.</a:t>
                      </a:r>
                    </a:p>
                  </a:txBody>
                  <a:tcPr marL="101600" marR="67310" marT="101600" marB="101600" anchor="ctr" horzOverflow="overflow">
                    <a:lnR w="38100">
                      <a:solidFill>
                        <a:srgbClr val="000000"/>
                      </a:solidFill>
                      <a:miter lim="400000"/>
                    </a:lnR>
                    <a:lnT w="25400" cap="rnd">
                      <a:solidFill>
                        <a:srgbClr val="B8B8B8"/>
                      </a:solidFill>
                      <a:custDash>
                        <a:ds d="100000" sp="200000"/>
                      </a:custDash>
                    </a:lnT>
                    <a:lnB w="38100">
                      <a:solidFill>
                        <a:srgbClr val="000000"/>
                      </a:solidFill>
                      <a:miter lim="400000"/>
                    </a:lnB>
                  </a:tcPr>
                </a:tc>
                <a:extLst>
                  <a:ext uri="{0D108BD9-81ED-4DB2-BD59-A6C34878D82A}">
                    <a16:rowId xmlns:a16="http://schemas.microsoft.com/office/drawing/2014/main" val="10015"/>
                  </a:ext>
                </a:extLst>
              </a:tr>
            </a:tbl>
          </a:graphicData>
        </a:graphic>
      </p:graphicFrame>
      <p:sp>
        <p:nvSpPr>
          <p:cNvPr id="63" name="Container Adapters"/>
          <p:cNvSpPr txBox="1">
            <a:spLocks noGrp="1"/>
          </p:cNvSpPr>
          <p:nvPr>
            <p:ph type="title"/>
          </p:nvPr>
        </p:nvSpPr>
        <p:spPr>
          <a:prstGeom prst="rect">
            <a:avLst/>
          </a:prstGeom>
        </p:spPr>
        <p:txBody>
          <a:bodyPr/>
          <a:lstStyle/>
          <a:p>
            <a:r>
              <a:t>Container Adapters</a:t>
            </a:r>
          </a:p>
        </p:txBody>
      </p:sp>
      <p:grpSp>
        <p:nvGrpSpPr>
          <p:cNvPr id="66" name="Group"/>
          <p:cNvGrpSpPr/>
          <p:nvPr/>
        </p:nvGrpSpPr>
        <p:grpSpPr>
          <a:xfrm>
            <a:off x="17625107" y="171365"/>
            <a:ext cx="6343651" cy="2838451"/>
            <a:chOff x="0" y="0"/>
            <a:chExt cx="6343649" cy="2838450"/>
          </a:xfrm>
        </p:grpSpPr>
        <p:sp>
          <p:nvSpPr>
            <p:cNvPr id="64" name="Rounded Rectangle"/>
            <p:cNvSpPr/>
            <p:nvPr/>
          </p:nvSpPr>
          <p:spPr>
            <a:xfrm>
              <a:off x="0" y="0"/>
              <a:ext cx="6317738" cy="2838451"/>
            </a:xfrm>
            <a:prstGeom prst="roundRect">
              <a:avLst>
                <a:gd name="adj" fmla="val 10067"/>
              </a:avLst>
            </a:prstGeom>
            <a:gradFill flip="none" rotWithShape="1">
              <a:gsLst>
                <a:gs pos="0">
                  <a:srgbClr val="FFFFFF"/>
                </a:gs>
                <a:gs pos="100000">
                  <a:srgbClr val="D1EBFE"/>
                </a:gs>
              </a:gsLst>
              <a:path path="shape">
                <a:fillToRect l="50000" t="50000" r="50000" b="50000"/>
              </a:path>
            </a:gradFill>
            <a:ln w="38100" cap="flat">
              <a:solidFill>
                <a:srgbClr val="000000"/>
              </a:solidFill>
              <a:prstDash val="solid"/>
              <a:miter lim="400000"/>
            </a:ln>
            <a:effectLst>
              <a:outerShdw blurRad="546100" dir="3060000" rotWithShape="0">
                <a:srgbClr val="000000"/>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65" name="stack…"/>
            <p:cNvSpPr/>
            <p:nvPr/>
          </p:nvSpPr>
          <p:spPr>
            <a:xfrm>
              <a:off x="6881" y="95252"/>
              <a:ext cx="6336769" cy="2685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p>
              <a:pPr marR="685800" indent="457200" defTabSz="685800">
                <a:lnSpc>
                  <a:spcPts val="7300"/>
                </a:lnSpc>
                <a:defRPr sz="4800" b="1">
                  <a:latin typeface="Times New Roman"/>
                  <a:ea typeface="Times New Roman"/>
                  <a:cs typeface="Times New Roman"/>
                  <a:sym typeface="Times New Roman"/>
                </a:defRPr>
              </a:pPr>
              <a:r>
                <a:rPr sz="4600">
                  <a:latin typeface="Courier New"/>
                  <a:ea typeface="Courier New"/>
                  <a:cs typeface="Courier New"/>
                  <a:sym typeface="Courier New"/>
                </a:rPr>
                <a:t>stack</a:t>
              </a:r>
            </a:p>
            <a:p>
              <a:pPr marR="685800" indent="457200" defTabSz="685800">
                <a:lnSpc>
                  <a:spcPts val="7300"/>
                </a:lnSpc>
                <a:defRPr sz="4800" b="1">
                  <a:latin typeface="Times New Roman"/>
                  <a:ea typeface="Times New Roman"/>
                  <a:cs typeface="Times New Roman"/>
                  <a:sym typeface="Times New Roman"/>
                </a:defRPr>
              </a:pPr>
              <a:r>
                <a:rPr sz="4600">
                  <a:latin typeface="Courier New"/>
                  <a:ea typeface="Courier New"/>
                  <a:cs typeface="Courier New"/>
                  <a:sym typeface="Courier New"/>
                </a:rPr>
                <a:t>queue</a:t>
              </a:r>
            </a:p>
            <a:p>
              <a:pPr marR="685800" indent="457200" defTabSz="685800">
                <a:lnSpc>
                  <a:spcPts val="7300"/>
                </a:lnSpc>
                <a:defRPr sz="4800" b="1">
                  <a:latin typeface="Times New Roman"/>
                  <a:ea typeface="Times New Roman"/>
                  <a:cs typeface="Times New Roman"/>
                  <a:sym typeface="Times New Roman"/>
                </a:defRPr>
              </a:pPr>
              <a:r>
                <a:rPr sz="4600">
                  <a:latin typeface="Courier New"/>
                  <a:ea typeface="Courier New"/>
                  <a:cs typeface="Courier New"/>
                  <a:sym typeface="Courier New"/>
                </a:rPr>
                <a:t>priority_queue</a:t>
              </a:r>
            </a:p>
          </p:txBody>
        </p:sp>
      </p:grpSp>
    </p:spTree>
  </p:cSld>
  <p:clrMapOvr>
    <a:masterClrMapping/>
  </p:clrMapOvr>
  <mc:AlternateContent xmlns:mc="http://schemas.openxmlformats.org/markup-compatibility/2006" xmlns:p14="http://schemas.microsoft.com/office/powerpoint/2010/main">
    <mc:Choice Requires="p14">
      <p:transition spd="slow" p14:dur="800">
        <p:push/>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1" nodeType="afterEffect">
                                  <p:stCondLst>
                                    <p:cond delay="0"/>
                                  </p:stCondLst>
                                  <p:iterate>
                                    <p:tmAbs val="0"/>
                                  </p:iterate>
                                  <p:childTnLst>
                                    <p:set>
                                      <p:cBhvr>
                                        <p:cTn id="6" fill="hold"/>
                                        <p:tgtEl>
                                          <p:spTgt spid="63"/>
                                        </p:tgtEl>
                                        <p:attrNameLst>
                                          <p:attrName>style.visibility</p:attrName>
                                        </p:attrNameLst>
                                      </p:cBhvr>
                                      <p:to>
                                        <p:strVal val="visible"/>
                                      </p:to>
                                    </p:set>
                                    <p:anim calcmode="lin" valueType="num">
                                      <p:cBhvr>
                                        <p:cTn id="7" dur="750" fill="hold"/>
                                        <p:tgtEl>
                                          <p:spTgt spid="63"/>
                                        </p:tgtEl>
                                        <p:attrNameLst>
                                          <p:attrName>ppt_w</p:attrName>
                                        </p:attrNameLst>
                                      </p:cBhvr>
                                      <p:tavLst>
                                        <p:tav tm="0">
                                          <p:val>
                                            <p:strVal val="4*#ppt_w"/>
                                          </p:val>
                                        </p:tav>
                                        <p:tav tm="100000">
                                          <p:val>
                                            <p:strVal val="#ppt_w"/>
                                          </p:val>
                                        </p:tav>
                                      </p:tavLst>
                                    </p:anim>
                                    <p:anim calcmode="lin" valueType="num">
                                      <p:cBhvr>
                                        <p:cTn id="8" dur="750" fill="hold"/>
                                        <p:tgtEl>
                                          <p:spTgt spid="63"/>
                                        </p:tgtEl>
                                        <p:attrNameLst>
                                          <p:attrName>ppt_h</p:attrName>
                                        </p:attrNameLst>
                                      </p:cBhvr>
                                      <p:tavLst>
                                        <p:tav tm="0">
                                          <p:val>
                                            <p:strVal val="4*#ppt_h"/>
                                          </p:val>
                                        </p:tav>
                                        <p:tav tm="100000">
                                          <p:val>
                                            <p:strVal val="#ppt_h"/>
                                          </p:val>
                                        </p:tav>
                                      </p:tavLst>
                                    </p:anim>
                                  </p:childTnLst>
                                </p:cTn>
                              </p:par>
                            </p:childTnLst>
                          </p:cTn>
                        </p:par>
                        <p:par>
                          <p:cTn id="9" fill="hold">
                            <p:stCondLst>
                              <p:cond delay="750"/>
                            </p:stCondLst>
                            <p:childTnLst>
                              <p:par>
                                <p:cTn id="10" presetID="23" presetClass="entr" presetSubtype="16" fill="hold" grpId="2" nodeType="afterEffect">
                                  <p:stCondLst>
                                    <p:cond delay="0"/>
                                  </p:stCondLst>
                                  <p:iterate>
                                    <p:tmAbs val="0"/>
                                  </p:iterate>
                                  <p:childTnLst>
                                    <p:set>
                                      <p:cBhvr>
                                        <p:cTn id="11" fill="hold"/>
                                        <p:tgtEl>
                                          <p:spTgt spid="66"/>
                                        </p:tgtEl>
                                        <p:attrNameLst>
                                          <p:attrName>style.visibility</p:attrName>
                                        </p:attrNameLst>
                                      </p:cBhvr>
                                      <p:to>
                                        <p:strVal val="visible"/>
                                      </p:to>
                                    </p:set>
                                    <p:anim calcmode="lin" valueType="num">
                                      <p:cBhvr>
                                        <p:cTn id="12" dur="500" fill="hold"/>
                                        <p:tgtEl>
                                          <p:spTgt spid="66"/>
                                        </p:tgtEl>
                                        <p:attrNameLst>
                                          <p:attrName>ppt_w</p:attrName>
                                        </p:attrNameLst>
                                      </p:cBhvr>
                                      <p:tavLst>
                                        <p:tav tm="0">
                                          <p:val>
                                            <p:fltVal val="0"/>
                                          </p:val>
                                        </p:tav>
                                        <p:tav tm="100000">
                                          <p:val>
                                            <p:strVal val="#ppt_w"/>
                                          </p:val>
                                        </p:tav>
                                      </p:tavLst>
                                    </p:anim>
                                    <p:anim calcmode="lin" valueType="num">
                                      <p:cBhvr>
                                        <p:cTn id="13" dur="500" fill="hold"/>
                                        <p:tgtEl>
                                          <p:spTgt spid="6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1" animBg="1" advAuto="0"/>
      <p:bldP spid="66" grpId="2"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 name="Table 1"/>
          <p:cNvGraphicFramePr/>
          <p:nvPr>
            <p:extLst>
              <p:ext uri="{D42A27DB-BD31-4B8C-83A1-F6EECF244321}">
                <p14:modId xmlns:p14="http://schemas.microsoft.com/office/powerpoint/2010/main" val="695582484"/>
              </p:ext>
            </p:extLst>
          </p:nvPr>
        </p:nvGraphicFramePr>
        <p:xfrm>
          <a:off x="512233" y="2436283"/>
          <a:ext cx="23483225" cy="9556889"/>
        </p:xfrm>
        <a:graphic>
          <a:graphicData uri="http://schemas.openxmlformats.org/drawingml/2006/table">
            <a:tbl>
              <a:tblPr>
                <a:tableStyleId>{4C3C2611-4C71-4FC5-86AE-919BDF0F9419}</a:tableStyleId>
              </a:tblPr>
              <a:tblGrid>
                <a:gridCol w="7052685">
                  <a:extLst>
                    <a:ext uri="{9D8B030D-6E8A-4147-A177-3AD203B41FA5}">
                      <a16:colId xmlns:a16="http://schemas.microsoft.com/office/drawing/2014/main" val="20000"/>
                    </a:ext>
                  </a:extLst>
                </a:gridCol>
                <a:gridCol w="13282228">
                  <a:extLst>
                    <a:ext uri="{9D8B030D-6E8A-4147-A177-3AD203B41FA5}">
                      <a16:colId xmlns:a16="http://schemas.microsoft.com/office/drawing/2014/main" val="20001"/>
                    </a:ext>
                  </a:extLst>
                </a:gridCol>
                <a:gridCol w="3148312">
                  <a:extLst>
                    <a:ext uri="{9D8B030D-6E8A-4147-A177-3AD203B41FA5}">
                      <a16:colId xmlns:a16="http://schemas.microsoft.com/office/drawing/2014/main" val="20002"/>
                    </a:ext>
                  </a:extLst>
                </a:gridCol>
              </a:tblGrid>
              <a:tr h="473849">
                <a:tc gridSpan="3">
                  <a:txBody>
                    <a:bodyPr/>
                    <a:lstStyle/>
                    <a:p>
                      <a:pPr defTabSz="457200">
                        <a:defRPr sz="1800"/>
                      </a:pPr>
                      <a:r>
                        <a:rPr sz="2200" dirty="0">
                          <a:solidFill>
                            <a:srgbClr val="FFFFFF"/>
                          </a:solidFill>
                          <a:latin typeface="Times Roman"/>
                          <a:ea typeface="Times Roman"/>
                          <a:cs typeface="Times Roman"/>
                          <a:sym typeface="Times Roman"/>
                        </a:rPr>
                        <a:t>Operations Common to C++ Standard Library Sequence Containers</a:t>
                      </a:r>
                    </a:p>
                  </a:txBody>
                  <a:tcPr marL="67310" marR="67310" marT="67310" marB="67310" anchor="ctr" horzOverflow="overflow">
                    <a:lnL w="38100">
                      <a:solidFill>
                        <a:srgbClr val="000000"/>
                      </a:solidFill>
                      <a:miter lim="400000"/>
                    </a:lnL>
                    <a:lnR w="38100">
                      <a:solidFill>
                        <a:srgbClr val="000000"/>
                      </a:solidFill>
                      <a:miter lim="400000"/>
                    </a:lnR>
                    <a:lnT w="38100">
                      <a:solidFill>
                        <a:srgbClr val="000000"/>
                      </a:solidFill>
                      <a:miter lim="400000"/>
                    </a:lnT>
                    <a:lnB w="12700">
                      <a:solidFill>
                        <a:srgbClr val="929292"/>
                      </a:solidFill>
                      <a:custDash>
                        <a:ds d="100000" sp="200000"/>
                      </a:custDash>
                    </a:lnB>
                    <a:solidFill>
                      <a:schemeClr val="accent1">
                        <a:hueOff val="114395"/>
                        <a:lumOff val="-24975"/>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73849">
                <a:tc>
                  <a:txBody>
                    <a:bodyPr/>
                    <a:lstStyle/>
                    <a:p>
                      <a:pPr defTabSz="457200">
                        <a:defRPr sz="1800"/>
                      </a:pPr>
                      <a:r>
                        <a:rPr sz="2200" dirty="0">
                          <a:solidFill>
                            <a:srgbClr val="00ADEF"/>
                          </a:solidFill>
                          <a:latin typeface="Times Roman"/>
                          <a:ea typeface="Times Roman"/>
                          <a:cs typeface="Times Roman"/>
                          <a:sym typeface="Times Roman"/>
                        </a:rPr>
                        <a:t>Member function</a:t>
                      </a:r>
                    </a:p>
                  </a:txBody>
                  <a:tcPr marL="101600" marR="67310" marT="101600" marB="101600" horzOverflow="overflow">
                    <a:lnL w="38100">
                      <a:solidFill>
                        <a:srgbClr val="000000"/>
                      </a:solidFill>
                      <a:miter lim="400000"/>
                    </a:lnL>
                    <a:lnT w="12700">
                      <a:solidFill>
                        <a:srgbClr val="929292"/>
                      </a:solidFill>
                      <a:custDash>
                        <a:ds d="100000" sp="200000"/>
                      </a:custDash>
                    </a:lnT>
                    <a:lnB w="12700">
                      <a:solidFill>
                        <a:srgbClr val="929292"/>
                      </a:solidFill>
                      <a:custDash>
                        <a:ds d="100000" sp="200000"/>
                      </a:custDash>
                    </a:lnB>
                  </a:tcPr>
                </a:tc>
                <a:tc>
                  <a:txBody>
                    <a:bodyPr/>
                    <a:lstStyle/>
                    <a:p>
                      <a:pPr defTabSz="457200">
                        <a:defRPr sz="1800"/>
                      </a:pPr>
                      <a:r>
                        <a:rPr sz="2200">
                          <a:solidFill>
                            <a:srgbClr val="00ADEF"/>
                          </a:solidFill>
                          <a:latin typeface="Times Roman"/>
                          <a:ea typeface="Times Roman"/>
                          <a:cs typeface="Times Roman"/>
                          <a:sym typeface="Times Roman"/>
                        </a:rPr>
                        <a:t>Description</a:t>
                      </a:r>
                    </a:p>
                  </a:txBody>
                  <a:tcPr marL="0" marR="67310" marT="101600" marB="101600" horzOverflow="overflow">
                    <a:lnT w="12700">
                      <a:solidFill>
                        <a:srgbClr val="929292"/>
                      </a:solidFill>
                      <a:custDash>
                        <a:ds d="100000" sp="200000"/>
                      </a:custDash>
                    </a:lnT>
                    <a:lnB w="12700">
                      <a:solidFill>
                        <a:srgbClr val="929292"/>
                      </a:solidFill>
                      <a:custDash>
                        <a:ds d="100000" sp="200000"/>
                      </a:custDash>
                    </a:lnB>
                  </a:tcPr>
                </a:tc>
                <a:tc>
                  <a:txBody>
                    <a:bodyPr/>
                    <a:lstStyle/>
                    <a:p>
                      <a:pPr defTabSz="457200">
                        <a:defRPr sz="1800"/>
                      </a:pPr>
                      <a:r>
                        <a:rPr sz="2200">
                          <a:solidFill>
                            <a:srgbClr val="00ADEF"/>
                          </a:solidFill>
                          <a:latin typeface="Times Roman"/>
                          <a:ea typeface="Times Roman"/>
                          <a:cs typeface="Times Roman"/>
                          <a:sym typeface="Times Roman"/>
                        </a:rPr>
                        <a:t>Efficiency</a:t>
                      </a:r>
                    </a:p>
                  </a:txBody>
                  <a:tcPr marL="0" marR="67310" marT="101600" marB="101600" horzOverflow="overflow">
                    <a:lnR w="38100">
                      <a:solidFill>
                        <a:srgbClr val="000000"/>
                      </a:solidFill>
                      <a:miter lim="400000"/>
                    </a:lnR>
                    <a:lnT w="12700">
                      <a:solidFill>
                        <a:srgbClr val="929292"/>
                      </a:solidFill>
                      <a:custDash>
                        <a:ds d="100000" sp="200000"/>
                      </a:custDash>
                    </a:lnT>
                    <a:lnB w="12700">
                      <a:solidFill>
                        <a:srgbClr val="929292"/>
                      </a:solidFill>
                      <a:custDash>
                        <a:ds d="100000" sp="200000"/>
                      </a:custDash>
                    </a:lnB>
                  </a:tcPr>
                </a:tc>
                <a:extLst>
                  <a:ext uri="{0D108BD9-81ED-4DB2-BD59-A6C34878D82A}">
                    <a16:rowId xmlns:a16="http://schemas.microsoft.com/office/drawing/2014/main" val="10001"/>
                  </a:ext>
                </a:extLst>
              </a:tr>
              <a:tr h="473849">
                <a:tc>
                  <a:txBody>
                    <a:bodyPr/>
                    <a:lstStyle/>
                    <a:p>
                      <a:pPr marL="406400" indent="-304800" algn="l" defTabSz="457200">
                        <a:defRPr sz="2800">
                          <a:latin typeface="Arial Monospaced MT Std"/>
                          <a:ea typeface="Arial Monospaced MT Std"/>
                          <a:cs typeface="Arial Monospaced MT Std"/>
                          <a:sym typeface="Arial Monospaced MT Std"/>
                        </a:defRPr>
                      </a:pPr>
                      <a:r>
                        <a:rPr sz="2200" dirty="0" err="1"/>
                        <a:t>value_type</a:t>
                      </a:r>
                      <a:r>
                        <a:rPr sz="2200" dirty="0"/>
                        <a:t>&amp; </a:t>
                      </a:r>
                      <a:r>
                        <a:rPr sz="2200" dirty="0">
                          <a:solidFill>
                            <a:srgbClr val="804EB7"/>
                          </a:solidFill>
                        </a:rPr>
                        <a:t>front</a:t>
                      </a:r>
                      <a:r>
                        <a:rPr sz="2200" dirty="0"/>
                        <a:t>()</a:t>
                      </a:r>
                    </a:p>
                  </a:txBody>
                  <a:tcPr marL="101600" marR="67310" marT="101600" marB="101600" horzOverflow="overflow">
                    <a:lnL w="38100">
                      <a:solidFill>
                        <a:srgbClr val="000000"/>
                      </a:solidFill>
                      <a:miter lim="400000"/>
                    </a:lnL>
                    <a:lnT w="12700">
                      <a:solidFill>
                        <a:srgbClr val="929292"/>
                      </a:solidFill>
                      <a:custDash>
                        <a:ds d="100000" sp="200000"/>
                      </a:custDash>
                    </a:lnT>
                    <a:lnB w="12700">
                      <a:solidFill>
                        <a:srgbClr val="929292"/>
                      </a:solidFill>
                      <a:custDash>
                        <a:ds d="100000" sp="200000"/>
                      </a:custDash>
                    </a:lnB>
                  </a:tcPr>
                </a:tc>
                <a:tc>
                  <a:txBody>
                    <a:bodyPr/>
                    <a:lstStyle/>
                    <a:p>
                      <a:pPr marL="406400" indent="-304800" algn="l" defTabSz="457200">
                        <a:defRPr sz="1800"/>
                      </a:pPr>
                      <a:r>
                        <a:rPr sz="2200">
                          <a:latin typeface="Times Roman"/>
                          <a:ea typeface="Times Roman"/>
                          <a:cs typeface="Times Roman"/>
                          <a:sym typeface="Times Roman"/>
                        </a:rPr>
                        <a:t>Returns a reference to the first (front) entry in the container.</a:t>
                      </a:r>
                    </a:p>
                  </a:txBody>
                  <a:tcPr marL="0" marR="67310" marT="101600" marB="101600" horzOverflow="overflow">
                    <a:lnT w="12700">
                      <a:solidFill>
                        <a:srgbClr val="929292"/>
                      </a:solidFill>
                      <a:custDash>
                        <a:ds d="100000" sp="200000"/>
                      </a:custDash>
                    </a:lnT>
                    <a:lnB w="12700">
                      <a:solidFill>
                        <a:srgbClr val="929292"/>
                      </a:solidFill>
                      <a:custDash>
                        <a:ds d="100000" sp="200000"/>
                      </a:custDash>
                    </a:lnB>
                  </a:tcPr>
                </a:tc>
                <a:tc>
                  <a:txBody>
                    <a:bodyPr/>
                    <a:lstStyle/>
                    <a:p>
                      <a:pPr marL="406400" indent="-304800" defTabSz="457200">
                        <a:defRPr sz="1800"/>
                      </a:pPr>
                      <a:r>
                        <a:rPr sz="2200">
                          <a:latin typeface="Times Roman"/>
                          <a:ea typeface="Times Roman"/>
                          <a:cs typeface="Times Roman"/>
                          <a:sym typeface="Times Roman"/>
                        </a:rPr>
                        <a:t>O(1)</a:t>
                      </a:r>
                    </a:p>
                  </a:txBody>
                  <a:tcPr marL="0" marR="67310" marT="101600" marB="101600" horzOverflow="overflow">
                    <a:lnR w="38100">
                      <a:solidFill>
                        <a:srgbClr val="000000"/>
                      </a:solidFill>
                      <a:miter lim="400000"/>
                    </a:lnR>
                    <a:lnT w="12700">
                      <a:solidFill>
                        <a:srgbClr val="929292"/>
                      </a:solidFill>
                      <a:custDash>
                        <a:ds d="100000" sp="200000"/>
                      </a:custDash>
                    </a:lnT>
                    <a:lnB w="12700">
                      <a:solidFill>
                        <a:srgbClr val="929292"/>
                      </a:solidFill>
                      <a:custDash>
                        <a:ds d="100000" sp="200000"/>
                      </a:custDash>
                    </a:lnB>
                  </a:tcPr>
                </a:tc>
                <a:extLst>
                  <a:ext uri="{0D108BD9-81ED-4DB2-BD59-A6C34878D82A}">
                    <a16:rowId xmlns:a16="http://schemas.microsoft.com/office/drawing/2014/main" val="10002"/>
                  </a:ext>
                </a:extLst>
              </a:tr>
              <a:tr h="473849">
                <a:tc>
                  <a:txBody>
                    <a:bodyPr/>
                    <a:lstStyle/>
                    <a:p>
                      <a:pPr marL="406400" indent="-304800" algn="l" defTabSz="457200">
                        <a:defRPr sz="2800">
                          <a:latin typeface="Arial Monospaced MT Std"/>
                          <a:ea typeface="Arial Monospaced MT Std"/>
                          <a:cs typeface="Arial Monospaced MT Std"/>
                          <a:sym typeface="Arial Monospaced MT Std"/>
                        </a:defRPr>
                      </a:pPr>
                      <a:r>
                        <a:rPr sz="2200"/>
                        <a:t>value_type&amp; </a:t>
                      </a:r>
                      <a:r>
                        <a:rPr sz="2200">
                          <a:solidFill>
                            <a:srgbClr val="804EB7"/>
                          </a:solidFill>
                        </a:rPr>
                        <a:t>back</a:t>
                      </a:r>
                      <a:r>
                        <a:rPr sz="2200"/>
                        <a:t>()</a:t>
                      </a:r>
                    </a:p>
                  </a:txBody>
                  <a:tcPr marL="101600" marR="67310" marT="101600" marB="101600" horzOverflow="overflow">
                    <a:lnL w="38100">
                      <a:solidFill>
                        <a:srgbClr val="000000"/>
                      </a:solidFill>
                      <a:miter lim="400000"/>
                    </a:lnL>
                    <a:lnT w="12700">
                      <a:solidFill>
                        <a:srgbClr val="929292"/>
                      </a:solidFill>
                      <a:custDash>
                        <a:ds d="100000" sp="200000"/>
                      </a:custDash>
                    </a:lnT>
                    <a:lnB w="12700">
                      <a:solidFill>
                        <a:srgbClr val="929292"/>
                      </a:solidFill>
                      <a:custDash>
                        <a:ds d="100000" sp="200000"/>
                      </a:custDash>
                    </a:lnB>
                  </a:tcPr>
                </a:tc>
                <a:tc>
                  <a:txBody>
                    <a:bodyPr/>
                    <a:lstStyle/>
                    <a:p>
                      <a:pPr marL="406400" indent="-304800" algn="l" defTabSz="457200">
                        <a:defRPr sz="1800"/>
                      </a:pPr>
                      <a:r>
                        <a:rPr sz="2200" dirty="0">
                          <a:latin typeface="Times Roman"/>
                          <a:ea typeface="Times Roman"/>
                          <a:cs typeface="Times Roman"/>
                          <a:sym typeface="Times Roman"/>
                        </a:rPr>
                        <a:t>Returns a reference to the last (back) entry in the container.</a:t>
                      </a:r>
                    </a:p>
                  </a:txBody>
                  <a:tcPr marL="0" marR="67310" marT="101600" marB="101600" horzOverflow="overflow">
                    <a:lnT w="12700">
                      <a:solidFill>
                        <a:srgbClr val="929292"/>
                      </a:solidFill>
                      <a:custDash>
                        <a:ds d="100000" sp="200000"/>
                      </a:custDash>
                    </a:lnT>
                    <a:lnB w="12700">
                      <a:solidFill>
                        <a:srgbClr val="929292"/>
                      </a:solidFill>
                      <a:custDash>
                        <a:ds d="100000" sp="200000"/>
                      </a:custDash>
                    </a:lnB>
                  </a:tcPr>
                </a:tc>
                <a:tc>
                  <a:txBody>
                    <a:bodyPr/>
                    <a:lstStyle/>
                    <a:p>
                      <a:pPr marL="406400" indent="-304800" defTabSz="457200">
                        <a:defRPr sz="1800"/>
                      </a:pPr>
                      <a:r>
                        <a:rPr sz="2200">
                          <a:latin typeface="Times Roman"/>
                          <a:ea typeface="Times Roman"/>
                          <a:cs typeface="Times Roman"/>
                          <a:sym typeface="Times Roman"/>
                        </a:rPr>
                        <a:t>O(1)</a:t>
                      </a:r>
                    </a:p>
                  </a:txBody>
                  <a:tcPr marL="0" marR="67310" marT="101600" marB="101600" horzOverflow="overflow">
                    <a:lnR w="38100">
                      <a:solidFill>
                        <a:srgbClr val="000000"/>
                      </a:solidFill>
                      <a:miter lim="400000"/>
                    </a:lnR>
                    <a:lnT w="12700">
                      <a:solidFill>
                        <a:srgbClr val="929292"/>
                      </a:solidFill>
                      <a:custDash>
                        <a:ds d="100000" sp="200000"/>
                      </a:custDash>
                    </a:lnT>
                    <a:lnB w="12700">
                      <a:solidFill>
                        <a:srgbClr val="929292"/>
                      </a:solidFill>
                      <a:custDash>
                        <a:ds d="100000" sp="200000"/>
                      </a:custDash>
                    </a:lnB>
                  </a:tcPr>
                </a:tc>
                <a:extLst>
                  <a:ext uri="{0D108BD9-81ED-4DB2-BD59-A6C34878D82A}">
                    <a16:rowId xmlns:a16="http://schemas.microsoft.com/office/drawing/2014/main" val="10003"/>
                  </a:ext>
                </a:extLst>
              </a:tr>
              <a:tr h="473849">
                <a:tc>
                  <a:txBody>
                    <a:bodyPr/>
                    <a:lstStyle/>
                    <a:p>
                      <a:pPr marL="406400" indent="-304800" algn="l" defTabSz="457200">
                        <a:defRPr sz="2800">
                          <a:latin typeface="Arial Monospaced MT Std"/>
                          <a:ea typeface="Arial Monospaced MT Std"/>
                          <a:cs typeface="Arial Monospaced MT Std"/>
                          <a:sym typeface="Arial Monospaced MT Std"/>
                        </a:defRPr>
                      </a:pPr>
                      <a:r>
                        <a:rPr sz="2200" b="1">
                          <a:solidFill>
                            <a:srgbClr val="9B2393"/>
                          </a:solidFill>
                          <a:latin typeface="Times Roman"/>
                          <a:ea typeface="Times Roman"/>
                          <a:cs typeface="Times Roman"/>
                          <a:sym typeface="Times Roman"/>
                        </a:rPr>
                        <a:t>void </a:t>
                      </a:r>
                      <a:r>
                        <a:rPr sz="2200">
                          <a:solidFill>
                            <a:srgbClr val="804EB7"/>
                          </a:solidFill>
                        </a:rPr>
                        <a:t>push_back</a:t>
                      </a:r>
                      <a:r>
                        <a:rPr sz="2200"/>
                        <a:t>(value_type&amp; item)</a:t>
                      </a:r>
                    </a:p>
                  </a:txBody>
                  <a:tcPr marL="101600" marR="67310" marT="101600" marB="101600" horzOverflow="overflow">
                    <a:lnL w="38100">
                      <a:solidFill>
                        <a:srgbClr val="000000"/>
                      </a:solidFill>
                      <a:miter lim="400000"/>
                    </a:lnL>
                    <a:lnT w="12700">
                      <a:solidFill>
                        <a:srgbClr val="929292"/>
                      </a:solidFill>
                      <a:custDash>
                        <a:ds d="100000" sp="200000"/>
                      </a:custDash>
                    </a:lnT>
                    <a:lnB w="12700">
                      <a:solidFill>
                        <a:srgbClr val="929292"/>
                      </a:solidFill>
                      <a:custDash>
                        <a:ds d="100000" sp="200000"/>
                      </a:custDash>
                    </a:lnB>
                  </a:tcPr>
                </a:tc>
                <a:tc>
                  <a:txBody>
                    <a:bodyPr/>
                    <a:lstStyle/>
                    <a:p>
                      <a:pPr marL="406400" indent="-304800" algn="l" defTabSz="457200">
                        <a:defRPr sz="2800">
                          <a:latin typeface="Times Roman"/>
                          <a:ea typeface="Times Roman"/>
                          <a:cs typeface="Times Roman"/>
                          <a:sym typeface="Times Roman"/>
                        </a:defRPr>
                      </a:pPr>
                      <a:r>
                        <a:rPr sz="2200" dirty="0"/>
                        <a:t>Appends </a:t>
                      </a:r>
                      <a:r>
                        <a:rPr sz="2200" dirty="0">
                          <a:latin typeface="Arial Monospaced MT Std"/>
                          <a:ea typeface="Arial Monospaced MT Std"/>
                          <a:cs typeface="Arial Monospaced MT Std"/>
                          <a:sym typeface="Arial Monospaced MT Std"/>
                        </a:rPr>
                        <a:t>item</a:t>
                      </a:r>
                      <a:r>
                        <a:rPr sz="2200" dirty="0"/>
                        <a:t> onto the back of the container, and increases the container’s capacity by 1.</a:t>
                      </a:r>
                    </a:p>
                  </a:txBody>
                  <a:tcPr marL="0" marR="67310" marT="101600" marB="101600" horzOverflow="overflow">
                    <a:lnT w="12700">
                      <a:solidFill>
                        <a:srgbClr val="929292"/>
                      </a:solidFill>
                      <a:custDash>
                        <a:ds d="100000" sp="200000"/>
                      </a:custDash>
                    </a:lnT>
                    <a:lnB w="12700">
                      <a:solidFill>
                        <a:srgbClr val="929292"/>
                      </a:solidFill>
                      <a:custDash>
                        <a:ds d="100000" sp="200000"/>
                      </a:custDash>
                    </a:lnB>
                  </a:tcPr>
                </a:tc>
                <a:tc>
                  <a:txBody>
                    <a:bodyPr/>
                    <a:lstStyle/>
                    <a:p>
                      <a:pPr marL="406400" indent="-304800" defTabSz="457200">
                        <a:defRPr sz="1800"/>
                      </a:pPr>
                      <a:r>
                        <a:rPr sz="2200">
                          <a:latin typeface="Times Roman"/>
                          <a:ea typeface="Times Roman"/>
                          <a:cs typeface="Times Roman"/>
                          <a:sym typeface="Times Roman"/>
                        </a:rPr>
                        <a:t>O(1)</a:t>
                      </a:r>
                    </a:p>
                  </a:txBody>
                  <a:tcPr marL="0" marR="67310" marT="101600" marB="101600" horzOverflow="overflow">
                    <a:lnR w="38100">
                      <a:solidFill>
                        <a:srgbClr val="000000"/>
                      </a:solidFill>
                      <a:miter lim="400000"/>
                    </a:lnR>
                    <a:lnT w="12700">
                      <a:solidFill>
                        <a:srgbClr val="929292"/>
                      </a:solidFill>
                      <a:custDash>
                        <a:ds d="100000" sp="200000"/>
                      </a:custDash>
                    </a:lnT>
                    <a:lnB w="12700">
                      <a:solidFill>
                        <a:srgbClr val="929292"/>
                      </a:solidFill>
                      <a:custDash>
                        <a:ds d="100000" sp="200000"/>
                      </a:custDash>
                    </a:lnB>
                  </a:tcPr>
                </a:tc>
                <a:extLst>
                  <a:ext uri="{0D108BD9-81ED-4DB2-BD59-A6C34878D82A}">
                    <a16:rowId xmlns:a16="http://schemas.microsoft.com/office/drawing/2014/main" val="10004"/>
                  </a:ext>
                </a:extLst>
              </a:tr>
              <a:tr h="473849">
                <a:tc>
                  <a:txBody>
                    <a:bodyPr/>
                    <a:lstStyle/>
                    <a:p>
                      <a:pPr marL="406400" indent="-304800" algn="l" defTabSz="457200">
                        <a:defRPr sz="2800">
                          <a:latin typeface="Arial Monospaced MT Std"/>
                          <a:ea typeface="Arial Monospaced MT Std"/>
                          <a:cs typeface="Arial Monospaced MT Std"/>
                          <a:sym typeface="Arial Monospaced MT Std"/>
                        </a:defRPr>
                      </a:pPr>
                      <a:r>
                        <a:rPr sz="2200" b="1">
                          <a:solidFill>
                            <a:srgbClr val="9B2393"/>
                          </a:solidFill>
                          <a:latin typeface="Times Roman"/>
                          <a:ea typeface="Times Roman"/>
                          <a:cs typeface="Times Roman"/>
                          <a:sym typeface="Times Roman"/>
                        </a:rPr>
                        <a:t>void </a:t>
                      </a:r>
                      <a:r>
                        <a:rPr sz="2200">
                          <a:solidFill>
                            <a:srgbClr val="804EB7"/>
                          </a:solidFill>
                        </a:rPr>
                        <a:t>pop_back</a:t>
                      </a:r>
                      <a:r>
                        <a:rPr sz="2200"/>
                        <a:t>(value_type&amp; item)</a:t>
                      </a:r>
                    </a:p>
                  </a:txBody>
                  <a:tcPr marL="101600" marR="67310" marT="101600" marB="101600" horzOverflow="overflow">
                    <a:lnL w="38100">
                      <a:solidFill>
                        <a:srgbClr val="000000"/>
                      </a:solidFill>
                      <a:miter lim="400000"/>
                    </a:lnL>
                    <a:lnT w="12700">
                      <a:solidFill>
                        <a:srgbClr val="929292"/>
                      </a:solidFill>
                      <a:custDash>
                        <a:ds d="100000" sp="200000"/>
                      </a:custDash>
                    </a:lnT>
                    <a:lnB w="12700">
                      <a:solidFill>
                        <a:srgbClr val="929292"/>
                      </a:solidFill>
                      <a:custDash>
                        <a:ds d="100000" sp="200000"/>
                      </a:custDash>
                    </a:lnB>
                  </a:tcPr>
                </a:tc>
                <a:tc>
                  <a:txBody>
                    <a:bodyPr/>
                    <a:lstStyle/>
                    <a:p>
                      <a:pPr marL="406400" indent="-304800" algn="l" defTabSz="457200">
                        <a:defRPr sz="1800"/>
                      </a:pPr>
                      <a:r>
                        <a:rPr sz="2200" dirty="0">
                          <a:latin typeface="Times Roman"/>
                          <a:ea typeface="Times Roman"/>
                          <a:cs typeface="Times Roman"/>
                          <a:sym typeface="Times Roman"/>
                        </a:rPr>
                        <a:t>Removes the back entry from the container, and decreases the container’s capacity by 1.</a:t>
                      </a:r>
                    </a:p>
                  </a:txBody>
                  <a:tcPr marL="0" marR="67310" marT="101600" marB="101600" horzOverflow="overflow">
                    <a:lnT w="12700">
                      <a:solidFill>
                        <a:srgbClr val="929292"/>
                      </a:solidFill>
                      <a:custDash>
                        <a:ds d="100000" sp="200000"/>
                      </a:custDash>
                    </a:lnT>
                    <a:lnB w="12700">
                      <a:solidFill>
                        <a:srgbClr val="929292"/>
                      </a:solidFill>
                      <a:custDash>
                        <a:ds d="100000" sp="200000"/>
                      </a:custDash>
                    </a:lnB>
                  </a:tcPr>
                </a:tc>
                <a:tc>
                  <a:txBody>
                    <a:bodyPr/>
                    <a:lstStyle/>
                    <a:p>
                      <a:pPr marL="406400" indent="-304800" defTabSz="457200">
                        <a:defRPr sz="1800"/>
                      </a:pPr>
                      <a:r>
                        <a:rPr sz="2200">
                          <a:latin typeface="Times Roman"/>
                          <a:ea typeface="Times Roman"/>
                          <a:cs typeface="Times Roman"/>
                          <a:sym typeface="Times Roman"/>
                        </a:rPr>
                        <a:t>O(1)</a:t>
                      </a:r>
                    </a:p>
                  </a:txBody>
                  <a:tcPr marL="0" marR="67310" marT="101600" marB="101600" horzOverflow="overflow">
                    <a:lnR w="38100">
                      <a:solidFill>
                        <a:srgbClr val="000000"/>
                      </a:solidFill>
                      <a:miter lim="400000"/>
                    </a:lnR>
                    <a:lnT w="12700">
                      <a:solidFill>
                        <a:srgbClr val="929292"/>
                      </a:solidFill>
                      <a:custDash>
                        <a:ds d="100000" sp="200000"/>
                      </a:custDash>
                    </a:lnT>
                    <a:lnB w="12700">
                      <a:solidFill>
                        <a:srgbClr val="929292"/>
                      </a:solidFill>
                      <a:custDash>
                        <a:ds d="100000" sp="200000"/>
                      </a:custDash>
                    </a:lnB>
                  </a:tcPr>
                </a:tc>
                <a:extLst>
                  <a:ext uri="{0D108BD9-81ED-4DB2-BD59-A6C34878D82A}">
                    <a16:rowId xmlns:a16="http://schemas.microsoft.com/office/drawing/2014/main" val="10005"/>
                  </a:ext>
                </a:extLst>
              </a:tr>
              <a:tr h="473849">
                <a:tc>
                  <a:txBody>
                    <a:bodyPr/>
                    <a:lstStyle/>
                    <a:p>
                      <a:pPr marL="406400" indent="-304800" algn="l" defTabSz="457200">
                        <a:defRPr sz="2800">
                          <a:latin typeface="Arial Monospaced MT Std"/>
                          <a:ea typeface="Arial Monospaced MT Std"/>
                          <a:cs typeface="Arial Monospaced MT Std"/>
                          <a:sym typeface="Arial Monospaced MT Std"/>
                        </a:defRPr>
                      </a:pPr>
                      <a:r>
                        <a:rPr sz="2200" b="1">
                          <a:solidFill>
                            <a:srgbClr val="9B2393"/>
                          </a:solidFill>
                          <a:latin typeface="Times Roman"/>
                          <a:ea typeface="Times Roman"/>
                          <a:cs typeface="Times Roman"/>
                          <a:sym typeface="Times Roman"/>
                        </a:rPr>
                        <a:t>void </a:t>
                      </a:r>
                      <a:r>
                        <a:rPr sz="2200">
                          <a:solidFill>
                            <a:srgbClr val="804EB7"/>
                          </a:solidFill>
                        </a:rPr>
                        <a:t>resize</a:t>
                      </a:r>
                      <a:r>
                        <a:rPr sz="2200"/>
                        <a:t>(</a:t>
                      </a:r>
                      <a:r>
                        <a:rPr sz="2200" b="1">
                          <a:solidFill>
                            <a:srgbClr val="9B2393"/>
                          </a:solidFill>
                          <a:latin typeface="Times Roman"/>
                          <a:ea typeface="Times Roman"/>
                          <a:cs typeface="Times Roman"/>
                          <a:sym typeface="Times Roman"/>
                        </a:rPr>
                        <a:t>uint </a:t>
                      </a:r>
                      <a:r>
                        <a:rPr sz="2200"/>
                        <a:t>newSize)</a:t>
                      </a:r>
                    </a:p>
                  </a:txBody>
                  <a:tcPr marL="101600" marR="67310" marT="101600" marB="101600" horzOverflow="overflow">
                    <a:lnL w="38100">
                      <a:solidFill>
                        <a:srgbClr val="000000"/>
                      </a:solidFill>
                      <a:miter lim="400000"/>
                    </a:lnL>
                    <a:lnT w="12700">
                      <a:solidFill>
                        <a:srgbClr val="929292"/>
                      </a:solidFill>
                      <a:custDash>
                        <a:ds d="100000" sp="200000"/>
                      </a:custDash>
                    </a:lnT>
                    <a:lnB w="12700">
                      <a:solidFill>
                        <a:srgbClr val="929292"/>
                      </a:solidFill>
                      <a:custDash>
                        <a:ds d="100000" sp="200000"/>
                      </a:custDash>
                    </a:lnB>
                  </a:tcPr>
                </a:tc>
                <a:tc>
                  <a:txBody>
                    <a:bodyPr/>
                    <a:lstStyle/>
                    <a:p>
                      <a:pPr marL="406400" indent="-304800" algn="l" defTabSz="457200">
                        <a:defRPr sz="2800">
                          <a:latin typeface="Times Roman"/>
                          <a:ea typeface="Times Roman"/>
                          <a:cs typeface="Times Roman"/>
                          <a:sym typeface="Times Roman"/>
                        </a:defRPr>
                      </a:pPr>
                      <a:r>
                        <a:rPr sz="2200" dirty="0"/>
                        <a:t>Changes the container’s capacity to </a:t>
                      </a:r>
                      <a:r>
                        <a:rPr sz="2200" dirty="0" err="1">
                          <a:latin typeface="Arial Monospaced MT Std"/>
                          <a:ea typeface="Arial Monospaced MT Std"/>
                          <a:cs typeface="Arial Monospaced MT Std"/>
                          <a:sym typeface="Arial Monospaced MT Std"/>
                        </a:rPr>
                        <a:t>newSize</a:t>
                      </a:r>
                      <a:r>
                        <a:rPr sz="2200" dirty="0"/>
                        <a:t>.</a:t>
                      </a:r>
                    </a:p>
                  </a:txBody>
                  <a:tcPr marL="0" marR="67310" marT="101600" marB="101600" horzOverflow="overflow">
                    <a:lnT w="12700">
                      <a:solidFill>
                        <a:srgbClr val="929292"/>
                      </a:solidFill>
                      <a:custDash>
                        <a:ds d="100000" sp="200000"/>
                      </a:custDash>
                    </a:lnT>
                    <a:lnB w="12700">
                      <a:solidFill>
                        <a:srgbClr val="929292"/>
                      </a:solidFill>
                      <a:custDash>
                        <a:ds d="100000" sp="200000"/>
                      </a:custDash>
                    </a:lnB>
                  </a:tcPr>
                </a:tc>
                <a:tc>
                  <a:txBody>
                    <a:bodyPr/>
                    <a:lstStyle/>
                    <a:p>
                      <a:pPr marL="406400" indent="-304800" defTabSz="457200">
                        <a:defRPr sz="2800">
                          <a:latin typeface="Times Roman"/>
                          <a:ea typeface="Times Roman"/>
                          <a:cs typeface="Times Roman"/>
                          <a:sym typeface="Times Roman"/>
                        </a:defRPr>
                      </a:pPr>
                      <a:r>
                        <a:rPr sz="2200"/>
                        <a:t>O(</a:t>
                      </a:r>
                      <a:r>
                        <a:rPr sz="2200" i="1"/>
                        <a:t>n</a:t>
                      </a:r>
                      <a:r>
                        <a:rPr sz="2200"/>
                        <a:t>)</a:t>
                      </a:r>
                    </a:p>
                  </a:txBody>
                  <a:tcPr marL="0" marR="67310" marT="101600" marB="101600" horzOverflow="overflow">
                    <a:lnR w="38100">
                      <a:solidFill>
                        <a:srgbClr val="000000"/>
                      </a:solidFill>
                      <a:miter lim="400000"/>
                    </a:lnR>
                    <a:lnT w="12700">
                      <a:solidFill>
                        <a:srgbClr val="929292"/>
                      </a:solidFill>
                      <a:custDash>
                        <a:ds d="100000" sp="200000"/>
                      </a:custDash>
                    </a:lnT>
                    <a:lnB w="12700">
                      <a:solidFill>
                        <a:srgbClr val="929292"/>
                      </a:solidFill>
                      <a:custDash>
                        <a:ds d="100000" sp="200000"/>
                      </a:custDash>
                    </a:lnB>
                  </a:tcPr>
                </a:tc>
                <a:extLst>
                  <a:ext uri="{0D108BD9-81ED-4DB2-BD59-A6C34878D82A}">
                    <a16:rowId xmlns:a16="http://schemas.microsoft.com/office/drawing/2014/main" val="10006"/>
                  </a:ext>
                </a:extLst>
              </a:tr>
              <a:tr h="473849">
                <a:tc>
                  <a:txBody>
                    <a:bodyPr/>
                    <a:lstStyle/>
                    <a:p>
                      <a:pPr marL="406400" indent="-304800" algn="l" defTabSz="457200">
                        <a:defRPr sz="2800">
                          <a:solidFill>
                            <a:srgbClr val="9B2393"/>
                          </a:solidFill>
                          <a:latin typeface="Arial Monospaced MT Std"/>
                          <a:ea typeface="Arial Monospaced MT Std"/>
                          <a:cs typeface="Arial Monospaced MT Std"/>
                          <a:sym typeface="Arial Monospaced MT Std"/>
                        </a:defRPr>
                      </a:pPr>
                      <a:r>
                        <a:rPr sz="2200" b="1">
                          <a:latin typeface="Times Roman"/>
                          <a:ea typeface="Times Roman"/>
                          <a:cs typeface="Times Roman"/>
                          <a:sym typeface="Times Roman"/>
                        </a:rPr>
                        <a:t>void </a:t>
                      </a:r>
                      <a:r>
                        <a:rPr sz="2200">
                          <a:solidFill>
                            <a:srgbClr val="804EB7"/>
                          </a:solidFill>
                        </a:rPr>
                        <a:t>clear</a:t>
                      </a:r>
                      <a:r>
                        <a:rPr sz="2200">
                          <a:solidFill>
                            <a:srgbClr val="000000"/>
                          </a:solidFill>
                        </a:rPr>
                        <a:t>()</a:t>
                      </a:r>
                    </a:p>
                  </a:txBody>
                  <a:tcPr marL="101600" marR="67310" marT="101600" marB="101600" horzOverflow="overflow">
                    <a:lnL w="38100">
                      <a:solidFill>
                        <a:srgbClr val="000000"/>
                      </a:solidFill>
                      <a:miter lim="400000"/>
                    </a:lnL>
                    <a:lnT w="12700">
                      <a:solidFill>
                        <a:srgbClr val="929292"/>
                      </a:solidFill>
                      <a:custDash>
                        <a:ds d="100000" sp="200000"/>
                      </a:custDash>
                    </a:lnT>
                    <a:lnB w="12700">
                      <a:solidFill>
                        <a:srgbClr val="929292"/>
                      </a:solidFill>
                      <a:custDash>
                        <a:ds d="100000" sp="200000"/>
                      </a:custDash>
                    </a:lnB>
                  </a:tcPr>
                </a:tc>
                <a:tc>
                  <a:txBody>
                    <a:bodyPr/>
                    <a:lstStyle/>
                    <a:p>
                      <a:pPr marL="406400" indent="-304800" algn="l" defTabSz="457200">
                        <a:defRPr sz="1800"/>
                      </a:pPr>
                      <a:r>
                        <a:rPr sz="2200">
                          <a:latin typeface="Times Roman"/>
                          <a:ea typeface="Times Roman"/>
                          <a:cs typeface="Times Roman"/>
                          <a:sym typeface="Times Roman"/>
                        </a:rPr>
                        <a:t>Deallocates all entries in the container, and changes its capacity to 0.</a:t>
                      </a:r>
                    </a:p>
                  </a:txBody>
                  <a:tcPr marL="0" marR="67310" marT="101600" marB="101600" horzOverflow="overflow">
                    <a:lnT w="12700">
                      <a:solidFill>
                        <a:srgbClr val="929292"/>
                      </a:solidFill>
                      <a:custDash>
                        <a:ds d="100000" sp="200000"/>
                      </a:custDash>
                    </a:lnT>
                    <a:lnB w="12700">
                      <a:solidFill>
                        <a:srgbClr val="929292"/>
                      </a:solidFill>
                      <a:custDash>
                        <a:ds d="100000" sp="200000"/>
                      </a:custDash>
                    </a:lnB>
                  </a:tcPr>
                </a:tc>
                <a:tc>
                  <a:txBody>
                    <a:bodyPr/>
                    <a:lstStyle/>
                    <a:p>
                      <a:pPr marL="406400" indent="-304800" defTabSz="457200">
                        <a:defRPr sz="2800">
                          <a:latin typeface="Times Roman"/>
                          <a:ea typeface="Times Roman"/>
                          <a:cs typeface="Times Roman"/>
                          <a:sym typeface="Times Roman"/>
                        </a:defRPr>
                      </a:pPr>
                      <a:r>
                        <a:rPr sz="2200"/>
                        <a:t>O(</a:t>
                      </a:r>
                      <a:r>
                        <a:rPr sz="2200" i="1"/>
                        <a:t>n</a:t>
                      </a:r>
                      <a:r>
                        <a:rPr sz="2200"/>
                        <a:t>)</a:t>
                      </a:r>
                    </a:p>
                  </a:txBody>
                  <a:tcPr marL="0" marR="67310" marT="101600" marB="101600" horzOverflow="overflow">
                    <a:lnR w="38100">
                      <a:solidFill>
                        <a:srgbClr val="000000"/>
                      </a:solidFill>
                      <a:miter lim="400000"/>
                    </a:lnR>
                    <a:lnT w="12700">
                      <a:solidFill>
                        <a:srgbClr val="929292"/>
                      </a:solidFill>
                      <a:custDash>
                        <a:ds d="100000" sp="200000"/>
                      </a:custDash>
                    </a:lnT>
                    <a:lnB w="12700">
                      <a:solidFill>
                        <a:srgbClr val="929292"/>
                      </a:solidFill>
                      <a:custDash>
                        <a:ds d="100000" sp="200000"/>
                      </a:custDash>
                    </a:lnB>
                  </a:tcPr>
                </a:tc>
                <a:extLst>
                  <a:ext uri="{0D108BD9-81ED-4DB2-BD59-A6C34878D82A}">
                    <a16:rowId xmlns:a16="http://schemas.microsoft.com/office/drawing/2014/main" val="10007"/>
                  </a:ext>
                </a:extLst>
              </a:tr>
              <a:tr h="615178">
                <a:tc>
                  <a:txBody>
                    <a:bodyPr/>
                    <a:lstStyle/>
                    <a:p>
                      <a:pPr marL="406400" indent="-304800" algn="l" defTabSz="457200">
                        <a:defRPr sz="2800">
                          <a:latin typeface="Arial Monospaced MT Std"/>
                          <a:ea typeface="Arial Monospaced MT Std"/>
                          <a:cs typeface="Arial Monospaced MT Std"/>
                          <a:sym typeface="Arial Monospaced MT Std"/>
                        </a:defRPr>
                      </a:pPr>
                      <a:r>
                        <a:rPr sz="2200" b="1">
                          <a:solidFill>
                            <a:srgbClr val="9B2393"/>
                          </a:solidFill>
                          <a:latin typeface="Times Roman"/>
                          <a:ea typeface="Times Roman"/>
                          <a:cs typeface="Times Roman"/>
                          <a:sym typeface="Times Roman"/>
                        </a:rPr>
                        <a:t>void </a:t>
                      </a:r>
                      <a:r>
                        <a:rPr sz="2200">
                          <a:solidFill>
                            <a:srgbClr val="804EB7"/>
                          </a:solidFill>
                        </a:rPr>
                        <a:t>insert</a:t>
                      </a:r>
                      <a:r>
                        <a:rPr sz="2200"/>
                        <a:t>(</a:t>
                      </a:r>
                      <a:r>
                        <a:rPr sz="2200" b="1">
                          <a:solidFill>
                            <a:srgbClr val="9B2393"/>
                          </a:solidFill>
                          <a:latin typeface="Times Roman"/>
                          <a:ea typeface="Times Roman"/>
                          <a:cs typeface="Times Roman"/>
                          <a:sym typeface="Times Roman"/>
                        </a:rPr>
                        <a:t>uint </a:t>
                      </a:r>
                      <a:r>
                        <a:rPr sz="2200"/>
                        <a:t>position,</a:t>
                      </a:r>
                      <a:r>
                        <a:rPr sz="2200">
                          <a:latin typeface="Times Roman"/>
                          <a:ea typeface="Times Roman"/>
                          <a:cs typeface="Times Roman"/>
                          <a:sym typeface="Times Roman"/>
                        </a:rPr>
                        <a:t> </a:t>
                      </a:r>
                      <a:br>
                        <a:rPr sz="2200">
                          <a:latin typeface="Times Roman"/>
                          <a:ea typeface="Times Roman"/>
                          <a:cs typeface="Times Roman"/>
                          <a:sym typeface="Times Roman"/>
                        </a:rPr>
                      </a:br>
                      <a:r>
                        <a:rPr sz="2200">
                          <a:latin typeface="Times Roman"/>
                          <a:ea typeface="Times Roman"/>
                          <a:cs typeface="Times Roman"/>
                          <a:sym typeface="Times Roman"/>
                        </a:rPr>
                        <a:t>     </a:t>
                      </a:r>
                      <a:r>
                        <a:rPr sz="2200"/>
                        <a:t>value_type&amp; item)</a:t>
                      </a:r>
                    </a:p>
                  </a:txBody>
                  <a:tcPr marL="101600" marR="67310" marT="101600" marB="101600" horzOverflow="overflow">
                    <a:lnL w="38100">
                      <a:solidFill>
                        <a:srgbClr val="000000"/>
                      </a:solidFill>
                      <a:miter lim="400000"/>
                    </a:lnL>
                    <a:lnT w="12700">
                      <a:solidFill>
                        <a:srgbClr val="929292"/>
                      </a:solidFill>
                      <a:custDash>
                        <a:ds d="100000" sp="200000"/>
                      </a:custDash>
                    </a:lnT>
                    <a:lnB w="12700">
                      <a:solidFill>
                        <a:srgbClr val="929292"/>
                      </a:solidFill>
                      <a:custDash>
                        <a:ds d="100000" sp="200000"/>
                      </a:custDash>
                    </a:lnB>
                  </a:tcPr>
                </a:tc>
                <a:tc>
                  <a:txBody>
                    <a:bodyPr/>
                    <a:lstStyle/>
                    <a:p>
                      <a:pPr marL="406400" indent="-304800" algn="l" defTabSz="457200">
                        <a:defRPr sz="2800">
                          <a:latin typeface="Times Roman"/>
                          <a:ea typeface="Times Roman"/>
                          <a:cs typeface="Times Roman"/>
                          <a:sym typeface="Times Roman"/>
                        </a:defRPr>
                      </a:pPr>
                      <a:r>
                        <a:rPr sz="2200" dirty="0"/>
                        <a:t>Adds </a:t>
                      </a:r>
                      <a:r>
                        <a:rPr sz="2200" dirty="0">
                          <a:latin typeface="Arial Monospaced MT Std"/>
                          <a:ea typeface="Arial Monospaced MT Std"/>
                          <a:cs typeface="Arial Monospaced MT Std"/>
                          <a:sym typeface="Arial Monospaced MT Std"/>
                        </a:rPr>
                        <a:t>item</a:t>
                      </a:r>
                      <a:r>
                        <a:rPr sz="2200" dirty="0"/>
                        <a:t> to the container at the given position and increases the container’s capacity by 1.</a:t>
                      </a:r>
                    </a:p>
                  </a:txBody>
                  <a:tcPr marL="0" marR="67310" marT="101600" marB="101600" horzOverflow="overflow">
                    <a:lnT w="12700">
                      <a:solidFill>
                        <a:srgbClr val="929292"/>
                      </a:solidFill>
                      <a:custDash>
                        <a:ds d="100000" sp="200000"/>
                      </a:custDash>
                    </a:lnT>
                    <a:lnB w="12700">
                      <a:solidFill>
                        <a:srgbClr val="929292"/>
                      </a:solidFill>
                      <a:custDash>
                        <a:ds d="100000" sp="200000"/>
                      </a:custDash>
                    </a:lnB>
                  </a:tcPr>
                </a:tc>
                <a:tc>
                  <a:txBody>
                    <a:bodyPr/>
                    <a:lstStyle/>
                    <a:p>
                      <a:pPr marL="406400" indent="-304800" defTabSz="457200">
                        <a:defRPr sz="1800"/>
                      </a:pPr>
                      <a:r>
                        <a:rPr sz="2200">
                          <a:latin typeface="Times Roman"/>
                          <a:ea typeface="Times Roman"/>
                          <a:cs typeface="Times Roman"/>
                          <a:sym typeface="Times Roman"/>
                        </a:rPr>
                        <a:t>Varies</a:t>
                      </a:r>
                    </a:p>
                  </a:txBody>
                  <a:tcPr marL="0" marR="67310" marT="101600" marB="101600" horzOverflow="overflow">
                    <a:lnR w="38100">
                      <a:solidFill>
                        <a:srgbClr val="000000"/>
                      </a:solidFill>
                      <a:miter lim="400000"/>
                    </a:lnR>
                    <a:lnT w="12700">
                      <a:solidFill>
                        <a:srgbClr val="929292"/>
                      </a:solidFill>
                      <a:custDash>
                        <a:ds d="100000" sp="200000"/>
                      </a:custDash>
                    </a:lnT>
                    <a:lnB w="12700">
                      <a:solidFill>
                        <a:srgbClr val="929292"/>
                      </a:solidFill>
                      <a:custDash>
                        <a:ds d="100000" sp="200000"/>
                      </a:custDash>
                    </a:lnB>
                  </a:tcPr>
                </a:tc>
                <a:extLst>
                  <a:ext uri="{0D108BD9-81ED-4DB2-BD59-A6C34878D82A}">
                    <a16:rowId xmlns:a16="http://schemas.microsoft.com/office/drawing/2014/main" val="10008"/>
                  </a:ext>
                </a:extLst>
              </a:tr>
              <a:tr h="615178">
                <a:tc>
                  <a:txBody>
                    <a:bodyPr/>
                    <a:lstStyle/>
                    <a:p>
                      <a:pPr marL="406400" indent="-304800" algn="l" defTabSz="457200">
                        <a:defRPr sz="2800">
                          <a:latin typeface="Arial Monospaced MT Std"/>
                          <a:ea typeface="Arial Monospaced MT Std"/>
                          <a:cs typeface="Arial Monospaced MT Std"/>
                          <a:sym typeface="Arial Monospaced MT Std"/>
                        </a:defRPr>
                      </a:pPr>
                      <a:r>
                        <a:rPr sz="2200" b="1">
                          <a:solidFill>
                            <a:srgbClr val="9B2393"/>
                          </a:solidFill>
                          <a:latin typeface="Times Roman"/>
                          <a:ea typeface="Times Roman"/>
                          <a:cs typeface="Times Roman"/>
                          <a:sym typeface="Times Roman"/>
                        </a:rPr>
                        <a:t>void </a:t>
                      </a:r>
                      <a:r>
                        <a:rPr sz="2200">
                          <a:solidFill>
                            <a:srgbClr val="804EB7"/>
                          </a:solidFill>
                        </a:rPr>
                        <a:t>insert</a:t>
                      </a:r>
                      <a:r>
                        <a:rPr sz="2200"/>
                        <a:t>(iterator itPosition,</a:t>
                      </a:r>
                      <a:r>
                        <a:rPr sz="2200">
                          <a:latin typeface="Times Roman"/>
                          <a:ea typeface="Times Roman"/>
                          <a:cs typeface="Times Roman"/>
                          <a:sym typeface="Times Roman"/>
                        </a:rPr>
                        <a:t> </a:t>
                      </a:r>
                      <a:br>
                        <a:rPr sz="2200">
                          <a:latin typeface="Times Roman"/>
                          <a:ea typeface="Times Roman"/>
                          <a:cs typeface="Times Roman"/>
                          <a:sym typeface="Times Roman"/>
                        </a:rPr>
                      </a:br>
                      <a:r>
                        <a:rPr sz="2200">
                          <a:latin typeface="Times Roman"/>
                          <a:ea typeface="Times Roman"/>
                          <a:cs typeface="Times Roman"/>
                          <a:sym typeface="Times Roman"/>
                        </a:rPr>
                        <a:t>     </a:t>
                      </a:r>
                      <a:r>
                        <a:rPr sz="2200"/>
                        <a:t>value_type&amp; item)</a:t>
                      </a:r>
                    </a:p>
                  </a:txBody>
                  <a:tcPr marL="101600" marR="67310" marT="101600" marB="101600" horzOverflow="overflow">
                    <a:lnL w="38100">
                      <a:solidFill>
                        <a:srgbClr val="000000"/>
                      </a:solidFill>
                      <a:miter lim="400000"/>
                    </a:lnL>
                    <a:lnT w="12700">
                      <a:solidFill>
                        <a:srgbClr val="929292"/>
                      </a:solidFill>
                      <a:custDash>
                        <a:ds d="100000" sp="200000"/>
                      </a:custDash>
                    </a:lnT>
                    <a:lnB w="12700">
                      <a:solidFill>
                        <a:srgbClr val="929292"/>
                      </a:solidFill>
                      <a:custDash>
                        <a:ds d="100000" sp="200000"/>
                      </a:custDash>
                    </a:lnB>
                  </a:tcPr>
                </a:tc>
                <a:tc>
                  <a:txBody>
                    <a:bodyPr/>
                    <a:lstStyle/>
                    <a:p>
                      <a:pPr marL="406400" indent="-304800" algn="l" defTabSz="457200">
                        <a:defRPr sz="2800">
                          <a:latin typeface="Times Roman"/>
                          <a:ea typeface="Times Roman"/>
                          <a:cs typeface="Times Roman"/>
                          <a:sym typeface="Times Roman"/>
                        </a:defRPr>
                      </a:pPr>
                      <a:r>
                        <a:rPr sz="2200" dirty="0"/>
                        <a:t>Adds </a:t>
                      </a:r>
                      <a:r>
                        <a:rPr sz="2200" dirty="0">
                          <a:latin typeface="Arial Monospaced MT Std"/>
                          <a:ea typeface="Arial Monospaced MT Std"/>
                          <a:cs typeface="Arial Monospaced MT Std"/>
                          <a:sym typeface="Arial Monospaced MT Std"/>
                        </a:rPr>
                        <a:t>item</a:t>
                      </a:r>
                      <a:r>
                        <a:rPr sz="2200" dirty="0"/>
                        <a:t> to the container at the current position of the iterator </a:t>
                      </a:r>
                      <a:r>
                        <a:rPr sz="2200" dirty="0" err="1">
                          <a:latin typeface="Arial Monospaced MT Std"/>
                          <a:ea typeface="Arial Monospaced MT Std"/>
                          <a:cs typeface="Arial Monospaced MT Std"/>
                          <a:sym typeface="Arial Monospaced MT Std"/>
                        </a:rPr>
                        <a:t>itPosition</a:t>
                      </a:r>
                      <a:r>
                        <a:rPr sz="2200" dirty="0"/>
                        <a:t> and increases the container’s capacity by 1.</a:t>
                      </a:r>
                    </a:p>
                  </a:txBody>
                  <a:tcPr marL="0" marR="67310" marT="101600" marB="101600" horzOverflow="overflow">
                    <a:lnT w="12700">
                      <a:solidFill>
                        <a:srgbClr val="929292"/>
                      </a:solidFill>
                      <a:custDash>
                        <a:ds d="100000" sp="200000"/>
                      </a:custDash>
                    </a:lnT>
                    <a:lnB w="12700">
                      <a:solidFill>
                        <a:srgbClr val="929292"/>
                      </a:solidFill>
                      <a:custDash>
                        <a:ds d="100000" sp="200000"/>
                      </a:custDash>
                    </a:lnB>
                  </a:tcPr>
                </a:tc>
                <a:tc>
                  <a:txBody>
                    <a:bodyPr/>
                    <a:lstStyle/>
                    <a:p>
                      <a:pPr marL="406400" indent="-304800" defTabSz="457200">
                        <a:defRPr sz="1800"/>
                      </a:pPr>
                      <a:r>
                        <a:rPr sz="2200">
                          <a:latin typeface="Times Roman"/>
                          <a:ea typeface="Times Roman"/>
                          <a:cs typeface="Times Roman"/>
                          <a:sym typeface="Times Roman"/>
                        </a:rPr>
                        <a:t>Varies</a:t>
                      </a:r>
                    </a:p>
                  </a:txBody>
                  <a:tcPr marL="0" marR="67310" marT="101600" marB="101600" horzOverflow="overflow">
                    <a:lnR w="38100">
                      <a:solidFill>
                        <a:srgbClr val="000000"/>
                      </a:solidFill>
                      <a:miter lim="400000"/>
                    </a:lnR>
                    <a:lnT w="12700">
                      <a:solidFill>
                        <a:srgbClr val="929292"/>
                      </a:solidFill>
                      <a:custDash>
                        <a:ds d="100000" sp="200000"/>
                      </a:custDash>
                    </a:lnT>
                    <a:lnB w="12700">
                      <a:solidFill>
                        <a:srgbClr val="929292"/>
                      </a:solidFill>
                      <a:custDash>
                        <a:ds d="100000" sp="200000"/>
                      </a:custDash>
                    </a:lnB>
                  </a:tcPr>
                </a:tc>
                <a:extLst>
                  <a:ext uri="{0D108BD9-81ED-4DB2-BD59-A6C34878D82A}">
                    <a16:rowId xmlns:a16="http://schemas.microsoft.com/office/drawing/2014/main" val="10009"/>
                  </a:ext>
                </a:extLst>
              </a:tr>
              <a:tr h="473849">
                <a:tc>
                  <a:txBody>
                    <a:bodyPr/>
                    <a:lstStyle/>
                    <a:p>
                      <a:pPr marL="406400" indent="-304800" algn="l" defTabSz="457200">
                        <a:defRPr sz="2800">
                          <a:latin typeface="Arial Monospaced MT Std"/>
                          <a:ea typeface="Arial Monospaced MT Std"/>
                          <a:cs typeface="Arial Monospaced MT Std"/>
                          <a:sym typeface="Arial Monospaced MT Std"/>
                        </a:defRPr>
                      </a:pPr>
                      <a:r>
                        <a:rPr sz="2200" b="1">
                          <a:solidFill>
                            <a:srgbClr val="9B2393"/>
                          </a:solidFill>
                          <a:latin typeface="Times Roman"/>
                          <a:ea typeface="Times Roman"/>
                          <a:cs typeface="Times Roman"/>
                          <a:sym typeface="Times Roman"/>
                        </a:rPr>
                        <a:t>void </a:t>
                      </a:r>
                      <a:r>
                        <a:rPr sz="2200">
                          <a:solidFill>
                            <a:srgbClr val="804EB7"/>
                          </a:solidFill>
                        </a:rPr>
                        <a:t>erase</a:t>
                      </a:r>
                      <a:r>
                        <a:rPr sz="2200"/>
                        <a:t>(</a:t>
                      </a:r>
                      <a:r>
                        <a:rPr sz="2200" b="1">
                          <a:solidFill>
                            <a:srgbClr val="9B2393"/>
                          </a:solidFill>
                          <a:latin typeface="Times Roman"/>
                          <a:ea typeface="Times Roman"/>
                          <a:cs typeface="Times Roman"/>
                          <a:sym typeface="Times Roman"/>
                        </a:rPr>
                        <a:t>uint </a:t>
                      </a:r>
                      <a:r>
                        <a:rPr sz="2200"/>
                        <a:t>position)</a:t>
                      </a:r>
                    </a:p>
                  </a:txBody>
                  <a:tcPr marL="101600" marR="67310" marT="101600" marB="101600" horzOverflow="overflow">
                    <a:lnL w="38100">
                      <a:solidFill>
                        <a:srgbClr val="000000"/>
                      </a:solidFill>
                      <a:miter lim="400000"/>
                    </a:lnL>
                    <a:lnT w="12700">
                      <a:solidFill>
                        <a:srgbClr val="929292"/>
                      </a:solidFill>
                      <a:custDash>
                        <a:ds d="100000" sp="200000"/>
                      </a:custDash>
                    </a:lnT>
                    <a:lnB w="12700">
                      <a:solidFill>
                        <a:srgbClr val="929292"/>
                      </a:solidFill>
                      <a:custDash>
                        <a:ds d="100000" sp="200000"/>
                      </a:custDash>
                    </a:lnB>
                  </a:tcPr>
                </a:tc>
                <a:tc>
                  <a:txBody>
                    <a:bodyPr/>
                    <a:lstStyle/>
                    <a:p>
                      <a:pPr marL="406400" indent="-304800" algn="l" defTabSz="457200">
                        <a:defRPr sz="1800"/>
                      </a:pPr>
                      <a:r>
                        <a:rPr sz="2200" dirty="0">
                          <a:latin typeface="Times Roman"/>
                          <a:ea typeface="Times Roman"/>
                          <a:cs typeface="Times Roman"/>
                          <a:sym typeface="Times Roman"/>
                        </a:rPr>
                        <a:t>Removes from the container the entry at the given position, and decreases the container’s capacity by 1.</a:t>
                      </a:r>
                    </a:p>
                  </a:txBody>
                  <a:tcPr marL="0" marR="67310" marT="101600" marB="101600" horzOverflow="overflow">
                    <a:lnT w="12700">
                      <a:solidFill>
                        <a:srgbClr val="929292"/>
                      </a:solidFill>
                      <a:custDash>
                        <a:ds d="100000" sp="200000"/>
                      </a:custDash>
                    </a:lnT>
                    <a:lnB w="12700">
                      <a:solidFill>
                        <a:srgbClr val="929292"/>
                      </a:solidFill>
                      <a:custDash>
                        <a:ds d="100000" sp="200000"/>
                      </a:custDash>
                    </a:lnB>
                  </a:tcPr>
                </a:tc>
                <a:tc>
                  <a:txBody>
                    <a:bodyPr/>
                    <a:lstStyle/>
                    <a:p>
                      <a:pPr marL="406400" indent="-304800" defTabSz="457200">
                        <a:defRPr sz="1800"/>
                      </a:pPr>
                      <a:r>
                        <a:rPr sz="2200">
                          <a:latin typeface="Times Roman"/>
                          <a:ea typeface="Times Roman"/>
                          <a:cs typeface="Times Roman"/>
                          <a:sym typeface="Times Roman"/>
                        </a:rPr>
                        <a:t>Varies</a:t>
                      </a:r>
                    </a:p>
                  </a:txBody>
                  <a:tcPr marL="0" marR="67310" marT="101600" marB="101600" horzOverflow="overflow">
                    <a:lnR w="38100">
                      <a:solidFill>
                        <a:srgbClr val="000000"/>
                      </a:solidFill>
                      <a:miter lim="400000"/>
                    </a:lnR>
                    <a:lnT w="12700">
                      <a:solidFill>
                        <a:srgbClr val="929292"/>
                      </a:solidFill>
                      <a:custDash>
                        <a:ds d="100000" sp="200000"/>
                      </a:custDash>
                    </a:lnT>
                    <a:lnB w="12700">
                      <a:solidFill>
                        <a:srgbClr val="929292"/>
                      </a:solidFill>
                      <a:custDash>
                        <a:ds d="100000" sp="200000"/>
                      </a:custDash>
                    </a:lnB>
                  </a:tcPr>
                </a:tc>
                <a:extLst>
                  <a:ext uri="{0D108BD9-81ED-4DB2-BD59-A6C34878D82A}">
                    <a16:rowId xmlns:a16="http://schemas.microsoft.com/office/drawing/2014/main" val="10010"/>
                  </a:ext>
                </a:extLst>
              </a:tr>
              <a:tr h="615178">
                <a:tc>
                  <a:txBody>
                    <a:bodyPr/>
                    <a:lstStyle/>
                    <a:p>
                      <a:pPr marL="406400" indent="-304800" algn="l" defTabSz="457200">
                        <a:defRPr sz="2800">
                          <a:latin typeface="Arial Monospaced MT Std"/>
                          <a:ea typeface="Arial Monospaced MT Std"/>
                          <a:cs typeface="Arial Monospaced MT Std"/>
                          <a:sym typeface="Arial Monospaced MT Std"/>
                        </a:defRPr>
                      </a:pPr>
                      <a:r>
                        <a:rPr sz="2200" b="1">
                          <a:solidFill>
                            <a:srgbClr val="9B2393"/>
                          </a:solidFill>
                          <a:latin typeface="Times Roman"/>
                          <a:ea typeface="Times Roman"/>
                          <a:cs typeface="Times Roman"/>
                          <a:sym typeface="Times Roman"/>
                        </a:rPr>
                        <a:t>void </a:t>
                      </a:r>
                      <a:r>
                        <a:rPr sz="2200">
                          <a:solidFill>
                            <a:srgbClr val="804EB7"/>
                          </a:solidFill>
                        </a:rPr>
                        <a:t>erase</a:t>
                      </a:r>
                      <a:r>
                        <a:rPr sz="2200"/>
                        <a:t>(iterator itPosition)</a:t>
                      </a:r>
                    </a:p>
                  </a:txBody>
                  <a:tcPr marL="101600" marR="67310" marT="101600" marB="101600" horzOverflow="overflow">
                    <a:lnL w="38100">
                      <a:solidFill>
                        <a:srgbClr val="000000"/>
                      </a:solidFill>
                      <a:miter lim="400000"/>
                    </a:lnL>
                    <a:lnT w="12700">
                      <a:solidFill>
                        <a:srgbClr val="929292"/>
                      </a:solidFill>
                      <a:custDash>
                        <a:ds d="100000" sp="200000"/>
                      </a:custDash>
                    </a:lnT>
                    <a:lnB w="12700">
                      <a:solidFill>
                        <a:srgbClr val="929292"/>
                      </a:solidFill>
                      <a:custDash>
                        <a:ds d="100000" sp="200000"/>
                      </a:custDash>
                    </a:lnB>
                  </a:tcPr>
                </a:tc>
                <a:tc>
                  <a:txBody>
                    <a:bodyPr/>
                    <a:lstStyle/>
                    <a:p>
                      <a:pPr marL="406400" indent="-304800" algn="l" defTabSz="457200">
                        <a:defRPr sz="2800">
                          <a:latin typeface="Times Roman"/>
                          <a:ea typeface="Times Roman"/>
                          <a:cs typeface="Times Roman"/>
                          <a:sym typeface="Times Roman"/>
                        </a:defRPr>
                      </a:pPr>
                      <a:r>
                        <a:rPr sz="2200" dirty="0"/>
                        <a:t>Removes from the container the entry at the current position of the iterator </a:t>
                      </a:r>
                      <a:r>
                        <a:rPr sz="2200" dirty="0" err="1">
                          <a:latin typeface="Arial Monospaced MT Std"/>
                          <a:ea typeface="Arial Monospaced MT Std"/>
                          <a:cs typeface="Arial Monospaced MT Std"/>
                          <a:sym typeface="Arial Monospaced MT Std"/>
                        </a:rPr>
                        <a:t>itPosition</a:t>
                      </a:r>
                      <a:r>
                        <a:rPr sz="2200" dirty="0"/>
                        <a:t>, and decreases the container’s capacity by 1.</a:t>
                      </a:r>
                    </a:p>
                  </a:txBody>
                  <a:tcPr marL="0" marR="67310" marT="101600" marB="101600" horzOverflow="overflow">
                    <a:lnT w="12700">
                      <a:solidFill>
                        <a:srgbClr val="929292"/>
                      </a:solidFill>
                      <a:custDash>
                        <a:ds d="100000" sp="200000"/>
                      </a:custDash>
                    </a:lnT>
                    <a:lnB w="12700">
                      <a:solidFill>
                        <a:srgbClr val="929292"/>
                      </a:solidFill>
                      <a:custDash>
                        <a:ds d="100000" sp="200000"/>
                      </a:custDash>
                    </a:lnB>
                  </a:tcPr>
                </a:tc>
                <a:tc>
                  <a:txBody>
                    <a:bodyPr/>
                    <a:lstStyle/>
                    <a:p>
                      <a:pPr marL="406400" indent="-304800" defTabSz="457200">
                        <a:defRPr sz="1800"/>
                      </a:pPr>
                      <a:r>
                        <a:rPr sz="2200">
                          <a:latin typeface="Times Roman"/>
                          <a:ea typeface="Times Roman"/>
                          <a:cs typeface="Times Roman"/>
                          <a:sym typeface="Times Roman"/>
                        </a:rPr>
                        <a:t>Varies</a:t>
                      </a:r>
                    </a:p>
                  </a:txBody>
                  <a:tcPr marL="0" marR="67310" marT="101600" marB="101600" horzOverflow="overflow">
                    <a:lnR w="38100">
                      <a:solidFill>
                        <a:srgbClr val="000000"/>
                      </a:solidFill>
                      <a:miter lim="400000"/>
                    </a:lnR>
                    <a:lnT w="12700">
                      <a:solidFill>
                        <a:srgbClr val="929292"/>
                      </a:solidFill>
                      <a:custDash>
                        <a:ds d="100000" sp="200000"/>
                      </a:custDash>
                    </a:lnT>
                    <a:lnB w="12700">
                      <a:solidFill>
                        <a:srgbClr val="929292"/>
                      </a:solidFill>
                      <a:custDash>
                        <a:ds d="100000" sp="200000"/>
                      </a:custDash>
                    </a:lnB>
                  </a:tcPr>
                </a:tc>
                <a:extLst>
                  <a:ext uri="{0D108BD9-81ED-4DB2-BD59-A6C34878D82A}">
                    <a16:rowId xmlns:a16="http://schemas.microsoft.com/office/drawing/2014/main" val="10011"/>
                  </a:ext>
                </a:extLst>
              </a:tr>
              <a:tr h="473849">
                <a:tc>
                  <a:txBody>
                    <a:bodyPr/>
                    <a:lstStyle/>
                    <a:p>
                      <a:pPr marL="406400" indent="-304800" algn="l" defTabSz="457200">
                        <a:defRPr sz="2800">
                          <a:latin typeface="Arial Monospaced MT Std"/>
                          <a:ea typeface="Arial Monospaced MT Std"/>
                          <a:cs typeface="Arial Monospaced MT Std"/>
                          <a:sym typeface="Arial Monospaced MT Std"/>
                        </a:defRPr>
                      </a:pPr>
                      <a:r>
                        <a:rPr sz="2200"/>
                        <a:t>iterator </a:t>
                      </a:r>
                      <a:r>
                        <a:rPr sz="2200">
                          <a:solidFill>
                            <a:srgbClr val="804EB7"/>
                          </a:solidFill>
                        </a:rPr>
                        <a:t>begin</a:t>
                      </a:r>
                      <a:r>
                        <a:rPr sz="2200"/>
                        <a:t>()</a:t>
                      </a:r>
                    </a:p>
                  </a:txBody>
                  <a:tcPr marL="101600" marR="67310" marT="101600" marB="101600" horzOverflow="overflow">
                    <a:lnL w="38100">
                      <a:solidFill>
                        <a:srgbClr val="000000"/>
                      </a:solidFill>
                      <a:miter lim="400000"/>
                    </a:lnL>
                    <a:lnT w="12700">
                      <a:solidFill>
                        <a:srgbClr val="929292"/>
                      </a:solidFill>
                      <a:custDash>
                        <a:ds d="100000" sp="200000"/>
                      </a:custDash>
                    </a:lnT>
                    <a:lnB w="12700">
                      <a:solidFill>
                        <a:srgbClr val="929292"/>
                      </a:solidFill>
                      <a:custDash>
                        <a:ds d="100000" sp="200000"/>
                      </a:custDash>
                    </a:lnB>
                  </a:tcPr>
                </a:tc>
                <a:tc>
                  <a:txBody>
                    <a:bodyPr/>
                    <a:lstStyle/>
                    <a:p>
                      <a:pPr marL="406400" indent="-304800" algn="l" defTabSz="457200">
                        <a:defRPr sz="1800"/>
                      </a:pPr>
                      <a:r>
                        <a:rPr sz="2200" dirty="0">
                          <a:latin typeface="Times Roman"/>
                          <a:ea typeface="Times Roman"/>
                          <a:cs typeface="Times Roman"/>
                          <a:sym typeface="Times Roman"/>
                        </a:rPr>
                        <a:t>Returns an iterator that begins at the first element of the container.</a:t>
                      </a:r>
                    </a:p>
                  </a:txBody>
                  <a:tcPr marL="0" marR="67310" marT="101600" marB="101600" horzOverflow="overflow">
                    <a:lnT w="12700">
                      <a:solidFill>
                        <a:srgbClr val="929292"/>
                      </a:solidFill>
                      <a:custDash>
                        <a:ds d="100000" sp="200000"/>
                      </a:custDash>
                    </a:lnT>
                    <a:lnB w="12700">
                      <a:solidFill>
                        <a:srgbClr val="929292"/>
                      </a:solidFill>
                      <a:custDash>
                        <a:ds d="100000" sp="200000"/>
                      </a:custDash>
                    </a:lnB>
                  </a:tcPr>
                </a:tc>
                <a:tc>
                  <a:txBody>
                    <a:bodyPr/>
                    <a:lstStyle/>
                    <a:p>
                      <a:pPr marL="406400" indent="-304800" defTabSz="457200">
                        <a:defRPr sz="1800"/>
                      </a:pPr>
                      <a:r>
                        <a:rPr sz="2200">
                          <a:latin typeface="Times Roman"/>
                          <a:ea typeface="Times Roman"/>
                          <a:cs typeface="Times Roman"/>
                          <a:sym typeface="Times Roman"/>
                        </a:rPr>
                        <a:t>O(1)</a:t>
                      </a:r>
                    </a:p>
                  </a:txBody>
                  <a:tcPr marL="0" marR="67310" marT="101600" marB="101600" horzOverflow="overflow">
                    <a:lnR w="38100">
                      <a:solidFill>
                        <a:srgbClr val="000000"/>
                      </a:solidFill>
                      <a:miter lim="400000"/>
                    </a:lnR>
                    <a:lnT w="12700">
                      <a:solidFill>
                        <a:srgbClr val="929292"/>
                      </a:solidFill>
                      <a:custDash>
                        <a:ds d="100000" sp="200000"/>
                      </a:custDash>
                    </a:lnT>
                    <a:lnB w="12700">
                      <a:solidFill>
                        <a:srgbClr val="929292"/>
                      </a:solidFill>
                      <a:custDash>
                        <a:ds d="100000" sp="200000"/>
                      </a:custDash>
                    </a:lnB>
                  </a:tcPr>
                </a:tc>
                <a:extLst>
                  <a:ext uri="{0D108BD9-81ED-4DB2-BD59-A6C34878D82A}">
                    <a16:rowId xmlns:a16="http://schemas.microsoft.com/office/drawing/2014/main" val="10012"/>
                  </a:ext>
                </a:extLst>
              </a:tr>
              <a:tr h="473849">
                <a:tc>
                  <a:txBody>
                    <a:bodyPr/>
                    <a:lstStyle/>
                    <a:p>
                      <a:pPr marL="406400" indent="-304800" algn="l" defTabSz="457200">
                        <a:defRPr sz="2800">
                          <a:latin typeface="Arial Monospaced MT Std"/>
                          <a:ea typeface="Arial Monospaced MT Std"/>
                          <a:cs typeface="Arial Monospaced MT Std"/>
                          <a:sym typeface="Arial Monospaced MT Std"/>
                        </a:defRPr>
                      </a:pPr>
                      <a:r>
                        <a:rPr sz="2200"/>
                        <a:t>iterator </a:t>
                      </a:r>
                      <a:r>
                        <a:rPr sz="2200">
                          <a:solidFill>
                            <a:srgbClr val="804EB7"/>
                          </a:solidFill>
                        </a:rPr>
                        <a:t>end</a:t>
                      </a:r>
                      <a:r>
                        <a:rPr sz="2200"/>
                        <a:t>()</a:t>
                      </a:r>
                    </a:p>
                  </a:txBody>
                  <a:tcPr marL="101600" marR="67310" marT="101600" marB="101600" horzOverflow="overflow">
                    <a:lnL w="38100">
                      <a:solidFill>
                        <a:srgbClr val="000000"/>
                      </a:solidFill>
                      <a:miter lim="400000"/>
                    </a:lnL>
                    <a:lnT w="12700">
                      <a:solidFill>
                        <a:srgbClr val="929292"/>
                      </a:solidFill>
                      <a:custDash>
                        <a:ds d="100000" sp="200000"/>
                      </a:custDash>
                    </a:lnT>
                    <a:lnB w="12700">
                      <a:solidFill>
                        <a:srgbClr val="929292"/>
                      </a:solidFill>
                      <a:custDash>
                        <a:ds d="100000" sp="200000"/>
                      </a:custDash>
                    </a:lnB>
                  </a:tcPr>
                </a:tc>
                <a:tc>
                  <a:txBody>
                    <a:bodyPr/>
                    <a:lstStyle/>
                    <a:p>
                      <a:pPr marL="406400" indent="-304800" algn="l" defTabSz="457200">
                        <a:defRPr sz="1800"/>
                      </a:pPr>
                      <a:r>
                        <a:rPr sz="2200">
                          <a:latin typeface="Times Roman"/>
                          <a:ea typeface="Times Roman"/>
                          <a:cs typeface="Times Roman"/>
                          <a:sym typeface="Times Roman"/>
                        </a:rPr>
                        <a:t>Returns an iterator that begins at the last element of the container.</a:t>
                      </a:r>
                    </a:p>
                  </a:txBody>
                  <a:tcPr marL="0" marR="67310" marT="101600" marB="101600" horzOverflow="overflow">
                    <a:lnT w="12700">
                      <a:solidFill>
                        <a:srgbClr val="929292"/>
                      </a:solidFill>
                      <a:custDash>
                        <a:ds d="100000" sp="200000"/>
                      </a:custDash>
                    </a:lnT>
                    <a:lnB w="12700">
                      <a:solidFill>
                        <a:srgbClr val="929292"/>
                      </a:solidFill>
                      <a:custDash>
                        <a:ds d="100000" sp="200000"/>
                      </a:custDash>
                    </a:lnB>
                  </a:tcPr>
                </a:tc>
                <a:tc>
                  <a:txBody>
                    <a:bodyPr/>
                    <a:lstStyle/>
                    <a:p>
                      <a:pPr marL="406400" indent="-304800" defTabSz="457200">
                        <a:defRPr sz="1800"/>
                      </a:pPr>
                      <a:r>
                        <a:rPr sz="2200" dirty="0">
                          <a:latin typeface="Times Roman"/>
                          <a:ea typeface="Times Roman"/>
                          <a:cs typeface="Times Roman"/>
                          <a:sym typeface="Times Roman"/>
                        </a:rPr>
                        <a:t>O(1)</a:t>
                      </a:r>
                    </a:p>
                  </a:txBody>
                  <a:tcPr marL="0" marR="67310" marT="101600" marB="101600" horzOverflow="overflow">
                    <a:lnR w="38100">
                      <a:solidFill>
                        <a:srgbClr val="000000"/>
                      </a:solidFill>
                      <a:miter lim="400000"/>
                    </a:lnR>
                    <a:lnT w="12700">
                      <a:solidFill>
                        <a:srgbClr val="929292"/>
                      </a:solidFill>
                      <a:custDash>
                        <a:ds d="100000" sp="200000"/>
                      </a:custDash>
                    </a:lnT>
                    <a:lnB w="12700">
                      <a:solidFill>
                        <a:srgbClr val="929292"/>
                      </a:solidFill>
                      <a:custDash>
                        <a:ds d="100000" sp="200000"/>
                      </a:custDash>
                    </a:lnB>
                  </a:tcPr>
                </a:tc>
                <a:extLst>
                  <a:ext uri="{0D108BD9-81ED-4DB2-BD59-A6C34878D82A}">
                    <a16:rowId xmlns:a16="http://schemas.microsoft.com/office/drawing/2014/main" val="10013"/>
                  </a:ext>
                </a:extLst>
              </a:tr>
              <a:tr h="473849">
                <a:tc>
                  <a:txBody>
                    <a:bodyPr/>
                    <a:lstStyle/>
                    <a:p>
                      <a:pPr marL="406400" indent="-304800" algn="l" defTabSz="457200">
                        <a:defRPr sz="2800">
                          <a:latin typeface="Arial Monospaced MT Std"/>
                          <a:ea typeface="Arial Monospaced MT Std"/>
                          <a:cs typeface="Arial Monospaced MT Std"/>
                          <a:sym typeface="Arial Monospaced MT Std"/>
                        </a:defRPr>
                      </a:pPr>
                      <a:r>
                        <a:rPr sz="2200"/>
                        <a:t>reverse_iterator </a:t>
                      </a:r>
                      <a:r>
                        <a:rPr sz="2200">
                          <a:solidFill>
                            <a:srgbClr val="804EB7"/>
                          </a:solidFill>
                        </a:rPr>
                        <a:t>rbegin</a:t>
                      </a:r>
                      <a:r>
                        <a:rPr sz="2200"/>
                        <a:t>()</a:t>
                      </a:r>
                    </a:p>
                  </a:txBody>
                  <a:tcPr marL="101600" marR="67310" marT="101600" marB="101600" horzOverflow="overflow">
                    <a:lnL w="38100">
                      <a:solidFill>
                        <a:srgbClr val="000000"/>
                      </a:solidFill>
                      <a:miter lim="400000"/>
                    </a:lnL>
                    <a:lnT w="12700">
                      <a:solidFill>
                        <a:srgbClr val="929292"/>
                      </a:solidFill>
                      <a:custDash>
                        <a:ds d="100000" sp="200000"/>
                      </a:custDash>
                    </a:lnT>
                    <a:lnB w="12700">
                      <a:solidFill>
                        <a:srgbClr val="929292"/>
                      </a:solidFill>
                      <a:custDash>
                        <a:ds d="100000" sp="200000"/>
                      </a:custDash>
                    </a:lnB>
                  </a:tcPr>
                </a:tc>
                <a:tc>
                  <a:txBody>
                    <a:bodyPr/>
                    <a:lstStyle/>
                    <a:p>
                      <a:pPr marL="406400" indent="-304800" algn="l" defTabSz="457200">
                        <a:defRPr sz="1800"/>
                      </a:pPr>
                      <a:r>
                        <a:rPr sz="2200">
                          <a:latin typeface="Times Roman"/>
                          <a:ea typeface="Times Roman"/>
                          <a:cs typeface="Times Roman"/>
                          <a:sym typeface="Times Roman"/>
                        </a:rPr>
                        <a:t>Returns a reverse iterator that begins at the last element of the container.</a:t>
                      </a:r>
                    </a:p>
                  </a:txBody>
                  <a:tcPr marL="0" marR="67310" marT="101600" marB="101600" horzOverflow="overflow">
                    <a:lnT w="12700">
                      <a:solidFill>
                        <a:srgbClr val="929292"/>
                      </a:solidFill>
                      <a:custDash>
                        <a:ds d="100000" sp="200000"/>
                      </a:custDash>
                    </a:lnT>
                    <a:lnB w="12700">
                      <a:solidFill>
                        <a:srgbClr val="929292"/>
                      </a:solidFill>
                      <a:custDash>
                        <a:ds d="100000" sp="200000"/>
                      </a:custDash>
                    </a:lnB>
                  </a:tcPr>
                </a:tc>
                <a:tc>
                  <a:txBody>
                    <a:bodyPr/>
                    <a:lstStyle/>
                    <a:p>
                      <a:pPr marL="406400" indent="-304800" defTabSz="457200">
                        <a:defRPr sz="1800"/>
                      </a:pPr>
                      <a:r>
                        <a:rPr sz="2200" dirty="0">
                          <a:latin typeface="Times Roman"/>
                          <a:ea typeface="Times Roman"/>
                          <a:cs typeface="Times Roman"/>
                          <a:sym typeface="Times Roman"/>
                        </a:rPr>
                        <a:t>O(1)</a:t>
                      </a:r>
                    </a:p>
                  </a:txBody>
                  <a:tcPr marL="0" marR="67310" marT="101600" marB="101600" horzOverflow="overflow">
                    <a:lnR w="38100">
                      <a:solidFill>
                        <a:srgbClr val="000000"/>
                      </a:solidFill>
                      <a:miter lim="400000"/>
                    </a:lnR>
                    <a:lnT w="12700">
                      <a:solidFill>
                        <a:srgbClr val="929292"/>
                      </a:solidFill>
                      <a:custDash>
                        <a:ds d="100000" sp="200000"/>
                      </a:custDash>
                    </a:lnT>
                    <a:lnB w="12700">
                      <a:solidFill>
                        <a:srgbClr val="929292"/>
                      </a:solidFill>
                      <a:custDash>
                        <a:ds d="100000" sp="200000"/>
                      </a:custDash>
                    </a:lnB>
                  </a:tcPr>
                </a:tc>
                <a:extLst>
                  <a:ext uri="{0D108BD9-81ED-4DB2-BD59-A6C34878D82A}">
                    <a16:rowId xmlns:a16="http://schemas.microsoft.com/office/drawing/2014/main" val="10014"/>
                  </a:ext>
                </a:extLst>
              </a:tr>
              <a:tr h="473849">
                <a:tc>
                  <a:txBody>
                    <a:bodyPr/>
                    <a:lstStyle/>
                    <a:p>
                      <a:pPr marL="406400" indent="-304800" algn="l" defTabSz="457200">
                        <a:defRPr sz="2800">
                          <a:latin typeface="Arial Monospaced MT Std"/>
                          <a:ea typeface="Arial Monospaced MT Std"/>
                          <a:cs typeface="Arial Monospaced MT Std"/>
                          <a:sym typeface="Arial Monospaced MT Std"/>
                        </a:defRPr>
                      </a:pPr>
                      <a:r>
                        <a:rPr sz="2200"/>
                        <a:t>reverse_iterator </a:t>
                      </a:r>
                      <a:r>
                        <a:rPr sz="2200">
                          <a:solidFill>
                            <a:srgbClr val="804EB7"/>
                          </a:solidFill>
                        </a:rPr>
                        <a:t>rend</a:t>
                      </a:r>
                      <a:r>
                        <a:rPr sz="2200"/>
                        <a:t>()</a:t>
                      </a:r>
                    </a:p>
                  </a:txBody>
                  <a:tcPr marL="101600" marR="67310" marT="101600" marB="101600" horzOverflow="overflow">
                    <a:lnL w="38100">
                      <a:solidFill>
                        <a:srgbClr val="000000"/>
                      </a:solidFill>
                      <a:miter lim="400000"/>
                    </a:lnL>
                    <a:lnT w="12700">
                      <a:solidFill>
                        <a:srgbClr val="929292"/>
                      </a:solidFill>
                      <a:custDash>
                        <a:ds d="100000" sp="200000"/>
                      </a:custDash>
                    </a:lnT>
                    <a:lnB w="38100">
                      <a:solidFill>
                        <a:srgbClr val="000000"/>
                      </a:solidFill>
                      <a:miter lim="400000"/>
                    </a:lnB>
                  </a:tcPr>
                </a:tc>
                <a:tc>
                  <a:txBody>
                    <a:bodyPr/>
                    <a:lstStyle/>
                    <a:p>
                      <a:pPr marL="406400" indent="-304800" algn="l" defTabSz="457200">
                        <a:defRPr sz="1800"/>
                      </a:pPr>
                      <a:r>
                        <a:rPr sz="2200">
                          <a:latin typeface="Times Roman"/>
                          <a:ea typeface="Times Roman"/>
                          <a:cs typeface="Times Roman"/>
                          <a:sym typeface="Times Roman"/>
                        </a:rPr>
                        <a:t>Returns a reverse iterator that begins at the first element of the container.</a:t>
                      </a:r>
                    </a:p>
                  </a:txBody>
                  <a:tcPr marL="0" marR="67310" marT="101600" marB="101600" horzOverflow="overflow">
                    <a:lnT w="12700">
                      <a:solidFill>
                        <a:srgbClr val="929292"/>
                      </a:solidFill>
                      <a:custDash>
                        <a:ds d="100000" sp="200000"/>
                      </a:custDash>
                    </a:lnT>
                    <a:lnB w="38100">
                      <a:solidFill>
                        <a:srgbClr val="000000"/>
                      </a:solidFill>
                      <a:miter lim="400000"/>
                    </a:lnB>
                  </a:tcPr>
                </a:tc>
                <a:tc>
                  <a:txBody>
                    <a:bodyPr/>
                    <a:lstStyle/>
                    <a:p>
                      <a:pPr marL="406400" indent="-304800" defTabSz="457200">
                        <a:defRPr sz="1800"/>
                      </a:pPr>
                      <a:r>
                        <a:rPr sz="2200" dirty="0">
                          <a:latin typeface="Times Roman"/>
                          <a:ea typeface="Times Roman"/>
                          <a:cs typeface="Times Roman"/>
                          <a:sym typeface="Times Roman"/>
                        </a:rPr>
                        <a:t>O(1)</a:t>
                      </a:r>
                    </a:p>
                  </a:txBody>
                  <a:tcPr marL="0" marR="67310" marT="101600" marB="101600" horzOverflow="overflow">
                    <a:lnR w="38100">
                      <a:solidFill>
                        <a:srgbClr val="000000"/>
                      </a:solidFill>
                      <a:miter lim="400000"/>
                    </a:lnR>
                    <a:lnT w="12700">
                      <a:solidFill>
                        <a:srgbClr val="929292"/>
                      </a:solidFill>
                      <a:custDash>
                        <a:ds d="100000" sp="200000"/>
                      </a:custDash>
                    </a:lnT>
                    <a:lnB w="38100">
                      <a:solidFill>
                        <a:srgbClr val="000000"/>
                      </a:solidFill>
                      <a:miter lim="400000"/>
                    </a:lnB>
                  </a:tcPr>
                </a:tc>
                <a:extLst>
                  <a:ext uri="{0D108BD9-81ED-4DB2-BD59-A6C34878D82A}">
                    <a16:rowId xmlns:a16="http://schemas.microsoft.com/office/drawing/2014/main" val="10015"/>
                  </a:ext>
                </a:extLst>
              </a:tr>
            </a:tbl>
          </a:graphicData>
        </a:graphic>
      </p:graphicFrame>
      <p:sp>
        <p:nvSpPr>
          <p:cNvPr id="71" name="Sequence Containers"/>
          <p:cNvSpPr txBox="1">
            <a:spLocks noGrp="1"/>
          </p:cNvSpPr>
          <p:nvPr>
            <p:ph type="title"/>
          </p:nvPr>
        </p:nvSpPr>
        <p:spPr>
          <a:prstGeom prst="rect">
            <a:avLst/>
          </a:prstGeom>
        </p:spPr>
        <p:txBody>
          <a:bodyPr/>
          <a:lstStyle/>
          <a:p>
            <a:r>
              <a:t>Sequence Containers</a:t>
            </a:r>
          </a:p>
        </p:txBody>
      </p:sp>
      <p:grpSp>
        <p:nvGrpSpPr>
          <p:cNvPr id="74" name="Group"/>
          <p:cNvGrpSpPr/>
          <p:nvPr/>
        </p:nvGrpSpPr>
        <p:grpSpPr>
          <a:xfrm>
            <a:off x="19172561" y="146324"/>
            <a:ext cx="4714780" cy="3088532"/>
            <a:chOff x="0" y="0"/>
            <a:chExt cx="4714778" cy="3088531"/>
          </a:xfrm>
        </p:grpSpPr>
        <p:sp>
          <p:nvSpPr>
            <p:cNvPr id="72" name="Rounded Rectangle"/>
            <p:cNvSpPr/>
            <p:nvPr/>
          </p:nvSpPr>
          <p:spPr>
            <a:xfrm rot="21592143">
              <a:off x="17411" y="141791"/>
              <a:ext cx="4567142" cy="2941526"/>
            </a:xfrm>
            <a:prstGeom prst="roundRect">
              <a:avLst>
                <a:gd name="adj" fmla="val 8393"/>
              </a:avLst>
            </a:prstGeom>
            <a:gradFill flip="none" rotWithShape="1">
              <a:gsLst>
                <a:gs pos="0">
                  <a:srgbClr val="FFFFFF"/>
                </a:gs>
                <a:gs pos="100000">
                  <a:srgbClr val="D1EBFE"/>
                </a:gs>
              </a:gsLst>
              <a:path path="shape">
                <a:fillToRect l="50000" t="50000" r="50000" b="50000"/>
              </a:path>
            </a:gradFill>
            <a:ln w="38100" cap="flat">
              <a:solidFill>
                <a:srgbClr val="000000"/>
              </a:solidFill>
              <a:prstDash val="solid"/>
              <a:miter lim="400000"/>
            </a:ln>
            <a:effectLst>
              <a:outerShdw blurRad="546100" dir="3060000" rotWithShape="0">
                <a:srgbClr val="000000"/>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73" name="vector…"/>
            <p:cNvSpPr/>
            <p:nvPr/>
          </p:nvSpPr>
          <p:spPr>
            <a:xfrm>
              <a:off x="0" y="0"/>
              <a:ext cx="4714779" cy="30098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p>
              <a:pPr marR="685800" indent="457200" defTabSz="685800">
                <a:lnSpc>
                  <a:spcPts val="4600"/>
                </a:lnSpc>
                <a:defRPr sz="4200" b="1">
                  <a:latin typeface="Times New Roman"/>
                  <a:ea typeface="Times New Roman"/>
                  <a:cs typeface="Times New Roman"/>
                  <a:sym typeface="Times New Roman"/>
                </a:defRPr>
              </a:pPr>
              <a:r>
                <a:rPr sz="3800">
                  <a:latin typeface="Courier New"/>
                  <a:ea typeface="Courier New"/>
                  <a:cs typeface="Courier New"/>
                  <a:sym typeface="Courier New"/>
                </a:rPr>
                <a:t>vector</a:t>
              </a:r>
            </a:p>
            <a:p>
              <a:pPr marR="685800" indent="457200" defTabSz="685800">
                <a:lnSpc>
                  <a:spcPts val="4600"/>
                </a:lnSpc>
                <a:defRPr sz="4200" b="1">
                  <a:latin typeface="Times New Roman"/>
                  <a:ea typeface="Times New Roman"/>
                  <a:cs typeface="Times New Roman"/>
                  <a:sym typeface="Times New Roman"/>
                </a:defRPr>
              </a:pPr>
              <a:r>
                <a:rPr sz="3800">
                  <a:latin typeface="Courier New"/>
                  <a:ea typeface="Courier New"/>
                  <a:cs typeface="Courier New"/>
                  <a:sym typeface="Courier New"/>
                </a:rPr>
                <a:t>deck</a:t>
              </a:r>
            </a:p>
            <a:p>
              <a:pPr marR="685800" indent="457200" defTabSz="685800">
                <a:lnSpc>
                  <a:spcPts val="4600"/>
                </a:lnSpc>
                <a:defRPr sz="4200" b="1">
                  <a:latin typeface="Times New Roman"/>
                  <a:ea typeface="Times New Roman"/>
                  <a:cs typeface="Times New Roman"/>
                  <a:sym typeface="Times New Roman"/>
                </a:defRPr>
              </a:pPr>
              <a:r>
                <a:rPr sz="3800">
                  <a:latin typeface="Courier New"/>
                  <a:ea typeface="Courier New"/>
                  <a:cs typeface="Courier New"/>
                  <a:sym typeface="Courier New"/>
                </a:rPr>
                <a:t>list</a:t>
              </a:r>
            </a:p>
            <a:p>
              <a:pPr marR="685800" indent="457200" defTabSz="685800">
                <a:lnSpc>
                  <a:spcPts val="4600"/>
                </a:lnSpc>
                <a:defRPr sz="4200" b="1">
                  <a:latin typeface="Times New Roman"/>
                  <a:ea typeface="Times New Roman"/>
                  <a:cs typeface="Times New Roman"/>
                  <a:sym typeface="Times New Roman"/>
                </a:defRPr>
              </a:pPr>
              <a:r>
                <a:rPr sz="3800">
                  <a:latin typeface="Courier New"/>
                  <a:ea typeface="Courier New"/>
                  <a:cs typeface="Courier New"/>
                  <a:sym typeface="Courier New"/>
                </a:rPr>
                <a:t>forward_list</a:t>
              </a:r>
            </a:p>
          </p:txBody>
        </p:sp>
      </p:grpSp>
    </p:spTree>
  </p:cSld>
  <p:clrMapOvr>
    <a:masterClrMapping/>
  </p:clrMapOvr>
  <mc:AlternateContent xmlns:mc="http://schemas.openxmlformats.org/markup-compatibility/2006" xmlns:p14="http://schemas.microsoft.com/office/powerpoint/2010/main">
    <mc:Choice Requires="p14">
      <p:transition spd="slow" p14:dur="800">
        <p:push/>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1" nodeType="afterEffect">
                                  <p:stCondLst>
                                    <p:cond delay="0"/>
                                  </p:stCondLst>
                                  <p:iterate>
                                    <p:tmAbs val="0"/>
                                  </p:iterate>
                                  <p:childTnLst>
                                    <p:set>
                                      <p:cBhvr>
                                        <p:cTn id="6" fill="hold"/>
                                        <p:tgtEl>
                                          <p:spTgt spid="71"/>
                                        </p:tgtEl>
                                        <p:attrNameLst>
                                          <p:attrName>style.visibility</p:attrName>
                                        </p:attrNameLst>
                                      </p:cBhvr>
                                      <p:to>
                                        <p:strVal val="visible"/>
                                      </p:to>
                                    </p:set>
                                    <p:anim calcmode="lin" valueType="num">
                                      <p:cBhvr>
                                        <p:cTn id="7" dur="750" fill="hold"/>
                                        <p:tgtEl>
                                          <p:spTgt spid="71"/>
                                        </p:tgtEl>
                                        <p:attrNameLst>
                                          <p:attrName>ppt_w</p:attrName>
                                        </p:attrNameLst>
                                      </p:cBhvr>
                                      <p:tavLst>
                                        <p:tav tm="0">
                                          <p:val>
                                            <p:strVal val="4*#ppt_w"/>
                                          </p:val>
                                        </p:tav>
                                        <p:tav tm="100000">
                                          <p:val>
                                            <p:strVal val="#ppt_w"/>
                                          </p:val>
                                        </p:tav>
                                      </p:tavLst>
                                    </p:anim>
                                    <p:anim calcmode="lin" valueType="num">
                                      <p:cBhvr>
                                        <p:cTn id="8" dur="750" fill="hold"/>
                                        <p:tgtEl>
                                          <p:spTgt spid="71"/>
                                        </p:tgtEl>
                                        <p:attrNameLst>
                                          <p:attrName>ppt_h</p:attrName>
                                        </p:attrNameLst>
                                      </p:cBhvr>
                                      <p:tavLst>
                                        <p:tav tm="0">
                                          <p:val>
                                            <p:strVal val="4*#ppt_h"/>
                                          </p:val>
                                        </p:tav>
                                        <p:tav tm="100000">
                                          <p:val>
                                            <p:strVal val="#ppt_h"/>
                                          </p:val>
                                        </p:tav>
                                      </p:tavLst>
                                    </p:anim>
                                  </p:childTnLst>
                                </p:cTn>
                              </p:par>
                            </p:childTnLst>
                          </p:cTn>
                        </p:par>
                        <p:par>
                          <p:cTn id="9" fill="hold">
                            <p:stCondLst>
                              <p:cond delay="750"/>
                            </p:stCondLst>
                            <p:childTnLst>
                              <p:par>
                                <p:cTn id="10" presetID="23" presetClass="entr" presetSubtype="16" fill="hold" grpId="2" nodeType="afterEffect">
                                  <p:stCondLst>
                                    <p:cond delay="0"/>
                                  </p:stCondLst>
                                  <p:iterate>
                                    <p:tmAbs val="0"/>
                                  </p:iterate>
                                  <p:childTnLst>
                                    <p:set>
                                      <p:cBhvr>
                                        <p:cTn id="11" fill="hold"/>
                                        <p:tgtEl>
                                          <p:spTgt spid="74"/>
                                        </p:tgtEl>
                                        <p:attrNameLst>
                                          <p:attrName>style.visibility</p:attrName>
                                        </p:attrNameLst>
                                      </p:cBhvr>
                                      <p:to>
                                        <p:strVal val="visible"/>
                                      </p:to>
                                    </p:set>
                                    <p:anim calcmode="lin" valueType="num">
                                      <p:cBhvr>
                                        <p:cTn id="12" dur="500" fill="hold"/>
                                        <p:tgtEl>
                                          <p:spTgt spid="74"/>
                                        </p:tgtEl>
                                        <p:attrNameLst>
                                          <p:attrName>ppt_w</p:attrName>
                                        </p:attrNameLst>
                                      </p:cBhvr>
                                      <p:tavLst>
                                        <p:tav tm="0">
                                          <p:val>
                                            <p:fltVal val="0"/>
                                          </p:val>
                                        </p:tav>
                                        <p:tav tm="100000">
                                          <p:val>
                                            <p:strVal val="#ppt_w"/>
                                          </p:val>
                                        </p:tav>
                                      </p:tavLst>
                                    </p:anim>
                                    <p:anim calcmode="lin" valueType="num">
                                      <p:cBhvr>
                                        <p:cTn id="13" dur="500" fill="hold"/>
                                        <p:tgtEl>
                                          <p:spTgt spid="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1" animBg="1" advAuto="0"/>
      <p:bldP spid="74" grpId="2"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 name="Table 1"/>
          <p:cNvGraphicFramePr/>
          <p:nvPr/>
        </p:nvGraphicFramePr>
        <p:xfrm>
          <a:off x="361950" y="2528837"/>
          <a:ext cx="23779887" cy="7036572"/>
        </p:xfrm>
        <a:graphic>
          <a:graphicData uri="http://schemas.openxmlformats.org/drawingml/2006/table">
            <a:tbl>
              <a:tblPr>
                <a:tableStyleId>{4C3C2611-4C71-4FC5-86AE-919BDF0F9419}</a:tableStyleId>
              </a:tblPr>
              <a:tblGrid>
                <a:gridCol w="8237202">
                  <a:extLst>
                    <a:ext uri="{9D8B030D-6E8A-4147-A177-3AD203B41FA5}">
                      <a16:colId xmlns:a16="http://schemas.microsoft.com/office/drawing/2014/main" val="20000"/>
                    </a:ext>
                  </a:extLst>
                </a:gridCol>
                <a:gridCol w="12247805">
                  <a:extLst>
                    <a:ext uri="{9D8B030D-6E8A-4147-A177-3AD203B41FA5}">
                      <a16:colId xmlns:a16="http://schemas.microsoft.com/office/drawing/2014/main" val="20001"/>
                    </a:ext>
                  </a:extLst>
                </a:gridCol>
                <a:gridCol w="3002002">
                  <a:extLst>
                    <a:ext uri="{9D8B030D-6E8A-4147-A177-3AD203B41FA5}">
                      <a16:colId xmlns:a16="http://schemas.microsoft.com/office/drawing/2014/main" val="20002"/>
                    </a:ext>
                  </a:extLst>
                </a:gridCol>
                <a:gridCol w="292878">
                  <a:extLst>
                    <a:ext uri="{9D8B030D-6E8A-4147-A177-3AD203B41FA5}">
                      <a16:colId xmlns:a16="http://schemas.microsoft.com/office/drawing/2014/main" val="20003"/>
                    </a:ext>
                  </a:extLst>
                </a:gridCol>
              </a:tblGrid>
              <a:tr h="641119">
                <a:tc gridSpan="4">
                  <a:txBody>
                    <a:bodyPr/>
                    <a:lstStyle/>
                    <a:p>
                      <a:pPr defTabSz="457200">
                        <a:defRPr sz="2800">
                          <a:solidFill>
                            <a:srgbClr val="FFFFFF"/>
                          </a:solidFill>
                          <a:latin typeface="Times Roman"/>
                          <a:ea typeface="Times Roman"/>
                          <a:cs typeface="Times Roman"/>
                          <a:sym typeface="Times Roman"/>
                        </a:defRPr>
                      </a:pPr>
                      <a:r>
                        <a:t>STL </a:t>
                      </a:r>
                      <a:r>
                        <a:rPr>
                          <a:latin typeface="Menlo Regular"/>
                          <a:ea typeface="Menlo Regular"/>
                          <a:cs typeface="Menlo Regular"/>
                          <a:sym typeface="Menlo Regular"/>
                        </a:rPr>
                        <a:t>array</a:t>
                      </a:r>
                      <a:r>
                        <a:t> Operations</a:t>
                      </a:r>
                    </a:p>
                  </a:txBody>
                  <a:tcPr marL="67310" marR="67310" marT="67310" marB="67310" anchor="ctr" horzOverflow="overflow">
                    <a:lnL w="38100">
                      <a:solidFill>
                        <a:srgbClr val="000000"/>
                      </a:solidFill>
                      <a:miter lim="400000"/>
                    </a:lnL>
                    <a:lnR w="38100">
                      <a:solidFill>
                        <a:srgbClr val="000000"/>
                      </a:solidFill>
                      <a:miter lim="400000"/>
                    </a:lnR>
                    <a:lnT w="38100">
                      <a:solidFill>
                        <a:srgbClr val="000000"/>
                      </a:solidFill>
                      <a:miter lim="400000"/>
                    </a:lnT>
                    <a:lnB w="25400" cap="rnd">
                      <a:solidFill>
                        <a:srgbClr val="B8B8B8"/>
                      </a:solidFill>
                      <a:custDash>
                        <a:ds d="100000" sp="200000"/>
                      </a:custDash>
                    </a:lnB>
                    <a:solidFill>
                      <a:schemeClr val="accent1">
                        <a:hueOff val="114395"/>
                        <a:lumOff val="-24975"/>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07817">
                <a:tc>
                  <a:txBody>
                    <a:bodyPr/>
                    <a:lstStyle/>
                    <a:p>
                      <a:pPr defTabSz="457200">
                        <a:defRPr sz="1800"/>
                      </a:pPr>
                      <a:r>
                        <a:rPr sz="2800">
                          <a:solidFill>
                            <a:schemeClr val="accent1">
                              <a:hueOff val="114395"/>
                              <a:lumOff val="-24975"/>
                            </a:schemeClr>
                          </a:solidFill>
                          <a:latin typeface="Times Roman"/>
                          <a:ea typeface="Times Roman"/>
                          <a:cs typeface="Times Roman"/>
                          <a:sym typeface="Times Roman"/>
                        </a:rPr>
                        <a:t>Member function</a:t>
                      </a:r>
                    </a:p>
                  </a:txBody>
                  <a:tcPr marL="101600" marR="67310" marT="101600" marB="101600" anchor="b" horzOverflow="overflow">
                    <a:lnL w="38100">
                      <a:solidFill>
                        <a:srgbClr val="000000"/>
                      </a:solidFill>
                      <a:miter lim="400000"/>
                    </a:lnL>
                    <a:lnT w="25400" cap="rnd">
                      <a:solidFill>
                        <a:srgbClr val="B8B8B8"/>
                      </a:solidFill>
                      <a:custDash>
                        <a:ds d="100000" sp="200000"/>
                      </a:custDash>
                    </a:lnT>
                    <a:lnB w="25400" cap="rnd">
                      <a:solidFill>
                        <a:srgbClr val="B8B8B8"/>
                      </a:solidFill>
                      <a:custDash>
                        <a:ds d="100000" sp="200000"/>
                      </a:custDash>
                    </a:lnB>
                  </a:tcPr>
                </a:tc>
                <a:tc>
                  <a:txBody>
                    <a:bodyPr/>
                    <a:lstStyle/>
                    <a:p>
                      <a:pPr defTabSz="457200">
                        <a:defRPr sz="1800"/>
                      </a:pPr>
                      <a:r>
                        <a:rPr sz="2800">
                          <a:solidFill>
                            <a:schemeClr val="accent1">
                              <a:hueOff val="114395"/>
                              <a:lumOff val="-24975"/>
                            </a:schemeClr>
                          </a:solidFill>
                          <a:latin typeface="Times Roman"/>
                          <a:ea typeface="Times Roman"/>
                          <a:cs typeface="Times Roman"/>
                          <a:sym typeface="Times Roman"/>
                        </a:rPr>
                        <a:t>Description</a:t>
                      </a:r>
                    </a:p>
                  </a:txBody>
                  <a:tcPr marL="0" marR="67310" marT="101600" marB="101600" anchor="b" horzOverflow="overflow">
                    <a:lnT w="25400" cap="rnd">
                      <a:solidFill>
                        <a:srgbClr val="B8B8B8"/>
                      </a:solidFill>
                      <a:custDash>
                        <a:ds d="100000" sp="200000"/>
                      </a:custDash>
                    </a:lnT>
                    <a:lnB w="25400" cap="rnd">
                      <a:solidFill>
                        <a:srgbClr val="B8B8B8"/>
                      </a:solidFill>
                      <a:custDash>
                        <a:ds d="100000" sp="200000"/>
                      </a:custDash>
                    </a:lnB>
                  </a:tcPr>
                </a:tc>
                <a:tc>
                  <a:txBody>
                    <a:bodyPr/>
                    <a:lstStyle/>
                    <a:p>
                      <a:pPr defTabSz="457200">
                        <a:defRPr sz="1800"/>
                      </a:pPr>
                      <a:r>
                        <a:rPr sz="2800">
                          <a:solidFill>
                            <a:schemeClr val="accent1">
                              <a:hueOff val="114395"/>
                              <a:lumOff val="-24975"/>
                            </a:schemeClr>
                          </a:solidFill>
                          <a:latin typeface="Times Roman"/>
                          <a:ea typeface="Times Roman"/>
                          <a:cs typeface="Times Roman"/>
                          <a:sym typeface="Times Roman"/>
                        </a:rPr>
                        <a:t>Efficiency</a:t>
                      </a:r>
                    </a:p>
                  </a:txBody>
                  <a:tcPr marL="0" marR="67310" marT="101600" marB="101600" anchor="b" horzOverflow="overflow">
                    <a:lnT w="25400" cap="rnd">
                      <a:solidFill>
                        <a:srgbClr val="B8B8B8"/>
                      </a:solidFill>
                      <a:custDash>
                        <a:ds d="100000" sp="200000"/>
                      </a:custDash>
                    </a:lnT>
                    <a:lnB w="25400" cap="rnd">
                      <a:solidFill>
                        <a:srgbClr val="B8B8B8"/>
                      </a:solidFill>
                      <a:custDash>
                        <a:ds d="100000" sp="200000"/>
                      </a:custDash>
                    </a:lnB>
                  </a:tcPr>
                </a:tc>
                <a:tc>
                  <a:txBody>
                    <a:bodyPr/>
                    <a:lstStyle/>
                    <a:p>
                      <a:pPr defTabSz="914400">
                        <a:defRPr sz="2800">
                          <a:solidFill>
                            <a:schemeClr val="accent1">
                              <a:hueOff val="114395"/>
                              <a:lumOff val="-24975"/>
                            </a:schemeClr>
                          </a:solidFill>
                          <a:sym typeface="Helvetica Neue"/>
                        </a:defRPr>
                      </a:pPr>
                      <a:endParaRPr/>
                    </a:p>
                  </a:txBody>
                  <a:tcPr marL="0" marR="0" marT="0" marB="0" anchor="b" horzOverflow="overflow">
                    <a:lnR w="38100">
                      <a:solidFill>
                        <a:srgbClr val="000000"/>
                      </a:solidFill>
                      <a:miter lim="400000"/>
                    </a:lnR>
                    <a:lnT w="25400" cap="rnd">
                      <a:solidFill>
                        <a:srgbClr val="B8B8B8"/>
                      </a:solidFill>
                      <a:custDash>
                        <a:ds d="100000" sp="200000"/>
                      </a:custDash>
                    </a:lnT>
                    <a:lnB w="25400" cap="rnd">
                      <a:solidFill>
                        <a:srgbClr val="B8B8B8"/>
                      </a:solidFill>
                      <a:custDash>
                        <a:ds d="100000" sp="200000"/>
                      </a:custDash>
                    </a:lnB>
                  </a:tcPr>
                </a:tc>
                <a:extLst>
                  <a:ext uri="{0D108BD9-81ED-4DB2-BD59-A6C34878D82A}">
                    <a16:rowId xmlns:a16="http://schemas.microsoft.com/office/drawing/2014/main" val="10001"/>
                  </a:ext>
                </a:extLst>
              </a:tr>
              <a:tr h="707817">
                <a:tc>
                  <a:txBody>
                    <a:bodyPr/>
                    <a:lstStyle/>
                    <a:p>
                      <a:pPr marL="406400" indent="-304800" algn="l" defTabSz="457200">
                        <a:defRPr sz="2800">
                          <a:latin typeface="Arial Monospaced MT Std"/>
                          <a:ea typeface="Arial Monospaced MT Std"/>
                          <a:cs typeface="Arial Monospaced MT Std"/>
                          <a:sym typeface="Arial Monospaced MT Std"/>
                        </a:defRPr>
                      </a:pPr>
                      <a:r>
                        <a:t>value_type&amp; </a:t>
                      </a:r>
                      <a:r>
                        <a:rPr>
                          <a:solidFill>
                            <a:srgbClr val="804EB7"/>
                          </a:solidFill>
                        </a:rPr>
                        <a:t>front</a:t>
                      </a:r>
                      <a:r>
                        <a:t>()</a:t>
                      </a:r>
                    </a:p>
                  </a:txBody>
                  <a:tcPr marL="101600" marR="67310" marT="101600" marB="101600" anchor="ctr" horzOverflow="overflow">
                    <a:lnL w="38100">
                      <a:solidFill>
                        <a:srgbClr val="000000"/>
                      </a:solidFill>
                      <a:miter lim="400000"/>
                    </a:lnL>
                    <a:lnT w="25400" cap="rnd">
                      <a:solidFill>
                        <a:srgbClr val="B8B8B8"/>
                      </a:solidFill>
                      <a:custDash>
                        <a:ds d="100000" sp="200000"/>
                      </a:custDash>
                    </a:lnT>
                    <a:lnB w="25400" cap="rnd">
                      <a:solidFill>
                        <a:srgbClr val="B8B8B8"/>
                      </a:solidFill>
                      <a:custDash>
                        <a:ds d="100000" sp="200000"/>
                      </a:custDash>
                    </a:lnB>
                  </a:tcPr>
                </a:tc>
                <a:tc>
                  <a:txBody>
                    <a:bodyPr/>
                    <a:lstStyle/>
                    <a:p>
                      <a:pPr marL="406400" indent="-304800" algn="l" defTabSz="457200">
                        <a:defRPr sz="1800"/>
                      </a:pPr>
                      <a:r>
                        <a:rPr sz="2800">
                          <a:latin typeface="Times Roman"/>
                          <a:ea typeface="Times Roman"/>
                          <a:cs typeface="Times Roman"/>
                          <a:sym typeface="Times Roman"/>
                        </a:rPr>
                        <a:t>Returns a reference to the first (front) entry in the array.</a:t>
                      </a:r>
                    </a:p>
                  </a:txBody>
                  <a:tcPr marL="0" marR="67310" marT="101600" marB="101600" anchor="ctr" horzOverflow="overflow">
                    <a:lnT w="25400" cap="rnd">
                      <a:solidFill>
                        <a:srgbClr val="B8B8B8"/>
                      </a:solidFill>
                      <a:custDash>
                        <a:ds d="100000" sp="200000"/>
                      </a:custDash>
                    </a:lnT>
                    <a:lnB w="25400" cap="rnd">
                      <a:solidFill>
                        <a:srgbClr val="B8B8B8"/>
                      </a:solidFill>
                      <a:custDash>
                        <a:ds d="100000" sp="200000"/>
                      </a:custDash>
                    </a:lnB>
                  </a:tcPr>
                </a:tc>
                <a:tc>
                  <a:txBody>
                    <a:bodyPr/>
                    <a:lstStyle/>
                    <a:p>
                      <a:pPr marL="406400" indent="-304800" defTabSz="457200">
                        <a:defRPr sz="1800"/>
                      </a:pPr>
                      <a:r>
                        <a:rPr sz="2800">
                          <a:latin typeface="Times Roman"/>
                          <a:ea typeface="Times Roman"/>
                          <a:cs typeface="Times Roman"/>
                          <a:sym typeface="Times Roman"/>
                        </a:rPr>
                        <a:t>O(1)</a:t>
                      </a:r>
                    </a:p>
                  </a:txBody>
                  <a:tcPr marL="0" marR="67310" marT="101600" marB="101600" anchor="ctr" horzOverflow="overflow">
                    <a:lnT w="25400" cap="rnd">
                      <a:solidFill>
                        <a:srgbClr val="B8B8B8"/>
                      </a:solidFill>
                      <a:custDash>
                        <a:ds d="100000" sp="200000"/>
                      </a:custDash>
                    </a:lnT>
                    <a:lnB w="25400" cap="rnd">
                      <a:solidFill>
                        <a:srgbClr val="B8B8B8"/>
                      </a:solidFill>
                      <a:custDash>
                        <a:ds d="100000" sp="200000"/>
                      </a:custDash>
                    </a:lnB>
                  </a:tcPr>
                </a:tc>
                <a:tc>
                  <a:txBody>
                    <a:bodyPr/>
                    <a:lstStyle/>
                    <a:p>
                      <a:pPr defTabSz="914400">
                        <a:defRPr sz="2800">
                          <a:sym typeface="Helvetica Neue"/>
                        </a:defRPr>
                      </a:pPr>
                      <a:endParaRPr/>
                    </a:p>
                  </a:txBody>
                  <a:tcPr marL="0" marR="0" marT="0" marB="0" anchor="ctr" horzOverflow="overflow">
                    <a:lnR w="38100">
                      <a:solidFill>
                        <a:srgbClr val="000000"/>
                      </a:solidFill>
                      <a:miter lim="400000"/>
                    </a:lnR>
                    <a:lnT w="25400" cap="rnd">
                      <a:solidFill>
                        <a:srgbClr val="B8B8B8"/>
                      </a:solidFill>
                      <a:custDash>
                        <a:ds d="100000" sp="200000"/>
                      </a:custDash>
                    </a:lnT>
                    <a:lnB w="25400" cap="rnd">
                      <a:solidFill>
                        <a:srgbClr val="B8B8B8"/>
                      </a:solidFill>
                      <a:custDash>
                        <a:ds d="100000" sp="200000"/>
                      </a:custDash>
                    </a:lnB>
                  </a:tcPr>
                </a:tc>
                <a:extLst>
                  <a:ext uri="{0D108BD9-81ED-4DB2-BD59-A6C34878D82A}">
                    <a16:rowId xmlns:a16="http://schemas.microsoft.com/office/drawing/2014/main" val="10002"/>
                  </a:ext>
                </a:extLst>
              </a:tr>
              <a:tr h="707817">
                <a:tc>
                  <a:txBody>
                    <a:bodyPr/>
                    <a:lstStyle/>
                    <a:p>
                      <a:pPr marL="406400" indent="-304800" algn="l" defTabSz="457200">
                        <a:defRPr sz="2800">
                          <a:latin typeface="Arial Monospaced MT Std"/>
                          <a:ea typeface="Arial Monospaced MT Std"/>
                          <a:cs typeface="Arial Monospaced MT Std"/>
                          <a:sym typeface="Arial Monospaced MT Std"/>
                        </a:defRPr>
                      </a:pPr>
                      <a:r>
                        <a:t>value_type&amp; </a:t>
                      </a:r>
                      <a:r>
                        <a:rPr>
                          <a:solidFill>
                            <a:srgbClr val="804EB7"/>
                          </a:solidFill>
                        </a:rPr>
                        <a:t>back</a:t>
                      </a:r>
                      <a:r>
                        <a:t>()</a:t>
                      </a:r>
                    </a:p>
                  </a:txBody>
                  <a:tcPr marL="101600" marR="67310" marT="101600" marB="101600" anchor="ctr" horzOverflow="overflow">
                    <a:lnL w="38100">
                      <a:solidFill>
                        <a:srgbClr val="000000"/>
                      </a:solidFill>
                      <a:miter lim="400000"/>
                    </a:lnL>
                    <a:lnT w="25400" cap="rnd">
                      <a:solidFill>
                        <a:srgbClr val="B8B8B8"/>
                      </a:solidFill>
                      <a:custDash>
                        <a:ds d="100000" sp="200000"/>
                      </a:custDash>
                    </a:lnT>
                    <a:lnB w="25400" cap="rnd">
                      <a:solidFill>
                        <a:srgbClr val="B8B8B8"/>
                      </a:solidFill>
                      <a:custDash>
                        <a:ds d="100000" sp="200000"/>
                      </a:custDash>
                    </a:lnB>
                  </a:tcPr>
                </a:tc>
                <a:tc>
                  <a:txBody>
                    <a:bodyPr/>
                    <a:lstStyle/>
                    <a:p>
                      <a:pPr marL="406400" indent="-304800" algn="l" defTabSz="457200">
                        <a:defRPr sz="1800"/>
                      </a:pPr>
                      <a:r>
                        <a:rPr sz="2800">
                          <a:latin typeface="Times Roman"/>
                          <a:ea typeface="Times Roman"/>
                          <a:cs typeface="Times Roman"/>
                          <a:sym typeface="Times Roman"/>
                        </a:rPr>
                        <a:t>Returns a reference to the last (back) entry in the array.</a:t>
                      </a:r>
                    </a:p>
                  </a:txBody>
                  <a:tcPr marL="0" marR="67310" marT="101600" marB="101600" anchor="ctr" horzOverflow="overflow">
                    <a:lnT w="25400" cap="rnd">
                      <a:solidFill>
                        <a:srgbClr val="B8B8B8"/>
                      </a:solidFill>
                      <a:custDash>
                        <a:ds d="100000" sp="200000"/>
                      </a:custDash>
                    </a:lnT>
                    <a:lnB w="25400" cap="rnd">
                      <a:solidFill>
                        <a:srgbClr val="B8B8B8"/>
                      </a:solidFill>
                      <a:custDash>
                        <a:ds d="100000" sp="200000"/>
                      </a:custDash>
                    </a:lnB>
                  </a:tcPr>
                </a:tc>
                <a:tc>
                  <a:txBody>
                    <a:bodyPr/>
                    <a:lstStyle/>
                    <a:p>
                      <a:pPr marL="406400" indent="-304800" defTabSz="457200">
                        <a:defRPr sz="1800"/>
                      </a:pPr>
                      <a:r>
                        <a:rPr sz="2800">
                          <a:latin typeface="Times Roman"/>
                          <a:ea typeface="Times Roman"/>
                          <a:cs typeface="Times Roman"/>
                          <a:sym typeface="Times Roman"/>
                        </a:rPr>
                        <a:t>O(1)</a:t>
                      </a:r>
                    </a:p>
                  </a:txBody>
                  <a:tcPr marL="0" marR="67310" marT="101600" marB="101600" anchor="ctr" horzOverflow="overflow">
                    <a:lnT w="25400" cap="rnd">
                      <a:solidFill>
                        <a:srgbClr val="B8B8B8"/>
                      </a:solidFill>
                      <a:custDash>
                        <a:ds d="100000" sp="200000"/>
                      </a:custDash>
                    </a:lnT>
                    <a:lnB w="25400" cap="rnd">
                      <a:solidFill>
                        <a:srgbClr val="B8B8B8"/>
                      </a:solidFill>
                      <a:custDash>
                        <a:ds d="100000" sp="200000"/>
                      </a:custDash>
                    </a:lnB>
                  </a:tcPr>
                </a:tc>
                <a:tc>
                  <a:txBody>
                    <a:bodyPr/>
                    <a:lstStyle/>
                    <a:p>
                      <a:pPr defTabSz="914400">
                        <a:defRPr sz="2800">
                          <a:sym typeface="Helvetica Neue"/>
                        </a:defRPr>
                      </a:pPr>
                      <a:endParaRPr/>
                    </a:p>
                  </a:txBody>
                  <a:tcPr marL="0" marR="0" marT="0" marB="0" anchor="ctr" horzOverflow="overflow">
                    <a:lnR w="38100">
                      <a:solidFill>
                        <a:srgbClr val="000000"/>
                      </a:solidFill>
                      <a:miter lim="400000"/>
                    </a:lnR>
                    <a:lnT w="25400" cap="rnd">
                      <a:solidFill>
                        <a:srgbClr val="B8B8B8"/>
                      </a:solidFill>
                      <a:custDash>
                        <a:ds d="100000" sp="200000"/>
                      </a:custDash>
                    </a:lnT>
                    <a:lnB w="25400" cap="rnd">
                      <a:solidFill>
                        <a:srgbClr val="B8B8B8"/>
                      </a:solidFill>
                      <a:custDash>
                        <a:ds d="100000" sp="200000"/>
                      </a:custDash>
                    </a:lnB>
                  </a:tcPr>
                </a:tc>
                <a:extLst>
                  <a:ext uri="{0D108BD9-81ED-4DB2-BD59-A6C34878D82A}">
                    <a16:rowId xmlns:a16="http://schemas.microsoft.com/office/drawing/2014/main" val="10003"/>
                  </a:ext>
                </a:extLst>
              </a:tr>
              <a:tr h="716964">
                <a:tc>
                  <a:txBody>
                    <a:bodyPr/>
                    <a:lstStyle/>
                    <a:p>
                      <a:pPr marL="406400" indent="-304800" algn="l" defTabSz="457200">
                        <a:defRPr sz="2800">
                          <a:latin typeface="Arial Monospaced MT Std"/>
                          <a:ea typeface="Arial Monospaced MT Std"/>
                          <a:cs typeface="Arial Monospaced MT Std"/>
                          <a:sym typeface="Arial Monospaced MT Std"/>
                        </a:defRPr>
                      </a:pPr>
                      <a:r>
                        <a:t>value_type&amp; </a:t>
                      </a:r>
                      <a:r>
                        <a:rPr>
                          <a:solidFill>
                            <a:srgbClr val="804EB7"/>
                          </a:solidFill>
                        </a:rPr>
                        <a:t>at</a:t>
                      </a:r>
                      <a:r>
                        <a:t>(size_type n)</a:t>
                      </a:r>
                    </a:p>
                  </a:txBody>
                  <a:tcPr marL="101600" marR="67310" marT="101600" marB="101600" anchor="ctr" horzOverflow="overflow">
                    <a:lnL w="38100">
                      <a:solidFill>
                        <a:srgbClr val="000000"/>
                      </a:solidFill>
                      <a:miter lim="400000"/>
                    </a:lnL>
                    <a:lnT w="25400" cap="rnd">
                      <a:solidFill>
                        <a:srgbClr val="B8B8B8"/>
                      </a:solidFill>
                      <a:custDash>
                        <a:ds d="100000" sp="200000"/>
                      </a:custDash>
                    </a:lnT>
                    <a:lnB w="25400" cap="rnd">
                      <a:solidFill>
                        <a:srgbClr val="B8B8B8"/>
                      </a:solidFill>
                      <a:custDash>
                        <a:ds d="100000" sp="200000"/>
                      </a:custDash>
                    </a:lnB>
                  </a:tcPr>
                </a:tc>
                <a:tc>
                  <a:txBody>
                    <a:bodyPr/>
                    <a:lstStyle/>
                    <a:p>
                      <a:pPr marL="406400" indent="-304800" algn="l" defTabSz="457200">
                        <a:defRPr sz="2800">
                          <a:latin typeface="Times Roman"/>
                          <a:ea typeface="Times Roman"/>
                          <a:cs typeface="Times Roman"/>
                          <a:sym typeface="Times Roman"/>
                        </a:defRPr>
                      </a:pPr>
                      <a:r>
                        <a:t>Behaves the same as </a:t>
                      </a:r>
                      <a:r>
                        <a:rPr>
                          <a:latin typeface="Arial Monospaced MT Std"/>
                          <a:ea typeface="Arial Monospaced MT Std"/>
                          <a:cs typeface="Arial Monospaced MT Std"/>
                          <a:sym typeface="Arial Monospaced MT Std"/>
                        </a:rPr>
                        <a:t>[ ],</a:t>
                      </a:r>
                      <a:r>
                        <a:t> but performs a bounds check.</a:t>
                      </a:r>
                    </a:p>
                  </a:txBody>
                  <a:tcPr marL="0" marR="67310" marT="101600" marB="101600" anchor="ctr" horzOverflow="overflow">
                    <a:lnT w="25400" cap="rnd">
                      <a:solidFill>
                        <a:srgbClr val="B8B8B8"/>
                      </a:solidFill>
                      <a:custDash>
                        <a:ds d="100000" sp="200000"/>
                      </a:custDash>
                    </a:lnT>
                    <a:lnB w="25400" cap="rnd">
                      <a:solidFill>
                        <a:srgbClr val="B8B8B8"/>
                      </a:solidFill>
                      <a:custDash>
                        <a:ds d="100000" sp="200000"/>
                      </a:custDash>
                    </a:lnB>
                  </a:tcPr>
                </a:tc>
                <a:tc>
                  <a:txBody>
                    <a:bodyPr/>
                    <a:lstStyle/>
                    <a:p>
                      <a:pPr marL="406400" indent="-304800" defTabSz="457200">
                        <a:defRPr sz="1800"/>
                      </a:pPr>
                      <a:r>
                        <a:rPr sz="2800">
                          <a:latin typeface="Times Roman"/>
                          <a:ea typeface="Times Roman"/>
                          <a:cs typeface="Times Roman"/>
                          <a:sym typeface="Times Roman"/>
                        </a:rPr>
                        <a:t>O(1)</a:t>
                      </a:r>
                    </a:p>
                  </a:txBody>
                  <a:tcPr marL="0" marR="67310" marT="101600" marB="101600" anchor="ctr" horzOverflow="overflow">
                    <a:lnT w="25400" cap="rnd">
                      <a:solidFill>
                        <a:srgbClr val="B8B8B8"/>
                      </a:solidFill>
                      <a:custDash>
                        <a:ds d="100000" sp="200000"/>
                      </a:custDash>
                    </a:lnT>
                    <a:lnB w="25400" cap="rnd">
                      <a:solidFill>
                        <a:srgbClr val="B8B8B8"/>
                      </a:solidFill>
                      <a:custDash>
                        <a:ds d="100000" sp="200000"/>
                      </a:custDash>
                    </a:lnB>
                  </a:tcPr>
                </a:tc>
                <a:tc>
                  <a:txBody>
                    <a:bodyPr/>
                    <a:lstStyle/>
                    <a:p>
                      <a:pPr defTabSz="914400">
                        <a:defRPr sz="2800">
                          <a:sym typeface="Helvetica Neue"/>
                        </a:defRPr>
                      </a:pPr>
                      <a:endParaRPr/>
                    </a:p>
                  </a:txBody>
                  <a:tcPr marL="0" marR="0" marT="0" marB="0" anchor="ctr" horzOverflow="overflow">
                    <a:lnR w="38100">
                      <a:solidFill>
                        <a:srgbClr val="000000"/>
                      </a:solidFill>
                      <a:miter lim="400000"/>
                    </a:lnR>
                    <a:lnT w="25400" cap="rnd">
                      <a:solidFill>
                        <a:srgbClr val="B8B8B8"/>
                      </a:solidFill>
                      <a:custDash>
                        <a:ds d="100000" sp="200000"/>
                      </a:custDash>
                    </a:lnT>
                    <a:lnB w="25400" cap="rnd">
                      <a:solidFill>
                        <a:srgbClr val="B8B8B8"/>
                      </a:solidFill>
                      <a:custDash>
                        <a:ds d="100000" sp="200000"/>
                      </a:custDash>
                    </a:lnB>
                  </a:tcPr>
                </a:tc>
                <a:extLst>
                  <a:ext uri="{0D108BD9-81ED-4DB2-BD59-A6C34878D82A}">
                    <a16:rowId xmlns:a16="http://schemas.microsoft.com/office/drawing/2014/main" val="10004"/>
                  </a:ext>
                </a:extLst>
              </a:tr>
              <a:tr h="716964">
                <a:tc>
                  <a:txBody>
                    <a:bodyPr/>
                    <a:lstStyle/>
                    <a:p>
                      <a:pPr marL="406400" indent="-304800" algn="l" defTabSz="457200">
                        <a:defRPr sz="2800">
                          <a:latin typeface="Arial Monospaced MT Std"/>
                          <a:ea typeface="Arial Monospaced MT Std"/>
                          <a:cs typeface="Arial Monospaced MT Std"/>
                          <a:sym typeface="Arial Monospaced MT Std"/>
                        </a:defRPr>
                      </a:pPr>
                      <a:r>
                        <a:rPr>
                          <a:solidFill>
                            <a:srgbClr val="9B2393"/>
                          </a:solidFill>
                        </a:rPr>
                        <a:t>void</a:t>
                      </a:r>
                      <a:r>
                        <a:t> </a:t>
                      </a:r>
                      <a:r>
                        <a:rPr>
                          <a:solidFill>
                            <a:srgbClr val="804EB7"/>
                          </a:solidFill>
                        </a:rPr>
                        <a:t>fill</a:t>
                      </a:r>
                      <a:r>
                        <a:t>(</a:t>
                      </a:r>
                      <a:r>
                        <a:rPr>
                          <a:solidFill>
                            <a:srgbClr val="9B2393"/>
                          </a:solidFill>
                        </a:rPr>
                        <a:t>const</a:t>
                      </a:r>
                      <a:r>
                        <a:t> value_type&amp; val)</a:t>
                      </a:r>
                    </a:p>
                  </a:txBody>
                  <a:tcPr marL="101600" marR="67310" marT="101600" marB="101600" anchor="ctr" horzOverflow="overflow">
                    <a:lnL w="38100">
                      <a:solidFill>
                        <a:srgbClr val="000000"/>
                      </a:solidFill>
                      <a:miter lim="400000"/>
                    </a:lnL>
                    <a:lnT w="25400" cap="rnd">
                      <a:solidFill>
                        <a:srgbClr val="B8B8B8"/>
                      </a:solidFill>
                      <a:custDash>
                        <a:ds d="100000" sp="200000"/>
                      </a:custDash>
                    </a:lnT>
                    <a:lnB w="25400" cap="rnd">
                      <a:solidFill>
                        <a:srgbClr val="B8B8B8"/>
                      </a:solidFill>
                      <a:custDash>
                        <a:ds d="100000" sp="200000"/>
                      </a:custDash>
                    </a:lnB>
                  </a:tcPr>
                </a:tc>
                <a:tc>
                  <a:txBody>
                    <a:bodyPr/>
                    <a:lstStyle/>
                    <a:p>
                      <a:pPr marL="406400" indent="-304800" algn="l" defTabSz="457200">
                        <a:defRPr sz="2800">
                          <a:latin typeface="Times Roman"/>
                          <a:ea typeface="Times Roman"/>
                          <a:cs typeface="Times Roman"/>
                          <a:sym typeface="Times Roman"/>
                        </a:defRPr>
                      </a:pPr>
                      <a:r>
                        <a:t>Fills all array elements with the value </a:t>
                      </a:r>
                      <a:r>
                        <a:rPr>
                          <a:latin typeface="Arial Monospaced MT Std"/>
                          <a:ea typeface="Arial Monospaced MT Std"/>
                          <a:cs typeface="Arial Monospaced MT Std"/>
                          <a:sym typeface="Arial Monospaced MT Std"/>
                        </a:rPr>
                        <a:t>val</a:t>
                      </a:r>
                      <a:r>
                        <a:t>.</a:t>
                      </a:r>
                    </a:p>
                  </a:txBody>
                  <a:tcPr marL="0" marR="67310" marT="101600" marB="101600" anchor="ctr" horzOverflow="overflow">
                    <a:lnT w="25400" cap="rnd">
                      <a:solidFill>
                        <a:srgbClr val="B8B8B8"/>
                      </a:solidFill>
                      <a:custDash>
                        <a:ds d="100000" sp="200000"/>
                      </a:custDash>
                    </a:lnT>
                    <a:lnB w="25400" cap="rnd">
                      <a:solidFill>
                        <a:srgbClr val="B8B8B8"/>
                      </a:solidFill>
                      <a:custDash>
                        <a:ds d="100000" sp="200000"/>
                      </a:custDash>
                    </a:lnB>
                  </a:tcPr>
                </a:tc>
                <a:tc>
                  <a:txBody>
                    <a:bodyPr/>
                    <a:lstStyle/>
                    <a:p>
                      <a:pPr marL="406400" indent="-304800" defTabSz="457200">
                        <a:defRPr sz="2800">
                          <a:latin typeface="Times Roman"/>
                          <a:ea typeface="Times Roman"/>
                          <a:cs typeface="Times Roman"/>
                          <a:sym typeface="Times Roman"/>
                        </a:defRPr>
                      </a:pPr>
                      <a:r>
                        <a:t>O(</a:t>
                      </a:r>
                      <a:r>
                        <a:rPr i="1"/>
                        <a:t>n</a:t>
                      </a:r>
                      <a:r>
                        <a:t>)</a:t>
                      </a:r>
                    </a:p>
                  </a:txBody>
                  <a:tcPr marL="0" marR="67310" marT="101600" marB="101600" anchor="ctr" horzOverflow="overflow">
                    <a:lnT w="25400" cap="rnd">
                      <a:solidFill>
                        <a:srgbClr val="B8B8B8"/>
                      </a:solidFill>
                      <a:custDash>
                        <a:ds d="100000" sp="200000"/>
                      </a:custDash>
                    </a:lnT>
                    <a:lnB w="25400" cap="rnd">
                      <a:solidFill>
                        <a:srgbClr val="B8B8B8"/>
                      </a:solidFill>
                      <a:custDash>
                        <a:ds d="100000" sp="200000"/>
                      </a:custDash>
                    </a:lnB>
                  </a:tcPr>
                </a:tc>
                <a:tc>
                  <a:txBody>
                    <a:bodyPr/>
                    <a:lstStyle/>
                    <a:p>
                      <a:pPr defTabSz="914400">
                        <a:defRPr sz="2800">
                          <a:sym typeface="Helvetica Neue"/>
                        </a:defRPr>
                      </a:pPr>
                      <a:endParaRPr/>
                    </a:p>
                  </a:txBody>
                  <a:tcPr marL="0" marR="0" marT="0" marB="0" anchor="ctr" horzOverflow="overflow">
                    <a:lnR w="38100">
                      <a:solidFill>
                        <a:srgbClr val="000000"/>
                      </a:solidFill>
                      <a:miter lim="400000"/>
                    </a:lnR>
                    <a:lnT w="25400" cap="rnd">
                      <a:solidFill>
                        <a:srgbClr val="B8B8B8"/>
                      </a:solidFill>
                      <a:custDash>
                        <a:ds d="100000" sp="200000"/>
                      </a:custDash>
                    </a:lnT>
                    <a:lnB w="25400" cap="rnd">
                      <a:solidFill>
                        <a:srgbClr val="B8B8B8"/>
                      </a:solidFill>
                      <a:custDash>
                        <a:ds d="100000" sp="200000"/>
                      </a:custDash>
                    </a:lnB>
                  </a:tcPr>
                </a:tc>
                <a:extLst>
                  <a:ext uri="{0D108BD9-81ED-4DB2-BD59-A6C34878D82A}">
                    <a16:rowId xmlns:a16="http://schemas.microsoft.com/office/drawing/2014/main" val="10005"/>
                  </a:ext>
                </a:extLst>
              </a:tr>
              <a:tr h="707817">
                <a:tc>
                  <a:txBody>
                    <a:bodyPr/>
                    <a:lstStyle/>
                    <a:p>
                      <a:pPr marL="406400" indent="-304800" algn="l" defTabSz="457200">
                        <a:defRPr sz="2800">
                          <a:latin typeface="Arial Monospaced MT Std"/>
                          <a:ea typeface="Arial Monospaced MT Std"/>
                          <a:cs typeface="Arial Monospaced MT Std"/>
                          <a:sym typeface="Arial Monospaced MT Std"/>
                        </a:defRPr>
                      </a:pPr>
                      <a:r>
                        <a:t>iterator </a:t>
                      </a:r>
                      <a:r>
                        <a:rPr>
                          <a:solidFill>
                            <a:srgbClr val="804EB7"/>
                          </a:solidFill>
                        </a:rPr>
                        <a:t>begin</a:t>
                      </a:r>
                      <a:r>
                        <a:t>()</a:t>
                      </a:r>
                    </a:p>
                  </a:txBody>
                  <a:tcPr marL="101600" marR="67310" marT="101600" marB="101600" anchor="ctr" horzOverflow="overflow">
                    <a:lnL w="38100">
                      <a:solidFill>
                        <a:srgbClr val="000000"/>
                      </a:solidFill>
                      <a:miter lim="400000"/>
                    </a:lnL>
                    <a:lnT w="25400" cap="rnd">
                      <a:solidFill>
                        <a:srgbClr val="B8B8B8"/>
                      </a:solidFill>
                      <a:custDash>
                        <a:ds d="100000" sp="200000"/>
                      </a:custDash>
                    </a:lnT>
                    <a:lnB w="25400" cap="rnd">
                      <a:solidFill>
                        <a:srgbClr val="B8B8B8"/>
                      </a:solidFill>
                      <a:custDash>
                        <a:ds d="100000" sp="200000"/>
                      </a:custDash>
                    </a:lnB>
                  </a:tcPr>
                </a:tc>
                <a:tc>
                  <a:txBody>
                    <a:bodyPr/>
                    <a:lstStyle/>
                    <a:p>
                      <a:pPr marL="406400" indent="-304800" algn="l" defTabSz="457200">
                        <a:defRPr sz="1800"/>
                      </a:pPr>
                      <a:r>
                        <a:rPr sz="2800">
                          <a:latin typeface="Times Roman"/>
                          <a:ea typeface="Times Roman"/>
                          <a:cs typeface="Times Roman"/>
                          <a:sym typeface="Times Roman"/>
                        </a:rPr>
                        <a:t>Returns an iterator that begins at the first element of the array.</a:t>
                      </a:r>
                    </a:p>
                  </a:txBody>
                  <a:tcPr marL="0" marR="67310" marT="101600" marB="101600" anchor="ctr" horzOverflow="overflow">
                    <a:lnT w="25400" cap="rnd">
                      <a:solidFill>
                        <a:srgbClr val="B8B8B8"/>
                      </a:solidFill>
                      <a:custDash>
                        <a:ds d="100000" sp="200000"/>
                      </a:custDash>
                    </a:lnT>
                    <a:lnB w="25400" cap="rnd">
                      <a:solidFill>
                        <a:srgbClr val="B8B8B8"/>
                      </a:solidFill>
                      <a:custDash>
                        <a:ds d="100000" sp="200000"/>
                      </a:custDash>
                    </a:lnB>
                  </a:tcPr>
                </a:tc>
                <a:tc>
                  <a:txBody>
                    <a:bodyPr/>
                    <a:lstStyle/>
                    <a:p>
                      <a:pPr marL="406400" indent="-304800" defTabSz="457200">
                        <a:defRPr sz="1800"/>
                      </a:pPr>
                      <a:r>
                        <a:rPr sz="2800">
                          <a:latin typeface="Times Roman"/>
                          <a:ea typeface="Times Roman"/>
                          <a:cs typeface="Times Roman"/>
                          <a:sym typeface="Times Roman"/>
                        </a:rPr>
                        <a:t>O(1)</a:t>
                      </a:r>
                    </a:p>
                  </a:txBody>
                  <a:tcPr marL="0" marR="67310" marT="101600" marB="101600" anchor="ctr" horzOverflow="overflow">
                    <a:lnT w="25400" cap="rnd">
                      <a:solidFill>
                        <a:srgbClr val="B8B8B8"/>
                      </a:solidFill>
                      <a:custDash>
                        <a:ds d="100000" sp="200000"/>
                      </a:custDash>
                    </a:lnT>
                    <a:lnB w="25400" cap="rnd">
                      <a:solidFill>
                        <a:srgbClr val="B8B8B8"/>
                      </a:solidFill>
                      <a:custDash>
                        <a:ds d="100000" sp="200000"/>
                      </a:custDash>
                    </a:lnB>
                  </a:tcPr>
                </a:tc>
                <a:tc>
                  <a:txBody>
                    <a:bodyPr/>
                    <a:lstStyle/>
                    <a:p>
                      <a:pPr defTabSz="914400">
                        <a:defRPr sz="2800">
                          <a:sym typeface="Helvetica Neue"/>
                        </a:defRPr>
                      </a:pPr>
                      <a:endParaRPr/>
                    </a:p>
                  </a:txBody>
                  <a:tcPr marL="0" marR="0" marT="0" marB="0" anchor="ctr" horzOverflow="overflow">
                    <a:lnR w="38100">
                      <a:solidFill>
                        <a:srgbClr val="000000"/>
                      </a:solidFill>
                      <a:miter lim="400000"/>
                    </a:lnR>
                    <a:lnT w="25400" cap="rnd">
                      <a:solidFill>
                        <a:srgbClr val="B8B8B8"/>
                      </a:solidFill>
                      <a:custDash>
                        <a:ds d="100000" sp="200000"/>
                      </a:custDash>
                    </a:lnT>
                    <a:lnB w="25400" cap="rnd">
                      <a:solidFill>
                        <a:srgbClr val="B8B8B8"/>
                      </a:solidFill>
                      <a:custDash>
                        <a:ds d="100000" sp="200000"/>
                      </a:custDash>
                    </a:lnB>
                  </a:tcPr>
                </a:tc>
                <a:extLst>
                  <a:ext uri="{0D108BD9-81ED-4DB2-BD59-A6C34878D82A}">
                    <a16:rowId xmlns:a16="http://schemas.microsoft.com/office/drawing/2014/main" val="10006"/>
                  </a:ext>
                </a:extLst>
              </a:tr>
              <a:tr h="707817">
                <a:tc>
                  <a:txBody>
                    <a:bodyPr/>
                    <a:lstStyle/>
                    <a:p>
                      <a:pPr marL="406400" indent="-304800" algn="l" defTabSz="457200">
                        <a:defRPr sz="2800">
                          <a:latin typeface="Arial Monospaced MT Std"/>
                          <a:ea typeface="Arial Monospaced MT Std"/>
                          <a:cs typeface="Arial Monospaced MT Std"/>
                          <a:sym typeface="Arial Monospaced MT Std"/>
                        </a:defRPr>
                      </a:pPr>
                      <a:r>
                        <a:t>iterator </a:t>
                      </a:r>
                      <a:r>
                        <a:rPr>
                          <a:solidFill>
                            <a:srgbClr val="804EB7"/>
                          </a:solidFill>
                        </a:rPr>
                        <a:t>end</a:t>
                      </a:r>
                      <a:r>
                        <a:t>()</a:t>
                      </a:r>
                    </a:p>
                  </a:txBody>
                  <a:tcPr marL="101600" marR="67310" marT="101600" marB="101600" anchor="ctr" horzOverflow="overflow">
                    <a:lnL w="38100">
                      <a:solidFill>
                        <a:srgbClr val="000000"/>
                      </a:solidFill>
                      <a:miter lim="400000"/>
                    </a:lnL>
                    <a:lnT w="25400" cap="rnd">
                      <a:solidFill>
                        <a:srgbClr val="B8B8B8"/>
                      </a:solidFill>
                      <a:custDash>
                        <a:ds d="100000" sp="200000"/>
                      </a:custDash>
                    </a:lnT>
                    <a:lnB w="25400" cap="rnd">
                      <a:solidFill>
                        <a:srgbClr val="B8B8B8"/>
                      </a:solidFill>
                      <a:custDash>
                        <a:ds d="100000" sp="200000"/>
                      </a:custDash>
                    </a:lnB>
                  </a:tcPr>
                </a:tc>
                <a:tc>
                  <a:txBody>
                    <a:bodyPr/>
                    <a:lstStyle/>
                    <a:p>
                      <a:pPr marL="406400" indent="-304800" algn="l" defTabSz="457200">
                        <a:defRPr sz="1800"/>
                      </a:pPr>
                      <a:r>
                        <a:rPr sz="2800">
                          <a:latin typeface="Times Roman"/>
                          <a:ea typeface="Times Roman"/>
                          <a:cs typeface="Times Roman"/>
                          <a:sym typeface="Times Roman"/>
                        </a:rPr>
                        <a:t>Returns an iterator that begins at the last element of the array.</a:t>
                      </a:r>
                    </a:p>
                  </a:txBody>
                  <a:tcPr marL="0" marR="67310" marT="101600" marB="101600" anchor="ctr" horzOverflow="overflow">
                    <a:lnT w="25400" cap="rnd">
                      <a:solidFill>
                        <a:srgbClr val="B8B8B8"/>
                      </a:solidFill>
                      <a:custDash>
                        <a:ds d="100000" sp="200000"/>
                      </a:custDash>
                    </a:lnT>
                    <a:lnB w="25400" cap="rnd">
                      <a:solidFill>
                        <a:srgbClr val="B8B8B8"/>
                      </a:solidFill>
                      <a:custDash>
                        <a:ds d="100000" sp="200000"/>
                      </a:custDash>
                    </a:lnB>
                  </a:tcPr>
                </a:tc>
                <a:tc>
                  <a:txBody>
                    <a:bodyPr/>
                    <a:lstStyle/>
                    <a:p>
                      <a:pPr marL="406400" indent="-304800" defTabSz="457200">
                        <a:defRPr sz="1800"/>
                      </a:pPr>
                      <a:r>
                        <a:rPr sz="2800">
                          <a:latin typeface="Times Roman"/>
                          <a:ea typeface="Times Roman"/>
                          <a:cs typeface="Times Roman"/>
                          <a:sym typeface="Times Roman"/>
                        </a:rPr>
                        <a:t>O(1)</a:t>
                      </a:r>
                    </a:p>
                  </a:txBody>
                  <a:tcPr marL="0" marR="67310" marT="101600" marB="101600" anchor="ctr" horzOverflow="overflow">
                    <a:lnT w="25400" cap="rnd">
                      <a:solidFill>
                        <a:srgbClr val="B8B8B8"/>
                      </a:solidFill>
                      <a:custDash>
                        <a:ds d="100000" sp="200000"/>
                      </a:custDash>
                    </a:lnT>
                    <a:lnB w="25400" cap="rnd">
                      <a:solidFill>
                        <a:srgbClr val="B8B8B8"/>
                      </a:solidFill>
                      <a:custDash>
                        <a:ds d="100000" sp="200000"/>
                      </a:custDash>
                    </a:lnB>
                  </a:tcPr>
                </a:tc>
                <a:tc>
                  <a:txBody>
                    <a:bodyPr/>
                    <a:lstStyle/>
                    <a:p>
                      <a:pPr defTabSz="914400">
                        <a:defRPr sz="2800">
                          <a:sym typeface="Helvetica Neue"/>
                        </a:defRPr>
                      </a:pPr>
                      <a:endParaRPr/>
                    </a:p>
                  </a:txBody>
                  <a:tcPr marL="0" marR="0" marT="0" marB="0" anchor="ctr" horzOverflow="overflow">
                    <a:lnR w="38100">
                      <a:solidFill>
                        <a:srgbClr val="000000"/>
                      </a:solidFill>
                      <a:miter lim="400000"/>
                    </a:lnR>
                    <a:lnT w="25400" cap="rnd">
                      <a:solidFill>
                        <a:srgbClr val="B8B8B8"/>
                      </a:solidFill>
                      <a:custDash>
                        <a:ds d="100000" sp="200000"/>
                      </a:custDash>
                    </a:lnT>
                    <a:lnB w="25400" cap="rnd">
                      <a:solidFill>
                        <a:srgbClr val="B8B8B8"/>
                      </a:solidFill>
                      <a:custDash>
                        <a:ds d="100000" sp="200000"/>
                      </a:custDash>
                    </a:lnB>
                  </a:tcPr>
                </a:tc>
                <a:extLst>
                  <a:ext uri="{0D108BD9-81ED-4DB2-BD59-A6C34878D82A}">
                    <a16:rowId xmlns:a16="http://schemas.microsoft.com/office/drawing/2014/main" val="10007"/>
                  </a:ext>
                </a:extLst>
              </a:tr>
              <a:tr h="707817">
                <a:tc>
                  <a:txBody>
                    <a:bodyPr/>
                    <a:lstStyle/>
                    <a:p>
                      <a:pPr marL="406400" indent="-304800" algn="l" defTabSz="457200">
                        <a:defRPr sz="2800">
                          <a:latin typeface="Arial Monospaced MT Std"/>
                          <a:ea typeface="Arial Monospaced MT Std"/>
                          <a:cs typeface="Arial Monospaced MT Std"/>
                          <a:sym typeface="Arial Monospaced MT Std"/>
                        </a:defRPr>
                      </a:pPr>
                      <a:r>
                        <a:t>reverse_iterator </a:t>
                      </a:r>
                      <a:r>
                        <a:rPr>
                          <a:solidFill>
                            <a:srgbClr val="804EB7"/>
                          </a:solidFill>
                        </a:rPr>
                        <a:t>rbegin</a:t>
                      </a:r>
                      <a:r>
                        <a:t>()</a:t>
                      </a:r>
                    </a:p>
                  </a:txBody>
                  <a:tcPr marL="101600" marR="67310" marT="101600" marB="101600" anchor="ctr" horzOverflow="overflow">
                    <a:lnL w="38100">
                      <a:solidFill>
                        <a:srgbClr val="000000"/>
                      </a:solidFill>
                      <a:miter lim="400000"/>
                    </a:lnL>
                    <a:lnT w="25400" cap="rnd">
                      <a:solidFill>
                        <a:srgbClr val="B8B8B8"/>
                      </a:solidFill>
                      <a:custDash>
                        <a:ds d="100000" sp="200000"/>
                      </a:custDash>
                    </a:lnT>
                    <a:lnB w="25400" cap="rnd">
                      <a:solidFill>
                        <a:srgbClr val="B8B8B8"/>
                      </a:solidFill>
                      <a:custDash>
                        <a:ds d="100000" sp="200000"/>
                      </a:custDash>
                    </a:lnB>
                  </a:tcPr>
                </a:tc>
                <a:tc>
                  <a:txBody>
                    <a:bodyPr/>
                    <a:lstStyle/>
                    <a:p>
                      <a:pPr marL="406400" indent="-304800" algn="l" defTabSz="457200">
                        <a:defRPr sz="1800"/>
                      </a:pPr>
                      <a:r>
                        <a:rPr sz="2800">
                          <a:latin typeface="Times Roman"/>
                          <a:ea typeface="Times Roman"/>
                          <a:cs typeface="Times Roman"/>
                          <a:sym typeface="Times Roman"/>
                        </a:rPr>
                        <a:t>Returns a reverse iterator that begins at the last element of the array.</a:t>
                      </a:r>
                    </a:p>
                  </a:txBody>
                  <a:tcPr marL="0" marR="67310" marT="101600" marB="101600" anchor="ctr" horzOverflow="overflow">
                    <a:lnT w="25400" cap="rnd">
                      <a:solidFill>
                        <a:srgbClr val="B8B8B8"/>
                      </a:solidFill>
                      <a:custDash>
                        <a:ds d="100000" sp="200000"/>
                      </a:custDash>
                    </a:lnT>
                    <a:lnB w="25400" cap="rnd">
                      <a:solidFill>
                        <a:srgbClr val="B8B8B8"/>
                      </a:solidFill>
                      <a:custDash>
                        <a:ds d="100000" sp="200000"/>
                      </a:custDash>
                    </a:lnB>
                  </a:tcPr>
                </a:tc>
                <a:tc>
                  <a:txBody>
                    <a:bodyPr/>
                    <a:lstStyle/>
                    <a:p>
                      <a:pPr marL="406400" indent="-304800" defTabSz="457200">
                        <a:defRPr sz="1800"/>
                      </a:pPr>
                      <a:r>
                        <a:rPr sz="2800">
                          <a:latin typeface="Times Roman"/>
                          <a:ea typeface="Times Roman"/>
                          <a:cs typeface="Times Roman"/>
                          <a:sym typeface="Times Roman"/>
                        </a:rPr>
                        <a:t>O(1)</a:t>
                      </a:r>
                    </a:p>
                  </a:txBody>
                  <a:tcPr marL="0" marR="67310" marT="101600" marB="101600" anchor="ctr" horzOverflow="overflow">
                    <a:lnT w="25400" cap="rnd">
                      <a:solidFill>
                        <a:srgbClr val="B8B8B8"/>
                      </a:solidFill>
                      <a:custDash>
                        <a:ds d="100000" sp="200000"/>
                      </a:custDash>
                    </a:lnT>
                    <a:lnB w="25400" cap="rnd">
                      <a:solidFill>
                        <a:srgbClr val="B8B8B8"/>
                      </a:solidFill>
                      <a:custDash>
                        <a:ds d="100000" sp="200000"/>
                      </a:custDash>
                    </a:lnB>
                  </a:tcPr>
                </a:tc>
                <a:tc>
                  <a:txBody>
                    <a:bodyPr/>
                    <a:lstStyle/>
                    <a:p>
                      <a:pPr defTabSz="914400">
                        <a:defRPr sz="2800">
                          <a:sym typeface="Helvetica Neue"/>
                        </a:defRPr>
                      </a:pPr>
                      <a:endParaRPr/>
                    </a:p>
                  </a:txBody>
                  <a:tcPr marL="0" marR="0" marT="0" marB="0" anchor="ctr" horzOverflow="overflow">
                    <a:lnR w="38100">
                      <a:solidFill>
                        <a:srgbClr val="000000"/>
                      </a:solidFill>
                      <a:miter lim="400000"/>
                    </a:lnR>
                    <a:lnT w="25400" cap="rnd">
                      <a:solidFill>
                        <a:srgbClr val="B8B8B8"/>
                      </a:solidFill>
                      <a:custDash>
                        <a:ds d="100000" sp="200000"/>
                      </a:custDash>
                    </a:lnT>
                    <a:lnB w="25400" cap="rnd">
                      <a:solidFill>
                        <a:srgbClr val="B8B8B8"/>
                      </a:solidFill>
                      <a:custDash>
                        <a:ds d="100000" sp="200000"/>
                      </a:custDash>
                    </a:lnB>
                  </a:tcPr>
                </a:tc>
                <a:extLst>
                  <a:ext uri="{0D108BD9-81ED-4DB2-BD59-A6C34878D82A}">
                    <a16:rowId xmlns:a16="http://schemas.microsoft.com/office/drawing/2014/main" val="10008"/>
                  </a:ext>
                </a:extLst>
              </a:tr>
              <a:tr h="714623">
                <a:tc>
                  <a:txBody>
                    <a:bodyPr/>
                    <a:lstStyle/>
                    <a:p>
                      <a:pPr marL="406400" indent="-304800" algn="l" defTabSz="457200">
                        <a:defRPr sz="2800">
                          <a:latin typeface="Arial Monospaced MT Std"/>
                          <a:ea typeface="Arial Monospaced MT Std"/>
                          <a:cs typeface="Arial Monospaced MT Std"/>
                          <a:sym typeface="Arial Monospaced MT Std"/>
                        </a:defRPr>
                      </a:pPr>
                      <a:r>
                        <a:t>reverse_iterator </a:t>
                      </a:r>
                      <a:r>
                        <a:rPr>
                          <a:solidFill>
                            <a:srgbClr val="804EB7"/>
                          </a:solidFill>
                        </a:rPr>
                        <a:t>rend</a:t>
                      </a:r>
                      <a:r>
                        <a:t>()</a:t>
                      </a:r>
                    </a:p>
                  </a:txBody>
                  <a:tcPr marL="101600" marR="67310" marT="101600" marB="101600" anchor="ctr" horzOverflow="overflow">
                    <a:lnL w="38100">
                      <a:solidFill>
                        <a:srgbClr val="000000"/>
                      </a:solidFill>
                      <a:miter lim="400000"/>
                    </a:lnL>
                    <a:lnT w="25400" cap="rnd">
                      <a:solidFill>
                        <a:srgbClr val="B8B8B8"/>
                      </a:solidFill>
                      <a:custDash>
                        <a:ds d="100000" sp="200000"/>
                      </a:custDash>
                    </a:lnT>
                    <a:lnB w="38100">
                      <a:solidFill>
                        <a:srgbClr val="000000"/>
                      </a:solidFill>
                      <a:miter lim="400000"/>
                    </a:lnB>
                  </a:tcPr>
                </a:tc>
                <a:tc>
                  <a:txBody>
                    <a:bodyPr/>
                    <a:lstStyle/>
                    <a:p>
                      <a:pPr marL="406400" indent="-304800" algn="l" defTabSz="457200">
                        <a:defRPr sz="1800"/>
                      </a:pPr>
                      <a:r>
                        <a:rPr sz="2800">
                          <a:latin typeface="Times Roman"/>
                          <a:ea typeface="Times Roman"/>
                          <a:cs typeface="Times Roman"/>
                          <a:sym typeface="Times Roman"/>
                        </a:rPr>
                        <a:t>Returns a reverse iterator that begins at the first element of the array.</a:t>
                      </a:r>
                    </a:p>
                  </a:txBody>
                  <a:tcPr marL="0" marR="67310" marT="101600" marB="101600" anchor="ctr" horzOverflow="overflow">
                    <a:lnT w="25400" cap="rnd">
                      <a:solidFill>
                        <a:srgbClr val="B8B8B8"/>
                      </a:solidFill>
                      <a:custDash>
                        <a:ds d="100000" sp="200000"/>
                      </a:custDash>
                    </a:lnT>
                    <a:lnB w="38100">
                      <a:solidFill>
                        <a:srgbClr val="000000"/>
                      </a:solidFill>
                      <a:miter lim="400000"/>
                    </a:lnB>
                  </a:tcPr>
                </a:tc>
                <a:tc>
                  <a:txBody>
                    <a:bodyPr/>
                    <a:lstStyle/>
                    <a:p>
                      <a:pPr marL="406400" indent="-304800" defTabSz="457200">
                        <a:defRPr sz="1800"/>
                      </a:pPr>
                      <a:r>
                        <a:rPr sz="2800">
                          <a:latin typeface="Times Roman"/>
                          <a:ea typeface="Times Roman"/>
                          <a:cs typeface="Times Roman"/>
                          <a:sym typeface="Times Roman"/>
                        </a:rPr>
                        <a:t>O(1)</a:t>
                      </a:r>
                    </a:p>
                  </a:txBody>
                  <a:tcPr marL="0" marR="67310" marT="101600" marB="101600" anchor="ctr" horzOverflow="overflow">
                    <a:lnT w="25400" cap="rnd">
                      <a:solidFill>
                        <a:srgbClr val="B8B8B8"/>
                      </a:solidFill>
                      <a:custDash>
                        <a:ds d="100000" sp="200000"/>
                      </a:custDash>
                    </a:lnT>
                    <a:lnB w="38100">
                      <a:solidFill>
                        <a:srgbClr val="000000"/>
                      </a:solidFill>
                      <a:miter lim="400000"/>
                    </a:lnB>
                  </a:tcPr>
                </a:tc>
                <a:tc>
                  <a:txBody>
                    <a:bodyPr/>
                    <a:lstStyle/>
                    <a:p>
                      <a:pPr defTabSz="914400">
                        <a:defRPr sz="2800">
                          <a:sym typeface="Helvetica Neue"/>
                        </a:defRPr>
                      </a:pPr>
                      <a:endParaRPr/>
                    </a:p>
                  </a:txBody>
                  <a:tcPr marL="0" marR="0" marT="0" marB="0" anchor="ctr" horzOverflow="overflow">
                    <a:lnR w="38100">
                      <a:solidFill>
                        <a:srgbClr val="000000"/>
                      </a:solidFill>
                      <a:miter lim="400000"/>
                    </a:lnR>
                    <a:lnT w="25400" cap="rnd">
                      <a:solidFill>
                        <a:srgbClr val="B8B8B8"/>
                      </a:solidFill>
                      <a:custDash>
                        <a:ds d="100000" sp="200000"/>
                      </a:custDash>
                    </a:lnT>
                    <a:lnB w="38100">
                      <a:solidFill>
                        <a:srgbClr val="000000"/>
                      </a:solidFill>
                      <a:miter lim="400000"/>
                    </a:lnB>
                  </a:tcPr>
                </a:tc>
                <a:extLst>
                  <a:ext uri="{0D108BD9-81ED-4DB2-BD59-A6C34878D82A}">
                    <a16:rowId xmlns:a16="http://schemas.microsoft.com/office/drawing/2014/main" val="10009"/>
                  </a:ext>
                </a:extLst>
              </a:tr>
            </a:tbl>
          </a:graphicData>
        </a:graphic>
      </p:graphicFrame>
      <p:sp>
        <p:nvSpPr>
          <p:cNvPr id="79" name="Sequence Containers"/>
          <p:cNvSpPr txBox="1">
            <a:spLocks noGrp="1"/>
          </p:cNvSpPr>
          <p:nvPr>
            <p:ph type="title"/>
          </p:nvPr>
        </p:nvSpPr>
        <p:spPr>
          <a:prstGeom prst="rect">
            <a:avLst/>
          </a:prstGeom>
        </p:spPr>
        <p:txBody>
          <a:bodyPr/>
          <a:lstStyle/>
          <a:p>
            <a:r>
              <a:t>Sequence Containers</a:t>
            </a:r>
          </a:p>
        </p:txBody>
      </p:sp>
      <p:grpSp>
        <p:nvGrpSpPr>
          <p:cNvPr id="82" name="Group"/>
          <p:cNvGrpSpPr/>
          <p:nvPr/>
        </p:nvGrpSpPr>
        <p:grpSpPr>
          <a:xfrm>
            <a:off x="20015180" y="576947"/>
            <a:ext cx="2686110" cy="941605"/>
            <a:chOff x="0" y="0"/>
            <a:chExt cx="2686109" cy="941604"/>
          </a:xfrm>
        </p:grpSpPr>
        <p:sp>
          <p:nvSpPr>
            <p:cNvPr id="80" name="Rounded Rectangle"/>
            <p:cNvSpPr/>
            <p:nvPr/>
          </p:nvSpPr>
          <p:spPr>
            <a:xfrm rot="21592143">
              <a:off x="7051" y="80782"/>
              <a:ext cx="2605864" cy="857846"/>
            </a:xfrm>
            <a:prstGeom prst="roundRect">
              <a:avLst>
                <a:gd name="adj" fmla="val 16396"/>
              </a:avLst>
            </a:prstGeom>
            <a:gradFill flip="none" rotWithShape="1">
              <a:gsLst>
                <a:gs pos="0">
                  <a:srgbClr val="FFFFFF"/>
                </a:gs>
                <a:gs pos="100000">
                  <a:srgbClr val="D1EBFE"/>
                </a:gs>
              </a:gsLst>
              <a:path path="shape">
                <a:fillToRect l="50000" t="50000" r="50000" b="50000"/>
              </a:path>
            </a:gradFill>
            <a:ln w="38100" cap="flat">
              <a:solidFill>
                <a:srgbClr val="000000"/>
              </a:solidFill>
              <a:prstDash val="solid"/>
              <a:miter lim="400000"/>
            </a:ln>
            <a:effectLst>
              <a:outerShdw blurRad="546100" dir="3060000" rotWithShape="0">
                <a:srgbClr val="000000"/>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81" name="array"/>
            <p:cNvSpPr/>
            <p:nvPr/>
          </p:nvSpPr>
          <p:spPr>
            <a:xfrm>
              <a:off x="0" y="0"/>
              <a:ext cx="2686110" cy="91809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marR="685800" indent="457200" defTabSz="685800">
                <a:lnSpc>
                  <a:spcPts val="4600"/>
                </a:lnSpc>
                <a:defRPr sz="3800" b="1">
                  <a:latin typeface="Courier New"/>
                  <a:ea typeface="Courier New"/>
                  <a:cs typeface="Courier New"/>
                  <a:sym typeface="Courier New"/>
                </a:defRPr>
              </a:lvl1pPr>
            </a:lstStyle>
            <a:p>
              <a:pPr>
                <a:defRPr sz="4200">
                  <a:latin typeface="Times New Roman"/>
                  <a:ea typeface="Times New Roman"/>
                  <a:cs typeface="Times New Roman"/>
                  <a:sym typeface="Times New Roman"/>
                </a:defRPr>
              </a:pPr>
              <a:r>
                <a:rPr sz="3800">
                  <a:latin typeface="Courier New"/>
                  <a:ea typeface="Courier New"/>
                  <a:cs typeface="Courier New"/>
                  <a:sym typeface="Courier New"/>
                </a:rPr>
                <a:t>array</a:t>
              </a:r>
            </a:p>
          </p:txBody>
        </p:sp>
      </p:grpSp>
    </p:spTree>
  </p:cSld>
  <p:clrMapOvr>
    <a:masterClrMapping/>
  </p:clrMapOvr>
  <mc:AlternateContent xmlns:mc="http://schemas.openxmlformats.org/markup-compatibility/2006" xmlns:p14="http://schemas.microsoft.com/office/powerpoint/2010/main">
    <mc:Choice Requires="p14">
      <p:transition spd="slow" p14:dur="800">
        <p:push/>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1" nodeType="afterEffect">
                                  <p:stCondLst>
                                    <p:cond delay="0"/>
                                  </p:stCondLst>
                                  <p:iterate>
                                    <p:tmAbs val="0"/>
                                  </p:iterate>
                                  <p:childTnLst>
                                    <p:set>
                                      <p:cBhvr>
                                        <p:cTn id="6" fill="hold"/>
                                        <p:tgtEl>
                                          <p:spTgt spid="79"/>
                                        </p:tgtEl>
                                        <p:attrNameLst>
                                          <p:attrName>style.visibility</p:attrName>
                                        </p:attrNameLst>
                                      </p:cBhvr>
                                      <p:to>
                                        <p:strVal val="visible"/>
                                      </p:to>
                                    </p:set>
                                    <p:anim calcmode="lin" valueType="num">
                                      <p:cBhvr>
                                        <p:cTn id="7" dur="750" fill="hold"/>
                                        <p:tgtEl>
                                          <p:spTgt spid="79"/>
                                        </p:tgtEl>
                                        <p:attrNameLst>
                                          <p:attrName>ppt_w</p:attrName>
                                        </p:attrNameLst>
                                      </p:cBhvr>
                                      <p:tavLst>
                                        <p:tav tm="0">
                                          <p:val>
                                            <p:strVal val="4*#ppt_w"/>
                                          </p:val>
                                        </p:tav>
                                        <p:tav tm="100000">
                                          <p:val>
                                            <p:strVal val="#ppt_w"/>
                                          </p:val>
                                        </p:tav>
                                      </p:tavLst>
                                    </p:anim>
                                    <p:anim calcmode="lin" valueType="num">
                                      <p:cBhvr>
                                        <p:cTn id="8" dur="750" fill="hold"/>
                                        <p:tgtEl>
                                          <p:spTgt spid="79"/>
                                        </p:tgtEl>
                                        <p:attrNameLst>
                                          <p:attrName>ppt_h</p:attrName>
                                        </p:attrNameLst>
                                      </p:cBhvr>
                                      <p:tavLst>
                                        <p:tav tm="0">
                                          <p:val>
                                            <p:strVal val="4*#ppt_h"/>
                                          </p:val>
                                        </p:tav>
                                        <p:tav tm="100000">
                                          <p:val>
                                            <p:strVal val="#ppt_h"/>
                                          </p:val>
                                        </p:tav>
                                      </p:tavLst>
                                    </p:anim>
                                  </p:childTnLst>
                                </p:cTn>
                              </p:par>
                            </p:childTnLst>
                          </p:cTn>
                        </p:par>
                        <p:par>
                          <p:cTn id="9" fill="hold">
                            <p:stCondLst>
                              <p:cond delay="750"/>
                            </p:stCondLst>
                            <p:childTnLst>
                              <p:par>
                                <p:cTn id="10" presetID="23" presetClass="entr" presetSubtype="16" fill="hold" grpId="2" nodeType="afterEffect">
                                  <p:stCondLst>
                                    <p:cond delay="0"/>
                                  </p:stCondLst>
                                  <p:iterate>
                                    <p:tmAbs val="0"/>
                                  </p:iterate>
                                  <p:childTnLst>
                                    <p:set>
                                      <p:cBhvr>
                                        <p:cTn id="11" fill="hold"/>
                                        <p:tgtEl>
                                          <p:spTgt spid="82"/>
                                        </p:tgtEl>
                                        <p:attrNameLst>
                                          <p:attrName>style.visibility</p:attrName>
                                        </p:attrNameLst>
                                      </p:cBhvr>
                                      <p:to>
                                        <p:strVal val="visible"/>
                                      </p:to>
                                    </p:set>
                                    <p:anim calcmode="lin" valueType="num">
                                      <p:cBhvr>
                                        <p:cTn id="12" dur="500" fill="hold"/>
                                        <p:tgtEl>
                                          <p:spTgt spid="82"/>
                                        </p:tgtEl>
                                        <p:attrNameLst>
                                          <p:attrName>ppt_w</p:attrName>
                                        </p:attrNameLst>
                                      </p:cBhvr>
                                      <p:tavLst>
                                        <p:tav tm="0">
                                          <p:val>
                                            <p:fltVal val="0"/>
                                          </p:val>
                                        </p:tav>
                                        <p:tav tm="100000">
                                          <p:val>
                                            <p:strVal val="#ppt_w"/>
                                          </p:val>
                                        </p:tav>
                                      </p:tavLst>
                                    </p:anim>
                                    <p:anim calcmode="lin" valueType="num">
                                      <p:cBhvr>
                                        <p:cTn id="13" dur="500" fill="hold"/>
                                        <p:tgtEl>
                                          <p:spTgt spid="8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1" animBg="1" advAuto="0"/>
      <p:bldP spid="82" grpId="2" animBg="1" advAuto="0"/>
    </p:bld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Optima"/>
        <a:ea typeface="Optima"/>
        <a:cs typeface="Optima"/>
      </a:majorFont>
      <a:minorFont>
        <a:latin typeface="Optima"/>
        <a:ea typeface="Optima"/>
        <a:cs typeface="Opt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76300" rtl="0" fontAlgn="auto" latinLnBrk="0" hangingPunct="0">
          <a:lnSpc>
            <a:spcPct val="100000"/>
          </a:lnSpc>
          <a:spcBef>
            <a:spcPts val="0"/>
          </a:spcBef>
          <a:spcAft>
            <a:spcPts val="0"/>
          </a:spcAft>
          <a:buClrTx/>
          <a:buSzTx/>
          <a:buFontTx/>
          <a:buNone/>
          <a:tabLst/>
          <a:defRPr kumimoji="0"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Optima"/>
        <a:ea typeface="Optima"/>
        <a:cs typeface="Optima"/>
      </a:majorFont>
      <a:minorFont>
        <a:latin typeface="Optima"/>
        <a:ea typeface="Optima"/>
        <a:cs typeface="Opt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76300" rtl="0" fontAlgn="auto" latinLnBrk="0" hangingPunct="0">
          <a:lnSpc>
            <a:spcPct val="100000"/>
          </a:lnSpc>
          <a:spcBef>
            <a:spcPts val="0"/>
          </a:spcBef>
          <a:spcAft>
            <a:spcPts val="0"/>
          </a:spcAft>
          <a:buClrTx/>
          <a:buSzTx/>
          <a:buFontTx/>
          <a:buNone/>
          <a:tabLst/>
          <a:defRPr kumimoji="0"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TotalTime>
  <Words>3420</Words>
  <Application>Microsoft Office PowerPoint</Application>
  <PresentationFormat>Custom</PresentationFormat>
  <Paragraphs>313</Paragraphs>
  <Slides>11</Slides>
  <Notes>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vt:i4>
      </vt:variant>
    </vt:vector>
  </HeadingPairs>
  <TitlesOfParts>
    <vt:vector size="25" baseType="lpstr">
      <vt:lpstr>Arial</vt:lpstr>
      <vt:lpstr>Arial Monospaced MT Std</vt:lpstr>
      <vt:lpstr>Courier New</vt:lpstr>
      <vt:lpstr>Gill Sans</vt:lpstr>
      <vt:lpstr>Helvetica</vt:lpstr>
      <vt:lpstr>Helvetica Neue</vt:lpstr>
      <vt:lpstr>Lucida Grande</vt:lpstr>
      <vt:lpstr>Menlo Regular</vt:lpstr>
      <vt:lpstr>Optima</vt:lpstr>
      <vt:lpstr>Symbol</vt:lpstr>
      <vt:lpstr>Times New Roman</vt:lpstr>
      <vt:lpstr>Times Roman</vt:lpstr>
      <vt:lpstr>Verdana</vt:lpstr>
      <vt:lpstr>White</vt:lpstr>
      <vt:lpstr>The C++ Standard Library</vt:lpstr>
      <vt:lpstr>The C++ Standard Library</vt:lpstr>
      <vt:lpstr>Important categories of items</vt:lpstr>
      <vt:lpstr>Types of C++ Standard Containers</vt:lpstr>
      <vt:lpstr>The C++ Standard Library</vt:lpstr>
      <vt:lpstr>Common To All Standard Containers</vt:lpstr>
      <vt:lpstr>Container Adapters</vt:lpstr>
      <vt:lpstr>Sequence Containers</vt:lpstr>
      <vt:lpstr>Sequence Containers</vt:lpstr>
      <vt:lpstr>Associative Containers</vt:lpstr>
      <vt:lpstr>Associative Containers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 Standard Library</dc:title>
  <cp:lastModifiedBy>Anandaraj Jeeva Rathinam (Integra)</cp:lastModifiedBy>
  <cp:revision>2</cp:revision>
  <dcterms:modified xsi:type="dcterms:W3CDTF">2024-05-22T07:15:02Z</dcterms:modified>
</cp:coreProperties>
</file>